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4"/>
  </p:sldMasterIdLst>
  <p:notesMasterIdLst>
    <p:notesMasterId r:id="rId2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0" r:id="rId17"/>
    <p:sldId id="269" r:id="rId18"/>
    <p:sldId id="271" r:id="rId19"/>
    <p:sldId id="272" r:id="rId20"/>
    <p:sldId id="273" r:id="rId21"/>
    <p:sldId id="274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8E02DB7-B639-4D80-A157-91C8B38DAE18}">
  <a:tblStyle styleId="{28E02DB7-B639-4D80-A157-91C8B38DAE1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8FAC7C-D2B5-4BE5-91F3-710F8FA982A2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522" autoAdjust="0"/>
  </p:normalViewPr>
  <p:slideViewPr>
    <p:cSldViewPr snapToGrid="0">
      <p:cViewPr varScale="1">
        <p:scale>
          <a:sx n="114" d="100"/>
          <a:sy n="114" d="100"/>
        </p:scale>
        <p:origin x="494" y="-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397cae6034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397cae6034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00313C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97cae60348_0_1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397cae60348_0_1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9d7c935c2e_0_2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4" name="Google Shape;734;g39d7c935c2e_0_2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9d7c935c2e_0_2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2" name="Google Shape;832;g39d7c935c2e_0_2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39d7c935c2e_0_2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9" name="Google Shape;799;g39d7c935c2e_0_2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39d7c935c2e_3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39d7c935c2e_3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14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39d7c935c2e_0_2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39d7c935c2e_0_2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39d7c935c2e_0_2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39d7c935c2e_0_2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39d7c935c2e_0_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g39d7c935c2e_0_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9d7c935c2e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g39d7c935c2e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36" name="Google Shape;436;g39d7c935c2e_0_4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97cae60348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97cae60348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97cae60348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g397cae60348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97cae60348_0_1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97cae60348_0_1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9d7c935c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g39d7c935c2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9d7c935c2e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g39d7c935c2e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97cae603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397cae6034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97cae60348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397cae60348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/dark background">
  <p:cSld name="Title Slide w/dark background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457732" y="850949"/>
            <a:ext cx="8226600" cy="18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405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57732" y="2914651"/>
            <a:ext cx="82266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0" i="0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>
                <a:solidFill>
                  <a:srgbClr val="888C8F"/>
                </a:solidFill>
              </a:defRPr>
            </a:lvl2pPr>
            <a:lvl3pPr lvl="2" algn="ctr">
              <a:spcBef>
                <a:spcPts val="1200"/>
              </a:spcBef>
              <a:spcAft>
                <a:spcPts val="0"/>
              </a:spcAft>
              <a:buSzPts val="1360"/>
              <a:buNone/>
              <a:defRPr>
                <a:solidFill>
                  <a:srgbClr val="888C8F"/>
                </a:solidFill>
              </a:defRPr>
            </a:lvl3pPr>
            <a:lvl4pPr lvl="3" algn="ctr">
              <a:spcBef>
                <a:spcPts val="1200"/>
              </a:spcBef>
              <a:spcAft>
                <a:spcPts val="0"/>
              </a:spcAft>
              <a:buSzPts val="1360"/>
              <a:buNone/>
              <a:defRPr>
                <a:solidFill>
                  <a:srgbClr val="888C8F"/>
                </a:solidFill>
              </a:defRPr>
            </a:lvl4pPr>
            <a:lvl5pPr lvl="4" algn="ctr">
              <a:spcBef>
                <a:spcPts val="1200"/>
              </a:spcBef>
              <a:spcAft>
                <a:spcPts val="0"/>
              </a:spcAft>
              <a:buSzPts val="1600"/>
              <a:buNone/>
              <a:defRPr>
                <a:solidFill>
                  <a:srgbClr val="888C8F"/>
                </a:solidFill>
              </a:defRPr>
            </a:lvl5pPr>
            <a:lvl6pPr lvl="5" algn="ctr">
              <a:spcBef>
                <a:spcPts val="1200"/>
              </a:spcBef>
              <a:spcAft>
                <a:spcPts val="0"/>
              </a:spcAft>
              <a:buClr>
                <a:srgbClr val="888C8F"/>
              </a:buClr>
              <a:buSzPts val="1500"/>
              <a:buNone/>
              <a:defRPr>
                <a:solidFill>
                  <a:srgbClr val="888C8F"/>
                </a:solidFill>
              </a:defRPr>
            </a:lvl6pPr>
            <a:lvl7pPr lvl="6" algn="ctr">
              <a:spcBef>
                <a:spcPts val="1200"/>
              </a:spcBef>
              <a:spcAft>
                <a:spcPts val="0"/>
              </a:spcAft>
              <a:buClr>
                <a:srgbClr val="888C8F"/>
              </a:buClr>
              <a:buSzPts val="1500"/>
              <a:buNone/>
              <a:defRPr>
                <a:solidFill>
                  <a:srgbClr val="888C8F"/>
                </a:solidFill>
              </a:defRPr>
            </a:lvl7pPr>
            <a:lvl8pPr lvl="7" algn="ctr">
              <a:spcBef>
                <a:spcPts val="1200"/>
              </a:spcBef>
              <a:spcAft>
                <a:spcPts val="0"/>
              </a:spcAft>
              <a:buClr>
                <a:srgbClr val="888C8F"/>
              </a:buClr>
              <a:buSzPts val="1500"/>
              <a:buNone/>
              <a:defRPr>
                <a:solidFill>
                  <a:srgbClr val="888C8F"/>
                </a:solidFill>
              </a:defRPr>
            </a:lvl8pPr>
            <a:lvl9pPr lvl="8" algn="ctr">
              <a:spcBef>
                <a:spcPts val="1200"/>
              </a:spcBef>
              <a:spcAft>
                <a:spcPts val="1200"/>
              </a:spcAft>
              <a:buClr>
                <a:srgbClr val="888C8F"/>
              </a:buClr>
              <a:buSzPts val="1500"/>
              <a:buNone/>
              <a:defRPr>
                <a:solidFill>
                  <a:srgbClr val="888C8F"/>
                </a:solidFill>
              </a:defRPr>
            </a:lvl9pPr>
          </a:lstStyle>
          <a:p>
            <a:endParaRPr/>
          </a:p>
        </p:txBody>
      </p:sp>
      <p:grpSp>
        <p:nvGrpSpPr>
          <p:cNvPr id="59" name="Google Shape;59;p14"/>
          <p:cNvGrpSpPr/>
          <p:nvPr/>
        </p:nvGrpSpPr>
        <p:grpSpPr>
          <a:xfrm>
            <a:off x="-151322" y="-105891"/>
            <a:ext cx="9439944" cy="5352412"/>
            <a:chOff x="-151322" y="-141189"/>
            <a:chExt cx="9439944" cy="7136549"/>
          </a:xfrm>
        </p:grpSpPr>
        <p:grpSp>
          <p:nvGrpSpPr>
            <p:cNvPr id="60" name="Google Shape;60;p14"/>
            <p:cNvGrpSpPr/>
            <p:nvPr/>
          </p:nvGrpSpPr>
          <p:grpSpPr>
            <a:xfrm>
              <a:off x="457731" y="6873224"/>
              <a:ext cx="8226688" cy="122137"/>
              <a:chOff x="457731" y="6582508"/>
              <a:chExt cx="8226688" cy="486600"/>
            </a:xfrm>
          </p:grpSpPr>
          <p:cxnSp>
            <p:nvCxnSpPr>
              <p:cNvPr id="61" name="Google Shape;61;p14"/>
              <p:cNvCxnSpPr/>
              <p:nvPr/>
            </p:nvCxnSpPr>
            <p:spPr>
              <a:xfrm>
                <a:off x="457731" y="6582508"/>
                <a:ext cx="0" cy="486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2" name="Google Shape;62;p14"/>
              <p:cNvCxnSpPr/>
              <p:nvPr/>
            </p:nvCxnSpPr>
            <p:spPr>
              <a:xfrm>
                <a:off x="8684419" y="6582508"/>
                <a:ext cx="0" cy="486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63" name="Google Shape;63;p14"/>
              <p:cNvGrpSpPr/>
              <p:nvPr/>
            </p:nvGrpSpPr>
            <p:grpSpPr>
              <a:xfrm>
                <a:off x="7986158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64" name="Google Shape;64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5" name="Google Shape;65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6" name="Google Shape;66;p14"/>
              <p:cNvGrpSpPr/>
              <p:nvPr/>
            </p:nvGrpSpPr>
            <p:grpSpPr>
              <a:xfrm>
                <a:off x="7287901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67" name="Google Shape;67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8" name="Google Shape;68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9" name="Google Shape;69;p14"/>
              <p:cNvGrpSpPr/>
              <p:nvPr/>
            </p:nvGrpSpPr>
            <p:grpSpPr>
              <a:xfrm>
                <a:off x="6589644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70" name="Google Shape;70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1" name="Google Shape;71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2" name="Google Shape;72;p14"/>
              <p:cNvGrpSpPr/>
              <p:nvPr/>
            </p:nvGrpSpPr>
            <p:grpSpPr>
              <a:xfrm>
                <a:off x="5891387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73" name="Google Shape;73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4" name="Google Shape;74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5" name="Google Shape;75;p14"/>
              <p:cNvGrpSpPr/>
              <p:nvPr/>
            </p:nvGrpSpPr>
            <p:grpSpPr>
              <a:xfrm>
                <a:off x="5193130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76" name="Google Shape;76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7" name="Google Shape;77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8" name="Google Shape;78;p14"/>
              <p:cNvGrpSpPr/>
              <p:nvPr/>
            </p:nvGrpSpPr>
            <p:grpSpPr>
              <a:xfrm>
                <a:off x="4494873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79" name="Google Shape;79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0" name="Google Shape;80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1" name="Google Shape;81;p14"/>
              <p:cNvGrpSpPr/>
              <p:nvPr/>
            </p:nvGrpSpPr>
            <p:grpSpPr>
              <a:xfrm>
                <a:off x="3796616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82" name="Google Shape;82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3" name="Google Shape;83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4" name="Google Shape;84;p14"/>
              <p:cNvGrpSpPr/>
              <p:nvPr/>
            </p:nvGrpSpPr>
            <p:grpSpPr>
              <a:xfrm>
                <a:off x="3098359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85" name="Google Shape;85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6" name="Google Shape;86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7" name="Google Shape;87;p14"/>
              <p:cNvGrpSpPr/>
              <p:nvPr/>
            </p:nvGrpSpPr>
            <p:grpSpPr>
              <a:xfrm>
                <a:off x="2400102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88" name="Google Shape;88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9" name="Google Shape;89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0" name="Google Shape;90;p14"/>
              <p:cNvGrpSpPr/>
              <p:nvPr/>
            </p:nvGrpSpPr>
            <p:grpSpPr>
              <a:xfrm>
                <a:off x="1701845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91" name="Google Shape;91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2" name="Google Shape;92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3" name="Google Shape;93;p14"/>
              <p:cNvGrpSpPr/>
              <p:nvPr/>
            </p:nvGrpSpPr>
            <p:grpSpPr>
              <a:xfrm>
                <a:off x="1003588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94" name="Google Shape;94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5" name="Google Shape;95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96" name="Google Shape;96;p14"/>
            <p:cNvGrpSpPr/>
            <p:nvPr/>
          </p:nvGrpSpPr>
          <p:grpSpPr>
            <a:xfrm>
              <a:off x="-151322" y="454006"/>
              <a:ext cx="122137" cy="5945205"/>
              <a:chOff x="-238872" y="454006"/>
              <a:chExt cx="122137" cy="5945205"/>
            </a:xfrm>
          </p:grpSpPr>
          <p:cxnSp>
            <p:nvCxnSpPr>
              <p:cNvPr id="97" name="Google Shape;97;p14"/>
              <p:cNvCxnSpPr/>
              <p:nvPr/>
            </p:nvCxnSpPr>
            <p:spPr>
              <a:xfrm>
                <a:off x="-177809" y="392956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98" name="Google Shape;98;p14"/>
              <p:cNvGrpSpPr/>
              <p:nvPr/>
            </p:nvGrpSpPr>
            <p:grpSpPr>
              <a:xfrm rot="5400000">
                <a:off x="-254004" y="5940698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99" name="Google Shape;99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0" name="Google Shape;100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1" name="Google Shape;101;p14"/>
              <p:cNvGrpSpPr/>
              <p:nvPr/>
            </p:nvGrpSpPr>
            <p:grpSpPr>
              <a:xfrm rot="5400000">
                <a:off x="-254004" y="5467056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02" name="Google Shape;102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3" name="Google Shape;103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4" name="Google Shape;104;p14"/>
              <p:cNvGrpSpPr/>
              <p:nvPr/>
            </p:nvGrpSpPr>
            <p:grpSpPr>
              <a:xfrm rot="5400000">
                <a:off x="-254004" y="4993414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05" name="Google Shape;105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6" name="Google Shape;106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7" name="Google Shape;107;p14"/>
              <p:cNvGrpSpPr/>
              <p:nvPr/>
            </p:nvGrpSpPr>
            <p:grpSpPr>
              <a:xfrm rot="5400000">
                <a:off x="-254004" y="4519772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08" name="Google Shape;108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9" name="Google Shape;109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0" name="Google Shape;110;p14"/>
              <p:cNvGrpSpPr/>
              <p:nvPr/>
            </p:nvGrpSpPr>
            <p:grpSpPr>
              <a:xfrm rot="5400000">
                <a:off x="-254004" y="4046130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11" name="Google Shape;111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2" name="Google Shape;112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3" name="Google Shape;113;p14"/>
              <p:cNvGrpSpPr/>
              <p:nvPr/>
            </p:nvGrpSpPr>
            <p:grpSpPr>
              <a:xfrm rot="5400000">
                <a:off x="-254004" y="3572488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14" name="Google Shape;114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5" name="Google Shape;115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6" name="Google Shape;116;p14"/>
              <p:cNvGrpSpPr/>
              <p:nvPr/>
            </p:nvGrpSpPr>
            <p:grpSpPr>
              <a:xfrm rot="5400000">
                <a:off x="-254004" y="3098846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17" name="Google Shape;117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8" name="Google Shape;118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9" name="Google Shape;119;p14"/>
              <p:cNvGrpSpPr/>
              <p:nvPr/>
            </p:nvGrpSpPr>
            <p:grpSpPr>
              <a:xfrm rot="5400000">
                <a:off x="-254004" y="2625204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20" name="Google Shape;120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1" name="Google Shape;121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2" name="Google Shape;122;p14"/>
              <p:cNvGrpSpPr/>
              <p:nvPr/>
            </p:nvGrpSpPr>
            <p:grpSpPr>
              <a:xfrm rot="5400000">
                <a:off x="-254004" y="2151562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23" name="Google Shape;123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4" name="Google Shape;124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5" name="Google Shape;125;p14"/>
              <p:cNvGrpSpPr/>
              <p:nvPr/>
            </p:nvGrpSpPr>
            <p:grpSpPr>
              <a:xfrm rot="5400000">
                <a:off x="-254004" y="1677920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26" name="Google Shape;126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7" name="Google Shape;127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8" name="Google Shape;128;p14"/>
              <p:cNvGrpSpPr/>
              <p:nvPr/>
            </p:nvGrpSpPr>
            <p:grpSpPr>
              <a:xfrm rot="5400000">
                <a:off x="-254004" y="997329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29" name="Google Shape;129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0" name="Google Shape;130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31" name="Google Shape;131;p14"/>
              <p:cNvCxnSpPr/>
              <p:nvPr/>
            </p:nvCxnSpPr>
            <p:spPr>
              <a:xfrm>
                <a:off x="-177809" y="6338161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32" name="Google Shape;132;p14"/>
            <p:cNvGrpSpPr/>
            <p:nvPr/>
          </p:nvGrpSpPr>
          <p:grpSpPr>
            <a:xfrm>
              <a:off x="9166485" y="454006"/>
              <a:ext cx="122137" cy="5945205"/>
              <a:chOff x="-238872" y="454006"/>
              <a:chExt cx="122137" cy="5945205"/>
            </a:xfrm>
          </p:grpSpPr>
          <p:cxnSp>
            <p:nvCxnSpPr>
              <p:cNvPr id="133" name="Google Shape;133;p14"/>
              <p:cNvCxnSpPr/>
              <p:nvPr/>
            </p:nvCxnSpPr>
            <p:spPr>
              <a:xfrm>
                <a:off x="-177809" y="392956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34" name="Google Shape;134;p14"/>
              <p:cNvGrpSpPr/>
              <p:nvPr/>
            </p:nvGrpSpPr>
            <p:grpSpPr>
              <a:xfrm rot="5400000">
                <a:off x="-254004" y="5940698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35" name="Google Shape;135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6" name="Google Shape;136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37" name="Google Shape;137;p14"/>
              <p:cNvGrpSpPr/>
              <p:nvPr/>
            </p:nvGrpSpPr>
            <p:grpSpPr>
              <a:xfrm rot="5400000">
                <a:off x="-254004" y="5467056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38" name="Google Shape;138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9" name="Google Shape;139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40" name="Google Shape;140;p14"/>
              <p:cNvGrpSpPr/>
              <p:nvPr/>
            </p:nvGrpSpPr>
            <p:grpSpPr>
              <a:xfrm rot="5400000">
                <a:off x="-254004" y="4993414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41" name="Google Shape;141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2" name="Google Shape;142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43" name="Google Shape;143;p14"/>
              <p:cNvGrpSpPr/>
              <p:nvPr/>
            </p:nvGrpSpPr>
            <p:grpSpPr>
              <a:xfrm rot="5400000">
                <a:off x="-254004" y="4519772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44" name="Google Shape;144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5" name="Google Shape;145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46" name="Google Shape;146;p14"/>
              <p:cNvGrpSpPr/>
              <p:nvPr/>
            </p:nvGrpSpPr>
            <p:grpSpPr>
              <a:xfrm rot="5400000">
                <a:off x="-254004" y="4046130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47" name="Google Shape;147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8" name="Google Shape;148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49" name="Google Shape;149;p14"/>
              <p:cNvGrpSpPr/>
              <p:nvPr/>
            </p:nvGrpSpPr>
            <p:grpSpPr>
              <a:xfrm rot="5400000">
                <a:off x="-254004" y="3572488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50" name="Google Shape;150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1" name="Google Shape;151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52" name="Google Shape;152;p14"/>
              <p:cNvGrpSpPr/>
              <p:nvPr/>
            </p:nvGrpSpPr>
            <p:grpSpPr>
              <a:xfrm rot="5400000">
                <a:off x="-254004" y="3098846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53" name="Google Shape;153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4" name="Google Shape;154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55" name="Google Shape;155;p14"/>
              <p:cNvGrpSpPr/>
              <p:nvPr/>
            </p:nvGrpSpPr>
            <p:grpSpPr>
              <a:xfrm rot="5400000">
                <a:off x="-254004" y="2625204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56" name="Google Shape;156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7" name="Google Shape;157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58" name="Google Shape;158;p14"/>
              <p:cNvGrpSpPr/>
              <p:nvPr/>
            </p:nvGrpSpPr>
            <p:grpSpPr>
              <a:xfrm rot="5400000">
                <a:off x="-254004" y="2151562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59" name="Google Shape;159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0" name="Google Shape;160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61" name="Google Shape;161;p14"/>
              <p:cNvGrpSpPr/>
              <p:nvPr/>
            </p:nvGrpSpPr>
            <p:grpSpPr>
              <a:xfrm rot="5400000">
                <a:off x="-254004" y="1677920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62" name="Google Shape;162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3" name="Google Shape;163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64" name="Google Shape;164;p14"/>
              <p:cNvGrpSpPr/>
              <p:nvPr/>
            </p:nvGrpSpPr>
            <p:grpSpPr>
              <a:xfrm rot="5400000">
                <a:off x="-254004" y="997329"/>
                <a:ext cx="152400" cy="122137"/>
                <a:chOff x="7983415" y="6582508"/>
                <a:chExt cx="152400" cy="486600"/>
              </a:xfrm>
            </p:grpSpPr>
            <p:cxnSp>
              <p:nvCxnSpPr>
                <p:cNvPr id="165" name="Google Shape;165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6" name="Google Shape;166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67" name="Google Shape;167;p14"/>
              <p:cNvCxnSpPr/>
              <p:nvPr/>
            </p:nvCxnSpPr>
            <p:spPr>
              <a:xfrm>
                <a:off x="-177809" y="6338161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68" name="Google Shape;168;p14"/>
            <p:cNvGrpSpPr/>
            <p:nvPr/>
          </p:nvGrpSpPr>
          <p:grpSpPr>
            <a:xfrm>
              <a:off x="457731" y="-141189"/>
              <a:ext cx="8226688" cy="122137"/>
              <a:chOff x="457731" y="6582508"/>
              <a:chExt cx="8226688" cy="486600"/>
            </a:xfrm>
          </p:grpSpPr>
          <p:cxnSp>
            <p:nvCxnSpPr>
              <p:cNvPr id="169" name="Google Shape;169;p14"/>
              <p:cNvCxnSpPr/>
              <p:nvPr/>
            </p:nvCxnSpPr>
            <p:spPr>
              <a:xfrm>
                <a:off x="457731" y="6582508"/>
                <a:ext cx="0" cy="486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70" name="Google Shape;170;p14"/>
              <p:cNvCxnSpPr/>
              <p:nvPr/>
            </p:nvCxnSpPr>
            <p:spPr>
              <a:xfrm>
                <a:off x="8684419" y="6582508"/>
                <a:ext cx="0" cy="486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71" name="Google Shape;171;p14"/>
              <p:cNvGrpSpPr/>
              <p:nvPr/>
            </p:nvGrpSpPr>
            <p:grpSpPr>
              <a:xfrm>
                <a:off x="7986158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72" name="Google Shape;172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3" name="Google Shape;173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74" name="Google Shape;174;p14"/>
              <p:cNvGrpSpPr/>
              <p:nvPr/>
            </p:nvGrpSpPr>
            <p:grpSpPr>
              <a:xfrm>
                <a:off x="7287901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75" name="Google Shape;175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6" name="Google Shape;176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77" name="Google Shape;177;p14"/>
              <p:cNvGrpSpPr/>
              <p:nvPr/>
            </p:nvGrpSpPr>
            <p:grpSpPr>
              <a:xfrm>
                <a:off x="6589644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78" name="Google Shape;178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9" name="Google Shape;179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80" name="Google Shape;180;p14"/>
              <p:cNvGrpSpPr/>
              <p:nvPr/>
            </p:nvGrpSpPr>
            <p:grpSpPr>
              <a:xfrm>
                <a:off x="5891387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81" name="Google Shape;181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2" name="Google Shape;182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83" name="Google Shape;183;p14"/>
              <p:cNvGrpSpPr/>
              <p:nvPr/>
            </p:nvGrpSpPr>
            <p:grpSpPr>
              <a:xfrm>
                <a:off x="5193130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84" name="Google Shape;184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5" name="Google Shape;185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86" name="Google Shape;186;p14"/>
              <p:cNvGrpSpPr/>
              <p:nvPr/>
            </p:nvGrpSpPr>
            <p:grpSpPr>
              <a:xfrm>
                <a:off x="4494873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87" name="Google Shape;187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8" name="Google Shape;188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89" name="Google Shape;189;p14"/>
              <p:cNvGrpSpPr/>
              <p:nvPr/>
            </p:nvGrpSpPr>
            <p:grpSpPr>
              <a:xfrm>
                <a:off x="3796616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90" name="Google Shape;190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1" name="Google Shape;191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92" name="Google Shape;192;p14"/>
              <p:cNvGrpSpPr/>
              <p:nvPr/>
            </p:nvGrpSpPr>
            <p:grpSpPr>
              <a:xfrm>
                <a:off x="3098359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93" name="Google Shape;193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4" name="Google Shape;194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95" name="Google Shape;195;p14"/>
              <p:cNvGrpSpPr/>
              <p:nvPr/>
            </p:nvGrpSpPr>
            <p:grpSpPr>
              <a:xfrm>
                <a:off x="2400102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96" name="Google Shape;196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7" name="Google Shape;197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98" name="Google Shape;198;p14"/>
              <p:cNvGrpSpPr/>
              <p:nvPr/>
            </p:nvGrpSpPr>
            <p:grpSpPr>
              <a:xfrm>
                <a:off x="1701845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199" name="Google Shape;199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00" name="Google Shape;200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01" name="Google Shape;201;p14"/>
              <p:cNvGrpSpPr/>
              <p:nvPr/>
            </p:nvGrpSpPr>
            <p:grpSpPr>
              <a:xfrm>
                <a:off x="1003588" y="6582508"/>
                <a:ext cx="152400" cy="486600"/>
                <a:chOff x="7983415" y="6582508"/>
                <a:chExt cx="152400" cy="486600"/>
              </a:xfrm>
            </p:grpSpPr>
            <p:cxnSp>
              <p:nvCxnSpPr>
                <p:cNvPr id="202" name="Google Shape;202;p14"/>
                <p:cNvCxnSpPr/>
                <p:nvPr/>
              </p:nvCxnSpPr>
              <p:spPr>
                <a:xfrm>
                  <a:off x="81358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03" name="Google Shape;203;p14"/>
                <p:cNvCxnSpPr/>
                <p:nvPr/>
              </p:nvCxnSpPr>
              <p:spPr>
                <a:xfrm>
                  <a:off x="7983415" y="6582508"/>
                  <a:ext cx="0" cy="48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pic>
        <p:nvPicPr>
          <p:cNvPr id="204" name="Google Shape;204;p14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358300"/>
            <a:ext cx="1803656" cy="407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4" descr="DOE_Office_Science_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7901" y="422511"/>
            <a:ext cx="1031317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lt1"/>
                </a:solidFill>
              </a:defRPr>
            </a:lvl1pPr>
            <a:lvl2pPr lvl="1">
              <a:buNone/>
              <a:defRPr sz="1300">
                <a:solidFill>
                  <a:schemeClr val="lt1"/>
                </a:solidFill>
              </a:defRPr>
            </a:lvl2pPr>
            <a:lvl3pPr lvl="2">
              <a:buNone/>
              <a:defRPr sz="1300">
                <a:solidFill>
                  <a:schemeClr val="lt1"/>
                </a:solidFill>
              </a:defRPr>
            </a:lvl3pPr>
            <a:lvl4pPr lvl="3">
              <a:buNone/>
              <a:defRPr sz="1300">
                <a:solidFill>
                  <a:schemeClr val="lt1"/>
                </a:solidFill>
              </a:defRPr>
            </a:lvl4pPr>
            <a:lvl5pPr lvl="4">
              <a:buNone/>
              <a:defRPr sz="1300">
                <a:solidFill>
                  <a:schemeClr val="lt1"/>
                </a:solidFill>
              </a:defRPr>
            </a:lvl5pPr>
            <a:lvl6pPr lvl="5">
              <a:buNone/>
              <a:defRPr sz="1300">
                <a:solidFill>
                  <a:schemeClr val="lt1"/>
                </a:solidFill>
              </a:defRPr>
            </a:lvl6pPr>
            <a:lvl7pPr lvl="6">
              <a:buNone/>
              <a:defRPr sz="1300">
                <a:solidFill>
                  <a:schemeClr val="lt1"/>
                </a:solidFill>
              </a:defRPr>
            </a:lvl7pPr>
            <a:lvl8pPr lvl="7">
              <a:buNone/>
              <a:defRPr sz="1300">
                <a:solidFill>
                  <a:schemeClr val="lt1"/>
                </a:solidFill>
              </a:defRPr>
            </a:lvl8pPr>
            <a:lvl9pPr lvl="8">
              <a:buNone/>
              <a:defRPr sz="13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4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15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10" Type="http://schemas.openxmlformats.org/officeDocument/2006/relationships/image" Target="../media/image24.png"/><Relationship Id="rId4" Type="http://schemas.openxmlformats.org/officeDocument/2006/relationships/image" Target="../media/image19.jp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03B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0"/>
          <p:cNvSpPr txBox="1">
            <a:spLocks noGrp="1"/>
          </p:cNvSpPr>
          <p:nvPr>
            <p:ph type="ctrTitle"/>
          </p:nvPr>
        </p:nvSpPr>
        <p:spPr>
          <a:xfrm>
            <a:off x="311708" y="4372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88-Inch Cyclotron Updates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3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Janilee Benitez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November 4, 2025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" name="Google Shape;427;p30" descr="88 Build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" y="225575"/>
            <a:ext cx="1624013" cy="1071563"/>
          </a:xfrm>
          <a:prstGeom prst="rect">
            <a:avLst/>
          </a:prstGeom>
          <a:noFill/>
          <a:ln w="9525" cap="flat" cmpd="sng">
            <a:solidFill>
              <a:srgbClr val="44546A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28" name="Google Shape;428;p30" descr="cyclotron pi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43100" y="225575"/>
            <a:ext cx="1447800" cy="1057275"/>
          </a:xfrm>
          <a:prstGeom prst="rect">
            <a:avLst/>
          </a:prstGeom>
          <a:noFill/>
          <a:ln w="9525" cap="flat" cmpd="sng">
            <a:solidFill>
              <a:srgbClr val="44546A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29" name="Google Shape;429;p30" descr="VENU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05700" y="225575"/>
            <a:ext cx="1447800" cy="1066800"/>
          </a:xfrm>
          <a:prstGeom prst="rect">
            <a:avLst/>
          </a:prstGeom>
          <a:noFill/>
          <a:ln w="9525" cap="flat" cmpd="sng">
            <a:solidFill>
              <a:srgbClr val="44546A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30" name="Google Shape;430;p30" descr="IMG_1155.jpg"/>
          <p:cNvPicPr preferRelativeResize="0"/>
          <p:nvPr/>
        </p:nvPicPr>
        <p:blipFill rotWithShape="1">
          <a:blip r:embed="rId6">
            <a:alphaModFix/>
          </a:blip>
          <a:srcRect l="28124" r="15626" b="35001"/>
          <a:stretch/>
        </p:blipFill>
        <p:spPr>
          <a:xfrm>
            <a:off x="3467100" y="225575"/>
            <a:ext cx="1143000" cy="1066800"/>
          </a:xfrm>
          <a:prstGeom prst="rect">
            <a:avLst/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1" name="Google Shape;431;p30" descr="IMG_1672.jpg"/>
          <p:cNvPicPr preferRelativeResize="0"/>
          <p:nvPr/>
        </p:nvPicPr>
        <p:blipFill rotWithShape="1">
          <a:blip r:embed="rId7">
            <a:alphaModFix/>
          </a:blip>
          <a:srcRect l="42501" t="17776" r="27498" b="43334"/>
          <a:stretch/>
        </p:blipFill>
        <p:spPr>
          <a:xfrm>
            <a:off x="4686300" y="225575"/>
            <a:ext cx="1097281" cy="1066799"/>
          </a:xfrm>
          <a:prstGeom prst="rect">
            <a:avLst/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2" name="Google Shape;432;p30" descr="IMG_1644.jpg"/>
          <p:cNvPicPr preferRelativeResize="0"/>
          <p:nvPr/>
        </p:nvPicPr>
        <p:blipFill rotWithShape="1">
          <a:blip r:embed="rId8">
            <a:alphaModFix/>
          </a:blip>
          <a:srcRect t="3335" b="12219"/>
          <a:stretch/>
        </p:blipFill>
        <p:spPr>
          <a:xfrm>
            <a:off x="5905500" y="225575"/>
            <a:ext cx="1447800" cy="1066800"/>
          </a:xfrm>
          <a:prstGeom prst="rect">
            <a:avLst/>
          </a:prstGeom>
          <a:noFill/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0" name="Google Shape;710;p39"/>
          <p:cNvGraphicFramePr/>
          <p:nvPr/>
        </p:nvGraphicFramePr>
        <p:xfrm>
          <a:off x="1369225" y="3216272"/>
          <a:ext cx="6524675" cy="1855143"/>
        </p:xfrm>
        <a:graphic>
          <a:graphicData uri="http://schemas.openxmlformats.org/drawingml/2006/table">
            <a:tbl>
              <a:tblPr>
                <a:noFill/>
                <a:tableStyleId>{28E02DB7-B639-4D80-A157-91C8B38DAE18}</a:tableStyleId>
              </a:tblPr>
              <a:tblGrid>
                <a:gridCol w="1553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0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4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Facility</a:t>
                      </a:r>
                      <a:endParaRPr sz="10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ECR</a:t>
                      </a:r>
                      <a:endParaRPr sz="10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Method</a:t>
                      </a:r>
                      <a:endParaRPr sz="10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Production at source To-Date</a:t>
                      </a:r>
                      <a:endParaRPr sz="10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JINR</a:t>
                      </a:r>
                      <a:endParaRPr sz="1000" b="1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DECRIS-PM (14 GHz)</a:t>
                      </a:r>
                      <a:endParaRPr sz="1000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MIVOC</a:t>
                      </a:r>
                      <a:endParaRPr sz="1000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48</a:t>
                      </a:r>
                      <a:r>
                        <a:rPr lang="en" sz="1000"/>
                        <a:t>Ti</a:t>
                      </a:r>
                      <a:r>
                        <a:rPr lang="en" sz="1000" baseline="30000"/>
                        <a:t>10+</a:t>
                      </a:r>
                      <a:r>
                        <a:rPr lang="en" sz="1000"/>
                        <a:t> </a:t>
                      </a:r>
                      <a:r>
                        <a:rPr lang="en" sz="1000" baseline="30000"/>
                        <a:t>48</a:t>
                      </a:r>
                      <a:r>
                        <a:rPr lang="en" sz="1000"/>
                        <a:t>Ti</a:t>
                      </a:r>
                      <a:r>
                        <a:rPr lang="en" sz="1000" baseline="30000"/>
                        <a:t>7+</a:t>
                      </a:r>
                      <a:r>
                        <a:rPr lang="en" sz="1000"/>
                        <a:t> ~30 uA/115 uA</a:t>
                      </a:r>
                      <a:endParaRPr sz="1000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GSI</a:t>
                      </a:r>
                      <a:endParaRPr sz="1000" b="1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CAPRICE (14.5 GHz)</a:t>
                      </a:r>
                      <a:endParaRPr sz="1000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High Temperature Oven</a:t>
                      </a:r>
                      <a:endParaRPr sz="1000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50</a:t>
                      </a:r>
                      <a:r>
                        <a:rPr lang="en" sz="1000"/>
                        <a:t>Ti</a:t>
                      </a:r>
                      <a:r>
                        <a:rPr lang="en" sz="1000" baseline="30000"/>
                        <a:t>8+</a:t>
                      </a:r>
                      <a:r>
                        <a:rPr lang="en" sz="1000"/>
                        <a:t> 90 uA</a:t>
                      </a:r>
                      <a:endParaRPr sz="1000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LBL 88-Inch Cyclotron</a:t>
                      </a:r>
                      <a:endParaRPr sz="1000" b="1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VENUS (28 GHz)</a:t>
                      </a:r>
                      <a:endParaRPr sz="1000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Inductive Oven</a:t>
                      </a:r>
                      <a:endParaRPr sz="1000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50</a:t>
                      </a:r>
                      <a:r>
                        <a:rPr lang="en" sz="1000"/>
                        <a:t>Ti</a:t>
                      </a:r>
                      <a:r>
                        <a:rPr lang="en" sz="1000" baseline="30000"/>
                        <a:t>12+</a:t>
                      </a:r>
                      <a:r>
                        <a:rPr lang="en" sz="1000"/>
                        <a:t> 200 uA</a:t>
                      </a:r>
                      <a:endParaRPr sz="1000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5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RIKEN</a:t>
                      </a:r>
                      <a:endParaRPr sz="1000" b="1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5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 b="1">
                          <a:solidFill>
                            <a:schemeClr val="dk1"/>
                          </a:solidFill>
                        </a:rPr>
                        <a:t>IMP CAFE2</a:t>
                      </a:r>
                      <a:endParaRPr sz="1000" b="1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28575" marR="28575" marT="19050" marB="19050" anchor="b">
                    <a:lnL w="84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4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4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84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4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4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84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4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4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84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4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47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11" name="Google Shape;711;p39"/>
          <p:cNvSpPr/>
          <p:nvPr/>
        </p:nvSpPr>
        <p:spPr>
          <a:xfrm>
            <a:off x="0" y="0"/>
            <a:ext cx="9150000" cy="7188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39"/>
          <p:cNvSpPr txBox="1"/>
          <p:nvPr/>
        </p:nvSpPr>
        <p:spPr>
          <a:xfrm>
            <a:off x="1369225" y="73050"/>
            <a:ext cx="7699200" cy="5727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aseline="3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r>
              <a:rPr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Ti Production for SHE Searches</a:t>
            </a:r>
            <a:endParaRPr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3" name="Google Shape;71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75" y="77898"/>
            <a:ext cx="991500" cy="5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8825" y="0"/>
            <a:ext cx="1325173" cy="71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4827" y="1269500"/>
            <a:ext cx="1586500" cy="1658201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39"/>
          <p:cNvSpPr/>
          <p:nvPr/>
        </p:nvSpPr>
        <p:spPr>
          <a:xfrm>
            <a:off x="5569125" y="2927700"/>
            <a:ext cx="22497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Courtesy of Damon Todd</a:t>
            </a:r>
            <a:endParaRPr sz="1000"/>
          </a:p>
        </p:txBody>
      </p:sp>
      <p:sp>
        <p:nvSpPr>
          <p:cNvPr id="717" name="Google Shape;717;p39"/>
          <p:cNvSpPr/>
          <p:nvPr/>
        </p:nvSpPr>
        <p:spPr>
          <a:xfrm>
            <a:off x="1224550" y="1742100"/>
            <a:ext cx="4445100" cy="8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3+ years developing beam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Continued Development of Inductive Oven (Damon Todd)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Delivered 23.5 µA on target!</a:t>
            </a:r>
            <a:endParaRPr sz="2000"/>
          </a:p>
        </p:txBody>
      </p:sp>
      <p:cxnSp>
        <p:nvCxnSpPr>
          <p:cNvPr id="718" name="Google Shape;718;p39"/>
          <p:cNvCxnSpPr/>
          <p:nvPr/>
        </p:nvCxnSpPr>
        <p:spPr>
          <a:xfrm rot="10800000" flipH="1">
            <a:off x="5207000" y="1629650"/>
            <a:ext cx="1022100" cy="236700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9" name="Google Shape;719;p39"/>
          <p:cNvSpPr/>
          <p:nvPr/>
        </p:nvSpPr>
        <p:spPr>
          <a:xfrm>
            <a:off x="5669650" y="3922661"/>
            <a:ext cx="1453200" cy="417900"/>
          </a:xfrm>
          <a:prstGeom prst="ellipse">
            <a:avLst/>
          </a:prstGeom>
          <a:noFill/>
          <a:ln w="38100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39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39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39"/>
          <p:cNvSpPr/>
          <p:nvPr/>
        </p:nvSpPr>
        <p:spPr>
          <a:xfrm>
            <a:off x="-3000" y="4866800"/>
            <a:ext cx="91500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313C"/>
                </a:solidFill>
                <a:latin typeface="Calibri"/>
                <a:ea typeface="Calibri"/>
                <a:cs typeface="Calibri"/>
                <a:sym typeface="Calibri"/>
              </a:rPr>
              <a:t>NSD Meeting - Nov 4, 2025                                                                                                               Janilee Benitez</a:t>
            </a:r>
            <a:endParaRPr sz="900">
              <a:solidFill>
                <a:srgbClr val="0031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39"/>
          <p:cNvSpPr txBox="1"/>
          <p:nvPr/>
        </p:nvSpPr>
        <p:spPr>
          <a:xfrm>
            <a:off x="8595300" y="4866798"/>
            <a:ext cx="5487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00313C"/>
                </a:solidFill>
              </a:rPr>
              <a:t>10</a:t>
            </a:fld>
            <a:endParaRPr sz="900">
              <a:solidFill>
                <a:srgbClr val="00313C"/>
              </a:solidFill>
            </a:endParaRPr>
          </a:p>
        </p:txBody>
      </p:sp>
      <p:pic>
        <p:nvPicPr>
          <p:cNvPr id="724" name="Google Shape;724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0363" y="810085"/>
            <a:ext cx="1631675" cy="295090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39"/>
          <p:cNvSpPr/>
          <p:nvPr/>
        </p:nvSpPr>
        <p:spPr>
          <a:xfrm>
            <a:off x="183200" y="556525"/>
            <a:ext cx="4863600" cy="8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LBL BGS group will search for element 120 via:</a:t>
            </a:r>
            <a:r>
              <a:rPr lang="en" sz="1900"/>
              <a:t> </a:t>
            </a:r>
            <a:endParaRPr sz="1900"/>
          </a:p>
        </p:txBody>
      </p:sp>
      <p:sp>
        <p:nvSpPr>
          <p:cNvPr id="726" name="Google Shape;726;p39"/>
          <p:cNvSpPr/>
          <p:nvPr/>
        </p:nvSpPr>
        <p:spPr>
          <a:xfrm>
            <a:off x="4827375" y="748675"/>
            <a:ext cx="421200" cy="417900"/>
          </a:xfrm>
          <a:prstGeom prst="ellipse">
            <a:avLst/>
          </a:prstGeom>
          <a:noFill/>
          <a:ln w="38100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13C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40"/>
          <p:cNvSpPr txBox="1">
            <a:spLocks noGrp="1"/>
          </p:cNvSpPr>
          <p:nvPr>
            <p:ph type="ctrTitle"/>
          </p:nvPr>
        </p:nvSpPr>
        <p:spPr>
          <a:xfrm>
            <a:off x="311708" y="4372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Cyclotron Upgrades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9856" y="2329565"/>
            <a:ext cx="4205925" cy="2516009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41"/>
          <p:cNvSpPr txBox="1"/>
          <p:nvPr/>
        </p:nvSpPr>
        <p:spPr>
          <a:xfrm>
            <a:off x="299808" y="645750"/>
            <a:ext cx="8520600" cy="3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4303B"/>
                </a:solidFill>
              </a:rPr>
              <a:t>Test Resource and Management Center (TRMC, DOD) funded upgrades</a:t>
            </a:r>
            <a:endParaRPr sz="1800">
              <a:solidFill>
                <a:srgbClr val="14303B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04E39"/>
                </a:solidFill>
              </a:rPr>
              <a:t>Goal: Improve production, transmission, and reliability of the 20 MeV/u cocktail</a:t>
            </a:r>
            <a:endParaRPr sz="1800">
              <a:solidFill>
                <a:srgbClr val="E04E39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313C"/>
                </a:solidFill>
              </a:rPr>
              <a:t>Why the need for 20 MeV/u cocktail?</a:t>
            </a:r>
            <a:endParaRPr>
              <a:solidFill>
                <a:srgbClr val="00313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400"/>
              <a:buChar char="•"/>
            </a:pPr>
            <a:r>
              <a:rPr lang="en">
                <a:solidFill>
                  <a:srgbClr val="00313C"/>
                </a:solidFill>
              </a:rPr>
              <a:t>layers on chips are increasing in thickness</a:t>
            </a:r>
            <a:endParaRPr>
              <a:solidFill>
                <a:srgbClr val="00313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400"/>
              <a:buChar char="•"/>
            </a:pPr>
            <a:r>
              <a:rPr lang="en">
                <a:solidFill>
                  <a:srgbClr val="00313C"/>
                </a:solidFill>
              </a:rPr>
              <a:t>increasing beam energy allows for deeper penetration into parts</a:t>
            </a:r>
            <a:endParaRPr>
              <a:solidFill>
                <a:srgbClr val="00313C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47">
              <a:solidFill>
                <a:srgbClr val="674EA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900">
              <a:solidFill>
                <a:srgbClr val="595959"/>
              </a:solidFill>
            </a:endParaRPr>
          </a:p>
        </p:txBody>
      </p:sp>
      <p:pic>
        <p:nvPicPr>
          <p:cNvPr id="738" name="Google Shape;738;p41" descr="Frontiers | Investigating the Effects of Cosmic Rays on Space Electronics |  Physic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6874" y="1565100"/>
            <a:ext cx="1758625" cy="764475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41" descr="Image result for department of energy logo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41" descr="Image result for department of energy logo"/>
          <p:cNvSpPr/>
          <p:nvPr/>
        </p:nvSpPr>
        <p:spPr>
          <a:xfrm>
            <a:off x="1373981" y="59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41" descr="Image result for department of energy logo"/>
          <p:cNvSpPr/>
          <p:nvPr/>
        </p:nvSpPr>
        <p:spPr>
          <a:xfrm>
            <a:off x="1488281" y="1202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41" descr="Image result for department of energy logo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41" descr="Image result for department of energy logo"/>
          <p:cNvSpPr/>
          <p:nvPr/>
        </p:nvSpPr>
        <p:spPr>
          <a:xfrm>
            <a:off x="1373981" y="59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41" descr="Image result for department of energy logo"/>
          <p:cNvSpPr/>
          <p:nvPr/>
        </p:nvSpPr>
        <p:spPr>
          <a:xfrm>
            <a:off x="1488281" y="1202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41"/>
          <p:cNvSpPr txBox="1">
            <a:spLocks noGrp="1"/>
          </p:cNvSpPr>
          <p:nvPr>
            <p:ph type="title"/>
          </p:nvPr>
        </p:nvSpPr>
        <p:spPr>
          <a:xfrm>
            <a:off x="2108792" y="51792"/>
            <a:ext cx="5385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chemeClr val="lt1"/>
                </a:solidFill>
              </a:rPr>
              <a:t>Layout</a:t>
            </a:r>
            <a:endParaRPr baseline="30000">
              <a:solidFill>
                <a:schemeClr val="lt1"/>
              </a:solidFill>
            </a:endParaRPr>
          </a:p>
        </p:txBody>
      </p:sp>
      <p:sp>
        <p:nvSpPr>
          <p:cNvPr id="746" name="Google Shape;746;p41" descr="Image result for department of energy logo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41" descr="Image result for department of energy logo"/>
          <p:cNvSpPr/>
          <p:nvPr/>
        </p:nvSpPr>
        <p:spPr>
          <a:xfrm>
            <a:off x="1373981" y="59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41" descr="Image result for department of energy logo"/>
          <p:cNvSpPr/>
          <p:nvPr/>
        </p:nvSpPr>
        <p:spPr>
          <a:xfrm>
            <a:off x="1488281" y="1202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41"/>
          <p:cNvSpPr/>
          <p:nvPr/>
        </p:nvSpPr>
        <p:spPr>
          <a:xfrm>
            <a:off x="0" y="0"/>
            <a:ext cx="9150000" cy="7188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41"/>
          <p:cNvSpPr txBox="1"/>
          <p:nvPr/>
        </p:nvSpPr>
        <p:spPr>
          <a:xfrm>
            <a:off x="1369225" y="73050"/>
            <a:ext cx="7699200" cy="5727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Upgrades for Cocktail Delivery</a:t>
            </a:r>
            <a:endParaRPr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1" name="Google Shape;75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175" y="77898"/>
            <a:ext cx="991500" cy="5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8825" y="0"/>
            <a:ext cx="1325173" cy="71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41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41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41"/>
          <p:cNvSpPr/>
          <p:nvPr/>
        </p:nvSpPr>
        <p:spPr>
          <a:xfrm>
            <a:off x="-3000" y="4866800"/>
            <a:ext cx="91500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313C"/>
                </a:solidFill>
                <a:latin typeface="Calibri"/>
                <a:ea typeface="Calibri"/>
                <a:cs typeface="Calibri"/>
                <a:sym typeface="Calibri"/>
              </a:rPr>
              <a:t>NSD Meeting - Nov 4, 2025                                                                                                               Janilee Benitez</a:t>
            </a:r>
            <a:endParaRPr sz="900">
              <a:solidFill>
                <a:srgbClr val="0031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41"/>
          <p:cNvSpPr txBox="1"/>
          <p:nvPr/>
        </p:nvSpPr>
        <p:spPr>
          <a:xfrm>
            <a:off x="8595300" y="4866798"/>
            <a:ext cx="5487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00313C"/>
                </a:solidFill>
              </a:rPr>
              <a:t>12</a:t>
            </a:fld>
            <a:endParaRPr sz="900">
              <a:solidFill>
                <a:srgbClr val="00313C"/>
              </a:solidFill>
            </a:endParaRPr>
          </a:p>
        </p:txBody>
      </p:sp>
      <p:pic>
        <p:nvPicPr>
          <p:cNvPr id="757" name="Google Shape;757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99871" y="2329569"/>
            <a:ext cx="4205925" cy="25160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8" name="Google Shape;758;p41"/>
          <p:cNvCxnSpPr/>
          <p:nvPr/>
        </p:nvCxnSpPr>
        <p:spPr>
          <a:xfrm flipH="1">
            <a:off x="5904256" y="2784051"/>
            <a:ext cx="278700" cy="344700"/>
          </a:xfrm>
          <a:prstGeom prst="straightConnector1">
            <a:avLst/>
          </a:prstGeom>
          <a:noFill/>
          <a:ln w="9525" cap="flat" cmpd="sng">
            <a:solidFill>
              <a:srgbClr val="E6913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59" name="Google Shape;759;p41"/>
          <p:cNvCxnSpPr/>
          <p:nvPr/>
        </p:nvCxnSpPr>
        <p:spPr>
          <a:xfrm flipH="1">
            <a:off x="6038156" y="3031471"/>
            <a:ext cx="278700" cy="344700"/>
          </a:xfrm>
          <a:prstGeom prst="straightConnector1">
            <a:avLst/>
          </a:prstGeom>
          <a:noFill/>
          <a:ln w="9525" cap="flat" cmpd="sng">
            <a:solidFill>
              <a:srgbClr val="A61C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60" name="Google Shape;760;p41"/>
          <p:cNvSpPr txBox="1"/>
          <p:nvPr/>
        </p:nvSpPr>
        <p:spPr>
          <a:xfrm>
            <a:off x="6182956" y="2604935"/>
            <a:ext cx="8328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9900"/>
                </a:solidFill>
              </a:rPr>
              <a:t>Xe</a:t>
            </a:r>
            <a:r>
              <a:rPr lang="en" b="1" baseline="30000">
                <a:solidFill>
                  <a:srgbClr val="FF9900"/>
                </a:solidFill>
              </a:rPr>
              <a:t>46+</a:t>
            </a:r>
            <a:endParaRPr b="1" baseline="30000">
              <a:solidFill>
                <a:srgbClr val="FF9900"/>
              </a:solidFill>
            </a:endParaRPr>
          </a:p>
        </p:txBody>
      </p:sp>
      <p:sp>
        <p:nvSpPr>
          <p:cNvPr id="761" name="Google Shape;761;p41"/>
          <p:cNvSpPr txBox="1"/>
          <p:nvPr/>
        </p:nvSpPr>
        <p:spPr>
          <a:xfrm>
            <a:off x="6332656" y="2907616"/>
            <a:ext cx="8328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990000"/>
                </a:solidFill>
              </a:rPr>
              <a:t>Xe</a:t>
            </a:r>
            <a:r>
              <a:rPr lang="en" b="1" baseline="30000">
                <a:solidFill>
                  <a:srgbClr val="990000"/>
                </a:solidFill>
              </a:rPr>
              <a:t>43+</a:t>
            </a:r>
            <a:endParaRPr b="1" baseline="30000">
              <a:solidFill>
                <a:srgbClr val="990000"/>
              </a:solidFill>
            </a:endParaRPr>
          </a:p>
        </p:txBody>
      </p:sp>
      <p:sp>
        <p:nvSpPr>
          <p:cNvPr id="762" name="Google Shape;762;p41"/>
          <p:cNvSpPr txBox="1"/>
          <p:nvPr/>
        </p:nvSpPr>
        <p:spPr>
          <a:xfrm>
            <a:off x="6376525" y="3395675"/>
            <a:ext cx="3140100" cy="26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4E39"/>
                </a:solidFill>
              </a:rPr>
              <a:t>Success Criteria:</a:t>
            </a:r>
            <a:endParaRPr>
              <a:solidFill>
                <a:srgbClr val="E04E39"/>
              </a:solidFill>
            </a:endParaRPr>
          </a:p>
          <a:p>
            <a:pPr marL="171450" lvl="0" indent="-1460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E04E39"/>
              </a:buClr>
              <a:buSzPts val="1400"/>
              <a:buFont typeface="Calibri"/>
              <a:buAutoNum type="arabicPeriod"/>
            </a:pPr>
            <a:r>
              <a:rPr lang="en">
                <a:solidFill>
                  <a:srgbClr val="E04E39"/>
                </a:solidFill>
                <a:latin typeface="Calibri"/>
                <a:ea typeface="Calibri"/>
                <a:cs typeface="Calibri"/>
                <a:sym typeface="Calibri"/>
              </a:rPr>
              <a:t>Cyclotron vacuum &lt; 1.0x10</a:t>
            </a:r>
            <a:r>
              <a:rPr lang="en" baseline="30000">
                <a:solidFill>
                  <a:srgbClr val="E04E39"/>
                </a:solidFill>
                <a:latin typeface="Calibri"/>
                <a:ea typeface="Calibri"/>
                <a:cs typeface="Calibri"/>
                <a:sym typeface="Calibri"/>
              </a:rPr>
              <a:t>-6</a:t>
            </a:r>
            <a:r>
              <a:rPr lang="en">
                <a:solidFill>
                  <a:srgbClr val="E04E39"/>
                </a:solidFill>
                <a:latin typeface="Calibri"/>
                <a:ea typeface="Calibri"/>
                <a:cs typeface="Calibri"/>
                <a:sym typeface="Calibri"/>
              </a:rPr>
              <a:t> Torr</a:t>
            </a:r>
            <a:endParaRPr>
              <a:solidFill>
                <a:srgbClr val="E04E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4E39"/>
                </a:solidFill>
                <a:latin typeface="Calibri"/>
                <a:ea typeface="Calibri"/>
                <a:cs typeface="Calibri"/>
                <a:sym typeface="Calibri"/>
              </a:rPr>
              <a:t>2. Delivery of </a:t>
            </a:r>
            <a:r>
              <a:rPr lang="en" baseline="30000">
                <a:solidFill>
                  <a:srgbClr val="E04E39"/>
                </a:solidFill>
                <a:latin typeface="Calibri"/>
                <a:ea typeface="Calibri"/>
                <a:cs typeface="Calibri"/>
                <a:sym typeface="Calibri"/>
              </a:rPr>
              <a:t>124</a:t>
            </a:r>
            <a:r>
              <a:rPr lang="en">
                <a:solidFill>
                  <a:srgbClr val="E04E39"/>
                </a:solidFill>
                <a:latin typeface="Calibri"/>
                <a:ea typeface="Calibri"/>
                <a:cs typeface="Calibri"/>
                <a:sym typeface="Calibri"/>
              </a:rPr>
              <a:t>Xe</a:t>
            </a:r>
            <a:r>
              <a:rPr lang="en" baseline="30000">
                <a:solidFill>
                  <a:srgbClr val="E04E39"/>
                </a:solidFill>
                <a:latin typeface="Calibri"/>
                <a:ea typeface="Calibri"/>
                <a:cs typeface="Calibri"/>
                <a:sym typeface="Calibri"/>
              </a:rPr>
              <a:t>46+</a:t>
            </a:r>
            <a:r>
              <a:rPr lang="en">
                <a:solidFill>
                  <a:srgbClr val="E04E39"/>
                </a:solidFill>
                <a:latin typeface="Calibri"/>
                <a:ea typeface="Calibri"/>
                <a:cs typeface="Calibri"/>
                <a:sym typeface="Calibri"/>
              </a:rPr>
              <a:t> with a         minimum current of 20 epA</a:t>
            </a:r>
            <a:endParaRPr sz="2000">
              <a:solidFill>
                <a:srgbClr val="E04E3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Google Shape;83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61" y="1627296"/>
            <a:ext cx="3845822" cy="272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44"/>
          <p:cNvPicPr preferRelativeResize="0"/>
          <p:nvPr/>
        </p:nvPicPr>
        <p:blipFill rotWithShape="1">
          <a:blip r:embed="rId4">
            <a:alphaModFix/>
          </a:blip>
          <a:srcRect l="89270" t="38342" b="30649"/>
          <a:stretch/>
        </p:blipFill>
        <p:spPr>
          <a:xfrm>
            <a:off x="6533824" y="1630650"/>
            <a:ext cx="670849" cy="9467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6" name="Google Shape;836;p44"/>
          <p:cNvCxnSpPr/>
          <p:nvPr/>
        </p:nvCxnSpPr>
        <p:spPr>
          <a:xfrm flipH="1">
            <a:off x="-8451" y="1532725"/>
            <a:ext cx="283500" cy="146100"/>
          </a:xfrm>
          <a:prstGeom prst="straightConnector1">
            <a:avLst/>
          </a:prstGeom>
          <a:noFill/>
          <a:ln w="28575" cap="flat" cmpd="sng">
            <a:solidFill>
              <a:srgbClr val="74AA50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837" name="Google Shape;837;p44"/>
          <p:cNvSpPr txBox="1">
            <a:spLocks noGrp="1"/>
          </p:cNvSpPr>
          <p:nvPr>
            <p:ph type="sldNum" idx="12"/>
          </p:nvPr>
        </p:nvSpPr>
        <p:spPr>
          <a:xfrm>
            <a:off x="8493133" y="47157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838" name="Google Shape;838;p44"/>
          <p:cNvSpPr txBox="1">
            <a:spLocks noGrp="1"/>
          </p:cNvSpPr>
          <p:nvPr>
            <p:ph type="sldNum" idx="12"/>
          </p:nvPr>
        </p:nvSpPr>
        <p:spPr>
          <a:xfrm>
            <a:off x="8493133" y="47157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13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839" name="Google Shape;839;p44"/>
          <p:cNvSpPr txBox="1">
            <a:spLocks noGrp="1"/>
          </p:cNvSpPr>
          <p:nvPr>
            <p:ph type="sldNum" idx="12"/>
          </p:nvPr>
        </p:nvSpPr>
        <p:spPr>
          <a:xfrm>
            <a:off x="8493125" y="4749975"/>
            <a:ext cx="5487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13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840" name="Google Shape;84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6799" y="1221625"/>
            <a:ext cx="670850" cy="472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1" name="Google Shape;841;p44"/>
          <p:cNvCxnSpPr>
            <a:stCxn id="840" idx="1"/>
          </p:cNvCxnSpPr>
          <p:nvPr/>
        </p:nvCxnSpPr>
        <p:spPr>
          <a:xfrm rot="10800000">
            <a:off x="2592599" y="1444462"/>
            <a:ext cx="2914200" cy="132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842" name="Google Shape;842;p44"/>
          <p:cNvSpPr/>
          <p:nvPr/>
        </p:nvSpPr>
        <p:spPr>
          <a:xfrm>
            <a:off x="2082974" y="2130525"/>
            <a:ext cx="829525" cy="979578"/>
          </a:xfrm>
          <a:custGeom>
            <a:avLst/>
            <a:gdLst/>
            <a:ahLst/>
            <a:cxnLst/>
            <a:rect l="l" t="t" r="r" b="b"/>
            <a:pathLst>
              <a:path w="33181" h="41202" extrusionOk="0">
                <a:moveTo>
                  <a:pt x="11533" y="31981"/>
                </a:moveTo>
                <a:cubicBezTo>
                  <a:pt x="11270" y="32030"/>
                  <a:pt x="10365" y="31981"/>
                  <a:pt x="9954" y="32277"/>
                </a:cubicBezTo>
                <a:cubicBezTo>
                  <a:pt x="9543" y="32573"/>
                  <a:pt x="8999" y="33346"/>
                  <a:pt x="9065" y="33757"/>
                </a:cubicBezTo>
                <a:cubicBezTo>
                  <a:pt x="9131" y="34168"/>
                  <a:pt x="9609" y="34547"/>
                  <a:pt x="10349" y="34744"/>
                </a:cubicBezTo>
                <a:cubicBezTo>
                  <a:pt x="11089" y="34942"/>
                  <a:pt x="12487" y="35074"/>
                  <a:pt x="13507" y="34942"/>
                </a:cubicBezTo>
                <a:cubicBezTo>
                  <a:pt x="14527" y="34811"/>
                  <a:pt x="16024" y="34498"/>
                  <a:pt x="16468" y="33955"/>
                </a:cubicBezTo>
                <a:cubicBezTo>
                  <a:pt x="16912" y="33412"/>
                  <a:pt x="16682" y="32260"/>
                  <a:pt x="16172" y="31684"/>
                </a:cubicBezTo>
                <a:cubicBezTo>
                  <a:pt x="15662" y="31108"/>
                  <a:pt x="14691" y="30681"/>
                  <a:pt x="13408" y="30500"/>
                </a:cubicBezTo>
                <a:cubicBezTo>
                  <a:pt x="12125" y="30319"/>
                  <a:pt x="9608" y="30155"/>
                  <a:pt x="8473" y="30599"/>
                </a:cubicBezTo>
                <a:cubicBezTo>
                  <a:pt x="7338" y="31043"/>
                  <a:pt x="6664" y="32227"/>
                  <a:pt x="6598" y="33165"/>
                </a:cubicBezTo>
                <a:cubicBezTo>
                  <a:pt x="6532" y="34103"/>
                  <a:pt x="6762" y="35584"/>
                  <a:pt x="8078" y="36225"/>
                </a:cubicBezTo>
                <a:cubicBezTo>
                  <a:pt x="9394" y="36867"/>
                  <a:pt x="12684" y="37195"/>
                  <a:pt x="14494" y="37014"/>
                </a:cubicBezTo>
                <a:cubicBezTo>
                  <a:pt x="16304" y="36833"/>
                  <a:pt x="18081" y="36027"/>
                  <a:pt x="18936" y="35139"/>
                </a:cubicBezTo>
                <a:cubicBezTo>
                  <a:pt x="19792" y="34251"/>
                  <a:pt x="19874" y="32655"/>
                  <a:pt x="19627" y="31684"/>
                </a:cubicBezTo>
                <a:cubicBezTo>
                  <a:pt x="19380" y="30714"/>
                  <a:pt x="18705" y="29859"/>
                  <a:pt x="17455" y="29316"/>
                </a:cubicBezTo>
                <a:cubicBezTo>
                  <a:pt x="16205" y="28773"/>
                  <a:pt x="14099" y="28444"/>
                  <a:pt x="12125" y="28427"/>
                </a:cubicBezTo>
                <a:cubicBezTo>
                  <a:pt x="10151" y="28411"/>
                  <a:pt x="7059" y="28115"/>
                  <a:pt x="5611" y="29217"/>
                </a:cubicBezTo>
                <a:cubicBezTo>
                  <a:pt x="4163" y="30319"/>
                  <a:pt x="2929" y="33461"/>
                  <a:pt x="3439" y="35040"/>
                </a:cubicBezTo>
                <a:cubicBezTo>
                  <a:pt x="3949" y="36619"/>
                  <a:pt x="5841" y="38149"/>
                  <a:pt x="8671" y="38692"/>
                </a:cubicBezTo>
                <a:cubicBezTo>
                  <a:pt x="11501" y="39235"/>
                  <a:pt x="18032" y="39631"/>
                  <a:pt x="20417" y="38298"/>
                </a:cubicBezTo>
                <a:cubicBezTo>
                  <a:pt x="22802" y="36966"/>
                  <a:pt x="23542" y="32605"/>
                  <a:pt x="22983" y="30697"/>
                </a:cubicBezTo>
                <a:cubicBezTo>
                  <a:pt x="22424" y="28789"/>
                  <a:pt x="19808" y="27490"/>
                  <a:pt x="17061" y="26848"/>
                </a:cubicBezTo>
                <a:cubicBezTo>
                  <a:pt x="14314" y="26207"/>
                  <a:pt x="9197" y="26322"/>
                  <a:pt x="6499" y="26848"/>
                </a:cubicBezTo>
                <a:cubicBezTo>
                  <a:pt x="3801" y="27374"/>
                  <a:pt x="1844" y="28361"/>
                  <a:pt x="873" y="30006"/>
                </a:cubicBezTo>
                <a:cubicBezTo>
                  <a:pt x="-97" y="31651"/>
                  <a:pt x="-344" y="34908"/>
                  <a:pt x="676" y="36718"/>
                </a:cubicBezTo>
                <a:cubicBezTo>
                  <a:pt x="1696" y="38528"/>
                  <a:pt x="3884" y="40206"/>
                  <a:pt x="6993" y="40864"/>
                </a:cubicBezTo>
                <a:cubicBezTo>
                  <a:pt x="10102" y="41522"/>
                  <a:pt x="15580" y="41029"/>
                  <a:pt x="19331" y="40667"/>
                </a:cubicBezTo>
                <a:cubicBezTo>
                  <a:pt x="23082" y="40305"/>
                  <a:pt x="27210" y="39860"/>
                  <a:pt x="29497" y="38692"/>
                </a:cubicBezTo>
                <a:cubicBezTo>
                  <a:pt x="31784" y="37524"/>
                  <a:pt x="32689" y="35469"/>
                  <a:pt x="33051" y="33659"/>
                </a:cubicBezTo>
                <a:cubicBezTo>
                  <a:pt x="33413" y="31850"/>
                  <a:pt x="32969" y="29924"/>
                  <a:pt x="31669" y="27835"/>
                </a:cubicBezTo>
                <a:cubicBezTo>
                  <a:pt x="30369" y="25746"/>
                  <a:pt x="29185" y="25762"/>
                  <a:pt x="25253" y="21123"/>
                </a:cubicBezTo>
                <a:cubicBezTo>
                  <a:pt x="21321" y="16484"/>
                  <a:pt x="10941" y="3521"/>
                  <a:pt x="8078" y="0"/>
                </a:cubicBezTo>
              </a:path>
            </a:pathLst>
          </a:custGeom>
          <a:noFill/>
          <a:ln w="28575" cap="flat" cmpd="sng">
            <a:solidFill>
              <a:srgbClr val="E04E39"/>
            </a:solidFill>
            <a:prstDash val="dash"/>
            <a:round/>
            <a:headEnd type="none" w="med" len="med"/>
            <a:tailEnd type="stealth" w="med" len="med"/>
          </a:ln>
        </p:spPr>
      </p:sp>
      <p:cxnSp>
        <p:nvCxnSpPr>
          <p:cNvPr id="843" name="Google Shape;843;p44"/>
          <p:cNvCxnSpPr/>
          <p:nvPr/>
        </p:nvCxnSpPr>
        <p:spPr>
          <a:xfrm rot="10800000" flipH="1">
            <a:off x="2318799" y="1444675"/>
            <a:ext cx="286200" cy="246600"/>
          </a:xfrm>
          <a:prstGeom prst="curvedConnector3">
            <a:avLst>
              <a:gd name="adj1" fmla="val 10342"/>
            </a:avLst>
          </a:prstGeom>
          <a:noFill/>
          <a:ln w="28575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844" name="Google Shape;844;p44"/>
          <p:cNvCxnSpPr/>
          <p:nvPr/>
        </p:nvCxnSpPr>
        <p:spPr>
          <a:xfrm rot="10800000">
            <a:off x="1768874" y="1462425"/>
            <a:ext cx="505200" cy="668100"/>
          </a:xfrm>
          <a:prstGeom prst="straightConnector1">
            <a:avLst/>
          </a:prstGeom>
          <a:noFill/>
          <a:ln w="28575" cap="flat" cmpd="sng">
            <a:solidFill>
              <a:srgbClr val="74AA50"/>
            </a:solidFill>
            <a:prstDash val="dash"/>
            <a:round/>
            <a:headEnd type="none" w="med" len="med"/>
            <a:tailEnd type="stealth" w="med" len="med"/>
          </a:ln>
        </p:spPr>
      </p:cxnSp>
      <p:cxnSp>
        <p:nvCxnSpPr>
          <p:cNvPr id="845" name="Google Shape;845;p44"/>
          <p:cNvCxnSpPr/>
          <p:nvPr/>
        </p:nvCxnSpPr>
        <p:spPr>
          <a:xfrm flipH="1">
            <a:off x="544299" y="1352775"/>
            <a:ext cx="942600" cy="4800"/>
          </a:xfrm>
          <a:prstGeom prst="straightConnector1">
            <a:avLst/>
          </a:prstGeom>
          <a:noFill/>
          <a:ln w="28575" cap="flat" cmpd="sng">
            <a:solidFill>
              <a:srgbClr val="74AA50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846" name="Google Shape;846;p44"/>
          <p:cNvSpPr/>
          <p:nvPr/>
        </p:nvSpPr>
        <p:spPr>
          <a:xfrm rot="1633206">
            <a:off x="1473099" y="1109356"/>
            <a:ext cx="328589" cy="472288"/>
          </a:xfrm>
          <a:prstGeom prst="ellipse">
            <a:avLst/>
          </a:prstGeom>
          <a:solidFill>
            <a:srgbClr val="45818E"/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44"/>
          <p:cNvSpPr/>
          <p:nvPr/>
        </p:nvSpPr>
        <p:spPr>
          <a:xfrm rot="1564971">
            <a:off x="1549706" y="1081768"/>
            <a:ext cx="175359" cy="527682"/>
          </a:xfrm>
          <a:prstGeom prst="rect">
            <a:avLst/>
          </a:prstGeom>
          <a:solidFill>
            <a:srgbClr val="A2C4C9"/>
          </a:solidFill>
          <a:ln w="952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C000"/>
              </a:solidFill>
            </a:endParaRPr>
          </a:p>
        </p:txBody>
      </p:sp>
      <p:sp>
        <p:nvSpPr>
          <p:cNvPr id="848" name="Google Shape;848;p44"/>
          <p:cNvSpPr/>
          <p:nvPr/>
        </p:nvSpPr>
        <p:spPr>
          <a:xfrm rot="-1263827">
            <a:off x="225099" y="1196681"/>
            <a:ext cx="328875" cy="472280"/>
          </a:xfrm>
          <a:prstGeom prst="ellipse">
            <a:avLst/>
          </a:prstGeom>
          <a:solidFill>
            <a:srgbClr val="45818E"/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44"/>
          <p:cNvSpPr/>
          <p:nvPr/>
        </p:nvSpPr>
        <p:spPr>
          <a:xfrm rot="-1288428">
            <a:off x="301820" y="1169038"/>
            <a:ext cx="175374" cy="527626"/>
          </a:xfrm>
          <a:prstGeom prst="rect">
            <a:avLst/>
          </a:prstGeom>
          <a:solidFill>
            <a:srgbClr val="A2C4C9"/>
          </a:solidFill>
          <a:ln w="9525" cap="flat" cmpd="sng">
            <a:solidFill>
              <a:srgbClr val="A2C4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2C4C9"/>
              </a:solidFill>
            </a:endParaRPr>
          </a:p>
        </p:txBody>
      </p:sp>
      <p:sp>
        <p:nvSpPr>
          <p:cNvPr id="850" name="Google Shape;850;p44"/>
          <p:cNvSpPr txBox="1"/>
          <p:nvPr/>
        </p:nvSpPr>
        <p:spPr>
          <a:xfrm>
            <a:off x="3516224" y="1060350"/>
            <a:ext cx="3231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4"/>
                </a:solidFill>
              </a:rPr>
              <a:t>Beam Production</a:t>
            </a:r>
            <a:endParaRPr sz="1600">
              <a:solidFill>
                <a:schemeClr val="accent4"/>
              </a:solidFill>
            </a:endParaRPr>
          </a:p>
        </p:txBody>
      </p:sp>
      <p:sp>
        <p:nvSpPr>
          <p:cNvPr id="851" name="Google Shape;851;p44"/>
          <p:cNvSpPr txBox="1"/>
          <p:nvPr/>
        </p:nvSpPr>
        <p:spPr>
          <a:xfrm>
            <a:off x="1366174" y="799075"/>
            <a:ext cx="3231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4AA50"/>
                </a:solidFill>
              </a:rPr>
              <a:t>Reliability</a:t>
            </a:r>
            <a:endParaRPr sz="1600">
              <a:solidFill>
                <a:srgbClr val="74AA50"/>
              </a:solidFill>
            </a:endParaRPr>
          </a:p>
        </p:txBody>
      </p:sp>
      <p:cxnSp>
        <p:nvCxnSpPr>
          <p:cNvPr id="852" name="Google Shape;852;p44"/>
          <p:cNvCxnSpPr/>
          <p:nvPr/>
        </p:nvCxnSpPr>
        <p:spPr>
          <a:xfrm flipH="1">
            <a:off x="2299124" y="1698675"/>
            <a:ext cx="24600" cy="12627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853" name="Google Shape;853;p44"/>
          <p:cNvSpPr txBox="1"/>
          <p:nvPr/>
        </p:nvSpPr>
        <p:spPr>
          <a:xfrm>
            <a:off x="2912499" y="2423575"/>
            <a:ext cx="3231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04E39"/>
                </a:solidFill>
              </a:rPr>
              <a:t>Transmission</a:t>
            </a:r>
            <a:endParaRPr sz="1600">
              <a:solidFill>
                <a:srgbClr val="E04E39"/>
              </a:solidFill>
            </a:endParaRPr>
          </a:p>
        </p:txBody>
      </p:sp>
      <p:pic>
        <p:nvPicPr>
          <p:cNvPr id="854" name="Google Shape;854;p44"/>
          <p:cNvPicPr preferRelativeResize="0"/>
          <p:nvPr/>
        </p:nvPicPr>
        <p:blipFill rotWithShape="1">
          <a:blip r:embed="rId6">
            <a:alphaModFix/>
          </a:blip>
          <a:srcRect l="77109" t="35521" r="12419" b="28268"/>
          <a:stretch/>
        </p:blipFill>
        <p:spPr>
          <a:xfrm>
            <a:off x="5228174" y="2327150"/>
            <a:ext cx="650376" cy="11504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5" name="Google Shape;855;p44"/>
          <p:cNvCxnSpPr>
            <a:stCxn id="854" idx="1"/>
          </p:cNvCxnSpPr>
          <p:nvPr/>
        </p:nvCxnSpPr>
        <p:spPr>
          <a:xfrm rot="10800000">
            <a:off x="3486974" y="2896088"/>
            <a:ext cx="1741200" cy="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56" name="Google Shape;856;p44"/>
          <p:cNvPicPr preferRelativeResize="0"/>
          <p:nvPr/>
        </p:nvPicPr>
        <p:blipFill rotWithShape="1">
          <a:blip r:embed="rId7">
            <a:alphaModFix/>
          </a:blip>
          <a:srcRect l="74582" t="77447" r="15469" b="6199"/>
          <a:stretch/>
        </p:blipFill>
        <p:spPr>
          <a:xfrm>
            <a:off x="5215850" y="3775350"/>
            <a:ext cx="640927" cy="596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7" name="Google Shape;857;p44"/>
          <p:cNvCxnSpPr>
            <a:stCxn id="856" idx="0"/>
          </p:cNvCxnSpPr>
          <p:nvPr/>
        </p:nvCxnSpPr>
        <p:spPr>
          <a:xfrm rot="10800000" flipH="1">
            <a:off x="5536313" y="3411750"/>
            <a:ext cx="900" cy="36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58" name="Google Shape;858;p44"/>
          <p:cNvSpPr/>
          <p:nvPr/>
        </p:nvSpPr>
        <p:spPr>
          <a:xfrm rot="5400000">
            <a:off x="5757924" y="1381375"/>
            <a:ext cx="168600" cy="363600"/>
          </a:xfrm>
          <a:prstGeom prst="ca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4"/>
          <p:cNvSpPr/>
          <p:nvPr/>
        </p:nvSpPr>
        <p:spPr>
          <a:xfrm rot="-281165">
            <a:off x="6074798" y="1444449"/>
            <a:ext cx="370891" cy="172807"/>
          </a:xfrm>
          <a:custGeom>
            <a:avLst/>
            <a:gdLst/>
            <a:ahLst/>
            <a:cxnLst/>
            <a:rect l="l" t="t" r="r" b="b"/>
            <a:pathLst>
              <a:path w="14835" h="6912" extrusionOk="0">
                <a:moveTo>
                  <a:pt x="0" y="4777"/>
                </a:moveTo>
                <a:cubicBezTo>
                  <a:pt x="225" y="3990"/>
                  <a:pt x="731" y="0"/>
                  <a:pt x="1349" y="56"/>
                </a:cubicBezTo>
                <a:cubicBezTo>
                  <a:pt x="1967" y="112"/>
                  <a:pt x="2922" y="5114"/>
                  <a:pt x="3709" y="5114"/>
                </a:cubicBezTo>
                <a:cubicBezTo>
                  <a:pt x="4496" y="5114"/>
                  <a:pt x="5395" y="-56"/>
                  <a:pt x="6069" y="56"/>
                </a:cubicBezTo>
                <a:cubicBezTo>
                  <a:pt x="6743" y="168"/>
                  <a:pt x="7137" y="5732"/>
                  <a:pt x="7755" y="5788"/>
                </a:cubicBezTo>
                <a:cubicBezTo>
                  <a:pt x="8373" y="5844"/>
                  <a:pt x="9104" y="225"/>
                  <a:pt x="9778" y="394"/>
                </a:cubicBezTo>
                <a:cubicBezTo>
                  <a:pt x="10452" y="563"/>
                  <a:pt x="11239" y="6575"/>
                  <a:pt x="11801" y="6800"/>
                </a:cubicBezTo>
                <a:cubicBezTo>
                  <a:pt x="12363" y="7025"/>
                  <a:pt x="12643" y="1742"/>
                  <a:pt x="13149" y="1742"/>
                </a:cubicBezTo>
                <a:cubicBezTo>
                  <a:pt x="13655" y="1742"/>
                  <a:pt x="14554" y="5957"/>
                  <a:pt x="14835" y="680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none" w="med" len="med"/>
          </a:ln>
        </p:spPr>
      </p:sp>
      <p:cxnSp>
        <p:nvCxnSpPr>
          <p:cNvPr id="860" name="Google Shape;860;p44"/>
          <p:cNvCxnSpPr/>
          <p:nvPr/>
        </p:nvCxnSpPr>
        <p:spPr>
          <a:xfrm flipH="1">
            <a:off x="5755649" y="2048250"/>
            <a:ext cx="882300" cy="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61" name="Google Shape;861;p44"/>
          <p:cNvCxnSpPr/>
          <p:nvPr/>
        </p:nvCxnSpPr>
        <p:spPr>
          <a:xfrm rot="10800000">
            <a:off x="5752749" y="1691400"/>
            <a:ext cx="2400" cy="36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62" name="Google Shape;862;p44"/>
          <p:cNvCxnSpPr/>
          <p:nvPr/>
        </p:nvCxnSpPr>
        <p:spPr>
          <a:xfrm>
            <a:off x="5755149" y="2033425"/>
            <a:ext cx="6300" cy="36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63" name="Google Shape;863;p44"/>
          <p:cNvCxnSpPr/>
          <p:nvPr/>
        </p:nvCxnSpPr>
        <p:spPr>
          <a:xfrm rot="10800000">
            <a:off x="2930049" y="2050200"/>
            <a:ext cx="2831400" cy="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64" name="Google Shape;864;p44"/>
          <p:cNvCxnSpPr/>
          <p:nvPr/>
        </p:nvCxnSpPr>
        <p:spPr>
          <a:xfrm flipH="1">
            <a:off x="2935624" y="2050200"/>
            <a:ext cx="3300" cy="468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65" name="Google Shape;865;p44"/>
          <p:cNvSpPr txBox="1"/>
          <p:nvPr/>
        </p:nvSpPr>
        <p:spPr>
          <a:xfrm rot="4008293">
            <a:off x="34533" y="1264865"/>
            <a:ext cx="650479" cy="472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M42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866" name="Google Shape;866;p44"/>
          <p:cNvSpPr txBox="1"/>
          <p:nvPr/>
        </p:nvSpPr>
        <p:spPr>
          <a:xfrm rot="-3816729">
            <a:off x="1396926" y="1079707"/>
            <a:ext cx="650699" cy="472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M41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867" name="Google Shape;867;p44"/>
          <p:cNvSpPr txBox="1">
            <a:spLocks noGrp="1"/>
          </p:cNvSpPr>
          <p:nvPr>
            <p:ph type="sldNum" idx="12"/>
          </p:nvPr>
        </p:nvSpPr>
        <p:spPr>
          <a:xfrm>
            <a:off x="8493125" y="4749975"/>
            <a:ext cx="5487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13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868" name="Google Shape;868;p44"/>
          <p:cNvSpPr txBox="1"/>
          <p:nvPr/>
        </p:nvSpPr>
        <p:spPr>
          <a:xfrm>
            <a:off x="5929820" y="2611050"/>
            <a:ext cx="36858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13C5A"/>
                </a:solidFill>
              </a:rPr>
              <a:t>Combo of improvements, reached KPPs  </a:t>
            </a:r>
            <a:endParaRPr sz="1300">
              <a:solidFill>
                <a:srgbClr val="313C5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13C5A"/>
                </a:solidFill>
              </a:rPr>
              <a:t>     ✓  &lt;1.0 x 10</a:t>
            </a:r>
            <a:r>
              <a:rPr lang="en" sz="1300" baseline="30000">
                <a:solidFill>
                  <a:srgbClr val="313C5A"/>
                </a:solidFill>
              </a:rPr>
              <a:t>-6</a:t>
            </a:r>
            <a:r>
              <a:rPr lang="en" sz="1300">
                <a:solidFill>
                  <a:srgbClr val="313C5A"/>
                </a:solidFill>
              </a:rPr>
              <a:t> Torr       </a:t>
            </a:r>
            <a:endParaRPr sz="1300">
              <a:solidFill>
                <a:srgbClr val="313C5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13C5A"/>
                </a:solidFill>
              </a:rPr>
              <a:t>     ✓  &gt; 20 pA Xe</a:t>
            </a:r>
            <a:r>
              <a:rPr lang="en" sz="1300" baseline="30000">
                <a:solidFill>
                  <a:srgbClr val="313C5A"/>
                </a:solidFill>
              </a:rPr>
              <a:t>46+</a:t>
            </a:r>
            <a:endParaRPr sz="1300" baseline="30000">
              <a:solidFill>
                <a:srgbClr val="313C5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313C5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13C5A"/>
                </a:solidFill>
              </a:rPr>
              <a:t>Improvements affect several components</a:t>
            </a:r>
            <a:endParaRPr sz="1300">
              <a:solidFill>
                <a:srgbClr val="313C5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313C5A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1300"/>
              <a:buChar char="✓"/>
            </a:pPr>
            <a:r>
              <a:rPr lang="en" sz="1300">
                <a:solidFill>
                  <a:srgbClr val="313C5A"/>
                </a:solidFill>
              </a:rPr>
              <a:t>Know how to achieve reliably</a:t>
            </a:r>
            <a:endParaRPr sz="1300">
              <a:solidFill>
                <a:srgbClr val="313C5A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1300"/>
              <a:buChar char="❏"/>
            </a:pPr>
            <a:r>
              <a:rPr lang="en" sz="1300">
                <a:solidFill>
                  <a:srgbClr val="313C5A"/>
                </a:solidFill>
              </a:rPr>
              <a:t>Achieve reliably</a:t>
            </a:r>
            <a:endParaRPr sz="1300">
              <a:solidFill>
                <a:srgbClr val="313C5A"/>
              </a:solidFill>
            </a:endParaRPr>
          </a:p>
        </p:txBody>
      </p:sp>
      <p:sp>
        <p:nvSpPr>
          <p:cNvPr id="869" name="Google Shape;869;p44" descr="Image result for department of energy logo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44" descr="Image result for department of energy logo"/>
          <p:cNvSpPr/>
          <p:nvPr/>
        </p:nvSpPr>
        <p:spPr>
          <a:xfrm>
            <a:off x="1373981" y="59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44" descr="Image result for department of energy logo"/>
          <p:cNvSpPr/>
          <p:nvPr/>
        </p:nvSpPr>
        <p:spPr>
          <a:xfrm>
            <a:off x="1488281" y="1202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44" descr="Image result for department of energy logo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44" descr="Image result for department of energy logo"/>
          <p:cNvSpPr/>
          <p:nvPr/>
        </p:nvSpPr>
        <p:spPr>
          <a:xfrm>
            <a:off x="1373981" y="59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44" descr="Image result for department of energy logo"/>
          <p:cNvSpPr/>
          <p:nvPr/>
        </p:nvSpPr>
        <p:spPr>
          <a:xfrm>
            <a:off x="1488281" y="1202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44"/>
          <p:cNvSpPr txBox="1">
            <a:spLocks noGrp="1"/>
          </p:cNvSpPr>
          <p:nvPr>
            <p:ph type="title"/>
          </p:nvPr>
        </p:nvSpPr>
        <p:spPr>
          <a:xfrm>
            <a:off x="2307666" y="51792"/>
            <a:ext cx="5385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chemeClr val="lt1"/>
                </a:solidFill>
              </a:rPr>
              <a:t>Layout</a:t>
            </a:r>
            <a:endParaRPr baseline="30000">
              <a:solidFill>
                <a:schemeClr val="lt1"/>
              </a:solidFill>
            </a:endParaRPr>
          </a:p>
        </p:txBody>
      </p:sp>
      <p:sp>
        <p:nvSpPr>
          <p:cNvPr id="876" name="Google Shape;876;p44" descr="Image result for department of energy logo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44" descr="Image result for department of energy logo"/>
          <p:cNvSpPr/>
          <p:nvPr/>
        </p:nvSpPr>
        <p:spPr>
          <a:xfrm>
            <a:off x="1373981" y="59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44" descr="Image result for department of energy logo"/>
          <p:cNvSpPr/>
          <p:nvPr/>
        </p:nvSpPr>
        <p:spPr>
          <a:xfrm>
            <a:off x="1488281" y="1202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44"/>
          <p:cNvSpPr/>
          <p:nvPr/>
        </p:nvSpPr>
        <p:spPr>
          <a:xfrm>
            <a:off x="0" y="0"/>
            <a:ext cx="9150000" cy="7188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44"/>
          <p:cNvSpPr txBox="1"/>
          <p:nvPr/>
        </p:nvSpPr>
        <p:spPr>
          <a:xfrm>
            <a:off x="1369225" y="73050"/>
            <a:ext cx="7699200" cy="5727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Overall Picture of Upgrades</a:t>
            </a:r>
            <a:endParaRPr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1" name="Google Shape;881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175" y="77898"/>
            <a:ext cx="991500" cy="5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18825" y="0"/>
            <a:ext cx="1325173" cy="718800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44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44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44"/>
          <p:cNvSpPr/>
          <p:nvPr/>
        </p:nvSpPr>
        <p:spPr>
          <a:xfrm>
            <a:off x="-3000" y="4866800"/>
            <a:ext cx="91500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313C"/>
                </a:solidFill>
                <a:latin typeface="Calibri"/>
                <a:ea typeface="Calibri"/>
                <a:cs typeface="Calibri"/>
                <a:sym typeface="Calibri"/>
              </a:rPr>
              <a:t>NSD Meeting - Nov 4, 2025                                                                                                               Janilee Benitez</a:t>
            </a:r>
            <a:endParaRPr sz="900">
              <a:solidFill>
                <a:srgbClr val="0031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44"/>
          <p:cNvSpPr txBox="1"/>
          <p:nvPr/>
        </p:nvSpPr>
        <p:spPr>
          <a:xfrm>
            <a:off x="8595300" y="4866798"/>
            <a:ext cx="5487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00313C"/>
                </a:solidFill>
              </a:rPr>
              <a:t>13</a:t>
            </a:fld>
            <a:endParaRPr sz="900">
              <a:solidFill>
                <a:srgbClr val="00313C"/>
              </a:solidFill>
            </a:endParaRPr>
          </a:p>
        </p:txBody>
      </p:sp>
      <p:pic>
        <p:nvPicPr>
          <p:cNvPr id="887" name="Google Shape;887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9721" y="594500"/>
            <a:ext cx="882300" cy="55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1" name="Google Shape;801;p43"/>
          <p:cNvGraphicFramePr/>
          <p:nvPr/>
        </p:nvGraphicFramePr>
        <p:xfrm>
          <a:off x="349301" y="846517"/>
          <a:ext cx="8531225" cy="3744100"/>
        </p:xfrm>
        <a:graphic>
          <a:graphicData uri="http://schemas.openxmlformats.org/drawingml/2006/table">
            <a:tbl>
              <a:tblPr firstRow="1" bandRow="1">
                <a:noFill/>
                <a:tableStyleId>{598FAC7C-D2B5-4BE5-91F3-710F8FA982A2}</a:tableStyleId>
              </a:tblPr>
              <a:tblGrid>
                <a:gridCol w="853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5075">
                <a:tc>
                  <a:txBody>
                    <a:bodyPr/>
                    <a:lstStyle/>
                    <a:p>
                      <a:pPr marL="34290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AutoNum type="arabicPeriod"/>
                      </a:pPr>
                      <a:r>
                        <a:rPr lang="en" sz="1800" b="1" i="0" u="none" strike="noStrike">
                          <a:solidFill>
                            <a:srgbClr val="00313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Improved vacuum system</a:t>
                      </a:r>
                      <a:r>
                        <a:rPr lang="en" sz="1800" b="0" i="0" u="none" strike="noStrike">
                          <a:solidFill>
                            <a:srgbClr val="00313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  </a:t>
                      </a:r>
                      <a:r>
                        <a:rPr lang="en" sz="1800" b="0" i="0" u="none" strike="noStrike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              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(necessary to transport the high charge state ion beams in the 20 MeV/u cocktail)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34300" marB="34300">
                    <a:lnL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i="0" u="none" strike="noStrike">
                          <a:solidFill>
                            <a:srgbClr val="00768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  Spare He compressor </a:t>
                      </a:r>
                      <a:endParaRPr sz="1100">
                        <a:solidFill>
                          <a:srgbClr val="00768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(for use with LR1430 refrigerator)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34300" marB="34300">
                    <a:lnL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74AA50"/>
                          </a:solidFill>
                        </a:rPr>
                        <a:t>3.   B</a:t>
                      </a:r>
                      <a:r>
                        <a:rPr lang="en" sz="1800" b="1" i="0" u="none" strike="noStrike">
                          <a:solidFill>
                            <a:srgbClr val="74AA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eamline power supply</a:t>
                      </a:r>
                      <a:r>
                        <a:rPr lang="en" sz="1800" b="0" i="0" u="none" strike="noStrike">
                          <a:solidFill>
                            <a:srgbClr val="74AA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100">
                        <a:solidFill>
                          <a:srgbClr val="74AA50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" sz="1400">
                          <a:solidFill>
                            <a:srgbClr val="000000"/>
                          </a:solidFill>
                        </a:rPr>
                        <a:t>replace a failed PS</a:t>
                      </a:r>
                      <a:r>
                        <a:rPr lang="en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34300" marB="34300">
                    <a:lnL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lang="en" sz="1800" b="1" i="0" u="none" strike="noStrike">
                          <a:solidFill>
                            <a:srgbClr val="EAAA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  LN Line replacement</a:t>
                      </a:r>
                      <a:endParaRPr sz="1100">
                        <a:solidFill>
                          <a:srgbClr val="EAAA00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(upgrade the LN delivery system to the cyclotron cryopanels and </a:t>
                      </a:r>
                      <a:r>
                        <a:rPr lang="en"/>
                        <a:t>diffusion pumps</a:t>
                      </a:r>
                      <a:r>
                        <a:rPr lang="en" sz="1400"/>
                        <a:t>)</a:t>
                      </a:r>
                      <a:endParaRPr sz="1100"/>
                    </a:p>
                  </a:txBody>
                  <a:tcPr marL="91450" marR="91450" marT="34300" marB="34300">
                    <a:lnL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i="0" u="none" strike="noStrike">
                          <a:solidFill>
                            <a:srgbClr val="E04E3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 A</a:t>
                      </a:r>
                      <a:r>
                        <a:rPr lang="en" sz="1800" b="1">
                          <a:solidFill>
                            <a:srgbClr val="E04E39"/>
                          </a:solidFill>
                        </a:rPr>
                        <a:t>dditional </a:t>
                      </a:r>
                      <a:r>
                        <a:rPr lang="en" sz="1800" b="1" i="0" u="none" strike="noStrike">
                          <a:solidFill>
                            <a:srgbClr val="E04E3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 GHz RF System </a:t>
                      </a:r>
                      <a:endParaRPr sz="1100">
                        <a:solidFill>
                          <a:srgbClr val="E04E39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(to generate required high charge state ion beams)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34300" marB="34300">
                    <a:lnL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i="0" u="none" strike="noStrike">
                          <a:solidFill>
                            <a:srgbClr val="674EA7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  </a:t>
                      </a:r>
                      <a:r>
                        <a:rPr lang="en" sz="1800" b="1">
                          <a:solidFill>
                            <a:srgbClr val="674EA7"/>
                          </a:solidFill>
                        </a:rPr>
                        <a:t>Improved</a:t>
                      </a:r>
                      <a:r>
                        <a:rPr lang="en" sz="1800" b="1" i="0" u="none" strike="noStrike">
                          <a:solidFill>
                            <a:srgbClr val="674EA7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VENUS Plasma Chamber </a:t>
                      </a:r>
                      <a:endParaRPr sz="1100">
                        <a:solidFill>
                          <a:srgbClr val="674EA7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"/>
                        <a:t>to run at higher power and improve reliability)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34300" marB="34300">
                    <a:lnL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34300" marB="34300">
                    <a:lnL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02" name="Google Shape;802;p43" descr="Image result for department of energy logo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43" descr="Image result for department of energy logo"/>
          <p:cNvSpPr/>
          <p:nvPr/>
        </p:nvSpPr>
        <p:spPr>
          <a:xfrm>
            <a:off x="1373981" y="59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43" descr="Image result for department of energy logo"/>
          <p:cNvSpPr/>
          <p:nvPr/>
        </p:nvSpPr>
        <p:spPr>
          <a:xfrm>
            <a:off x="1488281" y="1202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43" descr="Image result for department of energy logo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43" descr="Image result for department of energy logo"/>
          <p:cNvSpPr/>
          <p:nvPr/>
        </p:nvSpPr>
        <p:spPr>
          <a:xfrm>
            <a:off x="1373981" y="59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43" descr="Image result for department of energy logo"/>
          <p:cNvSpPr/>
          <p:nvPr/>
        </p:nvSpPr>
        <p:spPr>
          <a:xfrm>
            <a:off x="1488281" y="1202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43"/>
          <p:cNvSpPr txBox="1">
            <a:spLocks noGrp="1"/>
          </p:cNvSpPr>
          <p:nvPr>
            <p:ph type="title"/>
          </p:nvPr>
        </p:nvSpPr>
        <p:spPr>
          <a:xfrm>
            <a:off x="2108792" y="51792"/>
            <a:ext cx="5385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chemeClr val="lt1"/>
                </a:solidFill>
              </a:rPr>
              <a:t>Layout</a:t>
            </a:r>
            <a:endParaRPr baseline="30000">
              <a:solidFill>
                <a:schemeClr val="lt1"/>
              </a:solidFill>
            </a:endParaRPr>
          </a:p>
        </p:txBody>
      </p:sp>
      <p:sp>
        <p:nvSpPr>
          <p:cNvPr id="809" name="Google Shape;809;p43" descr="Image result for department of energy logo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43" descr="Image result for department of energy logo"/>
          <p:cNvSpPr/>
          <p:nvPr/>
        </p:nvSpPr>
        <p:spPr>
          <a:xfrm>
            <a:off x="1373981" y="59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43" descr="Image result for department of energy logo"/>
          <p:cNvSpPr/>
          <p:nvPr/>
        </p:nvSpPr>
        <p:spPr>
          <a:xfrm>
            <a:off x="1488281" y="1202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43"/>
          <p:cNvSpPr/>
          <p:nvPr/>
        </p:nvSpPr>
        <p:spPr>
          <a:xfrm>
            <a:off x="0" y="0"/>
            <a:ext cx="9150000" cy="7188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43"/>
          <p:cNvSpPr txBox="1"/>
          <p:nvPr/>
        </p:nvSpPr>
        <p:spPr>
          <a:xfrm>
            <a:off x="1369225" y="73050"/>
            <a:ext cx="7699200" cy="5727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TRMC Project Activities</a:t>
            </a:r>
            <a:endParaRPr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4" name="Google Shape;81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75" y="77898"/>
            <a:ext cx="991500" cy="5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8825" y="0"/>
            <a:ext cx="1325173" cy="718800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43"/>
          <p:cNvSpPr/>
          <p:nvPr/>
        </p:nvSpPr>
        <p:spPr>
          <a:xfrm>
            <a:off x="2386526" y="1045999"/>
            <a:ext cx="1408800" cy="11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✔</a:t>
            </a:r>
            <a:endParaRPr sz="3100"/>
          </a:p>
        </p:txBody>
      </p:sp>
      <p:sp>
        <p:nvSpPr>
          <p:cNvPr id="817" name="Google Shape;817;p43"/>
          <p:cNvSpPr/>
          <p:nvPr/>
        </p:nvSpPr>
        <p:spPr>
          <a:xfrm>
            <a:off x="2508826" y="1592449"/>
            <a:ext cx="1408800" cy="11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✔</a:t>
            </a:r>
            <a:endParaRPr sz="3100"/>
          </a:p>
        </p:txBody>
      </p:sp>
      <p:sp>
        <p:nvSpPr>
          <p:cNvPr id="818" name="Google Shape;818;p43"/>
          <p:cNvSpPr/>
          <p:nvPr/>
        </p:nvSpPr>
        <p:spPr>
          <a:xfrm>
            <a:off x="2386526" y="2138049"/>
            <a:ext cx="1408800" cy="11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✔</a:t>
            </a:r>
            <a:endParaRPr sz="3100"/>
          </a:p>
        </p:txBody>
      </p:sp>
      <p:sp>
        <p:nvSpPr>
          <p:cNvPr id="819" name="Google Shape;819;p43"/>
          <p:cNvSpPr/>
          <p:nvPr/>
        </p:nvSpPr>
        <p:spPr>
          <a:xfrm>
            <a:off x="3123726" y="2713599"/>
            <a:ext cx="1408800" cy="11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✔</a:t>
            </a:r>
            <a:endParaRPr sz="3100"/>
          </a:p>
        </p:txBody>
      </p:sp>
      <p:sp>
        <p:nvSpPr>
          <p:cNvPr id="820" name="Google Shape;820;p43"/>
          <p:cNvSpPr/>
          <p:nvPr/>
        </p:nvSpPr>
        <p:spPr>
          <a:xfrm>
            <a:off x="3488826" y="3332074"/>
            <a:ext cx="1408800" cy="11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✔</a:t>
            </a:r>
            <a:endParaRPr sz="3100"/>
          </a:p>
        </p:txBody>
      </p:sp>
      <p:cxnSp>
        <p:nvCxnSpPr>
          <p:cNvPr id="821" name="Google Shape;821;p43"/>
          <p:cNvCxnSpPr/>
          <p:nvPr/>
        </p:nvCxnSpPr>
        <p:spPr>
          <a:xfrm>
            <a:off x="349250" y="1666175"/>
            <a:ext cx="25455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2" name="Google Shape;822;p43"/>
          <p:cNvCxnSpPr/>
          <p:nvPr/>
        </p:nvCxnSpPr>
        <p:spPr>
          <a:xfrm>
            <a:off x="349250" y="2207000"/>
            <a:ext cx="25455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3" name="Google Shape;823;p43"/>
          <p:cNvCxnSpPr/>
          <p:nvPr/>
        </p:nvCxnSpPr>
        <p:spPr>
          <a:xfrm>
            <a:off x="349250" y="2753450"/>
            <a:ext cx="25455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4" name="Google Shape;824;p43"/>
          <p:cNvCxnSpPr/>
          <p:nvPr/>
        </p:nvCxnSpPr>
        <p:spPr>
          <a:xfrm>
            <a:off x="329825" y="3307904"/>
            <a:ext cx="3139200" cy="9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5" name="Google Shape;825;p43"/>
          <p:cNvCxnSpPr/>
          <p:nvPr/>
        </p:nvCxnSpPr>
        <p:spPr>
          <a:xfrm>
            <a:off x="329825" y="3863254"/>
            <a:ext cx="3684600" cy="11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6" name="Google Shape;826;p43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43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43"/>
          <p:cNvSpPr/>
          <p:nvPr/>
        </p:nvSpPr>
        <p:spPr>
          <a:xfrm>
            <a:off x="-3000" y="4866800"/>
            <a:ext cx="91500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313C"/>
                </a:solidFill>
                <a:latin typeface="Calibri"/>
                <a:ea typeface="Calibri"/>
                <a:cs typeface="Calibri"/>
                <a:sym typeface="Calibri"/>
              </a:rPr>
              <a:t>NSD Meeting - Nov 4, 2025                                                                                                               Janilee Benitez</a:t>
            </a:r>
            <a:endParaRPr sz="900">
              <a:solidFill>
                <a:srgbClr val="0031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43"/>
          <p:cNvSpPr txBox="1"/>
          <p:nvPr/>
        </p:nvSpPr>
        <p:spPr>
          <a:xfrm>
            <a:off x="8595300" y="4866798"/>
            <a:ext cx="5487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00313C"/>
                </a:solidFill>
              </a:rPr>
              <a:t>14</a:t>
            </a:fld>
            <a:endParaRPr sz="900">
              <a:solidFill>
                <a:srgbClr val="00313C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Google Shape;89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237" y="799200"/>
            <a:ext cx="5816532" cy="39079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3" name="Google Shape;893;p45"/>
          <p:cNvCxnSpPr/>
          <p:nvPr/>
        </p:nvCxnSpPr>
        <p:spPr>
          <a:xfrm flipH="1">
            <a:off x="2874619" y="1182788"/>
            <a:ext cx="14100" cy="3183600"/>
          </a:xfrm>
          <a:prstGeom prst="straightConnector1">
            <a:avLst/>
          </a:prstGeom>
          <a:noFill/>
          <a:ln w="76200" cap="flat" cmpd="sng">
            <a:solidFill>
              <a:srgbClr val="74AA5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894" name="Google Shape;894;p45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45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45"/>
          <p:cNvSpPr/>
          <p:nvPr/>
        </p:nvSpPr>
        <p:spPr>
          <a:xfrm>
            <a:off x="-3000" y="4866800"/>
            <a:ext cx="91500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313C"/>
                </a:solidFill>
                <a:latin typeface="Calibri"/>
                <a:ea typeface="Calibri"/>
                <a:cs typeface="Calibri"/>
                <a:sym typeface="Calibri"/>
              </a:rPr>
              <a:t>NSD Meeting - Nov 4, 2025                                                                                                               Janilee Benitez</a:t>
            </a:r>
            <a:endParaRPr sz="900">
              <a:solidFill>
                <a:srgbClr val="0031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p45"/>
          <p:cNvSpPr txBox="1"/>
          <p:nvPr/>
        </p:nvSpPr>
        <p:spPr>
          <a:xfrm>
            <a:off x="8595300" y="4866798"/>
            <a:ext cx="5487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00313C"/>
                </a:solidFill>
              </a:rPr>
              <a:t>15</a:t>
            </a:fld>
            <a:endParaRPr sz="900">
              <a:solidFill>
                <a:srgbClr val="00313C"/>
              </a:solidFill>
            </a:endParaRPr>
          </a:p>
        </p:txBody>
      </p:sp>
      <p:sp>
        <p:nvSpPr>
          <p:cNvPr id="898" name="Google Shape;898;p45"/>
          <p:cNvSpPr txBox="1"/>
          <p:nvPr/>
        </p:nvSpPr>
        <p:spPr>
          <a:xfrm>
            <a:off x="6090705" y="2674225"/>
            <a:ext cx="36858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13C5A"/>
                </a:solidFill>
              </a:rPr>
              <a:t>Combo of improvements, reached KPPs  </a:t>
            </a:r>
            <a:endParaRPr sz="1300">
              <a:solidFill>
                <a:srgbClr val="313C5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13C5A"/>
                </a:solidFill>
              </a:rPr>
              <a:t>     ✓  &lt;1.0x10</a:t>
            </a:r>
            <a:r>
              <a:rPr lang="en" sz="1300" baseline="30000">
                <a:solidFill>
                  <a:srgbClr val="313C5A"/>
                </a:solidFill>
              </a:rPr>
              <a:t>-6</a:t>
            </a:r>
            <a:r>
              <a:rPr lang="en" sz="1300">
                <a:solidFill>
                  <a:srgbClr val="313C5A"/>
                </a:solidFill>
              </a:rPr>
              <a:t> Torr       </a:t>
            </a:r>
            <a:endParaRPr sz="1300">
              <a:solidFill>
                <a:srgbClr val="313C5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13C5A"/>
                </a:solidFill>
              </a:rPr>
              <a:t>     ✓  &gt; 20 epA Xe</a:t>
            </a:r>
            <a:r>
              <a:rPr lang="en" sz="1300" baseline="30000">
                <a:solidFill>
                  <a:srgbClr val="313C5A"/>
                </a:solidFill>
              </a:rPr>
              <a:t>46+</a:t>
            </a:r>
            <a:endParaRPr sz="1300">
              <a:solidFill>
                <a:srgbClr val="313C5A"/>
              </a:solidFill>
            </a:endParaRPr>
          </a:p>
        </p:txBody>
      </p:sp>
      <p:pic>
        <p:nvPicPr>
          <p:cNvPr id="899" name="Google Shape;89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7680" y="2943600"/>
            <a:ext cx="186350" cy="24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7680" y="3173413"/>
            <a:ext cx="186350" cy="246375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45"/>
          <p:cNvSpPr/>
          <p:nvPr/>
        </p:nvSpPr>
        <p:spPr>
          <a:xfrm>
            <a:off x="1302044" y="1304125"/>
            <a:ext cx="157500" cy="149700"/>
          </a:xfrm>
          <a:prstGeom prst="ellipse">
            <a:avLst/>
          </a:prstGeom>
          <a:solidFill>
            <a:srgbClr val="D81E50"/>
          </a:solidFill>
          <a:ln w="9525" cap="flat" cmpd="sng">
            <a:solidFill>
              <a:srgbClr val="D81E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45" descr="Image result for department of energy logo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45" descr="Image result for department of energy logo"/>
          <p:cNvSpPr/>
          <p:nvPr/>
        </p:nvSpPr>
        <p:spPr>
          <a:xfrm>
            <a:off x="1373981" y="59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45" descr="Image result for department of energy logo"/>
          <p:cNvSpPr/>
          <p:nvPr/>
        </p:nvSpPr>
        <p:spPr>
          <a:xfrm>
            <a:off x="1488281" y="1202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45" descr="Image result for department of energy logo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45" descr="Image result for department of energy logo"/>
          <p:cNvSpPr/>
          <p:nvPr/>
        </p:nvSpPr>
        <p:spPr>
          <a:xfrm>
            <a:off x="1373981" y="59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45" descr="Image result for department of energy logo"/>
          <p:cNvSpPr/>
          <p:nvPr/>
        </p:nvSpPr>
        <p:spPr>
          <a:xfrm>
            <a:off x="1488281" y="1202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45" descr="Image result for department of energy logo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45" descr="Image result for department of energy logo"/>
          <p:cNvSpPr/>
          <p:nvPr/>
        </p:nvSpPr>
        <p:spPr>
          <a:xfrm>
            <a:off x="1373981" y="59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45" descr="Image result for department of energy logo"/>
          <p:cNvSpPr/>
          <p:nvPr/>
        </p:nvSpPr>
        <p:spPr>
          <a:xfrm>
            <a:off x="1488281" y="1202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45"/>
          <p:cNvSpPr/>
          <p:nvPr/>
        </p:nvSpPr>
        <p:spPr>
          <a:xfrm>
            <a:off x="0" y="0"/>
            <a:ext cx="9150000" cy="7188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45"/>
          <p:cNvSpPr txBox="1"/>
          <p:nvPr/>
        </p:nvSpPr>
        <p:spPr>
          <a:xfrm>
            <a:off x="1369225" y="73050"/>
            <a:ext cx="7699200" cy="5727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Cyclotron Vacuum is Important</a:t>
            </a:r>
            <a:endParaRPr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3" name="Google Shape;91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175" y="77898"/>
            <a:ext cx="991500" cy="5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8825" y="0"/>
            <a:ext cx="1325173" cy="718800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45"/>
          <p:cNvSpPr txBox="1">
            <a:spLocks noGrp="1"/>
          </p:cNvSpPr>
          <p:nvPr>
            <p:ph type="body" idx="1"/>
          </p:nvPr>
        </p:nvSpPr>
        <p:spPr>
          <a:xfrm>
            <a:off x="5554667" y="718800"/>
            <a:ext cx="2964600" cy="32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313C5A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solidFill>
                <a:srgbClr val="313C5A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13C5A"/>
                </a:solidFill>
              </a:rPr>
              <a:t>   Xe</a:t>
            </a:r>
            <a:r>
              <a:rPr lang="en" sz="1400" baseline="30000">
                <a:solidFill>
                  <a:srgbClr val="313C5A"/>
                </a:solidFill>
              </a:rPr>
              <a:t>46+</a:t>
            </a:r>
            <a:r>
              <a:rPr lang="en" sz="1400">
                <a:solidFill>
                  <a:srgbClr val="313C5A"/>
                </a:solidFill>
              </a:rPr>
              <a:t> 92 pA </a:t>
            </a:r>
            <a:r>
              <a:rPr lang="en" sz="1200">
                <a:solidFill>
                  <a:srgbClr val="313C5A"/>
                </a:solidFill>
              </a:rPr>
              <a:t>(from 10 epA)</a:t>
            </a:r>
            <a:endParaRPr sz="1200">
              <a:solidFill>
                <a:srgbClr val="313C5A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13C5A"/>
                </a:solidFill>
              </a:rPr>
              <a:t>   Au</a:t>
            </a:r>
            <a:r>
              <a:rPr lang="en" sz="1400" baseline="30000">
                <a:solidFill>
                  <a:srgbClr val="313C5A"/>
                </a:solidFill>
              </a:rPr>
              <a:t>53+</a:t>
            </a:r>
            <a:r>
              <a:rPr lang="en" sz="1400">
                <a:solidFill>
                  <a:srgbClr val="313C5A"/>
                </a:solidFill>
              </a:rPr>
              <a:t> 100 pA </a:t>
            </a:r>
            <a:r>
              <a:rPr lang="en" sz="1200">
                <a:solidFill>
                  <a:srgbClr val="313C5A"/>
                </a:solidFill>
              </a:rPr>
              <a:t>(from 10 epA)</a:t>
            </a:r>
            <a:endParaRPr sz="1200">
              <a:solidFill>
                <a:srgbClr val="313C5A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400">
              <a:solidFill>
                <a:srgbClr val="313C5A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46"/>
          <p:cNvSpPr/>
          <p:nvPr/>
        </p:nvSpPr>
        <p:spPr>
          <a:xfrm>
            <a:off x="0" y="0"/>
            <a:ext cx="9150000" cy="7188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46"/>
          <p:cNvSpPr txBox="1"/>
          <p:nvPr/>
        </p:nvSpPr>
        <p:spPr>
          <a:xfrm>
            <a:off x="1369225" y="73050"/>
            <a:ext cx="7699200" cy="5727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Working around the 88-Inch</a:t>
            </a:r>
            <a:endParaRPr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2" name="Google Shape;92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75" y="77898"/>
            <a:ext cx="991500" cy="5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8825" y="0"/>
            <a:ext cx="1325173" cy="718800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46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46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46"/>
          <p:cNvSpPr txBox="1"/>
          <p:nvPr/>
        </p:nvSpPr>
        <p:spPr>
          <a:xfrm>
            <a:off x="8595300" y="4866798"/>
            <a:ext cx="5487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00313C"/>
                </a:solidFill>
              </a:rPr>
              <a:t>16</a:t>
            </a:fld>
            <a:endParaRPr sz="900">
              <a:solidFill>
                <a:srgbClr val="00313C"/>
              </a:solidFill>
            </a:endParaRPr>
          </a:p>
        </p:txBody>
      </p:sp>
      <p:pic>
        <p:nvPicPr>
          <p:cNvPr id="928" name="Google Shape;92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25" y="761500"/>
            <a:ext cx="1825526" cy="2675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27200" y="737762"/>
            <a:ext cx="2179326" cy="290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42650" y="1075582"/>
            <a:ext cx="1325175" cy="171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27200" y="3845291"/>
            <a:ext cx="1709048" cy="129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46"/>
          <p:cNvPicPr preferRelativeResize="0"/>
          <p:nvPr/>
        </p:nvPicPr>
        <p:blipFill rotWithShape="1">
          <a:blip r:embed="rId9">
            <a:alphaModFix/>
          </a:blip>
          <a:srcRect t="19665"/>
          <a:stretch/>
        </p:blipFill>
        <p:spPr>
          <a:xfrm>
            <a:off x="4039111" y="791850"/>
            <a:ext cx="2684600" cy="211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06051" y="2611350"/>
            <a:ext cx="2149050" cy="273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4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448808" y="3480198"/>
            <a:ext cx="2395799" cy="2216976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46"/>
          <p:cNvSpPr/>
          <p:nvPr/>
        </p:nvSpPr>
        <p:spPr>
          <a:xfrm>
            <a:off x="76175" y="1940200"/>
            <a:ext cx="1615200" cy="318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LN Vacuum Jacket Phase II Install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936" name="Google Shape;936;p46"/>
          <p:cNvSpPr/>
          <p:nvPr/>
        </p:nvSpPr>
        <p:spPr>
          <a:xfrm>
            <a:off x="2113438" y="747696"/>
            <a:ext cx="16152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LN Vacuum Jacket Phase I Install</a:t>
            </a:r>
            <a:endParaRPr sz="1200"/>
          </a:p>
        </p:txBody>
      </p:sp>
      <p:sp>
        <p:nvSpPr>
          <p:cNvPr id="937" name="Google Shape;937;p46"/>
          <p:cNvSpPr/>
          <p:nvPr/>
        </p:nvSpPr>
        <p:spPr>
          <a:xfrm>
            <a:off x="2097637" y="2957325"/>
            <a:ext cx="1615200" cy="318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M41/M42 PS Install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938" name="Google Shape;938;p46"/>
          <p:cNvSpPr/>
          <p:nvPr/>
        </p:nvSpPr>
        <p:spPr>
          <a:xfrm>
            <a:off x="6696000" y="3595727"/>
            <a:ext cx="2502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LN Vacuum Jacket Phase I Install</a:t>
            </a:r>
            <a:endParaRPr sz="1200" dirty="0"/>
          </a:p>
        </p:txBody>
      </p:sp>
      <p:sp>
        <p:nvSpPr>
          <p:cNvPr id="939" name="Google Shape;939;p46"/>
          <p:cNvSpPr/>
          <p:nvPr/>
        </p:nvSpPr>
        <p:spPr>
          <a:xfrm>
            <a:off x="4228250" y="2532062"/>
            <a:ext cx="1615200" cy="318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M41/M42 Delivery</a:t>
            </a:r>
            <a:endParaRPr sz="1200"/>
          </a:p>
        </p:txBody>
      </p:sp>
      <p:sp>
        <p:nvSpPr>
          <p:cNvPr id="940" name="Google Shape;940;p46"/>
          <p:cNvSpPr/>
          <p:nvPr/>
        </p:nvSpPr>
        <p:spPr>
          <a:xfrm>
            <a:off x="7262375" y="1201750"/>
            <a:ext cx="1615200" cy="318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LN Vacuum Jacket Phase II Install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941" name="Google Shape;941;p46"/>
          <p:cNvSpPr/>
          <p:nvPr/>
        </p:nvSpPr>
        <p:spPr>
          <a:xfrm>
            <a:off x="49325" y="3526428"/>
            <a:ext cx="1615200" cy="318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MARS Winding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59630E-2B6F-4B45-9525-09305A73D2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9090" y="2982025"/>
            <a:ext cx="1821764" cy="2182479"/>
          </a:xfrm>
          <a:prstGeom prst="rect">
            <a:avLst/>
          </a:prstGeom>
        </p:spPr>
      </p:pic>
      <p:sp>
        <p:nvSpPr>
          <p:cNvPr id="25" name="Google Shape;937;p46">
            <a:extLst>
              <a:ext uri="{FF2B5EF4-FFF2-40B4-BE49-F238E27FC236}">
                <a16:creationId xmlns:a16="http://schemas.microsoft.com/office/drawing/2014/main" id="{D5F75A29-6B61-4C02-AEF1-A1BD82783A6F}"/>
              </a:ext>
            </a:extLst>
          </p:cNvPr>
          <p:cNvSpPr/>
          <p:nvPr/>
        </p:nvSpPr>
        <p:spPr>
          <a:xfrm>
            <a:off x="4216043" y="4787292"/>
            <a:ext cx="1615200" cy="318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M41/M42 PS Install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47"/>
          <p:cNvSpPr/>
          <p:nvPr/>
        </p:nvSpPr>
        <p:spPr>
          <a:xfrm>
            <a:off x="0" y="0"/>
            <a:ext cx="9150000" cy="7188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47"/>
          <p:cNvSpPr txBox="1"/>
          <p:nvPr/>
        </p:nvSpPr>
        <p:spPr>
          <a:xfrm>
            <a:off x="1369225" y="73050"/>
            <a:ext cx="7699200" cy="5727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Current Outlook for FY26</a:t>
            </a:r>
            <a:endParaRPr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8" name="Google Shape;94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75" y="77898"/>
            <a:ext cx="991500" cy="5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8825" y="0"/>
            <a:ext cx="1325173" cy="718800"/>
          </a:xfrm>
          <a:prstGeom prst="rect">
            <a:avLst/>
          </a:prstGeom>
          <a:noFill/>
          <a:ln>
            <a:noFill/>
          </a:ln>
        </p:spPr>
      </p:pic>
      <p:sp>
        <p:nvSpPr>
          <p:cNvPr id="950" name="Google Shape;950;p47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47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47"/>
          <p:cNvSpPr/>
          <p:nvPr/>
        </p:nvSpPr>
        <p:spPr>
          <a:xfrm>
            <a:off x="-3000" y="4866800"/>
            <a:ext cx="91500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313C"/>
                </a:solidFill>
                <a:latin typeface="Calibri"/>
                <a:ea typeface="Calibri"/>
                <a:cs typeface="Calibri"/>
                <a:sym typeface="Calibri"/>
              </a:rPr>
              <a:t>NSD Meeting - Nov 4, 2025                                                                                                               Janilee Benitez</a:t>
            </a:r>
            <a:endParaRPr sz="900">
              <a:solidFill>
                <a:srgbClr val="0031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3" name="Google Shape;953;p47"/>
          <p:cNvSpPr txBox="1"/>
          <p:nvPr/>
        </p:nvSpPr>
        <p:spPr>
          <a:xfrm>
            <a:off x="8595300" y="4866798"/>
            <a:ext cx="5487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00313C"/>
                </a:solidFill>
              </a:rPr>
              <a:t>17</a:t>
            </a:fld>
            <a:endParaRPr sz="900">
              <a:solidFill>
                <a:srgbClr val="00313C"/>
              </a:solidFill>
            </a:endParaRPr>
          </a:p>
        </p:txBody>
      </p:sp>
      <p:sp>
        <p:nvSpPr>
          <p:cNvPr id="954" name="Google Shape;954;p47"/>
          <p:cNvSpPr txBox="1"/>
          <p:nvPr/>
        </p:nvSpPr>
        <p:spPr>
          <a:xfrm>
            <a:off x="463525" y="969850"/>
            <a:ext cx="7020900" cy="36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00313C"/>
                </a:solidFill>
              </a:rPr>
              <a:t>Estimated </a:t>
            </a:r>
            <a:r>
              <a:rPr lang="en" sz="1700" dirty="0">
                <a:solidFill>
                  <a:srgbClr val="FF0000"/>
                </a:solidFill>
              </a:rPr>
              <a:t>4,578</a:t>
            </a:r>
            <a:r>
              <a:rPr lang="en" sz="1700" dirty="0">
                <a:solidFill>
                  <a:srgbClr val="E43316"/>
                </a:solidFill>
              </a:rPr>
              <a:t> </a:t>
            </a:r>
            <a:r>
              <a:rPr lang="en" sz="1700" dirty="0">
                <a:solidFill>
                  <a:srgbClr val="00313C"/>
                </a:solidFill>
              </a:rPr>
              <a:t>hours </a:t>
            </a:r>
            <a:endParaRPr sz="1700" dirty="0">
              <a:solidFill>
                <a:srgbClr val="00313C"/>
              </a:solidFill>
            </a:endParaRPr>
          </a:p>
          <a:p>
            <a:pPr marL="457200" lvl="0" indent="-3365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313C"/>
              </a:buClr>
              <a:buSzPts val="1700"/>
              <a:buChar char="●"/>
            </a:pPr>
            <a:r>
              <a:rPr lang="en" sz="1700" dirty="0">
                <a:solidFill>
                  <a:srgbClr val="00313C"/>
                </a:solidFill>
              </a:rPr>
              <a:t>DOE NP: </a:t>
            </a:r>
            <a:r>
              <a:rPr lang="en" sz="1700" dirty="0">
                <a:solidFill>
                  <a:srgbClr val="FF0000"/>
                </a:solidFill>
              </a:rPr>
              <a:t>2,187</a:t>
            </a:r>
            <a:r>
              <a:rPr lang="en" sz="1700" dirty="0">
                <a:solidFill>
                  <a:srgbClr val="00313C"/>
                </a:solidFill>
              </a:rPr>
              <a:t> hours</a:t>
            </a:r>
            <a:endParaRPr sz="1700" dirty="0">
              <a:solidFill>
                <a:srgbClr val="00313C"/>
              </a:solidFill>
            </a:endParaRPr>
          </a:p>
          <a:p>
            <a:pPr marL="457200" lvl="0" indent="-3365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700"/>
              <a:buChar char="●"/>
            </a:pPr>
            <a:r>
              <a:rPr lang="en" sz="1700" dirty="0">
                <a:solidFill>
                  <a:srgbClr val="00313C"/>
                </a:solidFill>
              </a:rPr>
              <a:t>BASE: </a:t>
            </a:r>
            <a:r>
              <a:rPr lang="en" sz="1700" dirty="0">
                <a:solidFill>
                  <a:srgbClr val="FF0000"/>
                </a:solidFill>
              </a:rPr>
              <a:t>2,391</a:t>
            </a:r>
            <a:r>
              <a:rPr lang="en" sz="1700" dirty="0">
                <a:solidFill>
                  <a:srgbClr val="00313C"/>
                </a:solidFill>
              </a:rPr>
              <a:t> hours</a:t>
            </a:r>
            <a:endParaRPr sz="1700" dirty="0">
              <a:solidFill>
                <a:srgbClr val="00313C"/>
              </a:solidFill>
            </a:endParaRPr>
          </a:p>
          <a:p>
            <a:pPr marL="914400" lvl="1" indent="-3365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700"/>
              <a:buChar char="○"/>
            </a:pPr>
            <a:r>
              <a:rPr lang="en" sz="1700" dirty="0">
                <a:solidFill>
                  <a:srgbClr val="00313C"/>
                </a:solidFill>
              </a:rPr>
              <a:t>TRMC: </a:t>
            </a:r>
            <a:r>
              <a:rPr lang="en" sz="1700" dirty="0">
                <a:solidFill>
                  <a:srgbClr val="FF0000"/>
                </a:solidFill>
              </a:rPr>
              <a:t>441</a:t>
            </a:r>
            <a:r>
              <a:rPr lang="en" sz="1700" dirty="0">
                <a:solidFill>
                  <a:srgbClr val="00313C"/>
                </a:solidFill>
              </a:rPr>
              <a:t> hours</a:t>
            </a:r>
            <a:endParaRPr sz="1700" dirty="0">
              <a:solidFill>
                <a:srgbClr val="00313C"/>
              </a:solidFill>
            </a:endParaRPr>
          </a:p>
          <a:p>
            <a:pPr marL="914400" lvl="1" indent="-3365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700"/>
              <a:buChar char="○"/>
            </a:pPr>
            <a:r>
              <a:rPr lang="en" sz="1700" dirty="0">
                <a:solidFill>
                  <a:srgbClr val="00313C"/>
                </a:solidFill>
              </a:rPr>
              <a:t>NASA: </a:t>
            </a:r>
            <a:r>
              <a:rPr lang="en" sz="1700" dirty="0">
                <a:solidFill>
                  <a:srgbClr val="FF0000"/>
                </a:solidFill>
              </a:rPr>
              <a:t>441</a:t>
            </a:r>
            <a:r>
              <a:rPr lang="en" sz="1700" dirty="0">
                <a:solidFill>
                  <a:srgbClr val="00313C"/>
                </a:solidFill>
              </a:rPr>
              <a:t> hours </a:t>
            </a:r>
            <a:endParaRPr sz="1700" dirty="0">
              <a:solidFill>
                <a:srgbClr val="00313C"/>
              </a:solidFill>
            </a:endParaRPr>
          </a:p>
          <a:p>
            <a:pPr marL="914400" lvl="1" indent="-3365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700"/>
              <a:buChar char="○"/>
            </a:pPr>
            <a:r>
              <a:rPr lang="en" sz="1700" dirty="0">
                <a:solidFill>
                  <a:srgbClr val="00313C"/>
                </a:solidFill>
              </a:rPr>
              <a:t>Work For Others: </a:t>
            </a:r>
            <a:r>
              <a:rPr lang="en" sz="1700" dirty="0">
                <a:solidFill>
                  <a:srgbClr val="FF0000"/>
                </a:solidFill>
              </a:rPr>
              <a:t>509</a:t>
            </a:r>
            <a:r>
              <a:rPr lang="en" sz="1700" dirty="0">
                <a:solidFill>
                  <a:srgbClr val="00313C"/>
                </a:solidFill>
              </a:rPr>
              <a:t> hours</a:t>
            </a:r>
            <a:endParaRPr sz="1700" dirty="0">
              <a:solidFill>
                <a:srgbClr val="00313C"/>
              </a:solidFill>
            </a:endParaRPr>
          </a:p>
          <a:p>
            <a:pPr marL="914400" lvl="1" indent="-3365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700"/>
              <a:buChar char="○"/>
            </a:pPr>
            <a:r>
              <a:rPr lang="en" sz="1700" dirty="0">
                <a:solidFill>
                  <a:srgbClr val="00313C"/>
                </a:solidFill>
              </a:rPr>
              <a:t>Blue Origin: </a:t>
            </a:r>
            <a:r>
              <a:rPr lang="en" sz="1700" dirty="0">
                <a:solidFill>
                  <a:srgbClr val="FF0000"/>
                </a:solidFill>
              </a:rPr>
              <a:t>600</a:t>
            </a:r>
            <a:r>
              <a:rPr lang="en" sz="1700" dirty="0">
                <a:solidFill>
                  <a:srgbClr val="00313C"/>
                </a:solidFill>
              </a:rPr>
              <a:t> hours </a:t>
            </a:r>
            <a:endParaRPr sz="1700" dirty="0">
              <a:solidFill>
                <a:srgbClr val="00313C"/>
              </a:solidFill>
            </a:endParaRPr>
          </a:p>
          <a:p>
            <a:pPr marL="914400" lvl="1" indent="-3365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700"/>
              <a:buChar char="○"/>
            </a:pPr>
            <a:r>
              <a:rPr lang="en" sz="1700" b="1" dirty="0">
                <a:solidFill>
                  <a:srgbClr val="00313C"/>
                </a:solidFill>
              </a:rPr>
              <a:t>Alter Technologies: </a:t>
            </a:r>
            <a:r>
              <a:rPr lang="en" sz="1700" b="1" dirty="0">
                <a:solidFill>
                  <a:srgbClr val="FF0000"/>
                </a:solidFill>
              </a:rPr>
              <a:t>400</a:t>
            </a:r>
            <a:r>
              <a:rPr lang="en" sz="1700" b="1" dirty="0">
                <a:solidFill>
                  <a:srgbClr val="00313C"/>
                </a:solidFill>
              </a:rPr>
              <a:t> hours</a:t>
            </a:r>
            <a:endParaRPr sz="1700" b="1" dirty="0">
              <a:solidFill>
                <a:srgbClr val="00313C"/>
              </a:solidFill>
            </a:endParaRPr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700" dirty="0">
              <a:solidFill>
                <a:srgbClr val="00313C"/>
              </a:solidFill>
            </a:endParaRPr>
          </a:p>
        </p:txBody>
      </p:sp>
      <p:cxnSp>
        <p:nvCxnSpPr>
          <p:cNvPr id="957" name="Google Shape;957;p47"/>
          <p:cNvCxnSpPr/>
          <p:nvPr/>
        </p:nvCxnSpPr>
        <p:spPr>
          <a:xfrm rot="10800000">
            <a:off x="4691400" y="3048313"/>
            <a:ext cx="450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58" name="Google Shape;958;p47"/>
          <p:cNvSpPr/>
          <p:nvPr/>
        </p:nvSpPr>
        <p:spPr>
          <a:xfrm>
            <a:off x="5141400" y="2780863"/>
            <a:ext cx="1277100" cy="534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D81E50"/>
                </a:solidFill>
              </a:rPr>
              <a:t>New for FY26</a:t>
            </a:r>
            <a:endParaRPr sz="1700" b="1">
              <a:solidFill>
                <a:srgbClr val="D81E50"/>
              </a:solidFill>
            </a:endParaRPr>
          </a:p>
        </p:txBody>
      </p:sp>
      <p:sp>
        <p:nvSpPr>
          <p:cNvPr id="959" name="Google Shape;959;p47"/>
          <p:cNvSpPr/>
          <p:nvPr/>
        </p:nvSpPr>
        <p:spPr>
          <a:xfrm>
            <a:off x="399846" y="3426900"/>
            <a:ext cx="8331600" cy="11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FF"/>
                </a:solidFill>
              </a:rPr>
              <a:t>FY25 Q3, Q4 saw an up time of 99% and 98%</a:t>
            </a:r>
            <a:endParaRPr sz="22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03A"/>
        </a:solidFill>
        <a:effectLst/>
      </p:bgPr>
    </p:bg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48"/>
          <p:cNvSpPr txBox="1"/>
          <p:nvPr/>
        </p:nvSpPr>
        <p:spPr>
          <a:xfrm>
            <a:off x="138650" y="97375"/>
            <a:ext cx="1475400" cy="1401300"/>
          </a:xfrm>
          <a:prstGeom prst="rect">
            <a:avLst/>
          </a:prstGeom>
          <a:solidFill>
            <a:srgbClr val="0B313B"/>
          </a:solidFill>
          <a:ln w="76200" cap="flat" cmpd="sng">
            <a:solidFill>
              <a:srgbClr val="0B31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48"/>
          <p:cNvSpPr txBox="1">
            <a:spLocks noGrp="1"/>
          </p:cNvSpPr>
          <p:nvPr>
            <p:ph type="ctrTitle"/>
          </p:nvPr>
        </p:nvSpPr>
        <p:spPr>
          <a:xfrm>
            <a:off x="457732" y="850949"/>
            <a:ext cx="8226600" cy="18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"/>
              <a:t>Tite</a:t>
            </a:r>
            <a:endParaRPr/>
          </a:p>
        </p:txBody>
      </p:sp>
      <p:pic>
        <p:nvPicPr>
          <p:cNvPr id="966" name="Google Shape;96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247" y="0"/>
            <a:ext cx="77455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48"/>
          <p:cNvSpPr txBox="1"/>
          <p:nvPr/>
        </p:nvSpPr>
        <p:spPr>
          <a:xfrm>
            <a:off x="2213000" y="1071050"/>
            <a:ext cx="4688400" cy="2963400"/>
          </a:xfrm>
          <a:prstGeom prst="rect">
            <a:avLst/>
          </a:prstGeom>
          <a:solidFill>
            <a:srgbClr val="0B313B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Thank You</a:t>
            </a:r>
            <a:endParaRPr sz="2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Any Questions?</a:t>
            </a:r>
            <a:endParaRPr sz="2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31" descr="Cyclotron Layout2.png"/>
          <p:cNvPicPr preferRelativeResize="0"/>
          <p:nvPr/>
        </p:nvPicPr>
        <p:blipFill rotWithShape="1">
          <a:blip r:embed="rId3">
            <a:alphaModFix/>
          </a:blip>
          <a:srcRect l="5138" t="15318" r="4387" b="13202"/>
          <a:stretch/>
        </p:blipFill>
        <p:spPr>
          <a:xfrm>
            <a:off x="1257301" y="1828800"/>
            <a:ext cx="6585858" cy="31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31"/>
          <p:cNvSpPr txBox="1">
            <a:spLocks noGrp="1"/>
          </p:cNvSpPr>
          <p:nvPr>
            <p:ph type="body" idx="1"/>
          </p:nvPr>
        </p:nvSpPr>
        <p:spPr>
          <a:xfrm>
            <a:off x="1314450" y="1200151"/>
            <a:ext cx="65151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C5ADB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0C5ADB"/>
              </a:solidFill>
            </a:endParaRPr>
          </a:p>
        </p:txBody>
      </p:sp>
      <p:sp>
        <p:nvSpPr>
          <p:cNvPr id="440" name="Google Shape;440;p31" descr="Image result for department of energy logo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31" descr="Image result for department of energy logo"/>
          <p:cNvSpPr/>
          <p:nvPr/>
        </p:nvSpPr>
        <p:spPr>
          <a:xfrm>
            <a:off x="1373981" y="59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31" descr="Image result for department of energy logo"/>
          <p:cNvSpPr/>
          <p:nvPr/>
        </p:nvSpPr>
        <p:spPr>
          <a:xfrm>
            <a:off x="1488281" y="1202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31"/>
          <p:cNvSpPr/>
          <p:nvPr/>
        </p:nvSpPr>
        <p:spPr>
          <a:xfrm>
            <a:off x="6000750" y="3886200"/>
            <a:ext cx="1086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Cyclotron</a:t>
            </a:r>
            <a:endParaRPr/>
          </a:p>
        </p:txBody>
      </p:sp>
      <p:sp>
        <p:nvSpPr>
          <p:cNvPr id="444" name="Google Shape;444;p31"/>
          <p:cNvSpPr txBox="1"/>
          <p:nvPr/>
        </p:nvSpPr>
        <p:spPr>
          <a:xfrm>
            <a:off x="1378404" y="889973"/>
            <a:ext cx="6343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0B313B"/>
                </a:solidFill>
                <a:latin typeface="Arial"/>
                <a:ea typeface="Arial"/>
                <a:cs typeface="Arial"/>
                <a:sym typeface="Arial"/>
              </a:rPr>
              <a:t>The 88-Inch Cyclotron is fed by three ECR ion sources: ECR, AECR-U, and VENUS</a:t>
            </a:r>
            <a:endParaRPr sz="1050" b="0" i="0" u="none" strike="noStrike" cap="none">
              <a:solidFill>
                <a:srgbClr val="0B31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31"/>
          <p:cNvSpPr/>
          <p:nvPr/>
        </p:nvSpPr>
        <p:spPr>
          <a:xfrm>
            <a:off x="1143000" y="3314700"/>
            <a:ext cx="1086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 i="0" u="none" strike="noStrike" cap="none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Cave 4A Light Ion Facility</a:t>
            </a:r>
            <a:endParaRPr/>
          </a:p>
        </p:txBody>
      </p:sp>
      <p:sp>
        <p:nvSpPr>
          <p:cNvPr id="446" name="Google Shape;446;p31"/>
          <p:cNvSpPr/>
          <p:nvPr/>
        </p:nvSpPr>
        <p:spPr>
          <a:xfrm>
            <a:off x="1028700" y="2514600"/>
            <a:ext cx="12003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 i="0" u="none" strike="noStrike" cap="none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Cave 4B Heavy Ion Facility</a:t>
            </a:r>
            <a:endParaRPr/>
          </a:p>
        </p:txBody>
      </p:sp>
      <p:cxnSp>
        <p:nvCxnSpPr>
          <p:cNvPr id="447" name="Google Shape;447;p31"/>
          <p:cNvCxnSpPr/>
          <p:nvPr/>
        </p:nvCxnSpPr>
        <p:spPr>
          <a:xfrm>
            <a:off x="2000250" y="2800350"/>
            <a:ext cx="171600" cy="114300"/>
          </a:xfrm>
          <a:prstGeom prst="straightConnector1">
            <a:avLst/>
          </a:prstGeom>
          <a:noFill/>
          <a:ln w="28575" cap="flat" cmpd="sng">
            <a:solidFill>
              <a:srgbClr val="0C5ADB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48" name="Google Shape;448;p31"/>
          <p:cNvCxnSpPr/>
          <p:nvPr/>
        </p:nvCxnSpPr>
        <p:spPr>
          <a:xfrm rot="10800000" flipH="1">
            <a:off x="1600200" y="3086100"/>
            <a:ext cx="285900" cy="114300"/>
          </a:xfrm>
          <a:prstGeom prst="straightConnector1">
            <a:avLst/>
          </a:prstGeom>
          <a:noFill/>
          <a:ln w="28575" cap="flat" cmpd="sng">
            <a:solidFill>
              <a:srgbClr val="0C5ADB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449" name="Google Shape;449;p31" descr="http://cyclotron.lbl.gov/_/rsrc/1282181655674/home/BASE%20logo%2010.8%20rev2.JPG?height=200&amp;width=1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7300" y="1771650"/>
            <a:ext cx="528638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1"/>
          <p:cNvSpPr/>
          <p:nvPr/>
        </p:nvSpPr>
        <p:spPr>
          <a:xfrm>
            <a:off x="4743450" y="2205580"/>
            <a:ext cx="6858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ECR</a:t>
            </a:r>
            <a:endParaRPr/>
          </a:p>
        </p:txBody>
      </p:sp>
      <p:sp>
        <p:nvSpPr>
          <p:cNvPr id="451" name="Google Shape;451;p31"/>
          <p:cNvSpPr/>
          <p:nvPr/>
        </p:nvSpPr>
        <p:spPr>
          <a:xfrm>
            <a:off x="5886450" y="2276476"/>
            <a:ext cx="857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VENUS</a:t>
            </a:r>
            <a:endParaRPr/>
          </a:p>
        </p:txBody>
      </p:sp>
      <p:sp>
        <p:nvSpPr>
          <p:cNvPr id="452" name="Google Shape;452;p31"/>
          <p:cNvSpPr/>
          <p:nvPr/>
        </p:nvSpPr>
        <p:spPr>
          <a:xfrm>
            <a:off x="7177689" y="2628095"/>
            <a:ext cx="857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AECR-U</a:t>
            </a:r>
            <a:endParaRPr/>
          </a:p>
        </p:txBody>
      </p:sp>
      <p:cxnSp>
        <p:nvCxnSpPr>
          <p:cNvPr id="453" name="Google Shape;453;p31"/>
          <p:cNvCxnSpPr/>
          <p:nvPr/>
        </p:nvCxnSpPr>
        <p:spPr>
          <a:xfrm>
            <a:off x="6165056" y="2750344"/>
            <a:ext cx="57300" cy="11430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4" name="Google Shape;454;p31"/>
          <p:cNvCxnSpPr>
            <a:endCxn id="455" idx="2"/>
          </p:cNvCxnSpPr>
          <p:nvPr/>
        </p:nvCxnSpPr>
        <p:spPr>
          <a:xfrm flipH="1">
            <a:off x="5959559" y="2857590"/>
            <a:ext cx="258000" cy="6840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5" name="Google Shape;455;p31"/>
          <p:cNvSpPr/>
          <p:nvPr/>
        </p:nvSpPr>
        <p:spPr>
          <a:xfrm rot="-5924537">
            <a:off x="5843991" y="2905158"/>
            <a:ext cx="337521" cy="362679"/>
          </a:xfrm>
          <a:prstGeom prst="arc">
            <a:avLst>
              <a:gd name="adj1" fmla="val 16730202"/>
              <a:gd name="adj2" fmla="val 21024353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6" name="Google Shape;456;p31"/>
          <p:cNvCxnSpPr/>
          <p:nvPr/>
        </p:nvCxnSpPr>
        <p:spPr>
          <a:xfrm rot="10800000">
            <a:off x="5829254" y="3087519"/>
            <a:ext cx="12600" cy="115980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7" name="Google Shape;457;p31"/>
          <p:cNvSpPr/>
          <p:nvPr/>
        </p:nvSpPr>
        <p:spPr>
          <a:xfrm>
            <a:off x="6122194" y="2685245"/>
            <a:ext cx="57300" cy="57300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31"/>
          <p:cNvSpPr/>
          <p:nvPr/>
        </p:nvSpPr>
        <p:spPr>
          <a:xfrm>
            <a:off x="2571750" y="1514475"/>
            <a:ext cx="914400" cy="628800"/>
          </a:xfrm>
          <a:prstGeom prst="cloudCallout">
            <a:avLst>
              <a:gd name="adj1" fmla="val 70098"/>
              <a:gd name="adj2" fmla="val 31768"/>
            </a:avLst>
          </a:prstGeom>
          <a:solidFill>
            <a:srgbClr val="B2B2B2"/>
          </a:solidFill>
          <a:ln w="25400" cap="flat" cmpd="sng">
            <a:solidFill>
              <a:srgbClr val="B2B2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 b="0" i="0" u="none" strike="noStrike" cap="none">
                <a:solidFill>
                  <a:srgbClr val="1F497D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Where’s my beam!</a:t>
            </a:r>
            <a:endParaRPr>
              <a:solidFill>
                <a:srgbClr val="1F497D"/>
              </a:solidFill>
            </a:endParaRPr>
          </a:p>
        </p:txBody>
      </p:sp>
      <p:sp>
        <p:nvSpPr>
          <p:cNvPr id="459" name="Google Shape;459;p31" descr="Image result for department of energy logo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31" descr="Image result for department of energy logo"/>
          <p:cNvSpPr/>
          <p:nvPr/>
        </p:nvSpPr>
        <p:spPr>
          <a:xfrm>
            <a:off x="1373981" y="59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31" descr="Image result for department of energy logo"/>
          <p:cNvSpPr/>
          <p:nvPr/>
        </p:nvSpPr>
        <p:spPr>
          <a:xfrm>
            <a:off x="1488281" y="1202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31"/>
          <p:cNvSpPr txBox="1">
            <a:spLocks noGrp="1"/>
          </p:cNvSpPr>
          <p:nvPr>
            <p:ph type="title"/>
          </p:nvPr>
        </p:nvSpPr>
        <p:spPr>
          <a:xfrm>
            <a:off x="2108792" y="51792"/>
            <a:ext cx="5385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chemeClr val="lt1"/>
                </a:solidFill>
              </a:rPr>
              <a:t>Layout</a:t>
            </a:r>
            <a:endParaRPr baseline="30000">
              <a:solidFill>
                <a:schemeClr val="lt1"/>
              </a:solidFill>
            </a:endParaRPr>
          </a:p>
        </p:txBody>
      </p:sp>
      <p:sp>
        <p:nvSpPr>
          <p:cNvPr id="463" name="Google Shape;463;p31" descr="Image result for department of energy logo"/>
          <p:cNvSpPr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31" descr="Image result for department of energy logo"/>
          <p:cNvSpPr/>
          <p:nvPr/>
        </p:nvSpPr>
        <p:spPr>
          <a:xfrm>
            <a:off x="1373981" y="59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31" descr="Image result for department of energy logo"/>
          <p:cNvSpPr/>
          <p:nvPr/>
        </p:nvSpPr>
        <p:spPr>
          <a:xfrm>
            <a:off x="1488281" y="1202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" name="Google Shape;466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2569" y="1685968"/>
            <a:ext cx="640111" cy="732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31" descr="A picture containing text, sig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59376" y="2050825"/>
            <a:ext cx="634420" cy="63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31"/>
          <p:cNvPicPr preferRelativeResize="0"/>
          <p:nvPr/>
        </p:nvPicPr>
        <p:blipFill rotWithShape="1">
          <a:blip r:embed="rId7">
            <a:alphaModFix/>
          </a:blip>
          <a:srcRect b="7663"/>
          <a:stretch/>
        </p:blipFill>
        <p:spPr>
          <a:xfrm>
            <a:off x="3763900" y="1771650"/>
            <a:ext cx="304532" cy="4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31"/>
          <p:cNvSpPr/>
          <p:nvPr/>
        </p:nvSpPr>
        <p:spPr>
          <a:xfrm>
            <a:off x="0" y="0"/>
            <a:ext cx="9150000" cy="7188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31"/>
          <p:cNvSpPr txBox="1"/>
          <p:nvPr/>
        </p:nvSpPr>
        <p:spPr>
          <a:xfrm>
            <a:off x="1369225" y="73050"/>
            <a:ext cx="7699200" cy="5727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88-Inch Layout</a:t>
            </a:r>
            <a:endParaRPr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" name="Google Shape;471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175" y="77898"/>
            <a:ext cx="991500" cy="5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18825" y="0"/>
            <a:ext cx="1325173" cy="71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31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31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31"/>
          <p:cNvSpPr/>
          <p:nvPr/>
        </p:nvSpPr>
        <p:spPr>
          <a:xfrm>
            <a:off x="-3000" y="4866800"/>
            <a:ext cx="91500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313C"/>
                </a:solidFill>
                <a:latin typeface="Calibri"/>
                <a:ea typeface="Calibri"/>
                <a:cs typeface="Calibri"/>
                <a:sym typeface="Calibri"/>
              </a:rPr>
              <a:t>NSD Meeting - Nov 4, 2025                                                                                                               Janilee Benitez</a:t>
            </a:r>
            <a:endParaRPr sz="900">
              <a:solidFill>
                <a:srgbClr val="0031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31"/>
          <p:cNvSpPr txBox="1"/>
          <p:nvPr/>
        </p:nvSpPr>
        <p:spPr>
          <a:xfrm>
            <a:off x="8595300" y="4866798"/>
            <a:ext cx="5487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00313C"/>
                </a:solidFill>
              </a:rPr>
              <a:t>2</a:t>
            </a:fld>
            <a:endParaRPr sz="900">
              <a:solidFill>
                <a:srgbClr val="00313C"/>
              </a:solidFill>
            </a:endParaRPr>
          </a:p>
        </p:txBody>
      </p:sp>
      <p:sp>
        <p:nvSpPr>
          <p:cNvPr id="477" name="Google Shape;477;p31"/>
          <p:cNvSpPr/>
          <p:nvPr/>
        </p:nvSpPr>
        <p:spPr>
          <a:xfrm>
            <a:off x="76175" y="3714900"/>
            <a:ext cx="4164300" cy="10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beamtime: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I. radiation effects testing (~50%)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II. basic science (SHE search, neutrons) </a:t>
            </a:r>
            <a:r>
              <a:rPr lang="en">
                <a:solidFill>
                  <a:schemeClr val="dk1"/>
                </a:solidFill>
              </a:rPr>
              <a:t>(~50%)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13C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2"/>
          <p:cNvSpPr/>
          <p:nvPr/>
        </p:nvSpPr>
        <p:spPr>
          <a:xfrm>
            <a:off x="2978250" y="2141338"/>
            <a:ext cx="3187500" cy="2735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2"/>
          <p:cNvSpPr txBox="1">
            <a:spLocks noGrp="1"/>
          </p:cNvSpPr>
          <p:nvPr>
            <p:ph type="ctrTitle"/>
          </p:nvPr>
        </p:nvSpPr>
        <p:spPr>
          <a:xfrm>
            <a:off x="311700" y="437275"/>
            <a:ext cx="8520600" cy="139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 at the ECRs*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4" name="Google Shape;48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5625" y="2233479"/>
            <a:ext cx="2252825" cy="255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77322">
            <a:off x="5276950" y="3312238"/>
            <a:ext cx="49867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32"/>
          <p:cNvSpPr/>
          <p:nvPr/>
        </p:nvSpPr>
        <p:spPr>
          <a:xfrm>
            <a:off x="5742225" y="1752150"/>
            <a:ext cx="3318000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*Electron Cyclotron Resonance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487" name="Google Shape;487;p32"/>
          <p:cNvCxnSpPr/>
          <p:nvPr/>
        </p:nvCxnSpPr>
        <p:spPr>
          <a:xfrm rot="10800000" flipH="1">
            <a:off x="1917550" y="2620875"/>
            <a:ext cx="1884000" cy="210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8" name="Google Shape;488;p32"/>
          <p:cNvCxnSpPr/>
          <p:nvPr/>
        </p:nvCxnSpPr>
        <p:spPr>
          <a:xfrm>
            <a:off x="1886150" y="2715150"/>
            <a:ext cx="2166600" cy="56520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9" name="Google Shape;489;p32"/>
          <p:cNvSpPr/>
          <p:nvPr/>
        </p:nvSpPr>
        <p:spPr>
          <a:xfrm>
            <a:off x="169175" y="2469225"/>
            <a:ext cx="1716900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confining magnetic fields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490" name="Google Shape;490;p32"/>
          <p:cNvCxnSpPr/>
          <p:nvPr/>
        </p:nvCxnSpPr>
        <p:spPr>
          <a:xfrm flipH="1">
            <a:off x="2231500" y="3573450"/>
            <a:ext cx="1926000" cy="282600"/>
          </a:xfrm>
          <a:prstGeom prst="straightConnector1">
            <a:avLst/>
          </a:prstGeom>
          <a:noFill/>
          <a:ln w="38100" cap="flat" cmpd="sng">
            <a:solidFill>
              <a:srgbClr val="FF9900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491" name="Google Shape;491;p32"/>
          <p:cNvSpPr/>
          <p:nvPr/>
        </p:nvSpPr>
        <p:spPr>
          <a:xfrm>
            <a:off x="5518450" y="2233475"/>
            <a:ext cx="1716900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plasma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492" name="Google Shape;492;p32"/>
          <p:cNvCxnSpPr>
            <a:stCxn id="491" idx="2"/>
          </p:cNvCxnSpPr>
          <p:nvPr/>
        </p:nvCxnSpPr>
        <p:spPr>
          <a:xfrm flipH="1">
            <a:off x="5403100" y="2557775"/>
            <a:ext cx="973800" cy="5760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93" name="Google Shape;493;p32"/>
          <p:cNvSpPr/>
          <p:nvPr/>
        </p:nvSpPr>
        <p:spPr>
          <a:xfrm>
            <a:off x="1261350" y="3353613"/>
            <a:ext cx="1716900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ion beam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94" name="Google Shape;494;p32"/>
          <p:cNvSpPr/>
          <p:nvPr/>
        </p:nvSpPr>
        <p:spPr>
          <a:xfrm>
            <a:off x="6165750" y="3552600"/>
            <a:ext cx="1716900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RF heating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495" name="Google Shape;495;p32"/>
          <p:cNvCxnSpPr>
            <a:endCxn id="485" idx="3"/>
          </p:cNvCxnSpPr>
          <p:nvPr/>
        </p:nvCxnSpPr>
        <p:spPr>
          <a:xfrm rot="10800000">
            <a:off x="5772118" y="3550714"/>
            <a:ext cx="960300" cy="169200"/>
          </a:xfrm>
          <a:prstGeom prst="straightConnector1">
            <a:avLst/>
          </a:prstGeom>
          <a:noFill/>
          <a:ln w="9525" cap="flat" cmpd="sng">
            <a:solidFill>
              <a:srgbClr val="6F3198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3"/>
          <p:cNvSpPr txBox="1"/>
          <p:nvPr/>
        </p:nvSpPr>
        <p:spPr>
          <a:xfrm>
            <a:off x="1751600" y="1348375"/>
            <a:ext cx="509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1" name="Google Shape;50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7650" y="2918975"/>
            <a:ext cx="2114550" cy="1736517"/>
          </a:xfrm>
          <a:prstGeom prst="rect">
            <a:avLst/>
          </a:prstGeom>
          <a:noFill/>
          <a:ln w="381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2" name="Google Shape;502;p33" descr="XBD200610-00409-09.jpg"/>
          <p:cNvPicPr preferRelativeResize="0"/>
          <p:nvPr/>
        </p:nvPicPr>
        <p:blipFill rotWithShape="1">
          <a:blip r:embed="rId4">
            <a:alphaModFix/>
          </a:blip>
          <a:srcRect l="15438" t="5772" r="13153" b="7684"/>
          <a:stretch/>
        </p:blipFill>
        <p:spPr>
          <a:xfrm>
            <a:off x="5746500" y="2918975"/>
            <a:ext cx="2114550" cy="1736513"/>
          </a:xfrm>
          <a:prstGeom prst="rect">
            <a:avLst/>
          </a:prstGeom>
          <a:noFill/>
          <a:ln w="38100" cap="flat" cmpd="sng">
            <a:solidFill>
              <a:srgbClr val="259BC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3" name="Google Shape;503;p33"/>
          <p:cNvSpPr/>
          <p:nvPr/>
        </p:nvSpPr>
        <p:spPr>
          <a:xfrm>
            <a:off x="1288800" y="804425"/>
            <a:ext cx="2114700" cy="18861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1350" b="1" i="0" u="none" strike="noStrike" cap="none" baseline="3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" sz="13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Generation ECR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1983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 B-Field: 0.4T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Frequencies: 6.4GHz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 Power: 0.6kW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33"/>
          <p:cNvSpPr/>
          <p:nvPr/>
        </p:nvSpPr>
        <p:spPr>
          <a:xfrm>
            <a:off x="3517650" y="804425"/>
            <a:ext cx="2114700" cy="18861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1350" b="1" i="0" u="none" strike="noStrike" cap="none" baseline="3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" sz="13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Generation AECR-U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1996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 B-Field: 1.7T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Frequencies: 10, 14GHz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 Power: 2.6kW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33"/>
          <p:cNvSpPr/>
          <p:nvPr/>
        </p:nvSpPr>
        <p:spPr>
          <a:xfrm>
            <a:off x="5746500" y="804425"/>
            <a:ext cx="2114700" cy="1886100"/>
          </a:xfrm>
          <a:prstGeom prst="rect">
            <a:avLst/>
          </a:prstGeom>
          <a:solidFill>
            <a:srgbClr val="259BC5"/>
          </a:solidFill>
          <a:ln w="12700" cap="flat" cmpd="sng">
            <a:solidFill>
              <a:srgbClr val="259BC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" sz="1350" b="1" i="0" u="none" strike="noStrike" cap="none" baseline="3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" sz="13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Generation VENUS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2004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 B-Field: 4.0T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Frequencies: 18, 28GHz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 Power: 12kW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6" name="Google Shape;506;p33"/>
          <p:cNvPicPr preferRelativeResize="0"/>
          <p:nvPr/>
        </p:nvPicPr>
        <p:blipFill rotWithShape="1">
          <a:blip r:embed="rId5">
            <a:alphaModFix/>
          </a:blip>
          <a:srcRect l="38423" b="34713"/>
          <a:stretch/>
        </p:blipFill>
        <p:spPr>
          <a:xfrm>
            <a:off x="1288800" y="2918975"/>
            <a:ext cx="2114550" cy="1714500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507" name="Google Shape;507;p33"/>
          <p:cNvCxnSpPr/>
          <p:nvPr/>
        </p:nvCxnSpPr>
        <p:spPr>
          <a:xfrm>
            <a:off x="3055997" y="2101557"/>
            <a:ext cx="783900" cy="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08" name="Google Shape;508;p33"/>
          <p:cNvCxnSpPr/>
          <p:nvPr/>
        </p:nvCxnSpPr>
        <p:spPr>
          <a:xfrm>
            <a:off x="5317892" y="2139657"/>
            <a:ext cx="783900" cy="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09" name="Google Shape;509;p33"/>
          <p:cNvSpPr txBox="1"/>
          <p:nvPr/>
        </p:nvSpPr>
        <p:spPr>
          <a:xfrm>
            <a:off x="2437400" y="2544613"/>
            <a:ext cx="2709900" cy="400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Beam Intensity ∝ ω</a:t>
            </a:r>
            <a:r>
              <a:rPr lang="en" sz="1400" b="1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1" i="0" u="none" strike="noStrike" cap="none" baseline="30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p33"/>
          <p:cNvPicPr preferRelativeResize="0"/>
          <p:nvPr/>
        </p:nvPicPr>
        <p:blipFill rotWithShape="1">
          <a:blip r:embed="rId6">
            <a:alphaModFix/>
          </a:blip>
          <a:srcRect r="47594" b="44062"/>
          <a:stretch/>
        </p:blipFill>
        <p:spPr>
          <a:xfrm>
            <a:off x="6081125" y="2521050"/>
            <a:ext cx="1400926" cy="599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1" name="Google Shape;511;p33"/>
          <p:cNvCxnSpPr/>
          <p:nvPr/>
        </p:nvCxnSpPr>
        <p:spPr>
          <a:xfrm>
            <a:off x="5223492" y="2744720"/>
            <a:ext cx="783900" cy="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12" name="Google Shape;512;p33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33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33"/>
          <p:cNvSpPr/>
          <p:nvPr/>
        </p:nvSpPr>
        <p:spPr>
          <a:xfrm>
            <a:off x="0" y="0"/>
            <a:ext cx="9150000" cy="7188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33"/>
          <p:cNvSpPr txBox="1"/>
          <p:nvPr/>
        </p:nvSpPr>
        <p:spPr>
          <a:xfrm>
            <a:off x="1369225" y="73050"/>
            <a:ext cx="7699200" cy="5727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ECRs at the 88”</a:t>
            </a:r>
            <a:endParaRPr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6" name="Google Shape;516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175" y="77898"/>
            <a:ext cx="991500" cy="5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18825" y="0"/>
            <a:ext cx="1325173" cy="71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3"/>
          <p:cNvSpPr/>
          <p:nvPr/>
        </p:nvSpPr>
        <p:spPr>
          <a:xfrm>
            <a:off x="-3000" y="4866800"/>
            <a:ext cx="91500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313C"/>
                </a:solidFill>
                <a:latin typeface="Calibri"/>
                <a:ea typeface="Calibri"/>
                <a:cs typeface="Calibri"/>
                <a:sym typeface="Calibri"/>
              </a:rPr>
              <a:t>NSD Meeting - Nov 4, 2025                                                                                                               Janilee Benitez</a:t>
            </a:r>
            <a:endParaRPr sz="900">
              <a:solidFill>
                <a:srgbClr val="0031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33"/>
          <p:cNvSpPr txBox="1"/>
          <p:nvPr/>
        </p:nvSpPr>
        <p:spPr>
          <a:xfrm>
            <a:off x="8595300" y="4866798"/>
            <a:ext cx="5487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00313C"/>
                </a:solidFill>
              </a:rPr>
              <a:t>4</a:t>
            </a:fld>
            <a:endParaRPr sz="900">
              <a:solidFill>
                <a:srgbClr val="00313C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4"/>
          <p:cNvSpPr/>
          <p:nvPr/>
        </p:nvSpPr>
        <p:spPr>
          <a:xfrm>
            <a:off x="0" y="0"/>
            <a:ext cx="9150000" cy="7188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4"/>
          <p:cNvSpPr txBox="1"/>
          <p:nvPr/>
        </p:nvSpPr>
        <p:spPr>
          <a:xfrm>
            <a:off x="1369225" y="73050"/>
            <a:ext cx="7699200" cy="5727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ECR Source Usage at the 88-Inch</a:t>
            </a:r>
            <a:endParaRPr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6" name="Google Shape;52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75" y="77898"/>
            <a:ext cx="991500" cy="5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8825" y="0"/>
            <a:ext cx="1325173" cy="71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1075" y="913225"/>
            <a:ext cx="6241861" cy="364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4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34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34"/>
          <p:cNvSpPr/>
          <p:nvPr/>
        </p:nvSpPr>
        <p:spPr>
          <a:xfrm>
            <a:off x="-3000" y="4866800"/>
            <a:ext cx="91500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313C"/>
                </a:solidFill>
                <a:latin typeface="Calibri"/>
                <a:ea typeface="Calibri"/>
                <a:cs typeface="Calibri"/>
                <a:sym typeface="Calibri"/>
              </a:rPr>
              <a:t>NSD Meeting - Nov 4, 2025                                                                                                               Janilee Benitez</a:t>
            </a:r>
            <a:endParaRPr sz="900">
              <a:solidFill>
                <a:srgbClr val="0031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34"/>
          <p:cNvSpPr txBox="1"/>
          <p:nvPr/>
        </p:nvSpPr>
        <p:spPr>
          <a:xfrm>
            <a:off x="8595300" y="4866798"/>
            <a:ext cx="5487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00313C"/>
                </a:solidFill>
              </a:rPr>
              <a:t>5</a:t>
            </a:fld>
            <a:endParaRPr sz="900">
              <a:solidFill>
                <a:srgbClr val="00313C"/>
              </a:solidFill>
            </a:endParaRPr>
          </a:p>
        </p:txBody>
      </p:sp>
      <p:sp>
        <p:nvSpPr>
          <p:cNvPr id="533" name="Google Shape;533;p34"/>
          <p:cNvSpPr txBox="1"/>
          <p:nvPr/>
        </p:nvSpPr>
        <p:spPr>
          <a:xfrm>
            <a:off x="76175" y="718800"/>
            <a:ext cx="1600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∝ Q</a:t>
            </a:r>
            <a:r>
              <a:rPr lang="en" sz="28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E=energy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Q=ion charge state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5"/>
          <p:cNvSpPr txBox="1"/>
          <p:nvPr/>
        </p:nvSpPr>
        <p:spPr>
          <a:xfrm>
            <a:off x="634250" y="1344050"/>
            <a:ext cx="509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0300" y="2914650"/>
            <a:ext cx="2114550" cy="1736517"/>
          </a:xfrm>
          <a:prstGeom prst="rect">
            <a:avLst/>
          </a:prstGeom>
          <a:noFill/>
          <a:ln w="381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0" name="Google Shape;540;p35" descr="XBD200610-00409-09.jpg"/>
          <p:cNvPicPr preferRelativeResize="0"/>
          <p:nvPr/>
        </p:nvPicPr>
        <p:blipFill rotWithShape="1">
          <a:blip r:embed="rId4">
            <a:alphaModFix/>
          </a:blip>
          <a:srcRect l="15438" t="5772" r="13153" b="7684"/>
          <a:stretch/>
        </p:blipFill>
        <p:spPr>
          <a:xfrm>
            <a:off x="4629150" y="2914650"/>
            <a:ext cx="2114550" cy="1736513"/>
          </a:xfrm>
          <a:prstGeom prst="rect">
            <a:avLst/>
          </a:prstGeom>
          <a:noFill/>
          <a:ln w="38100" cap="flat" cmpd="sng">
            <a:solidFill>
              <a:srgbClr val="259BC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41" name="Google Shape;541;p35"/>
          <p:cNvSpPr/>
          <p:nvPr/>
        </p:nvSpPr>
        <p:spPr>
          <a:xfrm>
            <a:off x="171450" y="800100"/>
            <a:ext cx="2114700" cy="18861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1350" b="1" i="0" u="none" strike="noStrike" cap="none" baseline="3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" sz="13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Generation ECR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1983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 B-Field: 0.4T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Frequencies: 6.4GHz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 Power: 0.6kW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35"/>
          <p:cNvSpPr/>
          <p:nvPr/>
        </p:nvSpPr>
        <p:spPr>
          <a:xfrm>
            <a:off x="2400300" y="800100"/>
            <a:ext cx="2114700" cy="18861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1350" b="1" i="0" u="none" strike="noStrike" cap="none" baseline="3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" sz="13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Generation AECR-U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1996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 B-Field: 1.7T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Frequencies: 10, 14GHz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 Power: 2.6kW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35"/>
          <p:cNvSpPr/>
          <p:nvPr/>
        </p:nvSpPr>
        <p:spPr>
          <a:xfrm>
            <a:off x="4629150" y="800100"/>
            <a:ext cx="2114700" cy="1886100"/>
          </a:xfrm>
          <a:prstGeom prst="rect">
            <a:avLst/>
          </a:prstGeom>
          <a:solidFill>
            <a:srgbClr val="259BC5"/>
          </a:solidFill>
          <a:ln w="12700" cap="flat" cmpd="sng">
            <a:solidFill>
              <a:srgbClr val="259BC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" sz="1350" b="1" i="0" u="none" strike="noStrike" cap="none" baseline="3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" sz="13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Generation VENUS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2004, 2008 for operations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 B-Field: 4.0T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Frequencies: 18, 28GHz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 Power: 12kW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4" name="Google Shape;544;p35"/>
          <p:cNvPicPr preferRelativeResize="0"/>
          <p:nvPr/>
        </p:nvPicPr>
        <p:blipFill rotWithShape="1">
          <a:blip r:embed="rId5">
            <a:alphaModFix/>
          </a:blip>
          <a:srcRect l="38423" b="34713"/>
          <a:stretch/>
        </p:blipFill>
        <p:spPr>
          <a:xfrm>
            <a:off x="171450" y="2914650"/>
            <a:ext cx="2114550" cy="1714500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545" name="Google Shape;545;p35"/>
          <p:cNvCxnSpPr/>
          <p:nvPr/>
        </p:nvCxnSpPr>
        <p:spPr>
          <a:xfrm>
            <a:off x="1938647" y="2097232"/>
            <a:ext cx="783900" cy="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46" name="Google Shape;546;p35"/>
          <p:cNvCxnSpPr/>
          <p:nvPr/>
        </p:nvCxnSpPr>
        <p:spPr>
          <a:xfrm>
            <a:off x="4200542" y="2135332"/>
            <a:ext cx="783900" cy="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47" name="Google Shape;547;p35"/>
          <p:cNvSpPr txBox="1"/>
          <p:nvPr/>
        </p:nvSpPr>
        <p:spPr>
          <a:xfrm>
            <a:off x="1320050" y="2540288"/>
            <a:ext cx="2709900" cy="400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Beam Intensity ∝ ω</a:t>
            </a:r>
            <a:r>
              <a:rPr lang="en" sz="1400" b="1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1" i="0" u="none" strike="noStrike" cap="none" baseline="30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Google Shape;548;p35"/>
          <p:cNvPicPr preferRelativeResize="0"/>
          <p:nvPr/>
        </p:nvPicPr>
        <p:blipFill rotWithShape="1">
          <a:blip r:embed="rId6">
            <a:alphaModFix/>
          </a:blip>
          <a:srcRect r="47594" b="44062"/>
          <a:stretch/>
        </p:blipFill>
        <p:spPr>
          <a:xfrm>
            <a:off x="4963775" y="2516725"/>
            <a:ext cx="1400926" cy="599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9" name="Google Shape;549;p35"/>
          <p:cNvCxnSpPr/>
          <p:nvPr/>
        </p:nvCxnSpPr>
        <p:spPr>
          <a:xfrm>
            <a:off x="4106142" y="2740395"/>
            <a:ext cx="783900" cy="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50" name="Google Shape;550;p35"/>
          <p:cNvSpPr/>
          <p:nvPr/>
        </p:nvSpPr>
        <p:spPr>
          <a:xfrm>
            <a:off x="6898821" y="2889014"/>
            <a:ext cx="2114700" cy="1779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1" name="Google Shape;551;p35"/>
          <p:cNvPicPr preferRelativeResize="0"/>
          <p:nvPr/>
        </p:nvPicPr>
        <p:blipFill rotWithShape="1">
          <a:blip r:embed="rId7">
            <a:alphaModFix/>
          </a:blip>
          <a:srcRect l="36115" t="23641" r="36504" b="16493"/>
          <a:stretch/>
        </p:blipFill>
        <p:spPr>
          <a:xfrm>
            <a:off x="7366227" y="3013589"/>
            <a:ext cx="1269547" cy="1561469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35"/>
          <p:cNvSpPr/>
          <p:nvPr/>
        </p:nvSpPr>
        <p:spPr>
          <a:xfrm>
            <a:off x="6898825" y="800100"/>
            <a:ext cx="2114700" cy="1886100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4th Generation MARS-D</a:t>
            </a:r>
            <a:endParaRPr sz="135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 B-Field ~ 6T</a:t>
            </a: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 Frequency: 45GHz</a:t>
            </a: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3" name="Google Shape;553;p35"/>
          <p:cNvCxnSpPr/>
          <p:nvPr/>
        </p:nvCxnSpPr>
        <p:spPr>
          <a:xfrm>
            <a:off x="6444692" y="2183557"/>
            <a:ext cx="783900" cy="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54" name="Google Shape;554;p35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5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35"/>
          <p:cNvSpPr/>
          <p:nvPr/>
        </p:nvSpPr>
        <p:spPr>
          <a:xfrm>
            <a:off x="0" y="0"/>
            <a:ext cx="9150000" cy="7188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35"/>
          <p:cNvSpPr txBox="1"/>
          <p:nvPr/>
        </p:nvSpPr>
        <p:spPr>
          <a:xfrm>
            <a:off x="1369225" y="73050"/>
            <a:ext cx="7699200" cy="5727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ECRs at the 88-Inch</a:t>
            </a:r>
            <a:endParaRPr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8" name="Google Shape;558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175" y="77898"/>
            <a:ext cx="991500" cy="5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18825" y="0"/>
            <a:ext cx="1325173" cy="71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45200" y="17876"/>
            <a:ext cx="514136" cy="68572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35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5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5"/>
          <p:cNvSpPr/>
          <p:nvPr/>
        </p:nvSpPr>
        <p:spPr>
          <a:xfrm>
            <a:off x="-3000" y="4866800"/>
            <a:ext cx="91500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313C"/>
                </a:solidFill>
                <a:latin typeface="Calibri"/>
                <a:ea typeface="Calibri"/>
                <a:cs typeface="Calibri"/>
                <a:sym typeface="Calibri"/>
              </a:rPr>
              <a:t>NSD Meeting - Nov 4, 2025                                                                                                               Janilee Benitez</a:t>
            </a:r>
            <a:endParaRPr sz="900">
              <a:solidFill>
                <a:srgbClr val="0031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35"/>
          <p:cNvSpPr txBox="1"/>
          <p:nvPr/>
        </p:nvSpPr>
        <p:spPr>
          <a:xfrm>
            <a:off x="8595300" y="4866798"/>
            <a:ext cx="5487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00313C"/>
                </a:solidFill>
              </a:rPr>
              <a:t>6</a:t>
            </a:fld>
            <a:endParaRPr sz="900">
              <a:solidFill>
                <a:srgbClr val="00313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6"/>
          <p:cNvSpPr txBox="1"/>
          <p:nvPr/>
        </p:nvSpPr>
        <p:spPr>
          <a:xfrm>
            <a:off x="182323" y="909029"/>
            <a:ext cx="8724600" cy="30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rgbClr val="0B313B"/>
                </a:solidFill>
                <a:latin typeface="Arial"/>
                <a:ea typeface="Arial"/>
                <a:cs typeface="Arial"/>
                <a:sym typeface="Arial"/>
              </a:rPr>
              <a:t>DOE funded: 1. winding of coldmass (sextupole + solenoids) </a:t>
            </a:r>
            <a:endParaRPr sz="1500">
              <a:solidFill>
                <a:srgbClr val="0B313B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B313B"/>
                </a:solidFill>
              </a:rPr>
              <a:t>                      2. </a:t>
            </a:r>
            <a:r>
              <a:rPr lang="en" sz="1500" b="0" i="0" u="none" strike="noStrike" cap="none">
                <a:solidFill>
                  <a:srgbClr val="0B313B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" sz="1500">
                <a:solidFill>
                  <a:srgbClr val="0B313B"/>
                </a:solidFill>
              </a:rPr>
              <a:t>ryostat design </a:t>
            </a:r>
            <a:endParaRPr sz="1500">
              <a:solidFill>
                <a:srgbClr val="0B313B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rgbClr val="0B313B"/>
                </a:solidFill>
                <a:latin typeface="Arial"/>
                <a:ea typeface="Arial"/>
                <a:cs typeface="Arial"/>
                <a:sym typeface="Arial"/>
              </a:rPr>
              <a:t>     Largest risks for 4</a:t>
            </a:r>
            <a:r>
              <a:rPr lang="en" sz="1500" b="0" i="0" u="none" strike="noStrike" cap="none" baseline="30000">
                <a:solidFill>
                  <a:srgbClr val="0B313B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" sz="1500" b="0" i="0" u="none" strike="noStrike" cap="none">
                <a:solidFill>
                  <a:srgbClr val="0B313B"/>
                </a:solidFill>
                <a:latin typeface="Arial"/>
                <a:ea typeface="Arial"/>
                <a:cs typeface="Arial"/>
                <a:sym typeface="Arial"/>
              </a:rPr>
              <a:t> Generation MARS</a:t>
            </a:r>
            <a:endParaRPr/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rgbClr val="0B313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2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None/>
            </a:pPr>
            <a:endParaRPr sz="1500" b="0" i="0" u="none" strike="noStrike" cap="none">
              <a:solidFill>
                <a:srgbClr val="0B313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2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None/>
            </a:pPr>
            <a:endParaRPr sz="1500" b="0" i="0" u="none" strike="noStrike" cap="none">
              <a:solidFill>
                <a:srgbClr val="0B313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2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None/>
            </a:pPr>
            <a:endParaRPr sz="1500" b="0" i="0" u="none" strike="noStrike" cap="none">
              <a:solidFill>
                <a:srgbClr val="0B313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2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None/>
            </a:pPr>
            <a:endParaRPr sz="1500" b="0" i="0" u="none" strike="noStrike" cap="none">
              <a:solidFill>
                <a:srgbClr val="0B313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2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None/>
            </a:pPr>
            <a:endParaRPr sz="1500" b="0" i="0" u="none" strike="noStrike" cap="none">
              <a:solidFill>
                <a:srgbClr val="0B313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2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None/>
            </a:pPr>
            <a:endParaRPr sz="1500" b="0" i="0" u="none" strike="noStrike" cap="none">
              <a:solidFill>
                <a:srgbClr val="0B313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2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None/>
            </a:pPr>
            <a:endParaRPr sz="1500" b="0" i="0" u="none" strike="noStrike" cap="none">
              <a:solidFill>
                <a:srgbClr val="0B313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2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None/>
            </a:pPr>
            <a:endParaRPr sz="1500" b="0" i="0" u="none" strike="noStrike" cap="none">
              <a:solidFill>
                <a:srgbClr val="0B313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rgbClr val="0B31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0" name="Google Shape;570;p36"/>
          <p:cNvGrpSpPr/>
          <p:nvPr/>
        </p:nvGrpSpPr>
        <p:grpSpPr>
          <a:xfrm>
            <a:off x="0" y="1223623"/>
            <a:ext cx="9143472" cy="1345127"/>
            <a:chOff x="3174" y="1445810"/>
            <a:chExt cx="11550622" cy="1345127"/>
          </a:xfrm>
        </p:grpSpPr>
        <p:sp>
          <p:nvSpPr>
            <p:cNvPr id="571" name="Google Shape;571;p36"/>
            <p:cNvSpPr/>
            <p:nvPr/>
          </p:nvSpPr>
          <p:spPr>
            <a:xfrm>
              <a:off x="5778500" y="1886674"/>
              <a:ext cx="5334600" cy="18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572" name="Google Shape;572;p36"/>
            <p:cNvSpPr/>
            <p:nvPr/>
          </p:nvSpPr>
          <p:spPr>
            <a:xfrm>
              <a:off x="5778500" y="1886674"/>
              <a:ext cx="4267500" cy="18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573" name="Google Shape;573;p36"/>
            <p:cNvSpPr/>
            <p:nvPr/>
          </p:nvSpPr>
          <p:spPr>
            <a:xfrm>
              <a:off x="5778500" y="1886674"/>
              <a:ext cx="3200700" cy="18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574" name="Google Shape;574;p36"/>
            <p:cNvSpPr/>
            <p:nvPr/>
          </p:nvSpPr>
          <p:spPr>
            <a:xfrm>
              <a:off x="5778500" y="1886674"/>
              <a:ext cx="2133900" cy="18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575" name="Google Shape;575;p36"/>
            <p:cNvSpPr/>
            <p:nvPr/>
          </p:nvSpPr>
          <p:spPr>
            <a:xfrm>
              <a:off x="5778500" y="1886674"/>
              <a:ext cx="1066800" cy="18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576" name="Google Shape;576;p36"/>
            <p:cNvSpPr/>
            <p:nvPr/>
          </p:nvSpPr>
          <p:spPr>
            <a:xfrm>
              <a:off x="5732779" y="1886674"/>
              <a:ext cx="91500" cy="18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577" name="Google Shape;577;p36"/>
            <p:cNvSpPr/>
            <p:nvPr/>
          </p:nvSpPr>
          <p:spPr>
            <a:xfrm>
              <a:off x="4711607" y="1886674"/>
              <a:ext cx="1066800" cy="18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578" name="Google Shape;578;p36"/>
            <p:cNvSpPr/>
            <p:nvPr/>
          </p:nvSpPr>
          <p:spPr>
            <a:xfrm>
              <a:off x="3644715" y="1886674"/>
              <a:ext cx="2133900" cy="18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579" name="Google Shape;579;p36"/>
            <p:cNvSpPr/>
            <p:nvPr/>
          </p:nvSpPr>
          <p:spPr>
            <a:xfrm>
              <a:off x="2577823" y="1886674"/>
              <a:ext cx="3200700" cy="18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580" name="Google Shape;580;p36"/>
            <p:cNvSpPr/>
            <p:nvPr/>
          </p:nvSpPr>
          <p:spPr>
            <a:xfrm>
              <a:off x="1510931" y="1886674"/>
              <a:ext cx="4267500" cy="18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581" name="Google Shape;581;p36"/>
            <p:cNvSpPr/>
            <p:nvPr/>
          </p:nvSpPr>
          <p:spPr>
            <a:xfrm>
              <a:off x="444038" y="1886674"/>
              <a:ext cx="5334600" cy="18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582" name="Google Shape;582;p36"/>
            <p:cNvSpPr/>
            <p:nvPr/>
          </p:nvSpPr>
          <p:spPr>
            <a:xfrm>
              <a:off x="5001277" y="1445810"/>
              <a:ext cx="1554300" cy="441000"/>
            </a:xfrm>
            <a:prstGeom prst="rect">
              <a:avLst/>
            </a:prstGeom>
            <a:solidFill>
              <a:srgbClr val="1F497D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6"/>
            <p:cNvSpPr txBox="1"/>
            <p:nvPr/>
          </p:nvSpPr>
          <p:spPr>
            <a:xfrm>
              <a:off x="5001277" y="1445810"/>
              <a:ext cx="15543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MARS-D R&amp;D Project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6"/>
            <p:cNvSpPr/>
            <p:nvPr/>
          </p:nvSpPr>
          <p:spPr>
            <a:xfrm>
              <a:off x="3174" y="2071837"/>
              <a:ext cx="881700" cy="719100"/>
            </a:xfrm>
            <a:prstGeom prst="rect">
              <a:avLst/>
            </a:prstGeom>
            <a:solidFill>
              <a:srgbClr val="6F3198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6"/>
            <p:cNvSpPr txBox="1"/>
            <p:nvPr/>
          </p:nvSpPr>
          <p:spPr>
            <a:xfrm>
              <a:off x="3174" y="2071837"/>
              <a:ext cx="881700" cy="719100"/>
            </a:xfrm>
            <a:prstGeom prst="rect">
              <a:avLst/>
            </a:prstGeom>
            <a:solidFill>
              <a:srgbClr val="4C1130"/>
            </a:solidFill>
            <a:ln>
              <a:noFill/>
            </a:ln>
          </p:spPr>
          <p:txBody>
            <a:bodyPr spcFirstLastPara="1" wrap="square" lIns="5075" tIns="5075" rIns="5075" bIns="5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1.1 Project Management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6"/>
            <p:cNvSpPr/>
            <p:nvPr/>
          </p:nvSpPr>
          <p:spPr>
            <a:xfrm>
              <a:off x="1070066" y="2071837"/>
              <a:ext cx="881700" cy="719100"/>
            </a:xfrm>
            <a:prstGeom prst="rect">
              <a:avLst/>
            </a:prstGeom>
            <a:solidFill>
              <a:srgbClr val="7F7F7F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6"/>
            <p:cNvSpPr txBox="1"/>
            <p:nvPr/>
          </p:nvSpPr>
          <p:spPr>
            <a:xfrm>
              <a:off x="1070066" y="2071837"/>
              <a:ext cx="881700" cy="719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5075" tIns="5075" rIns="5075" bIns="5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1.2 Project Design Documentation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6"/>
            <p:cNvSpPr/>
            <p:nvPr/>
          </p:nvSpPr>
          <p:spPr>
            <a:xfrm>
              <a:off x="2136958" y="2071837"/>
              <a:ext cx="881700" cy="719100"/>
            </a:xfrm>
            <a:prstGeom prst="rect">
              <a:avLst/>
            </a:prstGeom>
            <a:solidFill>
              <a:srgbClr val="FFC000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6"/>
            <p:cNvSpPr txBox="1"/>
            <p:nvPr/>
          </p:nvSpPr>
          <p:spPr>
            <a:xfrm>
              <a:off x="2136958" y="2071837"/>
              <a:ext cx="881700" cy="7191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5075" tIns="5075" rIns="5075" bIns="5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1.4 Magnet Coldmass Design &amp; Fabrication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6"/>
            <p:cNvSpPr/>
            <p:nvPr/>
          </p:nvSpPr>
          <p:spPr>
            <a:xfrm>
              <a:off x="3203850" y="2071837"/>
              <a:ext cx="881700" cy="719100"/>
            </a:xfrm>
            <a:prstGeom prst="rect">
              <a:avLst/>
            </a:prstGeom>
            <a:solidFill>
              <a:srgbClr val="375623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6"/>
            <p:cNvSpPr txBox="1"/>
            <p:nvPr/>
          </p:nvSpPr>
          <p:spPr>
            <a:xfrm>
              <a:off x="3203850" y="2071837"/>
              <a:ext cx="881700" cy="719100"/>
            </a:xfrm>
            <a:prstGeom prst="rect">
              <a:avLst/>
            </a:prstGeom>
            <a:solidFill>
              <a:srgbClr val="B45F06"/>
            </a:solidFill>
            <a:ln>
              <a:noFill/>
            </a:ln>
          </p:spPr>
          <p:txBody>
            <a:bodyPr spcFirstLastPara="1" wrap="square" lIns="5075" tIns="5075" rIns="5075" bIns="5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1.6 Cryostat &amp; Magnet in Cryostat Procurement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6"/>
            <p:cNvSpPr/>
            <p:nvPr/>
          </p:nvSpPr>
          <p:spPr>
            <a:xfrm>
              <a:off x="4270743" y="2071837"/>
              <a:ext cx="881700" cy="719100"/>
            </a:xfrm>
            <a:prstGeom prst="rect">
              <a:avLst/>
            </a:prstGeom>
            <a:solidFill>
              <a:srgbClr val="2F5496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6"/>
            <p:cNvSpPr txBox="1"/>
            <p:nvPr/>
          </p:nvSpPr>
          <p:spPr>
            <a:xfrm>
              <a:off x="4270743" y="2071837"/>
              <a:ext cx="881700" cy="7191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5075" tIns="5075" rIns="5075" bIns="5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1.8 Ion Source Design &amp; Fabrication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6"/>
            <p:cNvSpPr/>
            <p:nvPr/>
          </p:nvSpPr>
          <p:spPr>
            <a:xfrm>
              <a:off x="5337635" y="2071837"/>
              <a:ext cx="881700" cy="719100"/>
            </a:xfrm>
            <a:prstGeom prst="rect">
              <a:avLst/>
            </a:prstGeom>
            <a:solidFill>
              <a:srgbClr val="7F6000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6"/>
            <p:cNvSpPr txBox="1"/>
            <p:nvPr/>
          </p:nvSpPr>
          <p:spPr>
            <a:xfrm>
              <a:off x="5337635" y="2071837"/>
              <a:ext cx="881700" cy="719100"/>
            </a:xfrm>
            <a:prstGeom prst="rect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5075" tIns="5075" rIns="5075" bIns="5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1.10 Beamline System Design &amp; Fabrication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6404527" y="2071837"/>
              <a:ext cx="881700" cy="719100"/>
            </a:xfrm>
            <a:prstGeom prst="rect">
              <a:avLst/>
            </a:prstGeom>
            <a:solidFill>
              <a:srgbClr val="70AD47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36"/>
            <p:cNvSpPr txBox="1"/>
            <p:nvPr/>
          </p:nvSpPr>
          <p:spPr>
            <a:xfrm>
              <a:off x="6404527" y="2071837"/>
              <a:ext cx="881700" cy="7191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5075" tIns="5075" rIns="5075" bIns="5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1.12 RF System Design &amp; Integration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36"/>
            <p:cNvSpPr/>
            <p:nvPr/>
          </p:nvSpPr>
          <p:spPr>
            <a:xfrm>
              <a:off x="7471419" y="2071837"/>
              <a:ext cx="881700" cy="719100"/>
            </a:xfrm>
            <a:prstGeom prst="rect">
              <a:avLst/>
            </a:prstGeom>
            <a:solidFill>
              <a:srgbClr val="DFEBF7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6"/>
            <p:cNvSpPr txBox="1"/>
            <p:nvPr/>
          </p:nvSpPr>
          <p:spPr>
            <a:xfrm>
              <a:off x="7471419" y="2071837"/>
              <a:ext cx="881700" cy="7191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5075" tIns="5075" rIns="5075" bIns="5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1.14 PLC System Design &amp; Fabrication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36"/>
            <p:cNvSpPr/>
            <p:nvPr/>
          </p:nvSpPr>
          <p:spPr>
            <a:xfrm>
              <a:off x="8538312" y="2071837"/>
              <a:ext cx="881700" cy="719100"/>
            </a:xfrm>
            <a:prstGeom prst="rect">
              <a:avLst/>
            </a:prstGeom>
            <a:solidFill>
              <a:srgbClr val="FF7C80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36"/>
            <p:cNvSpPr txBox="1"/>
            <p:nvPr/>
          </p:nvSpPr>
          <p:spPr>
            <a:xfrm>
              <a:off x="8538312" y="2071837"/>
              <a:ext cx="881700" cy="719100"/>
            </a:xfrm>
            <a:prstGeom prst="rect">
              <a:avLst/>
            </a:prstGeom>
            <a:solidFill>
              <a:srgbClr val="033454"/>
            </a:solidFill>
            <a:ln>
              <a:noFill/>
            </a:ln>
          </p:spPr>
          <p:txBody>
            <a:bodyPr spcFirstLastPara="1" wrap="square" lIns="5075" tIns="5075" rIns="5075" bIns="5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1.16 Installation and Commission Prep.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6"/>
            <p:cNvSpPr/>
            <p:nvPr/>
          </p:nvSpPr>
          <p:spPr>
            <a:xfrm>
              <a:off x="9605204" y="2071837"/>
              <a:ext cx="881700" cy="719100"/>
            </a:xfrm>
            <a:prstGeom prst="rect">
              <a:avLst/>
            </a:prstGeom>
            <a:solidFill>
              <a:srgbClr val="ED7D31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36"/>
            <p:cNvSpPr txBox="1"/>
            <p:nvPr/>
          </p:nvSpPr>
          <p:spPr>
            <a:xfrm>
              <a:off x="9605204" y="2071837"/>
              <a:ext cx="881700" cy="719100"/>
            </a:xfrm>
            <a:prstGeom prst="rect">
              <a:avLst/>
            </a:prstGeom>
            <a:solidFill>
              <a:srgbClr val="351C75"/>
            </a:solidFill>
            <a:ln>
              <a:noFill/>
            </a:ln>
          </p:spPr>
          <p:txBody>
            <a:bodyPr spcFirstLastPara="1" wrap="square" lIns="5075" tIns="5075" rIns="5075" bIns="5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1.17 MARS ECR Ion Source Installation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36"/>
            <p:cNvSpPr/>
            <p:nvPr/>
          </p:nvSpPr>
          <p:spPr>
            <a:xfrm>
              <a:off x="10672096" y="2071837"/>
              <a:ext cx="881700" cy="719100"/>
            </a:xfrm>
            <a:prstGeom prst="rect">
              <a:avLst/>
            </a:prstGeom>
            <a:solidFill>
              <a:srgbClr val="4472C4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36"/>
            <p:cNvSpPr txBox="1"/>
            <p:nvPr/>
          </p:nvSpPr>
          <p:spPr>
            <a:xfrm>
              <a:off x="10672096" y="2071837"/>
              <a:ext cx="881700" cy="71910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txBody>
            <a:bodyPr spcFirstLastPara="1" wrap="square" lIns="5075" tIns="5075" rIns="5075" bIns="5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1.19 Test &amp; Commission Final System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6" name="Google Shape;606;p36"/>
          <p:cNvSpPr/>
          <p:nvPr/>
        </p:nvSpPr>
        <p:spPr>
          <a:xfrm>
            <a:off x="3296425" y="1738125"/>
            <a:ext cx="5940300" cy="903600"/>
          </a:xfrm>
          <a:prstGeom prst="rect">
            <a:avLst/>
          </a:prstGeom>
          <a:solidFill>
            <a:srgbClr val="EEEEEE">
              <a:alpha val="7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36"/>
          <p:cNvSpPr/>
          <p:nvPr/>
        </p:nvSpPr>
        <p:spPr>
          <a:xfrm>
            <a:off x="-175325" y="1735496"/>
            <a:ext cx="1737300" cy="949800"/>
          </a:xfrm>
          <a:prstGeom prst="rect">
            <a:avLst/>
          </a:prstGeom>
          <a:solidFill>
            <a:srgbClr val="EEEEEE">
              <a:alpha val="7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8" name="Google Shape;608;p36"/>
          <p:cNvCxnSpPr/>
          <p:nvPr/>
        </p:nvCxnSpPr>
        <p:spPr>
          <a:xfrm>
            <a:off x="2088575" y="2644796"/>
            <a:ext cx="6600" cy="617100"/>
          </a:xfrm>
          <a:prstGeom prst="straightConnector1">
            <a:avLst/>
          </a:prstGeom>
          <a:noFill/>
          <a:ln w="28575" cap="flat" cmpd="sng">
            <a:solidFill>
              <a:srgbClr val="3B649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9" name="Google Shape;609;p36" descr="Image result for department of energy logo"/>
          <p:cNvSpPr/>
          <p:nvPr/>
        </p:nvSpPr>
        <p:spPr>
          <a:xfrm>
            <a:off x="2087761" y="561678"/>
            <a:ext cx="1716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36" descr="Image result for department of energy logo"/>
          <p:cNvSpPr/>
          <p:nvPr/>
        </p:nvSpPr>
        <p:spPr>
          <a:xfrm>
            <a:off x="2173486" y="647403"/>
            <a:ext cx="1716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36"/>
          <p:cNvSpPr/>
          <p:nvPr/>
        </p:nvSpPr>
        <p:spPr>
          <a:xfrm>
            <a:off x="2000251" y="539030"/>
            <a:ext cx="103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36" descr="Image result for department of energy logo"/>
          <p:cNvSpPr/>
          <p:nvPr/>
        </p:nvSpPr>
        <p:spPr>
          <a:xfrm>
            <a:off x="1373981" y="59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36" descr="Image result for department of energy logo"/>
          <p:cNvSpPr/>
          <p:nvPr/>
        </p:nvSpPr>
        <p:spPr>
          <a:xfrm>
            <a:off x="1488281" y="1202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36" descr="Image result for department of energy logo"/>
          <p:cNvSpPr/>
          <p:nvPr/>
        </p:nvSpPr>
        <p:spPr>
          <a:xfrm>
            <a:off x="1373981" y="59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36" descr="Image result for department of energy logo"/>
          <p:cNvSpPr/>
          <p:nvPr/>
        </p:nvSpPr>
        <p:spPr>
          <a:xfrm>
            <a:off x="1488281" y="1202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36" descr="Image result for department of energy logo"/>
          <p:cNvSpPr/>
          <p:nvPr/>
        </p:nvSpPr>
        <p:spPr>
          <a:xfrm>
            <a:off x="2087761" y="561678"/>
            <a:ext cx="1716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36" descr="Image result for department of energy logo"/>
          <p:cNvSpPr/>
          <p:nvPr/>
        </p:nvSpPr>
        <p:spPr>
          <a:xfrm>
            <a:off x="2173486" y="647403"/>
            <a:ext cx="1716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99200"/>
          </a:xfrm>
          <a:prstGeom prst="rect">
            <a:avLst/>
          </a:prstGeom>
          <a:solidFill>
            <a:srgbClr val="0B313B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MARS</a:t>
            </a: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19" name="Google Shape;61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1600" y="101486"/>
            <a:ext cx="1099215" cy="59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75" y="77888"/>
            <a:ext cx="1192850" cy="6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45206" y="33086"/>
            <a:ext cx="549601" cy="733024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36"/>
          <p:cNvSpPr/>
          <p:nvPr/>
        </p:nvSpPr>
        <p:spPr>
          <a:xfrm rot="-5400000">
            <a:off x="2463100" y="1804325"/>
            <a:ext cx="903600" cy="758400"/>
          </a:xfrm>
          <a:prstGeom prst="rtTriangle">
            <a:avLst/>
          </a:prstGeom>
          <a:solidFill>
            <a:srgbClr val="EEEEEE">
              <a:alpha val="7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3" name="Google Shape;623;p36"/>
          <p:cNvGrpSpPr/>
          <p:nvPr/>
        </p:nvGrpSpPr>
        <p:grpSpPr>
          <a:xfrm>
            <a:off x="457200" y="2911950"/>
            <a:ext cx="4607986" cy="1180800"/>
            <a:chOff x="3174" y="1610137"/>
            <a:chExt cx="5821104" cy="1180800"/>
          </a:xfrm>
        </p:grpSpPr>
        <p:sp>
          <p:nvSpPr>
            <p:cNvPr id="624" name="Google Shape;624;p36"/>
            <p:cNvSpPr/>
            <p:nvPr/>
          </p:nvSpPr>
          <p:spPr>
            <a:xfrm>
              <a:off x="3083265" y="1610137"/>
              <a:ext cx="2118000" cy="353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625" name="Google Shape;625;p36"/>
            <p:cNvSpPr/>
            <p:nvPr/>
          </p:nvSpPr>
          <p:spPr>
            <a:xfrm>
              <a:off x="5732778" y="1979550"/>
              <a:ext cx="91500" cy="9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36"/>
            <p:cNvSpPr/>
            <p:nvPr/>
          </p:nvSpPr>
          <p:spPr>
            <a:xfrm>
              <a:off x="4711613" y="1900085"/>
              <a:ext cx="1071000" cy="17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627" name="Google Shape;627;p36"/>
            <p:cNvSpPr/>
            <p:nvPr/>
          </p:nvSpPr>
          <p:spPr>
            <a:xfrm>
              <a:off x="3174" y="2071837"/>
              <a:ext cx="881700" cy="719100"/>
            </a:xfrm>
            <a:prstGeom prst="rect">
              <a:avLst/>
            </a:prstGeom>
            <a:solidFill>
              <a:srgbClr val="6F3198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6"/>
            <p:cNvSpPr txBox="1"/>
            <p:nvPr/>
          </p:nvSpPr>
          <p:spPr>
            <a:xfrm>
              <a:off x="3174" y="2071837"/>
              <a:ext cx="881700" cy="719100"/>
            </a:xfrm>
            <a:prstGeom prst="rect">
              <a:avLst/>
            </a:prstGeom>
            <a:solidFill>
              <a:srgbClr val="E43316"/>
            </a:solidFill>
            <a:ln>
              <a:noFill/>
            </a:ln>
          </p:spPr>
          <p:txBody>
            <a:bodyPr spcFirstLastPara="1" wrap="square" lIns="5075" tIns="5075" rIns="5075" bIns="5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FFFF"/>
                  </a:solidFill>
                </a:rPr>
                <a:t>Sextupole (Closed-loop -coil)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1070066" y="2071837"/>
              <a:ext cx="881700" cy="719100"/>
            </a:xfrm>
            <a:prstGeom prst="rect">
              <a:avLst/>
            </a:prstGeom>
            <a:solidFill>
              <a:srgbClr val="7F7F7F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6"/>
            <p:cNvSpPr txBox="1"/>
            <p:nvPr/>
          </p:nvSpPr>
          <p:spPr>
            <a:xfrm>
              <a:off x="1070066" y="2071837"/>
              <a:ext cx="881700" cy="719100"/>
            </a:xfrm>
            <a:prstGeom prst="rect">
              <a:avLst/>
            </a:prstGeom>
            <a:solidFill>
              <a:srgbClr val="E43316"/>
            </a:solidFill>
            <a:ln>
              <a:noFill/>
            </a:ln>
          </p:spPr>
          <p:txBody>
            <a:bodyPr spcFirstLastPara="1" wrap="square" lIns="5075" tIns="5075" rIns="5075" bIns="5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FFFF"/>
                  </a:solidFill>
                </a:rPr>
                <a:t>Solenoids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2136958" y="2071837"/>
              <a:ext cx="881700" cy="719100"/>
            </a:xfrm>
            <a:prstGeom prst="rect">
              <a:avLst/>
            </a:prstGeom>
            <a:solidFill>
              <a:srgbClr val="FFC000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36"/>
            <p:cNvSpPr txBox="1"/>
            <p:nvPr/>
          </p:nvSpPr>
          <p:spPr>
            <a:xfrm>
              <a:off x="2136958" y="2071837"/>
              <a:ext cx="881700" cy="719100"/>
            </a:xfrm>
            <a:prstGeom prst="rect">
              <a:avLst/>
            </a:prstGeom>
            <a:solidFill>
              <a:srgbClr val="E43316"/>
            </a:solidFill>
            <a:ln>
              <a:noFill/>
            </a:ln>
          </p:spPr>
          <p:txBody>
            <a:bodyPr spcFirstLastPara="1" wrap="square" lIns="5075" tIns="5075" rIns="5075" bIns="5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chemeClr val="lt1"/>
                  </a:solidFill>
                </a:rPr>
                <a:t>Assembly</a:t>
              </a:r>
              <a:endPara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3203850" y="2071837"/>
              <a:ext cx="881700" cy="719100"/>
            </a:xfrm>
            <a:prstGeom prst="rect">
              <a:avLst/>
            </a:prstGeom>
            <a:solidFill>
              <a:srgbClr val="375623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6"/>
            <p:cNvSpPr txBox="1"/>
            <p:nvPr/>
          </p:nvSpPr>
          <p:spPr>
            <a:xfrm>
              <a:off x="3203850" y="2071837"/>
              <a:ext cx="881700" cy="719100"/>
            </a:xfrm>
            <a:prstGeom prst="rect">
              <a:avLst/>
            </a:prstGeom>
            <a:solidFill>
              <a:srgbClr val="E43316"/>
            </a:solidFill>
            <a:ln>
              <a:noFill/>
            </a:ln>
          </p:spPr>
          <p:txBody>
            <a:bodyPr spcFirstLastPara="1" wrap="square" lIns="5075" tIns="5075" rIns="5075" bIns="5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FFFF"/>
                  </a:solidFill>
                </a:rPr>
                <a:t>Test</a:t>
              </a:r>
              <a:endPara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5" name="Google Shape;635;p36"/>
          <p:cNvSpPr/>
          <p:nvPr/>
        </p:nvSpPr>
        <p:spPr>
          <a:xfrm>
            <a:off x="2093375" y="3175500"/>
            <a:ext cx="1245300" cy="17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60000"/>
                </a:lnTo>
                <a:lnTo>
                  <a:pt x="120000" y="60000"/>
                </a:lnTo>
                <a:lnTo>
                  <a:pt x="120000" y="120000"/>
                </a:lnTo>
              </a:path>
            </a:pathLst>
          </a:custGeom>
          <a:noFill/>
          <a:ln w="25400" cap="flat" cmpd="sng">
            <a:solidFill>
              <a:srgbClr val="3B649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36"/>
          <p:cNvSpPr/>
          <p:nvPr/>
        </p:nvSpPr>
        <p:spPr>
          <a:xfrm>
            <a:off x="2467850" y="3265651"/>
            <a:ext cx="72300" cy="92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60000" y="120000"/>
                </a:lnTo>
              </a:path>
            </a:pathLst>
          </a:custGeom>
          <a:noFill/>
          <a:ln w="25400" cap="flat" cmpd="sng">
            <a:solidFill>
              <a:srgbClr val="3B64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36"/>
          <p:cNvSpPr txBox="1"/>
          <p:nvPr/>
        </p:nvSpPr>
        <p:spPr>
          <a:xfrm>
            <a:off x="3873905" y="3373650"/>
            <a:ext cx="698100" cy="719100"/>
          </a:xfrm>
          <a:prstGeom prst="rect">
            <a:avLst/>
          </a:prstGeom>
          <a:solidFill>
            <a:srgbClr val="A5631C"/>
          </a:solidFill>
          <a:ln>
            <a:noFill/>
          </a:ln>
        </p:spPr>
        <p:txBody>
          <a:bodyPr spcFirstLastPara="1" wrap="square" lIns="5075" tIns="5075" rIns="5075" bIns="50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solidFill>
                  <a:srgbClr val="FFFFFF"/>
                </a:solidFill>
              </a:rPr>
              <a:t>Design</a:t>
            </a: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36"/>
          <p:cNvSpPr txBox="1"/>
          <p:nvPr/>
        </p:nvSpPr>
        <p:spPr>
          <a:xfrm>
            <a:off x="4712980" y="3373650"/>
            <a:ext cx="698100" cy="719100"/>
          </a:xfrm>
          <a:prstGeom prst="rect">
            <a:avLst/>
          </a:prstGeom>
          <a:solidFill>
            <a:srgbClr val="A5631C"/>
          </a:solidFill>
          <a:ln>
            <a:noFill/>
          </a:ln>
        </p:spPr>
        <p:txBody>
          <a:bodyPr spcFirstLastPara="1" wrap="square" lIns="5075" tIns="5075" rIns="5075" bIns="50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solidFill>
                  <a:srgbClr val="FFFFFF"/>
                </a:solidFill>
              </a:rPr>
              <a:t>Fabrication</a:t>
            </a: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9" name="Google Shape;639;p36"/>
          <p:cNvCxnSpPr/>
          <p:nvPr/>
        </p:nvCxnSpPr>
        <p:spPr>
          <a:xfrm>
            <a:off x="2892200" y="2644796"/>
            <a:ext cx="6600" cy="448800"/>
          </a:xfrm>
          <a:prstGeom prst="straightConnector1">
            <a:avLst/>
          </a:prstGeom>
          <a:noFill/>
          <a:ln w="28575" cap="flat" cmpd="sng">
            <a:solidFill>
              <a:srgbClr val="3B649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0" name="Google Shape;640;p36"/>
          <p:cNvSpPr/>
          <p:nvPr/>
        </p:nvSpPr>
        <p:spPr>
          <a:xfrm>
            <a:off x="4945650" y="3062480"/>
            <a:ext cx="228600" cy="207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36"/>
          <p:cNvSpPr/>
          <p:nvPr/>
        </p:nvSpPr>
        <p:spPr>
          <a:xfrm>
            <a:off x="34976" y="3664024"/>
            <a:ext cx="1408800" cy="11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✔</a:t>
            </a:r>
            <a:endParaRPr sz="3100"/>
          </a:p>
        </p:txBody>
      </p:sp>
      <p:sp>
        <p:nvSpPr>
          <p:cNvPr id="642" name="Google Shape;642;p36"/>
          <p:cNvSpPr/>
          <p:nvPr/>
        </p:nvSpPr>
        <p:spPr>
          <a:xfrm>
            <a:off x="3022800" y="3815625"/>
            <a:ext cx="6249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~summer 2026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643" name="Google Shape;643;p36"/>
          <p:cNvSpPr/>
          <p:nvPr/>
        </p:nvSpPr>
        <p:spPr>
          <a:xfrm>
            <a:off x="3910500" y="3835125"/>
            <a:ext cx="6249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~summer 2026</a:t>
            </a:r>
            <a:endParaRPr sz="700">
              <a:solidFill>
                <a:schemeClr val="lt1"/>
              </a:solidFill>
            </a:endParaRPr>
          </a:p>
        </p:txBody>
      </p:sp>
      <p:pic>
        <p:nvPicPr>
          <p:cNvPr id="644" name="Google Shape;64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7037" y="2869897"/>
            <a:ext cx="1527774" cy="883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55681" y="3781824"/>
            <a:ext cx="2003400" cy="925401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36"/>
          <p:cNvSpPr/>
          <p:nvPr/>
        </p:nvSpPr>
        <p:spPr>
          <a:xfrm>
            <a:off x="5967050" y="2682975"/>
            <a:ext cx="20955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closed-loop-coil</a:t>
            </a:r>
            <a:endParaRPr/>
          </a:p>
        </p:txBody>
      </p:sp>
      <p:sp>
        <p:nvSpPr>
          <p:cNvPr id="647" name="Google Shape;647;p36"/>
          <p:cNvSpPr/>
          <p:nvPr/>
        </p:nvSpPr>
        <p:spPr>
          <a:xfrm>
            <a:off x="-3000" y="4866800"/>
            <a:ext cx="91500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313C"/>
                </a:solidFill>
                <a:latin typeface="Calibri"/>
                <a:ea typeface="Calibri"/>
                <a:cs typeface="Calibri"/>
                <a:sym typeface="Calibri"/>
              </a:rPr>
              <a:t>NSD Meeting - Nov 4, 2025                                                                                                               Janilee Benitez</a:t>
            </a:r>
            <a:endParaRPr sz="900">
              <a:solidFill>
                <a:srgbClr val="0031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36"/>
          <p:cNvSpPr txBox="1"/>
          <p:nvPr/>
        </p:nvSpPr>
        <p:spPr>
          <a:xfrm>
            <a:off x="8595300" y="4866798"/>
            <a:ext cx="5487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00313C"/>
                </a:solidFill>
              </a:rPr>
              <a:t>7</a:t>
            </a:fld>
            <a:endParaRPr sz="900">
              <a:solidFill>
                <a:srgbClr val="00313C"/>
              </a:solidFill>
            </a:endParaRPr>
          </a:p>
        </p:txBody>
      </p:sp>
      <p:sp>
        <p:nvSpPr>
          <p:cNvPr id="649" name="Google Shape;649;p36"/>
          <p:cNvSpPr/>
          <p:nvPr/>
        </p:nvSpPr>
        <p:spPr>
          <a:xfrm>
            <a:off x="1623830" y="3265051"/>
            <a:ext cx="72300" cy="92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60000" y="120000"/>
                </a:lnTo>
              </a:path>
            </a:pathLst>
          </a:custGeom>
          <a:noFill/>
          <a:ln w="25400" cap="flat" cmpd="sng">
            <a:solidFill>
              <a:srgbClr val="3B64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36"/>
          <p:cNvSpPr/>
          <p:nvPr/>
        </p:nvSpPr>
        <p:spPr>
          <a:xfrm>
            <a:off x="757012" y="3265651"/>
            <a:ext cx="72300" cy="92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60000" y="120000"/>
                </a:lnTo>
              </a:path>
            </a:pathLst>
          </a:custGeom>
          <a:noFill/>
          <a:ln w="25400" cap="flat" cmpd="sng">
            <a:solidFill>
              <a:srgbClr val="3B64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36"/>
          <p:cNvSpPr/>
          <p:nvPr/>
        </p:nvSpPr>
        <p:spPr>
          <a:xfrm flipH="1">
            <a:off x="792875" y="3222750"/>
            <a:ext cx="1302300" cy="76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60000"/>
                </a:lnTo>
                <a:lnTo>
                  <a:pt x="120000" y="60000"/>
                </a:lnTo>
                <a:lnTo>
                  <a:pt x="120000" y="120000"/>
                </a:lnTo>
              </a:path>
            </a:pathLst>
          </a:custGeom>
          <a:noFill/>
          <a:ln w="25400" cap="flat" cmpd="sng">
            <a:solidFill>
              <a:srgbClr val="3B649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6"/>
          <p:cNvSpPr/>
          <p:nvPr/>
        </p:nvSpPr>
        <p:spPr>
          <a:xfrm>
            <a:off x="-194475" y="2635325"/>
            <a:ext cx="9478200" cy="21354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p37"/>
          <p:cNvPicPr preferRelativeResize="0"/>
          <p:nvPr/>
        </p:nvPicPr>
        <p:blipFill rotWithShape="1">
          <a:blip r:embed="rId3">
            <a:alphaModFix/>
          </a:blip>
          <a:srcRect l="4742" t="47520" r="74491" b="38245"/>
          <a:stretch/>
        </p:blipFill>
        <p:spPr>
          <a:xfrm rot="2838848" flipH="1">
            <a:off x="2501095" y="1959541"/>
            <a:ext cx="1107985" cy="41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37"/>
          <p:cNvPicPr preferRelativeResize="0"/>
          <p:nvPr/>
        </p:nvPicPr>
        <p:blipFill rotWithShape="1">
          <a:blip r:embed="rId3">
            <a:alphaModFix/>
          </a:blip>
          <a:srcRect l="4742" t="47520" r="74491" b="38245"/>
          <a:stretch/>
        </p:blipFill>
        <p:spPr>
          <a:xfrm rot="5400044" flipH="1">
            <a:off x="2930700" y="2330450"/>
            <a:ext cx="782775" cy="29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7700" y="2164770"/>
            <a:ext cx="4561575" cy="185885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37"/>
          <p:cNvSpPr/>
          <p:nvPr/>
        </p:nvSpPr>
        <p:spPr>
          <a:xfrm>
            <a:off x="6126775" y="3941996"/>
            <a:ext cx="28764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">
                <a:solidFill>
                  <a:srgbClr val="737373"/>
                </a:solidFill>
                <a:highlight>
                  <a:srgbClr val="FFFFFF"/>
                </a:highlight>
              </a:rPr>
              <a:t>Adapted from Source: https://www.scientificamerican.com/article/superheavy-elements-are-breaking-the-periodic-table/</a:t>
            </a:r>
            <a:endParaRPr sz="800"/>
          </a:p>
        </p:txBody>
      </p:sp>
      <p:pic>
        <p:nvPicPr>
          <p:cNvPr id="661" name="Google Shape;661;p37"/>
          <p:cNvPicPr preferRelativeResize="0"/>
          <p:nvPr/>
        </p:nvPicPr>
        <p:blipFill rotWithShape="1">
          <a:blip r:embed="rId3">
            <a:alphaModFix/>
          </a:blip>
          <a:srcRect l="4742" t="47520" r="74491" b="38245"/>
          <a:stretch/>
        </p:blipFill>
        <p:spPr>
          <a:xfrm rot="5400044" flipH="1">
            <a:off x="2723825" y="2144126"/>
            <a:ext cx="782775" cy="29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37"/>
          <p:cNvPicPr preferRelativeResize="0"/>
          <p:nvPr/>
        </p:nvPicPr>
        <p:blipFill rotWithShape="1">
          <a:blip r:embed="rId3">
            <a:alphaModFix/>
          </a:blip>
          <a:srcRect l="4742" t="47520" r="74491" b="38245"/>
          <a:stretch/>
        </p:blipFill>
        <p:spPr>
          <a:xfrm rot="2839445" flipH="1">
            <a:off x="1657570" y="1959033"/>
            <a:ext cx="858168" cy="319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37"/>
          <p:cNvPicPr preferRelativeResize="0"/>
          <p:nvPr/>
        </p:nvPicPr>
        <p:blipFill rotWithShape="1">
          <a:blip r:embed="rId3">
            <a:alphaModFix/>
          </a:blip>
          <a:srcRect l="4742" t="47520" r="74491" b="38245"/>
          <a:stretch/>
        </p:blipFill>
        <p:spPr>
          <a:xfrm rot="2839445" flipH="1">
            <a:off x="2091779" y="1959012"/>
            <a:ext cx="858168" cy="319266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37"/>
          <p:cNvSpPr/>
          <p:nvPr/>
        </p:nvSpPr>
        <p:spPr>
          <a:xfrm rot="-386">
            <a:off x="2731710" y="1860470"/>
            <a:ext cx="148129" cy="516347"/>
          </a:xfrm>
          <a:custGeom>
            <a:avLst/>
            <a:gdLst/>
            <a:ahLst/>
            <a:cxnLst/>
            <a:rect l="l" t="t" r="r" b="b"/>
            <a:pathLst>
              <a:path w="6656" h="16755" extrusionOk="0">
                <a:moveTo>
                  <a:pt x="4591" y="0"/>
                </a:moveTo>
                <a:lnTo>
                  <a:pt x="0" y="3673"/>
                </a:lnTo>
                <a:lnTo>
                  <a:pt x="5279" y="6197"/>
                </a:lnTo>
                <a:lnTo>
                  <a:pt x="919" y="9870"/>
                </a:lnTo>
                <a:lnTo>
                  <a:pt x="6656" y="13083"/>
                </a:lnTo>
                <a:lnTo>
                  <a:pt x="1607" y="16755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665" name="Google Shape;665;p37"/>
          <p:cNvPicPr preferRelativeResize="0"/>
          <p:nvPr/>
        </p:nvPicPr>
        <p:blipFill rotWithShape="1">
          <a:blip r:embed="rId4">
            <a:alphaModFix/>
          </a:blip>
          <a:srcRect r="4461"/>
          <a:stretch/>
        </p:blipFill>
        <p:spPr>
          <a:xfrm>
            <a:off x="297037" y="1504121"/>
            <a:ext cx="1937257" cy="1400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37"/>
          <p:cNvPicPr preferRelativeResize="0"/>
          <p:nvPr/>
        </p:nvPicPr>
        <p:blipFill rotWithShape="1">
          <a:blip r:embed="rId5">
            <a:alphaModFix/>
          </a:blip>
          <a:srcRect r="-2965"/>
          <a:stretch/>
        </p:blipFill>
        <p:spPr>
          <a:xfrm>
            <a:off x="-12288" y="1557321"/>
            <a:ext cx="880850" cy="921626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37"/>
          <p:cNvSpPr/>
          <p:nvPr/>
        </p:nvSpPr>
        <p:spPr>
          <a:xfrm>
            <a:off x="1032425" y="1364008"/>
            <a:ext cx="678900" cy="1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</a:rPr>
              <a:t>ECR</a:t>
            </a:r>
            <a:endParaRPr sz="1500" b="1">
              <a:solidFill>
                <a:schemeClr val="dk1"/>
              </a:solidFill>
            </a:endParaRPr>
          </a:p>
        </p:txBody>
      </p:sp>
      <p:sp>
        <p:nvSpPr>
          <p:cNvPr id="668" name="Google Shape;668;p37"/>
          <p:cNvSpPr/>
          <p:nvPr/>
        </p:nvSpPr>
        <p:spPr>
          <a:xfrm>
            <a:off x="311700" y="2340096"/>
            <a:ext cx="478200" cy="757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7"/>
          <p:cNvSpPr/>
          <p:nvPr/>
        </p:nvSpPr>
        <p:spPr>
          <a:xfrm rot="-386">
            <a:off x="2614598" y="1860495"/>
            <a:ext cx="148129" cy="516347"/>
          </a:xfrm>
          <a:custGeom>
            <a:avLst/>
            <a:gdLst/>
            <a:ahLst/>
            <a:cxnLst/>
            <a:rect l="l" t="t" r="r" b="b"/>
            <a:pathLst>
              <a:path w="6656" h="16755" extrusionOk="0">
                <a:moveTo>
                  <a:pt x="4591" y="0"/>
                </a:moveTo>
                <a:lnTo>
                  <a:pt x="0" y="3673"/>
                </a:lnTo>
                <a:lnTo>
                  <a:pt x="5279" y="6197"/>
                </a:lnTo>
                <a:lnTo>
                  <a:pt x="919" y="9870"/>
                </a:lnTo>
                <a:lnTo>
                  <a:pt x="6656" y="13083"/>
                </a:lnTo>
                <a:lnTo>
                  <a:pt x="1607" y="16755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670" name="Google Shape;670;p37"/>
          <p:cNvPicPr preferRelativeResize="0"/>
          <p:nvPr/>
        </p:nvPicPr>
        <p:blipFill rotWithShape="1">
          <a:blip r:embed="rId6">
            <a:alphaModFix/>
          </a:blip>
          <a:srcRect l="40543" t="3246" r="2696" b="57775"/>
          <a:stretch/>
        </p:blipFill>
        <p:spPr>
          <a:xfrm>
            <a:off x="8454475" y="2836371"/>
            <a:ext cx="548700" cy="368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35100" y="3261496"/>
            <a:ext cx="638319" cy="680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37"/>
          <p:cNvSpPr/>
          <p:nvPr/>
        </p:nvSpPr>
        <p:spPr>
          <a:xfrm>
            <a:off x="8080100" y="3067421"/>
            <a:ext cx="274500" cy="330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7"/>
          <p:cNvSpPr/>
          <p:nvPr/>
        </p:nvSpPr>
        <p:spPr>
          <a:xfrm>
            <a:off x="8197950" y="3110546"/>
            <a:ext cx="274500" cy="13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7"/>
          <p:cNvSpPr/>
          <p:nvPr/>
        </p:nvSpPr>
        <p:spPr>
          <a:xfrm>
            <a:off x="-299650" y="1330858"/>
            <a:ext cx="3387600" cy="1673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7"/>
          <p:cNvSpPr/>
          <p:nvPr/>
        </p:nvSpPr>
        <p:spPr>
          <a:xfrm>
            <a:off x="-3000" y="4866800"/>
            <a:ext cx="91500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313C"/>
                </a:solidFill>
                <a:latin typeface="Calibri"/>
                <a:ea typeface="Calibri"/>
                <a:cs typeface="Calibri"/>
                <a:sym typeface="Calibri"/>
              </a:rPr>
              <a:t>NSD Meeting - Nov 4, 2025                                                                                                               Janilee Benitez</a:t>
            </a:r>
            <a:endParaRPr sz="900">
              <a:solidFill>
                <a:srgbClr val="0031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37"/>
          <p:cNvSpPr txBox="1"/>
          <p:nvPr/>
        </p:nvSpPr>
        <p:spPr>
          <a:xfrm>
            <a:off x="8595300" y="4866798"/>
            <a:ext cx="5487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00313C"/>
                </a:solidFill>
              </a:rPr>
              <a:t>8</a:t>
            </a:fld>
            <a:endParaRPr sz="900">
              <a:solidFill>
                <a:srgbClr val="00313C"/>
              </a:solidFill>
            </a:endParaRPr>
          </a:p>
        </p:txBody>
      </p:sp>
      <p:sp>
        <p:nvSpPr>
          <p:cNvPr id="677" name="Google Shape;677;p37"/>
          <p:cNvSpPr/>
          <p:nvPr/>
        </p:nvSpPr>
        <p:spPr>
          <a:xfrm>
            <a:off x="0" y="0"/>
            <a:ext cx="9150000" cy="7188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7"/>
          <p:cNvSpPr txBox="1"/>
          <p:nvPr/>
        </p:nvSpPr>
        <p:spPr>
          <a:xfrm>
            <a:off x="1371175" y="73050"/>
            <a:ext cx="6941700" cy="5727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2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Role of ECRs in SHE Synthesis</a:t>
            </a:r>
            <a:endParaRPr sz="302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9" name="Google Shape;679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18825" y="0"/>
            <a:ext cx="1325173" cy="71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175" y="77898"/>
            <a:ext cx="991500" cy="5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37"/>
          <p:cNvPicPr preferRelativeResize="0"/>
          <p:nvPr/>
        </p:nvPicPr>
        <p:blipFill rotWithShape="1">
          <a:blip r:embed="rId10">
            <a:alphaModFix/>
          </a:blip>
          <a:srcRect b="28160"/>
          <a:stretch/>
        </p:blipFill>
        <p:spPr>
          <a:xfrm>
            <a:off x="13" y="3110640"/>
            <a:ext cx="3113251" cy="51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9900" y="3641217"/>
            <a:ext cx="2471801" cy="718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3" name="Google Shape;683;p37"/>
          <p:cNvCxnSpPr/>
          <p:nvPr/>
        </p:nvCxnSpPr>
        <p:spPr>
          <a:xfrm>
            <a:off x="1219800" y="3775542"/>
            <a:ext cx="1448400" cy="0"/>
          </a:xfrm>
          <a:prstGeom prst="straightConnector1">
            <a:avLst/>
          </a:prstGeom>
          <a:noFill/>
          <a:ln w="19050" cap="flat" cmpd="sng">
            <a:solidFill>
              <a:srgbClr val="DDB35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4" name="Google Shape;684;p37"/>
          <p:cNvCxnSpPr/>
          <p:nvPr/>
        </p:nvCxnSpPr>
        <p:spPr>
          <a:xfrm>
            <a:off x="297025" y="3892367"/>
            <a:ext cx="2371200" cy="5100"/>
          </a:xfrm>
          <a:prstGeom prst="straightConnector1">
            <a:avLst/>
          </a:prstGeom>
          <a:noFill/>
          <a:ln w="19050" cap="flat" cmpd="sng">
            <a:solidFill>
              <a:srgbClr val="DDB35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5" name="Google Shape;685;p37"/>
          <p:cNvCxnSpPr/>
          <p:nvPr/>
        </p:nvCxnSpPr>
        <p:spPr>
          <a:xfrm>
            <a:off x="297025" y="4016706"/>
            <a:ext cx="2371200" cy="5100"/>
          </a:xfrm>
          <a:prstGeom prst="straightConnector1">
            <a:avLst/>
          </a:prstGeom>
          <a:noFill/>
          <a:ln w="19050" cap="flat" cmpd="sng">
            <a:solidFill>
              <a:srgbClr val="DDB35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6" name="Google Shape;686;p37"/>
          <p:cNvCxnSpPr/>
          <p:nvPr/>
        </p:nvCxnSpPr>
        <p:spPr>
          <a:xfrm>
            <a:off x="310200" y="4126369"/>
            <a:ext cx="1580400" cy="15600"/>
          </a:xfrm>
          <a:prstGeom prst="straightConnector1">
            <a:avLst/>
          </a:prstGeom>
          <a:noFill/>
          <a:ln w="19050" cap="flat" cmpd="sng">
            <a:solidFill>
              <a:srgbClr val="DDB35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87" name="Google Shape;687;p3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715032">
            <a:off x="6081689" y="908661"/>
            <a:ext cx="2966578" cy="96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37"/>
          <p:cNvPicPr preferRelativeResize="0"/>
          <p:nvPr/>
        </p:nvPicPr>
        <p:blipFill rotWithShape="1">
          <a:blip r:embed="rId13">
            <a:alphaModFix/>
          </a:blip>
          <a:srcRect t="12203"/>
          <a:stretch/>
        </p:blipFill>
        <p:spPr>
          <a:xfrm rot="-450740">
            <a:off x="3319674" y="864385"/>
            <a:ext cx="2761852" cy="1081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8"/>
          <p:cNvSpPr/>
          <p:nvPr/>
        </p:nvSpPr>
        <p:spPr>
          <a:xfrm>
            <a:off x="1291325" y="2386400"/>
            <a:ext cx="587700" cy="1816800"/>
          </a:xfrm>
          <a:prstGeom prst="bracePair">
            <a:avLst/>
          </a:prstGeom>
          <a:noFill/>
          <a:ln w="2857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AA84F"/>
              </a:solidFill>
            </a:endParaRPr>
          </a:p>
        </p:txBody>
      </p:sp>
      <p:graphicFrame>
        <p:nvGraphicFramePr>
          <p:cNvPr id="694" name="Google Shape;694;p38"/>
          <p:cNvGraphicFramePr/>
          <p:nvPr/>
        </p:nvGraphicFramePr>
        <p:xfrm>
          <a:off x="1468025" y="871306"/>
          <a:ext cx="6207925" cy="3666173"/>
        </p:xfrm>
        <a:graphic>
          <a:graphicData uri="http://schemas.openxmlformats.org/drawingml/2006/table">
            <a:tbl>
              <a:tblPr>
                <a:noFill/>
                <a:tableStyleId>{28E02DB7-B639-4D80-A157-91C8B38DAE18}</a:tableStyleId>
              </a:tblPr>
              <a:tblGrid>
                <a:gridCol w="58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0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6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7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9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40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Element</a:t>
                      </a:r>
                      <a:endParaRPr sz="1000" b="1"/>
                    </a:p>
                  </a:txBody>
                  <a:tcPr marL="28575" marR="28575" marT="19050" marB="19050" anchor="b">
                    <a:lnL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Facility</a:t>
                      </a:r>
                      <a:endParaRPr sz="1000" b="1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Source</a:t>
                      </a:r>
                      <a:endParaRPr sz="1000" b="1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Beam</a:t>
                      </a:r>
                      <a:endParaRPr sz="1000" b="1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Target</a:t>
                      </a:r>
                      <a:endParaRPr sz="1000" b="1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Year</a:t>
                      </a:r>
                      <a:endParaRPr sz="1000" b="1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104</a:t>
                      </a:r>
                      <a:endParaRPr sz="1000"/>
                    </a:p>
                  </a:txBody>
                  <a:tcPr marL="28575" marR="28575" marT="19050" marB="19050" anchor="b">
                    <a:lnL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Rutherfordium (Rf)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JINR, LBNL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PIG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22</a:t>
                      </a:r>
                      <a:r>
                        <a:rPr lang="en" sz="1000"/>
                        <a:t>Ne, </a:t>
                      </a:r>
                      <a:r>
                        <a:rPr lang="en" sz="1000" baseline="30000"/>
                        <a:t>12</a:t>
                      </a:r>
                      <a:r>
                        <a:rPr lang="en" sz="1000"/>
                        <a:t>C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242</a:t>
                      </a:r>
                      <a:r>
                        <a:rPr lang="en" sz="1000"/>
                        <a:t>Pu, </a:t>
                      </a:r>
                      <a:r>
                        <a:rPr lang="en" sz="1000" baseline="30000"/>
                        <a:t>249</a:t>
                      </a:r>
                      <a:r>
                        <a:rPr lang="en" sz="1000"/>
                        <a:t>Cf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1964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105</a:t>
                      </a:r>
                      <a:endParaRPr sz="1000"/>
                    </a:p>
                  </a:txBody>
                  <a:tcPr marL="28575" marR="28575" marT="19050" marB="19050" anchor="b">
                    <a:lnL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Dubnium (Db)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rgbClr val="000000"/>
                          </a:solidFill>
                        </a:rPr>
                        <a:t>JINR, LBNL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PIG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>
                          <a:solidFill>
                            <a:srgbClr val="000000"/>
                          </a:solidFill>
                        </a:rPr>
                        <a:t>22</a:t>
                      </a:r>
                      <a:r>
                        <a:rPr lang="en" sz="1000">
                          <a:solidFill>
                            <a:srgbClr val="000000"/>
                          </a:solidFill>
                        </a:rPr>
                        <a:t>Ne, </a:t>
                      </a:r>
                      <a:r>
                        <a:rPr lang="en" sz="1000" baseline="30000"/>
                        <a:t>15</a:t>
                      </a:r>
                      <a:r>
                        <a:rPr lang="en" sz="1000"/>
                        <a:t>N 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>
                          <a:solidFill>
                            <a:srgbClr val="000000"/>
                          </a:solidFill>
                        </a:rPr>
                        <a:t>243</a:t>
                      </a:r>
                      <a:r>
                        <a:rPr lang="en" sz="1000">
                          <a:solidFill>
                            <a:srgbClr val="000000"/>
                          </a:solidFill>
                        </a:rPr>
                        <a:t>Am, </a:t>
                      </a:r>
                      <a:r>
                        <a:rPr lang="en" sz="1000" baseline="30000"/>
                        <a:t>249</a:t>
                      </a:r>
                      <a:r>
                        <a:rPr lang="en" sz="1000"/>
                        <a:t>Cf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1968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106</a:t>
                      </a:r>
                      <a:endParaRPr sz="1000"/>
                    </a:p>
                  </a:txBody>
                  <a:tcPr marL="28575" marR="28575" marT="19050" marB="19050" anchor="b">
                    <a:lnL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Seaborgium (Sg)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LBNL ,JINR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PIG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18</a:t>
                      </a:r>
                      <a:r>
                        <a:rPr lang="en" sz="1000"/>
                        <a:t>O (</a:t>
                      </a:r>
                      <a:r>
                        <a:rPr lang="en" sz="1000" baseline="30000"/>
                        <a:t>54</a:t>
                      </a:r>
                      <a:r>
                        <a:rPr lang="en" sz="1000"/>
                        <a:t>Cr)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249</a:t>
                      </a:r>
                      <a:r>
                        <a:rPr lang="en" sz="1000"/>
                        <a:t>Cf (Pb)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1974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107</a:t>
                      </a:r>
                      <a:endParaRPr sz="1000"/>
                    </a:p>
                  </a:txBody>
                  <a:tcPr marL="28575" marR="28575" marT="19050" marB="19050" anchor="b">
                    <a:lnL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Bohrium (Bh)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GSI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PIG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54</a:t>
                      </a:r>
                      <a:r>
                        <a:rPr lang="en" sz="1000"/>
                        <a:t>Cr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209</a:t>
                      </a:r>
                      <a:r>
                        <a:rPr lang="en" sz="1000"/>
                        <a:t>Bi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1981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108</a:t>
                      </a:r>
                      <a:endParaRPr sz="1000"/>
                    </a:p>
                  </a:txBody>
                  <a:tcPr marL="28575" marR="28575" marT="19050" marB="19050" anchor="b">
                    <a:lnL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Hassium (Hs)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GSI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PIG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58</a:t>
                      </a:r>
                      <a:r>
                        <a:rPr lang="en" sz="1000"/>
                        <a:t>Fe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208</a:t>
                      </a:r>
                      <a:r>
                        <a:rPr lang="en" sz="1000"/>
                        <a:t>Pb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1984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109</a:t>
                      </a:r>
                      <a:endParaRPr sz="1000"/>
                    </a:p>
                  </a:txBody>
                  <a:tcPr marL="28575" marR="28575" marT="19050" marB="19050" anchor="b">
                    <a:lnL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Meitnerium (Mt)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GSI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PIG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58</a:t>
                      </a:r>
                      <a:r>
                        <a:rPr lang="en" sz="1000"/>
                        <a:t>Fe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209</a:t>
                      </a:r>
                      <a:r>
                        <a:rPr lang="en" sz="1000"/>
                        <a:t>Bi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1982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110</a:t>
                      </a:r>
                      <a:endParaRPr sz="1000"/>
                    </a:p>
                  </a:txBody>
                  <a:tcPr marL="28575" marR="28575" marT="19050" marB="19050" anchor="b">
                    <a:lnL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A0A0A"/>
                          </a:solidFill>
                        </a:rPr>
                        <a:t>Darmstadtium (Ds)</a:t>
                      </a:r>
                      <a:endParaRPr sz="1000">
                        <a:solidFill>
                          <a:srgbClr val="0A0A0A"/>
                        </a:solidFill>
                      </a:endParaRPr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GSI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CAPRICE ECR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62</a:t>
                      </a:r>
                      <a:r>
                        <a:rPr lang="en" sz="1000"/>
                        <a:t>Ni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208</a:t>
                      </a:r>
                      <a:r>
                        <a:rPr lang="en" sz="1000"/>
                        <a:t>Pb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1994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111</a:t>
                      </a:r>
                      <a:endParaRPr sz="1000"/>
                    </a:p>
                  </a:txBody>
                  <a:tcPr marL="28575" marR="28575" marT="19050" marB="19050" anchor="b">
                    <a:lnL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A0A0A"/>
                          </a:solidFill>
                        </a:rPr>
                        <a:t>Roentgenium (Rg)</a:t>
                      </a:r>
                      <a:endParaRPr sz="1000">
                        <a:solidFill>
                          <a:srgbClr val="0A0A0A"/>
                        </a:solidFill>
                      </a:endParaRPr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GSI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CAPRICE ECR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64</a:t>
                      </a:r>
                      <a:r>
                        <a:rPr lang="en" sz="1000"/>
                        <a:t>Ni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209</a:t>
                      </a:r>
                      <a:r>
                        <a:rPr lang="en" sz="1000"/>
                        <a:t>Bi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1994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112</a:t>
                      </a:r>
                      <a:endParaRPr sz="1000"/>
                    </a:p>
                  </a:txBody>
                  <a:tcPr marL="28575" marR="28575" marT="19050" marB="19050" anchor="b">
                    <a:lnL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A0A0A"/>
                          </a:solidFill>
                        </a:rPr>
                        <a:t>Copernicium (Cn)</a:t>
                      </a:r>
                      <a:endParaRPr sz="1000">
                        <a:solidFill>
                          <a:srgbClr val="0A0A0A"/>
                        </a:solidFill>
                      </a:endParaRPr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GSI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CAPRICE ECR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70</a:t>
                      </a:r>
                      <a:r>
                        <a:rPr lang="en" sz="1000"/>
                        <a:t>Zn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208</a:t>
                      </a:r>
                      <a:r>
                        <a:rPr lang="en" sz="1000"/>
                        <a:t>Pb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1996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113</a:t>
                      </a:r>
                      <a:endParaRPr sz="1000"/>
                    </a:p>
                  </a:txBody>
                  <a:tcPr marL="28575" marR="28575" marT="19050" marB="19050" anchor="b">
                    <a:lnL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Nihonium (Nh)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Riken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18 GHz ECRIS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70</a:t>
                      </a:r>
                      <a:r>
                        <a:rPr lang="en" sz="1000"/>
                        <a:t>Zn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209</a:t>
                      </a:r>
                      <a:r>
                        <a:rPr lang="en" sz="1000"/>
                        <a:t>Bi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2004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114</a:t>
                      </a:r>
                      <a:endParaRPr sz="1000"/>
                    </a:p>
                  </a:txBody>
                  <a:tcPr marL="28575" marR="28575" marT="19050" marB="19050" anchor="b">
                    <a:lnL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Flerovium (Fl)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JINR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ECR4M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48</a:t>
                      </a:r>
                      <a:r>
                        <a:rPr lang="en" sz="1000"/>
                        <a:t>Ca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244</a:t>
                      </a:r>
                      <a:r>
                        <a:rPr lang="en" sz="1000"/>
                        <a:t>Pu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1999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115</a:t>
                      </a:r>
                      <a:endParaRPr sz="1000"/>
                    </a:p>
                  </a:txBody>
                  <a:tcPr marL="28575" marR="28575" marT="19050" marB="19050" anchor="b">
                    <a:lnL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Moscovium (Mc)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JINR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ECR4M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48</a:t>
                      </a:r>
                      <a:r>
                        <a:rPr lang="en" sz="1000"/>
                        <a:t>Ca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243</a:t>
                      </a:r>
                      <a:r>
                        <a:rPr lang="en" sz="1000"/>
                        <a:t>Am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2004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116</a:t>
                      </a:r>
                      <a:endParaRPr sz="1000"/>
                    </a:p>
                  </a:txBody>
                  <a:tcPr marL="28575" marR="28575" marT="19050" marB="19050" anchor="b">
                    <a:lnL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Livermorium (Lv)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JINR 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ECR4M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48</a:t>
                      </a:r>
                      <a:r>
                        <a:rPr lang="en" sz="1000"/>
                        <a:t>Ca 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248</a:t>
                      </a:r>
                      <a:r>
                        <a:rPr lang="en" sz="1000"/>
                        <a:t>Cm 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2001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117</a:t>
                      </a:r>
                      <a:endParaRPr sz="1000"/>
                    </a:p>
                  </a:txBody>
                  <a:tcPr marL="28575" marR="28575" marT="19050" marB="19050" anchor="b">
                    <a:lnL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Tennessine (117)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JINR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ECR4M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48</a:t>
                      </a:r>
                      <a:r>
                        <a:rPr lang="en" sz="1000"/>
                        <a:t>Ca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249</a:t>
                      </a:r>
                      <a:r>
                        <a:rPr lang="en" sz="1000"/>
                        <a:t>Bk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2010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118</a:t>
                      </a:r>
                      <a:endParaRPr sz="1000"/>
                    </a:p>
                  </a:txBody>
                  <a:tcPr marL="28575" marR="28575" marT="19050" marB="19050" anchor="b">
                    <a:lnL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Oganesson (118)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JINR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ECR4M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48</a:t>
                      </a:r>
                      <a:r>
                        <a:rPr lang="en" sz="1000"/>
                        <a:t>Ca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aseline="30000"/>
                        <a:t>249</a:t>
                      </a:r>
                      <a:r>
                        <a:rPr lang="en" sz="1000"/>
                        <a:t>Cf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2006</a:t>
                      </a: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119</a:t>
                      </a:r>
                      <a:endParaRPr sz="1000"/>
                    </a:p>
                  </a:txBody>
                  <a:tcPr marL="28575" marR="28575" marT="19050" marB="19050" anchor="b">
                    <a:lnL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i="1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i="1"/>
                        <a:t>AN ECR</a:t>
                      </a:r>
                      <a:endParaRPr sz="1000" i="1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aseline="30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aseline="30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120</a:t>
                      </a:r>
                      <a:endParaRPr sz="1000"/>
                    </a:p>
                  </a:txBody>
                  <a:tcPr marL="28575" marR="28575" marT="19050" marB="19050" anchor="b">
                    <a:lnL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i="1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i="1"/>
                        <a:t>AN ECR</a:t>
                      </a:r>
                      <a:endParaRPr sz="1000" i="1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aseline="30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aseline="30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19050" marB="19050" anchor="b">
                    <a:lnL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8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9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96" name="Google Shape;696;p38"/>
          <p:cNvSpPr/>
          <p:nvPr/>
        </p:nvSpPr>
        <p:spPr>
          <a:xfrm>
            <a:off x="1364538" y="4148837"/>
            <a:ext cx="6414900" cy="58567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8"/>
          <p:cNvSpPr/>
          <p:nvPr/>
        </p:nvSpPr>
        <p:spPr>
          <a:xfrm rot="-1923191">
            <a:off x="-52356" y="2325653"/>
            <a:ext cx="1753513" cy="572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AA84F"/>
                </a:solidFill>
              </a:rPr>
              <a:t>Electron Cyclotron Resonance Ion Sources</a:t>
            </a:r>
            <a:endParaRPr dirty="0">
              <a:solidFill>
                <a:srgbClr val="6AA84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AA84F"/>
                </a:solidFill>
              </a:rPr>
              <a:t>(ECRs)</a:t>
            </a:r>
            <a:endParaRPr dirty="0">
              <a:solidFill>
                <a:srgbClr val="6AA84F"/>
              </a:solidFill>
            </a:endParaRPr>
          </a:p>
        </p:txBody>
      </p:sp>
      <p:sp>
        <p:nvSpPr>
          <p:cNvPr id="698" name="Google Shape;698;p38"/>
          <p:cNvSpPr/>
          <p:nvPr/>
        </p:nvSpPr>
        <p:spPr>
          <a:xfrm>
            <a:off x="0" y="0"/>
            <a:ext cx="9150000" cy="7188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8"/>
          <p:cNvSpPr txBox="1"/>
          <p:nvPr/>
        </p:nvSpPr>
        <p:spPr>
          <a:xfrm>
            <a:off x="1369225" y="73050"/>
            <a:ext cx="7699200" cy="572700"/>
          </a:xfrm>
          <a:prstGeom prst="rect">
            <a:avLst/>
          </a:prstGeom>
          <a:solidFill>
            <a:srgbClr val="00313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Summary of SHE Production</a:t>
            </a:r>
            <a:endParaRPr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0" name="Google Shape;70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75" y="77898"/>
            <a:ext cx="991500" cy="5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8825" y="0"/>
            <a:ext cx="1325173" cy="71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38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38"/>
          <p:cNvSpPr txBox="1"/>
          <p:nvPr/>
        </p:nvSpPr>
        <p:spPr>
          <a:xfrm>
            <a:off x="8595308" y="47497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38"/>
          <p:cNvSpPr/>
          <p:nvPr/>
        </p:nvSpPr>
        <p:spPr>
          <a:xfrm>
            <a:off x="-3000" y="4866800"/>
            <a:ext cx="91500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313C"/>
                </a:solidFill>
                <a:latin typeface="Calibri"/>
                <a:ea typeface="Calibri"/>
                <a:cs typeface="Calibri"/>
                <a:sym typeface="Calibri"/>
              </a:rPr>
              <a:t>NSD Meeting - Nov 4, 2025                                                                                                               Janilee Benitez</a:t>
            </a:r>
            <a:endParaRPr sz="900">
              <a:solidFill>
                <a:srgbClr val="0031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38"/>
          <p:cNvSpPr txBox="1"/>
          <p:nvPr/>
        </p:nvSpPr>
        <p:spPr>
          <a:xfrm>
            <a:off x="8595300" y="4866798"/>
            <a:ext cx="5487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00313C"/>
                </a:solidFill>
              </a:rPr>
              <a:t>9</a:t>
            </a:fld>
            <a:endParaRPr sz="900">
              <a:solidFill>
                <a:srgbClr val="00313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B08980F0B0DB4DBAAE57A562E6E03A" ma:contentTypeVersion="18" ma:contentTypeDescription="Create a new document." ma:contentTypeScope="" ma:versionID="23f2959dbd00144a440e2c9d740b2ce1">
  <xsd:schema xmlns:xsd="http://www.w3.org/2001/XMLSchema" xmlns:xs="http://www.w3.org/2001/XMLSchema" xmlns:p="http://schemas.microsoft.com/office/2006/metadata/properties" xmlns:ns3="f7f85ca3-0a5c-4403-bc39-0d6d54ffdba2" xmlns:ns4="6f2db759-fd4a-4bfc-b3a6-932596b77cdc" targetNamespace="http://schemas.microsoft.com/office/2006/metadata/properties" ma:root="true" ma:fieldsID="20c50185840fd6500002f9ceaa491f46" ns3:_="" ns4:_="">
    <xsd:import namespace="f7f85ca3-0a5c-4403-bc39-0d6d54ffdba2"/>
    <xsd:import namespace="6f2db759-fd4a-4bfc-b3a6-932596b77cd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MediaServiceLocation" minOccurs="0"/>
                <xsd:element ref="ns4:MediaServiceObjectDetectorVersions" minOccurs="0"/>
                <xsd:element ref="ns4:_activity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f85ca3-0a5c-4403-bc39-0d6d54ffdba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2db759-fd4a-4bfc-b3a6-932596b77c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f2db759-fd4a-4bfc-b3a6-932596b77cdc" xsi:nil="true"/>
  </documentManagement>
</p:properties>
</file>

<file path=customXml/itemProps1.xml><?xml version="1.0" encoding="utf-8"?>
<ds:datastoreItem xmlns:ds="http://schemas.openxmlformats.org/officeDocument/2006/customXml" ds:itemID="{C3A09784-45F4-4BA5-9652-6901E69D7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6059FF-E286-4D9C-B40F-9E15FF2F12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f85ca3-0a5c-4403-bc39-0d6d54ffdba2"/>
    <ds:schemaRef ds:uri="6f2db759-fd4a-4bfc-b3a6-932596b77c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8911D4-7835-453A-AA1E-4AB66E6064FA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6f2db759-fd4a-4bfc-b3a6-932596b77cdc"/>
    <ds:schemaRef ds:uri="f7f85ca3-0a5c-4403-bc39-0d6d54ffdba2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1209</Words>
  <Application>Microsoft Office PowerPoint</Application>
  <PresentationFormat>On-screen Show (16:9)</PresentationFormat>
  <Paragraphs>404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Comic Sans MS</vt:lpstr>
      <vt:lpstr>Georgia</vt:lpstr>
      <vt:lpstr>Noto Sans Symbols</vt:lpstr>
      <vt:lpstr>Simple Light</vt:lpstr>
      <vt:lpstr>88-Inch Cyclotron Updates</vt:lpstr>
      <vt:lpstr>Layout</vt:lpstr>
      <vt:lpstr>Work at the ECRs*</vt:lpstr>
      <vt:lpstr>PowerPoint Presentation</vt:lpstr>
      <vt:lpstr>PowerPoint Presentation</vt:lpstr>
      <vt:lpstr>PowerPoint Presentation</vt:lpstr>
      <vt:lpstr>MARS</vt:lpstr>
      <vt:lpstr>PowerPoint Presentation</vt:lpstr>
      <vt:lpstr>PowerPoint Presentation</vt:lpstr>
      <vt:lpstr>PowerPoint Presentation</vt:lpstr>
      <vt:lpstr>Cyclotron Upgrades</vt:lpstr>
      <vt:lpstr>Layout</vt:lpstr>
      <vt:lpstr>Layout</vt:lpstr>
      <vt:lpstr>Layout</vt:lpstr>
      <vt:lpstr>PowerPoint Presentation</vt:lpstr>
      <vt:lpstr>PowerPoint Presentation</vt:lpstr>
      <vt:lpstr>PowerPoint Presentation</vt:lpstr>
      <vt:lpstr>Tite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88-Inch Cyclotron Updates</dc:title>
  <dc:creator>Janilee Y Benitez</dc:creator>
  <cp:lastModifiedBy>Janilee  Benitez</cp:lastModifiedBy>
  <cp:revision>7</cp:revision>
  <dcterms:modified xsi:type="dcterms:W3CDTF">2025-11-04T17:38:59Z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0x01010008B08980F0B0DB4DBAAE57A562E6E03A</vt:lpwstr>
  </property>
</Properties>
</file>