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386" r:id="rId2"/>
    <p:sldId id="428" r:id="rId3"/>
    <p:sldId id="384" r:id="rId4"/>
    <p:sldId id="439" r:id="rId5"/>
    <p:sldId id="389" r:id="rId6"/>
    <p:sldId id="402" r:id="rId7"/>
    <p:sldId id="440" r:id="rId8"/>
    <p:sldId id="432" r:id="rId9"/>
    <p:sldId id="404" r:id="rId10"/>
    <p:sldId id="412" r:id="rId11"/>
    <p:sldId id="405" r:id="rId12"/>
    <p:sldId id="406" r:id="rId13"/>
    <p:sldId id="397" r:id="rId14"/>
    <p:sldId id="434" r:id="rId15"/>
    <p:sldId id="414" r:id="rId16"/>
    <p:sldId id="438" r:id="rId17"/>
    <p:sldId id="423" r:id="rId18"/>
    <p:sldId id="426" r:id="rId19"/>
    <p:sldId id="442" r:id="rId20"/>
    <p:sldId id="433" r:id="rId21"/>
    <p:sldId id="437" r:id="rId22"/>
    <p:sldId id="441" r:id="rId23"/>
    <p:sldId id="443" r:id="rId24"/>
    <p:sldId id="444" r:id="rId25"/>
    <p:sldId id="435" r:id="rId26"/>
    <p:sldId id="436" r:id="rId27"/>
    <p:sldId id="387" r:id="rId28"/>
    <p:sldId id="398" r:id="rId29"/>
    <p:sldId id="400" r:id="rId30"/>
    <p:sldId id="430" r:id="rId31"/>
    <p:sldId id="422" r:id="rId32"/>
    <p:sldId id="419" r:id="rId33"/>
    <p:sldId id="425" r:id="rId34"/>
    <p:sldId id="421" r:id="rId35"/>
    <p:sldId id="38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9" d="100"/>
          <a:sy n="139" d="100"/>
        </p:scale>
        <p:origin x="132" y="197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107" d="100"/>
          <a:sy n="107" d="100"/>
        </p:scale>
        <p:origin x="344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6411FB-07BB-CD46-ABCE-FC156F915C3C}" type="datetimeFigureOut">
              <a:rPr lang="en-US" smtClean="0"/>
              <a:t>4/16/2020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738FF2-0EDD-654B-AB78-24308048D3E9}" type="slidenum">
              <a:rPr lang="en-US" smtClean="0"/>
              <a:t>‹#›</a:t>
            </a:fld>
            <a:endParaRPr lang="en-US"/>
          </a:p>
        </p:txBody>
      </p:sp>
    </p:spTree>
    <p:extLst>
      <p:ext uri="{BB962C8B-B14F-4D97-AF65-F5344CB8AC3E}">
        <p14:creationId xmlns:p14="http://schemas.microsoft.com/office/powerpoint/2010/main" val="1582278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63416-E793-448F-9AB8-1837B2C90D21}"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2358F-DFC4-4E6C-AEE0-4B4525B6EF5F}" type="slidenum">
              <a:rPr lang="en-US" smtClean="0"/>
              <a:t>‹#›</a:t>
            </a:fld>
            <a:endParaRPr lang="en-US"/>
          </a:p>
        </p:txBody>
      </p:sp>
    </p:spTree>
    <p:extLst>
      <p:ext uri="{BB962C8B-B14F-4D97-AF65-F5344CB8AC3E}">
        <p14:creationId xmlns:p14="http://schemas.microsoft.com/office/powerpoint/2010/main" val="304870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Heavy flavor as a probe of the QGP. 60um for lambda c</a:t>
            </a:r>
            <a:endParaRPr lang="en-US" dirty="0"/>
          </a:p>
        </p:txBody>
      </p:sp>
      <p:sp>
        <p:nvSpPr>
          <p:cNvPr id="4" name="Slide Number Placeholder 3"/>
          <p:cNvSpPr>
            <a:spLocks noGrp="1"/>
          </p:cNvSpPr>
          <p:nvPr>
            <p:ph type="sldNum" sz="quarter" idx="10"/>
          </p:nvPr>
        </p:nvSpPr>
        <p:spPr/>
        <p:txBody>
          <a:bodyPr/>
          <a:lstStyle/>
          <a:p>
            <a:fld id="{3FC2358F-DFC4-4E6C-AEE0-4B4525B6EF5F}" type="slidenum">
              <a:rPr lang="en-US" smtClean="0"/>
              <a:t>3</a:t>
            </a:fld>
            <a:endParaRPr lang="en-US"/>
          </a:p>
        </p:txBody>
      </p:sp>
    </p:spTree>
    <p:extLst>
      <p:ext uri="{BB962C8B-B14F-4D97-AF65-F5344CB8AC3E}">
        <p14:creationId xmlns:p14="http://schemas.microsoft.com/office/powerpoint/2010/main" val="144672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Ion back flow</a:t>
            </a:r>
            <a:endParaRPr lang="en-US" dirty="0"/>
          </a:p>
        </p:txBody>
      </p:sp>
      <p:sp>
        <p:nvSpPr>
          <p:cNvPr id="4" name="Slide Number Placeholder 3"/>
          <p:cNvSpPr>
            <a:spLocks noGrp="1"/>
          </p:cNvSpPr>
          <p:nvPr>
            <p:ph type="sldNum" sz="quarter" idx="10"/>
          </p:nvPr>
        </p:nvSpPr>
        <p:spPr/>
        <p:txBody>
          <a:bodyPr/>
          <a:lstStyle/>
          <a:p>
            <a:fld id="{3FC2358F-DFC4-4E6C-AEE0-4B4525B6EF5F}" type="slidenum">
              <a:rPr lang="en-US" smtClean="0"/>
              <a:t>4</a:t>
            </a:fld>
            <a:endParaRPr lang="en-US"/>
          </a:p>
        </p:txBody>
      </p:sp>
    </p:spTree>
    <p:extLst>
      <p:ext uri="{BB962C8B-B14F-4D97-AF65-F5344CB8AC3E}">
        <p14:creationId xmlns:p14="http://schemas.microsoft.com/office/powerpoint/2010/main" val="113821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ECDD6-2745-4317-8DCA-AE7A66EB0779}" type="slidenum">
              <a:rPr lang="en-US" smtClean="0"/>
              <a:t>10</a:t>
            </a:fld>
            <a:endParaRPr lang="en-US"/>
          </a:p>
        </p:txBody>
      </p:sp>
    </p:spTree>
    <p:extLst>
      <p:ext uri="{BB962C8B-B14F-4D97-AF65-F5344CB8AC3E}">
        <p14:creationId xmlns:p14="http://schemas.microsoft.com/office/powerpoint/2010/main" val="176889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ECDD6-2745-4317-8DCA-AE7A66EB0779}" type="slidenum">
              <a:rPr lang="en-US" smtClean="0"/>
              <a:t>12</a:t>
            </a:fld>
            <a:endParaRPr lang="en-US"/>
          </a:p>
        </p:txBody>
      </p:sp>
    </p:spTree>
    <p:extLst>
      <p:ext uri="{BB962C8B-B14F-4D97-AF65-F5344CB8AC3E}">
        <p14:creationId xmlns:p14="http://schemas.microsoft.com/office/powerpoint/2010/main" val="322719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CE0272-73D9-384F-A495-2E265BB311F4}" type="slidenum">
              <a:rPr lang="en-US" altLang="zh-CN" smtClean="0"/>
              <a:pPr>
                <a:defRPr/>
              </a:pPr>
              <a:t>13</a:t>
            </a:fld>
            <a:endParaRPr lang="en-US" altLang="zh-CN"/>
          </a:p>
        </p:txBody>
      </p:sp>
    </p:spTree>
    <p:extLst>
      <p:ext uri="{BB962C8B-B14F-4D97-AF65-F5344CB8AC3E}">
        <p14:creationId xmlns:p14="http://schemas.microsoft.com/office/powerpoint/2010/main" val="231000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CE0272-73D9-384F-A495-2E265BB311F4}" type="slidenum">
              <a:rPr lang="en-US" altLang="zh-CN" smtClean="0"/>
              <a:pPr>
                <a:defRPr/>
              </a:pPr>
              <a:t>15</a:t>
            </a:fld>
            <a:endParaRPr lang="en-US" altLang="zh-CN"/>
          </a:p>
        </p:txBody>
      </p:sp>
    </p:spTree>
    <p:extLst>
      <p:ext uri="{BB962C8B-B14F-4D97-AF65-F5344CB8AC3E}">
        <p14:creationId xmlns:p14="http://schemas.microsoft.com/office/powerpoint/2010/main" val="266471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metal layers</a:t>
            </a:r>
            <a:endParaRPr lang="en-US" dirty="0"/>
          </a:p>
        </p:txBody>
      </p:sp>
      <p:sp>
        <p:nvSpPr>
          <p:cNvPr id="4" name="Slide Number Placeholder 3"/>
          <p:cNvSpPr>
            <a:spLocks noGrp="1"/>
          </p:cNvSpPr>
          <p:nvPr>
            <p:ph type="sldNum" sz="quarter" idx="10"/>
          </p:nvPr>
        </p:nvSpPr>
        <p:spPr/>
        <p:txBody>
          <a:bodyPr/>
          <a:lstStyle/>
          <a:p>
            <a:fld id="{3FC2358F-DFC4-4E6C-AEE0-4B4525B6EF5F}" type="slidenum">
              <a:rPr lang="en-US" smtClean="0"/>
              <a:t>16</a:t>
            </a:fld>
            <a:endParaRPr lang="en-US"/>
          </a:p>
        </p:txBody>
      </p:sp>
    </p:spTree>
    <p:extLst>
      <p:ext uri="{BB962C8B-B14F-4D97-AF65-F5344CB8AC3E}">
        <p14:creationId xmlns:p14="http://schemas.microsoft.com/office/powerpoint/2010/main" val="394974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ヒラギノ角ゴ Pro W3"/>
              </a:rPr>
              <a:t>Ist is a silicon pad detector upgrade is several detectors, focus is on the pixle detectors. Other detectors connect tpc tracks with the pxl detector – don’t go into pointing</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ヒラギノ角ゴ Pro W3"/>
                <a:cs typeface="ヒラギノ角ゴ Pro W3"/>
              </a:defRPr>
            </a:lvl1pPr>
            <a:lvl2pPr marL="742950" indent="-285750" defTabSz="966788" eaLnBrk="0" hangingPunct="0">
              <a:defRPr sz="2400">
                <a:solidFill>
                  <a:schemeClr val="tx1"/>
                </a:solidFill>
                <a:latin typeface="Arial" panose="020B0604020202020204" pitchFamily="34" charset="0"/>
                <a:ea typeface="ヒラギノ角ゴ Pro W3"/>
                <a:cs typeface="ヒラギノ角ゴ Pro W3"/>
              </a:defRPr>
            </a:lvl2pPr>
            <a:lvl3pPr marL="1143000" indent="-228600" defTabSz="966788" eaLnBrk="0" hangingPunct="0">
              <a:defRPr sz="2400">
                <a:solidFill>
                  <a:schemeClr val="tx1"/>
                </a:solidFill>
                <a:latin typeface="Arial" panose="020B0604020202020204" pitchFamily="34" charset="0"/>
                <a:ea typeface="ヒラギノ角ゴ Pro W3"/>
                <a:cs typeface="ヒラギノ角ゴ Pro W3"/>
              </a:defRPr>
            </a:lvl3pPr>
            <a:lvl4pPr marL="1600200" indent="-228600" defTabSz="966788" eaLnBrk="0" hangingPunct="0">
              <a:defRPr sz="2400">
                <a:solidFill>
                  <a:schemeClr val="tx1"/>
                </a:solidFill>
                <a:latin typeface="Arial" panose="020B0604020202020204" pitchFamily="34" charset="0"/>
                <a:ea typeface="ヒラギノ角ゴ Pro W3"/>
                <a:cs typeface="ヒラギノ角ゴ Pro W3"/>
              </a:defRPr>
            </a:lvl4pPr>
            <a:lvl5pPr marL="2057400" indent="-228600" defTabSz="966788" eaLnBrk="0" hangingPunct="0">
              <a:defRPr sz="2400">
                <a:solidFill>
                  <a:schemeClr val="tx1"/>
                </a:solidFill>
                <a:latin typeface="Arial" panose="020B0604020202020204" pitchFamily="34" charset="0"/>
                <a:ea typeface="ヒラギノ角ゴ Pro W3"/>
                <a:cs typeface="ヒラギノ角ゴ Pro W3"/>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A31C80C4-3FB5-473F-B578-7EEEA90E9EAC}" type="slidenum">
              <a:rPr lang="en-US" altLang="en-US" sz="1300"/>
              <a:pPr/>
              <a:t>29</a:t>
            </a:fld>
            <a:endParaRPr lang="en-US" altLang="en-US" sz="1300"/>
          </a:p>
        </p:txBody>
      </p:sp>
    </p:spTree>
    <p:extLst>
      <p:ext uri="{BB962C8B-B14F-4D97-AF65-F5344CB8AC3E}">
        <p14:creationId xmlns:p14="http://schemas.microsoft.com/office/powerpoint/2010/main" val="121127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metal layers</a:t>
            </a:r>
            <a:endParaRPr lang="en-US" dirty="0"/>
          </a:p>
        </p:txBody>
      </p:sp>
      <p:sp>
        <p:nvSpPr>
          <p:cNvPr id="4" name="Slide Number Placeholder 3"/>
          <p:cNvSpPr>
            <a:spLocks noGrp="1"/>
          </p:cNvSpPr>
          <p:nvPr>
            <p:ph type="sldNum" sz="quarter" idx="10"/>
          </p:nvPr>
        </p:nvSpPr>
        <p:spPr/>
        <p:txBody>
          <a:bodyPr/>
          <a:lstStyle/>
          <a:p>
            <a:fld id="{3FC2358F-DFC4-4E6C-AEE0-4B4525B6EF5F}" type="slidenum">
              <a:rPr lang="en-US" smtClean="0"/>
              <a:t>32</a:t>
            </a:fld>
            <a:endParaRPr lang="en-US"/>
          </a:p>
        </p:txBody>
      </p:sp>
    </p:spTree>
    <p:extLst>
      <p:ext uri="{BB962C8B-B14F-4D97-AF65-F5344CB8AC3E}">
        <p14:creationId xmlns:p14="http://schemas.microsoft.com/office/powerpoint/2010/main" val="2552717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dirty="0"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4027" y="42045"/>
            <a:ext cx="1106501" cy="646163"/>
          </a:xfrm>
          <a:prstGeom prst="rect">
            <a:avLst/>
          </a:prstGeom>
        </p:spPr>
      </p:pic>
    </p:spTree>
    <p:extLst>
      <p:ext uri="{BB962C8B-B14F-4D97-AF65-F5344CB8AC3E}">
        <p14:creationId xmlns:p14="http://schemas.microsoft.com/office/powerpoint/2010/main" val="427488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a:t>
            </a:fld>
            <a:endParaRPr lang="en-US"/>
          </a:p>
        </p:txBody>
      </p:sp>
    </p:spTree>
    <p:extLst>
      <p:ext uri="{BB962C8B-B14F-4D97-AF65-F5344CB8AC3E}">
        <p14:creationId xmlns:p14="http://schemas.microsoft.com/office/powerpoint/2010/main" val="244781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April 21, 2020</a:t>
            </a:r>
            <a:endParaRPr lang="en-US" dirty="0"/>
          </a:p>
        </p:txBody>
      </p:sp>
      <p:sp>
        <p:nvSpPr>
          <p:cNvPr id="4" name="Footer Placeholder 3"/>
          <p:cNvSpPr>
            <a:spLocks noGrp="1"/>
          </p:cNvSpPr>
          <p:nvPr>
            <p:ph type="ftr" sz="quarter" idx="11"/>
          </p:nvPr>
        </p:nvSpPr>
        <p:spPr/>
        <p:txBody>
          <a:bodyPr/>
          <a:lstStyle/>
          <a:p>
            <a:r>
              <a:rPr lang="en-US" dirty="0" smtClean="0"/>
              <a:t>NSD staff meeting</a:t>
            </a:r>
            <a:endParaRPr lang="en-US" dirty="0"/>
          </a:p>
        </p:txBody>
      </p:sp>
      <p:sp>
        <p:nvSpPr>
          <p:cNvPr id="5" name="Slide Number Placeholder 4"/>
          <p:cNvSpPr>
            <a:spLocks noGrp="1"/>
          </p:cNvSpPr>
          <p:nvPr>
            <p:ph type="sldNum" sz="quarter" idx="12"/>
          </p:nvPr>
        </p:nvSpPr>
        <p:spPr/>
        <p:txBody>
          <a:bodyPr/>
          <a:lstStyle/>
          <a:p>
            <a:fld id="{03004250-DFF5-0E4D-A3AF-0A5DD98A6E58}" type="slidenum">
              <a:rPr lang="en-US" smtClean="0"/>
              <a:t>‹#›</a:t>
            </a:fld>
            <a:endParaRPr lang="en-US"/>
          </a:p>
        </p:txBody>
      </p:sp>
    </p:spTree>
    <p:extLst>
      <p:ext uri="{BB962C8B-B14F-4D97-AF65-F5344CB8AC3E}">
        <p14:creationId xmlns:p14="http://schemas.microsoft.com/office/powerpoint/2010/main" val="325284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21, 2020</a:t>
            </a:r>
            <a:endParaRPr lang="en-US" dirty="0"/>
          </a:p>
        </p:txBody>
      </p:sp>
      <p:sp>
        <p:nvSpPr>
          <p:cNvPr id="3" name="Footer Placeholder 2"/>
          <p:cNvSpPr>
            <a:spLocks noGrp="1"/>
          </p:cNvSpPr>
          <p:nvPr>
            <p:ph type="ftr" sz="quarter" idx="11"/>
          </p:nvPr>
        </p:nvSpPr>
        <p:spPr/>
        <p:txBody>
          <a:bodyPr/>
          <a:lstStyle/>
          <a:p>
            <a:r>
              <a:rPr lang="en-US" dirty="0" smtClean="0"/>
              <a:t>NSD staff meeting</a:t>
            </a:r>
            <a:endParaRPr lang="en-US" dirty="0"/>
          </a:p>
        </p:txBody>
      </p:sp>
      <p:sp>
        <p:nvSpPr>
          <p:cNvPr id="4" name="Slide Number Placeholder 3"/>
          <p:cNvSpPr>
            <a:spLocks noGrp="1"/>
          </p:cNvSpPr>
          <p:nvPr>
            <p:ph type="sldNum" sz="quarter" idx="12"/>
          </p:nvPr>
        </p:nvSpPr>
        <p:spPr/>
        <p:txBody>
          <a:bodyPr/>
          <a:lstStyle/>
          <a:p>
            <a:fld id="{03004250-DFF5-0E4D-A3AF-0A5DD98A6E58}" type="slidenum">
              <a:rPr lang="en-US" smtClean="0"/>
              <a:t>‹#›</a:t>
            </a:fld>
            <a:endParaRPr lang="en-US"/>
          </a:p>
        </p:txBody>
      </p:sp>
    </p:spTree>
    <p:extLst>
      <p:ext uri="{BB962C8B-B14F-4D97-AF65-F5344CB8AC3E}">
        <p14:creationId xmlns:p14="http://schemas.microsoft.com/office/powerpoint/2010/main" val="400307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r>
              <a:rPr lang="en-US" smtClean="0"/>
              <a:t>April 21, 2020</a:t>
            </a:r>
            <a:endParaRPr lang="en-US" dirty="0"/>
          </a:p>
        </p:txBody>
      </p:sp>
      <p:sp>
        <p:nvSpPr>
          <p:cNvPr id="6" name="Footer Placeholder 5"/>
          <p:cNvSpPr>
            <a:spLocks noGrp="1"/>
          </p:cNvSpPr>
          <p:nvPr>
            <p:ph type="ftr" sz="quarter" idx="11"/>
          </p:nvPr>
        </p:nvSpPr>
        <p:spPr/>
        <p:txBody>
          <a:bodyPr/>
          <a:lstStyle/>
          <a:p>
            <a:r>
              <a:rPr lang="en-US" dirty="0" smtClean="0"/>
              <a:t>NSD staff meeting</a:t>
            </a:r>
            <a:endParaRPr lang="en-US" dirty="0"/>
          </a:p>
        </p:txBody>
      </p:sp>
      <p:sp>
        <p:nvSpPr>
          <p:cNvPr id="7" name="Slide Number Placeholder 6"/>
          <p:cNvSpPr>
            <a:spLocks noGrp="1"/>
          </p:cNvSpPr>
          <p:nvPr>
            <p:ph type="sldNum" sz="quarter" idx="12"/>
          </p:nvPr>
        </p:nvSpPr>
        <p:spPr/>
        <p:txBody>
          <a:bodyPr/>
          <a:lstStyle/>
          <a:p>
            <a:fld id="{03004250-DFF5-0E4D-A3AF-0A5DD98A6E58}" type="slidenum">
              <a:rPr lang="en-US" smtClean="0"/>
              <a:t>‹#›</a:t>
            </a:fld>
            <a:endParaRPr lang="en-US"/>
          </a:p>
        </p:txBody>
      </p:sp>
    </p:spTree>
    <p:extLst>
      <p:ext uri="{BB962C8B-B14F-4D97-AF65-F5344CB8AC3E}">
        <p14:creationId xmlns:p14="http://schemas.microsoft.com/office/powerpoint/2010/main" val="150710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April 21, 2020</a:t>
            </a:r>
            <a:endParaRPr lang="en-US" dirty="0"/>
          </a:p>
        </p:txBody>
      </p:sp>
      <p:sp>
        <p:nvSpPr>
          <p:cNvPr id="6" name="Footer Placeholder 5"/>
          <p:cNvSpPr>
            <a:spLocks noGrp="1"/>
          </p:cNvSpPr>
          <p:nvPr>
            <p:ph type="ftr" sz="quarter" idx="11"/>
          </p:nvPr>
        </p:nvSpPr>
        <p:spPr/>
        <p:txBody>
          <a:bodyPr/>
          <a:lstStyle/>
          <a:p>
            <a:r>
              <a:rPr lang="en-US" dirty="0" smtClean="0"/>
              <a:t>NSD staff meeting</a:t>
            </a:r>
            <a:endParaRPr lang="en-US" dirty="0"/>
          </a:p>
        </p:txBody>
      </p:sp>
      <p:sp>
        <p:nvSpPr>
          <p:cNvPr id="7" name="Slide Number Placeholder 6"/>
          <p:cNvSpPr>
            <a:spLocks noGrp="1"/>
          </p:cNvSpPr>
          <p:nvPr>
            <p:ph type="sldNum" sz="quarter" idx="12"/>
          </p:nvPr>
        </p:nvSpPr>
        <p:spPr/>
        <p:txBody>
          <a:bodyPr/>
          <a:lstStyle/>
          <a:p>
            <a:fld id="{03004250-DFF5-0E4D-A3AF-0A5DD98A6E58}" type="slidenum">
              <a:rPr lang="en-US" smtClean="0"/>
              <a:t>‹#›</a:t>
            </a:fld>
            <a:endParaRPr lang="en-US"/>
          </a:p>
        </p:txBody>
      </p:sp>
    </p:spTree>
    <p:extLst>
      <p:ext uri="{BB962C8B-B14F-4D97-AF65-F5344CB8AC3E}">
        <p14:creationId xmlns:p14="http://schemas.microsoft.com/office/powerpoint/2010/main" val="88507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dirty="0"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a:t>
            </a:fld>
            <a:endParaRPr lang="en-US"/>
          </a:p>
        </p:txBody>
      </p:sp>
    </p:spTree>
    <p:extLst>
      <p:ext uri="{BB962C8B-B14F-4D97-AF65-F5344CB8AC3E}">
        <p14:creationId xmlns:p14="http://schemas.microsoft.com/office/powerpoint/2010/main" val="27975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0" y="6499454"/>
            <a:ext cx="12192000" cy="369332"/>
          </a:xfrm>
          <a:prstGeom prst="rect">
            <a:avLst/>
          </a:prstGeom>
          <a:solidFill>
            <a:srgbClr val="FF0000"/>
          </a:solidFill>
        </p:spPr>
        <p:txBody>
          <a:bodyPr wrap="square" rtlCol="0">
            <a:spAutoFit/>
          </a:bodyPr>
          <a:lstStyle/>
          <a:p>
            <a:endParaRPr lang="en-US" sz="1800" dirty="0">
              <a:solidFill>
                <a:srgbClr val="FF0000"/>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490866"/>
            <a:ext cx="2844800"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April 21, 2020</a:t>
            </a:r>
            <a:endParaRPr lang="en-US" dirty="0"/>
          </a:p>
        </p:txBody>
      </p:sp>
      <p:sp>
        <p:nvSpPr>
          <p:cNvPr id="5" name="Footer Placeholder 4"/>
          <p:cNvSpPr>
            <a:spLocks noGrp="1"/>
          </p:cNvSpPr>
          <p:nvPr>
            <p:ph type="ftr" sz="quarter" idx="3"/>
          </p:nvPr>
        </p:nvSpPr>
        <p:spPr>
          <a:xfrm>
            <a:off x="4165600" y="6499455"/>
            <a:ext cx="3860800" cy="365125"/>
          </a:xfrm>
          <a:prstGeom prst="rect">
            <a:avLst/>
          </a:prstGeom>
        </p:spPr>
        <p:txBody>
          <a:bodyPr vert="horz" lIns="91440" tIns="45720" rIns="91440" bIns="45720" rtlCol="0" anchor="ctr"/>
          <a:lstStyle>
            <a:lvl1pPr algn="ctr">
              <a:defRPr sz="1200">
                <a:solidFill>
                  <a:srgbClr val="FFFFFF"/>
                </a:solidFill>
              </a:defRPr>
            </a:lvl1pPr>
          </a:lstStyle>
          <a:p>
            <a:r>
              <a:rPr lang="en-US" dirty="0" smtClean="0"/>
              <a:t>NSD staff meeting</a:t>
            </a:r>
            <a:endParaRPr lang="en-US" dirty="0"/>
          </a:p>
        </p:txBody>
      </p:sp>
      <p:sp>
        <p:nvSpPr>
          <p:cNvPr id="6" name="Slide Number Placeholder 5"/>
          <p:cNvSpPr>
            <a:spLocks noGrp="1"/>
          </p:cNvSpPr>
          <p:nvPr>
            <p:ph type="sldNum" sz="quarter" idx="4"/>
          </p:nvPr>
        </p:nvSpPr>
        <p:spPr>
          <a:xfrm>
            <a:off x="8737600" y="6490511"/>
            <a:ext cx="2844800" cy="365125"/>
          </a:xfrm>
          <a:prstGeom prst="rect">
            <a:avLst/>
          </a:prstGeom>
        </p:spPr>
        <p:txBody>
          <a:bodyPr vert="horz" lIns="91440" tIns="45720" rIns="91440" bIns="45720" rtlCol="0" anchor="ctr"/>
          <a:lstStyle>
            <a:lvl1pPr algn="r">
              <a:defRPr sz="1200">
                <a:solidFill>
                  <a:srgbClr val="FFFFFF"/>
                </a:solidFill>
              </a:defRPr>
            </a:lvl1pPr>
          </a:lstStyle>
          <a:p>
            <a:r>
              <a:rPr lang="en-US" dirty="0" smtClean="0"/>
              <a:t>1</a:t>
            </a:r>
            <a:endParaRPr lang="en-US" dirty="0"/>
          </a:p>
        </p:txBody>
      </p:sp>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750" y="37813"/>
            <a:ext cx="1106501" cy="646163"/>
          </a:xfrm>
          <a:prstGeom prst="rect">
            <a:avLst/>
          </a:prstGeom>
        </p:spPr>
      </p:pic>
      <p:sp>
        <p:nvSpPr>
          <p:cNvPr id="8" name="TextBox 7"/>
          <p:cNvSpPr txBox="1"/>
          <p:nvPr userDrawn="1"/>
        </p:nvSpPr>
        <p:spPr>
          <a:xfrm>
            <a:off x="-12054" y="562271"/>
            <a:ext cx="1159805" cy="338554"/>
          </a:xfrm>
          <a:prstGeom prst="rect">
            <a:avLst/>
          </a:prstGeom>
          <a:noFill/>
        </p:spPr>
        <p:txBody>
          <a:bodyPr wrap="none" rtlCol="0">
            <a:spAutoFit/>
          </a:bodyPr>
          <a:lstStyle/>
          <a:p>
            <a:r>
              <a:rPr lang="en-US" sz="1600" dirty="0" smtClean="0"/>
              <a:t>Leo Greiner</a:t>
            </a:r>
            <a:endParaRPr lang="en-US" sz="1600" dirty="0"/>
          </a:p>
        </p:txBody>
      </p:sp>
      <p:pic>
        <p:nvPicPr>
          <p:cNvPr id="11" name="Picture 14" descr="nsdlogo.png"/>
          <p:cNvPicPr>
            <a:picLocks noChangeAspect="1"/>
          </p:cNvPicPr>
          <p:nvPr userDrawn="1"/>
        </p:nvPicPr>
        <p:blipFill>
          <a:blip r:embed="rId10"/>
          <a:srcRect/>
          <a:stretch>
            <a:fillRect/>
          </a:stretch>
        </p:blipFill>
        <p:spPr bwMode="auto">
          <a:xfrm>
            <a:off x="10972286" y="76200"/>
            <a:ext cx="1131839" cy="762000"/>
          </a:xfrm>
          <a:prstGeom prst="rect">
            <a:avLst/>
          </a:prstGeom>
          <a:noFill/>
          <a:ln w="9525">
            <a:noFill/>
            <a:miter lim="800000"/>
            <a:headEnd/>
            <a:tailEnd/>
          </a:ln>
        </p:spPr>
      </p:pic>
    </p:spTree>
    <p:extLst>
      <p:ext uri="{BB962C8B-B14F-4D97-AF65-F5344CB8AC3E}">
        <p14:creationId xmlns:p14="http://schemas.microsoft.com/office/powerpoint/2010/main" val="1772239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0"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2.png"/><Relationship Id="rId7" Type="http://schemas.openxmlformats.org/officeDocument/2006/relationships/image" Target="../media/image56.tif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5.png"/><Relationship Id="rId11" Type="http://schemas.openxmlformats.org/officeDocument/2006/relationships/image" Target="../media/image58.gif"/><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emf"/><Relationship Id="rId5" Type="http://schemas.microsoft.com/office/2007/relationships/hdphoto" Target="../media/hdphoto1.wdp"/><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hyperlink" Target="https://www.sciencedirect.com/science/article/pii/S0168900218303206?via%3Dihub"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1</a:t>
            </a:fld>
            <a:endParaRPr lang="en-US"/>
          </a:p>
        </p:txBody>
      </p:sp>
      <p:sp>
        <p:nvSpPr>
          <p:cNvPr id="8" name="Title 1"/>
          <p:cNvSpPr txBox="1">
            <a:spLocks/>
          </p:cNvSpPr>
          <p:nvPr/>
        </p:nvSpPr>
        <p:spPr>
          <a:xfrm>
            <a:off x="1524000" y="995622"/>
            <a:ext cx="9144000" cy="23876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Monolithic Active Pixel </a:t>
            </a:r>
            <a:r>
              <a:rPr lang="en-US" b="1" dirty="0" smtClean="0"/>
              <a:t>Sensors (MAPS) in Heavy Ion  </a:t>
            </a:r>
            <a:r>
              <a:rPr lang="en-US" b="1" dirty="0"/>
              <a:t>C</a:t>
            </a:r>
            <a:r>
              <a:rPr lang="en-US" b="1" dirty="0" smtClean="0"/>
              <a:t>ollider </a:t>
            </a:r>
            <a:r>
              <a:rPr lang="en-US" b="1" dirty="0"/>
              <a:t>E</a:t>
            </a:r>
            <a:r>
              <a:rPr lang="en-US" b="1" dirty="0" smtClean="0"/>
              <a:t>xperiments</a:t>
            </a:r>
            <a:r>
              <a:rPr lang="en-US" b="1" dirty="0" smtClean="0"/>
              <a:t/>
            </a:r>
            <a:br>
              <a:rPr lang="en-US" b="1" dirty="0" smtClean="0"/>
            </a:br>
            <a:endParaRPr lang="en-US" dirty="0"/>
          </a:p>
        </p:txBody>
      </p:sp>
      <p:pic>
        <p:nvPicPr>
          <p:cNvPr id="10" name="Picture 2" descr="C:\Users\gcontin\Documents\STAR\Image\STAR_V19_MT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17" t="11746" r="5611" b="23346"/>
          <a:stretch/>
        </p:blipFill>
        <p:spPr bwMode="auto">
          <a:xfrm>
            <a:off x="609600" y="2895405"/>
            <a:ext cx="3211201" cy="20991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312" y="2895405"/>
            <a:ext cx="3085199" cy="2096850"/>
          </a:xfrm>
          <a:prstGeom prst="rect">
            <a:avLst/>
          </a:prstGeom>
        </p:spPr>
      </p:pic>
      <p:sp>
        <p:nvSpPr>
          <p:cNvPr id="3" name="TextBox 2"/>
          <p:cNvSpPr txBox="1"/>
          <p:nvPr/>
        </p:nvSpPr>
        <p:spPr>
          <a:xfrm>
            <a:off x="1230716" y="5099752"/>
            <a:ext cx="2080634" cy="369332"/>
          </a:xfrm>
          <a:prstGeom prst="rect">
            <a:avLst/>
          </a:prstGeom>
          <a:noFill/>
        </p:spPr>
        <p:txBody>
          <a:bodyPr wrap="none" rtlCol="0">
            <a:spAutoFit/>
          </a:bodyPr>
          <a:lstStyle/>
          <a:p>
            <a:r>
              <a:rPr lang="en-US" dirty="0" smtClean="0"/>
              <a:t>STAR – MAPS Gen. 1</a:t>
            </a:r>
            <a:endParaRPr lang="en-US" dirty="0"/>
          </a:p>
        </p:txBody>
      </p:sp>
      <p:pic>
        <p:nvPicPr>
          <p:cNvPr id="7" name="Picture 6"/>
          <p:cNvPicPr>
            <a:picLocks noChangeAspect="1"/>
          </p:cNvPicPr>
          <p:nvPr/>
        </p:nvPicPr>
        <p:blipFill>
          <a:blip r:embed="rId4"/>
          <a:stretch>
            <a:fillRect/>
          </a:stretch>
        </p:blipFill>
        <p:spPr>
          <a:xfrm>
            <a:off x="8473023" y="2897678"/>
            <a:ext cx="2483909" cy="2099122"/>
          </a:xfrm>
          <a:prstGeom prst="rect">
            <a:avLst/>
          </a:prstGeom>
        </p:spPr>
      </p:pic>
      <p:sp>
        <p:nvSpPr>
          <p:cNvPr id="9" name="Rectangle 8"/>
          <p:cNvSpPr/>
          <p:nvPr/>
        </p:nvSpPr>
        <p:spPr>
          <a:xfrm>
            <a:off x="5098699" y="5094010"/>
            <a:ext cx="2148345" cy="369332"/>
          </a:xfrm>
          <a:prstGeom prst="rect">
            <a:avLst/>
          </a:prstGeom>
        </p:spPr>
        <p:txBody>
          <a:bodyPr wrap="none">
            <a:spAutoFit/>
          </a:bodyPr>
          <a:lstStyle/>
          <a:p>
            <a:r>
              <a:rPr lang="en-US" dirty="0" smtClean="0"/>
              <a:t>ALICE – MAPS Gen. 2</a:t>
            </a:r>
            <a:endParaRPr lang="en-US" dirty="0"/>
          </a:p>
        </p:txBody>
      </p:sp>
      <p:sp>
        <p:nvSpPr>
          <p:cNvPr id="11" name="Rectangle 10"/>
          <p:cNvSpPr/>
          <p:nvPr/>
        </p:nvSpPr>
        <p:spPr>
          <a:xfrm>
            <a:off x="8741109" y="5078152"/>
            <a:ext cx="2898999" cy="369332"/>
          </a:xfrm>
          <a:prstGeom prst="rect">
            <a:avLst/>
          </a:prstGeom>
        </p:spPr>
        <p:txBody>
          <a:bodyPr wrap="none">
            <a:spAutoFit/>
          </a:bodyPr>
          <a:lstStyle/>
          <a:p>
            <a:r>
              <a:rPr lang="en-US" dirty="0" smtClean="0"/>
              <a:t>EIC Detector – MAPS Gen. 3?</a:t>
            </a:r>
            <a:endParaRPr lang="en-US" dirty="0"/>
          </a:p>
        </p:txBody>
      </p:sp>
    </p:spTree>
    <p:extLst>
      <p:ext uri="{BB962C8B-B14F-4D97-AF65-F5344CB8AC3E}">
        <p14:creationId xmlns:p14="http://schemas.microsoft.com/office/powerpoint/2010/main" val="1469239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152400"/>
            <a:ext cx="8229600" cy="609600"/>
          </a:xfrm>
        </p:spPr>
        <p:txBody>
          <a:bodyPr>
            <a:noAutofit/>
          </a:bodyPr>
          <a:lstStyle/>
          <a:p>
            <a:pPr algn="ctr"/>
            <a:r>
              <a:rPr lang="en-US" sz="3200" u="sng" dirty="0"/>
              <a:t>PXL Installation in STAR</a:t>
            </a:r>
          </a:p>
        </p:txBody>
      </p:sp>
      <p:sp>
        <p:nvSpPr>
          <p:cNvPr id="4" name="Slide Number Placeholder 3"/>
          <p:cNvSpPr>
            <a:spLocks noGrp="1"/>
          </p:cNvSpPr>
          <p:nvPr>
            <p:ph type="sldNum" sz="quarter" idx="12"/>
          </p:nvPr>
        </p:nvSpPr>
        <p:spPr/>
        <p:txBody>
          <a:bodyPr/>
          <a:lstStyle/>
          <a:p>
            <a:fld id="{2A224724-FC50-4D34-913C-2506608B7A09}" type="slidenum">
              <a:rPr lang="en-US" smtClean="0"/>
              <a:t>10</a:t>
            </a:fld>
            <a:endParaRPr lang="en-US"/>
          </a:p>
        </p:txBody>
      </p:sp>
      <p:pic>
        <p:nvPicPr>
          <p:cNvPr id="2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289" y="990601"/>
            <a:ext cx="1609893" cy="21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128" y="3312765"/>
            <a:ext cx="4197298" cy="279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56"/>
          <p:cNvSpPr txBox="1">
            <a:spLocks noChangeArrowheads="1"/>
          </p:cNvSpPr>
          <p:nvPr/>
        </p:nvSpPr>
        <p:spPr bwMode="auto">
          <a:xfrm>
            <a:off x="1228219" y="987726"/>
            <a:ext cx="1478031" cy="480131"/>
          </a:xfrm>
          <a:prstGeom prst="rect">
            <a:avLst/>
          </a:prstGeom>
          <a:solidFill>
            <a:schemeClr val="bg1"/>
          </a:solidFill>
          <a:ln w="9525">
            <a:solidFill>
              <a:schemeClr val="tx1"/>
            </a:solidFill>
            <a:miter lim="800000"/>
            <a:headEnd/>
            <a:tailEnd/>
          </a:ln>
        </p:spPr>
        <p:txBody>
          <a:bodyPr wrap="square">
            <a:spAutoFit/>
          </a:bodyPr>
          <a:lstStyle/>
          <a:p>
            <a:pPr marL="0" lvl="1">
              <a:lnSpc>
                <a:spcPct val="90000"/>
              </a:lnSpc>
              <a:spcBef>
                <a:spcPts val="500"/>
              </a:spcBef>
              <a:buClr>
                <a:schemeClr val="accent2"/>
              </a:buClr>
              <a:buSzPct val="76000"/>
            </a:pPr>
            <a:r>
              <a:rPr lang="en-US" altLang="fr-FR" sz="1400" i="1" dirty="0">
                <a:solidFill>
                  <a:schemeClr val="tx2"/>
                </a:solidFill>
              </a:rPr>
              <a:t>Kinematic mounts</a:t>
            </a:r>
          </a:p>
        </p:txBody>
      </p:sp>
      <p:sp>
        <p:nvSpPr>
          <p:cNvPr id="32" name="Content Placeholder 5"/>
          <p:cNvSpPr txBox="1">
            <a:spLocks/>
          </p:cNvSpPr>
          <p:nvPr/>
        </p:nvSpPr>
        <p:spPr>
          <a:xfrm>
            <a:off x="3096701" y="1038566"/>
            <a:ext cx="2966642" cy="1876765"/>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pPr>
            <a:r>
              <a:rPr lang="en-US" sz="2000" dirty="0"/>
              <a:t>Novel insertion approach</a:t>
            </a:r>
          </a:p>
          <a:p>
            <a:pPr marL="274320" lvl="1"/>
            <a:r>
              <a:rPr lang="en-US" altLang="en-US" sz="1800" dirty="0"/>
              <a:t>Inserted along rails and locked into a kinematic mount inside the support structure</a:t>
            </a:r>
          </a:p>
          <a:p>
            <a:pPr marL="274320" lvl="1"/>
            <a:endParaRPr lang="en-US" altLang="en-US" sz="1800" dirty="0"/>
          </a:p>
        </p:txBody>
      </p:sp>
      <p:sp>
        <p:nvSpPr>
          <p:cNvPr id="2" name="Date Placeholder 1"/>
          <p:cNvSpPr>
            <a:spLocks noGrp="1"/>
          </p:cNvSpPr>
          <p:nvPr>
            <p:ph type="dt" sz="half" idx="10"/>
          </p:nvPr>
        </p:nvSpPr>
        <p:spPr/>
        <p:txBody>
          <a:bodyPr/>
          <a:lstStyle/>
          <a:p>
            <a:r>
              <a:rPr lang="en-US" smtClean="0"/>
              <a:t>April 21, 2020</a:t>
            </a:r>
            <a:endParaRPr lang="en-US" dirty="0"/>
          </a:p>
        </p:txBody>
      </p:sp>
      <p:pic>
        <p:nvPicPr>
          <p:cNvPr id="22"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2315" y="3312765"/>
            <a:ext cx="4195723" cy="279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t="25928" b="16934"/>
          <a:stretch/>
        </p:blipFill>
        <p:spPr>
          <a:xfrm>
            <a:off x="6252827" y="990600"/>
            <a:ext cx="4936069" cy="2115300"/>
          </a:xfrm>
          <a:prstGeom prst="rect">
            <a:avLst/>
          </a:prstGeom>
        </p:spPr>
      </p:pic>
      <p:sp>
        <p:nvSpPr>
          <p:cNvPr id="24" name="TextBox 23"/>
          <p:cNvSpPr txBox="1"/>
          <p:nvPr/>
        </p:nvSpPr>
        <p:spPr>
          <a:xfrm>
            <a:off x="6245079" y="984501"/>
            <a:ext cx="4657979" cy="286232"/>
          </a:xfrm>
          <a:prstGeom prst="rect">
            <a:avLst/>
          </a:prstGeom>
          <a:solidFill>
            <a:schemeClr val="bg1"/>
          </a:solidFill>
          <a:ln w="9525">
            <a:solidFill>
              <a:schemeClr val="tx1"/>
            </a:solidFill>
            <a:miter lim="800000"/>
            <a:headEnd/>
            <a:tailEnd/>
          </a:ln>
        </p:spPr>
        <p:txBody>
          <a:bodyPr wrap="square">
            <a:spAutoFit/>
          </a:bodyPr>
          <a:lstStyle>
            <a:defPPr>
              <a:defRPr lang="en-US"/>
            </a:defPPr>
            <a:lvl2pPr marL="0" lvl="1">
              <a:lnSpc>
                <a:spcPct val="90000"/>
              </a:lnSpc>
              <a:spcBef>
                <a:spcPts val="500"/>
              </a:spcBef>
              <a:buClr>
                <a:schemeClr val="accent2"/>
              </a:buClr>
              <a:buSzPct val="76000"/>
              <a:defRPr sz="1500" i="1">
                <a:solidFill>
                  <a:schemeClr val="tx2"/>
                </a:solidFill>
              </a:defRPr>
            </a:lvl2pPr>
          </a:lstStyle>
          <a:p>
            <a:pPr lvl="1"/>
            <a:r>
              <a:rPr lang="en-US" sz="1400" dirty="0"/>
              <a:t>duplicate, truncated PXL support tube with kinematic mounts</a:t>
            </a:r>
          </a:p>
        </p:txBody>
      </p:sp>
      <p:sp>
        <p:nvSpPr>
          <p:cNvPr id="25" name="TextBox 56"/>
          <p:cNvSpPr txBox="1">
            <a:spLocks noChangeArrowheads="1"/>
          </p:cNvSpPr>
          <p:nvPr/>
        </p:nvSpPr>
        <p:spPr bwMode="auto">
          <a:xfrm>
            <a:off x="1191128" y="3312765"/>
            <a:ext cx="1496722" cy="286232"/>
          </a:xfrm>
          <a:prstGeom prst="rect">
            <a:avLst/>
          </a:prstGeom>
          <a:solidFill>
            <a:schemeClr val="bg1"/>
          </a:solidFill>
          <a:ln w="9525">
            <a:solidFill>
              <a:schemeClr val="tx1"/>
            </a:solidFill>
            <a:miter lim="800000"/>
            <a:headEnd/>
            <a:tailEnd/>
          </a:ln>
        </p:spPr>
        <p:txBody>
          <a:bodyPr wrap="square">
            <a:spAutoFit/>
          </a:bodyPr>
          <a:lstStyle/>
          <a:p>
            <a:pPr marL="0" lvl="1">
              <a:lnSpc>
                <a:spcPct val="90000"/>
              </a:lnSpc>
              <a:spcBef>
                <a:spcPts val="500"/>
              </a:spcBef>
              <a:buClr>
                <a:schemeClr val="accent2"/>
              </a:buClr>
              <a:buSzPct val="76000"/>
            </a:pPr>
            <a:r>
              <a:rPr lang="en-US" altLang="fr-FR" sz="1400" i="1" dirty="0">
                <a:solidFill>
                  <a:schemeClr val="tx2"/>
                </a:solidFill>
              </a:rPr>
              <a:t>Insertion in STAR</a:t>
            </a:r>
          </a:p>
        </p:txBody>
      </p:sp>
      <p:sp>
        <p:nvSpPr>
          <p:cNvPr id="26" name="TextBox 56"/>
          <p:cNvSpPr txBox="1">
            <a:spLocks noChangeArrowheads="1"/>
          </p:cNvSpPr>
          <p:nvPr/>
        </p:nvSpPr>
        <p:spPr bwMode="auto">
          <a:xfrm>
            <a:off x="6542315" y="3312765"/>
            <a:ext cx="2792122" cy="286232"/>
          </a:xfrm>
          <a:prstGeom prst="rect">
            <a:avLst/>
          </a:prstGeom>
          <a:solidFill>
            <a:schemeClr val="bg1"/>
          </a:solidFill>
          <a:ln w="9525">
            <a:solidFill>
              <a:schemeClr val="tx1"/>
            </a:solidFill>
            <a:miter lim="800000"/>
            <a:headEnd/>
            <a:tailEnd/>
          </a:ln>
        </p:spPr>
        <p:txBody>
          <a:bodyPr wrap="square">
            <a:spAutoFit/>
          </a:bodyPr>
          <a:lstStyle/>
          <a:p>
            <a:pPr marL="0" lvl="1">
              <a:lnSpc>
                <a:spcPct val="90000"/>
              </a:lnSpc>
              <a:spcBef>
                <a:spcPts val="500"/>
              </a:spcBef>
              <a:buClr>
                <a:schemeClr val="accent2"/>
              </a:buClr>
              <a:buSzPct val="76000"/>
            </a:pPr>
            <a:r>
              <a:rPr lang="en-US" altLang="fr-FR" sz="1400" i="1" dirty="0">
                <a:solidFill>
                  <a:schemeClr val="tx2"/>
                </a:solidFill>
              </a:rPr>
              <a:t>PXL inserted and cabled in STAR</a:t>
            </a:r>
          </a:p>
        </p:txBody>
      </p:sp>
      <p:sp>
        <p:nvSpPr>
          <p:cNvPr id="6" name="Footer Placeholder 5"/>
          <p:cNvSpPr>
            <a:spLocks noGrp="1"/>
          </p:cNvSpPr>
          <p:nvPr>
            <p:ph type="ftr" sz="quarter" idx="11"/>
          </p:nvPr>
        </p:nvSpPr>
        <p:spPr/>
        <p:txBody>
          <a:bodyPr/>
          <a:lstStyle/>
          <a:p>
            <a:pPr>
              <a:defRPr/>
            </a:pPr>
            <a:r>
              <a:rPr lang="en-US" smtClean="0"/>
              <a:t>NSD staff meeting</a:t>
            </a:r>
            <a:endParaRPr lang="en-US" dirty="0"/>
          </a:p>
        </p:txBody>
      </p:sp>
      <p:sp>
        <p:nvSpPr>
          <p:cNvPr id="3" name="Rectangle 2"/>
          <p:cNvSpPr/>
          <p:nvPr/>
        </p:nvSpPr>
        <p:spPr>
          <a:xfrm>
            <a:off x="2054078" y="6150013"/>
            <a:ext cx="8397498" cy="338554"/>
          </a:xfrm>
          <a:prstGeom prst="rect">
            <a:avLst/>
          </a:prstGeom>
        </p:spPr>
        <p:txBody>
          <a:bodyPr wrap="square">
            <a:spAutoFit/>
          </a:bodyPr>
          <a:lstStyle/>
          <a:p>
            <a:r>
              <a:rPr lang="en-US" sz="1600" dirty="0"/>
              <a:t>https://www.sciencedirect.com/science/article/pii/S0168900218303206?via%3Dihub</a:t>
            </a:r>
          </a:p>
        </p:txBody>
      </p:sp>
    </p:spTree>
    <p:extLst>
      <p:ext uri="{BB962C8B-B14F-4D97-AF65-F5344CB8AC3E}">
        <p14:creationId xmlns:p14="http://schemas.microsoft.com/office/powerpoint/2010/main" val="2780292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46" y="74113"/>
            <a:ext cx="10972800" cy="1143000"/>
          </a:xfrm>
        </p:spPr>
        <p:txBody>
          <a:bodyPr/>
          <a:lstStyle/>
          <a:p>
            <a:pPr algn="ctr"/>
            <a:r>
              <a:rPr lang="en-US" sz="3600" u="sng" dirty="0" smtClean="0"/>
              <a:t>PXL timeline</a:t>
            </a:r>
            <a:endParaRPr lang="en-US" sz="3600" u="sng" dirty="0"/>
          </a:p>
        </p:txBody>
      </p:sp>
      <p:sp>
        <p:nvSpPr>
          <p:cNvPr id="3" name="Date Placeholder 2"/>
          <p:cNvSpPr>
            <a:spLocks noGrp="1"/>
          </p:cNvSpPr>
          <p:nvPr>
            <p:ph type="dt" sz="half" idx="10"/>
          </p:nvPr>
        </p:nvSpPr>
        <p:spPr/>
        <p:txBody>
          <a:bodyPr/>
          <a:lstStyle/>
          <a:p>
            <a:r>
              <a:rPr lang="en-US" smtClean="0"/>
              <a:t>April 21, 2020</a:t>
            </a:r>
            <a:endParaRPr lang="en-US" dirty="0"/>
          </a:p>
        </p:txBody>
      </p:sp>
      <p:sp>
        <p:nvSpPr>
          <p:cNvPr id="5" name="Slide Number Placeholder 4"/>
          <p:cNvSpPr>
            <a:spLocks noGrp="1"/>
          </p:cNvSpPr>
          <p:nvPr>
            <p:ph type="sldNum" sz="quarter" idx="12"/>
          </p:nvPr>
        </p:nvSpPr>
        <p:spPr/>
        <p:txBody>
          <a:bodyPr/>
          <a:lstStyle/>
          <a:p>
            <a:fld id="{2A224724-FC50-4D34-913C-2506608B7A09}" type="slidenum">
              <a:rPr lang="en-US" smtClean="0"/>
              <a:t>11</a:t>
            </a:fld>
            <a:endParaRPr lang="en-US" dirty="0"/>
          </a:p>
        </p:txBody>
      </p:sp>
      <p:cxnSp>
        <p:nvCxnSpPr>
          <p:cNvPr id="8" name="Straight Arrow Connector 7"/>
          <p:cNvCxnSpPr/>
          <p:nvPr/>
        </p:nvCxnSpPr>
        <p:spPr>
          <a:xfrm>
            <a:off x="2057400" y="1905000"/>
            <a:ext cx="82296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574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04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626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010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220200" y="1752600"/>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34235" y="1427203"/>
            <a:ext cx="652743" cy="369332"/>
          </a:xfrm>
          <a:prstGeom prst="rect">
            <a:avLst/>
          </a:prstGeom>
          <a:noFill/>
        </p:spPr>
        <p:txBody>
          <a:bodyPr wrap="none" rtlCol="0">
            <a:spAutoFit/>
          </a:bodyPr>
          <a:lstStyle/>
          <a:p>
            <a:r>
              <a:rPr lang="en-US" dirty="0"/>
              <a:t>2003</a:t>
            </a:r>
          </a:p>
        </p:txBody>
      </p:sp>
      <p:sp>
        <p:nvSpPr>
          <p:cNvPr id="19" name="TextBox 18"/>
          <p:cNvSpPr txBox="1"/>
          <p:nvPr/>
        </p:nvSpPr>
        <p:spPr>
          <a:xfrm>
            <a:off x="2877235" y="1427203"/>
            <a:ext cx="652743" cy="369332"/>
          </a:xfrm>
          <a:prstGeom prst="rect">
            <a:avLst/>
          </a:prstGeom>
          <a:noFill/>
        </p:spPr>
        <p:txBody>
          <a:bodyPr wrap="none" rtlCol="0">
            <a:spAutoFit/>
          </a:bodyPr>
          <a:lstStyle/>
          <a:p>
            <a:r>
              <a:rPr lang="en-US" dirty="0"/>
              <a:t>2004</a:t>
            </a:r>
          </a:p>
        </p:txBody>
      </p:sp>
      <p:sp>
        <p:nvSpPr>
          <p:cNvPr id="20" name="TextBox 19"/>
          <p:cNvSpPr txBox="1"/>
          <p:nvPr/>
        </p:nvSpPr>
        <p:spPr>
          <a:xfrm>
            <a:off x="4020234" y="1427203"/>
            <a:ext cx="652743" cy="369332"/>
          </a:xfrm>
          <a:prstGeom prst="rect">
            <a:avLst/>
          </a:prstGeom>
          <a:noFill/>
        </p:spPr>
        <p:txBody>
          <a:bodyPr wrap="none" rtlCol="0">
            <a:spAutoFit/>
          </a:bodyPr>
          <a:lstStyle/>
          <a:p>
            <a:r>
              <a:rPr lang="en-US" dirty="0"/>
              <a:t>2005</a:t>
            </a:r>
          </a:p>
        </p:txBody>
      </p:sp>
      <p:sp>
        <p:nvSpPr>
          <p:cNvPr id="21" name="TextBox 20"/>
          <p:cNvSpPr txBox="1"/>
          <p:nvPr/>
        </p:nvSpPr>
        <p:spPr>
          <a:xfrm>
            <a:off x="5239433" y="1427203"/>
            <a:ext cx="652743" cy="369332"/>
          </a:xfrm>
          <a:prstGeom prst="rect">
            <a:avLst/>
          </a:prstGeom>
          <a:noFill/>
        </p:spPr>
        <p:txBody>
          <a:bodyPr wrap="none" rtlCol="0">
            <a:spAutoFit/>
          </a:bodyPr>
          <a:lstStyle/>
          <a:p>
            <a:r>
              <a:rPr lang="en-US" dirty="0"/>
              <a:t>2006</a:t>
            </a:r>
          </a:p>
        </p:txBody>
      </p:sp>
      <p:sp>
        <p:nvSpPr>
          <p:cNvPr id="22" name="TextBox 21"/>
          <p:cNvSpPr txBox="1"/>
          <p:nvPr/>
        </p:nvSpPr>
        <p:spPr>
          <a:xfrm>
            <a:off x="6458632" y="1427203"/>
            <a:ext cx="652743" cy="369332"/>
          </a:xfrm>
          <a:prstGeom prst="rect">
            <a:avLst/>
          </a:prstGeom>
          <a:noFill/>
        </p:spPr>
        <p:txBody>
          <a:bodyPr wrap="none" rtlCol="0">
            <a:spAutoFit/>
          </a:bodyPr>
          <a:lstStyle/>
          <a:p>
            <a:r>
              <a:rPr lang="en-US" dirty="0"/>
              <a:t>2007</a:t>
            </a:r>
          </a:p>
        </p:txBody>
      </p:sp>
      <p:sp>
        <p:nvSpPr>
          <p:cNvPr id="23" name="TextBox 22"/>
          <p:cNvSpPr txBox="1"/>
          <p:nvPr/>
        </p:nvSpPr>
        <p:spPr>
          <a:xfrm>
            <a:off x="7677831" y="1427203"/>
            <a:ext cx="652743" cy="369332"/>
          </a:xfrm>
          <a:prstGeom prst="rect">
            <a:avLst/>
          </a:prstGeom>
          <a:noFill/>
        </p:spPr>
        <p:txBody>
          <a:bodyPr wrap="none" rtlCol="0">
            <a:spAutoFit/>
          </a:bodyPr>
          <a:lstStyle/>
          <a:p>
            <a:r>
              <a:rPr lang="en-US" dirty="0"/>
              <a:t>2008</a:t>
            </a:r>
          </a:p>
        </p:txBody>
      </p:sp>
      <p:sp>
        <p:nvSpPr>
          <p:cNvPr id="24" name="TextBox 23"/>
          <p:cNvSpPr txBox="1"/>
          <p:nvPr/>
        </p:nvSpPr>
        <p:spPr>
          <a:xfrm>
            <a:off x="8897030" y="1427203"/>
            <a:ext cx="652743" cy="369332"/>
          </a:xfrm>
          <a:prstGeom prst="rect">
            <a:avLst/>
          </a:prstGeom>
          <a:noFill/>
        </p:spPr>
        <p:txBody>
          <a:bodyPr wrap="none" rtlCol="0">
            <a:spAutoFit/>
          </a:bodyPr>
          <a:lstStyle/>
          <a:p>
            <a:r>
              <a:rPr lang="en-US" dirty="0"/>
              <a:t>2009</a:t>
            </a:r>
          </a:p>
        </p:txBody>
      </p:sp>
      <p:cxnSp>
        <p:nvCxnSpPr>
          <p:cNvPr id="25" name="Straight Arrow Connector 24"/>
          <p:cNvCxnSpPr/>
          <p:nvPr/>
        </p:nvCxnSpPr>
        <p:spPr>
          <a:xfrm>
            <a:off x="2057400" y="4213858"/>
            <a:ext cx="82296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574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004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434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626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818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0010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220200" y="406145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734235" y="3736061"/>
            <a:ext cx="652743" cy="369332"/>
          </a:xfrm>
          <a:prstGeom prst="rect">
            <a:avLst/>
          </a:prstGeom>
          <a:noFill/>
        </p:spPr>
        <p:txBody>
          <a:bodyPr wrap="none" rtlCol="0">
            <a:spAutoFit/>
          </a:bodyPr>
          <a:lstStyle/>
          <a:p>
            <a:r>
              <a:rPr lang="en-US" dirty="0"/>
              <a:t>2010</a:t>
            </a:r>
          </a:p>
        </p:txBody>
      </p:sp>
      <p:sp>
        <p:nvSpPr>
          <p:cNvPr id="34" name="TextBox 33"/>
          <p:cNvSpPr txBox="1"/>
          <p:nvPr/>
        </p:nvSpPr>
        <p:spPr>
          <a:xfrm>
            <a:off x="2877235" y="3736061"/>
            <a:ext cx="652743" cy="369332"/>
          </a:xfrm>
          <a:prstGeom prst="rect">
            <a:avLst/>
          </a:prstGeom>
          <a:noFill/>
        </p:spPr>
        <p:txBody>
          <a:bodyPr wrap="none" rtlCol="0">
            <a:spAutoFit/>
          </a:bodyPr>
          <a:lstStyle/>
          <a:p>
            <a:r>
              <a:rPr lang="en-US" dirty="0"/>
              <a:t>2011</a:t>
            </a:r>
          </a:p>
        </p:txBody>
      </p:sp>
      <p:sp>
        <p:nvSpPr>
          <p:cNvPr id="35" name="TextBox 34"/>
          <p:cNvSpPr txBox="1"/>
          <p:nvPr/>
        </p:nvSpPr>
        <p:spPr>
          <a:xfrm>
            <a:off x="4020234" y="3736061"/>
            <a:ext cx="652743" cy="369332"/>
          </a:xfrm>
          <a:prstGeom prst="rect">
            <a:avLst/>
          </a:prstGeom>
          <a:noFill/>
        </p:spPr>
        <p:txBody>
          <a:bodyPr wrap="none" rtlCol="0">
            <a:spAutoFit/>
          </a:bodyPr>
          <a:lstStyle/>
          <a:p>
            <a:r>
              <a:rPr lang="en-US" dirty="0"/>
              <a:t>2012</a:t>
            </a:r>
          </a:p>
        </p:txBody>
      </p:sp>
      <p:sp>
        <p:nvSpPr>
          <p:cNvPr id="36" name="TextBox 35"/>
          <p:cNvSpPr txBox="1"/>
          <p:nvPr/>
        </p:nvSpPr>
        <p:spPr>
          <a:xfrm>
            <a:off x="5239433" y="3736061"/>
            <a:ext cx="652743" cy="369332"/>
          </a:xfrm>
          <a:prstGeom prst="rect">
            <a:avLst/>
          </a:prstGeom>
          <a:noFill/>
        </p:spPr>
        <p:txBody>
          <a:bodyPr wrap="none" rtlCol="0">
            <a:spAutoFit/>
          </a:bodyPr>
          <a:lstStyle/>
          <a:p>
            <a:r>
              <a:rPr lang="en-US" dirty="0"/>
              <a:t>2013</a:t>
            </a:r>
          </a:p>
        </p:txBody>
      </p:sp>
      <p:sp>
        <p:nvSpPr>
          <p:cNvPr id="37" name="TextBox 36"/>
          <p:cNvSpPr txBox="1"/>
          <p:nvPr/>
        </p:nvSpPr>
        <p:spPr>
          <a:xfrm>
            <a:off x="6458632" y="3736061"/>
            <a:ext cx="652743" cy="369332"/>
          </a:xfrm>
          <a:prstGeom prst="rect">
            <a:avLst/>
          </a:prstGeom>
          <a:noFill/>
        </p:spPr>
        <p:txBody>
          <a:bodyPr wrap="none" rtlCol="0">
            <a:spAutoFit/>
          </a:bodyPr>
          <a:lstStyle/>
          <a:p>
            <a:r>
              <a:rPr lang="en-US" dirty="0"/>
              <a:t>2014</a:t>
            </a:r>
          </a:p>
        </p:txBody>
      </p:sp>
      <p:sp>
        <p:nvSpPr>
          <p:cNvPr id="38" name="TextBox 37"/>
          <p:cNvSpPr txBox="1"/>
          <p:nvPr/>
        </p:nvSpPr>
        <p:spPr>
          <a:xfrm>
            <a:off x="7677831" y="3736061"/>
            <a:ext cx="652743" cy="369332"/>
          </a:xfrm>
          <a:prstGeom prst="rect">
            <a:avLst/>
          </a:prstGeom>
          <a:noFill/>
        </p:spPr>
        <p:txBody>
          <a:bodyPr wrap="none" rtlCol="0">
            <a:spAutoFit/>
          </a:bodyPr>
          <a:lstStyle/>
          <a:p>
            <a:r>
              <a:rPr lang="en-US" dirty="0"/>
              <a:t>2015</a:t>
            </a:r>
          </a:p>
        </p:txBody>
      </p:sp>
      <p:sp>
        <p:nvSpPr>
          <p:cNvPr id="39" name="TextBox 38"/>
          <p:cNvSpPr txBox="1"/>
          <p:nvPr/>
        </p:nvSpPr>
        <p:spPr>
          <a:xfrm>
            <a:off x="8897030" y="3736061"/>
            <a:ext cx="652743" cy="369332"/>
          </a:xfrm>
          <a:prstGeom prst="rect">
            <a:avLst/>
          </a:prstGeom>
          <a:noFill/>
        </p:spPr>
        <p:txBody>
          <a:bodyPr wrap="none" rtlCol="0">
            <a:spAutoFit/>
          </a:bodyPr>
          <a:lstStyle/>
          <a:p>
            <a:r>
              <a:rPr lang="en-US" dirty="0"/>
              <a:t>2016</a:t>
            </a:r>
          </a:p>
        </p:txBody>
      </p:sp>
      <p:sp>
        <p:nvSpPr>
          <p:cNvPr id="40" name="Right Arrow 39"/>
          <p:cNvSpPr/>
          <p:nvPr/>
        </p:nvSpPr>
        <p:spPr>
          <a:xfrm>
            <a:off x="2057398" y="2101573"/>
            <a:ext cx="7879078" cy="381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TextBox 40"/>
          <p:cNvSpPr txBox="1"/>
          <p:nvPr/>
        </p:nvSpPr>
        <p:spPr>
          <a:xfrm>
            <a:off x="5090161" y="859810"/>
            <a:ext cx="1537215" cy="523220"/>
          </a:xfrm>
          <a:prstGeom prst="rect">
            <a:avLst/>
          </a:prstGeom>
          <a:noFill/>
          <a:ln w="12700">
            <a:solidFill>
              <a:schemeClr val="tx1"/>
            </a:solidFill>
          </a:ln>
        </p:spPr>
        <p:txBody>
          <a:bodyPr wrap="square" rtlCol="0">
            <a:spAutoFit/>
          </a:bodyPr>
          <a:lstStyle/>
          <a:p>
            <a:r>
              <a:rPr lang="en-US" sz="1400" dirty="0"/>
              <a:t>HFT proposal submitted to DOE</a:t>
            </a:r>
          </a:p>
        </p:txBody>
      </p:sp>
      <p:sp>
        <p:nvSpPr>
          <p:cNvPr id="42" name="TextBox 41"/>
          <p:cNvSpPr txBox="1"/>
          <p:nvPr/>
        </p:nvSpPr>
        <p:spPr>
          <a:xfrm>
            <a:off x="7543800" y="844421"/>
            <a:ext cx="1905000" cy="523220"/>
          </a:xfrm>
          <a:prstGeom prst="rect">
            <a:avLst/>
          </a:prstGeom>
          <a:noFill/>
          <a:ln w="12700">
            <a:solidFill>
              <a:schemeClr val="tx1"/>
            </a:solidFill>
          </a:ln>
        </p:spPr>
        <p:txBody>
          <a:bodyPr wrap="square" rtlCol="0">
            <a:spAutoFit/>
          </a:bodyPr>
          <a:lstStyle/>
          <a:p>
            <a:r>
              <a:rPr lang="en-US" sz="1400" dirty="0"/>
              <a:t>DOE “mission need” (CD-0) DOE R&amp;D $</a:t>
            </a:r>
          </a:p>
        </p:txBody>
      </p:sp>
      <p:sp>
        <p:nvSpPr>
          <p:cNvPr id="43" name="TextBox 42"/>
          <p:cNvSpPr txBox="1"/>
          <p:nvPr/>
        </p:nvSpPr>
        <p:spPr>
          <a:xfrm>
            <a:off x="1590034" y="2962156"/>
            <a:ext cx="1610367" cy="523220"/>
          </a:xfrm>
          <a:prstGeom prst="rect">
            <a:avLst/>
          </a:prstGeom>
          <a:noFill/>
          <a:ln w="12700">
            <a:solidFill>
              <a:schemeClr val="tx1"/>
            </a:solidFill>
          </a:ln>
        </p:spPr>
        <p:txBody>
          <a:bodyPr wrap="square" rtlCol="0">
            <a:spAutoFit/>
          </a:bodyPr>
          <a:lstStyle/>
          <a:p>
            <a:r>
              <a:rPr lang="en-US" sz="1400" dirty="0"/>
              <a:t>DOE tech selection CDR (CD-1) pro $</a:t>
            </a:r>
          </a:p>
        </p:txBody>
      </p:sp>
      <p:cxnSp>
        <p:nvCxnSpPr>
          <p:cNvPr id="45" name="Straight Arrow Connector 44"/>
          <p:cNvCxnSpPr>
            <a:stCxn id="41" idx="2"/>
          </p:cNvCxnSpPr>
          <p:nvPr/>
        </p:nvCxnSpPr>
        <p:spPr>
          <a:xfrm>
            <a:off x="5858768" y="1383031"/>
            <a:ext cx="84832" cy="50015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2" idx="2"/>
          </p:cNvCxnSpPr>
          <p:nvPr/>
        </p:nvCxnSpPr>
        <p:spPr>
          <a:xfrm>
            <a:off x="8496300" y="1367641"/>
            <a:ext cx="266700" cy="5155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2"/>
          </p:cNvCxnSpPr>
          <p:nvPr/>
        </p:nvCxnSpPr>
        <p:spPr>
          <a:xfrm>
            <a:off x="2395218" y="3485376"/>
            <a:ext cx="274703" cy="7284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ight Arrow 52"/>
          <p:cNvSpPr/>
          <p:nvPr/>
        </p:nvSpPr>
        <p:spPr>
          <a:xfrm>
            <a:off x="4343400" y="2505345"/>
            <a:ext cx="5593077" cy="390255"/>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Mechanics R&amp;D</a:t>
            </a:r>
          </a:p>
        </p:txBody>
      </p:sp>
      <p:sp>
        <p:nvSpPr>
          <p:cNvPr id="54" name="Right Arrow 53"/>
          <p:cNvSpPr/>
          <p:nvPr/>
        </p:nvSpPr>
        <p:spPr>
          <a:xfrm>
            <a:off x="2597021" y="4679367"/>
            <a:ext cx="3213273" cy="39416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R&amp;D + Prototype construction</a:t>
            </a:r>
          </a:p>
        </p:txBody>
      </p:sp>
      <p:sp>
        <p:nvSpPr>
          <p:cNvPr id="55" name="TextBox 54"/>
          <p:cNvSpPr txBox="1"/>
          <p:nvPr/>
        </p:nvSpPr>
        <p:spPr>
          <a:xfrm>
            <a:off x="3407714" y="2972722"/>
            <a:ext cx="1773886" cy="523220"/>
          </a:xfrm>
          <a:prstGeom prst="rect">
            <a:avLst/>
          </a:prstGeom>
          <a:noFill/>
          <a:ln w="12700">
            <a:solidFill>
              <a:schemeClr val="tx1"/>
            </a:solidFill>
          </a:ln>
        </p:spPr>
        <p:txBody>
          <a:bodyPr wrap="square" rtlCol="0">
            <a:spAutoFit/>
          </a:bodyPr>
          <a:lstStyle/>
          <a:p>
            <a:r>
              <a:rPr lang="en-US" sz="1400" dirty="0"/>
              <a:t>DOE tech </a:t>
            </a:r>
            <a:r>
              <a:rPr lang="en-US" sz="1400"/>
              <a:t>selection TDR </a:t>
            </a:r>
            <a:r>
              <a:rPr lang="en-US" sz="1400" dirty="0"/>
              <a:t>(CD-2/3) con $</a:t>
            </a:r>
          </a:p>
        </p:txBody>
      </p:sp>
      <p:cxnSp>
        <p:nvCxnSpPr>
          <p:cNvPr id="56" name="Straight Arrow Connector 55"/>
          <p:cNvCxnSpPr>
            <a:stCxn id="55" idx="2"/>
          </p:cNvCxnSpPr>
          <p:nvPr/>
        </p:nvCxnSpPr>
        <p:spPr>
          <a:xfrm flipH="1">
            <a:off x="4020233" y="3495942"/>
            <a:ext cx="274424" cy="7179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rot="-5400000">
            <a:off x="5085435" y="4132483"/>
            <a:ext cx="1734230" cy="219193"/>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Engineering run</a:t>
            </a:r>
          </a:p>
        </p:txBody>
      </p:sp>
      <p:sp>
        <p:nvSpPr>
          <p:cNvPr id="61" name="Rectangle 60"/>
          <p:cNvSpPr/>
          <p:nvPr/>
        </p:nvSpPr>
        <p:spPr>
          <a:xfrm rot="-5400000">
            <a:off x="6336082" y="3917606"/>
            <a:ext cx="1734230" cy="648947"/>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Physics run</a:t>
            </a:r>
          </a:p>
        </p:txBody>
      </p:sp>
      <p:sp>
        <p:nvSpPr>
          <p:cNvPr id="65" name="Rectangle 64"/>
          <p:cNvSpPr/>
          <p:nvPr/>
        </p:nvSpPr>
        <p:spPr>
          <a:xfrm rot="-5400000">
            <a:off x="7566637" y="3901398"/>
            <a:ext cx="1734230" cy="676389"/>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Physics run</a:t>
            </a:r>
          </a:p>
        </p:txBody>
      </p:sp>
      <p:sp>
        <p:nvSpPr>
          <p:cNvPr id="66" name="Rectangle 65"/>
          <p:cNvSpPr/>
          <p:nvPr/>
        </p:nvSpPr>
        <p:spPr>
          <a:xfrm rot="-5400000">
            <a:off x="8786780" y="3908244"/>
            <a:ext cx="1734230" cy="676389"/>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Physics run</a:t>
            </a:r>
          </a:p>
        </p:txBody>
      </p:sp>
      <p:sp>
        <p:nvSpPr>
          <p:cNvPr id="67" name="Right Arrow 66"/>
          <p:cNvSpPr/>
          <p:nvPr/>
        </p:nvSpPr>
        <p:spPr>
          <a:xfrm>
            <a:off x="5842952" y="5136566"/>
            <a:ext cx="3472748" cy="402476"/>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Construction and rework</a:t>
            </a:r>
          </a:p>
        </p:txBody>
      </p:sp>
      <p:sp>
        <p:nvSpPr>
          <p:cNvPr id="68" name="TextBox 67"/>
          <p:cNvSpPr txBox="1"/>
          <p:nvPr/>
        </p:nvSpPr>
        <p:spPr>
          <a:xfrm>
            <a:off x="2039910" y="5682986"/>
            <a:ext cx="8340781" cy="369332"/>
          </a:xfrm>
          <a:prstGeom prst="rect">
            <a:avLst/>
          </a:prstGeom>
          <a:noFill/>
          <a:ln w="12700">
            <a:solidFill>
              <a:schemeClr val="tx1"/>
            </a:solidFill>
          </a:ln>
        </p:spPr>
        <p:txBody>
          <a:bodyPr wrap="square" rtlCol="0">
            <a:spAutoFit/>
          </a:bodyPr>
          <a:lstStyle/>
          <a:p>
            <a:r>
              <a:rPr lang="en-US" dirty="0"/>
              <a:t>The HFT was removed from STAR after the completion of run 16 and put into storage.</a:t>
            </a:r>
          </a:p>
        </p:txBody>
      </p:sp>
      <p:sp>
        <p:nvSpPr>
          <p:cNvPr id="57" name="Right Arrow 56"/>
          <p:cNvSpPr/>
          <p:nvPr/>
        </p:nvSpPr>
        <p:spPr>
          <a:xfrm>
            <a:off x="2058011" y="4339063"/>
            <a:ext cx="3275988" cy="381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Sensor refine and fab</a:t>
            </a:r>
          </a:p>
        </p:txBody>
      </p:sp>
      <p:sp>
        <p:nvSpPr>
          <p:cNvPr id="7" name="Footer Placeholder 6"/>
          <p:cNvSpPr>
            <a:spLocks noGrp="1"/>
          </p:cNvSpPr>
          <p:nvPr>
            <p:ph type="ftr" sz="quarter" idx="11"/>
          </p:nvPr>
        </p:nvSpPr>
        <p:spPr/>
        <p:txBody>
          <a:bodyPr/>
          <a:lstStyle/>
          <a:p>
            <a:pPr>
              <a:defRPr/>
            </a:pPr>
            <a:r>
              <a:rPr lang="en-US" smtClean="0"/>
              <a:t>NSD staff meeting</a:t>
            </a:r>
            <a:endParaRPr lang="en-US" dirty="0"/>
          </a:p>
        </p:txBody>
      </p:sp>
      <p:sp>
        <p:nvSpPr>
          <p:cNvPr id="4" name="Rectangle 3"/>
          <p:cNvSpPr/>
          <p:nvPr/>
        </p:nvSpPr>
        <p:spPr>
          <a:xfrm>
            <a:off x="2136649" y="2093330"/>
            <a:ext cx="2114681" cy="369332"/>
          </a:xfrm>
          <a:prstGeom prst="rect">
            <a:avLst/>
          </a:prstGeom>
        </p:spPr>
        <p:txBody>
          <a:bodyPr wrap="none">
            <a:spAutoFit/>
          </a:bodyPr>
          <a:lstStyle/>
          <a:p>
            <a:r>
              <a:rPr lang="en-US" dirty="0"/>
              <a:t>Analog Sensor R&amp;D </a:t>
            </a:r>
          </a:p>
        </p:txBody>
      </p:sp>
      <p:sp>
        <p:nvSpPr>
          <p:cNvPr id="6" name="Rectangle 5"/>
          <p:cNvSpPr/>
          <p:nvPr/>
        </p:nvSpPr>
        <p:spPr>
          <a:xfrm>
            <a:off x="6816130" y="2086276"/>
            <a:ext cx="2937471" cy="369332"/>
          </a:xfrm>
          <a:prstGeom prst="rect">
            <a:avLst/>
          </a:prstGeom>
        </p:spPr>
        <p:txBody>
          <a:bodyPr wrap="none">
            <a:spAutoFit/>
          </a:bodyPr>
          <a:lstStyle/>
          <a:p>
            <a:r>
              <a:rPr lang="en-US" dirty="0"/>
              <a:t>digital binary R&amp;D with IPHC</a:t>
            </a:r>
          </a:p>
        </p:txBody>
      </p:sp>
      <p:cxnSp>
        <p:nvCxnSpPr>
          <p:cNvPr id="58" name="Straight Connector 57"/>
          <p:cNvCxnSpPr/>
          <p:nvPr/>
        </p:nvCxnSpPr>
        <p:spPr>
          <a:xfrm>
            <a:off x="5562600" y="2150808"/>
            <a:ext cx="0" cy="304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090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5"/>
          <p:cNvSpPr txBox="1">
            <a:spLocks/>
          </p:cNvSpPr>
          <p:nvPr/>
        </p:nvSpPr>
        <p:spPr>
          <a:xfrm>
            <a:off x="1333500" y="914400"/>
            <a:ext cx="4343400" cy="5339917"/>
          </a:xfrm>
          <a:prstGeom prst="rect">
            <a:avLst/>
          </a:prstGeom>
        </p:spPr>
        <p:txBody>
          <a:bodyPr>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182880" indent="-137160"/>
            <a:r>
              <a:rPr lang="en-US" altLang="en-US" sz="2000" dirty="0"/>
              <a:t> DCA pointing resolution</a:t>
            </a:r>
          </a:p>
          <a:p>
            <a:pPr marL="274320" lvl="1" indent="-137160"/>
            <a:r>
              <a:rPr lang="en-US" altLang="en-US" sz="1600" dirty="0"/>
              <a:t>Design requirement exceeded: 46 µm for 750 MeV/c Kaons for the </a:t>
            </a:r>
            <a:r>
              <a:rPr lang="en-US" altLang="en-US" sz="1600" b="1" dirty="0"/>
              <a:t>2 sectors </a:t>
            </a:r>
            <a:r>
              <a:rPr lang="en-US" altLang="en-US" sz="1600" dirty="0"/>
              <a:t>equipped </a:t>
            </a:r>
            <a:r>
              <a:rPr lang="en-US" altLang="en-US" sz="1600" b="1" dirty="0"/>
              <a:t>with aluminum cables on inner layer</a:t>
            </a:r>
          </a:p>
          <a:p>
            <a:pPr marL="274320" lvl="1" indent="-137160"/>
            <a:r>
              <a:rPr lang="en-US" altLang="en-US" sz="1600" dirty="0"/>
              <a:t>~ 30 µm for p &gt; 1 GeV/c </a:t>
            </a:r>
          </a:p>
          <a:p>
            <a:pPr marL="274320" lvl="1" indent="-137160"/>
            <a:r>
              <a:rPr lang="en-US" altLang="en-US" sz="1600" dirty="0"/>
              <a:t>From 2015: all sectors equipped with aluminum cables on the inner layer</a:t>
            </a:r>
          </a:p>
          <a:p>
            <a:pPr marL="0" indent="0">
              <a:buNone/>
            </a:pPr>
            <a:endParaRPr lang="en-US" altLang="en-US" sz="2400" dirty="0"/>
          </a:p>
          <a:p>
            <a:pPr marL="822960" lvl="3" indent="0">
              <a:buNone/>
            </a:pPr>
            <a:endParaRPr lang="en-US" altLang="en-US" sz="1600" dirty="0"/>
          </a:p>
          <a:p>
            <a:pPr marL="0" indent="0">
              <a:buNone/>
            </a:pPr>
            <a:endParaRPr lang="en-US" altLang="en-US" sz="2000" dirty="0"/>
          </a:p>
          <a:p>
            <a:r>
              <a:rPr lang="en-US" altLang="en-US" sz="2000" dirty="0"/>
              <a:t>Physics of D-meson productions</a:t>
            </a:r>
          </a:p>
          <a:p>
            <a:pPr lvl="1"/>
            <a:r>
              <a:rPr lang="en-US" altLang="en-US" sz="1700" dirty="0"/>
              <a:t>High significance signal</a:t>
            </a:r>
          </a:p>
          <a:p>
            <a:pPr lvl="1"/>
            <a:r>
              <a:rPr lang="en-US" altLang="en-US" sz="1700" dirty="0"/>
              <a:t>Nuclear modification factor </a:t>
            </a:r>
            <a:r>
              <a:rPr lang="en-US" altLang="en-US" sz="1700" i="1" dirty="0"/>
              <a:t>R</a:t>
            </a:r>
            <a:r>
              <a:rPr lang="en-US" altLang="en-US" sz="1700" i="1" baseline="-25000" dirty="0"/>
              <a:t>AA</a:t>
            </a:r>
          </a:p>
          <a:p>
            <a:pPr lvl="1"/>
            <a:r>
              <a:rPr lang="en-US" altLang="en-US" sz="1700" dirty="0"/>
              <a:t>Collective flow </a:t>
            </a:r>
            <a:r>
              <a:rPr lang="en-US" altLang="en-US" sz="1700" i="1" dirty="0"/>
              <a:t>v</a:t>
            </a:r>
            <a:r>
              <a:rPr lang="en-US" altLang="en-US" sz="1700" i="1" baseline="-25000" dirty="0"/>
              <a:t>2</a:t>
            </a:r>
            <a:endParaRPr lang="en-US" altLang="en-US" sz="1700" dirty="0"/>
          </a:p>
          <a:p>
            <a:r>
              <a:rPr lang="en-US" altLang="en-US" sz="2000" dirty="0"/>
              <a:t>First </a:t>
            </a:r>
            <a:r>
              <a:rPr lang="en-US" altLang="en-US" sz="2000" dirty="0">
                <a:ea typeface="Symbol" charset="2"/>
                <a:cs typeface="Symbol" charset="2"/>
                <a:sym typeface="Symbol" panose="05050102010706020507" pitchFamily="18" charset="2"/>
              </a:rPr>
              <a:t></a:t>
            </a:r>
            <a:r>
              <a:rPr lang="en-US" altLang="en-US" sz="2000" baseline="-25000" dirty="0"/>
              <a:t>c</a:t>
            </a:r>
            <a:r>
              <a:rPr lang="en-US" altLang="en-US" sz="2000" baseline="30000" dirty="0"/>
              <a:t>+</a:t>
            </a:r>
            <a:r>
              <a:rPr lang="en-US" altLang="en-US" sz="2000" dirty="0"/>
              <a:t> signal observed in HI collisions </a:t>
            </a:r>
            <a:r>
              <a:rPr lang="en-US" altLang="en-US" sz="2000" dirty="0" smtClean="0"/>
              <a:t>(PRL </a:t>
            </a:r>
            <a:r>
              <a:rPr lang="en-US" altLang="en-US" sz="2000" dirty="0" smtClean="0"/>
              <a:t>LL16224</a:t>
            </a:r>
            <a:r>
              <a:rPr lang="en-US" altLang="en-US" sz="2000" dirty="0" smtClean="0"/>
              <a:t>)! </a:t>
            </a:r>
            <a:r>
              <a:rPr lang="en-US" sz="2000" i="1" dirty="0"/>
              <a:t>c</a:t>
            </a:r>
            <a:r>
              <a:rPr lang="en-US" sz="2000" i="1" dirty="0">
                <a:latin typeface="Symbol" pitchFamily="18" charset="2"/>
                <a:sym typeface="Symbol" pitchFamily="18" charset="2"/>
              </a:rPr>
              <a:t></a:t>
            </a:r>
            <a:r>
              <a:rPr lang="en-US" sz="2000" dirty="0">
                <a:latin typeface="Symbol" pitchFamily="18" charset="2"/>
                <a:sym typeface="Symbol" pitchFamily="18" charset="2"/>
              </a:rPr>
              <a:t> ~ 60 m</a:t>
            </a:r>
            <a:r>
              <a:rPr lang="en-US" sz="2000" dirty="0">
                <a:sym typeface="Symbol" pitchFamily="18" charset="2"/>
              </a:rPr>
              <a:t>m</a:t>
            </a:r>
            <a:endParaRPr lang="en-US" altLang="en-US" sz="2000" dirty="0"/>
          </a:p>
          <a:p>
            <a:pPr marL="274320" lvl="1" indent="0">
              <a:buNone/>
            </a:pPr>
            <a:endParaRPr lang="en-US" altLang="en-US" sz="1700" i="1" baseline="-25000" dirty="0"/>
          </a:p>
        </p:txBody>
      </p:sp>
      <p:pic>
        <p:nvPicPr>
          <p:cNvPr id="3074" name="Picture 2" descr="C:\Users\gcontin\Documents\HFT\Papers\PXL\2015\DCA_Z_al.png"/>
          <p:cNvPicPr>
            <a:picLocks noChangeAspect="1" noChangeArrowheads="1"/>
          </p:cNvPicPr>
          <p:nvPr/>
        </p:nvPicPr>
        <p:blipFill rotWithShape="1">
          <a:blip r:embed="rId3">
            <a:extLst>
              <a:ext uri="{28A0092B-C50C-407E-A947-70E740481C1C}">
                <a14:useLocalDpi xmlns:a14="http://schemas.microsoft.com/office/drawing/2010/main" val="0"/>
              </a:ext>
            </a:extLst>
          </a:blip>
          <a:srcRect t="6951"/>
          <a:stretch/>
        </p:blipFill>
        <p:spPr bwMode="auto">
          <a:xfrm>
            <a:off x="6858000" y="866362"/>
            <a:ext cx="3581400" cy="2562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989" y="106351"/>
            <a:ext cx="10972800" cy="1143000"/>
          </a:xfrm>
        </p:spPr>
        <p:txBody>
          <a:bodyPr/>
          <a:lstStyle/>
          <a:p>
            <a:pPr algn="ctr"/>
            <a:r>
              <a:rPr lang="en-US" sz="3600" u="sng" dirty="0" smtClean="0"/>
              <a:t>HFT Performance from 2014 data</a:t>
            </a:r>
            <a:endParaRPr lang="en-US" sz="3600" u="sng" dirty="0"/>
          </a:p>
        </p:txBody>
      </p:sp>
      <p:sp>
        <p:nvSpPr>
          <p:cNvPr id="6" name="Slide Number Placeholder 5"/>
          <p:cNvSpPr>
            <a:spLocks noGrp="1"/>
          </p:cNvSpPr>
          <p:nvPr>
            <p:ph type="sldNum" sz="quarter" idx="12"/>
          </p:nvPr>
        </p:nvSpPr>
        <p:spPr/>
        <p:txBody>
          <a:bodyPr/>
          <a:lstStyle/>
          <a:p>
            <a:fld id="{2A224724-FC50-4D34-913C-2506608B7A09}" type="slidenum">
              <a:rPr lang="en-US" smtClean="0"/>
              <a:t>12</a:t>
            </a:fld>
            <a:endParaRPr lang="en-US" dirty="0"/>
          </a:p>
        </p:txBody>
      </p:sp>
      <p:sp>
        <p:nvSpPr>
          <p:cNvPr id="7" name="Rectangle 6"/>
          <p:cNvSpPr/>
          <p:nvPr/>
        </p:nvSpPr>
        <p:spPr>
          <a:xfrm>
            <a:off x="3505200" y="2983469"/>
            <a:ext cx="2465868" cy="738664"/>
          </a:xfrm>
          <a:prstGeom prst="rect">
            <a:avLst/>
          </a:prstGeom>
        </p:spPr>
        <p:txBody>
          <a:bodyPr wrap="none">
            <a:spAutoFit/>
          </a:bodyPr>
          <a:lstStyle/>
          <a:p>
            <a:r>
              <a:rPr lang="en-US" sz="1400" b="1" i="1" dirty="0"/>
              <a:t>D</a:t>
            </a:r>
            <a:r>
              <a:rPr lang="en-US" sz="1400" b="1" i="1" baseline="30000" dirty="0"/>
              <a:t>0</a:t>
            </a:r>
            <a:r>
              <a:rPr lang="en-US" sz="1400" b="1" i="1" dirty="0"/>
              <a:t> </a:t>
            </a:r>
            <a:r>
              <a:rPr lang="en-US" sz="1400" b="1" i="1" dirty="0">
                <a:sym typeface="Symbol" pitchFamily="18" charset="2"/>
              </a:rPr>
              <a:t></a:t>
            </a:r>
            <a:r>
              <a:rPr lang="en-US" sz="1400" b="1" i="1" dirty="0"/>
              <a:t> K </a:t>
            </a:r>
            <a:r>
              <a:rPr lang="en-US" sz="1400" b="1" i="1" dirty="0">
                <a:sym typeface="Symbol" pitchFamily="18" charset="2"/>
              </a:rPr>
              <a:t> </a:t>
            </a:r>
            <a:r>
              <a:rPr lang="en-US" sz="1400" b="1" i="1" dirty="0"/>
              <a:t>production </a:t>
            </a:r>
            <a:r>
              <a:rPr lang="en-US" sz="1400" i="1" dirty="0"/>
              <a:t>in</a:t>
            </a:r>
            <a:r>
              <a:rPr lang="en-US" sz="1400" b="1" i="1" dirty="0"/>
              <a:t> </a:t>
            </a:r>
          </a:p>
          <a:p>
            <a:r>
              <a:rPr lang="en-US" sz="1400" b="1" i="1" dirty="0"/>
              <a:t>√</a:t>
            </a:r>
            <a:r>
              <a:rPr lang="en-US" sz="1400" i="1" dirty="0" err="1"/>
              <a:t>s</a:t>
            </a:r>
            <a:r>
              <a:rPr lang="en-US" sz="1400" i="1" baseline="-25000" dirty="0" err="1"/>
              <a:t>NN</a:t>
            </a:r>
            <a:r>
              <a:rPr lang="en-US" sz="1400" i="1" dirty="0"/>
              <a:t> </a:t>
            </a:r>
            <a:r>
              <a:rPr lang="en-US" sz="1400" b="1" i="1" dirty="0"/>
              <a:t>= </a:t>
            </a:r>
            <a:r>
              <a:rPr lang="en-US" sz="1400" i="1" dirty="0"/>
              <a:t>200GeV </a:t>
            </a:r>
            <a:r>
              <a:rPr lang="en-US" sz="1400" i="1" dirty="0" err="1"/>
              <a:t>Au+Au</a:t>
            </a:r>
            <a:r>
              <a:rPr lang="en-US" sz="1400" i="1" dirty="0"/>
              <a:t> collisions</a:t>
            </a:r>
          </a:p>
          <a:p>
            <a:r>
              <a:rPr lang="en-US" sz="1400" i="1" dirty="0"/>
              <a:t>(partial event sample)</a:t>
            </a:r>
          </a:p>
        </p:txBody>
      </p:sp>
      <p:pic>
        <p:nvPicPr>
          <p:cNvPr id="8" name="Picture 2" descr="C:\Users\gcontin\Documents\HFT\Conferences\My_Conferences\STAR_Collaboration_Meeting_06042015\PR_D0_offici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186" y="3505200"/>
            <a:ext cx="4843215" cy="27509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382148" y="1224724"/>
            <a:ext cx="784189" cy="369332"/>
          </a:xfrm>
          <a:prstGeom prst="rect">
            <a:avLst/>
          </a:prstGeom>
          <a:noFill/>
        </p:spPr>
        <p:txBody>
          <a:bodyPr wrap="none" rtlCol="0">
            <a:spAutoFit/>
          </a:bodyPr>
          <a:lstStyle/>
          <a:p>
            <a:r>
              <a:rPr lang="en-US" dirty="0"/>
              <a:t>46 µm</a:t>
            </a:r>
          </a:p>
        </p:txBody>
      </p:sp>
      <p:sp>
        <p:nvSpPr>
          <p:cNvPr id="14" name="Line 17"/>
          <p:cNvSpPr>
            <a:spLocks noChangeShapeType="1"/>
          </p:cNvSpPr>
          <p:nvPr/>
        </p:nvSpPr>
        <p:spPr bwMode="auto">
          <a:xfrm>
            <a:off x="8775192" y="1594056"/>
            <a:ext cx="0" cy="6919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17"/>
          <p:cNvSpPr>
            <a:spLocks noChangeShapeType="1"/>
          </p:cNvSpPr>
          <p:nvPr/>
        </p:nvSpPr>
        <p:spPr bwMode="auto">
          <a:xfrm>
            <a:off x="5334000" y="3505201"/>
            <a:ext cx="381000" cy="101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Date Placeholder 2"/>
          <p:cNvSpPr>
            <a:spLocks noGrp="1"/>
          </p:cNvSpPr>
          <p:nvPr>
            <p:ph type="dt" sz="half" idx="10"/>
          </p:nvPr>
        </p:nvSpPr>
        <p:spPr/>
        <p:txBody>
          <a:bodyPr/>
          <a:lstStyle/>
          <a:p>
            <a:r>
              <a:rPr lang="en-US" smtClean="0"/>
              <a:t>April 21, 2020</a:t>
            </a:r>
            <a:endParaRPr lang="en-US" dirty="0"/>
          </a:p>
        </p:txBody>
      </p:sp>
      <p:sp>
        <p:nvSpPr>
          <p:cNvPr id="4" name="Footer Placeholder 3"/>
          <p:cNvSpPr>
            <a:spLocks noGrp="1"/>
          </p:cNvSpPr>
          <p:nvPr>
            <p:ph type="ftr" sz="quarter" idx="11"/>
          </p:nvPr>
        </p:nvSpPr>
        <p:spPr/>
        <p:txBody>
          <a:bodyPr/>
          <a:lstStyle/>
          <a:p>
            <a:pPr>
              <a:defRPr/>
            </a:pPr>
            <a:r>
              <a:rPr lang="en-US" smtClean="0"/>
              <a:t>NSD staff meeting</a:t>
            </a:r>
            <a:endParaRPr lang="en-US" dirty="0"/>
          </a:p>
        </p:txBody>
      </p:sp>
    </p:spTree>
    <p:extLst>
      <p:ext uri="{BB962C8B-B14F-4D97-AF65-F5344CB8AC3E}">
        <p14:creationId xmlns:p14="http://schemas.microsoft.com/office/powerpoint/2010/main" val="649043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962" y="82876"/>
            <a:ext cx="7957915" cy="1143000"/>
          </a:xfrm>
        </p:spPr>
        <p:txBody>
          <a:bodyPr/>
          <a:lstStyle/>
          <a:p>
            <a:r>
              <a:rPr lang="en-US" sz="3200" u="sng" dirty="0" smtClean="0"/>
              <a:t>ALICE </a:t>
            </a:r>
            <a:r>
              <a:rPr lang="en-US" sz="3200" u="sng" dirty="0" smtClean="0"/>
              <a:t>Inner Tracking System (ITS) </a:t>
            </a:r>
            <a:r>
              <a:rPr lang="en-US" sz="3200" u="sng" dirty="0" smtClean="0"/>
              <a:t>Upgrade </a:t>
            </a:r>
            <a:r>
              <a:rPr lang="en-US" sz="3200" u="sng" dirty="0"/>
              <a:t>– next generation MAPS detector</a:t>
            </a:r>
          </a:p>
        </p:txBody>
      </p:sp>
      <p:sp>
        <p:nvSpPr>
          <p:cNvPr id="4" name="Slide Number Placeholder 3"/>
          <p:cNvSpPr>
            <a:spLocks noGrp="1"/>
          </p:cNvSpPr>
          <p:nvPr>
            <p:ph type="sldNum" sz="quarter" idx="10"/>
          </p:nvPr>
        </p:nvSpPr>
        <p:spPr>
          <a:xfrm>
            <a:off x="11637264" y="6479158"/>
            <a:ext cx="408432" cy="365125"/>
          </a:xfrm>
        </p:spPr>
        <p:txBody>
          <a:bodyPr/>
          <a:lstStyle/>
          <a:p>
            <a:pPr>
              <a:defRPr/>
            </a:pPr>
            <a:fld id="{2E8B60E4-7BE9-B349-BA11-FFF45ED2CEC0}" type="slidenum">
              <a:rPr lang="en-US" altLang="zh-CN" smtClean="0"/>
              <a:pPr>
                <a:defRPr/>
              </a:pPr>
              <a:t>13</a:t>
            </a:fld>
            <a:endParaRPr lang="en-US" altLang="zh-CN" dirty="0"/>
          </a:p>
        </p:txBody>
      </p:sp>
      <p:graphicFrame>
        <p:nvGraphicFramePr>
          <p:cNvPr id="5" name="Table 4"/>
          <p:cNvGraphicFramePr>
            <a:graphicFrameLocks noGrp="1"/>
          </p:cNvGraphicFramePr>
          <p:nvPr>
            <p:extLst>
              <p:ext uri="{D42A27DB-BD31-4B8C-83A1-F6EECF244321}">
                <p14:modId xmlns:p14="http://schemas.microsoft.com/office/powerpoint/2010/main" val="2871116902"/>
              </p:ext>
            </p:extLst>
          </p:nvPr>
        </p:nvGraphicFramePr>
        <p:xfrm>
          <a:off x="3122568" y="3454174"/>
          <a:ext cx="5916705" cy="2617696"/>
        </p:xfrm>
        <a:graphic>
          <a:graphicData uri="http://schemas.openxmlformats.org/drawingml/2006/table">
            <a:tbl>
              <a:tblPr firstRow="1" bandRow="1">
                <a:tableStyleId>{7E9639D4-E3E2-4D34-9284-5A2195B3D0D7}</a:tableStyleId>
              </a:tblPr>
              <a:tblGrid>
                <a:gridCol w="1972235">
                  <a:extLst>
                    <a:ext uri="{9D8B030D-6E8A-4147-A177-3AD203B41FA5}">
                      <a16:colId xmlns:a16="http://schemas.microsoft.com/office/drawing/2014/main" val="20000"/>
                    </a:ext>
                  </a:extLst>
                </a:gridCol>
                <a:gridCol w="1972235">
                  <a:extLst>
                    <a:ext uri="{9D8B030D-6E8A-4147-A177-3AD203B41FA5}">
                      <a16:colId xmlns:a16="http://schemas.microsoft.com/office/drawing/2014/main" val="20001"/>
                    </a:ext>
                  </a:extLst>
                </a:gridCol>
                <a:gridCol w="1972235">
                  <a:extLst>
                    <a:ext uri="{9D8B030D-6E8A-4147-A177-3AD203B41FA5}">
                      <a16:colId xmlns:a16="http://schemas.microsoft.com/office/drawing/2014/main" val="20002"/>
                    </a:ext>
                  </a:extLst>
                </a:gridCol>
              </a:tblGrid>
              <a:tr h="327212">
                <a:tc>
                  <a:txBody>
                    <a:bodyPr/>
                    <a:lstStyle/>
                    <a:p>
                      <a:endParaRPr lang="en-US" sz="1600" dirty="0"/>
                    </a:p>
                  </a:txBody>
                  <a:tcPr marL="80682" marR="80682" marT="40341" marB="40341"/>
                </a:tc>
                <a:tc>
                  <a:txBody>
                    <a:bodyPr/>
                    <a:lstStyle/>
                    <a:p>
                      <a:r>
                        <a:rPr lang="en-US" sz="1600" u="none" dirty="0" smtClean="0"/>
                        <a:t>STAR PXL</a:t>
                      </a:r>
                      <a:endParaRPr lang="en-US" sz="1600" b="1" u="none" dirty="0">
                        <a:solidFill>
                          <a:schemeClr val="tx1"/>
                        </a:solidFill>
                      </a:endParaRPr>
                    </a:p>
                  </a:txBody>
                  <a:tcPr marL="80682" marR="80682" marT="40341" marB="40341"/>
                </a:tc>
                <a:tc>
                  <a:txBody>
                    <a:bodyPr/>
                    <a:lstStyle/>
                    <a:p>
                      <a:r>
                        <a:rPr lang="en-US" sz="1600" u="none" dirty="0" smtClean="0"/>
                        <a:t>ALICE ITS</a:t>
                      </a:r>
                      <a:endParaRPr lang="en-US" sz="1600" b="1" u="none" dirty="0">
                        <a:solidFill>
                          <a:schemeClr val="tx1"/>
                        </a:solidFill>
                      </a:endParaRPr>
                    </a:p>
                  </a:txBody>
                  <a:tcPr marL="80682" marR="80682" marT="40341" marB="40341"/>
                </a:tc>
                <a:extLst>
                  <a:ext uri="{0D108BD9-81ED-4DB2-BD59-A6C34878D82A}">
                    <a16:rowId xmlns:a16="http://schemas.microsoft.com/office/drawing/2014/main" val="10000"/>
                  </a:ext>
                </a:extLst>
              </a:tr>
              <a:tr h="327212">
                <a:tc>
                  <a:txBody>
                    <a:bodyPr/>
                    <a:lstStyle/>
                    <a:p>
                      <a:r>
                        <a:rPr lang="en-US" sz="1600" dirty="0" smtClean="0"/>
                        <a:t>Silicon area</a:t>
                      </a:r>
                      <a:endParaRPr lang="en-US" sz="1600" dirty="0"/>
                    </a:p>
                  </a:txBody>
                  <a:tcPr marL="80682" marR="80682" marT="40341" marB="40341"/>
                </a:tc>
                <a:tc>
                  <a:txBody>
                    <a:bodyPr/>
                    <a:lstStyle/>
                    <a:p>
                      <a:r>
                        <a:rPr lang="en-US" sz="1600" dirty="0" smtClean="0"/>
                        <a:t>0.16 m</a:t>
                      </a:r>
                      <a:r>
                        <a:rPr lang="en-US" sz="1600" baseline="30000" dirty="0" smtClean="0"/>
                        <a:t>2</a:t>
                      </a:r>
                      <a:endParaRPr lang="en-US" sz="1600" b="1" baseline="30000" dirty="0"/>
                    </a:p>
                  </a:txBody>
                  <a:tcPr marL="80682" marR="80682" marT="40341" marB="40341"/>
                </a:tc>
                <a:tc>
                  <a:txBody>
                    <a:bodyPr/>
                    <a:lstStyle/>
                    <a:p>
                      <a:r>
                        <a:rPr lang="en-US" sz="1600" dirty="0" smtClean="0"/>
                        <a:t>10 m</a:t>
                      </a:r>
                      <a:r>
                        <a:rPr lang="en-US" sz="1600" baseline="30000" dirty="0" smtClean="0"/>
                        <a:t>2</a:t>
                      </a:r>
                      <a:endParaRPr lang="en-US" sz="1600" b="1" baseline="30000" dirty="0"/>
                    </a:p>
                  </a:txBody>
                  <a:tcPr marL="80682" marR="80682" marT="40341" marB="40341"/>
                </a:tc>
                <a:extLst>
                  <a:ext uri="{0D108BD9-81ED-4DB2-BD59-A6C34878D82A}">
                    <a16:rowId xmlns:a16="http://schemas.microsoft.com/office/drawing/2014/main" val="10001"/>
                  </a:ext>
                </a:extLst>
              </a:tr>
              <a:tr h="327212">
                <a:tc>
                  <a:txBody>
                    <a:bodyPr/>
                    <a:lstStyle/>
                    <a:p>
                      <a:r>
                        <a:rPr lang="en-US" sz="1600" dirty="0" smtClean="0"/>
                        <a:t># pixels</a:t>
                      </a:r>
                      <a:endParaRPr lang="en-US" sz="1600" dirty="0"/>
                    </a:p>
                  </a:txBody>
                  <a:tcPr marL="80682" marR="80682" marT="40341" marB="40341"/>
                </a:tc>
                <a:tc>
                  <a:txBody>
                    <a:bodyPr/>
                    <a:lstStyle/>
                    <a:p>
                      <a:r>
                        <a:rPr lang="en-US" sz="1600" dirty="0" smtClean="0"/>
                        <a:t>356 M</a:t>
                      </a:r>
                      <a:endParaRPr lang="en-US" sz="1600" dirty="0"/>
                    </a:p>
                  </a:txBody>
                  <a:tcPr marL="80682" marR="80682" marT="40341" marB="40341"/>
                </a:tc>
                <a:tc>
                  <a:txBody>
                    <a:bodyPr/>
                    <a:lstStyle/>
                    <a:p>
                      <a:r>
                        <a:rPr lang="en-US" sz="1600" dirty="0" smtClean="0"/>
                        <a:t>12.5 G</a:t>
                      </a:r>
                      <a:endParaRPr lang="en-US" sz="1600" dirty="0"/>
                    </a:p>
                  </a:txBody>
                  <a:tcPr marL="80682" marR="80682" marT="40341" marB="40341"/>
                </a:tc>
                <a:extLst>
                  <a:ext uri="{0D108BD9-81ED-4DB2-BD59-A6C34878D82A}">
                    <a16:rowId xmlns:a16="http://schemas.microsoft.com/office/drawing/2014/main" val="10002"/>
                  </a:ext>
                </a:extLst>
              </a:tr>
              <a:tr h="327212">
                <a:tc>
                  <a:txBody>
                    <a:bodyPr/>
                    <a:lstStyle/>
                    <a:p>
                      <a:r>
                        <a:rPr lang="en-US" sz="1600" dirty="0" smtClean="0"/>
                        <a:t># layers</a:t>
                      </a:r>
                      <a:endParaRPr lang="en-US" sz="1600" dirty="0"/>
                    </a:p>
                  </a:txBody>
                  <a:tcPr marL="80682" marR="80682" marT="40341" marB="40341"/>
                </a:tc>
                <a:tc>
                  <a:txBody>
                    <a:bodyPr/>
                    <a:lstStyle/>
                    <a:p>
                      <a:r>
                        <a:rPr lang="en-US" sz="1600" dirty="0" smtClean="0"/>
                        <a:t>2</a:t>
                      </a:r>
                      <a:endParaRPr lang="en-US" sz="1600" dirty="0"/>
                    </a:p>
                  </a:txBody>
                  <a:tcPr marL="80682" marR="80682" marT="40341" marB="40341"/>
                </a:tc>
                <a:tc>
                  <a:txBody>
                    <a:bodyPr/>
                    <a:lstStyle/>
                    <a:p>
                      <a:r>
                        <a:rPr lang="en-US" sz="1600" dirty="0" smtClean="0"/>
                        <a:t>7</a:t>
                      </a:r>
                      <a:endParaRPr lang="en-US" sz="1600" dirty="0"/>
                    </a:p>
                  </a:txBody>
                  <a:tcPr marL="80682" marR="80682" marT="40341" marB="40341"/>
                </a:tc>
                <a:extLst>
                  <a:ext uri="{0D108BD9-81ED-4DB2-BD59-A6C34878D82A}">
                    <a16:rowId xmlns:a16="http://schemas.microsoft.com/office/drawing/2014/main" val="10003"/>
                  </a:ext>
                </a:extLst>
              </a:tr>
              <a:tr h="327212">
                <a:tc>
                  <a:txBody>
                    <a:bodyPr/>
                    <a:lstStyle/>
                    <a:p>
                      <a:r>
                        <a:rPr lang="en-US" sz="1600" dirty="0" smtClean="0"/>
                        <a:t>Integration time</a:t>
                      </a:r>
                      <a:endParaRPr lang="en-US" sz="1600" dirty="0"/>
                    </a:p>
                  </a:txBody>
                  <a:tcPr marL="80682" marR="80682" marT="40341" marB="40341"/>
                </a:tc>
                <a:tc>
                  <a:txBody>
                    <a:bodyPr/>
                    <a:lstStyle/>
                    <a:p>
                      <a:r>
                        <a:rPr lang="en-US" sz="1600" dirty="0" smtClean="0"/>
                        <a:t>186 µs</a:t>
                      </a:r>
                      <a:endParaRPr lang="en-US" sz="1600" dirty="0"/>
                    </a:p>
                  </a:txBody>
                  <a:tcPr marL="80682" marR="80682" marT="40341" marB="40341"/>
                </a:tc>
                <a:tc>
                  <a:txBody>
                    <a:bodyPr/>
                    <a:lstStyle/>
                    <a:p>
                      <a:r>
                        <a:rPr lang="en-US" sz="1600" dirty="0" smtClean="0"/>
                        <a:t>10-20 µs</a:t>
                      </a:r>
                      <a:endParaRPr lang="en-US" sz="1600" dirty="0"/>
                    </a:p>
                  </a:txBody>
                  <a:tcPr marL="80682" marR="80682" marT="40341" marB="40341"/>
                </a:tc>
                <a:extLst>
                  <a:ext uri="{0D108BD9-81ED-4DB2-BD59-A6C34878D82A}">
                    <a16:rowId xmlns:a16="http://schemas.microsoft.com/office/drawing/2014/main" val="10004"/>
                  </a:ext>
                </a:extLst>
              </a:tr>
              <a:tr h="327212">
                <a:tc>
                  <a:txBody>
                    <a:bodyPr/>
                    <a:lstStyle/>
                    <a:p>
                      <a:r>
                        <a:rPr lang="en-US" sz="1600" dirty="0" smtClean="0"/>
                        <a:t>Trigger rate</a:t>
                      </a:r>
                      <a:endParaRPr lang="en-US" sz="1600" dirty="0"/>
                    </a:p>
                  </a:txBody>
                  <a:tcPr marL="80682" marR="80682" marT="40341" marB="40341"/>
                </a:tc>
                <a:tc>
                  <a:txBody>
                    <a:bodyPr/>
                    <a:lstStyle/>
                    <a:p>
                      <a:r>
                        <a:rPr lang="en-US" sz="1600" dirty="0" smtClean="0"/>
                        <a:t>~1 kHz</a:t>
                      </a:r>
                      <a:endParaRPr lang="en-US" sz="1600" dirty="0"/>
                    </a:p>
                  </a:txBody>
                  <a:tcPr marL="80682" marR="80682" marT="40341" marB="40341"/>
                </a:tc>
                <a:tc>
                  <a:txBody>
                    <a:bodyPr/>
                    <a:lstStyle/>
                    <a:p>
                      <a:r>
                        <a:rPr lang="en-US" sz="1600" dirty="0" smtClean="0"/>
                        <a:t>~100 kHz (p-p)</a:t>
                      </a:r>
                      <a:endParaRPr lang="en-US" sz="1600" dirty="0"/>
                    </a:p>
                  </a:txBody>
                  <a:tcPr marL="80682" marR="80682" marT="40341" marB="40341"/>
                </a:tc>
                <a:extLst>
                  <a:ext uri="{0D108BD9-81ED-4DB2-BD59-A6C34878D82A}">
                    <a16:rowId xmlns:a16="http://schemas.microsoft.com/office/drawing/2014/main" val="10005"/>
                  </a:ext>
                </a:extLst>
              </a:tr>
              <a:tr h="327212">
                <a:tc>
                  <a:txBody>
                    <a:bodyPr/>
                    <a:lstStyle/>
                    <a:p>
                      <a:r>
                        <a:rPr lang="en-US" sz="1600" dirty="0" smtClean="0"/>
                        <a:t>X/X</a:t>
                      </a:r>
                      <a:r>
                        <a:rPr lang="en-US" sz="1600" baseline="-25000" dirty="0" smtClean="0"/>
                        <a:t>0</a:t>
                      </a:r>
                      <a:r>
                        <a:rPr lang="en-US" sz="1600" dirty="0" smtClean="0"/>
                        <a:t> inner layer</a:t>
                      </a:r>
                      <a:endParaRPr lang="en-US" sz="1600" dirty="0"/>
                    </a:p>
                  </a:txBody>
                  <a:tcPr marL="80682" marR="80682" marT="40341" marB="40341"/>
                </a:tc>
                <a:tc>
                  <a:txBody>
                    <a:bodyPr/>
                    <a:lstStyle/>
                    <a:p>
                      <a:r>
                        <a:rPr lang="en-US" sz="1600" dirty="0" smtClean="0"/>
                        <a:t>~0.4 %</a:t>
                      </a:r>
                      <a:endParaRPr lang="en-US" sz="1600" dirty="0"/>
                    </a:p>
                  </a:txBody>
                  <a:tcPr marL="80682" marR="80682" marT="40341" marB="40341"/>
                </a:tc>
                <a:tc>
                  <a:txBody>
                    <a:bodyPr/>
                    <a:lstStyle/>
                    <a:p>
                      <a:r>
                        <a:rPr lang="en-US" sz="1600" dirty="0" smtClean="0"/>
                        <a:t>~0.3 %</a:t>
                      </a:r>
                      <a:endParaRPr lang="en-US" sz="1600" dirty="0"/>
                    </a:p>
                  </a:txBody>
                  <a:tcPr marL="80682" marR="80682" marT="40341" marB="40341"/>
                </a:tc>
                <a:extLst>
                  <a:ext uri="{0D108BD9-81ED-4DB2-BD59-A6C34878D82A}">
                    <a16:rowId xmlns:a16="http://schemas.microsoft.com/office/drawing/2014/main" val="10006"/>
                  </a:ext>
                </a:extLst>
              </a:tr>
              <a:tr h="327212">
                <a:tc>
                  <a:txBody>
                    <a:bodyPr/>
                    <a:lstStyle/>
                    <a:p>
                      <a:r>
                        <a:rPr lang="en-US" sz="1600" dirty="0" smtClean="0"/>
                        <a:t>RDO speed</a:t>
                      </a:r>
                      <a:endParaRPr lang="en-US" sz="1600" dirty="0"/>
                    </a:p>
                  </a:txBody>
                  <a:tcPr marL="80682" marR="80682" marT="40341" marB="40341"/>
                </a:tc>
                <a:tc>
                  <a:txBody>
                    <a:bodyPr/>
                    <a:lstStyle/>
                    <a:p>
                      <a:r>
                        <a:rPr lang="en-US" sz="1600" dirty="0" smtClean="0"/>
                        <a:t>160 MHz</a:t>
                      </a:r>
                      <a:endParaRPr lang="en-US" sz="1600" dirty="0"/>
                    </a:p>
                  </a:txBody>
                  <a:tcPr marL="80682" marR="80682" marT="40341" marB="40341"/>
                </a:tc>
                <a:tc>
                  <a:txBody>
                    <a:bodyPr/>
                    <a:lstStyle/>
                    <a:p>
                      <a:r>
                        <a:rPr lang="en-US" sz="1600" dirty="0" smtClean="0"/>
                        <a:t>1.2 GHz</a:t>
                      </a:r>
                      <a:endParaRPr lang="en-US" sz="1600" dirty="0"/>
                    </a:p>
                  </a:txBody>
                  <a:tcPr marL="80682" marR="80682" marT="40341" marB="40341"/>
                </a:tc>
                <a:extLst>
                  <a:ext uri="{0D108BD9-81ED-4DB2-BD59-A6C34878D82A}">
                    <a16:rowId xmlns:a16="http://schemas.microsoft.com/office/drawing/2014/main" val="10007"/>
                  </a:ext>
                </a:extLst>
              </a:tr>
            </a:tbl>
          </a:graphicData>
        </a:graphic>
      </p:graphicFrame>
      <p:pic>
        <p:nvPicPr>
          <p:cNvPr id="3" name="Picture 2"/>
          <p:cNvPicPr>
            <a:picLocks noChangeAspect="1"/>
          </p:cNvPicPr>
          <p:nvPr/>
        </p:nvPicPr>
        <p:blipFill>
          <a:blip r:embed="rId3"/>
          <a:stretch>
            <a:fillRect/>
          </a:stretch>
        </p:blipFill>
        <p:spPr>
          <a:xfrm>
            <a:off x="6313042" y="1535721"/>
            <a:ext cx="2957821" cy="1887082"/>
          </a:xfrm>
          <a:prstGeom prst="rect">
            <a:avLst/>
          </a:prstGeom>
        </p:spPr>
      </p:pic>
      <p:pic>
        <p:nvPicPr>
          <p:cNvPr id="1026" name="Picture 2" descr="Image result for rhic star experiment interaction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034" y="1706055"/>
            <a:ext cx="1681180" cy="154641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bwMode="auto">
          <a:xfrm>
            <a:off x="5467949" y="2190598"/>
            <a:ext cx="806824" cy="593502"/>
          </a:xfrm>
          <a:prstGeom prst="rightArrow">
            <a:avLst>
              <a:gd name="adj1" fmla="val 50000"/>
              <a:gd name="adj2" fmla="val 58571"/>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spAutoFit/>
          </a:bodyPr>
          <a:lstStyle/>
          <a:p>
            <a:pPr defTabSz="806867" fontAlgn="base">
              <a:spcBef>
                <a:spcPct val="0"/>
              </a:spcBef>
              <a:spcAft>
                <a:spcPct val="0"/>
              </a:spcAft>
            </a:pPr>
            <a:endParaRPr lang="en-US" sz="1412">
              <a:latin typeface="Arial" charset="0"/>
              <a:ea typeface="宋体" charset="-122"/>
              <a:cs typeface="宋体" charset="-122"/>
            </a:endParaRPr>
          </a:p>
        </p:txBody>
      </p:sp>
      <p:sp>
        <p:nvSpPr>
          <p:cNvPr id="7" name="Rectangle 6"/>
          <p:cNvSpPr/>
          <p:nvPr/>
        </p:nvSpPr>
        <p:spPr bwMode="auto">
          <a:xfrm>
            <a:off x="6242706" y="1437116"/>
            <a:ext cx="163004" cy="298773"/>
          </a:xfrm>
          <a:prstGeom prst="rect">
            <a:avLst/>
          </a:prstGeom>
          <a:solidFill>
            <a:schemeClr val="bg1"/>
          </a:solidFill>
          <a:ln w="9525" cap="flat" cmpd="sng" algn="ctr">
            <a:noFill/>
            <a:prstDash val="solid"/>
            <a:round/>
            <a:headEnd type="none" w="med" len="med"/>
            <a:tailEnd type="none" w="med" len="med"/>
          </a:ln>
          <a:effectLst/>
        </p:spPr>
        <p:txBody>
          <a:bodyPr vert="horz" wrap="none" lIns="80682" tIns="40341" rIns="80682" bIns="40341" numCol="1" rtlCol="0" anchor="t" anchorCtr="0" compatLnSpc="1">
            <a:prstTxWarp prst="textNoShape">
              <a:avLst/>
            </a:prstTxWarp>
            <a:spAutoFit/>
          </a:bodyPr>
          <a:lstStyle/>
          <a:p>
            <a:pPr defTabSz="806867" fontAlgn="base">
              <a:spcBef>
                <a:spcPct val="0"/>
              </a:spcBef>
              <a:spcAft>
                <a:spcPct val="0"/>
              </a:spcAft>
            </a:pPr>
            <a:endParaRPr lang="en-US" sz="1412">
              <a:latin typeface="Arial" charset="0"/>
              <a:ea typeface="宋体" charset="-122"/>
              <a:cs typeface="宋体" charset="-122"/>
            </a:endParaRPr>
          </a:p>
        </p:txBody>
      </p:sp>
      <p:sp>
        <p:nvSpPr>
          <p:cNvPr id="8" name="Date Placeholder 7"/>
          <p:cNvSpPr>
            <a:spLocks noGrp="1"/>
          </p:cNvSpPr>
          <p:nvPr>
            <p:ph type="dt" sz="half" idx="10"/>
          </p:nvPr>
        </p:nvSpPr>
        <p:spPr>
          <a:xfrm>
            <a:off x="451104" y="6479157"/>
            <a:ext cx="2844800" cy="365125"/>
          </a:xfrm>
        </p:spPr>
        <p:txBody>
          <a:bodyPr/>
          <a:lstStyle/>
          <a:p>
            <a:r>
              <a:rPr lang="en-US" smtClean="0"/>
              <a:t>April 21, 2020</a:t>
            </a:r>
            <a:endParaRPr lang="en-US" dirty="0"/>
          </a:p>
        </p:txBody>
      </p:sp>
      <p:sp>
        <p:nvSpPr>
          <p:cNvPr id="9" name="Footer Placeholder 8"/>
          <p:cNvSpPr>
            <a:spLocks noGrp="1"/>
          </p:cNvSpPr>
          <p:nvPr>
            <p:ph type="ftr" sz="quarter" idx="11"/>
          </p:nvPr>
        </p:nvSpPr>
        <p:spPr/>
        <p:txBody>
          <a:bodyPr/>
          <a:lstStyle/>
          <a:p>
            <a:r>
              <a:rPr lang="en-US" smtClean="0"/>
              <a:t>NSD staff meeting</a:t>
            </a:r>
            <a:endParaRPr lang="en-US" dirty="0"/>
          </a:p>
        </p:txBody>
      </p:sp>
    </p:spTree>
    <p:extLst>
      <p:ext uri="{BB962C8B-B14F-4D97-AF65-F5344CB8AC3E}">
        <p14:creationId xmlns:p14="http://schemas.microsoft.com/office/powerpoint/2010/main" val="2628026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14</a:t>
            </a:fld>
            <a:endParaRPr lang="en-US"/>
          </a:p>
        </p:txBody>
      </p:sp>
      <p:pic>
        <p:nvPicPr>
          <p:cNvPr id="7" name="Picture 6"/>
          <p:cNvPicPr>
            <a:picLocks noChangeAspect="1"/>
          </p:cNvPicPr>
          <p:nvPr/>
        </p:nvPicPr>
        <p:blipFill>
          <a:blip r:embed="rId2"/>
          <a:stretch>
            <a:fillRect/>
          </a:stretch>
        </p:blipFill>
        <p:spPr>
          <a:xfrm>
            <a:off x="609599" y="1005053"/>
            <a:ext cx="10885870" cy="5485458"/>
          </a:xfrm>
          <a:prstGeom prst="rect">
            <a:avLst/>
          </a:prstGeom>
        </p:spPr>
      </p:pic>
      <p:sp>
        <p:nvSpPr>
          <p:cNvPr id="8" name="Rectangle 7"/>
          <p:cNvSpPr/>
          <p:nvPr/>
        </p:nvSpPr>
        <p:spPr>
          <a:xfrm>
            <a:off x="10559143" y="849086"/>
            <a:ext cx="1023257"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711543" y="5820586"/>
            <a:ext cx="1023257"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59382" y="996109"/>
            <a:ext cx="1023257"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359382" y="1453878"/>
            <a:ext cx="1318310" cy="369332"/>
          </a:xfrm>
          <a:prstGeom prst="rect">
            <a:avLst/>
          </a:prstGeom>
          <a:noFill/>
          <a:ln w="15875">
            <a:solidFill>
              <a:schemeClr val="tx1"/>
            </a:solidFill>
          </a:ln>
        </p:spPr>
        <p:txBody>
          <a:bodyPr wrap="none" rtlCol="0">
            <a:spAutoFit/>
          </a:bodyPr>
          <a:lstStyle/>
          <a:p>
            <a:r>
              <a:rPr lang="en-US" dirty="0" smtClean="0"/>
              <a:t>12.5G pixels</a:t>
            </a:r>
            <a:endParaRPr lang="en-US" dirty="0"/>
          </a:p>
        </p:txBody>
      </p:sp>
      <p:sp>
        <p:nvSpPr>
          <p:cNvPr id="2" name="Rectangle 1"/>
          <p:cNvSpPr/>
          <p:nvPr/>
        </p:nvSpPr>
        <p:spPr>
          <a:xfrm>
            <a:off x="5722727" y="957349"/>
            <a:ext cx="5635582" cy="2512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252918" y="1153886"/>
            <a:ext cx="4463401" cy="1938992"/>
          </a:xfrm>
          <a:prstGeom prst="rect">
            <a:avLst/>
          </a:prstGeom>
          <a:noFill/>
        </p:spPr>
        <p:txBody>
          <a:bodyPr wrap="none" rtlCol="0">
            <a:spAutoFit/>
          </a:bodyPr>
          <a:lstStyle/>
          <a:p>
            <a:r>
              <a:rPr lang="en-US" sz="2000" b="1" dirty="0" smtClean="0"/>
              <a:t>ITS Upgrade in numbers:</a:t>
            </a:r>
          </a:p>
          <a:p>
            <a:pPr marL="285750" indent="-285750">
              <a:buFont typeface="Arial" panose="020B0604020202020204" pitchFamily="34" charset="0"/>
              <a:buChar char="•"/>
            </a:pPr>
            <a:r>
              <a:rPr lang="en-US" sz="2000" dirty="0" smtClean="0"/>
              <a:t>IB staves: 48 	r (mm) = 23, 31, 39</a:t>
            </a:r>
          </a:p>
          <a:p>
            <a:pPr marL="285750" indent="-285750">
              <a:buFont typeface="Arial" panose="020B0604020202020204" pitchFamily="34" charset="0"/>
              <a:buChar char="•"/>
            </a:pPr>
            <a:r>
              <a:rPr lang="en-US" sz="2000" dirty="0" smtClean="0"/>
              <a:t>ML staves: 54	r (mm) = 194, 247</a:t>
            </a:r>
          </a:p>
          <a:p>
            <a:pPr marL="285750" indent="-285750">
              <a:buFont typeface="Arial" panose="020B0604020202020204" pitchFamily="34" charset="0"/>
              <a:buChar char="•"/>
            </a:pPr>
            <a:r>
              <a:rPr lang="en-US" sz="2000" dirty="0" smtClean="0"/>
              <a:t>OL staves: 90	r (mm) = 353, 405</a:t>
            </a:r>
          </a:p>
          <a:p>
            <a:pPr marL="285750" indent="-285750">
              <a:buFont typeface="Arial" panose="020B0604020202020204" pitchFamily="34" charset="0"/>
              <a:buChar char="•"/>
            </a:pPr>
            <a:r>
              <a:rPr lang="en-US" sz="2000" dirty="0" smtClean="0"/>
              <a:t>Readout Units: 192</a:t>
            </a:r>
          </a:p>
          <a:p>
            <a:pPr marL="285750" indent="-285750">
              <a:buFont typeface="Arial" panose="020B0604020202020204" pitchFamily="34" charset="0"/>
              <a:buChar char="•"/>
            </a:pPr>
            <a:r>
              <a:rPr lang="en-US" sz="2000" dirty="0" smtClean="0"/>
              <a:t>Large carbon composite structures: 24</a:t>
            </a:r>
            <a:endParaRPr lang="en-US" sz="2000" dirty="0"/>
          </a:p>
        </p:txBody>
      </p:sp>
      <p:sp>
        <p:nvSpPr>
          <p:cNvPr id="13" name="Title 1"/>
          <p:cNvSpPr>
            <a:spLocks noGrp="1"/>
          </p:cNvSpPr>
          <p:nvPr>
            <p:ph type="title"/>
          </p:nvPr>
        </p:nvSpPr>
        <p:spPr>
          <a:xfrm>
            <a:off x="160149" y="286873"/>
            <a:ext cx="10972800" cy="801880"/>
          </a:xfrm>
        </p:spPr>
        <p:txBody>
          <a:bodyPr/>
          <a:lstStyle/>
          <a:p>
            <a:r>
              <a:rPr lang="en-US" sz="3200" u="sng" dirty="0" smtClean="0"/>
              <a:t>ALICE ITS Upgrade </a:t>
            </a:r>
            <a:r>
              <a:rPr lang="en-US" sz="3200" u="sng" dirty="0"/>
              <a:t>– next generation MAPS detector</a:t>
            </a:r>
          </a:p>
        </p:txBody>
      </p:sp>
      <p:sp>
        <p:nvSpPr>
          <p:cNvPr id="12" name="TextBox 11"/>
          <p:cNvSpPr txBox="1"/>
          <p:nvPr/>
        </p:nvSpPr>
        <p:spPr>
          <a:xfrm>
            <a:off x="10419681" y="1923083"/>
            <a:ext cx="1653658" cy="581057"/>
          </a:xfrm>
          <a:prstGeom prst="rect">
            <a:avLst/>
          </a:prstGeom>
          <a:noFill/>
          <a:ln w="19050">
            <a:solidFill>
              <a:schemeClr val="tx1"/>
            </a:solidFill>
          </a:ln>
        </p:spPr>
        <p:txBody>
          <a:bodyPr wrap="none" rtlCol="0">
            <a:spAutoFit/>
          </a:bodyPr>
          <a:lstStyle/>
          <a:p>
            <a:r>
              <a:rPr lang="en-US" sz="1588" dirty="0"/>
              <a:t>10 m</a:t>
            </a:r>
            <a:r>
              <a:rPr lang="en-US" sz="1588" b="1" baseline="30000" dirty="0"/>
              <a:t>2</a:t>
            </a:r>
            <a:r>
              <a:rPr lang="en-US" sz="1588" dirty="0"/>
              <a:t> of silicon</a:t>
            </a:r>
          </a:p>
          <a:p>
            <a:r>
              <a:rPr lang="en-US" sz="1588" dirty="0"/>
              <a:t>(PXL was 0.16 m</a:t>
            </a:r>
            <a:r>
              <a:rPr lang="en-US" sz="1588" b="1" baseline="30000" dirty="0"/>
              <a:t>2</a:t>
            </a:r>
            <a:r>
              <a:rPr lang="en-US" sz="1588" dirty="0"/>
              <a:t>)</a:t>
            </a:r>
          </a:p>
        </p:txBody>
      </p:sp>
    </p:spTree>
    <p:extLst>
      <p:ext uri="{BB962C8B-B14F-4D97-AF65-F5344CB8AC3E}">
        <p14:creationId xmlns:p14="http://schemas.microsoft.com/office/powerpoint/2010/main" val="2113916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4651" y="5931622"/>
            <a:ext cx="2443426" cy="336695"/>
          </a:xfrm>
          <a:prstGeom prst="rect">
            <a:avLst/>
          </a:prstGeom>
          <a:noFill/>
          <a:ln w="19050">
            <a:solidFill>
              <a:schemeClr val="tx1"/>
            </a:solidFill>
          </a:ln>
        </p:spPr>
        <p:txBody>
          <a:bodyPr wrap="none" rtlCol="0">
            <a:spAutoFit/>
          </a:bodyPr>
          <a:lstStyle/>
          <a:p>
            <a:r>
              <a:rPr lang="en-US" sz="1588" dirty="0"/>
              <a:t>All layers are MAPS sensors</a:t>
            </a:r>
          </a:p>
        </p:txBody>
      </p:sp>
      <p:sp>
        <p:nvSpPr>
          <p:cNvPr id="9" name="TextBox 8"/>
          <p:cNvSpPr txBox="1"/>
          <p:nvPr/>
        </p:nvSpPr>
        <p:spPr>
          <a:xfrm>
            <a:off x="3541059" y="134471"/>
            <a:ext cx="4647491" cy="584775"/>
          </a:xfrm>
          <a:prstGeom prst="rect">
            <a:avLst/>
          </a:prstGeom>
          <a:noFill/>
        </p:spPr>
        <p:txBody>
          <a:bodyPr wrap="none" rtlCol="0">
            <a:spAutoFit/>
          </a:bodyPr>
          <a:lstStyle/>
          <a:p>
            <a:r>
              <a:rPr lang="en-US" sz="3200" u="sng" dirty="0"/>
              <a:t>Upgraded ITS Performance</a:t>
            </a:r>
          </a:p>
        </p:txBody>
      </p:sp>
      <p:sp>
        <p:nvSpPr>
          <p:cNvPr id="2" name="Slide Number Placeholder 1"/>
          <p:cNvSpPr>
            <a:spLocks noGrp="1"/>
          </p:cNvSpPr>
          <p:nvPr>
            <p:ph type="sldNum" sz="quarter" idx="10"/>
          </p:nvPr>
        </p:nvSpPr>
        <p:spPr>
          <a:xfrm>
            <a:off x="11248768" y="6499455"/>
            <a:ext cx="456618" cy="365125"/>
          </a:xfrm>
        </p:spPr>
        <p:txBody>
          <a:bodyPr/>
          <a:lstStyle/>
          <a:p>
            <a:pPr>
              <a:defRPr/>
            </a:pPr>
            <a:fld id="{2E8B60E4-7BE9-B349-BA11-FFF45ED2CEC0}" type="slidenum">
              <a:rPr lang="en-US" altLang="zh-CN" smtClean="0"/>
              <a:pPr>
                <a:defRPr/>
              </a:pPr>
              <a:t>15</a:t>
            </a:fld>
            <a:endParaRPr lang="en-US" altLang="zh-CN" dirty="0"/>
          </a:p>
        </p:txBody>
      </p:sp>
      <p:sp>
        <p:nvSpPr>
          <p:cNvPr id="3" name="Rectangle 2"/>
          <p:cNvSpPr/>
          <p:nvPr/>
        </p:nvSpPr>
        <p:spPr bwMode="auto">
          <a:xfrm>
            <a:off x="8987118" y="5782236"/>
            <a:ext cx="163004" cy="298773"/>
          </a:xfrm>
          <a:prstGeom prst="rect">
            <a:avLst/>
          </a:prstGeom>
          <a:solidFill>
            <a:schemeClr val="bg1"/>
          </a:solidFill>
          <a:ln w="9525" cap="flat" cmpd="sng" algn="ctr">
            <a:noFill/>
            <a:prstDash val="solid"/>
            <a:round/>
            <a:headEnd type="none" w="med" len="med"/>
            <a:tailEnd type="none" w="med" len="med"/>
          </a:ln>
          <a:effectLst/>
        </p:spPr>
        <p:txBody>
          <a:bodyPr vert="horz" wrap="none" lIns="80682" tIns="40341" rIns="80682" bIns="40341" numCol="1" rtlCol="0" anchor="t" anchorCtr="0" compatLnSpc="1">
            <a:prstTxWarp prst="textNoShape">
              <a:avLst/>
            </a:prstTxWarp>
            <a:spAutoFit/>
          </a:bodyPr>
          <a:lstStyle/>
          <a:p>
            <a:pPr defTabSz="806867" fontAlgn="base">
              <a:spcBef>
                <a:spcPct val="0"/>
              </a:spcBef>
              <a:spcAft>
                <a:spcPct val="0"/>
              </a:spcAft>
            </a:pPr>
            <a:endParaRPr lang="en-US" sz="1412">
              <a:latin typeface="Arial" charset="0"/>
              <a:ea typeface="宋体" charset="-122"/>
              <a:cs typeface="宋体" charset="-122"/>
            </a:endParaRPr>
          </a:p>
        </p:txBody>
      </p:sp>
      <p:sp>
        <p:nvSpPr>
          <p:cNvPr id="4" name="Date Placeholder 3"/>
          <p:cNvSpPr>
            <a:spLocks noGrp="1"/>
          </p:cNvSpPr>
          <p:nvPr>
            <p:ph type="dt" sz="half" idx="10"/>
          </p:nvPr>
        </p:nvSpPr>
        <p:spPr>
          <a:xfrm>
            <a:off x="386080" y="6492875"/>
            <a:ext cx="2844800" cy="365125"/>
          </a:xfrm>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pic>
        <p:nvPicPr>
          <p:cNvPr id="7" name="Picture 6"/>
          <p:cNvPicPr>
            <a:picLocks noChangeAspect="1"/>
          </p:cNvPicPr>
          <p:nvPr/>
        </p:nvPicPr>
        <p:blipFill>
          <a:blip r:embed="rId3"/>
          <a:stretch>
            <a:fillRect/>
          </a:stretch>
        </p:blipFill>
        <p:spPr>
          <a:xfrm>
            <a:off x="1300637" y="940372"/>
            <a:ext cx="9582367" cy="4879975"/>
          </a:xfrm>
          <a:prstGeom prst="rect">
            <a:avLst/>
          </a:prstGeom>
        </p:spPr>
      </p:pic>
      <p:sp>
        <p:nvSpPr>
          <p:cNvPr id="10" name="TextBox 9"/>
          <p:cNvSpPr txBox="1"/>
          <p:nvPr/>
        </p:nvSpPr>
        <p:spPr>
          <a:xfrm>
            <a:off x="4783323" y="5945875"/>
            <a:ext cx="2606226" cy="369332"/>
          </a:xfrm>
          <a:prstGeom prst="rect">
            <a:avLst/>
          </a:prstGeom>
          <a:noFill/>
        </p:spPr>
        <p:txBody>
          <a:bodyPr wrap="none" rtlCol="0">
            <a:spAutoFit/>
          </a:bodyPr>
          <a:lstStyle/>
          <a:p>
            <a:r>
              <a:rPr lang="en-US" dirty="0" smtClean="0"/>
              <a:t>~40 µm at </a:t>
            </a:r>
            <a:r>
              <a:rPr lang="en-US" dirty="0" err="1" smtClean="0"/>
              <a:t>p</a:t>
            </a:r>
            <a:r>
              <a:rPr lang="en-US" baseline="-25000" dirty="0" err="1" smtClean="0"/>
              <a:t>T</a:t>
            </a:r>
            <a:r>
              <a:rPr lang="en-US" dirty="0" smtClean="0"/>
              <a:t> = 500 MeV/c</a:t>
            </a:r>
            <a:endParaRPr lang="en-US" dirty="0"/>
          </a:p>
        </p:txBody>
      </p:sp>
    </p:spTree>
    <p:extLst>
      <p:ext uri="{BB962C8B-B14F-4D97-AF65-F5344CB8AC3E}">
        <p14:creationId xmlns:p14="http://schemas.microsoft.com/office/powerpoint/2010/main" val="117157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2C15F9-2AD0-044F-BB80-F9D71DAC45B9}" type="slidenum">
              <a:rPr lang="en-US" smtClean="0"/>
              <a:t>16</a:t>
            </a:fld>
            <a:endParaRPr lang="en-US" dirty="0"/>
          </a:p>
        </p:txBody>
      </p:sp>
      <p:sp>
        <p:nvSpPr>
          <p:cNvPr id="15" name="TextBox 14"/>
          <p:cNvSpPr txBox="1"/>
          <p:nvPr/>
        </p:nvSpPr>
        <p:spPr>
          <a:xfrm>
            <a:off x="118262" y="716066"/>
            <a:ext cx="7552067" cy="400110"/>
          </a:xfrm>
          <a:prstGeom prst="rect">
            <a:avLst/>
          </a:prstGeom>
          <a:noFill/>
        </p:spPr>
        <p:txBody>
          <a:bodyPr wrap="none" rtlCol="0">
            <a:spAutoFit/>
          </a:bodyPr>
          <a:lstStyle/>
          <a:p>
            <a:r>
              <a:rPr lang="en-US" sz="2000" dirty="0" smtClean="0">
                <a:solidFill>
                  <a:srgbClr val="336699"/>
                </a:solidFill>
              </a:rPr>
              <a:t>CMOS Pixel Sensor using 0.18</a:t>
            </a:r>
            <a:r>
              <a:rPr lang="en-US" sz="2000" dirty="0" smtClean="0">
                <a:solidFill>
                  <a:srgbClr val="336699"/>
                </a:solidFill>
                <a:latin typeface="Symbol" charset="2"/>
                <a:cs typeface="Symbol" charset="2"/>
              </a:rPr>
              <a:t>m</a:t>
            </a:r>
            <a:r>
              <a:rPr lang="en-US" sz="2000" dirty="0" smtClean="0">
                <a:solidFill>
                  <a:srgbClr val="336699"/>
                </a:solidFill>
              </a:rPr>
              <a:t>m CMOS Imaging Process (</a:t>
            </a:r>
            <a:r>
              <a:rPr lang="en-US" sz="2000" dirty="0" err="1" smtClean="0">
                <a:solidFill>
                  <a:srgbClr val="336699"/>
                </a:solidFill>
              </a:rPr>
              <a:t>TowerJazz</a:t>
            </a:r>
            <a:r>
              <a:rPr lang="en-US" sz="2000" dirty="0" smtClean="0">
                <a:solidFill>
                  <a:srgbClr val="336699"/>
                </a:solidFill>
              </a:rPr>
              <a:t>)   </a:t>
            </a:r>
            <a:endParaRPr lang="en-US" sz="2000" dirty="0">
              <a:solidFill>
                <a:srgbClr val="336699"/>
              </a:solidFill>
            </a:endParaRPr>
          </a:p>
        </p:txBody>
      </p:sp>
      <p:grpSp>
        <p:nvGrpSpPr>
          <p:cNvPr id="11" name="Group 10"/>
          <p:cNvGrpSpPr>
            <a:grpSpLocks noChangeAspect="1"/>
          </p:cNvGrpSpPr>
          <p:nvPr/>
        </p:nvGrpSpPr>
        <p:grpSpPr>
          <a:xfrm>
            <a:off x="297317" y="1101141"/>
            <a:ext cx="4254302" cy="2352831"/>
            <a:chOff x="852510" y="1276393"/>
            <a:chExt cx="4769120" cy="2637550"/>
          </a:xfrm>
        </p:grpSpPr>
        <p:pic>
          <p:nvPicPr>
            <p:cNvPr id="16" name="Picture 15" descr="CMO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10" y="1276393"/>
              <a:ext cx="4769120" cy="2637550"/>
            </a:xfrm>
            <a:prstGeom prst="rect">
              <a:avLst/>
            </a:prstGeom>
          </p:spPr>
        </p:pic>
        <p:sp>
          <p:nvSpPr>
            <p:cNvPr id="17" name="TextBox 16"/>
            <p:cNvSpPr txBox="1"/>
            <p:nvPr/>
          </p:nvSpPr>
          <p:spPr>
            <a:xfrm>
              <a:off x="4644741" y="3603233"/>
              <a:ext cx="713406" cy="246221"/>
            </a:xfrm>
            <a:prstGeom prst="rect">
              <a:avLst/>
            </a:prstGeom>
            <a:noFill/>
          </p:spPr>
          <p:txBody>
            <a:bodyPr wrap="none" rtlCol="0">
              <a:spAutoFit/>
            </a:bodyPr>
            <a:lstStyle/>
            <a:p>
              <a:pPr>
                <a:spcBef>
                  <a:spcPts val="200"/>
                </a:spcBef>
              </a:pPr>
              <a:r>
                <a:rPr lang="en-US" sz="1000" dirty="0" smtClean="0">
                  <a:solidFill>
                    <a:schemeClr val="bg1"/>
                  </a:solidFill>
                </a:rPr>
                <a:t>  N</a:t>
              </a:r>
              <a:r>
                <a:rPr lang="en-US" sz="1000" baseline="-25000" dirty="0" smtClean="0">
                  <a:solidFill>
                    <a:schemeClr val="bg1"/>
                  </a:solidFill>
                </a:rPr>
                <a:t>A</a:t>
              </a:r>
              <a:r>
                <a:rPr lang="en-US" sz="1000" dirty="0" smtClean="0">
                  <a:solidFill>
                    <a:schemeClr val="bg1"/>
                  </a:solidFill>
                </a:rPr>
                <a:t> ~ 10</a:t>
              </a:r>
              <a:r>
                <a:rPr lang="en-US" sz="1000" baseline="30000" dirty="0" smtClean="0">
                  <a:solidFill>
                    <a:schemeClr val="bg1"/>
                  </a:solidFill>
                </a:rPr>
                <a:t>18</a:t>
              </a:r>
            </a:p>
          </p:txBody>
        </p:sp>
        <p:sp>
          <p:nvSpPr>
            <p:cNvPr id="18" name="TextBox 17"/>
            <p:cNvSpPr txBox="1"/>
            <p:nvPr/>
          </p:nvSpPr>
          <p:spPr>
            <a:xfrm>
              <a:off x="4702725" y="2056880"/>
              <a:ext cx="655422" cy="246221"/>
            </a:xfrm>
            <a:prstGeom prst="rect">
              <a:avLst/>
            </a:prstGeom>
            <a:noFill/>
          </p:spPr>
          <p:txBody>
            <a:bodyPr wrap="none" rtlCol="0">
              <a:spAutoFit/>
            </a:bodyPr>
            <a:lstStyle/>
            <a:p>
              <a:pPr>
                <a:spcBef>
                  <a:spcPts val="200"/>
                </a:spcBef>
              </a:pPr>
              <a:r>
                <a:rPr lang="en-US" sz="1000" dirty="0" smtClean="0">
                  <a:solidFill>
                    <a:schemeClr val="tx1">
                      <a:lumMod val="50000"/>
                      <a:lumOff val="50000"/>
                    </a:schemeClr>
                  </a:solidFill>
                </a:rPr>
                <a:t>N</a:t>
              </a:r>
              <a:r>
                <a:rPr lang="en-US" sz="1000" baseline="-25000" dirty="0" smtClean="0">
                  <a:solidFill>
                    <a:schemeClr val="tx1">
                      <a:lumMod val="50000"/>
                      <a:lumOff val="50000"/>
                    </a:schemeClr>
                  </a:solidFill>
                </a:rPr>
                <a:t>A</a:t>
              </a:r>
              <a:r>
                <a:rPr lang="en-US" sz="1000" dirty="0" smtClean="0">
                  <a:solidFill>
                    <a:schemeClr val="tx1">
                      <a:lumMod val="50000"/>
                      <a:lumOff val="50000"/>
                    </a:schemeClr>
                  </a:solidFill>
                </a:rPr>
                <a:t> </a:t>
              </a:r>
              <a:r>
                <a:rPr lang="en-US" sz="1000" dirty="0">
                  <a:solidFill>
                    <a:schemeClr val="tx1">
                      <a:lumMod val="50000"/>
                      <a:lumOff val="50000"/>
                    </a:schemeClr>
                  </a:solidFill>
                </a:rPr>
                <a:t>~</a:t>
              </a:r>
              <a:r>
                <a:rPr lang="en-US" sz="1000" dirty="0" smtClean="0">
                  <a:solidFill>
                    <a:schemeClr val="tx1">
                      <a:lumMod val="50000"/>
                      <a:lumOff val="50000"/>
                    </a:schemeClr>
                  </a:solidFill>
                </a:rPr>
                <a:t> 10</a:t>
              </a:r>
              <a:r>
                <a:rPr lang="en-US" sz="1000" baseline="30000" dirty="0" smtClean="0">
                  <a:solidFill>
                    <a:schemeClr val="tx1">
                      <a:lumMod val="50000"/>
                      <a:lumOff val="50000"/>
                    </a:schemeClr>
                  </a:solidFill>
                </a:rPr>
                <a:t>16</a:t>
              </a:r>
              <a:endParaRPr lang="en-US" sz="1000" dirty="0">
                <a:solidFill>
                  <a:schemeClr val="tx1">
                    <a:lumMod val="50000"/>
                    <a:lumOff val="50000"/>
                  </a:schemeClr>
                </a:solidFill>
              </a:endParaRPr>
            </a:p>
          </p:txBody>
        </p:sp>
        <p:sp>
          <p:nvSpPr>
            <p:cNvPr id="19" name="TextBox 18"/>
            <p:cNvSpPr txBox="1"/>
            <p:nvPr/>
          </p:nvSpPr>
          <p:spPr>
            <a:xfrm>
              <a:off x="4702725" y="2690071"/>
              <a:ext cx="655422" cy="246221"/>
            </a:xfrm>
            <a:prstGeom prst="rect">
              <a:avLst/>
            </a:prstGeom>
            <a:noFill/>
          </p:spPr>
          <p:txBody>
            <a:bodyPr wrap="none" rtlCol="0">
              <a:spAutoFit/>
            </a:bodyPr>
            <a:lstStyle/>
            <a:p>
              <a:pPr>
                <a:spcBef>
                  <a:spcPts val="200"/>
                </a:spcBef>
              </a:pPr>
              <a:r>
                <a:rPr lang="en-US" sz="1000" dirty="0" smtClean="0">
                  <a:solidFill>
                    <a:schemeClr val="tx1">
                      <a:lumMod val="50000"/>
                      <a:lumOff val="50000"/>
                    </a:schemeClr>
                  </a:solidFill>
                </a:rPr>
                <a:t>N</a:t>
              </a:r>
              <a:r>
                <a:rPr lang="en-US" sz="1000" baseline="-25000" dirty="0" smtClean="0">
                  <a:solidFill>
                    <a:schemeClr val="tx1">
                      <a:lumMod val="50000"/>
                      <a:lumOff val="50000"/>
                    </a:schemeClr>
                  </a:solidFill>
                </a:rPr>
                <a:t>A</a:t>
              </a:r>
              <a:r>
                <a:rPr lang="en-US" sz="1000" dirty="0" smtClean="0">
                  <a:solidFill>
                    <a:schemeClr val="tx1">
                      <a:lumMod val="50000"/>
                      <a:lumOff val="50000"/>
                    </a:schemeClr>
                  </a:solidFill>
                </a:rPr>
                <a:t> ~ 10</a:t>
              </a:r>
              <a:r>
                <a:rPr lang="en-US" sz="1000" baseline="30000" dirty="0" smtClean="0">
                  <a:solidFill>
                    <a:schemeClr val="tx1">
                      <a:lumMod val="50000"/>
                      <a:lumOff val="50000"/>
                    </a:schemeClr>
                  </a:solidFill>
                </a:rPr>
                <a:t>13</a:t>
              </a:r>
            </a:p>
          </p:txBody>
        </p:sp>
      </p:grpSp>
      <p:sp>
        <p:nvSpPr>
          <p:cNvPr id="82" name="Content Placeholder 2"/>
          <p:cNvSpPr txBox="1">
            <a:spLocks/>
          </p:cNvSpPr>
          <p:nvPr/>
        </p:nvSpPr>
        <p:spPr>
          <a:xfrm>
            <a:off x="317011" y="4014793"/>
            <a:ext cx="9048662" cy="227895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SzPct val="80000"/>
            </a:pPr>
            <a:r>
              <a:rPr lang="en-US" sz="1800" dirty="0" smtClean="0"/>
              <a:t>27 um x 29um pixels in a 512 x 1024 array</a:t>
            </a:r>
          </a:p>
          <a:p>
            <a:pPr>
              <a:spcBef>
                <a:spcPts val="0"/>
              </a:spcBef>
              <a:buSzPct val="80000"/>
            </a:pPr>
            <a:r>
              <a:rPr lang="en-US" sz="1800" dirty="0" smtClean="0"/>
              <a:t>High-resistivity </a:t>
            </a:r>
            <a:r>
              <a:rPr lang="en-US" sz="1800" dirty="0"/>
              <a:t>(&gt; </a:t>
            </a:r>
            <a:r>
              <a:rPr lang="en-US" sz="1800" dirty="0" smtClean="0"/>
              <a:t>1k</a:t>
            </a:r>
            <a:r>
              <a:rPr lang="en-US" sz="1800" dirty="0" smtClean="0">
                <a:cs typeface="Symbol" charset="2"/>
                <a:sym typeface="Symbol" panose="05050102010706020507" pitchFamily="18" charset="2"/>
              </a:rPr>
              <a:t></a:t>
            </a:r>
            <a:r>
              <a:rPr lang="en-US" sz="1800" dirty="0" smtClean="0"/>
              <a:t> </a:t>
            </a:r>
            <a:r>
              <a:rPr lang="en-US" sz="1800" dirty="0"/>
              <a:t>cm) </a:t>
            </a:r>
            <a:r>
              <a:rPr lang="en-US" sz="1800" dirty="0" smtClean="0"/>
              <a:t>p-type epitaxial layer (25</a:t>
            </a:r>
            <a:r>
              <a:rPr lang="en-US" sz="1800" dirty="0" smtClean="0">
                <a:cs typeface="Symbol" charset="2"/>
              </a:rPr>
              <a:t>m</a:t>
            </a:r>
            <a:r>
              <a:rPr lang="en-US" sz="1800" dirty="0" smtClean="0"/>
              <a:t>m) </a:t>
            </a:r>
            <a:r>
              <a:rPr lang="en-US" sz="1800" dirty="0"/>
              <a:t>on </a:t>
            </a:r>
            <a:r>
              <a:rPr lang="en-US" sz="1800" dirty="0" smtClean="0"/>
              <a:t>p-type substrate.</a:t>
            </a:r>
          </a:p>
          <a:p>
            <a:pPr>
              <a:spcBef>
                <a:spcPts val="0"/>
              </a:spcBef>
              <a:buSzPct val="80000"/>
            </a:pPr>
            <a:r>
              <a:rPr lang="en-US" sz="1800" dirty="0"/>
              <a:t>Small n-well diode </a:t>
            </a:r>
            <a:r>
              <a:rPr lang="en-US" sz="1800" dirty="0" smtClean="0"/>
              <a:t>(2 </a:t>
            </a:r>
            <a:r>
              <a:rPr lang="en-US" sz="1800" dirty="0" smtClean="0">
                <a:cs typeface="Symbol" charset="2"/>
              </a:rPr>
              <a:t>u</a:t>
            </a:r>
            <a:r>
              <a:rPr lang="en-US" sz="1800" dirty="0" smtClean="0"/>
              <a:t>m </a:t>
            </a:r>
            <a:r>
              <a:rPr lang="en-US" sz="1800" dirty="0"/>
              <a:t>diameter), ~100 times smaller than pixel =&gt; low </a:t>
            </a:r>
            <a:r>
              <a:rPr lang="en-US" sz="1800" dirty="0" smtClean="0"/>
              <a:t>capacitance (~</a:t>
            </a:r>
            <a:r>
              <a:rPr lang="en-US" sz="1800" dirty="0" err="1" smtClean="0"/>
              <a:t>fF</a:t>
            </a:r>
            <a:r>
              <a:rPr lang="en-US" sz="1800" dirty="0" smtClean="0"/>
              <a:t>)</a:t>
            </a:r>
            <a:endParaRPr lang="en-US" sz="1800" dirty="0"/>
          </a:p>
          <a:p>
            <a:pPr>
              <a:spcBef>
                <a:spcPts val="0"/>
              </a:spcBef>
              <a:buClr>
                <a:schemeClr val="tx2"/>
              </a:buClr>
              <a:buSzPct val="80000"/>
            </a:pPr>
            <a:r>
              <a:rPr lang="en-US" sz="1800" dirty="0" smtClean="0"/>
              <a:t>Reverse bias voltage (-6V &lt; V</a:t>
            </a:r>
            <a:r>
              <a:rPr lang="en-US" sz="1800" baseline="-25000" dirty="0" smtClean="0"/>
              <a:t>BB</a:t>
            </a:r>
            <a:r>
              <a:rPr lang="en-US" sz="1800" dirty="0" smtClean="0"/>
              <a:t> &lt; 0V) to substrate (contact from the top) to increase depletion zone around NWELL collection diode.</a:t>
            </a:r>
          </a:p>
          <a:p>
            <a:pPr>
              <a:spcBef>
                <a:spcPts val="0"/>
              </a:spcBef>
              <a:buClr>
                <a:schemeClr val="tx2"/>
              </a:buClr>
              <a:buSzPct val="80000"/>
            </a:pPr>
            <a:r>
              <a:rPr lang="en-US" sz="1800" dirty="0"/>
              <a:t>Deep PWELL shields NWELL of PMOS transistors =&gt; full CMOS circuitry within active area</a:t>
            </a:r>
            <a:r>
              <a:rPr lang="en-US" sz="1800" dirty="0" smtClean="0"/>
              <a:t>.</a:t>
            </a:r>
          </a:p>
          <a:p>
            <a:pPr>
              <a:spcBef>
                <a:spcPts val="0"/>
              </a:spcBef>
              <a:buClr>
                <a:schemeClr val="tx2"/>
              </a:buClr>
              <a:buSzPct val="80000"/>
            </a:pPr>
            <a:r>
              <a:rPr lang="en-US" sz="1800" dirty="0" smtClean="0"/>
              <a:t>Triggered readout mode - Sensor </a:t>
            </a:r>
            <a:r>
              <a:rPr lang="en-US" sz="1800" dirty="0"/>
              <a:t>and front-end continuously active: upon particle hit front-end forms a pulse with ~1-2</a:t>
            </a:r>
            <a:r>
              <a:rPr lang="en-US" sz="1800" dirty="0">
                <a:cs typeface="Symbol" charset="2"/>
              </a:rPr>
              <a:t>m</a:t>
            </a:r>
            <a:r>
              <a:rPr lang="en-US" sz="1800" dirty="0"/>
              <a:t>s peaking </a:t>
            </a:r>
            <a:r>
              <a:rPr lang="en-US" sz="1800" dirty="0" smtClean="0"/>
              <a:t>time</a:t>
            </a:r>
          </a:p>
          <a:p>
            <a:pPr>
              <a:spcBef>
                <a:spcPts val="0"/>
              </a:spcBef>
              <a:buSzPct val="80000"/>
            </a:pPr>
            <a:endParaRPr lang="en-US" sz="1800" dirty="0" smtClean="0"/>
          </a:p>
          <a:p>
            <a:pPr>
              <a:spcBef>
                <a:spcPts val="0"/>
              </a:spcBef>
              <a:buSzPct val="80000"/>
            </a:pPr>
            <a:endParaRPr lang="en-US" sz="1800" dirty="0" smtClean="0"/>
          </a:p>
        </p:txBody>
      </p:sp>
      <p:sp>
        <p:nvSpPr>
          <p:cNvPr id="87" name="TextBox 86"/>
          <p:cNvSpPr txBox="1"/>
          <p:nvPr/>
        </p:nvSpPr>
        <p:spPr>
          <a:xfrm rot="2277736">
            <a:off x="7443492" y="3774023"/>
            <a:ext cx="713406" cy="246221"/>
          </a:xfrm>
          <a:prstGeom prst="rect">
            <a:avLst/>
          </a:prstGeom>
          <a:noFill/>
        </p:spPr>
        <p:txBody>
          <a:bodyPr wrap="none" rtlCol="0">
            <a:spAutoFit/>
          </a:bodyPr>
          <a:lstStyle/>
          <a:p>
            <a:pPr>
              <a:spcBef>
                <a:spcPts val="200"/>
              </a:spcBef>
            </a:pPr>
            <a:r>
              <a:rPr lang="en-US" sz="1000" dirty="0" smtClean="0">
                <a:solidFill>
                  <a:schemeClr val="bg1"/>
                </a:solidFill>
              </a:rPr>
              <a:t>  N</a:t>
            </a:r>
            <a:r>
              <a:rPr lang="en-US" sz="1000" baseline="-25000" dirty="0" smtClean="0">
                <a:solidFill>
                  <a:schemeClr val="bg1"/>
                </a:solidFill>
              </a:rPr>
              <a:t>A</a:t>
            </a:r>
            <a:r>
              <a:rPr lang="en-US" sz="1000" dirty="0" smtClean="0">
                <a:solidFill>
                  <a:schemeClr val="bg1"/>
                </a:solidFill>
              </a:rPr>
              <a:t> ~ 10</a:t>
            </a:r>
            <a:r>
              <a:rPr lang="en-US" sz="1000" baseline="30000" dirty="0" smtClean="0">
                <a:solidFill>
                  <a:schemeClr val="bg1"/>
                </a:solidFill>
              </a:rPr>
              <a:t>18</a:t>
            </a:r>
          </a:p>
        </p:txBody>
      </p:sp>
      <p:sp>
        <p:nvSpPr>
          <p:cNvPr id="88" name="TextBox 87"/>
          <p:cNvSpPr txBox="1"/>
          <p:nvPr/>
        </p:nvSpPr>
        <p:spPr>
          <a:xfrm rot="2159623">
            <a:off x="7531821" y="3194809"/>
            <a:ext cx="655422" cy="246221"/>
          </a:xfrm>
          <a:prstGeom prst="rect">
            <a:avLst/>
          </a:prstGeom>
          <a:noFill/>
        </p:spPr>
        <p:txBody>
          <a:bodyPr wrap="none" rtlCol="0">
            <a:spAutoFit/>
          </a:bodyPr>
          <a:lstStyle/>
          <a:p>
            <a:pPr>
              <a:spcBef>
                <a:spcPts val="200"/>
              </a:spcBef>
            </a:pPr>
            <a:r>
              <a:rPr lang="en-US" sz="1000" dirty="0" smtClean="0">
                <a:solidFill>
                  <a:schemeClr val="bg1"/>
                </a:solidFill>
              </a:rPr>
              <a:t>N</a:t>
            </a:r>
            <a:r>
              <a:rPr lang="en-US" sz="1000" baseline="-25000" dirty="0" smtClean="0">
                <a:solidFill>
                  <a:schemeClr val="bg1"/>
                </a:solidFill>
              </a:rPr>
              <a:t>A</a:t>
            </a:r>
            <a:r>
              <a:rPr lang="en-US" sz="1000" dirty="0" smtClean="0">
                <a:solidFill>
                  <a:schemeClr val="bg1"/>
                </a:solidFill>
              </a:rPr>
              <a:t> ~ 10</a:t>
            </a:r>
            <a:r>
              <a:rPr lang="en-US" sz="1000" baseline="30000" dirty="0" smtClean="0">
                <a:solidFill>
                  <a:schemeClr val="bg1"/>
                </a:solidFill>
              </a:rPr>
              <a:t>13</a:t>
            </a:r>
          </a:p>
        </p:txBody>
      </p:sp>
      <p:sp>
        <p:nvSpPr>
          <p:cNvPr id="23" name="TextBox 22"/>
          <p:cNvSpPr txBox="1"/>
          <p:nvPr/>
        </p:nvSpPr>
        <p:spPr>
          <a:xfrm>
            <a:off x="332863" y="3424328"/>
            <a:ext cx="3244799" cy="584775"/>
          </a:xfrm>
          <a:prstGeom prst="rect">
            <a:avLst/>
          </a:prstGeom>
          <a:noFill/>
        </p:spPr>
        <p:txBody>
          <a:bodyPr wrap="none" rtlCol="0">
            <a:spAutoFit/>
          </a:bodyPr>
          <a:lstStyle/>
          <a:p>
            <a:r>
              <a:rPr lang="en-US" sz="1600" i="1" dirty="0" smtClean="0">
                <a:solidFill>
                  <a:schemeClr val="tx1">
                    <a:lumMod val="50000"/>
                    <a:lumOff val="50000"/>
                  </a:schemeClr>
                </a:solidFill>
              </a:rPr>
              <a:t>pixel capacitance ≈5 </a:t>
            </a:r>
            <a:r>
              <a:rPr lang="en-US" sz="1600" i="1" dirty="0" err="1" smtClean="0">
                <a:solidFill>
                  <a:schemeClr val="tx1">
                    <a:lumMod val="50000"/>
                    <a:lumOff val="50000"/>
                  </a:schemeClr>
                </a:solidFill>
              </a:rPr>
              <a:t>fF</a:t>
            </a:r>
            <a:r>
              <a:rPr lang="en-US" sz="1600" i="1" dirty="0" smtClean="0">
                <a:solidFill>
                  <a:schemeClr val="tx1">
                    <a:lumMod val="50000"/>
                    <a:lumOff val="50000"/>
                  </a:schemeClr>
                </a:solidFill>
              </a:rPr>
              <a:t> (@ </a:t>
            </a:r>
            <a:r>
              <a:rPr lang="en-US" sz="1600" i="1" dirty="0" err="1" smtClean="0">
                <a:solidFill>
                  <a:schemeClr val="tx1">
                    <a:lumMod val="50000"/>
                    <a:lumOff val="50000"/>
                  </a:schemeClr>
                </a:solidFill>
              </a:rPr>
              <a:t>V</a:t>
            </a:r>
            <a:r>
              <a:rPr lang="en-US" sz="1600" i="1" baseline="-25000" dirty="0" err="1" smtClean="0">
                <a:solidFill>
                  <a:schemeClr val="tx1">
                    <a:lumMod val="50000"/>
                    <a:lumOff val="50000"/>
                  </a:schemeClr>
                </a:solidFill>
              </a:rPr>
              <a:t>bb</a:t>
            </a:r>
            <a:r>
              <a:rPr lang="en-US" sz="1600" i="1" dirty="0" smtClean="0">
                <a:solidFill>
                  <a:schemeClr val="tx1">
                    <a:lumMod val="50000"/>
                    <a:lumOff val="50000"/>
                  </a:schemeClr>
                </a:solidFill>
              </a:rPr>
              <a:t> = -3 V)</a:t>
            </a:r>
          </a:p>
          <a:p>
            <a:r>
              <a:rPr lang="en-US" sz="1600" i="1" dirty="0" smtClean="0">
                <a:solidFill>
                  <a:schemeClr val="tx1">
                    <a:lumMod val="50000"/>
                    <a:lumOff val="50000"/>
                  </a:schemeClr>
                </a:solidFill>
              </a:rPr>
              <a:t>Qin (MIP) ~ 1300 e- =&gt; ~40mV</a:t>
            </a:r>
            <a:endParaRPr lang="en-US" sz="1600" i="1" dirty="0">
              <a:solidFill>
                <a:schemeClr val="tx1">
                  <a:lumMod val="50000"/>
                  <a:lumOff val="50000"/>
                </a:schemeClr>
              </a:solidFill>
            </a:endParaRPr>
          </a:p>
        </p:txBody>
      </p:sp>
      <p:sp>
        <p:nvSpPr>
          <p:cNvPr id="6" name="Date Placeholder 5"/>
          <p:cNvSpPr>
            <a:spLocks noGrp="1"/>
          </p:cNvSpPr>
          <p:nvPr>
            <p:ph type="dt" sz="half" idx="10"/>
          </p:nvPr>
        </p:nvSpPr>
        <p:spPr/>
        <p:txBody>
          <a:bodyPr/>
          <a:lstStyle/>
          <a:p>
            <a:r>
              <a:rPr lang="en-US" smtClean="0"/>
              <a:t>April 21, 2020</a:t>
            </a:r>
            <a:endParaRPr lang="en-US" dirty="0"/>
          </a:p>
        </p:txBody>
      </p:sp>
      <p:sp>
        <p:nvSpPr>
          <p:cNvPr id="7" name="Footer Placeholder 6"/>
          <p:cNvSpPr>
            <a:spLocks noGrp="1"/>
          </p:cNvSpPr>
          <p:nvPr>
            <p:ph type="ftr" sz="quarter" idx="11"/>
          </p:nvPr>
        </p:nvSpPr>
        <p:spPr/>
        <p:txBody>
          <a:bodyPr/>
          <a:lstStyle/>
          <a:p>
            <a:r>
              <a:rPr lang="en-US" smtClean="0"/>
              <a:t>NSD staff meeting</a:t>
            </a:r>
            <a:endParaRPr lang="en-US" dirty="0"/>
          </a:p>
        </p:txBody>
      </p:sp>
      <p:sp>
        <p:nvSpPr>
          <p:cNvPr id="8" name="TextBox 7"/>
          <p:cNvSpPr txBox="1"/>
          <p:nvPr/>
        </p:nvSpPr>
        <p:spPr>
          <a:xfrm>
            <a:off x="11279571" y="6178250"/>
            <a:ext cx="912429" cy="369332"/>
          </a:xfrm>
          <a:prstGeom prst="rect">
            <a:avLst/>
          </a:prstGeom>
          <a:noFill/>
        </p:spPr>
        <p:txBody>
          <a:bodyPr wrap="none" rtlCol="0">
            <a:spAutoFit/>
          </a:bodyPr>
          <a:lstStyle/>
          <a:p>
            <a:r>
              <a:rPr lang="en-US" dirty="0" smtClean="0"/>
              <a:t>L. Musa</a:t>
            </a:r>
            <a:endParaRPr lang="en-US" dirty="0"/>
          </a:p>
        </p:txBody>
      </p:sp>
      <p:grpSp>
        <p:nvGrpSpPr>
          <p:cNvPr id="5" name="Group 4"/>
          <p:cNvGrpSpPr/>
          <p:nvPr/>
        </p:nvGrpSpPr>
        <p:grpSpPr>
          <a:xfrm>
            <a:off x="9544403" y="4856265"/>
            <a:ext cx="2617031" cy="1390779"/>
            <a:chOff x="9470572" y="4615087"/>
            <a:chExt cx="2617031" cy="1390779"/>
          </a:xfrm>
        </p:grpSpPr>
        <p:pic>
          <p:nvPicPr>
            <p:cNvPr id="33" name="Picture 32"/>
            <p:cNvPicPr>
              <a:picLocks noChangeAspect="1"/>
            </p:cNvPicPr>
            <p:nvPr/>
          </p:nvPicPr>
          <p:blipFill>
            <a:blip r:embed="rId4"/>
            <a:stretch>
              <a:fillRect/>
            </a:stretch>
          </p:blipFill>
          <p:spPr>
            <a:xfrm>
              <a:off x="9470572" y="4703469"/>
              <a:ext cx="2537264" cy="1302397"/>
            </a:xfrm>
            <a:prstGeom prst="rect">
              <a:avLst/>
            </a:prstGeom>
            <a:ln>
              <a:solidFill>
                <a:schemeClr val="accent1"/>
              </a:solidFill>
            </a:ln>
            <a:effectLst>
              <a:outerShdw blurRad="50800" dist="38100" dir="2700000" algn="tl" rotWithShape="0">
                <a:prstClr val="black">
                  <a:alpha val="40000"/>
                </a:prstClr>
              </a:outerShdw>
            </a:effectLst>
          </p:spPr>
        </p:pic>
        <p:sp>
          <p:nvSpPr>
            <p:cNvPr id="9" name="TextBox 8"/>
            <p:cNvSpPr txBox="1"/>
            <p:nvPr/>
          </p:nvSpPr>
          <p:spPr>
            <a:xfrm>
              <a:off x="10386433" y="4615087"/>
              <a:ext cx="787395" cy="369332"/>
            </a:xfrm>
            <a:prstGeom prst="rect">
              <a:avLst/>
            </a:prstGeom>
            <a:noFill/>
          </p:spPr>
          <p:txBody>
            <a:bodyPr wrap="none" rtlCol="0">
              <a:spAutoFit/>
            </a:bodyPr>
            <a:lstStyle/>
            <a:p>
              <a:r>
                <a:rPr lang="en-US" dirty="0" smtClean="0"/>
                <a:t>30mm</a:t>
              </a:r>
              <a:endParaRPr lang="en-US" dirty="0"/>
            </a:p>
          </p:txBody>
        </p:sp>
        <p:sp>
          <p:nvSpPr>
            <p:cNvPr id="12" name="TextBox 11"/>
            <p:cNvSpPr txBox="1"/>
            <p:nvPr/>
          </p:nvSpPr>
          <p:spPr>
            <a:xfrm rot="16200000">
              <a:off x="11509239" y="5276128"/>
              <a:ext cx="787395" cy="369332"/>
            </a:xfrm>
            <a:prstGeom prst="rect">
              <a:avLst/>
            </a:prstGeom>
            <a:noFill/>
          </p:spPr>
          <p:txBody>
            <a:bodyPr wrap="none" rtlCol="0">
              <a:spAutoFit/>
            </a:bodyPr>
            <a:lstStyle/>
            <a:p>
              <a:r>
                <a:rPr lang="en-US" dirty="0" smtClean="0"/>
                <a:t>15mm</a:t>
              </a:r>
              <a:endParaRPr lang="en-US" dirty="0"/>
            </a:p>
          </p:txBody>
        </p:sp>
      </p:grpSp>
      <p:sp>
        <p:nvSpPr>
          <p:cNvPr id="13" name="TextBox 12"/>
          <p:cNvSpPr txBox="1"/>
          <p:nvPr/>
        </p:nvSpPr>
        <p:spPr>
          <a:xfrm>
            <a:off x="2746222" y="88016"/>
            <a:ext cx="6879063" cy="584775"/>
          </a:xfrm>
          <a:prstGeom prst="rect">
            <a:avLst/>
          </a:prstGeom>
          <a:noFill/>
        </p:spPr>
        <p:txBody>
          <a:bodyPr wrap="none" rtlCol="0">
            <a:spAutoFit/>
          </a:bodyPr>
          <a:lstStyle/>
          <a:p>
            <a:r>
              <a:rPr lang="en-US" sz="3200" u="sng" dirty="0" smtClean="0"/>
              <a:t>ALPIDE – next generation MAPS </a:t>
            </a:r>
            <a:r>
              <a:rPr lang="en-US" sz="3200" u="sng" dirty="0" smtClean="0"/>
              <a:t>sensor</a:t>
            </a:r>
            <a:endParaRPr lang="en-US" sz="3200" u="sng" dirty="0"/>
          </a:p>
        </p:txBody>
      </p:sp>
      <p:sp>
        <p:nvSpPr>
          <p:cNvPr id="38" name="Oval 37"/>
          <p:cNvSpPr/>
          <p:nvPr/>
        </p:nvSpPr>
        <p:spPr>
          <a:xfrm>
            <a:off x="2617080" y="1638771"/>
            <a:ext cx="1921165" cy="66742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2" name="Picture 41" descr="pALPIDE_v7_pALPIDEfs_simp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600" y="1019445"/>
            <a:ext cx="7764833" cy="3447087"/>
          </a:xfrm>
          <a:prstGeom prst="rect">
            <a:avLst/>
          </a:prstGeom>
        </p:spPr>
      </p:pic>
      <p:sp>
        <p:nvSpPr>
          <p:cNvPr id="10" name="TextBox 9"/>
          <p:cNvSpPr txBox="1"/>
          <p:nvPr/>
        </p:nvSpPr>
        <p:spPr>
          <a:xfrm>
            <a:off x="7548469" y="1287439"/>
            <a:ext cx="1321196" cy="369332"/>
          </a:xfrm>
          <a:prstGeom prst="rect">
            <a:avLst/>
          </a:prstGeom>
          <a:noFill/>
        </p:spPr>
        <p:txBody>
          <a:bodyPr wrap="none" rtlCol="0">
            <a:spAutoFit/>
          </a:bodyPr>
          <a:lstStyle/>
          <a:p>
            <a:r>
              <a:rPr lang="en-US" dirty="0" smtClean="0"/>
              <a:t>Signal Chain</a:t>
            </a:r>
            <a:endParaRPr lang="en-US" dirty="0"/>
          </a:p>
        </p:txBody>
      </p:sp>
    </p:spTree>
    <p:extLst>
      <p:ext uri="{BB962C8B-B14F-4D97-AF65-F5344CB8AC3E}">
        <p14:creationId xmlns:p14="http://schemas.microsoft.com/office/powerpoint/2010/main" val="115181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073015" y="3614542"/>
            <a:ext cx="6878366" cy="2876324"/>
          </a:xfrm>
          <a:prstGeom prst="rect">
            <a:avLst/>
          </a:prstGeom>
        </p:spPr>
      </p:pic>
      <p:sp>
        <p:nvSpPr>
          <p:cNvPr id="2" name="Slide Number Placeholder 1"/>
          <p:cNvSpPr>
            <a:spLocks noGrp="1"/>
          </p:cNvSpPr>
          <p:nvPr>
            <p:ph type="sldNum" sz="quarter" idx="12"/>
          </p:nvPr>
        </p:nvSpPr>
        <p:spPr/>
        <p:txBody>
          <a:bodyPr/>
          <a:lstStyle/>
          <a:p>
            <a:fld id="{872C15F9-2AD0-044F-BB80-F9D71DAC45B9}" type="slidenum">
              <a:rPr lang="en-US" smtClean="0"/>
              <a:t>17</a:t>
            </a:fld>
            <a:endParaRPr lang="en-US"/>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a:ext>
            </a:extLst>
          </a:blip>
          <a:srcRect t="4485"/>
          <a:stretch/>
        </p:blipFill>
        <p:spPr>
          <a:xfrm>
            <a:off x="0" y="835176"/>
            <a:ext cx="7141868" cy="2920920"/>
          </a:xfrm>
          <a:prstGeom prst="rect">
            <a:avLst/>
          </a:prstGeom>
        </p:spPr>
      </p:pic>
      <p:sp>
        <p:nvSpPr>
          <p:cNvPr id="14" name="TextBox 13"/>
          <p:cNvSpPr txBox="1"/>
          <p:nvPr/>
        </p:nvSpPr>
        <p:spPr>
          <a:xfrm>
            <a:off x="8874680" y="3405707"/>
            <a:ext cx="2570640" cy="307777"/>
          </a:xfrm>
          <a:prstGeom prst="rect">
            <a:avLst/>
          </a:prstGeom>
          <a:noFill/>
        </p:spPr>
        <p:txBody>
          <a:bodyPr wrap="none" rtlCol="0">
            <a:spAutoFit/>
          </a:bodyPr>
          <a:lstStyle/>
          <a:p>
            <a:r>
              <a:rPr lang="en-GB" sz="1400" dirty="0" err="1" smtClean="0">
                <a:latin typeface="+mj-lt"/>
              </a:rPr>
              <a:t>Nucl</a:t>
            </a:r>
            <a:r>
              <a:rPr lang="en-GB" sz="1400" dirty="0" smtClean="0">
                <a:latin typeface="+mj-lt"/>
              </a:rPr>
              <a:t>. Phys. A 967 (2017) 900-903</a:t>
            </a:r>
            <a:endParaRPr lang="en-GB" sz="1400" dirty="0">
              <a:latin typeface="+mj-lt"/>
            </a:endParaRPr>
          </a:p>
        </p:txBody>
      </p:sp>
      <p:sp>
        <p:nvSpPr>
          <p:cNvPr id="15" name="TextBox 14"/>
          <p:cNvSpPr txBox="1"/>
          <p:nvPr/>
        </p:nvSpPr>
        <p:spPr>
          <a:xfrm rot="2774416">
            <a:off x="3643189" y="2155511"/>
            <a:ext cx="1755032" cy="369332"/>
          </a:xfrm>
          <a:prstGeom prst="rect">
            <a:avLst/>
          </a:prstGeom>
          <a:noFill/>
        </p:spPr>
        <p:txBody>
          <a:bodyPr wrap="none" rtlCol="0">
            <a:spAutoFit/>
          </a:bodyPr>
          <a:lstStyle/>
          <a:p>
            <a:r>
              <a:rPr lang="en-GB" dirty="0" smtClean="0">
                <a:solidFill>
                  <a:srgbClr val="0000CC"/>
                </a:solidFill>
              </a:rPr>
              <a:t>10x lifetime NIEL</a:t>
            </a:r>
            <a:endParaRPr lang="en-GB" dirty="0">
              <a:solidFill>
                <a:srgbClr val="0000CC"/>
              </a:solidFill>
            </a:endParaRPr>
          </a:p>
        </p:txBody>
      </p:sp>
      <p:sp>
        <p:nvSpPr>
          <p:cNvPr id="16" name="TextBox 15"/>
          <p:cNvSpPr txBox="1"/>
          <p:nvPr/>
        </p:nvSpPr>
        <p:spPr>
          <a:xfrm rot="2774416">
            <a:off x="4761889" y="2076953"/>
            <a:ext cx="1544269" cy="369332"/>
          </a:xfrm>
          <a:prstGeom prst="rect">
            <a:avLst/>
          </a:prstGeom>
          <a:noFill/>
        </p:spPr>
        <p:txBody>
          <a:bodyPr wrap="none" rtlCol="0">
            <a:spAutoFit/>
          </a:bodyPr>
          <a:lstStyle/>
          <a:p>
            <a:r>
              <a:rPr lang="en-GB" dirty="0" smtClean="0">
                <a:solidFill>
                  <a:srgbClr val="0000CC"/>
                </a:solidFill>
              </a:rPr>
              <a:t>Non irradiated</a:t>
            </a:r>
            <a:endParaRPr lang="en-GB" dirty="0">
              <a:solidFill>
                <a:srgbClr val="0000CC"/>
              </a:solidFill>
            </a:endParaRPr>
          </a:p>
        </p:txBody>
      </p:sp>
      <p:sp>
        <p:nvSpPr>
          <p:cNvPr id="17" name="TextBox 16"/>
          <p:cNvSpPr txBox="1"/>
          <p:nvPr/>
        </p:nvSpPr>
        <p:spPr>
          <a:xfrm>
            <a:off x="7562941" y="1162168"/>
            <a:ext cx="4168877" cy="209288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000" dirty="0" smtClean="0">
                <a:latin typeface="+mj-lt"/>
              </a:rPr>
              <a:t>Large operational margin with only 10 masked pixels (0.002%), fake-hit rate &lt; 10</a:t>
            </a:r>
            <a:r>
              <a:rPr lang="en-GB" sz="2000" baseline="30000" dirty="0" smtClean="0">
                <a:latin typeface="+mj-lt"/>
              </a:rPr>
              <a:t>-10</a:t>
            </a:r>
            <a:r>
              <a:rPr lang="en-GB" sz="2000" dirty="0" smtClean="0">
                <a:latin typeface="+mj-lt"/>
              </a:rPr>
              <a:t> pixel/event</a:t>
            </a:r>
          </a:p>
          <a:p>
            <a:pPr>
              <a:spcBef>
                <a:spcPts val="1200"/>
              </a:spcBef>
            </a:pPr>
            <a:r>
              <a:rPr lang="en-GB" sz="2000" dirty="0" smtClean="0">
                <a:latin typeface="+mj-lt"/>
              </a:rPr>
              <a:t>Non irradiated and TID/NIEL chips similar performance</a:t>
            </a:r>
          </a:p>
          <a:p>
            <a:endParaRPr lang="en-GB" sz="2000" dirty="0">
              <a:latin typeface="+mj-lt"/>
            </a:endParaRPr>
          </a:p>
        </p:txBody>
      </p:sp>
      <p:sp>
        <p:nvSpPr>
          <p:cNvPr id="18" name="TextBox 17"/>
          <p:cNvSpPr txBox="1"/>
          <p:nvPr/>
        </p:nvSpPr>
        <p:spPr>
          <a:xfrm>
            <a:off x="676568" y="4894329"/>
            <a:ext cx="4168877" cy="1092607"/>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000" dirty="0" smtClean="0">
                <a:latin typeface="+mj-lt"/>
              </a:rPr>
              <a:t>5 </a:t>
            </a:r>
            <a:r>
              <a:rPr lang="en-GB" sz="2000" dirty="0" smtClean="0">
                <a:latin typeface="Symbol" panose="05050102010706020507" pitchFamily="18" charset="2"/>
              </a:rPr>
              <a:t>m</a:t>
            </a:r>
            <a:r>
              <a:rPr lang="en-GB" sz="2000" dirty="0" smtClean="0">
                <a:latin typeface="+mj-lt"/>
              </a:rPr>
              <a:t>m resolution @ 200 e</a:t>
            </a:r>
            <a:r>
              <a:rPr lang="en-GB" sz="2000" baseline="30000" dirty="0">
                <a:latin typeface="+mj-lt"/>
              </a:rPr>
              <a:t>-</a:t>
            </a:r>
            <a:r>
              <a:rPr lang="en-GB" sz="2000" dirty="0" smtClean="0">
                <a:latin typeface="+mj-lt"/>
              </a:rPr>
              <a:t> threshold</a:t>
            </a:r>
          </a:p>
          <a:p>
            <a:pPr>
              <a:spcBef>
                <a:spcPts val="600"/>
              </a:spcBef>
            </a:pPr>
            <a:r>
              <a:rPr lang="en-GB" sz="2000" dirty="0" smtClean="0">
                <a:latin typeface="+mj-lt"/>
              </a:rPr>
              <a:t>Chip-to-chip negligible fluctuations</a:t>
            </a:r>
          </a:p>
          <a:p>
            <a:endParaRPr lang="en-GB" sz="2000" dirty="0">
              <a:latin typeface="+mj-lt"/>
            </a:endParaRPr>
          </a:p>
        </p:txBody>
      </p:sp>
      <p:sp>
        <p:nvSpPr>
          <p:cNvPr id="19" name="TextBox 18"/>
          <p:cNvSpPr txBox="1"/>
          <p:nvPr/>
        </p:nvSpPr>
        <p:spPr>
          <a:xfrm>
            <a:off x="6048364" y="3975971"/>
            <a:ext cx="1093504" cy="369332"/>
          </a:xfrm>
          <a:prstGeom prst="rect">
            <a:avLst/>
          </a:prstGeom>
          <a:noFill/>
          <a:ln>
            <a:solidFill>
              <a:schemeClr val="tx1"/>
            </a:solidFill>
          </a:ln>
        </p:spPr>
        <p:txBody>
          <a:bodyPr wrap="none" rtlCol="0">
            <a:spAutoFit/>
          </a:bodyPr>
          <a:lstStyle/>
          <a:p>
            <a:r>
              <a:rPr lang="en-GB" dirty="0" smtClean="0"/>
              <a:t>6 GeV/c </a:t>
            </a:r>
            <a:r>
              <a:rPr lang="en-GB" dirty="0" smtClean="0">
                <a:latin typeface="Symbol" panose="05050102010706020507" pitchFamily="18" charset="2"/>
              </a:rPr>
              <a:t>p</a:t>
            </a:r>
            <a:endParaRPr lang="en-GB" dirty="0">
              <a:latin typeface="Symbol" panose="05050102010706020507" pitchFamily="18" charset="2"/>
            </a:endParaRPr>
          </a:p>
        </p:txBody>
      </p:sp>
      <p:sp>
        <p:nvSpPr>
          <p:cNvPr id="20" name="TextBox 19"/>
          <p:cNvSpPr txBox="1"/>
          <p:nvPr/>
        </p:nvSpPr>
        <p:spPr>
          <a:xfrm>
            <a:off x="930673" y="1127802"/>
            <a:ext cx="1093504" cy="369332"/>
          </a:xfrm>
          <a:prstGeom prst="rect">
            <a:avLst/>
          </a:prstGeom>
          <a:noFill/>
          <a:ln>
            <a:solidFill>
              <a:schemeClr val="tx1"/>
            </a:solidFill>
          </a:ln>
        </p:spPr>
        <p:txBody>
          <a:bodyPr wrap="none" rtlCol="0">
            <a:spAutoFit/>
          </a:bodyPr>
          <a:lstStyle/>
          <a:p>
            <a:r>
              <a:rPr lang="en-GB" dirty="0" smtClean="0"/>
              <a:t>6 GeV/c </a:t>
            </a:r>
            <a:r>
              <a:rPr lang="en-GB" dirty="0" smtClean="0">
                <a:latin typeface="Symbol" panose="05050102010706020507" pitchFamily="18" charset="2"/>
              </a:rPr>
              <a:t>p</a:t>
            </a:r>
            <a:endParaRPr lang="en-GB" dirty="0">
              <a:latin typeface="Symbol" panose="05050102010706020507" pitchFamily="18" charset="2"/>
            </a:endParaRPr>
          </a:p>
        </p:txBody>
      </p:sp>
      <p:sp>
        <p:nvSpPr>
          <p:cNvPr id="21" name="TextBox 20"/>
          <p:cNvSpPr txBox="1"/>
          <p:nvPr/>
        </p:nvSpPr>
        <p:spPr>
          <a:xfrm>
            <a:off x="5467410" y="943136"/>
            <a:ext cx="583814" cy="369332"/>
          </a:xfrm>
          <a:prstGeom prst="rect">
            <a:avLst/>
          </a:prstGeom>
          <a:solidFill>
            <a:schemeClr val="bg1"/>
          </a:solidFill>
        </p:spPr>
        <p:txBody>
          <a:bodyPr wrap="none" rtlCol="0">
            <a:spAutoFit/>
          </a:bodyPr>
          <a:lstStyle/>
          <a:p>
            <a:r>
              <a:rPr lang="en-GB" dirty="0" smtClean="0">
                <a:solidFill>
                  <a:srgbClr val="0000FF"/>
                </a:solidFill>
              </a:rPr>
              <a:t>99%</a:t>
            </a:r>
            <a:endParaRPr lang="en-GB" dirty="0">
              <a:solidFill>
                <a:srgbClr val="0000FF"/>
              </a:solidFill>
            </a:endParaRPr>
          </a:p>
        </p:txBody>
      </p:sp>
      <p:sp>
        <p:nvSpPr>
          <p:cNvPr id="26" name="TextBox 25"/>
          <p:cNvSpPr txBox="1"/>
          <p:nvPr/>
        </p:nvSpPr>
        <p:spPr>
          <a:xfrm>
            <a:off x="614517" y="3650014"/>
            <a:ext cx="2570640" cy="307777"/>
          </a:xfrm>
          <a:prstGeom prst="rect">
            <a:avLst/>
          </a:prstGeom>
          <a:noFill/>
        </p:spPr>
        <p:txBody>
          <a:bodyPr wrap="none" rtlCol="0">
            <a:spAutoFit/>
          </a:bodyPr>
          <a:lstStyle/>
          <a:p>
            <a:r>
              <a:rPr lang="en-GB" sz="1400" dirty="0" err="1" smtClean="0">
                <a:latin typeface="+mj-lt"/>
              </a:rPr>
              <a:t>Nucl</a:t>
            </a:r>
            <a:r>
              <a:rPr lang="en-GB" sz="1400" dirty="0" smtClean="0">
                <a:latin typeface="+mj-lt"/>
              </a:rPr>
              <a:t>. Phys. A 967 (2017) 900-903</a:t>
            </a:r>
            <a:endParaRPr lang="en-GB" sz="1400" dirty="0">
              <a:latin typeface="+mj-lt"/>
            </a:endParaRPr>
          </a:p>
        </p:txBody>
      </p:sp>
      <p:sp>
        <p:nvSpPr>
          <p:cNvPr id="27" name="TextBox 26"/>
          <p:cNvSpPr txBox="1"/>
          <p:nvPr/>
        </p:nvSpPr>
        <p:spPr>
          <a:xfrm>
            <a:off x="396995" y="6178600"/>
            <a:ext cx="3799337" cy="276999"/>
          </a:xfrm>
          <a:prstGeom prst="rect">
            <a:avLst/>
          </a:prstGeom>
          <a:noFill/>
        </p:spPr>
        <p:txBody>
          <a:bodyPr wrap="none" rtlCol="0">
            <a:spAutoFit/>
          </a:bodyPr>
          <a:lstStyle/>
          <a:p>
            <a:r>
              <a:rPr lang="en-US" sz="1200" i="1" dirty="0" smtClean="0">
                <a:solidFill>
                  <a:schemeClr val="tx1">
                    <a:lumMod val="50000"/>
                    <a:lumOff val="50000"/>
                  </a:schemeClr>
                </a:solidFill>
              </a:rPr>
              <a:t>L. Musa – </a:t>
            </a:r>
            <a:r>
              <a:rPr lang="en-US" sz="1200" i="1" dirty="0" err="1" smtClean="0">
                <a:solidFill>
                  <a:schemeClr val="tx1">
                    <a:lumMod val="50000"/>
                    <a:lumOff val="50000"/>
                  </a:schemeClr>
                </a:solidFill>
              </a:rPr>
              <a:t>EIROforum,Topical</a:t>
            </a:r>
            <a:r>
              <a:rPr lang="en-US" sz="1200" i="1" dirty="0" smtClean="0">
                <a:solidFill>
                  <a:schemeClr val="tx1">
                    <a:lumMod val="50000"/>
                    <a:lumOff val="50000"/>
                  </a:schemeClr>
                </a:solidFill>
              </a:rPr>
              <a:t> Workshop, CERN, May 2018</a:t>
            </a:r>
            <a:endParaRPr lang="en-US" sz="1200" i="1" dirty="0">
              <a:solidFill>
                <a:schemeClr val="tx1">
                  <a:lumMod val="50000"/>
                  <a:lumOff val="50000"/>
                </a:schemeClr>
              </a:solidFill>
            </a:endParaRPr>
          </a:p>
        </p:txBody>
      </p:sp>
      <p:sp>
        <p:nvSpPr>
          <p:cNvPr id="3" name="Date Placeholder 2"/>
          <p:cNvSpPr>
            <a:spLocks noGrp="1"/>
          </p:cNvSpPr>
          <p:nvPr>
            <p:ph type="dt" sz="half" idx="10"/>
          </p:nvPr>
        </p:nvSpPr>
        <p:spPr/>
        <p:txBody>
          <a:bodyPr/>
          <a:lstStyle/>
          <a:p>
            <a:r>
              <a:rPr lang="en-US" smtClean="0"/>
              <a:t>April 21, 2020</a:t>
            </a:r>
            <a:endParaRPr lang="en-US" dirty="0"/>
          </a:p>
        </p:txBody>
      </p:sp>
      <p:sp>
        <p:nvSpPr>
          <p:cNvPr id="4" name="Footer Placeholder 3"/>
          <p:cNvSpPr>
            <a:spLocks noGrp="1"/>
          </p:cNvSpPr>
          <p:nvPr>
            <p:ph type="ftr" sz="quarter" idx="11"/>
          </p:nvPr>
        </p:nvSpPr>
        <p:spPr/>
        <p:txBody>
          <a:bodyPr/>
          <a:lstStyle/>
          <a:p>
            <a:r>
              <a:rPr lang="en-US" smtClean="0"/>
              <a:t>NSD staff meeting</a:t>
            </a:r>
            <a:endParaRPr lang="en-US" dirty="0"/>
          </a:p>
        </p:txBody>
      </p:sp>
      <p:sp>
        <p:nvSpPr>
          <p:cNvPr id="5" name="TextBox 4"/>
          <p:cNvSpPr txBox="1"/>
          <p:nvPr/>
        </p:nvSpPr>
        <p:spPr>
          <a:xfrm>
            <a:off x="3683303" y="153127"/>
            <a:ext cx="5380255" cy="584775"/>
          </a:xfrm>
          <a:prstGeom prst="rect">
            <a:avLst/>
          </a:prstGeom>
          <a:noFill/>
        </p:spPr>
        <p:txBody>
          <a:bodyPr wrap="none" rtlCol="0">
            <a:spAutoFit/>
          </a:bodyPr>
          <a:lstStyle/>
          <a:p>
            <a:r>
              <a:rPr lang="en-US" sz="3200" u="sng" dirty="0" smtClean="0"/>
              <a:t>ALPIDE Measured Performance</a:t>
            </a:r>
            <a:endParaRPr lang="en-US" sz="3200" u="sng" dirty="0"/>
          </a:p>
        </p:txBody>
      </p:sp>
      <p:sp>
        <p:nvSpPr>
          <p:cNvPr id="22" name="Rectangle 21"/>
          <p:cNvSpPr/>
          <p:nvPr/>
        </p:nvSpPr>
        <p:spPr>
          <a:xfrm>
            <a:off x="614517" y="4357419"/>
            <a:ext cx="4082143" cy="369332"/>
          </a:xfrm>
          <a:prstGeom prst="rect">
            <a:avLst/>
          </a:prstGeom>
        </p:spPr>
        <p:txBody>
          <a:bodyPr wrap="none">
            <a:spAutoFit/>
          </a:bodyPr>
          <a:lstStyle/>
          <a:p>
            <a:r>
              <a:rPr kumimoji="1" lang="en-US" dirty="0"/>
              <a:t>pointing resolution = (5 </a:t>
            </a:r>
            <a:r>
              <a:rPr kumimoji="1" lang="en-US" dirty="0">
                <a:sym typeface="Symbol" charset="0"/>
              </a:rPr>
              <a:t> 22GeV/</a:t>
            </a:r>
            <a:r>
              <a:rPr kumimoji="1" lang="en-US" dirty="0" err="1">
                <a:sym typeface="Symbol" charset="0"/>
              </a:rPr>
              <a:t>pc</a:t>
            </a:r>
            <a:r>
              <a:rPr kumimoji="1" lang="en-US" dirty="0">
                <a:sym typeface="Symbol" charset="0"/>
              </a:rPr>
              <a:t>) m</a:t>
            </a:r>
          </a:p>
        </p:txBody>
      </p:sp>
    </p:spTree>
    <p:extLst>
      <p:ext uri="{BB962C8B-B14F-4D97-AF65-F5344CB8AC3E}">
        <p14:creationId xmlns:p14="http://schemas.microsoft.com/office/powerpoint/2010/main" val="220021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yer0-1-2.jpg"/>
          <p:cNvPicPr>
            <a:picLocks noChangeAspect="1"/>
          </p:cNvPicPr>
          <p:nvPr/>
        </p:nvPicPr>
        <p:blipFill rotWithShape="1">
          <a:blip r:embed="rId2">
            <a:extLst>
              <a:ext uri="{28A0092B-C50C-407E-A947-70E740481C1C}">
                <a14:useLocalDpi xmlns:a14="http://schemas.microsoft.com/office/drawing/2010/main" val="0"/>
              </a:ext>
            </a:extLst>
          </a:blip>
          <a:srcRect l="16230" t="13069" r="12979" b="17534"/>
          <a:stretch/>
        </p:blipFill>
        <p:spPr>
          <a:xfrm>
            <a:off x="1306286" y="920219"/>
            <a:ext cx="7297024" cy="4023637"/>
          </a:xfrm>
          <a:prstGeom prst="rect">
            <a:avLst/>
          </a:prstGeom>
        </p:spPr>
      </p:pic>
      <p:sp>
        <p:nvSpPr>
          <p:cNvPr id="2" name="Slide Number Placeholder 1"/>
          <p:cNvSpPr>
            <a:spLocks noGrp="1"/>
          </p:cNvSpPr>
          <p:nvPr>
            <p:ph type="sldNum" sz="quarter" idx="12"/>
          </p:nvPr>
        </p:nvSpPr>
        <p:spPr/>
        <p:txBody>
          <a:bodyPr/>
          <a:lstStyle/>
          <a:p>
            <a:fld id="{872C15F9-2AD0-044F-BB80-F9D71DAC45B9}" type="slidenum">
              <a:rPr lang="en-US" smtClean="0"/>
              <a:t>18</a:t>
            </a:fld>
            <a:endParaRPr lang="en-US"/>
          </a:p>
        </p:txBody>
      </p:sp>
      <p:sp>
        <p:nvSpPr>
          <p:cNvPr id="4" name="TextBox 3"/>
          <p:cNvSpPr txBox="1"/>
          <p:nvPr/>
        </p:nvSpPr>
        <p:spPr>
          <a:xfrm>
            <a:off x="1496313" y="4654708"/>
            <a:ext cx="1265678" cy="369332"/>
          </a:xfrm>
          <a:prstGeom prst="rect">
            <a:avLst/>
          </a:prstGeom>
          <a:solidFill>
            <a:schemeClr val="tx2"/>
          </a:solidFill>
          <a:ln>
            <a:solidFill>
              <a:srgbClr val="1F497D"/>
            </a:solidFill>
          </a:ln>
          <a:effectLst>
            <a:outerShdw blurRad="50800" dist="38100" dir="2700000" algn="tl" rotWithShape="0">
              <a:prstClr val="black">
                <a:alpha val="40000"/>
              </a:prstClr>
            </a:outerShdw>
          </a:effectLst>
        </p:spPr>
        <p:txBody>
          <a:bodyPr wrap="none" rtlCol="0">
            <a:spAutoFit/>
          </a:bodyPr>
          <a:lstStyle/>
          <a:p>
            <a:r>
              <a:rPr lang="en-US" dirty="0" smtClean="0">
                <a:solidFill>
                  <a:srgbClr val="FFFFFF"/>
                </a:solidFill>
              </a:rPr>
              <a:t>Half-layer 0</a:t>
            </a:r>
            <a:endParaRPr lang="en-US" dirty="0">
              <a:solidFill>
                <a:srgbClr val="FFFFFF"/>
              </a:solidFill>
            </a:endParaRPr>
          </a:p>
        </p:txBody>
      </p:sp>
      <p:sp>
        <p:nvSpPr>
          <p:cNvPr id="5" name="TextBox 4"/>
          <p:cNvSpPr txBox="1"/>
          <p:nvPr/>
        </p:nvSpPr>
        <p:spPr>
          <a:xfrm>
            <a:off x="3735424" y="4647262"/>
            <a:ext cx="1309749" cy="369332"/>
          </a:xfrm>
          <a:prstGeom prst="rect">
            <a:avLst/>
          </a:prstGeom>
          <a:solidFill>
            <a:schemeClr val="tx2"/>
          </a:solidFill>
          <a:ln>
            <a:solidFill>
              <a:srgbClr val="1F497D"/>
            </a:solidFill>
          </a:ln>
          <a:effectLst>
            <a:outerShdw blurRad="50800" dist="38100" dir="2700000" algn="tl" rotWithShape="0">
              <a:prstClr val="black">
                <a:alpha val="40000"/>
              </a:prstClr>
            </a:outerShdw>
          </a:effectLst>
        </p:spPr>
        <p:txBody>
          <a:bodyPr wrap="none" rtlCol="0">
            <a:spAutoFit/>
          </a:bodyPr>
          <a:lstStyle/>
          <a:p>
            <a:r>
              <a:rPr lang="en-US" dirty="0" smtClean="0">
                <a:solidFill>
                  <a:srgbClr val="FFFFFF"/>
                </a:solidFill>
              </a:rPr>
              <a:t>Half-</a:t>
            </a:r>
            <a:r>
              <a:rPr lang="en-US" dirty="0">
                <a:solidFill>
                  <a:srgbClr val="FFFFFF"/>
                </a:solidFill>
              </a:rPr>
              <a:t>L</a:t>
            </a:r>
            <a:r>
              <a:rPr lang="en-US" dirty="0" smtClean="0">
                <a:solidFill>
                  <a:srgbClr val="FFFFFF"/>
                </a:solidFill>
              </a:rPr>
              <a:t>ayer 1</a:t>
            </a:r>
            <a:endParaRPr lang="en-US" dirty="0">
              <a:solidFill>
                <a:srgbClr val="FFFFFF"/>
              </a:solidFill>
            </a:endParaRPr>
          </a:p>
        </p:txBody>
      </p:sp>
      <p:sp>
        <p:nvSpPr>
          <p:cNvPr id="6" name="TextBox 5"/>
          <p:cNvSpPr txBox="1"/>
          <p:nvPr/>
        </p:nvSpPr>
        <p:spPr>
          <a:xfrm>
            <a:off x="6258053" y="4636073"/>
            <a:ext cx="1309749" cy="369332"/>
          </a:xfrm>
          <a:prstGeom prst="rect">
            <a:avLst/>
          </a:prstGeom>
          <a:solidFill>
            <a:schemeClr val="tx2"/>
          </a:solidFill>
          <a:ln>
            <a:solidFill>
              <a:srgbClr val="1F497D"/>
            </a:solidFill>
          </a:ln>
          <a:effectLst>
            <a:outerShdw blurRad="50800" dist="38100" dir="2700000" algn="tl" rotWithShape="0">
              <a:prstClr val="black">
                <a:alpha val="40000"/>
              </a:prstClr>
            </a:outerShdw>
          </a:effectLst>
        </p:spPr>
        <p:txBody>
          <a:bodyPr wrap="none" rtlCol="0">
            <a:spAutoFit/>
          </a:bodyPr>
          <a:lstStyle/>
          <a:p>
            <a:r>
              <a:rPr lang="en-US" dirty="0" smtClean="0">
                <a:solidFill>
                  <a:srgbClr val="FFFFFF"/>
                </a:solidFill>
              </a:rPr>
              <a:t>Half-</a:t>
            </a:r>
            <a:r>
              <a:rPr lang="en-US" dirty="0">
                <a:solidFill>
                  <a:srgbClr val="FFFFFF"/>
                </a:solidFill>
              </a:rPr>
              <a:t>L</a:t>
            </a:r>
            <a:r>
              <a:rPr lang="en-US" dirty="0" smtClean="0">
                <a:solidFill>
                  <a:srgbClr val="FFFFFF"/>
                </a:solidFill>
              </a:rPr>
              <a:t>ayer 2</a:t>
            </a:r>
            <a:endParaRPr lang="en-US" dirty="0">
              <a:solidFill>
                <a:srgbClr val="FFFFFF"/>
              </a:solidFill>
            </a:endParaRPr>
          </a:p>
        </p:txBody>
      </p:sp>
      <p:sp>
        <p:nvSpPr>
          <p:cNvPr id="7" name="Date Placeholder 6"/>
          <p:cNvSpPr>
            <a:spLocks noGrp="1"/>
          </p:cNvSpPr>
          <p:nvPr>
            <p:ph type="dt" sz="half" idx="10"/>
          </p:nvPr>
        </p:nvSpPr>
        <p:spPr/>
        <p:txBody>
          <a:bodyPr/>
          <a:lstStyle/>
          <a:p>
            <a:r>
              <a:rPr lang="en-US" smtClean="0"/>
              <a:t>April 21, 2020</a:t>
            </a:r>
            <a:endParaRPr lang="en-US" dirty="0"/>
          </a:p>
        </p:txBody>
      </p:sp>
      <p:sp>
        <p:nvSpPr>
          <p:cNvPr id="8" name="Footer Placeholder 7"/>
          <p:cNvSpPr>
            <a:spLocks noGrp="1"/>
          </p:cNvSpPr>
          <p:nvPr>
            <p:ph type="ftr" sz="quarter" idx="11"/>
          </p:nvPr>
        </p:nvSpPr>
        <p:spPr/>
        <p:txBody>
          <a:bodyPr/>
          <a:lstStyle/>
          <a:p>
            <a:r>
              <a:rPr lang="en-US" smtClean="0"/>
              <a:t>NSD staff meeting</a:t>
            </a:r>
            <a:endParaRPr lang="en-US" dirty="0"/>
          </a:p>
        </p:txBody>
      </p:sp>
      <p:sp>
        <p:nvSpPr>
          <p:cNvPr id="9" name="TextBox 8"/>
          <p:cNvSpPr txBox="1"/>
          <p:nvPr/>
        </p:nvSpPr>
        <p:spPr>
          <a:xfrm>
            <a:off x="3660365" y="262706"/>
            <a:ext cx="4871270" cy="584775"/>
          </a:xfrm>
          <a:prstGeom prst="rect">
            <a:avLst/>
          </a:prstGeom>
          <a:noFill/>
        </p:spPr>
        <p:txBody>
          <a:bodyPr wrap="none" rtlCol="0">
            <a:spAutoFit/>
          </a:bodyPr>
          <a:lstStyle/>
          <a:p>
            <a:r>
              <a:rPr lang="en-US" sz="3200" u="sng" dirty="0" smtClean="0"/>
              <a:t>Assembled Inner Half-Barrel</a:t>
            </a:r>
            <a:endParaRPr lang="en-US" sz="3200" u="sng" dirty="0"/>
          </a:p>
        </p:txBody>
      </p:sp>
      <p:sp>
        <p:nvSpPr>
          <p:cNvPr id="10" name="TextBox 9"/>
          <p:cNvSpPr txBox="1"/>
          <p:nvPr/>
        </p:nvSpPr>
        <p:spPr>
          <a:xfrm>
            <a:off x="10831286" y="6164454"/>
            <a:ext cx="912429" cy="369332"/>
          </a:xfrm>
          <a:prstGeom prst="rect">
            <a:avLst/>
          </a:prstGeom>
          <a:noFill/>
        </p:spPr>
        <p:txBody>
          <a:bodyPr wrap="none" rtlCol="0">
            <a:spAutoFit/>
          </a:bodyPr>
          <a:lstStyle/>
          <a:p>
            <a:r>
              <a:rPr lang="en-US" dirty="0" smtClean="0"/>
              <a:t>L. Musa</a:t>
            </a:r>
            <a:endParaRPr lang="en-US" dirty="0"/>
          </a:p>
        </p:txBody>
      </p:sp>
      <p:grpSp>
        <p:nvGrpSpPr>
          <p:cNvPr id="11" name="Group 10"/>
          <p:cNvGrpSpPr/>
          <p:nvPr/>
        </p:nvGrpSpPr>
        <p:grpSpPr>
          <a:xfrm>
            <a:off x="8746699" y="3517579"/>
            <a:ext cx="3453834" cy="2596606"/>
            <a:chOff x="3182944" y="3740284"/>
            <a:chExt cx="3453834" cy="2596606"/>
          </a:xfrm>
        </p:grpSpPr>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2944" y="3986090"/>
              <a:ext cx="3453834" cy="235080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l="75988" r="1048" b="69992"/>
            <a:stretch/>
          </p:blipFill>
          <p:spPr>
            <a:xfrm>
              <a:off x="5461948" y="3740284"/>
              <a:ext cx="1136342" cy="1010701"/>
            </a:xfrm>
            <a:prstGeom prst="rect">
              <a:avLst/>
            </a:prstGeom>
          </p:spPr>
        </p:pic>
      </p:grpSp>
      <p:grpSp>
        <p:nvGrpSpPr>
          <p:cNvPr id="14" name="Group 13"/>
          <p:cNvGrpSpPr/>
          <p:nvPr/>
        </p:nvGrpSpPr>
        <p:grpSpPr>
          <a:xfrm>
            <a:off x="8746699" y="935427"/>
            <a:ext cx="3445301" cy="2596605"/>
            <a:chOff x="-58992" y="3740285"/>
            <a:chExt cx="3445301" cy="2596605"/>
          </a:xfrm>
        </p:grpSpPr>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92" y="3991898"/>
              <a:ext cx="3445301" cy="2344992"/>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l="75673" r="758" b="69708"/>
            <a:stretch/>
          </p:blipFill>
          <p:spPr>
            <a:xfrm>
              <a:off x="2230913" y="3740285"/>
              <a:ext cx="1155396" cy="1010701"/>
            </a:xfrm>
            <a:prstGeom prst="rect">
              <a:avLst/>
            </a:prstGeom>
          </p:spPr>
        </p:pic>
      </p:grpSp>
      <p:sp>
        <p:nvSpPr>
          <p:cNvPr id="17" name="TextBox 16"/>
          <p:cNvSpPr txBox="1"/>
          <p:nvPr/>
        </p:nvSpPr>
        <p:spPr>
          <a:xfrm>
            <a:off x="9053725" y="935427"/>
            <a:ext cx="1675854" cy="518604"/>
          </a:xfrm>
          <a:prstGeom prst="rect">
            <a:avLst/>
          </a:prstGeom>
          <a:noFill/>
        </p:spPr>
        <p:txBody>
          <a:bodyPr wrap="square" rtlCol="0">
            <a:spAutoFit/>
          </a:bodyPr>
          <a:lstStyle/>
          <a:p>
            <a:r>
              <a:rPr lang="en-GB" sz="1400" dirty="0">
                <a:effectLst>
                  <a:outerShdw blurRad="38100" dist="38100" dir="2700000" algn="tl">
                    <a:srgbClr val="000000">
                      <a:alpha val="43137"/>
                    </a:srgbClr>
                  </a:outerShdw>
                </a:effectLst>
                <a:latin typeface="+mj-lt"/>
              </a:rPr>
              <a:t>Single stave, </a:t>
            </a:r>
            <a:r>
              <a:rPr lang="en-GB" sz="1400" dirty="0" smtClean="0">
                <a:effectLst>
                  <a:outerShdw blurRad="38100" dist="38100" dir="2700000" algn="tl">
                    <a:srgbClr val="000000">
                      <a:alpha val="43137"/>
                    </a:srgbClr>
                  </a:outerShdw>
                </a:effectLst>
                <a:latin typeface="+mj-lt"/>
              </a:rPr>
              <a:t> </a:t>
            </a:r>
            <a:r>
              <a:rPr lang="en-GB" sz="1400" dirty="0">
                <a:effectLst>
                  <a:outerShdw blurRad="38100" dist="38100" dir="2700000" algn="tl">
                    <a:srgbClr val="000000">
                      <a:alpha val="43137"/>
                    </a:srgbClr>
                  </a:outerShdw>
                </a:effectLst>
                <a:latin typeface="+mj-lt"/>
              </a:rPr>
              <a:t>perpendicular tracks</a:t>
            </a:r>
            <a:endParaRPr lang="en-GB" sz="1400" baseline="-25000" dirty="0">
              <a:effectLst>
                <a:outerShdw blurRad="38100" dist="38100" dir="2700000" algn="tl">
                  <a:srgbClr val="000000">
                    <a:alpha val="43137"/>
                  </a:srgbClr>
                </a:outerShdw>
              </a:effectLst>
              <a:latin typeface="+mj-lt"/>
            </a:endParaRPr>
          </a:p>
        </p:txBody>
      </p:sp>
      <p:sp>
        <p:nvSpPr>
          <p:cNvPr id="19" name="TextBox 18"/>
          <p:cNvSpPr txBox="1"/>
          <p:nvPr/>
        </p:nvSpPr>
        <p:spPr>
          <a:xfrm>
            <a:off x="8975669" y="3507497"/>
            <a:ext cx="1906645" cy="518604"/>
          </a:xfrm>
          <a:prstGeom prst="rect">
            <a:avLst/>
          </a:prstGeom>
          <a:noFill/>
        </p:spPr>
        <p:txBody>
          <a:bodyPr wrap="square" rtlCol="0">
            <a:spAutoFit/>
          </a:bodyPr>
          <a:lstStyle>
            <a:defPPr>
              <a:defRPr lang="en-US"/>
            </a:defPPr>
            <a:lvl1pPr algn="just">
              <a:defRPr b="1"/>
            </a:lvl1pPr>
          </a:lstStyle>
          <a:p>
            <a:pPr algn="l"/>
            <a:r>
              <a:rPr lang="en-GB" sz="1400" b="0" dirty="0" smtClean="0">
                <a:effectLst>
                  <a:outerShdw blurRad="38100" dist="38100" dir="2700000" algn="tl">
                    <a:srgbClr val="000000">
                      <a:alpha val="43137"/>
                    </a:srgbClr>
                  </a:outerShdw>
                </a:effectLst>
                <a:latin typeface="+mj-lt"/>
              </a:rPr>
              <a:t>Tilted staves with overlap</a:t>
            </a:r>
            <a:r>
              <a:rPr lang="en-GB" sz="1400" b="0" dirty="0">
                <a:effectLst>
                  <a:outerShdw blurRad="38100" dist="38100" dir="2700000" algn="tl">
                    <a:srgbClr val="000000">
                      <a:alpha val="43137"/>
                    </a:srgbClr>
                  </a:outerShdw>
                </a:effectLst>
                <a:latin typeface="+mj-lt"/>
              </a:rPr>
              <a:t>, inclined tracks</a:t>
            </a:r>
          </a:p>
        </p:txBody>
      </p:sp>
    </p:spTree>
    <p:extLst>
      <p:ext uri="{BB962C8B-B14F-4D97-AF65-F5344CB8AC3E}">
        <p14:creationId xmlns:p14="http://schemas.microsoft.com/office/powerpoint/2010/main" val="189923656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xmlns:p14="http://schemas.microsoft.com/office/powerpoint/2010/main" spd="slow" advTm="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19</a:t>
            </a:fld>
            <a:endParaRPr lang="en-US"/>
          </a:p>
        </p:txBody>
      </p:sp>
      <p:sp>
        <p:nvSpPr>
          <p:cNvPr id="7" name="TextBox 6"/>
          <p:cNvSpPr txBox="1"/>
          <p:nvPr/>
        </p:nvSpPr>
        <p:spPr>
          <a:xfrm>
            <a:off x="3331942" y="257664"/>
            <a:ext cx="5528116" cy="584775"/>
          </a:xfrm>
          <a:prstGeom prst="rect">
            <a:avLst/>
          </a:prstGeom>
          <a:noFill/>
        </p:spPr>
        <p:txBody>
          <a:bodyPr wrap="none" rtlCol="0">
            <a:spAutoFit/>
          </a:bodyPr>
          <a:lstStyle/>
          <a:p>
            <a:r>
              <a:rPr lang="en-US" sz="3200" u="sng" dirty="0" smtClean="0"/>
              <a:t>Middle Layers Assembly at LBNL</a:t>
            </a:r>
            <a:endParaRPr lang="en-US" sz="3200" u="sng" dirty="0"/>
          </a:p>
        </p:txBody>
      </p:sp>
      <p:pic>
        <p:nvPicPr>
          <p:cNvPr id="2050" name="Picture 2" descr="Photo - Berkeley Lab’s Erica Zhang conducts measurements of a detector stave during assembly. (Credit: Marilyn Chung/Berkeley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377" y="1353452"/>
            <a:ext cx="3187786" cy="2125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3776" y="1921571"/>
            <a:ext cx="4544951" cy="3408714"/>
          </a:xfrm>
          <a:prstGeom prst="rect">
            <a:avLst/>
          </a:prstGeom>
        </p:spPr>
      </p:pic>
      <p:sp>
        <p:nvSpPr>
          <p:cNvPr id="9" name="TextBox 8"/>
          <p:cNvSpPr txBox="1"/>
          <p:nvPr/>
        </p:nvSpPr>
        <p:spPr>
          <a:xfrm>
            <a:off x="1420848" y="998835"/>
            <a:ext cx="1971822" cy="369332"/>
          </a:xfrm>
          <a:prstGeom prst="rect">
            <a:avLst/>
          </a:prstGeom>
          <a:noFill/>
        </p:spPr>
        <p:txBody>
          <a:bodyPr wrap="none" rtlCol="0">
            <a:spAutoFit/>
          </a:bodyPr>
          <a:lstStyle/>
          <a:p>
            <a:r>
              <a:rPr lang="en-US" dirty="0" smtClean="0"/>
              <a:t>Clean Tent Bldg. 77</a:t>
            </a:r>
            <a:endParaRPr lang="en-US" dirty="0"/>
          </a:p>
        </p:txBody>
      </p:sp>
      <p:sp>
        <p:nvSpPr>
          <p:cNvPr id="10" name="TextBox 9"/>
          <p:cNvSpPr txBox="1"/>
          <p:nvPr/>
        </p:nvSpPr>
        <p:spPr>
          <a:xfrm>
            <a:off x="4454350" y="1018123"/>
            <a:ext cx="2834430" cy="369332"/>
          </a:xfrm>
          <a:prstGeom prst="rect">
            <a:avLst/>
          </a:prstGeom>
          <a:noFill/>
        </p:spPr>
        <p:txBody>
          <a:bodyPr wrap="none" rtlCol="0">
            <a:spAutoFit/>
          </a:bodyPr>
          <a:lstStyle/>
          <a:p>
            <a:r>
              <a:rPr lang="en-US" dirty="0" smtClean="0"/>
              <a:t>Middle layer stave assembly</a:t>
            </a:r>
            <a:endParaRPr lang="en-US" dirty="0"/>
          </a:p>
        </p:txBody>
      </p:sp>
      <p:sp>
        <p:nvSpPr>
          <p:cNvPr id="11" name="TextBox 10"/>
          <p:cNvSpPr txBox="1"/>
          <p:nvPr/>
        </p:nvSpPr>
        <p:spPr>
          <a:xfrm>
            <a:off x="4163496" y="3480537"/>
            <a:ext cx="3499548" cy="369332"/>
          </a:xfrm>
          <a:prstGeom prst="rect">
            <a:avLst/>
          </a:prstGeom>
          <a:noFill/>
        </p:spPr>
        <p:txBody>
          <a:bodyPr wrap="none" rtlCol="0">
            <a:spAutoFit/>
          </a:bodyPr>
          <a:lstStyle/>
          <a:p>
            <a:r>
              <a:rPr lang="en-US" dirty="0" smtClean="0"/>
              <a:t>Power bus folding and stave testing</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68666" y="1921571"/>
            <a:ext cx="4544951" cy="3408713"/>
          </a:xfrm>
          <a:prstGeom prst="rect">
            <a:avLst/>
          </a:prstGeom>
        </p:spPr>
      </p:pic>
      <p:pic>
        <p:nvPicPr>
          <p:cNvPr id="2052" name="Picture 4" descr="Photo - Berkeley Lab’s Nicole Apadula inspects a detector stave that was built for the ALICE inner tracking system detector upgrade at CERN laboratory. (Credit: Marilyn Chung/Berkeley L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867" y="3781863"/>
            <a:ext cx="3174810" cy="21165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511483" y="1018123"/>
            <a:ext cx="2372188" cy="369332"/>
          </a:xfrm>
          <a:prstGeom prst="rect">
            <a:avLst/>
          </a:prstGeom>
          <a:noFill/>
        </p:spPr>
        <p:txBody>
          <a:bodyPr wrap="none" rtlCol="0">
            <a:spAutoFit/>
          </a:bodyPr>
          <a:lstStyle/>
          <a:p>
            <a:r>
              <a:rPr lang="en-US" dirty="0" smtClean="0"/>
              <a:t>Transportation to CERN</a:t>
            </a:r>
            <a:endParaRPr lang="en-US" dirty="0"/>
          </a:p>
        </p:txBody>
      </p:sp>
    </p:spTree>
    <p:extLst>
      <p:ext uri="{BB962C8B-B14F-4D97-AF65-F5344CB8AC3E}">
        <p14:creationId xmlns:p14="http://schemas.microsoft.com/office/powerpoint/2010/main" val="4175755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a:t>
            </a:fld>
            <a:endParaRPr lang="en-US"/>
          </a:p>
        </p:txBody>
      </p:sp>
      <p:sp>
        <p:nvSpPr>
          <p:cNvPr id="7" name="TextBox 6"/>
          <p:cNvSpPr txBox="1"/>
          <p:nvPr/>
        </p:nvSpPr>
        <p:spPr>
          <a:xfrm>
            <a:off x="3675530" y="167252"/>
            <a:ext cx="4770601" cy="635559"/>
          </a:xfrm>
          <a:prstGeom prst="rect">
            <a:avLst/>
          </a:prstGeom>
          <a:noFill/>
        </p:spPr>
        <p:txBody>
          <a:bodyPr wrap="none" rtlCol="0">
            <a:spAutoFit/>
          </a:bodyPr>
          <a:lstStyle/>
          <a:p>
            <a:r>
              <a:rPr lang="en-US" sz="3530" u="sng" dirty="0"/>
              <a:t>What are MAPS sensors?</a:t>
            </a:r>
          </a:p>
        </p:txBody>
      </p:sp>
      <p:sp>
        <p:nvSpPr>
          <p:cNvPr id="8" name="TextBox 7"/>
          <p:cNvSpPr txBox="1"/>
          <p:nvPr/>
        </p:nvSpPr>
        <p:spPr>
          <a:xfrm>
            <a:off x="6668624" y="1606692"/>
            <a:ext cx="2817181" cy="336695"/>
          </a:xfrm>
          <a:prstGeom prst="rect">
            <a:avLst/>
          </a:prstGeom>
          <a:noFill/>
        </p:spPr>
        <p:txBody>
          <a:bodyPr wrap="none" rtlCol="0">
            <a:spAutoFit/>
          </a:bodyPr>
          <a:lstStyle/>
          <a:p>
            <a:r>
              <a:rPr lang="en-US" sz="1588" b="1" u="sng" dirty="0"/>
              <a:t>Monolithic Active Pixel Sensors</a:t>
            </a:r>
          </a:p>
        </p:txBody>
      </p:sp>
      <p:sp>
        <p:nvSpPr>
          <p:cNvPr id="9" name="TextBox 8"/>
          <p:cNvSpPr txBox="1"/>
          <p:nvPr/>
        </p:nvSpPr>
        <p:spPr>
          <a:xfrm>
            <a:off x="2038537" y="1622279"/>
            <a:ext cx="2651495" cy="336695"/>
          </a:xfrm>
          <a:prstGeom prst="rect">
            <a:avLst/>
          </a:prstGeom>
          <a:noFill/>
        </p:spPr>
        <p:txBody>
          <a:bodyPr wrap="none" rtlCol="0">
            <a:spAutoFit/>
          </a:bodyPr>
          <a:lstStyle/>
          <a:p>
            <a:r>
              <a:rPr lang="en-US" sz="1588" b="1" u="sng" dirty="0"/>
              <a:t>Standard planar hybrid pixels</a:t>
            </a:r>
          </a:p>
        </p:txBody>
      </p:sp>
      <p:pic>
        <p:nvPicPr>
          <p:cNvPr id="10" name="Picture 9"/>
          <p:cNvPicPr>
            <a:picLocks noChangeAspect="1"/>
          </p:cNvPicPr>
          <p:nvPr/>
        </p:nvPicPr>
        <p:blipFill>
          <a:blip r:embed="rId2"/>
          <a:stretch>
            <a:fillRect/>
          </a:stretch>
        </p:blipFill>
        <p:spPr>
          <a:xfrm>
            <a:off x="1705906" y="2000043"/>
            <a:ext cx="3182225" cy="1519624"/>
          </a:xfrm>
          <a:prstGeom prst="rect">
            <a:avLst/>
          </a:prstGeom>
        </p:spPr>
      </p:pic>
      <p:pic>
        <p:nvPicPr>
          <p:cNvPr id="11" name="Picture 10"/>
          <p:cNvPicPr>
            <a:picLocks noChangeAspect="1"/>
          </p:cNvPicPr>
          <p:nvPr/>
        </p:nvPicPr>
        <p:blipFill>
          <a:blip r:embed="rId3"/>
          <a:stretch>
            <a:fillRect/>
          </a:stretch>
        </p:blipFill>
        <p:spPr>
          <a:xfrm>
            <a:off x="6668624" y="1924030"/>
            <a:ext cx="2856473" cy="1687217"/>
          </a:xfrm>
          <a:prstGeom prst="rect">
            <a:avLst/>
          </a:prstGeom>
        </p:spPr>
      </p:pic>
      <p:sp>
        <p:nvSpPr>
          <p:cNvPr id="12" name="TextBox 11"/>
          <p:cNvSpPr txBox="1"/>
          <p:nvPr/>
        </p:nvSpPr>
        <p:spPr>
          <a:xfrm>
            <a:off x="1348520" y="3654755"/>
            <a:ext cx="4211759" cy="2699970"/>
          </a:xfrm>
          <a:prstGeom prst="rect">
            <a:avLst/>
          </a:prstGeom>
          <a:noFill/>
        </p:spPr>
        <p:txBody>
          <a:bodyPr wrap="square" rtlCol="0">
            <a:spAutoFit/>
          </a:bodyPr>
          <a:lstStyle/>
          <a:p>
            <a:pPr marL="277360" indent="-277360">
              <a:buFont typeface="Arial" panose="020B0604020202020204" pitchFamily="34" charset="0"/>
              <a:buChar char="•"/>
            </a:pPr>
            <a:r>
              <a:rPr lang="en-US" sz="1412" dirty="0"/>
              <a:t>Signal generated in </a:t>
            </a:r>
            <a:r>
              <a:rPr lang="en-US" sz="1412" dirty="0" smtClean="0"/>
              <a:t>depleted detector </a:t>
            </a:r>
            <a:r>
              <a:rPr lang="en-US" sz="1412" dirty="0"/>
              <a:t>silicon.</a:t>
            </a:r>
          </a:p>
          <a:p>
            <a:pPr marL="277360" indent="-277360">
              <a:buFont typeface="Arial" panose="020B0604020202020204" pitchFamily="34" charset="0"/>
              <a:buChar char="•"/>
            </a:pPr>
            <a:r>
              <a:rPr lang="en-US" sz="1412" dirty="0"/>
              <a:t>Signals processed by front end chips bump bonded to detector silicon.</a:t>
            </a:r>
          </a:p>
          <a:p>
            <a:pPr marL="277360" indent="-277360">
              <a:buFont typeface="Arial" panose="020B0604020202020204" pitchFamily="34" charset="0"/>
              <a:buChar char="•"/>
            </a:pPr>
            <a:r>
              <a:rPr lang="en-US" sz="1412" dirty="0"/>
              <a:t>Typical </a:t>
            </a:r>
            <a:r>
              <a:rPr lang="en-US" sz="1412" dirty="0" smtClean="0"/>
              <a:t>sensor Si thickness ~ 250 µm</a:t>
            </a:r>
            <a:r>
              <a:rPr lang="en-US" sz="1412" dirty="0"/>
              <a:t>.</a:t>
            </a:r>
          </a:p>
          <a:p>
            <a:pPr marL="277360" indent="-277360">
              <a:buFont typeface="Arial" panose="020B0604020202020204" pitchFamily="34" charset="0"/>
              <a:buChar char="•"/>
            </a:pPr>
            <a:r>
              <a:rPr lang="en-US" sz="1412" dirty="0"/>
              <a:t>Pixel size typical 50 µm x 400 </a:t>
            </a:r>
            <a:r>
              <a:rPr lang="en-US" sz="1412" dirty="0" smtClean="0"/>
              <a:t>µm (dependent on bump bonding capability).</a:t>
            </a:r>
            <a:endParaRPr lang="en-US" sz="1412" dirty="0"/>
          </a:p>
          <a:p>
            <a:pPr marL="277360" indent="-277360">
              <a:buFont typeface="Arial" panose="020B0604020202020204" pitchFamily="34" charset="0"/>
              <a:buChar char="•"/>
            </a:pPr>
            <a:r>
              <a:rPr lang="en-US" sz="1412" dirty="0"/>
              <a:t>Radiation tolerance ~50 </a:t>
            </a:r>
            <a:r>
              <a:rPr lang="en-US" sz="1412" dirty="0" err="1"/>
              <a:t>Mrad</a:t>
            </a:r>
            <a:r>
              <a:rPr lang="en-US" sz="1412" dirty="0"/>
              <a:t>.</a:t>
            </a:r>
          </a:p>
          <a:p>
            <a:pPr marL="277360" indent="-277360">
              <a:buFont typeface="Arial" panose="020B0604020202020204" pitchFamily="34" charset="0"/>
              <a:buChar char="•"/>
            </a:pPr>
            <a:r>
              <a:rPr lang="en-US" sz="1412" dirty="0"/>
              <a:t>Radiation length (per layer) ~2.5% (includes support structure and cooling</a:t>
            </a:r>
            <a:r>
              <a:rPr lang="en-US" sz="1412" dirty="0" smtClean="0"/>
              <a:t>).</a:t>
            </a:r>
          </a:p>
          <a:p>
            <a:pPr marL="277360" indent="-277360">
              <a:buFont typeface="Arial" panose="020B0604020202020204" pitchFamily="34" charset="0"/>
              <a:buChar char="•"/>
            </a:pPr>
            <a:r>
              <a:rPr lang="en-US" sz="1412" dirty="0" smtClean="0">
                <a:solidFill>
                  <a:srgbClr val="0070C0"/>
                </a:solidFill>
              </a:rPr>
              <a:t>Larger capacitance at sensing node</a:t>
            </a:r>
            <a:endParaRPr lang="en-US" sz="1412" dirty="0" smtClean="0">
              <a:solidFill>
                <a:srgbClr val="0070C0"/>
              </a:solidFill>
            </a:endParaRPr>
          </a:p>
          <a:p>
            <a:pPr marL="277360" indent="-277360">
              <a:buFont typeface="Arial" panose="020B0604020202020204" pitchFamily="34" charset="0"/>
              <a:buChar char="•"/>
            </a:pPr>
            <a:endParaRPr lang="en-US" sz="1412" dirty="0"/>
          </a:p>
          <a:p>
            <a:pPr marL="277360" indent="-277360">
              <a:buFont typeface="Arial" panose="020B0604020202020204" pitchFamily="34" charset="0"/>
              <a:buChar char="•"/>
            </a:pPr>
            <a:endParaRPr lang="en-US" sz="1412" dirty="0"/>
          </a:p>
        </p:txBody>
      </p:sp>
      <p:sp>
        <p:nvSpPr>
          <p:cNvPr id="13" name="TextBox 12"/>
          <p:cNvSpPr txBox="1"/>
          <p:nvPr/>
        </p:nvSpPr>
        <p:spPr>
          <a:xfrm>
            <a:off x="6327459" y="3654755"/>
            <a:ext cx="5367236" cy="2699970"/>
          </a:xfrm>
          <a:prstGeom prst="rect">
            <a:avLst/>
          </a:prstGeom>
          <a:noFill/>
        </p:spPr>
        <p:txBody>
          <a:bodyPr wrap="square" rtlCol="0">
            <a:spAutoFit/>
          </a:bodyPr>
          <a:lstStyle/>
          <a:p>
            <a:pPr marL="277360" indent="-277360">
              <a:buFont typeface="Arial" panose="020B0604020202020204" pitchFamily="34" charset="0"/>
              <a:buChar char="•"/>
            </a:pPr>
            <a:r>
              <a:rPr lang="en-US" sz="1412" dirty="0"/>
              <a:t>Detector and processing integrated into one silicon </a:t>
            </a:r>
            <a:r>
              <a:rPr lang="en-US" sz="1412" dirty="0" smtClean="0"/>
              <a:t>wafer in commercial CMOS process.</a:t>
            </a:r>
            <a:endParaRPr lang="en-US" sz="1412" dirty="0"/>
          </a:p>
          <a:p>
            <a:pPr marL="277360" indent="-277360">
              <a:buFont typeface="Arial" panose="020B0604020202020204" pitchFamily="34" charset="0"/>
              <a:buChar char="•"/>
            </a:pPr>
            <a:r>
              <a:rPr lang="en-US" sz="1412" dirty="0"/>
              <a:t>Signal generated in </a:t>
            </a:r>
            <a:r>
              <a:rPr lang="en-US" sz="1412" dirty="0" smtClean="0"/>
              <a:t>epitaxial layer and collected primarily by thermal diffusion.</a:t>
            </a:r>
            <a:endParaRPr lang="en-US" sz="1412" dirty="0"/>
          </a:p>
          <a:p>
            <a:pPr marL="277360" indent="-277360">
              <a:buFont typeface="Arial" panose="020B0604020202020204" pitchFamily="34" charset="0"/>
              <a:buChar char="•"/>
            </a:pPr>
            <a:r>
              <a:rPr lang="en-US" sz="1412" dirty="0"/>
              <a:t>Signals processed in circuitry integrated into matrix and on </a:t>
            </a:r>
            <a:r>
              <a:rPr lang="en-US" sz="1412" dirty="0" smtClean="0"/>
              <a:t>sensor</a:t>
            </a:r>
            <a:r>
              <a:rPr lang="en-US" sz="1412" dirty="0"/>
              <a:t>.</a:t>
            </a:r>
          </a:p>
          <a:p>
            <a:pPr marL="277360" indent="-277360">
              <a:buFont typeface="Arial" panose="020B0604020202020204" pitchFamily="34" charset="0"/>
              <a:buChar char="•"/>
            </a:pPr>
            <a:r>
              <a:rPr lang="en-US" sz="1412" dirty="0"/>
              <a:t>Can be thinned to </a:t>
            </a:r>
            <a:r>
              <a:rPr lang="en-US" sz="1412" dirty="0" smtClean="0"/>
              <a:t>&lt; 50 µm.</a:t>
            </a:r>
            <a:endParaRPr lang="en-US" sz="1412" dirty="0"/>
          </a:p>
          <a:p>
            <a:pPr marL="277360" indent="-277360">
              <a:buFont typeface="Arial" panose="020B0604020202020204" pitchFamily="34" charset="0"/>
              <a:buChar char="•"/>
            </a:pPr>
            <a:r>
              <a:rPr lang="en-US" sz="1412" dirty="0"/>
              <a:t>Pixel size as small as 10 µm x 10 µm</a:t>
            </a:r>
            <a:r>
              <a:rPr lang="en-US" sz="1412" dirty="0"/>
              <a:t>. </a:t>
            </a:r>
            <a:endParaRPr lang="en-US" sz="1412" dirty="0" smtClean="0"/>
          </a:p>
          <a:p>
            <a:pPr marL="277360" indent="-277360">
              <a:buFont typeface="Arial" panose="020B0604020202020204" pitchFamily="34" charset="0"/>
              <a:buChar char="•"/>
            </a:pPr>
            <a:r>
              <a:rPr lang="en-US" sz="1412" dirty="0" smtClean="0"/>
              <a:t>Radiation </a:t>
            </a:r>
            <a:r>
              <a:rPr lang="en-US" sz="1412" dirty="0"/>
              <a:t>tolerance ~3 </a:t>
            </a:r>
            <a:r>
              <a:rPr lang="en-US" sz="1412" dirty="0" err="1"/>
              <a:t>Mrad</a:t>
            </a:r>
            <a:r>
              <a:rPr lang="en-US" sz="1412" dirty="0"/>
              <a:t>.</a:t>
            </a:r>
          </a:p>
          <a:p>
            <a:pPr marL="277360" indent="-277360">
              <a:buFont typeface="Arial" panose="020B0604020202020204" pitchFamily="34" charset="0"/>
              <a:buChar char="•"/>
            </a:pPr>
            <a:r>
              <a:rPr lang="en-US" sz="1412" dirty="0" smtClean="0"/>
              <a:t>Radiation length (per layer) ~0.3%</a:t>
            </a:r>
            <a:endParaRPr lang="en-US" sz="1412" dirty="0"/>
          </a:p>
          <a:p>
            <a:pPr marL="277360" indent="-277360">
              <a:buFont typeface="Arial" panose="020B0604020202020204" pitchFamily="34" charset="0"/>
              <a:buChar char="•"/>
            </a:pPr>
            <a:r>
              <a:rPr lang="en-US" sz="1412" dirty="0" smtClean="0">
                <a:solidFill>
                  <a:srgbClr val="0070C0"/>
                </a:solidFill>
              </a:rPr>
              <a:t>Very small capacitance in sensing node (few </a:t>
            </a:r>
            <a:r>
              <a:rPr lang="en-US" sz="1412" dirty="0" err="1" smtClean="0">
                <a:solidFill>
                  <a:srgbClr val="0070C0"/>
                </a:solidFill>
              </a:rPr>
              <a:t>fF</a:t>
            </a:r>
            <a:r>
              <a:rPr lang="en-US" sz="1412" dirty="0" smtClean="0">
                <a:solidFill>
                  <a:srgbClr val="0070C0"/>
                </a:solidFill>
              </a:rPr>
              <a:t>)</a:t>
            </a:r>
            <a:endParaRPr lang="en-US" sz="1412" dirty="0">
              <a:solidFill>
                <a:srgbClr val="0070C0"/>
              </a:solidFill>
            </a:endParaRPr>
          </a:p>
          <a:p>
            <a:endParaRPr lang="en-US" sz="1412" dirty="0"/>
          </a:p>
          <a:p>
            <a:pPr marL="277360" indent="-277360">
              <a:buFont typeface="Arial" panose="020B0604020202020204" pitchFamily="34" charset="0"/>
              <a:buChar char="•"/>
            </a:pPr>
            <a:endParaRPr lang="en-US" sz="1412" dirty="0"/>
          </a:p>
        </p:txBody>
      </p:sp>
      <p:sp>
        <p:nvSpPr>
          <p:cNvPr id="14" name="TextBox 13"/>
          <p:cNvSpPr txBox="1"/>
          <p:nvPr/>
        </p:nvSpPr>
        <p:spPr>
          <a:xfrm>
            <a:off x="1705906" y="817279"/>
            <a:ext cx="8311645" cy="646331"/>
          </a:xfrm>
          <a:prstGeom prst="rect">
            <a:avLst/>
          </a:prstGeom>
          <a:noFill/>
        </p:spPr>
        <p:txBody>
          <a:bodyPr wrap="square" rtlCol="0">
            <a:spAutoFit/>
          </a:bodyPr>
          <a:lstStyle/>
          <a:p>
            <a:r>
              <a:rPr lang="en-US" i="1" dirty="0">
                <a:solidFill>
                  <a:srgbClr val="0070C0"/>
                </a:solidFill>
              </a:rPr>
              <a:t>Charged particle tracking detectors at large experiments rely on silicon pixel sensors to provide high resolution hit points for </a:t>
            </a:r>
            <a:r>
              <a:rPr lang="en-US" i="1" dirty="0" smtClean="0">
                <a:solidFill>
                  <a:srgbClr val="0070C0"/>
                </a:solidFill>
              </a:rPr>
              <a:t>tracking </a:t>
            </a:r>
            <a:r>
              <a:rPr lang="en-US" i="1" dirty="0">
                <a:solidFill>
                  <a:srgbClr val="0070C0"/>
                </a:solidFill>
              </a:rPr>
              <a:t>and vertex determination.</a:t>
            </a:r>
          </a:p>
        </p:txBody>
      </p:sp>
    </p:spTree>
    <p:extLst>
      <p:ext uri="{BB962C8B-B14F-4D97-AF65-F5344CB8AC3E}">
        <p14:creationId xmlns:p14="http://schemas.microsoft.com/office/powerpoint/2010/main" val="1983552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20</a:t>
            </a:fld>
            <a:endParaRPr lang="en-US"/>
          </a:p>
        </p:txBody>
      </p:sp>
      <p:pic>
        <p:nvPicPr>
          <p:cNvPr id="11" name="Picture 10" descr="WP_20180507_002.jpg"/>
          <p:cNvPicPr>
            <a:picLocks noChangeAspect="1"/>
          </p:cNvPicPr>
          <p:nvPr/>
        </p:nvPicPr>
        <p:blipFill rotWithShape="1">
          <a:blip r:embed="rId2">
            <a:extLst>
              <a:ext uri="{28A0092B-C50C-407E-A947-70E740481C1C}">
                <a14:useLocalDpi xmlns:a14="http://schemas.microsoft.com/office/drawing/2010/main" val="0"/>
              </a:ext>
            </a:extLst>
          </a:blip>
          <a:srcRect l="5000" t="8003" r="11437" b="39580"/>
          <a:stretch/>
        </p:blipFill>
        <p:spPr>
          <a:xfrm>
            <a:off x="903514" y="933638"/>
            <a:ext cx="6678386" cy="2351258"/>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2600822" y="2881117"/>
            <a:ext cx="4968378" cy="400110"/>
          </a:xfrm>
          <a:prstGeom prst="rect">
            <a:avLst/>
          </a:prstGeom>
          <a:solidFill>
            <a:srgbClr val="FFFFFF"/>
          </a:solidFill>
          <a:ln>
            <a:solidFill>
              <a:srgbClr val="4F81BD"/>
            </a:solidFill>
          </a:ln>
          <a:effectLst>
            <a:outerShdw blurRad="50800" dist="38100" dir="2700000" algn="tl" rotWithShape="0">
              <a:prstClr val="black">
                <a:alpha val="40000"/>
              </a:prstClr>
            </a:outerShdw>
          </a:effectLst>
        </p:spPr>
        <p:txBody>
          <a:bodyPr wrap="none" rtlCol="0">
            <a:spAutoFit/>
          </a:bodyPr>
          <a:lstStyle/>
          <a:p>
            <a:r>
              <a:rPr lang="en-US" sz="2000" b="1" dirty="0" smtClean="0">
                <a:solidFill>
                  <a:schemeClr val="accent2"/>
                </a:solidFill>
              </a:rPr>
              <a:t>102 Million pixel, </a:t>
            </a:r>
            <a:r>
              <a:rPr lang="en-US" sz="2000" dirty="0" smtClean="0">
                <a:solidFill>
                  <a:schemeClr val="accent1"/>
                </a:solidFill>
              </a:rPr>
              <a:t>average noise uniform ~ 5e </a:t>
            </a:r>
            <a:endParaRPr lang="en-US" sz="2000" dirty="0">
              <a:solidFill>
                <a:schemeClr val="accent1"/>
              </a:solidFill>
            </a:endParaRPr>
          </a:p>
        </p:txBody>
      </p:sp>
      <p:sp>
        <p:nvSpPr>
          <p:cNvPr id="13" name="TextBox 12"/>
          <p:cNvSpPr txBox="1"/>
          <p:nvPr/>
        </p:nvSpPr>
        <p:spPr>
          <a:xfrm>
            <a:off x="881979" y="3243147"/>
            <a:ext cx="3799337" cy="276999"/>
          </a:xfrm>
          <a:prstGeom prst="rect">
            <a:avLst/>
          </a:prstGeom>
          <a:noFill/>
        </p:spPr>
        <p:txBody>
          <a:bodyPr wrap="none" rtlCol="0">
            <a:spAutoFit/>
          </a:bodyPr>
          <a:lstStyle/>
          <a:p>
            <a:r>
              <a:rPr lang="en-US" sz="1200" i="1" dirty="0" smtClean="0">
                <a:solidFill>
                  <a:schemeClr val="tx1">
                    <a:lumMod val="50000"/>
                    <a:lumOff val="50000"/>
                  </a:schemeClr>
                </a:solidFill>
              </a:rPr>
              <a:t>L. Musa – </a:t>
            </a:r>
            <a:r>
              <a:rPr lang="en-US" sz="1200" i="1" dirty="0" err="1" smtClean="0">
                <a:solidFill>
                  <a:schemeClr val="tx1">
                    <a:lumMod val="50000"/>
                    <a:lumOff val="50000"/>
                  </a:schemeClr>
                </a:solidFill>
              </a:rPr>
              <a:t>EIROforum,Topical</a:t>
            </a:r>
            <a:r>
              <a:rPr lang="en-US" sz="1200" i="1" dirty="0" smtClean="0">
                <a:solidFill>
                  <a:schemeClr val="tx1">
                    <a:lumMod val="50000"/>
                    <a:lumOff val="50000"/>
                  </a:schemeClr>
                </a:solidFill>
              </a:rPr>
              <a:t> Workshop, CERN, May 2018</a:t>
            </a:r>
            <a:endParaRPr lang="en-US" sz="1200" i="1" dirty="0">
              <a:solidFill>
                <a:schemeClr val="tx1">
                  <a:lumMod val="50000"/>
                  <a:lumOff val="50000"/>
                </a:schemeClr>
              </a:solidFill>
            </a:endParaRPr>
          </a:p>
        </p:txBody>
      </p:sp>
      <p:sp>
        <p:nvSpPr>
          <p:cNvPr id="14" name="TextBox 13"/>
          <p:cNvSpPr txBox="1"/>
          <p:nvPr/>
        </p:nvSpPr>
        <p:spPr>
          <a:xfrm>
            <a:off x="3876697" y="227738"/>
            <a:ext cx="4924553" cy="584775"/>
          </a:xfrm>
          <a:prstGeom prst="rect">
            <a:avLst/>
          </a:prstGeom>
          <a:noFill/>
        </p:spPr>
        <p:txBody>
          <a:bodyPr wrap="none" rtlCol="0">
            <a:spAutoFit/>
          </a:bodyPr>
          <a:lstStyle/>
          <a:p>
            <a:r>
              <a:rPr lang="en-US" sz="3200" u="sng" dirty="0" smtClean="0"/>
              <a:t>Assembled Outer </a:t>
            </a:r>
            <a:r>
              <a:rPr lang="en-US" sz="3200" u="sng" dirty="0" smtClean="0"/>
              <a:t>Half Barrel</a:t>
            </a:r>
            <a:endParaRPr lang="en-US" sz="3200" u="sng"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12892" y="1608294"/>
            <a:ext cx="5436659" cy="407749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8950" b="10331"/>
          <a:stretch/>
        </p:blipFill>
        <p:spPr>
          <a:xfrm>
            <a:off x="903514" y="3540722"/>
            <a:ext cx="5457274" cy="2894454"/>
          </a:xfrm>
          <a:prstGeom prst="rect">
            <a:avLst/>
          </a:prstGeom>
        </p:spPr>
      </p:pic>
    </p:spTree>
    <p:extLst>
      <p:ext uri="{BB962C8B-B14F-4D97-AF65-F5344CB8AC3E}">
        <p14:creationId xmlns:p14="http://schemas.microsoft.com/office/powerpoint/2010/main" val="3996999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5" y="108519"/>
            <a:ext cx="10972800" cy="1143000"/>
          </a:xfrm>
        </p:spPr>
        <p:txBody>
          <a:bodyPr/>
          <a:lstStyle/>
          <a:p>
            <a:r>
              <a:rPr lang="en-US" sz="3200" u="sng" dirty="0" smtClean="0"/>
              <a:t>ITS Upgrade Schedule</a:t>
            </a:r>
            <a:endParaRPr lang="en-US" sz="3200" u="sng" dirty="0"/>
          </a:p>
        </p:txBody>
      </p:sp>
      <p:sp>
        <p:nvSpPr>
          <p:cNvPr id="3" name="Content Placeholder 2"/>
          <p:cNvSpPr>
            <a:spLocks noGrp="1"/>
          </p:cNvSpPr>
          <p:nvPr>
            <p:ph idx="1"/>
          </p:nvPr>
        </p:nvSpPr>
        <p:spPr/>
        <p:txBody>
          <a:bodyPr/>
          <a:lstStyle/>
          <a:p>
            <a:r>
              <a:rPr lang="en-US" smtClean="0"/>
              <a:t>schedule</a:t>
            </a:r>
            <a:endParaRPr lang="en-US"/>
          </a:p>
        </p:txBody>
      </p:sp>
      <p:sp>
        <p:nvSpPr>
          <p:cNvPr id="4" name="Date Placeholder 3"/>
          <p:cNvSpPr>
            <a:spLocks noGrp="1"/>
          </p:cNvSpPr>
          <p:nvPr>
            <p:ph type="dt" sz="half" idx="10"/>
          </p:nvPr>
        </p:nvSpPr>
        <p:spPr/>
        <p:txBody>
          <a:bodyPr/>
          <a:lstStyle/>
          <a:p>
            <a:r>
              <a:rPr lang="en-US" dirty="0"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21</a:t>
            </a:fld>
            <a:endParaRPr lang="en-US"/>
          </a:p>
        </p:txBody>
      </p:sp>
      <p:pic>
        <p:nvPicPr>
          <p:cNvPr id="7" name="Picture 6"/>
          <p:cNvPicPr>
            <a:picLocks noChangeAspect="1"/>
          </p:cNvPicPr>
          <p:nvPr/>
        </p:nvPicPr>
        <p:blipFill>
          <a:blip r:embed="rId2"/>
          <a:stretch>
            <a:fillRect/>
          </a:stretch>
        </p:blipFill>
        <p:spPr>
          <a:xfrm>
            <a:off x="834633" y="846138"/>
            <a:ext cx="10192488" cy="5644373"/>
          </a:xfrm>
          <a:prstGeom prst="rect">
            <a:avLst/>
          </a:prstGeom>
        </p:spPr>
      </p:pic>
      <p:sp>
        <p:nvSpPr>
          <p:cNvPr id="8" name="Rectangle 7"/>
          <p:cNvSpPr/>
          <p:nvPr/>
        </p:nvSpPr>
        <p:spPr>
          <a:xfrm>
            <a:off x="10095345" y="6126164"/>
            <a:ext cx="674255" cy="373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7256446" y="2367495"/>
            <a:ext cx="12398" cy="3490674"/>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45280" y="2023285"/>
            <a:ext cx="1022331" cy="369332"/>
          </a:xfrm>
          <a:prstGeom prst="rect">
            <a:avLst/>
          </a:prstGeom>
          <a:noFill/>
        </p:spPr>
        <p:txBody>
          <a:bodyPr wrap="none" rtlCol="0">
            <a:spAutoFit/>
          </a:bodyPr>
          <a:lstStyle/>
          <a:p>
            <a:r>
              <a:rPr lang="en-US" b="1" dirty="0" smtClean="0">
                <a:solidFill>
                  <a:srgbClr val="FF0000"/>
                </a:solidFill>
              </a:rPr>
              <a:t>Covid-19</a:t>
            </a:r>
            <a:endParaRPr lang="en-US" b="1" dirty="0">
              <a:solidFill>
                <a:srgbClr val="FF0000"/>
              </a:solidFill>
            </a:endParaRPr>
          </a:p>
        </p:txBody>
      </p:sp>
      <p:cxnSp>
        <p:nvCxnSpPr>
          <p:cNvPr id="13" name="Straight Connector 12"/>
          <p:cNvCxnSpPr/>
          <p:nvPr/>
        </p:nvCxnSpPr>
        <p:spPr>
          <a:xfrm flipV="1">
            <a:off x="7450096" y="2371967"/>
            <a:ext cx="3151444" cy="363860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7529083" y="2371967"/>
            <a:ext cx="3212459" cy="3575072"/>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883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22</a:t>
            </a:fld>
            <a:endParaRPr lang="en-US"/>
          </a:p>
        </p:txBody>
      </p:sp>
      <p:sp>
        <p:nvSpPr>
          <p:cNvPr id="7" name="TextBox 6"/>
          <p:cNvSpPr txBox="1"/>
          <p:nvPr/>
        </p:nvSpPr>
        <p:spPr>
          <a:xfrm>
            <a:off x="4544549" y="152703"/>
            <a:ext cx="3102901" cy="584775"/>
          </a:xfrm>
          <a:prstGeom prst="rect">
            <a:avLst/>
          </a:prstGeom>
          <a:noFill/>
        </p:spPr>
        <p:txBody>
          <a:bodyPr wrap="none" rtlCol="0">
            <a:spAutoFit/>
          </a:bodyPr>
          <a:lstStyle/>
          <a:p>
            <a:r>
              <a:rPr lang="en-US" sz="3200" u="sng" dirty="0" smtClean="0"/>
              <a:t>EIC Detector Path</a:t>
            </a:r>
            <a:endParaRPr lang="en-US" sz="3200" u="sng" dirty="0"/>
          </a:p>
        </p:txBody>
      </p:sp>
      <p:sp>
        <p:nvSpPr>
          <p:cNvPr id="8" name="TextBox 7"/>
          <p:cNvSpPr txBox="1"/>
          <p:nvPr/>
        </p:nvSpPr>
        <p:spPr>
          <a:xfrm>
            <a:off x="3454400" y="1352405"/>
            <a:ext cx="8128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Electron Ion Collider has received CD-0 from DOE (December 2019) and has a site chosen (BNL).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It is projected to come online in the 2030 timeframe. </a:t>
            </a:r>
          </a:p>
          <a:p>
            <a:endParaRPr lang="en-US" dirty="0"/>
          </a:p>
        </p:txBody>
      </p:sp>
      <p:pic>
        <p:nvPicPr>
          <p:cNvPr id="9" name="Picture 8"/>
          <p:cNvPicPr>
            <a:picLocks noChangeAspect="1"/>
          </p:cNvPicPr>
          <p:nvPr/>
        </p:nvPicPr>
        <p:blipFill>
          <a:blip r:embed="rId2"/>
          <a:stretch>
            <a:fillRect/>
          </a:stretch>
        </p:blipFill>
        <p:spPr>
          <a:xfrm>
            <a:off x="156886" y="956790"/>
            <a:ext cx="3156956" cy="2343002"/>
          </a:xfrm>
          <a:prstGeom prst="rect">
            <a:avLst/>
          </a:prstGeom>
        </p:spPr>
      </p:pic>
      <p:sp>
        <p:nvSpPr>
          <p:cNvPr id="10" name="TextBox 9"/>
          <p:cNvSpPr txBox="1"/>
          <p:nvPr/>
        </p:nvSpPr>
        <p:spPr>
          <a:xfrm>
            <a:off x="2440692" y="956790"/>
            <a:ext cx="1417376" cy="261610"/>
          </a:xfrm>
          <a:prstGeom prst="rect">
            <a:avLst/>
          </a:prstGeom>
          <a:noFill/>
        </p:spPr>
        <p:txBody>
          <a:bodyPr wrap="none" rtlCol="0">
            <a:spAutoFit/>
          </a:bodyPr>
          <a:lstStyle/>
          <a:p>
            <a:r>
              <a:rPr lang="en-US" sz="1100" dirty="0" smtClean="0"/>
              <a:t>Jim </a:t>
            </a:r>
            <a:r>
              <a:rPr lang="en-US" sz="1100" dirty="0" err="1" smtClean="0"/>
              <a:t>Yeck</a:t>
            </a:r>
            <a:r>
              <a:rPr lang="en-US" sz="1100" dirty="0" smtClean="0"/>
              <a:t> – 3/19/2020</a:t>
            </a:r>
            <a:endParaRPr lang="en-US" sz="1100" dirty="0"/>
          </a:p>
        </p:txBody>
      </p:sp>
      <p:sp>
        <p:nvSpPr>
          <p:cNvPr id="11" name="Rectangle 10"/>
          <p:cNvSpPr/>
          <p:nvPr/>
        </p:nvSpPr>
        <p:spPr>
          <a:xfrm>
            <a:off x="242922" y="3424931"/>
            <a:ext cx="11572088" cy="2554545"/>
          </a:xfrm>
          <a:prstGeom prst="rect">
            <a:avLst/>
          </a:prstGeom>
        </p:spPr>
        <p:txBody>
          <a:bodyPr wrap="square">
            <a:spAutoFit/>
          </a:bodyPr>
          <a:lstStyle/>
          <a:p>
            <a:r>
              <a:rPr lang="en-US" sz="1600" dirty="0"/>
              <a:t>T</a:t>
            </a:r>
            <a:r>
              <a:rPr lang="en-US" sz="1600" dirty="0" smtClean="0"/>
              <a:t>he </a:t>
            </a:r>
            <a:r>
              <a:rPr lang="en-US" sz="1600" dirty="0"/>
              <a:t>instrumentation aspects of the </a:t>
            </a:r>
            <a:r>
              <a:rPr lang="en-US" sz="1600" dirty="0" smtClean="0"/>
              <a:t>EIC </a:t>
            </a:r>
            <a:r>
              <a:rPr lang="en-US" sz="1600" dirty="0"/>
              <a:t>are interesting and </a:t>
            </a:r>
            <a:r>
              <a:rPr lang="en-US" sz="1600" dirty="0" smtClean="0"/>
              <a:t>challenging </a:t>
            </a:r>
            <a:r>
              <a:rPr lang="en-US" sz="1600" dirty="0"/>
              <a:t>in the tracking domain arising from the asymmetric collision environment and physics of interest</a:t>
            </a:r>
            <a:r>
              <a:rPr lang="en-US" sz="1600" dirty="0" smtClean="0"/>
              <a:t>.</a:t>
            </a:r>
          </a:p>
          <a:p>
            <a:endParaRPr lang="en-US" sz="1600" dirty="0" smtClean="0"/>
          </a:p>
          <a:p>
            <a:pPr marL="285750" indent="-285750">
              <a:buFont typeface="Arial" panose="020B0604020202020204" pitchFamily="34" charset="0"/>
              <a:buChar char="•"/>
            </a:pPr>
            <a:r>
              <a:rPr lang="en-US" sz="1600" dirty="0" smtClean="0"/>
              <a:t>The tracking acceptance is very large with 4 ≤ │eta│.</a:t>
            </a:r>
          </a:p>
          <a:p>
            <a:pPr marL="285750" indent="-285750">
              <a:buFont typeface="Arial" panose="020B0604020202020204" pitchFamily="34" charset="0"/>
              <a:buChar char="•"/>
            </a:pPr>
            <a:r>
              <a:rPr lang="en-US" sz="1600" dirty="0" smtClean="0"/>
              <a:t>The desired tracking momentum reach is as low as 100 MeV/c. – (low radiation length)</a:t>
            </a:r>
          </a:p>
          <a:p>
            <a:pPr marL="285750" indent="-285750">
              <a:buFont typeface="Arial" panose="020B0604020202020204" pitchFamily="34" charset="0"/>
              <a:buChar char="•"/>
            </a:pPr>
            <a:r>
              <a:rPr lang="en-US" sz="1600" dirty="0" smtClean="0"/>
              <a:t>Momentum resolution of 1-2% - (small pixel size)</a:t>
            </a:r>
          </a:p>
          <a:p>
            <a:r>
              <a:rPr lang="en-US" sz="1600" dirty="0" smtClean="0"/>
              <a:t> </a:t>
            </a:r>
          </a:p>
          <a:p>
            <a:r>
              <a:rPr lang="en-US" sz="1600" dirty="0" smtClean="0"/>
              <a:t>However:</a:t>
            </a:r>
          </a:p>
          <a:p>
            <a:r>
              <a:rPr lang="en-US" sz="1600" dirty="0" smtClean="0"/>
              <a:t>The occupancy and radiation tolerance requirements are modest (less than ALICE ITS)</a:t>
            </a:r>
          </a:p>
          <a:p>
            <a:endParaRPr lang="en-US" sz="1600" dirty="0" smtClean="0"/>
          </a:p>
        </p:txBody>
      </p:sp>
      <p:sp>
        <p:nvSpPr>
          <p:cNvPr id="12" name="Rectangle 11"/>
          <p:cNvSpPr/>
          <p:nvPr/>
        </p:nvSpPr>
        <p:spPr>
          <a:xfrm>
            <a:off x="1117599" y="5766310"/>
            <a:ext cx="9662695" cy="646331"/>
          </a:xfrm>
          <a:prstGeom prst="rect">
            <a:avLst/>
          </a:prstGeom>
          <a:ln w="15875">
            <a:solidFill>
              <a:schemeClr val="tx1"/>
            </a:solidFill>
          </a:ln>
        </p:spPr>
        <p:txBody>
          <a:bodyPr wrap="square">
            <a:spAutoFit/>
          </a:bodyPr>
          <a:lstStyle/>
          <a:p>
            <a:r>
              <a:rPr lang="en-US" b="1" dirty="0"/>
              <a:t>These requirements fit MAPS very well with </a:t>
            </a:r>
            <a:r>
              <a:rPr lang="en-US" b="1" dirty="0" smtClean="0"/>
              <a:t>very </a:t>
            </a:r>
            <a:r>
              <a:rPr lang="en-US" b="1" dirty="0"/>
              <a:t>low radiation length, moderate radiation tolerance and small pixel size.</a:t>
            </a:r>
            <a:endParaRPr lang="en-US" b="1" dirty="0"/>
          </a:p>
        </p:txBody>
      </p:sp>
    </p:spTree>
    <p:extLst>
      <p:ext uri="{BB962C8B-B14F-4D97-AF65-F5344CB8AC3E}">
        <p14:creationId xmlns:p14="http://schemas.microsoft.com/office/powerpoint/2010/main" val="1476310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21, 2020</a:t>
            </a:r>
            <a:endParaRPr lang="en-US" dirty="0"/>
          </a:p>
        </p:txBody>
      </p:sp>
      <p:sp>
        <p:nvSpPr>
          <p:cNvPr id="3" name="Footer Placeholder 2"/>
          <p:cNvSpPr>
            <a:spLocks noGrp="1"/>
          </p:cNvSpPr>
          <p:nvPr>
            <p:ph type="ftr" sz="quarter" idx="11"/>
          </p:nvPr>
        </p:nvSpPr>
        <p:spPr/>
        <p:txBody>
          <a:bodyPr/>
          <a:lstStyle/>
          <a:p>
            <a:r>
              <a:rPr lang="en-US" smtClean="0"/>
              <a:t>NSD staff meeting</a:t>
            </a:r>
            <a:endParaRPr lang="en-US" dirty="0"/>
          </a:p>
        </p:txBody>
      </p:sp>
      <p:sp>
        <p:nvSpPr>
          <p:cNvPr id="4" name="Slide Number Placeholder 3"/>
          <p:cNvSpPr>
            <a:spLocks noGrp="1"/>
          </p:cNvSpPr>
          <p:nvPr>
            <p:ph type="sldNum" sz="quarter" idx="12"/>
          </p:nvPr>
        </p:nvSpPr>
        <p:spPr/>
        <p:txBody>
          <a:bodyPr/>
          <a:lstStyle/>
          <a:p>
            <a:fld id="{03004250-DFF5-0E4D-A3AF-0A5DD98A6E58}" type="slidenum">
              <a:rPr lang="en-US" smtClean="0"/>
              <a:t>23</a:t>
            </a:fld>
            <a:endParaRPr lang="en-US"/>
          </a:p>
        </p:txBody>
      </p:sp>
      <p:sp>
        <p:nvSpPr>
          <p:cNvPr id="5" name="TextBox 4"/>
          <p:cNvSpPr txBox="1"/>
          <p:nvPr/>
        </p:nvSpPr>
        <p:spPr>
          <a:xfrm>
            <a:off x="4544549" y="152703"/>
            <a:ext cx="3102901" cy="584775"/>
          </a:xfrm>
          <a:prstGeom prst="rect">
            <a:avLst/>
          </a:prstGeom>
          <a:noFill/>
        </p:spPr>
        <p:txBody>
          <a:bodyPr wrap="none" rtlCol="0">
            <a:spAutoFit/>
          </a:bodyPr>
          <a:lstStyle/>
          <a:p>
            <a:r>
              <a:rPr lang="en-US" sz="3200" u="sng" dirty="0" smtClean="0"/>
              <a:t>EIC Detector Path</a:t>
            </a:r>
            <a:endParaRPr lang="en-US" sz="3200" u="sng" dirty="0"/>
          </a:p>
        </p:txBody>
      </p:sp>
      <p:sp>
        <p:nvSpPr>
          <p:cNvPr id="6" name="TextBox 5"/>
          <p:cNvSpPr txBox="1"/>
          <p:nvPr/>
        </p:nvSpPr>
        <p:spPr>
          <a:xfrm>
            <a:off x="652431" y="1024403"/>
            <a:ext cx="10340995" cy="923330"/>
          </a:xfrm>
          <a:prstGeom prst="rect">
            <a:avLst/>
          </a:prstGeom>
          <a:noFill/>
        </p:spPr>
        <p:txBody>
          <a:bodyPr wrap="square" rtlCol="0">
            <a:spAutoFit/>
          </a:bodyPr>
          <a:lstStyle/>
          <a:p>
            <a:r>
              <a:rPr lang="en-US" dirty="0" smtClean="0"/>
              <a:t>The requirements for an EIC tracking sensor exceed those of existing MAPS…</a:t>
            </a:r>
          </a:p>
          <a:p>
            <a:r>
              <a:rPr lang="en-US" dirty="0" smtClean="0"/>
              <a:t>Fortunately CERN is embarking on a new MAPS development for installation in the ALICE ITS during LS3 that has very significant overlap with EIC sensor requirements.</a:t>
            </a:r>
            <a:endParaRPr lang="en-US" dirty="0"/>
          </a:p>
        </p:txBody>
      </p:sp>
      <p:sp>
        <p:nvSpPr>
          <p:cNvPr id="7" name="TextBox 6"/>
          <p:cNvSpPr txBox="1"/>
          <p:nvPr/>
        </p:nvSpPr>
        <p:spPr>
          <a:xfrm>
            <a:off x="956607" y="2007602"/>
            <a:ext cx="10388421" cy="1477328"/>
          </a:xfrm>
          <a:prstGeom prst="rect">
            <a:avLst/>
          </a:prstGeom>
          <a:noFill/>
        </p:spPr>
        <p:txBody>
          <a:bodyPr wrap="none" rtlCol="0">
            <a:spAutoFit/>
          </a:bodyPr>
          <a:lstStyle/>
          <a:p>
            <a:pPr algn="ctr"/>
            <a:r>
              <a:rPr lang="en-US" dirty="0" smtClean="0"/>
              <a:t>The most relevant efforts in this Letter of Intent (endorsed by the LHCC in September 2019) include:</a:t>
            </a:r>
          </a:p>
          <a:p>
            <a:pPr algn="ctr"/>
            <a:endParaRPr lang="en-US" dirty="0" smtClean="0"/>
          </a:p>
          <a:p>
            <a:pPr marL="285750" indent="-285750" algn="ctr">
              <a:buFont typeface="Arial" panose="020B0604020202020204" pitchFamily="34" charset="0"/>
              <a:buChar char="•"/>
            </a:pPr>
            <a:r>
              <a:rPr lang="en-US" u="sng" dirty="0" smtClean="0"/>
              <a:t>Silicon R&amp;D for next generation MAPS sensor (with significant improvements)</a:t>
            </a:r>
          </a:p>
          <a:p>
            <a:pPr algn="ctr"/>
            <a:r>
              <a:rPr lang="en-US" i="1" dirty="0"/>
              <a:t>c</a:t>
            </a:r>
            <a:r>
              <a:rPr lang="en-US" i="1" dirty="0" smtClean="0"/>
              <a:t>oupled with</a:t>
            </a:r>
            <a:endParaRPr lang="en-US" dirty="0" smtClean="0"/>
          </a:p>
          <a:p>
            <a:pPr marL="285750" indent="-285750" algn="ctr">
              <a:buFont typeface="Arial" panose="020B0604020202020204" pitchFamily="34" charset="0"/>
              <a:buChar char="•"/>
            </a:pPr>
            <a:r>
              <a:rPr lang="en-US" u="sng" dirty="0" smtClean="0"/>
              <a:t>R&amp;D into extremely low X/X0 cylindrical vertex detection with “bent” silicon</a:t>
            </a:r>
            <a:endParaRPr lang="en-US" u="sng" dirty="0"/>
          </a:p>
        </p:txBody>
      </p:sp>
      <p:pic>
        <p:nvPicPr>
          <p:cNvPr id="8" name="Picture 7"/>
          <p:cNvPicPr>
            <a:picLocks noChangeAspect="1"/>
          </p:cNvPicPr>
          <p:nvPr/>
        </p:nvPicPr>
        <p:blipFill>
          <a:blip r:embed="rId2"/>
          <a:stretch>
            <a:fillRect/>
          </a:stretch>
        </p:blipFill>
        <p:spPr>
          <a:xfrm>
            <a:off x="2032000" y="3441475"/>
            <a:ext cx="3178620" cy="2291244"/>
          </a:xfrm>
          <a:prstGeom prst="rect">
            <a:avLst/>
          </a:prstGeom>
        </p:spPr>
      </p:pic>
      <p:sp>
        <p:nvSpPr>
          <p:cNvPr id="9" name="TextBox 8"/>
          <p:cNvSpPr txBox="1"/>
          <p:nvPr/>
        </p:nvSpPr>
        <p:spPr>
          <a:xfrm>
            <a:off x="692489" y="4027295"/>
            <a:ext cx="1459823" cy="923330"/>
          </a:xfrm>
          <a:prstGeom prst="rect">
            <a:avLst/>
          </a:prstGeom>
          <a:noFill/>
        </p:spPr>
        <p:txBody>
          <a:bodyPr wrap="none" rtlCol="0">
            <a:spAutoFit/>
          </a:bodyPr>
          <a:lstStyle/>
          <a:p>
            <a:r>
              <a:rPr lang="en-US" dirty="0" smtClean="0"/>
              <a:t>“bent” silicon</a:t>
            </a:r>
          </a:p>
          <a:p>
            <a:r>
              <a:rPr lang="en-US" dirty="0" smtClean="0"/>
              <a:t>Detector</a:t>
            </a:r>
          </a:p>
          <a:p>
            <a:r>
              <a:rPr lang="en-US" dirty="0" smtClean="0"/>
              <a:t>concept</a:t>
            </a:r>
            <a:endParaRPr lang="en-US" dirty="0"/>
          </a:p>
        </p:txBody>
      </p:sp>
      <p:sp>
        <p:nvSpPr>
          <p:cNvPr id="10" name="TextBox 9"/>
          <p:cNvSpPr txBox="1"/>
          <p:nvPr/>
        </p:nvSpPr>
        <p:spPr>
          <a:xfrm>
            <a:off x="544971" y="5139735"/>
            <a:ext cx="1426994" cy="369332"/>
          </a:xfrm>
          <a:prstGeom prst="rect">
            <a:avLst/>
          </a:prstGeom>
          <a:noFill/>
        </p:spPr>
        <p:txBody>
          <a:bodyPr wrap="none" rtlCol="0">
            <a:spAutoFit/>
          </a:bodyPr>
          <a:lstStyle/>
          <a:p>
            <a:r>
              <a:rPr lang="en-US" dirty="0" smtClean="0"/>
              <a:t>X/X0 ~ 0.05%</a:t>
            </a:r>
            <a:endParaRPr lang="en-US" dirty="0"/>
          </a:p>
        </p:txBody>
      </p:sp>
      <p:pic>
        <p:nvPicPr>
          <p:cNvPr id="11" name="Picture 10"/>
          <p:cNvPicPr>
            <a:picLocks noChangeAspect="1"/>
          </p:cNvPicPr>
          <p:nvPr/>
        </p:nvPicPr>
        <p:blipFill>
          <a:blip r:embed="rId3"/>
          <a:stretch>
            <a:fillRect/>
          </a:stretch>
        </p:blipFill>
        <p:spPr>
          <a:xfrm>
            <a:off x="7416649" y="3623777"/>
            <a:ext cx="2155714" cy="1964511"/>
          </a:xfrm>
          <a:prstGeom prst="rect">
            <a:avLst/>
          </a:prstGeom>
        </p:spPr>
      </p:pic>
      <p:sp>
        <p:nvSpPr>
          <p:cNvPr id="12" name="TextBox 11"/>
          <p:cNvSpPr txBox="1"/>
          <p:nvPr/>
        </p:nvSpPr>
        <p:spPr>
          <a:xfrm>
            <a:off x="5641774" y="4511275"/>
            <a:ext cx="1760610" cy="369332"/>
          </a:xfrm>
          <a:prstGeom prst="rect">
            <a:avLst/>
          </a:prstGeom>
          <a:noFill/>
        </p:spPr>
        <p:txBody>
          <a:bodyPr wrap="none" rtlCol="0">
            <a:spAutoFit/>
          </a:bodyPr>
          <a:lstStyle/>
          <a:p>
            <a:r>
              <a:rPr lang="en-US" dirty="0" smtClean="0"/>
              <a:t>“stitched” silicon</a:t>
            </a:r>
          </a:p>
        </p:txBody>
      </p:sp>
      <p:sp>
        <p:nvSpPr>
          <p:cNvPr id="13" name="TextBox 12"/>
          <p:cNvSpPr txBox="1"/>
          <p:nvPr/>
        </p:nvSpPr>
        <p:spPr>
          <a:xfrm>
            <a:off x="9786960" y="4152835"/>
            <a:ext cx="2219633" cy="923330"/>
          </a:xfrm>
          <a:prstGeom prst="rect">
            <a:avLst/>
          </a:prstGeom>
          <a:noFill/>
        </p:spPr>
        <p:txBody>
          <a:bodyPr wrap="square" rtlCol="0">
            <a:spAutoFit/>
          </a:bodyPr>
          <a:lstStyle/>
          <a:p>
            <a:r>
              <a:rPr lang="en-US" dirty="0" smtClean="0"/>
              <a:t>Each layer half barrel is a single stitched sensor</a:t>
            </a:r>
            <a:endParaRPr lang="en-US" dirty="0"/>
          </a:p>
        </p:txBody>
      </p:sp>
    </p:spTree>
    <p:extLst>
      <p:ext uri="{BB962C8B-B14F-4D97-AF65-F5344CB8AC3E}">
        <p14:creationId xmlns:p14="http://schemas.microsoft.com/office/powerpoint/2010/main" val="3182446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21, 2020</a:t>
            </a:r>
            <a:endParaRPr lang="en-US" dirty="0"/>
          </a:p>
        </p:txBody>
      </p:sp>
      <p:sp>
        <p:nvSpPr>
          <p:cNvPr id="3" name="Footer Placeholder 2"/>
          <p:cNvSpPr>
            <a:spLocks noGrp="1"/>
          </p:cNvSpPr>
          <p:nvPr>
            <p:ph type="ftr" sz="quarter" idx="11"/>
          </p:nvPr>
        </p:nvSpPr>
        <p:spPr/>
        <p:txBody>
          <a:bodyPr/>
          <a:lstStyle/>
          <a:p>
            <a:r>
              <a:rPr lang="en-US" smtClean="0"/>
              <a:t>NSD staff meeting</a:t>
            </a:r>
            <a:endParaRPr lang="en-US" dirty="0"/>
          </a:p>
        </p:txBody>
      </p:sp>
      <p:sp>
        <p:nvSpPr>
          <p:cNvPr id="4" name="Slide Number Placeholder 3"/>
          <p:cNvSpPr>
            <a:spLocks noGrp="1"/>
          </p:cNvSpPr>
          <p:nvPr>
            <p:ph type="sldNum" sz="quarter" idx="12"/>
          </p:nvPr>
        </p:nvSpPr>
        <p:spPr/>
        <p:txBody>
          <a:bodyPr/>
          <a:lstStyle/>
          <a:p>
            <a:fld id="{03004250-DFF5-0E4D-A3AF-0A5DD98A6E58}" type="slidenum">
              <a:rPr lang="en-US" smtClean="0"/>
              <a:t>24</a:t>
            </a:fld>
            <a:endParaRPr lang="en-US"/>
          </a:p>
        </p:txBody>
      </p:sp>
      <p:sp>
        <p:nvSpPr>
          <p:cNvPr id="5" name="TextBox 4"/>
          <p:cNvSpPr txBox="1"/>
          <p:nvPr/>
        </p:nvSpPr>
        <p:spPr>
          <a:xfrm>
            <a:off x="4544549" y="152703"/>
            <a:ext cx="3102901" cy="584775"/>
          </a:xfrm>
          <a:prstGeom prst="rect">
            <a:avLst/>
          </a:prstGeom>
          <a:noFill/>
        </p:spPr>
        <p:txBody>
          <a:bodyPr wrap="none" rtlCol="0">
            <a:spAutoFit/>
          </a:bodyPr>
          <a:lstStyle/>
          <a:p>
            <a:r>
              <a:rPr lang="en-US" sz="3200" u="sng" dirty="0" smtClean="0"/>
              <a:t>EIC Detector Path</a:t>
            </a:r>
            <a:endParaRPr lang="en-US" sz="3200" u="sng" dirty="0"/>
          </a:p>
        </p:txBody>
      </p:sp>
      <p:sp>
        <p:nvSpPr>
          <p:cNvPr id="6" name="TextBox 5"/>
          <p:cNvSpPr txBox="1"/>
          <p:nvPr/>
        </p:nvSpPr>
        <p:spPr>
          <a:xfrm>
            <a:off x="468456" y="5175368"/>
            <a:ext cx="11281240" cy="923330"/>
          </a:xfrm>
          <a:prstGeom prst="rect">
            <a:avLst/>
          </a:prstGeom>
          <a:noFill/>
          <a:ln w="15875">
            <a:solidFill>
              <a:schemeClr val="tx1"/>
            </a:solidFill>
          </a:ln>
        </p:spPr>
        <p:txBody>
          <a:bodyPr wrap="square" rtlCol="0">
            <a:spAutoFit/>
          </a:bodyPr>
          <a:lstStyle/>
          <a:p>
            <a:pPr marL="285750" indent="-285750">
              <a:buFont typeface="Arial" panose="020B0604020202020204" pitchFamily="34" charset="0"/>
              <a:buChar char="•"/>
            </a:pPr>
            <a:r>
              <a:rPr lang="en-US" dirty="0" smtClean="0"/>
              <a:t>We have formed a EIC silicon sensor consortium which has joined the ITS3 effort with the goal of developing a sensor for use at EIC. There is strong synergy with both the goals and schedule for the sensor development for both experiments</a:t>
            </a:r>
            <a:r>
              <a:rPr lang="en-US" dirty="0" smtClean="0"/>
              <a:t>.</a:t>
            </a:r>
            <a:endParaRPr lang="en-US" dirty="0" smtClean="0"/>
          </a:p>
        </p:txBody>
      </p:sp>
      <p:pic>
        <p:nvPicPr>
          <p:cNvPr id="7" name="Picture 6"/>
          <p:cNvPicPr>
            <a:picLocks noChangeAspect="1"/>
          </p:cNvPicPr>
          <p:nvPr/>
        </p:nvPicPr>
        <p:blipFill>
          <a:blip r:embed="rId2"/>
          <a:stretch>
            <a:fillRect/>
          </a:stretch>
        </p:blipFill>
        <p:spPr>
          <a:xfrm>
            <a:off x="2406698" y="780859"/>
            <a:ext cx="7275774" cy="4124284"/>
          </a:xfrm>
          <a:prstGeom prst="rect">
            <a:avLst/>
          </a:prstGeom>
          <a:ln>
            <a:solidFill>
              <a:srgbClr val="0070C0"/>
            </a:solidFill>
          </a:ln>
        </p:spPr>
      </p:pic>
      <p:sp>
        <p:nvSpPr>
          <p:cNvPr id="8" name="Right Arrow 7"/>
          <p:cNvSpPr/>
          <p:nvPr/>
        </p:nvSpPr>
        <p:spPr>
          <a:xfrm>
            <a:off x="2101898" y="1846296"/>
            <a:ext cx="499620" cy="16025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091965" y="2219730"/>
            <a:ext cx="499620" cy="16025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082032" y="2849753"/>
            <a:ext cx="499620" cy="16025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082032" y="2457585"/>
            <a:ext cx="499620" cy="16025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082032" y="3459417"/>
            <a:ext cx="499620" cy="16025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457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37733"/>
          </a:xfrm>
        </p:spPr>
        <p:txBody>
          <a:bodyPr/>
          <a:lstStyle/>
          <a:p>
            <a:r>
              <a:rPr lang="en-US" sz="3600" u="sng" dirty="0" smtClean="0"/>
              <a:t>Summary</a:t>
            </a:r>
            <a:endParaRPr lang="en-US" sz="3600" u="sng" dirty="0"/>
          </a:p>
        </p:txBody>
      </p:sp>
      <p:sp>
        <p:nvSpPr>
          <p:cNvPr id="3" name="Content Placeholder 2"/>
          <p:cNvSpPr>
            <a:spLocks noGrp="1"/>
          </p:cNvSpPr>
          <p:nvPr>
            <p:ph idx="1"/>
          </p:nvPr>
        </p:nvSpPr>
        <p:spPr>
          <a:xfrm>
            <a:off x="609600" y="1338944"/>
            <a:ext cx="10972800" cy="4525963"/>
          </a:xfrm>
        </p:spPr>
        <p:txBody>
          <a:bodyPr>
            <a:normAutofit fontScale="92500" lnSpcReduction="20000"/>
          </a:bodyPr>
          <a:lstStyle/>
          <a:p>
            <a:r>
              <a:rPr lang="en-US" dirty="0" smtClean="0"/>
              <a:t>The characteristics of MAPS sensors are an excellent fit for the heavy ion collider environment.</a:t>
            </a:r>
          </a:p>
          <a:p>
            <a:r>
              <a:rPr lang="en-US" dirty="0" smtClean="0"/>
              <a:t>The STAR PXL detector based on the IPHC designed Ultimate 2 sensor met the performance requirements and delivered the physics that it was designed for.</a:t>
            </a:r>
          </a:p>
          <a:p>
            <a:r>
              <a:rPr lang="en-US" dirty="0" smtClean="0"/>
              <a:t>The ALICE ITS upgrade based on the CERN designed next generation ALPIDE sensor is in the middle of construction and should be installed during LS2 at the LHC</a:t>
            </a:r>
            <a:r>
              <a:rPr lang="en-US" dirty="0" smtClean="0"/>
              <a:t>.</a:t>
            </a:r>
          </a:p>
          <a:p>
            <a:r>
              <a:rPr lang="en-US" dirty="0" smtClean="0"/>
              <a:t>The EIC should start construction soon and there is a path for using the 3</a:t>
            </a:r>
            <a:r>
              <a:rPr lang="en-US" baseline="30000" dirty="0" smtClean="0"/>
              <a:t>rd</a:t>
            </a:r>
            <a:r>
              <a:rPr lang="en-US" dirty="0" smtClean="0"/>
              <a:t> generation MAPS for tracking in this challenging environment.</a:t>
            </a:r>
            <a:endParaRPr lang="en-US" dirty="0"/>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25</a:t>
            </a:fld>
            <a:endParaRPr lang="en-US"/>
          </a:p>
        </p:txBody>
      </p:sp>
    </p:spTree>
    <p:extLst>
      <p:ext uri="{BB962C8B-B14F-4D97-AF65-F5344CB8AC3E}">
        <p14:creationId xmlns:p14="http://schemas.microsoft.com/office/powerpoint/2010/main" val="2069143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backup</a:t>
            </a:r>
            <a:endParaRPr lang="en-US" dirty="0"/>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26</a:t>
            </a:fld>
            <a:endParaRPr lang="en-US"/>
          </a:p>
        </p:txBody>
      </p:sp>
    </p:spTree>
    <p:extLst>
      <p:ext uri="{BB962C8B-B14F-4D97-AF65-F5344CB8AC3E}">
        <p14:creationId xmlns:p14="http://schemas.microsoft.com/office/powerpoint/2010/main" val="1544274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27</a:t>
            </a:fld>
            <a:endParaRPr lang="en-US"/>
          </a:p>
        </p:txBody>
      </p:sp>
      <p:sp>
        <p:nvSpPr>
          <p:cNvPr id="7" name="Title 1"/>
          <p:cNvSpPr>
            <a:spLocks noGrp="1"/>
          </p:cNvSpPr>
          <p:nvPr>
            <p:ph type="title"/>
          </p:nvPr>
        </p:nvSpPr>
        <p:spPr>
          <a:xfrm>
            <a:off x="2105709" y="211365"/>
            <a:ext cx="7791509" cy="817439"/>
          </a:xfrm>
        </p:spPr>
        <p:txBody>
          <a:bodyPr/>
          <a:lstStyle/>
          <a:p>
            <a:r>
              <a:rPr lang="en-US" sz="3200" u="sng" dirty="0" smtClean="0"/>
              <a:t>Why use MAPS sensors?</a:t>
            </a:r>
            <a:endParaRPr lang="en-US" sz="3200" u="sng" dirty="0"/>
          </a:p>
        </p:txBody>
      </p:sp>
      <p:sp>
        <p:nvSpPr>
          <p:cNvPr id="9" name="TextBox 8"/>
          <p:cNvSpPr txBox="1"/>
          <p:nvPr/>
        </p:nvSpPr>
        <p:spPr>
          <a:xfrm>
            <a:off x="321222" y="797971"/>
            <a:ext cx="11538095" cy="461665"/>
          </a:xfrm>
          <a:prstGeom prst="rect">
            <a:avLst/>
          </a:prstGeom>
          <a:noFill/>
        </p:spPr>
        <p:txBody>
          <a:bodyPr wrap="none" rtlCol="0">
            <a:spAutoFit/>
          </a:bodyPr>
          <a:lstStyle/>
          <a:p>
            <a:r>
              <a:rPr lang="en-US" sz="2400" b="1" dirty="0" smtClean="0"/>
              <a:t>The attributes of MAPS sensors fit the requirements for tracking in HI collisions very well </a:t>
            </a:r>
            <a:endParaRPr lang="en-US" sz="2400" b="1" dirty="0"/>
          </a:p>
        </p:txBody>
      </p:sp>
      <p:sp>
        <p:nvSpPr>
          <p:cNvPr id="2" name="TextBox 1"/>
          <p:cNvSpPr txBox="1"/>
          <p:nvPr/>
        </p:nvSpPr>
        <p:spPr>
          <a:xfrm>
            <a:off x="485846" y="1279539"/>
            <a:ext cx="11208849" cy="526297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CMOS technology </a:t>
            </a:r>
          </a:p>
          <a:p>
            <a:pPr marL="742950" lvl="1" indent="-285750">
              <a:buFont typeface="Arial" panose="020B0604020202020204" pitchFamily="34" charset="0"/>
              <a:buChar char="•"/>
            </a:pPr>
            <a:r>
              <a:rPr lang="en-US" dirty="0" smtClean="0"/>
              <a:t>pixel </a:t>
            </a:r>
            <a:r>
              <a:rPr lang="en-US" dirty="0" smtClean="0"/>
              <a:t>size – As low as </a:t>
            </a:r>
            <a:r>
              <a:rPr lang="en-US" dirty="0"/>
              <a:t>10µm </a:t>
            </a:r>
            <a:r>
              <a:rPr lang="en-US" dirty="0" smtClean="0"/>
              <a:t>x </a:t>
            </a:r>
            <a:r>
              <a:rPr lang="en-US" dirty="0"/>
              <a:t>10µm</a:t>
            </a:r>
            <a:endParaRPr lang="en-US" dirty="0" smtClean="0"/>
          </a:p>
          <a:p>
            <a:pPr marL="1200150" lvl="2" indent="-285750">
              <a:buFont typeface="Arial" panose="020B0604020202020204" pitchFamily="34" charset="0"/>
              <a:buChar char="•"/>
            </a:pPr>
            <a:r>
              <a:rPr lang="en-US" dirty="0" smtClean="0"/>
              <a:t>low occupancy for high multiplicity events</a:t>
            </a:r>
          </a:p>
          <a:p>
            <a:pPr marL="1200150" lvl="2" indent="-285750">
              <a:buFont typeface="Arial" panose="020B0604020202020204" pitchFamily="34" charset="0"/>
              <a:buChar char="•"/>
            </a:pPr>
            <a:r>
              <a:rPr lang="en-US" dirty="0" smtClean="0"/>
              <a:t>Gives very good single point resolution (even better with clustering)</a:t>
            </a:r>
          </a:p>
          <a:p>
            <a:pPr marL="742950" lvl="1" indent="-285750">
              <a:buFont typeface="Arial" panose="020B0604020202020204" pitchFamily="34" charset="0"/>
              <a:buChar char="•"/>
            </a:pPr>
            <a:r>
              <a:rPr lang="en-US" dirty="0" smtClean="0"/>
              <a:t>Allows the use of </a:t>
            </a:r>
            <a:r>
              <a:rPr lang="en-US" dirty="0" smtClean="0"/>
              <a:t>digital binary hit address output </a:t>
            </a:r>
            <a:r>
              <a:rPr lang="en-US" dirty="0" smtClean="0"/>
              <a:t>while maintaining single point resolution (simplified design)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Radiation </a:t>
            </a:r>
            <a:r>
              <a:rPr lang="en-US" dirty="0" smtClean="0"/>
              <a:t>length (minimize MCS)</a:t>
            </a:r>
            <a:endParaRPr lang="en-US" dirty="0" smtClean="0"/>
          </a:p>
          <a:p>
            <a:pPr marL="742950" lvl="1" indent="-285750">
              <a:buFont typeface="Arial" panose="020B0604020202020204" pitchFamily="34" charset="0"/>
              <a:buChar char="•"/>
            </a:pPr>
            <a:r>
              <a:rPr lang="en-US" dirty="0" smtClean="0"/>
              <a:t>Sensors can be thinned to 50µm or less</a:t>
            </a:r>
          </a:p>
          <a:p>
            <a:pPr marL="742950" lvl="1" indent="-285750">
              <a:buFont typeface="Arial" panose="020B0604020202020204" pitchFamily="34" charset="0"/>
              <a:buChar char="•"/>
            </a:pPr>
            <a:r>
              <a:rPr lang="en-US" dirty="0" smtClean="0"/>
              <a:t>less mass and less support </a:t>
            </a:r>
            <a:r>
              <a:rPr lang="en-US" dirty="0" smtClean="0"/>
              <a:t>structure</a:t>
            </a:r>
          </a:p>
          <a:p>
            <a:pPr marL="742950" lvl="1" indent="-285750">
              <a:buFont typeface="Arial" panose="020B0604020202020204" pitchFamily="34" charset="0"/>
              <a:buChar char="•"/>
            </a:pPr>
            <a:r>
              <a:rPr lang="en-US" dirty="0" smtClean="0"/>
              <a:t>Low power dissipation 40-170 </a:t>
            </a:r>
            <a:r>
              <a:rPr lang="en-US" dirty="0" err="1" smtClean="0"/>
              <a:t>mW</a:t>
            </a:r>
            <a:r>
              <a:rPr lang="en-US" dirty="0" smtClean="0"/>
              <a:t>/cm</a:t>
            </a:r>
            <a:r>
              <a:rPr lang="en-US" baseline="30000" dirty="0" smtClean="0"/>
              <a:t>2 </a:t>
            </a:r>
            <a:r>
              <a:rPr lang="en-US" dirty="0" smtClean="0"/>
              <a:t>means less powering and cooling infrastructure</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Efficiency and fake hit rate</a:t>
            </a:r>
          </a:p>
          <a:p>
            <a:pPr marL="742950" lvl="1" indent="-285750">
              <a:buFont typeface="Arial" panose="020B0604020202020204" pitchFamily="34" charset="0"/>
              <a:buChar char="•"/>
            </a:pPr>
            <a:r>
              <a:rPr lang="en-US" dirty="0" smtClean="0"/>
              <a:t>typical efficiencies are &gt;99.9% for a wide range of thresholds</a:t>
            </a:r>
          </a:p>
          <a:p>
            <a:pPr marL="742950" lvl="1" indent="-285750">
              <a:buFont typeface="Arial" panose="020B0604020202020204" pitchFamily="34" charset="0"/>
              <a:buChar char="•"/>
            </a:pPr>
            <a:r>
              <a:rPr lang="en-US" dirty="0" smtClean="0"/>
              <a:t>fake hit rates are typically 10</a:t>
            </a:r>
            <a:r>
              <a:rPr lang="en-US" baseline="30000" dirty="0" smtClean="0"/>
              <a:t>-6</a:t>
            </a:r>
            <a:r>
              <a:rPr lang="en-US" dirty="0" smtClean="0"/>
              <a:t> or better.</a:t>
            </a:r>
          </a:p>
          <a:p>
            <a:endParaRPr lang="en-US" baseline="30000" dirty="0"/>
          </a:p>
          <a:p>
            <a:pPr marL="285750" indent="-285750">
              <a:buFont typeface="Arial" panose="020B0604020202020204" pitchFamily="34" charset="0"/>
              <a:buChar char="•"/>
            </a:pPr>
            <a:r>
              <a:rPr lang="en-US" dirty="0" smtClean="0"/>
              <a:t>Cost and complexity</a:t>
            </a:r>
            <a:endParaRPr lang="en-US" dirty="0" smtClean="0"/>
          </a:p>
          <a:p>
            <a:pPr marL="742950" lvl="1" indent="-285750">
              <a:buFont typeface="Arial" panose="020B0604020202020204" pitchFamily="34" charset="0"/>
              <a:buChar char="•"/>
            </a:pPr>
            <a:r>
              <a:rPr lang="en-US" dirty="0" smtClean="0"/>
              <a:t>simple single </a:t>
            </a:r>
            <a:r>
              <a:rPr lang="en-US" dirty="0" smtClean="0"/>
              <a:t>sensor from a commercial foundry. </a:t>
            </a:r>
            <a:r>
              <a:rPr lang="en-US" dirty="0"/>
              <a:t>N</a:t>
            </a:r>
            <a:r>
              <a:rPr lang="en-US" dirty="0" smtClean="0"/>
              <a:t>o </a:t>
            </a:r>
            <a:r>
              <a:rPr lang="en-US" dirty="0" smtClean="0"/>
              <a:t>bump bonding or complex technologies, already processed binary data output.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30089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03571" y="4876860"/>
            <a:ext cx="2350619" cy="1544582"/>
          </a:xfrm>
          <a:prstGeom prst="rect">
            <a:avLst/>
          </a:prstGeom>
        </p:spPr>
      </p:pic>
      <p:sp>
        <p:nvSpPr>
          <p:cNvPr id="2" name="Title 1"/>
          <p:cNvSpPr>
            <a:spLocks noGrp="1"/>
          </p:cNvSpPr>
          <p:nvPr>
            <p:ph type="title"/>
          </p:nvPr>
        </p:nvSpPr>
        <p:spPr/>
        <p:txBody>
          <a:bodyPr/>
          <a:lstStyle/>
          <a:p>
            <a:r>
              <a:rPr lang="en-US" sz="3200" dirty="0" smtClean="0"/>
              <a:t>MAPS in Heavy Ion Colliders</a:t>
            </a:r>
            <a:endParaRPr lang="en-US" sz="3200" dirty="0"/>
          </a:p>
        </p:txBody>
      </p:sp>
      <p:sp>
        <p:nvSpPr>
          <p:cNvPr id="3" name="Content Placeholder 2"/>
          <p:cNvSpPr>
            <a:spLocks noGrp="1"/>
          </p:cNvSpPr>
          <p:nvPr>
            <p:ph idx="1"/>
          </p:nvPr>
        </p:nvSpPr>
        <p:spPr>
          <a:xfrm>
            <a:off x="609600" y="1230086"/>
            <a:ext cx="10972800" cy="4525963"/>
          </a:xfrm>
        </p:spPr>
        <p:txBody>
          <a:bodyPr>
            <a:normAutofit/>
          </a:bodyPr>
          <a:lstStyle/>
          <a:p>
            <a:r>
              <a:rPr lang="en-US" sz="2000" dirty="0" smtClean="0"/>
              <a:t>In this talk I will describe the use of MAPS sensors in two experiments (STAR Heavy Flavor Tracker and ALICE Inner Tracking System Upgrade).</a:t>
            </a:r>
          </a:p>
          <a:p>
            <a:r>
              <a:rPr lang="en-US" sz="2000" dirty="0" smtClean="0"/>
              <a:t>These two experiments comprise the first and second generation of MAPS sensors used for charged particle tracking at colliders.</a:t>
            </a:r>
          </a:p>
          <a:p>
            <a:r>
              <a:rPr lang="en-US" sz="2000" dirty="0" smtClean="0"/>
              <a:t>It is not a coincidence that these experiments are both heavy ion collision experiments. The characteristics of MAPS sensors are very well suited to the collision event structure and moderate luminosity environment that is characteristic of heavy ion colliders.</a:t>
            </a:r>
          </a:p>
          <a:p>
            <a:r>
              <a:rPr lang="en-US" sz="2000" dirty="0" smtClean="0"/>
              <a:t>Central collisions (impact parameter 80-100%) give thousands of charged particles per collision but typically do not occur every beam crossing.</a:t>
            </a:r>
          </a:p>
          <a:p>
            <a:r>
              <a:rPr lang="en-US" sz="2000" dirty="0" smtClean="0"/>
              <a:t>The average pixel occupancy per sensor integration time is of order 0.01% for minimum bias data.</a:t>
            </a:r>
          </a:p>
          <a:p>
            <a:r>
              <a:rPr lang="en-US" sz="2000" dirty="0" smtClean="0"/>
              <a:t>The goal of these detectors is to enable precision tracking in the low momentum regime in high multiplicity events.</a:t>
            </a:r>
            <a:endParaRPr lang="en-US" sz="2000" dirty="0"/>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28</a:t>
            </a:fld>
            <a:endParaRPr lang="en-US"/>
          </a:p>
        </p:txBody>
      </p:sp>
    </p:spTree>
    <p:extLst>
      <p:ext uri="{BB962C8B-B14F-4D97-AF65-F5344CB8AC3E}">
        <p14:creationId xmlns:p14="http://schemas.microsoft.com/office/powerpoint/2010/main" val="1929227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489200" y="189160"/>
            <a:ext cx="7620000" cy="488950"/>
          </a:xfrm>
        </p:spPr>
        <p:txBody>
          <a:bodyPr/>
          <a:lstStyle/>
          <a:p>
            <a:r>
              <a:rPr lang="en-US" altLang="en-US" sz="3200" u="sng" dirty="0">
                <a:latin typeface="Arial" panose="020B0604020202020204" pitchFamily="34" charset="0"/>
                <a:cs typeface="Arial" panose="020B0604020202020204" pitchFamily="34" charset="0"/>
              </a:rPr>
              <a:t>PXL in STAR Inner Detector Upgrades</a:t>
            </a:r>
          </a:p>
        </p:txBody>
      </p:sp>
      <p:sp>
        <p:nvSpPr>
          <p:cNvPr id="13315" name="Text Box 6"/>
          <p:cNvSpPr txBox="1">
            <a:spLocks noChangeArrowheads="1"/>
          </p:cNvSpPr>
          <p:nvPr/>
        </p:nvSpPr>
        <p:spPr bwMode="auto">
          <a:xfrm>
            <a:off x="8628747" y="2014694"/>
            <a:ext cx="330199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marL="228600" indent="-228600"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buFont typeface="Wingdings" panose="05000000000000000000" pitchFamily="2" charset="2"/>
              <a:buNone/>
            </a:pPr>
            <a:r>
              <a:rPr lang="en-US" altLang="en-US" sz="1600" dirty="0"/>
              <a:t>TPC – Time Projection Chamber</a:t>
            </a:r>
          </a:p>
          <a:p>
            <a:pPr eaLnBrk="1" hangingPunct="1">
              <a:buFont typeface="Wingdings" panose="05000000000000000000" pitchFamily="2" charset="2"/>
              <a:buNone/>
            </a:pPr>
            <a:r>
              <a:rPr lang="en-US" altLang="en-US" sz="1600" dirty="0"/>
              <a:t>(main tracking detector in STAR)</a:t>
            </a:r>
          </a:p>
          <a:p>
            <a:pPr eaLnBrk="1" hangingPunct="1">
              <a:buFont typeface="Wingdings" panose="05000000000000000000" pitchFamily="2" charset="2"/>
              <a:buNone/>
            </a:pPr>
            <a:endParaRPr lang="en-US" altLang="en-US" sz="1600" i="1" dirty="0"/>
          </a:p>
          <a:p>
            <a:pPr eaLnBrk="1" hangingPunct="1">
              <a:buFont typeface="Wingdings" panose="05000000000000000000" pitchFamily="2" charset="2"/>
              <a:buNone/>
            </a:pPr>
            <a:r>
              <a:rPr lang="en-US" altLang="en-US" sz="1600" i="1" dirty="0"/>
              <a:t>HFT – Heavy Flavor Tracker</a:t>
            </a:r>
          </a:p>
          <a:p>
            <a:pPr eaLnBrk="1" hangingPunct="1">
              <a:buSzPct val="75000"/>
              <a:buFont typeface="Wingdings" panose="05000000000000000000" pitchFamily="2" charset="2"/>
              <a:buChar char="l"/>
            </a:pPr>
            <a:r>
              <a:rPr lang="en-US" altLang="en-US" sz="1600" dirty="0"/>
              <a:t>SSD – Silicon Strip Detector</a:t>
            </a:r>
          </a:p>
          <a:p>
            <a:pPr lvl="1" eaLnBrk="1" hangingPunct="1">
              <a:buSzPct val="75000"/>
              <a:buFont typeface="Wingdings" panose="05000000000000000000" pitchFamily="2" charset="2"/>
              <a:buChar char="l"/>
            </a:pPr>
            <a:r>
              <a:rPr lang="en-US" altLang="en-US" sz="1400" dirty="0"/>
              <a:t>r = 22 cm</a:t>
            </a:r>
          </a:p>
          <a:p>
            <a:pPr eaLnBrk="1" hangingPunct="1">
              <a:buSzPct val="75000"/>
              <a:buFont typeface="Wingdings" panose="05000000000000000000" pitchFamily="2" charset="2"/>
              <a:buChar char="l"/>
            </a:pPr>
            <a:r>
              <a:rPr lang="en-US" altLang="en-US" sz="1600" dirty="0"/>
              <a:t>IST – Inner Silicon Tracker</a:t>
            </a:r>
          </a:p>
          <a:p>
            <a:pPr lvl="1" eaLnBrk="1" hangingPunct="1">
              <a:buSzPct val="75000"/>
              <a:buFont typeface="Wingdings" panose="05000000000000000000" pitchFamily="2" charset="2"/>
              <a:buChar char="l"/>
            </a:pPr>
            <a:r>
              <a:rPr lang="en-US" altLang="en-US" sz="1400" dirty="0"/>
              <a:t>r = 14 cm</a:t>
            </a:r>
          </a:p>
          <a:p>
            <a:pPr eaLnBrk="1" hangingPunct="1">
              <a:buSzPct val="75000"/>
              <a:buFont typeface="Wingdings" panose="05000000000000000000" pitchFamily="2" charset="2"/>
              <a:buChar char="l"/>
            </a:pPr>
            <a:r>
              <a:rPr lang="en-US" altLang="en-US" sz="1600" dirty="0"/>
              <a:t>PXL – Pixel Detector </a:t>
            </a:r>
          </a:p>
          <a:p>
            <a:pPr lvl="1" eaLnBrk="1" hangingPunct="1">
              <a:buSzPct val="75000"/>
              <a:buFont typeface="Wingdings" panose="05000000000000000000" pitchFamily="2" charset="2"/>
              <a:buChar char="l"/>
            </a:pPr>
            <a:r>
              <a:rPr lang="en-US" altLang="en-US" sz="1400" dirty="0"/>
              <a:t>r = 2.5, 8 cm</a:t>
            </a:r>
          </a:p>
        </p:txBody>
      </p:sp>
      <p:sp>
        <p:nvSpPr>
          <p:cNvPr id="13316" name="TextBox 6"/>
          <p:cNvSpPr txBox="1">
            <a:spLocks noChangeArrowheads="1"/>
          </p:cNvSpPr>
          <p:nvPr/>
        </p:nvSpPr>
        <p:spPr bwMode="auto">
          <a:xfrm>
            <a:off x="2489200" y="5120263"/>
            <a:ext cx="6256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2000" dirty="0">
                <a:solidFill>
                  <a:srgbClr val="0000FF"/>
                </a:solidFill>
              </a:rPr>
              <a:t>We track inward from the TPC with graded resolution:</a:t>
            </a:r>
          </a:p>
        </p:txBody>
      </p:sp>
      <p:sp>
        <p:nvSpPr>
          <p:cNvPr id="13317" name="TextBox 8"/>
          <p:cNvSpPr txBox="1">
            <a:spLocks noChangeArrowheads="1"/>
          </p:cNvSpPr>
          <p:nvPr/>
        </p:nvSpPr>
        <p:spPr bwMode="auto">
          <a:xfrm>
            <a:off x="1895929" y="5759381"/>
            <a:ext cx="800100" cy="4619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dirty="0"/>
              <a:t>TPC</a:t>
            </a:r>
          </a:p>
        </p:txBody>
      </p:sp>
      <p:sp>
        <p:nvSpPr>
          <p:cNvPr id="13318" name="TextBox 9"/>
          <p:cNvSpPr txBox="1">
            <a:spLocks noChangeArrowheads="1"/>
          </p:cNvSpPr>
          <p:nvPr/>
        </p:nvSpPr>
        <p:spPr bwMode="auto">
          <a:xfrm>
            <a:off x="3707254" y="5759381"/>
            <a:ext cx="817562" cy="4619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a:t>SSD</a:t>
            </a:r>
          </a:p>
        </p:txBody>
      </p:sp>
      <p:sp>
        <p:nvSpPr>
          <p:cNvPr id="13319" name="TextBox 10"/>
          <p:cNvSpPr txBox="1">
            <a:spLocks noChangeArrowheads="1"/>
          </p:cNvSpPr>
          <p:nvPr/>
        </p:nvSpPr>
        <p:spPr bwMode="auto">
          <a:xfrm>
            <a:off x="5556244" y="5759381"/>
            <a:ext cx="661988" cy="4619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a:t>IST</a:t>
            </a:r>
          </a:p>
        </p:txBody>
      </p:sp>
      <p:sp>
        <p:nvSpPr>
          <p:cNvPr id="13320" name="TextBox 11"/>
          <p:cNvSpPr txBox="1">
            <a:spLocks noChangeArrowheads="1"/>
          </p:cNvSpPr>
          <p:nvPr/>
        </p:nvSpPr>
        <p:spPr bwMode="auto">
          <a:xfrm>
            <a:off x="7191597" y="5751890"/>
            <a:ext cx="766763" cy="461963"/>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a:t>PXL</a:t>
            </a:r>
          </a:p>
        </p:txBody>
      </p:sp>
      <p:sp>
        <p:nvSpPr>
          <p:cNvPr id="13" name="Right Arrow 12"/>
          <p:cNvSpPr/>
          <p:nvPr/>
        </p:nvSpPr>
        <p:spPr>
          <a:xfrm>
            <a:off x="2706912" y="5911780"/>
            <a:ext cx="968831"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24" name="TextBox 15"/>
          <p:cNvSpPr txBox="1">
            <a:spLocks noChangeArrowheads="1"/>
          </p:cNvSpPr>
          <p:nvPr/>
        </p:nvSpPr>
        <p:spPr bwMode="auto">
          <a:xfrm>
            <a:off x="2805422" y="5667451"/>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600" dirty="0"/>
              <a:t>~1mm</a:t>
            </a:r>
          </a:p>
        </p:txBody>
      </p:sp>
      <p:sp>
        <p:nvSpPr>
          <p:cNvPr id="13325" name="TextBox 16"/>
          <p:cNvSpPr txBox="1">
            <a:spLocks noChangeArrowheads="1"/>
          </p:cNvSpPr>
          <p:nvPr/>
        </p:nvSpPr>
        <p:spPr bwMode="auto">
          <a:xfrm>
            <a:off x="4600210" y="5636846"/>
            <a:ext cx="931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600" dirty="0"/>
              <a:t>~300µm</a:t>
            </a:r>
          </a:p>
        </p:txBody>
      </p:sp>
      <p:grpSp>
        <p:nvGrpSpPr>
          <p:cNvPr id="3" name="Group 2"/>
          <p:cNvGrpSpPr/>
          <p:nvPr/>
        </p:nvGrpSpPr>
        <p:grpSpPr>
          <a:xfrm>
            <a:off x="8988425" y="5595327"/>
            <a:ext cx="1219200" cy="685800"/>
            <a:chOff x="9347200" y="5618887"/>
            <a:chExt cx="1219200" cy="685800"/>
          </a:xfrm>
        </p:grpSpPr>
        <p:sp>
          <p:nvSpPr>
            <p:cNvPr id="13328" name="TextBox 19"/>
            <p:cNvSpPr txBox="1">
              <a:spLocks noChangeArrowheads="1"/>
            </p:cNvSpPr>
            <p:nvPr/>
          </p:nvSpPr>
          <p:spPr bwMode="auto">
            <a:xfrm>
              <a:off x="9467850" y="5730806"/>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dirty="0"/>
                <a:t>vertex</a:t>
              </a:r>
            </a:p>
          </p:txBody>
        </p:sp>
        <p:sp>
          <p:nvSpPr>
            <p:cNvPr id="20" name="Flowchart: Decision 19"/>
            <p:cNvSpPr/>
            <p:nvPr/>
          </p:nvSpPr>
          <p:spPr>
            <a:xfrm>
              <a:off x="9347200" y="5618887"/>
              <a:ext cx="1219200" cy="685800"/>
            </a:xfrm>
            <a:prstGeom prst="flowChartDecision">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3332" name="Picture 22"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958780"/>
            <a:ext cx="60325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p:nvSpPr>
        <p:spPr>
          <a:xfrm>
            <a:off x="8528837" y="3879030"/>
            <a:ext cx="2514600" cy="6096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Footer Placeholder 4"/>
          <p:cNvSpPr>
            <a:spLocks noGrp="1"/>
          </p:cNvSpPr>
          <p:nvPr>
            <p:ph type="ftr" sz="quarter" idx="11"/>
          </p:nvPr>
        </p:nvSpPr>
        <p:spPr>
          <a:xfrm>
            <a:off x="4165600" y="6499455"/>
            <a:ext cx="3860800" cy="365125"/>
          </a:xfrm>
        </p:spPr>
        <p:txBody>
          <a:bodyPr/>
          <a:lstStyle/>
          <a:p>
            <a:r>
              <a:rPr lang="en-US" smtClean="0"/>
              <a:t>NSD staff meeting</a:t>
            </a:r>
            <a:endParaRPr lang="en-US" dirty="0"/>
          </a:p>
        </p:txBody>
      </p:sp>
      <p:sp>
        <p:nvSpPr>
          <p:cNvPr id="24" name="Date Placeholder 3"/>
          <p:cNvSpPr>
            <a:spLocks noGrp="1"/>
          </p:cNvSpPr>
          <p:nvPr>
            <p:ph type="dt" sz="half" idx="10"/>
          </p:nvPr>
        </p:nvSpPr>
        <p:spPr>
          <a:xfrm>
            <a:off x="609600" y="6490866"/>
            <a:ext cx="2844800" cy="365125"/>
          </a:xfrm>
        </p:spPr>
        <p:txBody>
          <a:bodyPr/>
          <a:lstStyle/>
          <a:p>
            <a:r>
              <a:rPr lang="en-US" smtClean="0"/>
              <a:t>April 21, 2020</a:t>
            </a:r>
            <a:endParaRPr lang="en-US" dirty="0"/>
          </a:p>
        </p:txBody>
      </p:sp>
      <p:sp>
        <p:nvSpPr>
          <p:cNvPr id="2" name="Slide Number Placeholder 1"/>
          <p:cNvSpPr>
            <a:spLocks noGrp="1"/>
          </p:cNvSpPr>
          <p:nvPr>
            <p:ph type="sldNum" sz="quarter" idx="12"/>
          </p:nvPr>
        </p:nvSpPr>
        <p:spPr/>
        <p:txBody>
          <a:bodyPr/>
          <a:lstStyle/>
          <a:p>
            <a:fld id="{03004250-DFF5-0E4D-A3AF-0A5DD98A6E58}" type="slidenum">
              <a:rPr lang="en-US" smtClean="0"/>
              <a:t>29</a:t>
            </a:fld>
            <a:endParaRPr lang="en-US"/>
          </a:p>
        </p:txBody>
      </p:sp>
      <p:sp>
        <p:nvSpPr>
          <p:cNvPr id="25" name="Right Arrow 24"/>
          <p:cNvSpPr/>
          <p:nvPr/>
        </p:nvSpPr>
        <p:spPr>
          <a:xfrm>
            <a:off x="4547256" y="5906672"/>
            <a:ext cx="968831"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ight Arrow 25"/>
          <p:cNvSpPr/>
          <p:nvPr/>
        </p:nvSpPr>
        <p:spPr>
          <a:xfrm>
            <a:off x="6223683" y="5862027"/>
            <a:ext cx="968831"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ight Arrow 26"/>
          <p:cNvSpPr/>
          <p:nvPr/>
        </p:nvSpPr>
        <p:spPr>
          <a:xfrm>
            <a:off x="7967649" y="5862027"/>
            <a:ext cx="968831"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26" name="TextBox 17"/>
          <p:cNvSpPr txBox="1">
            <a:spLocks noChangeArrowheads="1"/>
          </p:cNvSpPr>
          <p:nvPr/>
        </p:nvSpPr>
        <p:spPr bwMode="auto">
          <a:xfrm>
            <a:off x="6223000" y="5629355"/>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600" dirty="0"/>
              <a:t>~250µm</a:t>
            </a:r>
          </a:p>
        </p:txBody>
      </p:sp>
      <p:sp>
        <p:nvSpPr>
          <p:cNvPr id="13329" name="TextBox 20"/>
          <p:cNvSpPr txBox="1">
            <a:spLocks noChangeArrowheads="1"/>
          </p:cNvSpPr>
          <p:nvPr/>
        </p:nvSpPr>
        <p:spPr bwMode="auto">
          <a:xfrm>
            <a:off x="8117675" y="5607050"/>
            <a:ext cx="82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600" dirty="0"/>
              <a:t>&lt;30µm</a:t>
            </a:r>
          </a:p>
        </p:txBody>
      </p:sp>
      <p:sp>
        <p:nvSpPr>
          <p:cNvPr id="21" name="Oval 20"/>
          <p:cNvSpPr/>
          <p:nvPr/>
        </p:nvSpPr>
        <p:spPr>
          <a:xfrm>
            <a:off x="6909159" y="5595327"/>
            <a:ext cx="1371241" cy="81635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90989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3</a:t>
            </a:fld>
            <a:endParaRPr lang="en-US"/>
          </a:p>
        </p:txBody>
      </p:sp>
      <p:sp>
        <p:nvSpPr>
          <p:cNvPr id="7" name="Title 1"/>
          <p:cNvSpPr>
            <a:spLocks noGrp="1"/>
          </p:cNvSpPr>
          <p:nvPr>
            <p:ph type="title"/>
          </p:nvPr>
        </p:nvSpPr>
        <p:spPr>
          <a:xfrm>
            <a:off x="987764" y="146023"/>
            <a:ext cx="9470923" cy="817439"/>
          </a:xfrm>
        </p:spPr>
        <p:txBody>
          <a:bodyPr/>
          <a:lstStyle/>
          <a:p>
            <a:r>
              <a:rPr lang="en-US" sz="2800" u="sng" dirty="0" err="1" smtClean="0"/>
              <a:t>Vertexing</a:t>
            </a:r>
            <a:r>
              <a:rPr lang="en-US" sz="2800" u="sng" dirty="0" smtClean="0"/>
              <a:t> </a:t>
            </a:r>
            <a:r>
              <a:rPr lang="en-US" sz="2800" u="sng" dirty="0" smtClean="0"/>
              <a:t>requirements for charged particle tracking in HI collisions</a:t>
            </a:r>
            <a:endParaRPr lang="en-US" sz="2800" u="sng" dirty="0"/>
          </a:p>
        </p:txBody>
      </p:sp>
      <p:sp>
        <p:nvSpPr>
          <p:cNvPr id="9" name="TextBox 8"/>
          <p:cNvSpPr txBox="1"/>
          <p:nvPr/>
        </p:nvSpPr>
        <p:spPr>
          <a:xfrm>
            <a:off x="561044" y="1017959"/>
            <a:ext cx="10794045" cy="400110"/>
          </a:xfrm>
          <a:prstGeom prst="rect">
            <a:avLst/>
          </a:prstGeom>
          <a:noFill/>
        </p:spPr>
        <p:txBody>
          <a:bodyPr wrap="none" rtlCol="0">
            <a:spAutoFit/>
          </a:bodyPr>
          <a:lstStyle/>
          <a:p>
            <a:r>
              <a:rPr lang="en-US" sz="2000" b="1" dirty="0" smtClean="0"/>
              <a:t>Ultra precise charged particle tracking for locating secondary vertices at low momentum (</a:t>
            </a:r>
            <a:r>
              <a:rPr lang="en-US" sz="2000" b="1" dirty="0" smtClean="0">
                <a:sym typeface="Symbol" panose="05050102010706020507" pitchFamily="18" charset="2"/>
              </a:rPr>
              <a:t> 1 GeV/c)</a:t>
            </a:r>
            <a:endParaRPr lang="en-US" sz="2000" b="1" dirty="0"/>
          </a:p>
        </p:txBody>
      </p:sp>
      <p:pic>
        <p:nvPicPr>
          <p:cNvPr id="10" name="Picture 9" descr="hft_prop_title_page"/>
          <p:cNvPicPr>
            <a:picLocks noChangeAspect="1" noChangeArrowheads="1"/>
          </p:cNvPicPr>
          <p:nvPr/>
        </p:nvPicPr>
        <p:blipFill>
          <a:blip r:embed="rId3">
            <a:extLst>
              <a:ext uri="{28A0092B-C50C-407E-A947-70E740481C1C}">
                <a14:useLocalDpi xmlns:a14="http://schemas.microsoft.com/office/drawing/2010/main" val="0"/>
              </a:ext>
            </a:extLst>
          </a:blip>
          <a:srcRect l="12648" t="23817" r="24110" b="18739"/>
          <a:stretch>
            <a:fillRect/>
          </a:stretch>
        </p:blipFill>
        <p:spPr bwMode="auto">
          <a:xfrm>
            <a:off x="561044" y="2008495"/>
            <a:ext cx="3810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426204" y="1632537"/>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9pPr>
          </a:lstStyle>
          <a:p>
            <a:pPr algn="ctr" eaLnBrk="1" hangingPunct="1"/>
            <a:r>
              <a:rPr lang="en-US" altLang="en-US" sz="1800" u="sng" dirty="0"/>
              <a:t>Direct Topological reconstruction of Charm</a:t>
            </a:r>
          </a:p>
          <a:p>
            <a:pPr lvl="1" eaLnBrk="1" hangingPunct="1"/>
            <a:r>
              <a:rPr lang="en-US" altLang="en-US" sz="1800" dirty="0">
                <a:solidFill>
                  <a:srgbClr val="0033CC"/>
                </a:solidFill>
              </a:rPr>
              <a:t>Detect charm decays with small c</a:t>
            </a:r>
            <a:r>
              <a:rPr lang="en-US" altLang="en-US" sz="1800" dirty="0">
                <a:solidFill>
                  <a:srgbClr val="0033CC"/>
                </a:solidFill>
                <a:latin typeface="Symbol" panose="05050102010706020507" pitchFamily="18" charset="2"/>
                <a:sym typeface="Symbol" panose="05050102010706020507" pitchFamily="18" charset="2"/>
              </a:rPr>
              <a:t></a:t>
            </a:r>
            <a:r>
              <a:rPr lang="en-US" altLang="en-US" sz="1800" dirty="0">
                <a:solidFill>
                  <a:srgbClr val="0033CC"/>
                </a:solidFill>
              </a:rPr>
              <a:t>, including  D</a:t>
            </a:r>
            <a:r>
              <a:rPr lang="en-US" altLang="en-US" sz="1800" baseline="30000" dirty="0">
                <a:solidFill>
                  <a:srgbClr val="0033CC"/>
                </a:solidFill>
              </a:rPr>
              <a:t>0</a:t>
            </a:r>
            <a:r>
              <a:rPr lang="en-US" altLang="en-US" sz="1800" dirty="0">
                <a:solidFill>
                  <a:srgbClr val="0033CC"/>
                </a:solidFill>
              </a:rPr>
              <a:t> </a:t>
            </a:r>
            <a:r>
              <a:rPr lang="en-US" altLang="en-US" sz="1800" dirty="0">
                <a:solidFill>
                  <a:srgbClr val="0033CC"/>
                </a:solidFill>
                <a:sym typeface="Symbol" panose="05050102010706020507" pitchFamily="18" charset="2"/>
              </a:rPr>
              <a:t></a:t>
            </a:r>
            <a:r>
              <a:rPr lang="en-US" altLang="en-US" sz="1800" dirty="0">
                <a:solidFill>
                  <a:srgbClr val="0033CC"/>
                </a:solidFill>
              </a:rPr>
              <a:t> K </a:t>
            </a:r>
            <a:r>
              <a:rPr lang="en-US" altLang="en-US" sz="1800" dirty="0" smtClean="0">
                <a:solidFill>
                  <a:srgbClr val="0033CC"/>
                </a:solidFill>
              </a:rPr>
              <a:t>+ </a:t>
            </a:r>
            <a:r>
              <a:rPr lang="en-US" altLang="en-US" sz="1800" dirty="0" smtClean="0">
                <a:solidFill>
                  <a:srgbClr val="0033CC"/>
                </a:solidFill>
                <a:sym typeface="Symbol" panose="05050102010706020507" pitchFamily="18" charset="2"/>
              </a:rPr>
              <a:t></a:t>
            </a:r>
            <a:endParaRPr lang="en-US" altLang="en-US" sz="1800" dirty="0">
              <a:solidFill>
                <a:srgbClr val="0033CC"/>
              </a:solidFill>
            </a:endParaRPr>
          </a:p>
        </p:txBody>
      </p:sp>
      <p:sp>
        <p:nvSpPr>
          <p:cNvPr id="12" name="Text Box 13"/>
          <p:cNvSpPr txBox="1">
            <a:spLocks noChangeArrowheads="1"/>
          </p:cNvSpPr>
          <p:nvPr/>
        </p:nvSpPr>
        <p:spPr bwMode="auto">
          <a:xfrm>
            <a:off x="651451" y="5651159"/>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anose="020B0604020202020204" pitchFamily="34" charset="0"/>
                <a:ea typeface="ヒラギノ角ゴ Pro W3"/>
                <a:cs typeface="ヒラギノ角ゴ Pro W3"/>
              </a:defRPr>
            </a:lvl9pPr>
          </a:lstStyle>
          <a:p>
            <a:pPr eaLnBrk="1" hangingPunct="1">
              <a:spcBef>
                <a:spcPct val="50000"/>
              </a:spcBef>
            </a:pPr>
            <a:r>
              <a:rPr lang="en-US" altLang="en-US" sz="1800" dirty="0"/>
              <a:t>Method: Resolve displaced vertices </a:t>
            </a:r>
            <a:r>
              <a:rPr lang="en-US" altLang="en-US" sz="1800" dirty="0" smtClean="0"/>
              <a:t>(</a:t>
            </a:r>
            <a:r>
              <a:rPr lang="en-US" altLang="en-US" sz="1800" dirty="0"/>
              <a:t>6</a:t>
            </a:r>
            <a:r>
              <a:rPr lang="en-US" altLang="en-US" sz="1800" dirty="0" smtClean="0"/>
              <a:t>0-150 </a:t>
            </a:r>
            <a:r>
              <a:rPr lang="en-US" altLang="en-US" sz="1800" dirty="0"/>
              <a:t>microns)</a:t>
            </a:r>
          </a:p>
        </p:txBody>
      </p:sp>
      <p:sp>
        <p:nvSpPr>
          <p:cNvPr id="13" name="TextBox 12"/>
          <p:cNvSpPr txBox="1"/>
          <p:nvPr/>
        </p:nvSpPr>
        <p:spPr>
          <a:xfrm>
            <a:off x="5356024" y="1681404"/>
            <a:ext cx="5904632"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Need good single point resolution</a:t>
            </a:r>
          </a:p>
          <a:p>
            <a:pPr marL="285750" indent="-285750">
              <a:buFont typeface="Arial" panose="020B0604020202020204" pitchFamily="34" charset="0"/>
              <a:buChar char="•"/>
            </a:pPr>
            <a:r>
              <a:rPr lang="en-US" dirty="0" smtClean="0"/>
              <a:t>Need low radiation length – we are in the low momentum pointing resolution regime where </a:t>
            </a:r>
            <a:r>
              <a:rPr lang="en-US" b="1" dirty="0" smtClean="0"/>
              <a:t>multiple coulomb scattering is a strong limitation</a:t>
            </a:r>
            <a:r>
              <a:rPr lang="en-US" dirty="0" smtClean="0"/>
              <a:t>.</a:t>
            </a:r>
          </a:p>
          <a:p>
            <a:pPr marL="742950" lvl="1" indent="-285750">
              <a:buFont typeface="Arial" panose="020B0604020202020204" pitchFamily="34" charset="0"/>
              <a:buChar char="•"/>
            </a:pPr>
            <a:r>
              <a:rPr lang="en-US" dirty="0"/>
              <a:t>L</a:t>
            </a:r>
            <a:r>
              <a:rPr lang="en-US" dirty="0" smtClean="0"/>
              <a:t>ow mass, low z support structures</a:t>
            </a:r>
          </a:p>
          <a:p>
            <a:pPr marL="742950" lvl="1" indent="-285750">
              <a:buFont typeface="Arial" panose="020B0604020202020204" pitchFamily="34" charset="0"/>
              <a:buChar char="•"/>
            </a:pPr>
            <a:r>
              <a:rPr lang="en-US" dirty="0"/>
              <a:t>S</a:t>
            </a:r>
            <a:r>
              <a:rPr lang="en-US" dirty="0" smtClean="0"/>
              <a:t>ensors thinned to 50 µm</a:t>
            </a:r>
          </a:p>
          <a:p>
            <a:pPr marL="742950" lvl="1" indent="-285750">
              <a:buFont typeface="Arial" panose="020B0604020202020204" pitchFamily="34" charset="0"/>
              <a:buChar char="•"/>
            </a:pPr>
            <a:r>
              <a:rPr lang="en-US" dirty="0" smtClean="0"/>
              <a:t>Aluminum conductor FPCs</a:t>
            </a:r>
          </a:p>
          <a:p>
            <a:pPr marL="285750" indent="-285750">
              <a:buFont typeface="Arial" panose="020B0604020202020204" pitchFamily="34" charset="0"/>
              <a:buChar char="•"/>
            </a:pPr>
            <a:r>
              <a:rPr lang="en-US" dirty="0"/>
              <a:t>L</a:t>
            </a:r>
            <a:r>
              <a:rPr lang="en-US" dirty="0" smtClean="0"/>
              <a:t>ow power budget so cooling doesn’t impose additional radiation length issues and less power supply conductor.</a:t>
            </a:r>
          </a:p>
          <a:p>
            <a:pPr marL="285750" indent="-285750">
              <a:buFont typeface="Arial" panose="020B0604020202020204" pitchFamily="34" charset="0"/>
              <a:buChar char="•"/>
            </a:pPr>
            <a:r>
              <a:rPr lang="en-US" dirty="0" smtClean="0"/>
              <a:t>Relatively fast readout to limit event pileup.</a:t>
            </a:r>
            <a:endParaRPr lang="en-US" dirty="0"/>
          </a:p>
        </p:txBody>
      </p:sp>
      <p:sp>
        <p:nvSpPr>
          <p:cNvPr id="14" name="TextBox 13"/>
          <p:cNvSpPr txBox="1"/>
          <p:nvPr/>
        </p:nvSpPr>
        <p:spPr>
          <a:xfrm>
            <a:off x="4973234" y="4644515"/>
            <a:ext cx="6106332" cy="646331"/>
          </a:xfrm>
          <a:prstGeom prst="rect">
            <a:avLst/>
          </a:prstGeom>
          <a:noFill/>
        </p:spPr>
        <p:txBody>
          <a:bodyPr wrap="square" rtlCol="0">
            <a:spAutoFit/>
          </a:bodyPr>
          <a:lstStyle/>
          <a:p>
            <a:r>
              <a:rPr lang="en-US" dirty="0" smtClean="0"/>
              <a:t>In the D</a:t>
            </a:r>
            <a:r>
              <a:rPr lang="en-US" baseline="30000" dirty="0" smtClean="0"/>
              <a:t>0</a:t>
            </a:r>
            <a:r>
              <a:rPr lang="en-US" dirty="0" smtClean="0"/>
              <a:t> example the </a:t>
            </a:r>
            <a:r>
              <a:rPr lang="en-US" i="1" dirty="0" smtClean="0"/>
              <a:t>c</a:t>
            </a:r>
            <a:r>
              <a:rPr lang="en-US" altLang="en-US" dirty="0" smtClean="0">
                <a:latin typeface="Symbol" panose="05050102010706020507" pitchFamily="18" charset="2"/>
                <a:sym typeface="Symbol" panose="05050102010706020507" pitchFamily="18" charset="2"/>
              </a:rPr>
              <a:t></a:t>
            </a:r>
            <a:r>
              <a:rPr lang="en-US" dirty="0" smtClean="0"/>
              <a:t> is </a:t>
            </a:r>
            <a:r>
              <a:rPr lang="en-US" dirty="0"/>
              <a:t>123 µm</a:t>
            </a:r>
            <a:r>
              <a:rPr lang="en-US" dirty="0" smtClean="0"/>
              <a:t>, to do the physics at STAR we need </a:t>
            </a:r>
            <a:r>
              <a:rPr lang="en-US" dirty="0"/>
              <a:t>~</a:t>
            </a:r>
            <a:r>
              <a:rPr lang="en-US" dirty="0" smtClean="0"/>
              <a:t>50 µm DCA pointing resolution for 750 MeV/c kaons.</a:t>
            </a:r>
            <a:endParaRPr lang="en-US" dirty="0"/>
          </a:p>
        </p:txBody>
      </p:sp>
      <p:sp>
        <p:nvSpPr>
          <p:cNvPr id="2" name="TextBox 1"/>
          <p:cNvSpPr txBox="1"/>
          <p:nvPr/>
        </p:nvSpPr>
        <p:spPr>
          <a:xfrm>
            <a:off x="5074084" y="5438752"/>
            <a:ext cx="6694032" cy="707886"/>
          </a:xfrm>
          <a:prstGeom prst="rect">
            <a:avLst/>
          </a:prstGeom>
          <a:noFill/>
          <a:ln w="19050">
            <a:solidFill>
              <a:schemeClr val="tx2"/>
            </a:solidFill>
          </a:ln>
        </p:spPr>
        <p:txBody>
          <a:bodyPr wrap="square" rtlCol="0">
            <a:spAutoFit/>
          </a:bodyPr>
          <a:lstStyle/>
          <a:p>
            <a:r>
              <a:rPr lang="en-US" sz="2000" i="1" dirty="0" smtClean="0"/>
              <a:t>The physics goals for STAR and ALICE vertex detectors are the essentially the same but in different collision energy regimes</a:t>
            </a:r>
            <a:endParaRPr lang="en-US" sz="2000" i="1" dirty="0"/>
          </a:p>
        </p:txBody>
      </p:sp>
    </p:spTree>
    <p:extLst>
      <p:ext uri="{BB962C8B-B14F-4D97-AF65-F5344CB8AC3E}">
        <p14:creationId xmlns:p14="http://schemas.microsoft.com/office/powerpoint/2010/main" val="2172917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16"/>
          <p:cNvSpPr>
            <a:spLocks noChangeShapeType="1"/>
          </p:cNvSpPr>
          <p:nvPr/>
        </p:nvSpPr>
        <p:spPr bwMode="auto">
          <a:xfrm>
            <a:off x="6169025" y="1219200"/>
            <a:ext cx="17526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9" name="Line 17"/>
          <p:cNvSpPr>
            <a:spLocks noChangeShapeType="1"/>
          </p:cNvSpPr>
          <p:nvPr/>
        </p:nvSpPr>
        <p:spPr bwMode="auto">
          <a:xfrm>
            <a:off x="6169025" y="1371600"/>
            <a:ext cx="19050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 name="Line 18"/>
          <p:cNvSpPr>
            <a:spLocks noChangeShapeType="1"/>
          </p:cNvSpPr>
          <p:nvPr/>
        </p:nvSpPr>
        <p:spPr bwMode="auto">
          <a:xfrm>
            <a:off x="6248400" y="1524000"/>
            <a:ext cx="1981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 name="Line 19"/>
          <p:cNvSpPr>
            <a:spLocks noChangeShapeType="1"/>
          </p:cNvSpPr>
          <p:nvPr/>
        </p:nvSpPr>
        <p:spPr bwMode="auto">
          <a:xfrm>
            <a:off x="6248400" y="1676400"/>
            <a:ext cx="20574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 name="Freeform 23"/>
          <p:cNvSpPr>
            <a:spLocks/>
          </p:cNvSpPr>
          <p:nvPr/>
        </p:nvSpPr>
        <p:spPr bwMode="auto">
          <a:xfrm>
            <a:off x="2608264" y="993775"/>
            <a:ext cx="1735137" cy="1485900"/>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3" name="Freeform 24"/>
          <p:cNvSpPr>
            <a:spLocks/>
          </p:cNvSpPr>
          <p:nvPr/>
        </p:nvSpPr>
        <p:spPr bwMode="auto">
          <a:xfrm>
            <a:off x="2819400" y="1189038"/>
            <a:ext cx="1524000" cy="1312862"/>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25"/>
          <p:cNvSpPr>
            <a:spLocks/>
          </p:cNvSpPr>
          <p:nvPr/>
        </p:nvSpPr>
        <p:spPr bwMode="auto">
          <a:xfrm>
            <a:off x="3070225" y="1524000"/>
            <a:ext cx="1193800" cy="977900"/>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5" name="Freeform 26"/>
          <p:cNvSpPr>
            <a:spLocks/>
          </p:cNvSpPr>
          <p:nvPr/>
        </p:nvSpPr>
        <p:spPr bwMode="auto">
          <a:xfrm>
            <a:off x="3382963" y="1752600"/>
            <a:ext cx="881062" cy="749300"/>
          </a:xfrm>
          <a:custGeom>
            <a:avLst/>
            <a:gdLst>
              <a:gd name="T0" fmla="*/ 2147483647 w 1200"/>
              <a:gd name="T1" fmla="*/ 2147483647 h 1400"/>
              <a:gd name="T2" fmla="*/ 2147483647 w 1200"/>
              <a:gd name="T3" fmla="*/ 2147483647 h 1400"/>
              <a:gd name="T4" fmla="*/ 0 w 1200"/>
              <a:gd name="T5" fmla="*/ 2147483647 h 1400"/>
              <a:gd name="T6" fmla="*/ 0 60000 65536"/>
              <a:gd name="T7" fmla="*/ 0 60000 65536"/>
              <a:gd name="T8" fmla="*/ 0 60000 65536"/>
              <a:gd name="T9" fmla="*/ 0 w 1200"/>
              <a:gd name="T10" fmla="*/ 0 h 1400"/>
              <a:gd name="T11" fmla="*/ 1200 w 1200"/>
              <a:gd name="T12" fmla="*/ 1400 h 1400"/>
            </a:gdLst>
            <a:ahLst/>
            <a:cxnLst>
              <a:cxn ang="T6">
                <a:pos x="T0" y="T1"/>
              </a:cxn>
              <a:cxn ang="T7">
                <a:pos x="T2" y="T3"/>
              </a:cxn>
              <a:cxn ang="T8">
                <a:pos x="T4" y="T5"/>
              </a:cxn>
            </a:cxnLst>
            <a:rect l="T9" t="T10" r="T11" b="T12"/>
            <a:pathLst>
              <a:path w="1200" h="1400">
                <a:moveTo>
                  <a:pt x="1200" y="200"/>
                </a:moveTo>
                <a:cubicBezTo>
                  <a:pt x="844" y="100"/>
                  <a:pt x="488" y="0"/>
                  <a:pt x="288" y="200"/>
                </a:cubicBezTo>
                <a:cubicBezTo>
                  <a:pt x="88" y="400"/>
                  <a:pt x="44" y="900"/>
                  <a:pt x="0" y="1400"/>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6" name="Text Box 28"/>
          <p:cNvSpPr txBox="1">
            <a:spLocks noChangeArrowheads="1"/>
          </p:cNvSpPr>
          <p:nvPr/>
        </p:nvSpPr>
        <p:spPr bwMode="auto">
          <a:xfrm>
            <a:off x="1870075" y="1112838"/>
            <a:ext cx="11699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11 m (VHDCI)</a:t>
            </a:r>
          </a:p>
        </p:txBody>
      </p:sp>
      <p:sp>
        <p:nvSpPr>
          <p:cNvPr id="14347" name="Line 31"/>
          <p:cNvSpPr>
            <a:spLocks noChangeShapeType="1"/>
          </p:cNvSpPr>
          <p:nvPr/>
        </p:nvSpPr>
        <p:spPr bwMode="auto">
          <a:xfrm>
            <a:off x="3730626" y="3700463"/>
            <a:ext cx="2982913"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Text Box 32"/>
          <p:cNvSpPr txBox="1">
            <a:spLocks noChangeArrowheads="1"/>
          </p:cNvSpPr>
          <p:nvPr/>
        </p:nvSpPr>
        <p:spPr bwMode="auto">
          <a:xfrm>
            <a:off x="5049838" y="3429000"/>
            <a:ext cx="140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100 m (fiber optic)</a:t>
            </a:r>
          </a:p>
        </p:txBody>
      </p:sp>
      <p:sp>
        <p:nvSpPr>
          <p:cNvPr id="14349" name="Text Box 33"/>
          <p:cNvSpPr txBox="1">
            <a:spLocks noChangeArrowheads="1"/>
          </p:cNvSpPr>
          <p:nvPr/>
        </p:nvSpPr>
        <p:spPr bwMode="auto">
          <a:xfrm>
            <a:off x="4594226" y="4467225"/>
            <a:ext cx="5008807" cy="165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2400">
                <a:solidFill>
                  <a:schemeClr val="tx1"/>
                </a:solidFill>
                <a:latin typeface="Arial" panose="020B0604020202020204" pitchFamily="34" charset="0"/>
                <a:ea typeface="ヒラギノ角ゴ Pro W3"/>
                <a:cs typeface="ヒラギノ角ゴ Pro W3"/>
              </a:defRPr>
            </a:lvl1pPr>
            <a:lvl2pPr marL="2857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buSzPct val="75000"/>
            </a:pPr>
            <a:r>
              <a:rPr lang="en-US" altLang="en-US" sz="2000" dirty="0"/>
              <a:t> </a:t>
            </a:r>
            <a:r>
              <a:rPr lang="en-US" altLang="en-US" sz="2000" u="sng" dirty="0"/>
              <a:t>Highly parallel system</a:t>
            </a:r>
          </a:p>
          <a:p>
            <a:pPr lvl="1" eaLnBrk="1" hangingPunct="1">
              <a:lnSpc>
                <a:spcPct val="90000"/>
              </a:lnSpc>
              <a:spcBef>
                <a:spcPts val="500"/>
              </a:spcBef>
              <a:buClr>
                <a:schemeClr val="accent2"/>
              </a:buClr>
              <a:buSzPct val="76000"/>
              <a:buFont typeface="Arial" panose="020B0604020202020204" pitchFamily="34" charset="0"/>
              <a:buChar char="•"/>
            </a:pPr>
            <a:r>
              <a:rPr lang="en-US" altLang="en-US" sz="1800" dirty="0">
                <a:solidFill>
                  <a:schemeClr val="tx2"/>
                </a:solidFill>
              </a:rPr>
              <a:t> 4 ladders per sector</a:t>
            </a:r>
          </a:p>
          <a:p>
            <a:pPr lvl="1" eaLnBrk="1" hangingPunct="1">
              <a:lnSpc>
                <a:spcPct val="90000"/>
              </a:lnSpc>
              <a:spcBef>
                <a:spcPts val="500"/>
              </a:spcBef>
              <a:buClr>
                <a:schemeClr val="accent2"/>
              </a:buClr>
              <a:buSzPct val="76000"/>
              <a:buFont typeface="Arial" panose="020B0604020202020204" pitchFamily="34" charset="0"/>
              <a:buChar char="•"/>
            </a:pPr>
            <a:r>
              <a:rPr lang="en-US" altLang="en-US" sz="1800" dirty="0">
                <a:solidFill>
                  <a:schemeClr val="tx2"/>
                </a:solidFill>
              </a:rPr>
              <a:t> 1 Mass Termination Board (MTB) per sector</a:t>
            </a:r>
          </a:p>
          <a:p>
            <a:pPr lvl="1" eaLnBrk="1" hangingPunct="1">
              <a:lnSpc>
                <a:spcPct val="90000"/>
              </a:lnSpc>
              <a:spcBef>
                <a:spcPts val="500"/>
              </a:spcBef>
              <a:buClr>
                <a:schemeClr val="accent2"/>
              </a:buClr>
              <a:buSzPct val="76000"/>
              <a:buFont typeface="Arial" panose="020B0604020202020204" pitchFamily="34" charset="0"/>
              <a:buChar char="•"/>
            </a:pPr>
            <a:r>
              <a:rPr lang="en-US" altLang="en-US" sz="1800" dirty="0">
                <a:solidFill>
                  <a:schemeClr val="tx2"/>
                </a:solidFill>
              </a:rPr>
              <a:t> 1 sector per RDO board</a:t>
            </a:r>
          </a:p>
          <a:p>
            <a:pPr lvl="1" eaLnBrk="1" hangingPunct="1">
              <a:lnSpc>
                <a:spcPct val="90000"/>
              </a:lnSpc>
              <a:spcBef>
                <a:spcPts val="500"/>
              </a:spcBef>
              <a:buClr>
                <a:schemeClr val="accent2"/>
              </a:buClr>
              <a:buSzPct val="76000"/>
              <a:buFont typeface="Arial" panose="020B0604020202020204" pitchFamily="34" charset="0"/>
              <a:buChar char="•"/>
            </a:pPr>
            <a:r>
              <a:rPr lang="en-US" altLang="en-US" sz="1800" dirty="0">
                <a:solidFill>
                  <a:schemeClr val="tx2"/>
                </a:solidFill>
              </a:rPr>
              <a:t> 10 RDO boards in the PXL system</a:t>
            </a:r>
          </a:p>
        </p:txBody>
      </p:sp>
      <p:sp>
        <p:nvSpPr>
          <p:cNvPr id="14350" name="Rectangle 23"/>
          <p:cNvSpPr>
            <a:spLocks noChangeArrowheads="1"/>
          </p:cNvSpPr>
          <p:nvPr/>
        </p:nvSpPr>
        <p:spPr bwMode="auto">
          <a:xfrm>
            <a:off x="3760788" y="2814639"/>
            <a:ext cx="17256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GB" altLang="en-US" sz="1200"/>
              <a:t>RDO board </a:t>
            </a:r>
          </a:p>
          <a:p>
            <a:pPr eaLnBrk="1" hangingPunct="1"/>
            <a:r>
              <a:rPr lang="en-GB" altLang="en-US" sz="1200"/>
              <a:t>w/ Xilinx Virtex-6 FPGA</a:t>
            </a:r>
            <a:endParaRPr lang="en-US" altLang="en-US" sz="1200"/>
          </a:p>
        </p:txBody>
      </p:sp>
      <p:sp>
        <p:nvSpPr>
          <p:cNvPr id="14351" name="Rectangle 23"/>
          <p:cNvSpPr>
            <a:spLocks noChangeArrowheads="1"/>
          </p:cNvSpPr>
          <p:nvPr/>
        </p:nvSpPr>
        <p:spPr bwMode="auto">
          <a:xfrm>
            <a:off x="8763000" y="3581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GB" altLang="en-US" sz="1200"/>
              <a:t>DAQ PC with fiber link to RDO board</a:t>
            </a:r>
            <a:endParaRPr lang="en-US" altLang="en-US" sz="1200"/>
          </a:p>
        </p:txBody>
      </p:sp>
      <p:sp>
        <p:nvSpPr>
          <p:cNvPr id="19" name="Text Box 18"/>
          <p:cNvSpPr txBox="1">
            <a:spLocks noChangeArrowheads="1"/>
          </p:cNvSpPr>
          <p:nvPr/>
        </p:nvSpPr>
        <p:spPr bwMode="auto">
          <a:xfrm>
            <a:off x="4264025" y="1981200"/>
            <a:ext cx="19637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indent="3175" defTabSz="457200"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1pPr>
            <a:lvl2pPr marL="742950" indent="-285750" defTabSz="457200"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2pPr>
            <a:lvl3pPr marL="1143000" indent="-228600" defTabSz="457200"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3pPr>
            <a:lvl4pPr marL="1600200" indent="-228600" defTabSz="457200"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4pPr>
            <a:lvl5pPr marL="2057400" indent="-228600" defTabSz="457200"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Arial" pitchFamily="34" charset="0"/>
                <a:ea typeface="ヒラギノ角ゴ Pro W3"/>
                <a:cs typeface="ヒラギノ角ゴ Pro W3"/>
              </a:defRPr>
            </a:lvl9pPr>
          </a:lstStyle>
          <a:p>
            <a:pPr defTabSz="914400" eaLnBrk="1" hangingPunct="1">
              <a:lnSpc>
                <a:spcPct val="87000"/>
              </a:lnSpc>
              <a:spcBef>
                <a:spcPts val="800"/>
              </a:spcBef>
              <a:buClr>
                <a:srgbClr val="000000"/>
              </a:buClr>
              <a:buSzPct val="100000"/>
              <a:defRPr/>
            </a:pPr>
            <a:r>
              <a:rPr lang="en-GB" sz="1200" dirty="0">
                <a:latin typeface="+mn-lt"/>
                <a:ea typeface="+mn-ea"/>
                <a:cs typeface="+mn-cs"/>
              </a:rPr>
              <a:t>Mass Termination Board       - signal buffering                    - latch-up protected power</a:t>
            </a:r>
          </a:p>
        </p:txBody>
      </p:sp>
      <p:sp>
        <p:nvSpPr>
          <p:cNvPr id="20" name="Text Box 23"/>
          <p:cNvSpPr txBox="1">
            <a:spLocks noChangeArrowheads="1"/>
          </p:cNvSpPr>
          <p:nvPr/>
        </p:nvSpPr>
        <p:spPr bwMode="auto">
          <a:xfrm>
            <a:off x="6613525" y="1671638"/>
            <a:ext cx="1136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r>
              <a:rPr lang="en-US" sz="1200" dirty="0">
                <a:latin typeface="+mn-lt"/>
              </a:rPr>
              <a:t>Clock, </a:t>
            </a:r>
            <a:r>
              <a:rPr lang="en-US" sz="1200" dirty="0" err="1">
                <a:latin typeface="+mn-lt"/>
              </a:rPr>
              <a:t>config</a:t>
            </a:r>
            <a:r>
              <a:rPr lang="en-US" sz="1200" dirty="0">
                <a:latin typeface="+mn-lt"/>
              </a:rPr>
              <a:t>, data, power</a:t>
            </a:r>
          </a:p>
        </p:txBody>
      </p:sp>
      <p:sp>
        <p:nvSpPr>
          <p:cNvPr id="14354" name="Rectangle 24"/>
          <p:cNvSpPr>
            <a:spLocks noChangeArrowheads="1"/>
          </p:cNvSpPr>
          <p:nvPr/>
        </p:nvSpPr>
        <p:spPr bwMode="auto">
          <a:xfrm>
            <a:off x="1981200" y="1449388"/>
            <a:ext cx="742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eaLnBrk="1" hangingPunct="1"/>
            <a:r>
              <a:rPr lang="en-US" altLang="en-US" sz="1200"/>
              <a:t>Clk, config, data</a:t>
            </a:r>
          </a:p>
        </p:txBody>
      </p:sp>
      <p:sp>
        <p:nvSpPr>
          <p:cNvPr id="14355" name="Rectangle 25"/>
          <p:cNvSpPr>
            <a:spLocks noChangeArrowheads="1"/>
          </p:cNvSpPr>
          <p:nvPr/>
        </p:nvSpPr>
        <p:spPr bwMode="auto">
          <a:xfrm>
            <a:off x="4087813" y="3641725"/>
            <a:ext cx="1282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PXL built events</a:t>
            </a:r>
          </a:p>
        </p:txBody>
      </p:sp>
      <p:cxnSp>
        <p:nvCxnSpPr>
          <p:cNvPr id="23" name="Straight Arrow Connector 22"/>
          <p:cNvCxnSpPr/>
          <p:nvPr/>
        </p:nvCxnSpPr>
        <p:spPr>
          <a:xfrm flipH="1" flipV="1">
            <a:off x="2357438" y="4508500"/>
            <a:ext cx="4762" cy="2159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4" name="Text Box 32"/>
          <p:cNvSpPr txBox="1">
            <a:spLocks noChangeArrowheads="1"/>
          </p:cNvSpPr>
          <p:nvPr/>
        </p:nvSpPr>
        <p:spPr bwMode="auto">
          <a:xfrm>
            <a:off x="1981201" y="4800601"/>
            <a:ext cx="1077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r>
              <a:rPr lang="en-US" sz="1200" dirty="0">
                <a:latin typeface="+mn-lt"/>
              </a:rPr>
              <a:t>Trigger,</a:t>
            </a:r>
          </a:p>
          <a:p>
            <a:pPr eaLnBrk="1" hangingPunct="1">
              <a:defRPr/>
            </a:pPr>
            <a:r>
              <a:rPr lang="en-US" sz="1200" dirty="0">
                <a:latin typeface="+mn-lt"/>
              </a:rPr>
              <a:t>Slow control,</a:t>
            </a:r>
          </a:p>
          <a:p>
            <a:pPr eaLnBrk="1" hangingPunct="1">
              <a:defRPr/>
            </a:pPr>
            <a:r>
              <a:rPr lang="en-US" sz="1200" dirty="0">
                <a:latin typeface="+mn-lt"/>
              </a:rPr>
              <a:t>Configuration,</a:t>
            </a:r>
          </a:p>
          <a:p>
            <a:pPr eaLnBrk="1" hangingPunct="1">
              <a:defRPr/>
            </a:pPr>
            <a:r>
              <a:rPr lang="en-US" sz="1200" dirty="0">
                <a:latin typeface="+mn-lt"/>
              </a:rPr>
              <a:t>etc</a:t>
            </a:r>
            <a:r>
              <a:rPr lang="en-US" sz="1200" dirty="0"/>
              <a:t>.</a:t>
            </a:r>
          </a:p>
        </p:txBody>
      </p:sp>
      <p:sp>
        <p:nvSpPr>
          <p:cNvPr id="25" name="Oval 24"/>
          <p:cNvSpPr/>
          <p:nvPr/>
        </p:nvSpPr>
        <p:spPr>
          <a:xfrm>
            <a:off x="1714500" y="4724400"/>
            <a:ext cx="1447800" cy="990600"/>
          </a:xfrm>
          <a:prstGeom prst="ellipse">
            <a:avLst/>
          </a:prstGeom>
          <a:noFill/>
          <a:ln w="254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2"/>
          <p:cNvSpPr txBox="1">
            <a:spLocks noChangeArrowheads="1"/>
          </p:cNvSpPr>
          <p:nvPr/>
        </p:nvSpPr>
        <p:spPr bwMode="auto">
          <a:xfrm>
            <a:off x="1855952" y="5715000"/>
            <a:ext cx="1187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defRPr/>
            </a:pPr>
            <a:r>
              <a:rPr lang="en-US" sz="1400" dirty="0">
                <a:latin typeface="+mn-lt"/>
              </a:rPr>
              <a:t>Existing STAR </a:t>
            </a:r>
          </a:p>
          <a:p>
            <a:pPr algn="ctr" eaLnBrk="1" hangingPunct="1">
              <a:defRPr/>
            </a:pPr>
            <a:r>
              <a:rPr lang="en-US" sz="1400" dirty="0">
                <a:latin typeface="+mn-lt"/>
              </a:rPr>
              <a:t>infrastructure</a:t>
            </a:r>
          </a:p>
        </p:txBody>
      </p:sp>
      <p:pic>
        <p:nvPicPr>
          <p:cNvPr id="29" name="Picture 2" descr="C:\Users\gcontin\Documents\HFT\Conferences\My_Conferences\Vertex2013\Ror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2185" y="3154956"/>
            <a:ext cx="1987983" cy="1096465"/>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361" name="Rectangle 23"/>
          <p:cNvSpPr>
            <a:spLocks noChangeArrowheads="1"/>
          </p:cNvSpPr>
          <p:nvPr/>
        </p:nvSpPr>
        <p:spPr bwMode="auto">
          <a:xfrm>
            <a:off x="8850314" y="1892301"/>
            <a:ext cx="866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PXL Sector</a:t>
            </a:r>
          </a:p>
        </p:txBody>
      </p:sp>
      <p:sp>
        <p:nvSpPr>
          <p:cNvPr id="14362" name="Text Box 27"/>
          <p:cNvSpPr txBox="1">
            <a:spLocks noChangeArrowheads="1"/>
          </p:cNvSpPr>
          <p:nvPr/>
        </p:nvSpPr>
        <p:spPr bwMode="auto">
          <a:xfrm>
            <a:off x="6465888" y="809626"/>
            <a:ext cx="1154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eaLnBrk="1" hangingPunct="1"/>
            <a:r>
              <a:rPr lang="en-US" altLang="en-US" sz="1100"/>
              <a:t>2 m </a:t>
            </a:r>
          </a:p>
          <a:p>
            <a:pPr eaLnBrk="1" hangingPunct="1"/>
            <a:r>
              <a:rPr lang="en-US" altLang="en-US" sz="1100"/>
              <a:t>(42 AWG TP)</a:t>
            </a:r>
          </a:p>
        </p:txBody>
      </p:sp>
      <p:sp>
        <p:nvSpPr>
          <p:cNvPr id="14363" name="TextBox 34"/>
          <p:cNvSpPr txBox="1">
            <a:spLocks noChangeArrowheads="1"/>
          </p:cNvSpPr>
          <p:nvPr/>
        </p:nvSpPr>
        <p:spPr bwMode="auto">
          <a:xfrm>
            <a:off x="3040063" y="56217"/>
            <a:ext cx="7275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3200" u="sng" dirty="0"/>
              <a:t>Sector Readout Electronics Chain</a:t>
            </a:r>
          </a:p>
        </p:txBody>
      </p:sp>
      <p:sp>
        <p:nvSpPr>
          <p:cNvPr id="38" name="Rounded Rectangle 37"/>
          <p:cNvSpPr/>
          <p:nvPr/>
        </p:nvSpPr>
        <p:spPr>
          <a:xfrm>
            <a:off x="7887701" y="1094458"/>
            <a:ext cx="2746374" cy="791136"/>
          </a:xfrm>
          <a:prstGeom prst="roundRect">
            <a:avLst/>
          </a:prstGeom>
          <a:blipFill>
            <a:blip r:embed="rId3"/>
            <a:stretch>
              <a:fillRect/>
            </a:stretch>
          </a:blipFill>
          <a:ln w="15875" cmpd="sng">
            <a:solidFill>
              <a:schemeClr val="tx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ounded Rectangle 26"/>
          <p:cNvSpPr/>
          <p:nvPr/>
        </p:nvSpPr>
        <p:spPr>
          <a:xfrm rot="10800000">
            <a:off x="3824288" y="1033464"/>
            <a:ext cx="2438400" cy="935037"/>
          </a:xfrm>
          <a:prstGeom prst="roundRect">
            <a:avLst/>
          </a:prstGeom>
          <a:blipFill>
            <a:blip r:embed="rId4">
              <a:extLst/>
            </a:blip>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ounded Rectangle 35"/>
          <p:cNvSpPr/>
          <p:nvPr/>
        </p:nvSpPr>
        <p:spPr>
          <a:xfrm rot="16200000">
            <a:off x="1663701" y="2430464"/>
            <a:ext cx="2041525" cy="2092325"/>
          </a:xfrm>
          <a:prstGeom prst="roundRect">
            <a:avLst/>
          </a:prstGeom>
          <a:blipFill>
            <a:blip r:embed="rId5"/>
            <a:stretch>
              <a:fillRect/>
            </a:stretch>
          </a:blipFill>
          <a:ln w="28575" cap="flat">
            <a:solidFill>
              <a:schemeClr val="tx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Footer Placeholder 4"/>
          <p:cNvSpPr>
            <a:spLocks noGrp="1"/>
          </p:cNvSpPr>
          <p:nvPr>
            <p:ph type="ftr" sz="quarter" idx="11"/>
          </p:nvPr>
        </p:nvSpPr>
        <p:spPr>
          <a:xfrm>
            <a:off x="4165600" y="6499455"/>
            <a:ext cx="3860800" cy="365125"/>
          </a:xfrm>
        </p:spPr>
        <p:txBody>
          <a:bodyPr/>
          <a:lstStyle/>
          <a:p>
            <a:r>
              <a:rPr lang="en-US" smtClean="0"/>
              <a:t>NSD staff meeting</a:t>
            </a:r>
            <a:endParaRPr lang="en-US" dirty="0"/>
          </a:p>
        </p:txBody>
      </p:sp>
      <p:sp>
        <p:nvSpPr>
          <p:cNvPr id="32" name="Date Placeholder 3"/>
          <p:cNvSpPr>
            <a:spLocks noGrp="1"/>
          </p:cNvSpPr>
          <p:nvPr>
            <p:ph type="dt" sz="half" idx="10"/>
          </p:nvPr>
        </p:nvSpPr>
        <p:spPr>
          <a:xfrm>
            <a:off x="609600" y="6490866"/>
            <a:ext cx="2844800" cy="365125"/>
          </a:xfrm>
        </p:spPr>
        <p:txBody>
          <a:bodyPr/>
          <a:lstStyle/>
          <a:p>
            <a:r>
              <a:rPr lang="en-US" smtClean="0"/>
              <a:t>April 21, 2020</a:t>
            </a:r>
            <a:endParaRPr lang="en-US" dirty="0"/>
          </a:p>
        </p:txBody>
      </p:sp>
      <p:sp>
        <p:nvSpPr>
          <p:cNvPr id="2" name="Slide Number Placeholder 1"/>
          <p:cNvSpPr>
            <a:spLocks noGrp="1"/>
          </p:cNvSpPr>
          <p:nvPr>
            <p:ph type="sldNum" sz="quarter" idx="12"/>
          </p:nvPr>
        </p:nvSpPr>
        <p:spPr/>
        <p:txBody>
          <a:bodyPr/>
          <a:lstStyle/>
          <a:p>
            <a:fld id="{03004250-DFF5-0E4D-A3AF-0A5DD98A6E58}" type="slidenum">
              <a:rPr lang="en-US" smtClean="0"/>
              <a:t>30</a:t>
            </a:fld>
            <a:endParaRPr lang="en-US"/>
          </a:p>
        </p:txBody>
      </p:sp>
    </p:spTree>
    <p:extLst>
      <p:ext uri="{BB962C8B-B14F-4D97-AF65-F5344CB8AC3E}">
        <p14:creationId xmlns:p14="http://schemas.microsoft.com/office/powerpoint/2010/main" val="1243838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sholdHis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218" y="3766793"/>
            <a:ext cx="3811778" cy="2588514"/>
          </a:xfrm>
          <a:prstGeom prst="rect">
            <a:avLst/>
          </a:prstGeom>
        </p:spPr>
      </p:pic>
      <p:sp>
        <p:nvSpPr>
          <p:cNvPr id="2" name="Slide Number Placeholder 1"/>
          <p:cNvSpPr>
            <a:spLocks noGrp="1"/>
          </p:cNvSpPr>
          <p:nvPr>
            <p:ph type="sldNum" sz="quarter" idx="12"/>
          </p:nvPr>
        </p:nvSpPr>
        <p:spPr/>
        <p:txBody>
          <a:bodyPr/>
          <a:lstStyle/>
          <a:p>
            <a:fld id="{872C15F9-2AD0-044F-BB80-F9D71DAC45B9}" type="slidenum">
              <a:rPr lang="en-US" smtClean="0"/>
              <a:t>31</a:t>
            </a:fld>
            <a:endParaRPr lang="en-US"/>
          </a:p>
        </p:txBody>
      </p:sp>
      <p:sp>
        <p:nvSpPr>
          <p:cNvPr id="8" name="TextBox 7"/>
          <p:cNvSpPr txBox="1"/>
          <p:nvPr/>
        </p:nvSpPr>
        <p:spPr>
          <a:xfrm>
            <a:off x="438060" y="965432"/>
            <a:ext cx="2197912" cy="369332"/>
          </a:xfrm>
          <a:prstGeom prst="rect">
            <a:avLst/>
          </a:prstGeom>
          <a:solidFill>
            <a:srgbClr val="FDEADA"/>
          </a:solidFill>
          <a:ln>
            <a:solidFill>
              <a:schemeClr val="accent1"/>
            </a:solidFill>
          </a:ln>
        </p:spPr>
        <p:txBody>
          <a:bodyPr wrap="none" rtlCol="0">
            <a:spAutoFit/>
          </a:bodyPr>
          <a:lstStyle/>
          <a:p>
            <a:r>
              <a:rPr lang="en-US" dirty="0" smtClean="0">
                <a:solidFill>
                  <a:srgbClr val="4F81BD"/>
                </a:solidFill>
              </a:rPr>
              <a:t>Thresholds and Noise </a:t>
            </a:r>
          </a:p>
        </p:txBody>
      </p:sp>
      <p:sp>
        <p:nvSpPr>
          <p:cNvPr id="18" name="TextBox 17"/>
          <p:cNvSpPr txBox="1"/>
          <p:nvPr/>
        </p:nvSpPr>
        <p:spPr>
          <a:xfrm>
            <a:off x="9921714" y="5115504"/>
            <a:ext cx="1211577" cy="369332"/>
          </a:xfrm>
          <a:prstGeom prst="rect">
            <a:avLst/>
          </a:prstGeom>
          <a:solidFill>
            <a:schemeClr val="accent6">
              <a:lumMod val="20000"/>
              <a:lumOff val="80000"/>
            </a:schemeClr>
          </a:solidFill>
          <a:ln>
            <a:solidFill>
              <a:schemeClr val="accent1"/>
            </a:solidFill>
          </a:ln>
        </p:spPr>
        <p:txBody>
          <a:bodyPr wrap="none" rtlCol="0">
            <a:spAutoFit/>
          </a:bodyPr>
          <a:lstStyle/>
          <a:p>
            <a:r>
              <a:rPr lang="en-US" dirty="0" smtClean="0">
                <a:solidFill>
                  <a:schemeClr val="accent1"/>
                </a:solidFill>
              </a:rPr>
              <a:t>Thresholds </a:t>
            </a:r>
            <a:endParaRPr lang="en-US" dirty="0">
              <a:solidFill>
                <a:schemeClr val="accent1"/>
              </a:solidFill>
            </a:endParaRPr>
          </a:p>
        </p:txBody>
      </p:sp>
      <p:pic>
        <p:nvPicPr>
          <p:cNvPr id="5" name="Picture 4" descr="NoiseHist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518" y="942157"/>
            <a:ext cx="3811778" cy="2588514"/>
          </a:xfrm>
          <a:prstGeom prst="rect">
            <a:avLst/>
          </a:prstGeom>
        </p:spPr>
      </p:pic>
      <p:sp>
        <p:nvSpPr>
          <p:cNvPr id="19" name="TextBox 18"/>
          <p:cNvSpPr txBox="1"/>
          <p:nvPr/>
        </p:nvSpPr>
        <p:spPr>
          <a:xfrm>
            <a:off x="10223217" y="2277757"/>
            <a:ext cx="713507" cy="369332"/>
          </a:xfrm>
          <a:prstGeom prst="rect">
            <a:avLst/>
          </a:prstGeom>
          <a:solidFill>
            <a:schemeClr val="accent6">
              <a:lumMod val="20000"/>
              <a:lumOff val="80000"/>
            </a:schemeClr>
          </a:solidFill>
          <a:ln>
            <a:solidFill>
              <a:schemeClr val="accent1"/>
            </a:solidFill>
          </a:ln>
        </p:spPr>
        <p:txBody>
          <a:bodyPr wrap="none" rtlCol="0">
            <a:spAutoFit/>
          </a:bodyPr>
          <a:lstStyle/>
          <a:p>
            <a:r>
              <a:rPr lang="en-US" dirty="0" smtClean="0">
                <a:solidFill>
                  <a:schemeClr val="accent1"/>
                </a:solidFill>
              </a:rPr>
              <a:t>Noise</a:t>
            </a:r>
            <a:endParaRPr lang="en-US" dirty="0">
              <a:solidFill>
                <a:schemeClr val="accent1"/>
              </a:solidFill>
            </a:endParaRPr>
          </a:p>
        </p:txBody>
      </p:sp>
      <p:pic>
        <p:nvPicPr>
          <p:cNvPr id="6" name="Picture 5" descr="NoiseMap.png"/>
          <p:cNvPicPr>
            <a:picLocks noChangeAspect="1"/>
          </p:cNvPicPr>
          <p:nvPr/>
        </p:nvPicPr>
        <p:blipFill rotWithShape="1">
          <a:blip r:embed="rId5">
            <a:extLst>
              <a:ext uri="{28A0092B-C50C-407E-A947-70E740481C1C}">
                <a14:useLocalDpi xmlns:a14="http://schemas.microsoft.com/office/drawing/2010/main" val="0"/>
              </a:ext>
            </a:extLst>
          </a:blip>
          <a:srcRect t="7421"/>
          <a:stretch/>
        </p:blipFill>
        <p:spPr>
          <a:xfrm>
            <a:off x="3692500" y="1150098"/>
            <a:ext cx="3811778" cy="2396421"/>
          </a:xfrm>
          <a:prstGeom prst="rect">
            <a:avLst/>
          </a:prstGeom>
        </p:spPr>
      </p:pic>
      <p:pic>
        <p:nvPicPr>
          <p:cNvPr id="10" name="Picture 9" descr="ThresholdMap.png"/>
          <p:cNvPicPr>
            <a:picLocks noChangeAspect="1"/>
          </p:cNvPicPr>
          <p:nvPr/>
        </p:nvPicPr>
        <p:blipFill rotWithShape="1">
          <a:blip r:embed="rId6">
            <a:extLst>
              <a:ext uri="{28A0092B-C50C-407E-A947-70E740481C1C}">
                <a14:useLocalDpi xmlns:a14="http://schemas.microsoft.com/office/drawing/2010/main" val="0"/>
              </a:ext>
            </a:extLst>
          </a:blip>
          <a:srcRect t="8623"/>
          <a:stretch/>
        </p:blipFill>
        <p:spPr>
          <a:xfrm>
            <a:off x="3692500" y="4005725"/>
            <a:ext cx="3811778" cy="2365307"/>
          </a:xfrm>
          <a:prstGeom prst="rect">
            <a:avLst/>
          </a:prstGeom>
        </p:spPr>
      </p:pic>
      <p:sp>
        <p:nvSpPr>
          <p:cNvPr id="11" name="TextBox 10"/>
          <p:cNvSpPr txBox="1"/>
          <p:nvPr/>
        </p:nvSpPr>
        <p:spPr>
          <a:xfrm>
            <a:off x="5080704" y="900281"/>
            <a:ext cx="970400" cy="307777"/>
          </a:xfrm>
          <a:prstGeom prst="rect">
            <a:avLst/>
          </a:prstGeom>
          <a:noFill/>
        </p:spPr>
        <p:txBody>
          <a:bodyPr wrap="none" rtlCol="0">
            <a:spAutoFit/>
          </a:bodyPr>
          <a:lstStyle/>
          <a:p>
            <a:r>
              <a:rPr lang="en-US" sz="1400" dirty="0" smtClean="0"/>
              <a:t>Noise Map</a:t>
            </a:r>
            <a:endParaRPr lang="en-US" sz="1400" dirty="0"/>
          </a:p>
        </p:txBody>
      </p:sp>
      <p:sp>
        <p:nvSpPr>
          <p:cNvPr id="22" name="TextBox 21"/>
          <p:cNvSpPr txBox="1"/>
          <p:nvPr/>
        </p:nvSpPr>
        <p:spPr>
          <a:xfrm>
            <a:off x="5088513" y="3727032"/>
            <a:ext cx="1374094" cy="307777"/>
          </a:xfrm>
          <a:prstGeom prst="rect">
            <a:avLst/>
          </a:prstGeom>
          <a:noFill/>
        </p:spPr>
        <p:txBody>
          <a:bodyPr wrap="none" rtlCol="0">
            <a:spAutoFit/>
          </a:bodyPr>
          <a:lstStyle/>
          <a:p>
            <a:r>
              <a:rPr lang="en-US" sz="1400" dirty="0" smtClean="0"/>
              <a:t>Thresholds MAP</a:t>
            </a:r>
            <a:endParaRPr lang="en-US" sz="1400" dirty="0"/>
          </a:p>
        </p:txBody>
      </p:sp>
      <p:sp>
        <p:nvSpPr>
          <p:cNvPr id="13" name="TextBox 12"/>
          <p:cNvSpPr txBox="1"/>
          <p:nvPr/>
        </p:nvSpPr>
        <p:spPr>
          <a:xfrm rot="16200000">
            <a:off x="7072928" y="2235573"/>
            <a:ext cx="1010219" cy="230832"/>
          </a:xfrm>
          <a:prstGeom prst="rect">
            <a:avLst/>
          </a:prstGeom>
          <a:noFill/>
        </p:spPr>
        <p:txBody>
          <a:bodyPr wrap="none" rtlCol="0">
            <a:spAutoFit/>
          </a:bodyPr>
          <a:lstStyle/>
          <a:p>
            <a:r>
              <a:rPr lang="en-US" sz="900" dirty="0" smtClean="0"/>
              <a:t>noise in electrons </a:t>
            </a:r>
            <a:endParaRPr lang="en-US" sz="900" dirty="0"/>
          </a:p>
        </p:txBody>
      </p:sp>
      <p:sp>
        <p:nvSpPr>
          <p:cNvPr id="23" name="TextBox 22"/>
          <p:cNvSpPr txBox="1"/>
          <p:nvPr/>
        </p:nvSpPr>
        <p:spPr>
          <a:xfrm rot="16200000">
            <a:off x="6950271" y="5103161"/>
            <a:ext cx="1255535" cy="230832"/>
          </a:xfrm>
          <a:prstGeom prst="rect">
            <a:avLst/>
          </a:prstGeom>
          <a:noFill/>
        </p:spPr>
        <p:txBody>
          <a:bodyPr wrap="none" rtlCol="0">
            <a:spAutoFit/>
          </a:bodyPr>
          <a:lstStyle/>
          <a:p>
            <a:r>
              <a:rPr lang="en-US" sz="900" dirty="0" smtClean="0"/>
              <a:t>thresholds in electrons </a:t>
            </a:r>
            <a:endParaRPr lang="en-US" sz="900" dirty="0"/>
          </a:p>
        </p:txBody>
      </p:sp>
      <p:pic>
        <p:nvPicPr>
          <p:cNvPr id="24" name="Picture 23" descr="PastedGraphic-2.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073" y="4266329"/>
            <a:ext cx="3066624" cy="2061173"/>
          </a:xfrm>
          <a:prstGeom prst="rect">
            <a:avLst/>
          </a:prstGeom>
        </p:spPr>
      </p:pic>
      <p:sp>
        <p:nvSpPr>
          <p:cNvPr id="25" name="TextBox 24"/>
          <p:cNvSpPr txBox="1"/>
          <p:nvPr/>
        </p:nvSpPr>
        <p:spPr>
          <a:xfrm>
            <a:off x="371217" y="1399019"/>
            <a:ext cx="2760934" cy="1892826"/>
          </a:xfrm>
          <a:prstGeom prst="rect">
            <a:avLst/>
          </a:prstGeom>
          <a:noFill/>
        </p:spPr>
        <p:txBody>
          <a:bodyPr wrap="square" rtlCol="0">
            <a:spAutoFit/>
          </a:bodyPr>
          <a:lstStyle/>
          <a:p>
            <a:r>
              <a:rPr lang="en-US" sz="1600" dirty="0" smtClean="0">
                <a:solidFill>
                  <a:srgbClr val="4F81BD"/>
                </a:solidFill>
              </a:rPr>
              <a:t>S-curve scan </a:t>
            </a:r>
            <a:r>
              <a:rPr lang="en-US" sz="1600" dirty="0" smtClean="0">
                <a:solidFill>
                  <a:srgbClr val="00B050"/>
                </a:solidFill>
              </a:rPr>
              <a:t>using internal charge injection  circuit</a:t>
            </a:r>
          </a:p>
          <a:p>
            <a:pPr marL="285750" indent="-285750">
              <a:spcBef>
                <a:spcPts val="600"/>
              </a:spcBef>
              <a:buSzPct val="70000"/>
              <a:buFont typeface="Wingdings" charset="2"/>
              <a:buChar char=""/>
            </a:pPr>
            <a:r>
              <a:rPr lang="en-US" sz="1400" dirty="0"/>
              <a:t>k</a:t>
            </a:r>
            <a:r>
              <a:rPr lang="en-US" sz="1400" dirty="0" smtClean="0"/>
              <a:t>eep comparator threshold fixed</a:t>
            </a:r>
          </a:p>
          <a:p>
            <a:pPr marL="285750" indent="-285750">
              <a:spcBef>
                <a:spcPts val="600"/>
              </a:spcBef>
              <a:buSzPct val="70000"/>
              <a:buFont typeface="Wingdings" charset="2"/>
              <a:buChar char=""/>
            </a:pPr>
            <a:r>
              <a:rPr lang="en-US" sz="1400" dirty="0"/>
              <a:t>i</a:t>
            </a:r>
            <a:r>
              <a:rPr lang="en-US" sz="1400" dirty="0" smtClean="0"/>
              <a:t>nject varying charges</a:t>
            </a:r>
          </a:p>
          <a:p>
            <a:pPr marL="285750" indent="-285750">
              <a:spcBef>
                <a:spcPts val="600"/>
              </a:spcBef>
              <a:buSzPct val="70000"/>
              <a:buFont typeface="Wingdings" charset="2"/>
              <a:buChar char=""/>
            </a:pPr>
            <a:r>
              <a:rPr lang="en-US" sz="1400" dirty="0">
                <a:solidFill>
                  <a:srgbClr val="C00000"/>
                </a:solidFill>
              </a:rPr>
              <a:t>e</a:t>
            </a:r>
            <a:r>
              <a:rPr lang="en-US" sz="1400" dirty="0" smtClean="0">
                <a:solidFill>
                  <a:srgbClr val="C00000"/>
                </a:solidFill>
              </a:rPr>
              <a:t>xtract threshold and noise from error-function fit</a:t>
            </a:r>
          </a:p>
        </p:txBody>
      </p:sp>
      <p:graphicFrame>
        <p:nvGraphicFramePr>
          <p:cNvPr id="26" name="Object 25"/>
          <p:cNvGraphicFramePr>
            <a:graphicFrameLocks noChangeAspect="1"/>
          </p:cNvGraphicFramePr>
          <p:nvPr>
            <p:extLst/>
          </p:nvPr>
        </p:nvGraphicFramePr>
        <p:xfrm>
          <a:off x="708821" y="3556196"/>
          <a:ext cx="2041741" cy="590785"/>
        </p:xfrm>
        <a:graphic>
          <a:graphicData uri="http://schemas.openxmlformats.org/presentationml/2006/ole">
            <mc:AlternateContent xmlns:mc="http://schemas.openxmlformats.org/markup-compatibility/2006">
              <mc:Choice xmlns:v="urn:schemas-microsoft-com:vml" Requires="v">
                <p:oleObj spid="_x0000_s1160" name="Equation" r:id="rId8" imgW="1447800" imgH="419100" progId="Equation.3">
                  <p:embed/>
                </p:oleObj>
              </mc:Choice>
              <mc:Fallback>
                <p:oleObj name="Equation" r:id="rId8" imgW="1447800" imgH="419100" progId="Equation.3">
                  <p:embed/>
                  <p:pic>
                    <p:nvPicPr>
                      <p:cNvPr id="26" name="Object 25"/>
                      <p:cNvPicPr/>
                      <p:nvPr/>
                    </p:nvPicPr>
                    <p:blipFill>
                      <a:blip r:embed="rId9"/>
                      <a:stretch>
                        <a:fillRect/>
                      </a:stretch>
                    </p:blipFill>
                    <p:spPr>
                      <a:xfrm>
                        <a:off x="708821" y="3556196"/>
                        <a:ext cx="2041741" cy="590785"/>
                      </a:xfrm>
                      <a:prstGeom prst="rect">
                        <a:avLst/>
                      </a:prstGeom>
                      <a:solidFill>
                        <a:srgbClr val="FDEADA"/>
                      </a:solidFill>
                      <a:ln>
                        <a:solidFill>
                          <a:srgbClr val="4F81BD"/>
                        </a:solidFill>
                      </a:ln>
                    </p:spPr>
                  </p:pic>
                </p:oleObj>
              </mc:Fallback>
            </mc:AlternateContent>
          </a:graphicData>
        </a:graphic>
      </p:graphicFrame>
      <p:pic>
        <p:nvPicPr>
          <p:cNvPr id="27" name="Picture 26" descr="Screen Shot 2018-04-21 at 10.45.4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 y="148352"/>
            <a:ext cx="12192000" cy="448362"/>
          </a:xfrm>
          <a:prstGeom prst="rect">
            <a:avLst/>
          </a:prstGeom>
        </p:spPr>
      </p:pic>
      <p:sp>
        <p:nvSpPr>
          <p:cNvPr id="28" name="Text Box 4"/>
          <p:cNvSpPr txBox="1">
            <a:spLocks noChangeArrowheads="1"/>
          </p:cNvSpPr>
          <p:nvPr/>
        </p:nvSpPr>
        <p:spPr bwMode="auto">
          <a:xfrm>
            <a:off x="288029" y="93600"/>
            <a:ext cx="3817121" cy="523220"/>
          </a:xfrm>
          <a:prstGeom prst="rect">
            <a:avLst/>
          </a:prstGeom>
          <a:noFill/>
          <a:ln>
            <a:noFill/>
          </a:ln>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800" b="0" dirty="0" smtClean="0">
                <a:solidFill>
                  <a:schemeClr val="bg1"/>
                </a:solidFill>
                <a:latin typeface="Calibri" charset="0"/>
                <a:cs typeface="Calibri" charset="0"/>
              </a:rPr>
              <a:t>ALICE CMOS Pixel Sensor</a:t>
            </a:r>
            <a:endParaRPr lang="en-US" sz="2800" b="0" dirty="0">
              <a:solidFill>
                <a:schemeClr val="bg1"/>
              </a:solidFill>
              <a:latin typeface="Calibri" charset="0"/>
              <a:cs typeface="Calibri" charset="0"/>
            </a:endParaRPr>
          </a:p>
        </p:txBody>
      </p:sp>
      <p:pic>
        <p:nvPicPr>
          <p:cNvPr id="29" name="Picture 28" descr="cern_logo_white.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5249" y="81335"/>
            <a:ext cx="878111" cy="850001"/>
          </a:xfrm>
          <a:prstGeom prst="rect">
            <a:avLst/>
          </a:prstGeom>
          <a:effectLst>
            <a:outerShdw blurRad="50800" dist="38100" dir="2700000" algn="tl" rotWithShape="0">
              <a:prstClr val="black">
                <a:alpha val="40000"/>
              </a:prstClr>
            </a:outerShdw>
          </a:effectLst>
        </p:spPr>
      </p:pic>
      <p:cxnSp>
        <p:nvCxnSpPr>
          <p:cNvPr id="30" name="Straight Connector 29"/>
          <p:cNvCxnSpPr/>
          <p:nvPr/>
        </p:nvCxnSpPr>
        <p:spPr>
          <a:xfrm flipH="1">
            <a:off x="15" y="634511"/>
            <a:ext cx="10985227" cy="0"/>
          </a:xfrm>
          <a:prstGeom prst="line">
            <a:avLst/>
          </a:prstGeom>
          <a:ln>
            <a:solidFill>
              <a:srgbClr val="4F81BD"/>
            </a:solidFill>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a:off x="356564" y="6444528"/>
            <a:ext cx="3799337" cy="276999"/>
          </a:xfrm>
          <a:prstGeom prst="rect">
            <a:avLst/>
          </a:prstGeom>
          <a:noFill/>
        </p:spPr>
        <p:txBody>
          <a:bodyPr wrap="none" rtlCol="0">
            <a:spAutoFit/>
          </a:bodyPr>
          <a:lstStyle/>
          <a:p>
            <a:r>
              <a:rPr lang="en-US" sz="1200" i="1" dirty="0" smtClean="0">
                <a:solidFill>
                  <a:schemeClr val="tx1">
                    <a:lumMod val="50000"/>
                    <a:lumOff val="50000"/>
                  </a:schemeClr>
                </a:solidFill>
              </a:rPr>
              <a:t>L. Musa – </a:t>
            </a:r>
            <a:r>
              <a:rPr lang="en-US" sz="1200" i="1" dirty="0" err="1" smtClean="0">
                <a:solidFill>
                  <a:schemeClr val="tx1">
                    <a:lumMod val="50000"/>
                    <a:lumOff val="50000"/>
                  </a:schemeClr>
                </a:solidFill>
              </a:rPr>
              <a:t>EIROforum,Topical</a:t>
            </a:r>
            <a:r>
              <a:rPr lang="en-US" sz="1200" i="1" dirty="0" smtClean="0">
                <a:solidFill>
                  <a:schemeClr val="tx1">
                    <a:lumMod val="50000"/>
                    <a:lumOff val="50000"/>
                  </a:schemeClr>
                </a:solidFill>
              </a:rPr>
              <a:t> Workshop, CERN, May 2018</a:t>
            </a:r>
            <a:endParaRPr lang="en-US" sz="1200" i="1" dirty="0">
              <a:solidFill>
                <a:schemeClr val="tx1">
                  <a:lumMod val="50000"/>
                  <a:lumOff val="50000"/>
                </a:schemeClr>
              </a:solidFill>
            </a:endParaRPr>
          </a:p>
        </p:txBody>
      </p:sp>
      <p:sp>
        <p:nvSpPr>
          <p:cNvPr id="3" name="Date Placeholder 2"/>
          <p:cNvSpPr>
            <a:spLocks noGrp="1"/>
          </p:cNvSpPr>
          <p:nvPr>
            <p:ph type="dt" sz="half" idx="10"/>
          </p:nvPr>
        </p:nvSpPr>
        <p:spPr/>
        <p:txBody>
          <a:bodyPr/>
          <a:lstStyle/>
          <a:p>
            <a:r>
              <a:rPr lang="en-US" smtClean="0"/>
              <a:t>April 21, 2020</a:t>
            </a:r>
            <a:endParaRPr lang="en-US" dirty="0"/>
          </a:p>
        </p:txBody>
      </p:sp>
      <p:sp>
        <p:nvSpPr>
          <p:cNvPr id="7" name="Footer Placeholder 6"/>
          <p:cNvSpPr>
            <a:spLocks noGrp="1"/>
          </p:cNvSpPr>
          <p:nvPr>
            <p:ph type="ftr" sz="quarter" idx="11"/>
          </p:nvPr>
        </p:nvSpPr>
        <p:spPr/>
        <p:txBody>
          <a:bodyPr/>
          <a:lstStyle/>
          <a:p>
            <a:r>
              <a:rPr lang="en-US" smtClean="0"/>
              <a:t>NSD staff meeting</a:t>
            </a:r>
            <a:endParaRPr lang="en-US" dirty="0"/>
          </a:p>
        </p:txBody>
      </p:sp>
    </p:spTree>
    <p:extLst>
      <p:ext uri="{BB962C8B-B14F-4D97-AF65-F5344CB8AC3E}">
        <p14:creationId xmlns:p14="http://schemas.microsoft.com/office/powerpoint/2010/main" val="215651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2C15F9-2AD0-044F-BB80-F9D71DAC45B9}" type="slidenum">
              <a:rPr lang="en-US" smtClean="0"/>
              <a:t>32</a:t>
            </a:fld>
            <a:endParaRPr lang="en-US" dirty="0"/>
          </a:p>
        </p:txBody>
      </p:sp>
      <p:sp>
        <p:nvSpPr>
          <p:cNvPr id="15" name="TextBox 14"/>
          <p:cNvSpPr txBox="1"/>
          <p:nvPr/>
        </p:nvSpPr>
        <p:spPr>
          <a:xfrm>
            <a:off x="132273" y="965414"/>
            <a:ext cx="7552067" cy="400110"/>
          </a:xfrm>
          <a:prstGeom prst="rect">
            <a:avLst/>
          </a:prstGeom>
          <a:noFill/>
        </p:spPr>
        <p:txBody>
          <a:bodyPr wrap="none" rtlCol="0">
            <a:spAutoFit/>
          </a:bodyPr>
          <a:lstStyle/>
          <a:p>
            <a:r>
              <a:rPr lang="en-US" sz="2000" dirty="0" smtClean="0">
                <a:solidFill>
                  <a:srgbClr val="336699"/>
                </a:solidFill>
              </a:rPr>
              <a:t>CMOS Pixel Sensor using 0.18</a:t>
            </a:r>
            <a:r>
              <a:rPr lang="en-US" sz="2000" dirty="0" smtClean="0">
                <a:solidFill>
                  <a:srgbClr val="336699"/>
                </a:solidFill>
                <a:latin typeface="Symbol" charset="2"/>
                <a:cs typeface="Symbol" charset="2"/>
              </a:rPr>
              <a:t>m</a:t>
            </a:r>
            <a:r>
              <a:rPr lang="en-US" sz="2000" dirty="0" smtClean="0">
                <a:solidFill>
                  <a:srgbClr val="336699"/>
                </a:solidFill>
              </a:rPr>
              <a:t>m CMOS Imaging Process (</a:t>
            </a:r>
            <a:r>
              <a:rPr lang="en-US" sz="2000" dirty="0" err="1" smtClean="0">
                <a:solidFill>
                  <a:srgbClr val="336699"/>
                </a:solidFill>
              </a:rPr>
              <a:t>TowerJazz</a:t>
            </a:r>
            <a:r>
              <a:rPr lang="en-US" sz="2000" dirty="0" smtClean="0">
                <a:solidFill>
                  <a:srgbClr val="336699"/>
                </a:solidFill>
              </a:rPr>
              <a:t>)   </a:t>
            </a:r>
            <a:endParaRPr lang="en-US" sz="2000" dirty="0">
              <a:solidFill>
                <a:srgbClr val="336699"/>
              </a:solidFill>
            </a:endParaRPr>
          </a:p>
        </p:txBody>
      </p:sp>
      <p:grpSp>
        <p:nvGrpSpPr>
          <p:cNvPr id="11" name="Group 10"/>
          <p:cNvGrpSpPr/>
          <p:nvPr/>
        </p:nvGrpSpPr>
        <p:grpSpPr>
          <a:xfrm>
            <a:off x="472795" y="1472105"/>
            <a:ext cx="4769120" cy="2637550"/>
            <a:chOff x="852510" y="1276393"/>
            <a:chExt cx="4769120" cy="2637550"/>
          </a:xfrm>
        </p:grpSpPr>
        <p:pic>
          <p:nvPicPr>
            <p:cNvPr id="16" name="Picture 15" descr="CMO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10" y="1276393"/>
              <a:ext cx="4769120" cy="2637550"/>
            </a:xfrm>
            <a:prstGeom prst="rect">
              <a:avLst/>
            </a:prstGeom>
          </p:spPr>
        </p:pic>
        <p:sp>
          <p:nvSpPr>
            <p:cNvPr id="17" name="TextBox 16"/>
            <p:cNvSpPr txBox="1"/>
            <p:nvPr/>
          </p:nvSpPr>
          <p:spPr>
            <a:xfrm>
              <a:off x="4644741" y="3603233"/>
              <a:ext cx="713406" cy="246221"/>
            </a:xfrm>
            <a:prstGeom prst="rect">
              <a:avLst/>
            </a:prstGeom>
            <a:noFill/>
          </p:spPr>
          <p:txBody>
            <a:bodyPr wrap="none" rtlCol="0">
              <a:spAutoFit/>
            </a:bodyPr>
            <a:lstStyle/>
            <a:p>
              <a:pPr>
                <a:spcBef>
                  <a:spcPts val="200"/>
                </a:spcBef>
              </a:pPr>
              <a:r>
                <a:rPr lang="en-US" sz="1000" dirty="0" smtClean="0">
                  <a:solidFill>
                    <a:schemeClr val="bg1"/>
                  </a:solidFill>
                </a:rPr>
                <a:t>  N</a:t>
              </a:r>
              <a:r>
                <a:rPr lang="en-US" sz="1000" baseline="-25000" dirty="0" smtClean="0">
                  <a:solidFill>
                    <a:schemeClr val="bg1"/>
                  </a:solidFill>
                </a:rPr>
                <a:t>A</a:t>
              </a:r>
              <a:r>
                <a:rPr lang="en-US" sz="1000" dirty="0" smtClean="0">
                  <a:solidFill>
                    <a:schemeClr val="bg1"/>
                  </a:solidFill>
                </a:rPr>
                <a:t> ~ 10</a:t>
              </a:r>
              <a:r>
                <a:rPr lang="en-US" sz="1000" baseline="30000" dirty="0" smtClean="0">
                  <a:solidFill>
                    <a:schemeClr val="bg1"/>
                  </a:solidFill>
                </a:rPr>
                <a:t>18</a:t>
              </a:r>
            </a:p>
          </p:txBody>
        </p:sp>
        <p:sp>
          <p:nvSpPr>
            <p:cNvPr id="18" name="TextBox 17"/>
            <p:cNvSpPr txBox="1"/>
            <p:nvPr/>
          </p:nvSpPr>
          <p:spPr>
            <a:xfrm>
              <a:off x="4702725" y="2056880"/>
              <a:ext cx="655422" cy="246221"/>
            </a:xfrm>
            <a:prstGeom prst="rect">
              <a:avLst/>
            </a:prstGeom>
            <a:noFill/>
          </p:spPr>
          <p:txBody>
            <a:bodyPr wrap="none" rtlCol="0">
              <a:spAutoFit/>
            </a:bodyPr>
            <a:lstStyle/>
            <a:p>
              <a:pPr>
                <a:spcBef>
                  <a:spcPts val="200"/>
                </a:spcBef>
              </a:pPr>
              <a:r>
                <a:rPr lang="en-US" sz="1000" dirty="0" smtClean="0">
                  <a:solidFill>
                    <a:schemeClr val="tx1">
                      <a:lumMod val="50000"/>
                      <a:lumOff val="50000"/>
                    </a:schemeClr>
                  </a:solidFill>
                </a:rPr>
                <a:t>N</a:t>
              </a:r>
              <a:r>
                <a:rPr lang="en-US" sz="1000" baseline="-25000" dirty="0" smtClean="0">
                  <a:solidFill>
                    <a:schemeClr val="tx1">
                      <a:lumMod val="50000"/>
                      <a:lumOff val="50000"/>
                    </a:schemeClr>
                  </a:solidFill>
                </a:rPr>
                <a:t>A</a:t>
              </a:r>
              <a:r>
                <a:rPr lang="en-US" sz="1000" dirty="0" smtClean="0">
                  <a:solidFill>
                    <a:schemeClr val="tx1">
                      <a:lumMod val="50000"/>
                      <a:lumOff val="50000"/>
                    </a:schemeClr>
                  </a:solidFill>
                </a:rPr>
                <a:t> </a:t>
              </a:r>
              <a:r>
                <a:rPr lang="en-US" sz="1000" dirty="0">
                  <a:solidFill>
                    <a:schemeClr val="tx1">
                      <a:lumMod val="50000"/>
                      <a:lumOff val="50000"/>
                    </a:schemeClr>
                  </a:solidFill>
                </a:rPr>
                <a:t>~</a:t>
              </a:r>
              <a:r>
                <a:rPr lang="en-US" sz="1000" dirty="0" smtClean="0">
                  <a:solidFill>
                    <a:schemeClr val="tx1">
                      <a:lumMod val="50000"/>
                      <a:lumOff val="50000"/>
                    </a:schemeClr>
                  </a:solidFill>
                </a:rPr>
                <a:t> 10</a:t>
              </a:r>
              <a:r>
                <a:rPr lang="en-US" sz="1000" baseline="30000" dirty="0" smtClean="0">
                  <a:solidFill>
                    <a:schemeClr val="tx1">
                      <a:lumMod val="50000"/>
                      <a:lumOff val="50000"/>
                    </a:schemeClr>
                  </a:solidFill>
                </a:rPr>
                <a:t>16</a:t>
              </a:r>
              <a:endParaRPr lang="en-US" sz="1000" dirty="0">
                <a:solidFill>
                  <a:schemeClr val="tx1">
                    <a:lumMod val="50000"/>
                    <a:lumOff val="50000"/>
                  </a:schemeClr>
                </a:solidFill>
              </a:endParaRPr>
            </a:p>
          </p:txBody>
        </p:sp>
        <p:sp>
          <p:nvSpPr>
            <p:cNvPr id="19" name="TextBox 18"/>
            <p:cNvSpPr txBox="1"/>
            <p:nvPr/>
          </p:nvSpPr>
          <p:spPr>
            <a:xfrm>
              <a:off x="4702725" y="2690071"/>
              <a:ext cx="655422" cy="246221"/>
            </a:xfrm>
            <a:prstGeom prst="rect">
              <a:avLst/>
            </a:prstGeom>
            <a:noFill/>
          </p:spPr>
          <p:txBody>
            <a:bodyPr wrap="none" rtlCol="0">
              <a:spAutoFit/>
            </a:bodyPr>
            <a:lstStyle/>
            <a:p>
              <a:pPr>
                <a:spcBef>
                  <a:spcPts val="200"/>
                </a:spcBef>
              </a:pPr>
              <a:r>
                <a:rPr lang="en-US" sz="1000" dirty="0" smtClean="0">
                  <a:solidFill>
                    <a:schemeClr val="tx1">
                      <a:lumMod val="50000"/>
                      <a:lumOff val="50000"/>
                    </a:schemeClr>
                  </a:solidFill>
                </a:rPr>
                <a:t>N</a:t>
              </a:r>
              <a:r>
                <a:rPr lang="en-US" sz="1000" baseline="-25000" dirty="0" smtClean="0">
                  <a:solidFill>
                    <a:schemeClr val="tx1">
                      <a:lumMod val="50000"/>
                      <a:lumOff val="50000"/>
                    </a:schemeClr>
                  </a:solidFill>
                </a:rPr>
                <a:t>A</a:t>
              </a:r>
              <a:r>
                <a:rPr lang="en-US" sz="1000" dirty="0" smtClean="0">
                  <a:solidFill>
                    <a:schemeClr val="tx1">
                      <a:lumMod val="50000"/>
                      <a:lumOff val="50000"/>
                    </a:schemeClr>
                  </a:solidFill>
                </a:rPr>
                <a:t> ~ 10</a:t>
              </a:r>
              <a:r>
                <a:rPr lang="en-US" sz="1000" baseline="30000" dirty="0" smtClean="0">
                  <a:solidFill>
                    <a:schemeClr val="tx1">
                      <a:lumMod val="50000"/>
                      <a:lumOff val="50000"/>
                    </a:schemeClr>
                  </a:solidFill>
                </a:rPr>
                <a:t>13</a:t>
              </a:r>
            </a:p>
          </p:txBody>
        </p:sp>
      </p:grpSp>
      <p:sp>
        <p:nvSpPr>
          <p:cNvPr id="82" name="Content Placeholder 2"/>
          <p:cNvSpPr txBox="1">
            <a:spLocks/>
          </p:cNvSpPr>
          <p:nvPr/>
        </p:nvSpPr>
        <p:spPr>
          <a:xfrm>
            <a:off x="288841" y="4407912"/>
            <a:ext cx="8942035" cy="227895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SzPct val="80000"/>
              <a:buFont typeface="Lucida Grande"/>
              <a:buChar char="▶"/>
            </a:pPr>
            <a:r>
              <a:rPr lang="en-US" sz="1800" dirty="0"/>
              <a:t>H</a:t>
            </a:r>
            <a:r>
              <a:rPr lang="en-US" sz="1800" dirty="0" smtClean="0"/>
              <a:t>igh-resistivity </a:t>
            </a:r>
            <a:r>
              <a:rPr lang="en-US" sz="1800" dirty="0"/>
              <a:t>(&gt; 1k</a:t>
            </a:r>
            <a:r>
              <a:rPr lang="en-US" sz="1800" dirty="0">
                <a:latin typeface="Symbol" charset="2"/>
                <a:cs typeface="Symbol" charset="2"/>
              </a:rPr>
              <a:t>W</a:t>
            </a:r>
            <a:r>
              <a:rPr lang="en-US" sz="1800" dirty="0"/>
              <a:t> cm) </a:t>
            </a:r>
            <a:r>
              <a:rPr lang="en-US" sz="1800" dirty="0" smtClean="0"/>
              <a:t>p-type epitaxial layer (25</a:t>
            </a:r>
            <a:r>
              <a:rPr lang="en-US" sz="1800" dirty="0" smtClean="0">
                <a:latin typeface="Symbol" charset="2"/>
                <a:cs typeface="Symbol" charset="2"/>
              </a:rPr>
              <a:t>m</a:t>
            </a:r>
            <a:r>
              <a:rPr lang="en-US" sz="1800" dirty="0" smtClean="0"/>
              <a:t>m) </a:t>
            </a:r>
            <a:r>
              <a:rPr lang="en-US" sz="1800" dirty="0"/>
              <a:t>on </a:t>
            </a:r>
            <a:r>
              <a:rPr lang="en-US" sz="1800" dirty="0" smtClean="0"/>
              <a:t>p-type substrate</a:t>
            </a:r>
          </a:p>
          <a:p>
            <a:pPr>
              <a:spcBef>
                <a:spcPts val="1200"/>
              </a:spcBef>
              <a:buSzPct val="80000"/>
              <a:buFont typeface="Lucida Grande"/>
              <a:buChar char="▶"/>
            </a:pPr>
            <a:r>
              <a:rPr lang="en-US" sz="1800" dirty="0"/>
              <a:t>Small n-well diode </a:t>
            </a:r>
            <a:r>
              <a:rPr lang="en-US" sz="1800" dirty="0" smtClean="0"/>
              <a:t>(2 </a:t>
            </a:r>
            <a:r>
              <a:rPr lang="en-US" sz="1800" dirty="0">
                <a:latin typeface="Symbol" charset="2"/>
                <a:cs typeface="Symbol" charset="2"/>
              </a:rPr>
              <a:t>m</a:t>
            </a:r>
            <a:r>
              <a:rPr lang="en-US" sz="1800" dirty="0"/>
              <a:t>m diameter), ~100 times smaller than pixel =&gt; low </a:t>
            </a:r>
            <a:r>
              <a:rPr lang="en-US" sz="1800" dirty="0" smtClean="0"/>
              <a:t>capacitance (~</a:t>
            </a:r>
            <a:r>
              <a:rPr lang="en-US" sz="1800" dirty="0" err="1" smtClean="0"/>
              <a:t>fF</a:t>
            </a:r>
            <a:r>
              <a:rPr lang="en-US" sz="1800" dirty="0" smtClean="0"/>
              <a:t>)</a:t>
            </a:r>
            <a:endParaRPr lang="en-US" sz="1800" dirty="0"/>
          </a:p>
          <a:p>
            <a:pPr>
              <a:spcBef>
                <a:spcPts val="1800"/>
              </a:spcBef>
              <a:buClr>
                <a:schemeClr val="tx2"/>
              </a:buClr>
              <a:buSzPct val="80000"/>
              <a:buFont typeface="Lucida Grande"/>
              <a:buChar char="▶"/>
            </a:pPr>
            <a:r>
              <a:rPr lang="en-US" sz="1800" dirty="0" smtClean="0"/>
              <a:t>Reverse bias voltage (-6V &lt; V</a:t>
            </a:r>
            <a:r>
              <a:rPr lang="en-US" sz="1800" baseline="-25000" dirty="0" smtClean="0"/>
              <a:t>BB</a:t>
            </a:r>
            <a:r>
              <a:rPr lang="en-US" sz="1800" dirty="0" smtClean="0"/>
              <a:t> &lt; 0V) to substrate (contact from the top) to increase depletion zone around NWELL collection diode   </a:t>
            </a:r>
          </a:p>
          <a:p>
            <a:pPr>
              <a:spcBef>
                <a:spcPts val="1800"/>
              </a:spcBef>
              <a:buClr>
                <a:schemeClr val="tx2"/>
              </a:buClr>
              <a:buSzPct val="80000"/>
              <a:buFont typeface="Lucida Grande"/>
              <a:buChar char="▶"/>
            </a:pPr>
            <a:r>
              <a:rPr lang="en-US" sz="1800" dirty="0"/>
              <a:t>D</a:t>
            </a:r>
            <a:r>
              <a:rPr lang="en-US" sz="1800" dirty="0" smtClean="0"/>
              <a:t>eep </a:t>
            </a:r>
            <a:r>
              <a:rPr lang="en-US" sz="1800" dirty="0"/>
              <a:t>PWELL shields NWELL of PMOS </a:t>
            </a:r>
            <a:r>
              <a:rPr lang="en-US" sz="1800" dirty="0" smtClean="0"/>
              <a:t>transistors </a:t>
            </a:r>
          </a:p>
          <a:p>
            <a:pPr marL="0" indent="0">
              <a:spcBef>
                <a:spcPts val="1200"/>
              </a:spcBef>
              <a:buSzPct val="80000"/>
              <a:buNone/>
            </a:pPr>
            <a:endParaRPr lang="en-US" sz="1800" dirty="0" smtClean="0"/>
          </a:p>
          <a:p>
            <a:pPr>
              <a:spcBef>
                <a:spcPts val="1800"/>
              </a:spcBef>
              <a:buSzPct val="80000"/>
            </a:pPr>
            <a:endParaRPr lang="en-US" sz="1800" dirty="0" smtClean="0"/>
          </a:p>
        </p:txBody>
      </p:sp>
      <p:sp>
        <p:nvSpPr>
          <p:cNvPr id="87" name="TextBox 86"/>
          <p:cNvSpPr txBox="1"/>
          <p:nvPr/>
        </p:nvSpPr>
        <p:spPr>
          <a:xfrm rot="2277736">
            <a:off x="7443492" y="3774023"/>
            <a:ext cx="713406" cy="246221"/>
          </a:xfrm>
          <a:prstGeom prst="rect">
            <a:avLst/>
          </a:prstGeom>
          <a:noFill/>
        </p:spPr>
        <p:txBody>
          <a:bodyPr wrap="none" rtlCol="0">
            <a:spAutoFit/>
          </a:bodyPr>
          <a:lstStyle/>
          <a:p>
            <a:pPr>
              <a:spcBef>
                <a:spcPts val="200"/>
              </a:spcBef>
            </a:pPr>
            <a:r>
              <a:rPr lang="en-US" sz="1000" dirty="0" smtClean="0">
                <a:solidFill>
                  <a:schemeClr val="bg1"/>
                </a:solidFill>
              </a:rPr>
              <a:t>  N</a:t>
            </a:r>
            <a:r>
              <a:rPr lang="en-US" sz="1000" baseline="-25000" dirty="0" smtClean="0">
                <a:solidFill>
                  <a:schemeClr val="bg1"/>
                </a:solidFill>
              </a:rPr>
              <a:t>A</a:t>
            </a:r>
            <a:r>
              <a:rPr lang="en-US" sz="1000" dirty="0" smtClean="0">
                <a:solidFill>
                  <a:schemeClr val="bg1"/>
                </a:solidFill>
              </a:rPr>
              <a:t> ~ 10</a:t>
            </a:r>
            <a:r>
              <a:rPr lang="en-US" sz="1000" baseline="30000" dirty="0" smtClean="0">
                <a:solidFill>
                  <a:schemeClr val="bg1"/>
                </a:solidFill>
              </a:rPr>
              <a:t>18</a:t>
            </a:r>
          </a:p>
        </p:txBody>
      </p:sp>
      <p:sp>
        <p:nvSpPr>
          <p:cNvPr id="88" name="TextBox 87"/>
          <p:cNvSpPr txBox="1"/>
          <p:nvPr/>
        </p:nvSpPr>
        <p:spPr>
          <a:xfrm rot="2159623">
            <a:off x="7531821" y="3194809"/>
            <a:ext cx="655422" cy="246221"/>
          </a:xfrm>
          <a:prstGeom prst="rect">
            <a:avLst/>
          </a:prstGeom>
          <a:noFill/>
        </p:spPr>
        <p:txBody>
          <a:bodyPr wrap="none" rtlCol="0">
            <a:spAutoFit/>
          </a:bodyPr>
          <a:lstStyle/>
          <a:p>
            <a:pPr>
              <a:spcBef>
                <a:spcPts val="200"/>
              </a:spcBef>
            </a:pPr>
            <a:r>
              <a:rPr lang="en-US" sz="1000" dirty="0" smtClean="0">
                <a:solidFill>
                  <a:schemeClr val="bg1"/>
                </a:solidFill>
              </a:rPr>
              <a:t>N</a:t>
            </a:r>
            <a:r>
              <a:rPr lang="en-US" sz="1000" baseline="-25000" dirty="0" smtClean="0">
                <a:solidFill>
                  <a:schemeClr val="bg1"/>
                </a:solidFill>
              </a:rPr>
              <a:t>A</a:t>
            </a:r>
            <a:r>
              <a:rPr lang="en-US" sz="1000" dirty="0" smtClean="0">
                <a:solidFill>
                  <a:schemeClr val="bg1"/>
                </a:solidFill>
              </a:rPr>
              <a:t> ~ 10</a:t>
            </a:r>
            <a:r>
              <a:rPr lang="en-US" sz="1000" baseline="30000" dirty="0" smtClean="0">
                <a:solidFill>
                  <a:schemeClr val="bg1"/>
                </a:solidFill>
              </a:rPr>
              <a:t>13</a:t>
            </a:r>
          </a:p>
        </p:txBody>
      </p:sp>
      <p:sp>
        <p:nvSpPr>
          <p:cNvPr id="3" name="TextBox 2"/>
          <p:cNvSpPr txBox="1"/>
          <p:nvPr/>
        </p:nvSpPr>
        <p:spPr>
          <a:xfrm>
            <a:off x="10428752" y="2451816"/>
            <a:ext cx="1763256" cy="738664"/>
          </a:xfrm>
          <a:prstGeom prst="rect">
            <a:avLst/>
          </a:prstGeom>
          <a:noFill/>
        </p:spPr>
        <p:txBody>
          <a:bodyPr wrap="square" rtlCol="0">
            <a:spAutoFit/>
          </a:bodyPr>
          <a:lstStyle/>
          <a:p>
            <a:pPr algn="ctr"/>
            <a:r>
              <a:rPr lang="en-US" sz="1400" i="1" dirty="0" smtClean="0">
                <a:solidFill>
                  <a:schemeClr val="tx1">
                    <a:lumMod val="50000"/>
                    <a:lumOff val="50000"/>
                  </a:schemeClr>
                </a:solidFill>
              </a:rPr>
              <a:t>Artistic view of a  SEM picture of ALPIDE cross section </a:t>
            </a:r>
            <a:endParaRPr lang="en-US" sz="1400" i="1" dirty="0">
              <a:solidFill>
                <a:schemeClr val="tx1">
                  <a:lumMod val="50000"/>
                  <a:lumOff val="50000"/>
                </a:schemeClr>
              </a:solidFill>
            </a:endParaRPr>
          </a:p>
        </p:txBody>
      </p:sp>
      <p:sp>
        <p:nvSpPr>
          <p:cNvPr id="4" name="TextBox 3"/>
          <p:cNvSpPr txBox="1"/>
          <p:nvPr/>
        </p:nvSpPr>
        <p:spPr>
          <a:xfrm>
            <a:off x="5574042" y="6041658"/>
            <a:ext cx="4425861" cy="40011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en-US" sz="2000" dirty="0" smtClean="0">
                <a:solidFill>
                  <a:schemeClr val="accent2"/>
                </a:solidFill>
                <a:latin typeface="Wingdings"/>
                <a:ea typeface="Wingdings"/>
                <a:cs typeface="Wingdings"/>
                <a:sym typeface="Wingdings"/>
              </a:rPr>
              <a:t></a:t>
            </a:r>
            <a:r>
              <a:rPr lang="en-US" sz="2000" dirty="0">
                <a:solidFill>
                  <a:schemeClr val="accent2"/>
                </a:solidFill>
                <a:sym typeface="Wingdings"/>
              </a:rPr>
              <a:t> </a:t>
            </a:r>
            <a:r>
              <a:rPr lang="en-US" sz="2000" dirty="0" smtClean="0">
                <a:solidFill>
                  <a:schemeClr val="accent2"/>
                </a:solidFill>
              </a:rPr>
              <a:t> full </a:t>
            </a:r>
            <a:r>
              <a:rPr lang="en-US" sz="2000" dirty="0">
                <a:solidFill>
                  <a:schemeClr val="accent2"/>
                </a:solidFill>
              </a:rPr>
              <a:t>CMOS circuitry within active </a:t>
            </a:r>
            <a:r>
              <a:rPr lang="en-US" sz="2000" dirty="0" smtClean="0">
                <a:solidFill>
                  <a:schemeClr val="accent2"/>
                </a:solidFill>
              </a:rPr>
              <a:t>area</a:t>
            </a:r>
            <a:endParaRPr lang="en-US" sz="2000" dirty="0">
              <a:solidFill>
                <a:schemeClr val="accent2"/>
              </a:solidFill>
            </a:endParaRPr>
          </a:p>
        </p:txBody>
      </p:sp>
      <p:sp>
        <p:nvSpPr>
          <p:cNvPr id="23" name="TextBox 22"/>
          <p:cNvSpPr txBox="1"/>
          <p:nvPr/>
        </p:nvSpPr>
        <p:spPr>
          <a:xfrm>
            <a:off x="676400" y="4058387"/>
            <a:ext cx="3309595" cy="338554"/>
          </a:xfrm>
          <a:prstGeom prst="rect">
            <a:avLst/>
          </a:prstGeom>
          <a:noFill/>
        </p:spPr>
        <p:txBody>
          <a:bodyPr wrap="none" rtlCol="0">
            <a:spAutoFit/>
          </a:bodyPr>
          <a:lstStyle/>
          <a:p>
            <a:r>
              <a:rPr lang="en-US" sz="1600" i="1" dirty="0" smtClean="0">
                <a:solidFill>
                  <a:schemeClr val="tx1">
                    <a:lumMod val="50000"/>
                    <a:lumOff val="50000"/>
                  </a:schemeClr>
                </a:solidFill>
              </a:rPr>
              <a:t>pixel capacitance ≈5 </a:t>
            </a:r>
            <a:r>
              <a:rPr lang="en-US" sz="1600" i="1" dirty="0" err="1" smtClean="0">
                <a:solidFill>
                  <a:schemeClr val="tx1">
                    <a:lumMod val="50000"/>
                    <a:lumOff val="50000"/>
                  </a:schemeClr>
                </a:solidFill>
              </a:rPr>
              <a:t>fF</a:t>
            </a:r>
            <a:r>
              <a:rPr lang="en-US" sz="1600" i="1" dirty="0" smtClean="0">
                <a:solidFill>
                  <a:schemeClr val="tx1">
                    <a:lumMod val="50000"/>
                    <a:lumOff val="50000"/>
                  </a:schemeClr>
                </a:solidFill>
              </a:rPr>
              <a:t> (@ </a:t>
            </a:r>
            <a:r>
              <a:rPr lang="en-US" sz="1600" i="1" dirty="0" err="1" smtClean="0">
                <a:solidFill>
                  <a:schemeClr val="tx1">
                    <a:lumMod val="50000"/>
                    <a:lumOff val="50000"/>
                  </a:schemeClr>
                </a:solidFill>
              </a:rPr>
              <a:t>V</a:t>
            </a:r>
            <a:r>
              <a:rPr lang="en-US" sz="1600" i="1" baseline="-25000" dirty="0" err="1" smtClean="0">
                <a:solidFill>
                  <a:schemeClr val="tx1">
                    <a:lumMod val="50000"/>
                    <a:lumOff val="50000"/>
                  </a:schemeClr>
                </a:solidFill>
              </a:rPr>
              <a:t>bb</a:t>
            </a:r>
            <a:r>
              <a:rPr lang="en-US" sz="1600" i="1" dirty="0" smtClean="0">
                <a:solidFill>
                  <a:schemeClr val="tx1">
                    <a:lumMod val="50000"/>
                    <a:lumOff val="50000"/>
                  </a:schemeClr>
                </a:solidFill>
              </a:rPr>
              <a:t> = -3 V)</a:t>
            </a:r>
            <a:endParaRPr lang="en-US" sz="1600" i="1" dirty="0">
              <a:solidFill>
                <a:schemeClr val="tx1">
                  <a:lumMod val="50000"/>
                  <a:lumOff val="50000"/>
                </a:schemeClr>
              </a:solidFill>
            </a:endParaRPr>
          </a:p>
        </p:txBody>
      </p:sp>
      <p:pic>
        <p:nvPicPr>
          <p:cNvPr id="25" name="Picture 24" descr="sensor_cover_v1.jpg"/>
          <p:cNvPicPr>
            <a:picLocks noChangeAspect="1"/>
          </p:cNvPicPr>
          <p:nvPr/>
        </p:nvPicPr>
        <p:blipFill rotWithShape="1">
          <a:blip r:embed="rId4">
            <a:extLst>
              <a:ext uri="{BEBA8EAE-BF5A-486C-A8C5-ECC9F3942E4B}">
                <a14:imgProps xmlns:a14="http://schemas.microsoft.com/office/drawing/2010/main">
                  <a14:imgLayer r:embed="rId5">
                    <a14:imgEffect>
                      <a14:backgroundRemoval t="18905" b="86143" l="22542" r="82542"/>
                    </a14:imgEffect>
                  </a14:imgLayer>
                </a14:imgProps>
              </a:ext>
              <a:ext uri="{28A0092B-C50C-407E-A947-70E740481C1C}">
                <a14:useLocalDpi xmlns:a14="http://schemas.microsoft.com/office/drawing/2010/main" val="0"/>
              </a:ext>
            </a:extLst>
          </a:blip>
          <a:srcRect l="22216" t="19014" r="17114" b="13662"/>
          <a:stretch/>
        </p:blipFill>
        <p:spPr>
          <a:xfrm>
            <a:off x="7090835" y="1095786"/>
            <a:ext cx="3511965" cy="3448112"/>
          </a:xfrm>
          <a:prstGeom prst="rect">
            <a:avLst/>
          </a:prstGeom>
          <a:noFill/>
          <a:ln>
            <a:noFill/>
          </a:ln>
          <a:effectLst>
            <a:outerShdw blurRad="50800" dist="38100" dir="2700000" algn="tl" rotWithShape="0">
              <a:prstClr val="black">
                <a:alpha val="40000"/>
              </a:prstClr>
            </a:outerShdw>
          </a:effectLst>
        </p:spPr>
      </p:pic>
      <p:sp>
        <p:nvSpPr>
          <p:cNvPr id="34" name="TextBox 33"/>
          <p:cNvSpPr txBox="1"/>
          <p:nvPr/>
        </p:nvSpPr>
        <p:spPr>
          <a:xfrm>
            <a:off x="10244867" y="1313911"/>
            <a:ext cx="1172116" cy="369332"/>
          </a:xfrm>
          <a:prstGeom prst="rect">
            <a:avLst/>
          </a:prstGeom>
          <a:solidFill>
            <a:srgbClr val="FFFFFF"/>
          </a:solidFill>
          <a:ln>
            <a:solidFill>
              <a:srgbClr val="4F81BD"/>
            </a:solidFill>
          </a:ln>
          <a:effectLst>
            <a:glow rad="101600">
              <a:schemeClr val="accent3">
                <a:satMod val="175000"/>
                <a:alpha val="40000"/>
              </a:schemeClr>
            </a:glow>
          </a:effectLst>
        </p:spPr>
        <p:txBody>
          <a:bodyPr wrap="none" rtlCol="0">
            <a:spAutoFit/>
          </a:bodyPr>
          <a:lstStyle/>
          <a:p>
            <a:r>
              <a:rPr lang="en-US" dirty="0"/>
              <a:t>0</a:t>
            </a:r>
            <a:r>
              <a:rPr lang="en-US" dirty="0" smtClean="0"/>
              <a:t>.3 </a:t>
            </a:r>
            <a:r>
              <a:rPr lang="en-US" dirty="0" err="1" smtClean="0"/>
              <a:t>pJ</a:t>
            </a:r>
            <a:r>
              <a:rPr lang="en-US" dirty="0" smtClean="0"/>
              <a:t> / bit </a:t>
            </a:r>
            <a:endParaRPr lang="en-US" dirty="0"/>
          </a:p>
        </p:txBody>
      </p:sp>
      <p:sp>
        <p:nvSpPr>
          <p:cNvPr id="35" name="TextBox 34"/>
          <p:cNvSpPr txBox="1"/>
          <p:nvPr/>
        </p:nvSpPr>
        <p:spPr>
          <a:xfrm>
            <a:off x="6263990" y="3503983"/>
            <a:ext cx="988935" cy="369332"/>
          </a:xfrm>
          <a:prstGeom prst="rect">
            <a:avLst/>
          </a:prstGeom>
          <a:solidFill>
            <a:srgbClr val="FFFFFF"/>
          </a:solidFill>
          <a:ln>
            <a:solidFill>
              <a:srgbClr val="4F81BD"/>
            </a:solidFill>
          </a:ln>
          <a:effectLst>
            <a:glow rad="101600">
              <a:schemeClr val="accent3">
                <a:satMod val="175000"/>
                <a:alpha val="40000"/>
              </a:schemeClr>
            </a:glow>
          </a:effectLst>
        </p:spPr>
        <p:txBody>
          <a:bodyPr wrap="none" rtlCol="0">
            <a:spAutoFit/>
          </a:bodyPr>
          <a:lstStyle/>
          <a:p>
            <a:r>
              <a:rPr lang="en-US" dirty="0" err="1" smtClean="0"/>
              <a:t>C</a:t>
            </a:r>
            <a:r>
              <a:rPr lang="en-US" baseline="-25000" dirty="0" err="1" smtClean="0"/>
              <a:t>in</a:t>
            </a:r>
            <a:r>
              <a:rPr lang="en-US" dirty="0" smtClean="0"/>
              <a:t> ≈ 5 </a:t>
            </a:r>
            <a:r>
              <a:rPr lang="en-US" dirty="0" err="1" smtClean="0"/>
              <a:t>fF</a:t>
            </a:r>
            <a:r>
              <a:rPr lang="en-US" dirty="0" smtClean="0"/>
              <a:t> </a:t>
            </a:r>
            <a:endParaRPr lang="en-US" dirty="0"/>
          </a:p>
        </p:txBody>
      </p:sp>
      <p:sp>
        <p:nvSpPr>
          <p:cNvPr id="36" name="TextBox 35"/>
          <p:cNvSpPr txBox="1"/>
          <p:nvPr/>
        </p:nvSpPr>
        <p:spPr>
          <a:xfrm>
            <a:off x="6183262" y="2197528"/>
            <a:ext cx="996487" cy="584776"/>
          </a:xfrm>
          <a:prstGeom prst="rect">
            <a:avLst/>
          </a:prstGeom>
          <a:noFill/>
        </p:spPr>
        <p:txBody>
          <a:bodyPr wrap="none" rtlCol="0">
            <a:spAutoFit/>
          </a:bodyPr>
          <a:lstStyle/>
          <a:p>
            <a:pPr algn="ctr"/>
            <a:r>
              <a:rPr lang="en-US" sz="1600" dirty="0" smtClean="0">
                <a:solidFill>
                  <a:srgbClr val="000000"/>
                </a:solidFill>
                <a:latin typeface="Calibri Light"/>
                <a:cs typeface="Calibri Light"/>
              </a:rPr>
              <a:t>2 x 2 pixel </a:t>
            </a:r>
          </a:p>
          <a:p>
            <a:pPr algn="ctr"/>
            <a:r>
              <a:rPr lang="en-US" sz="1600" dirty="0" smtClean="0">
                <a:solidFill>
                  <a:srgbClr val="000000"/>
                </a:solidFill>
                <a:latin typeface="Calibri Light"/>
                <a:cs typeface="Calibri Light"/>
              </a:rPr>
              <a:t>volume </a:t>
            </a:r>
            <a:endParaRPr lang="en-US" sz="1600" dirty="0">
              <a:solidFill>
                <a:srgbClr val="000000"/>
              </a:solidFill>
              <a:latin typeface="Calibri Light"/>
              <a:cs typeface="Calibri Light"/>
            </a:endParaRPr>
          </a:p>
        </p:txBody>
      </p:sp>
      <p:sp>
        <p:nvSpPr>
          <p:cNvPr id="37" name="TextBox 36"/>
          <p:cNvSpPr txBox="1"/>
          <p:nvPr/>
        </p:nvSpPr>
        <p:spPr>
          <a:xfrm>
            <a:off x="8837271" y="4200978"/>
            <a:ext cx="3098324" cy="369332"/>
          </a:xfrm>
          <a:prstGeom prst="rect">
            <a:avLst/>
          </a:prstGeom>
          <a:solidFill>
            <a:schemeClr val="tx2"/>
          </a:solidFill>
          <a:effectLst>
            <a:outerShdw blurRad="50800" dist="38100" dir="2700000" algn="tl" rotWithShape="0">
              <a:prstClr val="black">
                <a:alpha val="40000"/>
              </a:prstClr>
            </a:outerShdw>
          </a:effectLst>
        </p:spPr>
        <p:txBody>
          <a:bodyPr wrap="none" rtlCol="0">
            <a:spAutoFit/>
          </a:bodyPr>
          <a:lstStyle/>
          <a:p>
            <a:r>
              <a:rPr lang="en-US" dirty="0" smtClean="0">
                <a:solidFill>
                  <a:schemeClr val="accent3">
                    <a:lumMod val="40000"/>
                    <a:lumOff val="60000"/>
                  </a:schemeClr>
                </a:solidFill>
              </a:rPr>
              <a:t>Q</a:t>
            </a:r>
            <a:r>
              <a:rPr lang="en-US" baseline="-25000" dirty="0" smtClean="0">
                <a:solidFill>
                  <a:schemeClr val="accent3">
                    <a:lumMod val="40000"/>
                    <a:lumOff val="60000"/>
                  </a:schemeClr>
                </a:solidFill>
              </a:rPr>
              <a:t>in</a:t>
            </a:r>
            <a:r>
              <a:rPr lang="en-US" dirty="0" smtClean="0">
                <a:solidFill>
                  <a:schemeClr val="accent3">
                    <a:lumMod val="40000"/>
                    <a:lumOff val="60000"/>
                  </a:schemeClr>
                </a:solidFill>
              </a:rPr>
              <a:t> (MIP) ≈ 1300 e </a:t>
            </a:r>
            <a:r>
              <a:rPr lang="en-US" dirty="0">
                <a:solidFill>
                  <a:schemeClr val="accent3">
                    <a:lumMod val="40000"/>
                    <a:lumOff val="60000"/>
                  </a:schemeClr>
                </a:solidFill>
                <a:latin typeface="Wingdings 3" charset="2"/>
                <a:cs typeface="Wingdings 3" charset="2"/>
              </a:rPr>
              <a:t>a</a:t>
            </a:r>
            <a:r>
              <a:rPr lang="en-US" dirty="0" smtClean="0">
                <a:solidFill>
                  <a:schemeClr val="accent3">
                    <a:lumMod val="40000"/>
                    <a:lumOff val="60000"/>
                  </a:schemeClr>
                </a:solidFill>
              </a:rPr>
              <a:t> V ≈ 40mV </a:t>
            </a:r>
            <a:endParaRPr lang="en-US" dirty="0">
              <a:solidFill>
                <a:schemeClr val="accent3">
                  <a:lumMod val="40000"/>
                  <a:lumOff val="60000"/>
                </a:schemeClr>
              </a:solidFill>
            </a:endParaRPr>
          </a:p>
        </p:txBody>
      </p:sp>
      <p:sp>
        <p:nvSpPr>
          <p:cNvPr id="39" name="TextBox 38"/>
          <p:cNvSpPr txBox="1"/>
          <p:nvPr/>
        </p:nvSpPr>
        <p:spPr>
          <a:xfrm>
            <a:off x="8958583" y="841788"/>
            <a:ext cx="1405102" cy="276999"/>
          </a:xfrm>
          <a:prstGeom prst="rect">
            <a:avLst/>
          </a:prstGeom>
          <a:noFill/>
        </p:spPr>
        <p:txBody>
          <a:bodyPr wrap="none" rtlCol="0">
            <a:spAutoFit/>
          </a:bodyPr>
          <a:lstStyle/>
          <a:p>
            <a:r>
              <a:rPr lang="en-US" sz="1200" dirty="0" smtClean="0">
                <a:solidFill>
                  <a:srgbClr val="000000"/>
                </a:solidFill>
                <a:latin typeface="Calibri Light"/>
                <a:cs typeface="Calibri Light"/>
              </a:rPr>
              <a:t>collection electrode</a:t>
            </a:r>
            <a:endParaRPr lang="en-US" sz="1200" dirty="0">
              <a:solidFill>
                <a:srgbClr val="000000"/>
              </a:solidFill>
              <a:latin typeface="Calibri Light"/>
              <a:cs typeface="Calibri Light"/>
            </a:endParaRPr>
          </a:p>
        </p:txBody>
      </p:sp>
      <p:cxnSp>
        <p:nvCxnSpPr>
          <p:cNvPr id="40" name="Straight Connector 39"/>
          <p:cNvCxnSpPr/>
          <p:nvPr/>
        </p:nvCxnSpPr>
        <p:spPr>
          <a:xfrm flipH="1">
            <a:off x="7702483" y="1168759"/>
            <a:ext cx="1054103" cy="164785"/>
          </a:xfrm>
          <a:prstGeom prst="line">
            <a:avLst/>
          </a:prstGeom>
          <a:ln w="6350" cmpd="sng">
            <a:solidFill>
              <a:schemeClr val="tx1"/>
            </a:solidFill>
            <a:headEnd type="triangle"/>
            <a:tailEnd type="triangle" w="med" len="sm"/>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21378228">
            <a:off x="7830818" y="985443"/>
            <a:ext cx="652705" cy="307777"/>
          </a:xfrm>
          <a:prstGeom prst="rect">
            <a:avLst/>
          </a:prstGeom>
          <a:noFill/>
        </p:spPr>
        <p:txBody>
          <a:bodyPr wrap="none" rtlCol="0">
            <a:spAutoFit/>
          </a:bodyPr>
          <a:lstStyle/>
          <a:p>
            <a:r>
              <a:rPr lang="en-US" sz="1400" dirty="0" smtClean="0">
                <a:latin typeface="Calibri Light"/>
                <a:cs typeface="Calibri Light"/>
              </a:rPr>
              <a:t>28 </a:t>
            </a:r>
            <a:r>
              <a:rPr lang="en-US" sz="1400" dirty="0" smtClean="0">
                <a:latin typeface="Symbol" charset="2"/>
                <a:cs typeface="Symbol" charset="2"/>
              </a:rPr>
              <a:t>m</a:t>
            </a:r>
            <a:r>
              <a:rPr lang="en-US" sz="1400" dirty="0" smtClean="0">
                <a:latin typeface="Calibri Light"/>
                <a:cs typeface="Calibri Light"/>
              </a:rPr>
              <a:t>m</a:t>
            </a:r>
            <a:endParaRPr lang="en-US" sz="1400" dirty="0">
              <a:latin typeface="Calibri Light"/>
              <a:cs typeface="Calibri Light"/>
            </a:endParaRPr>
          </a:p>
        </p:txBody>
      </p:sp>
      <p:grpSp>
        <p:nvGrpSpPr>
          <p:cNvPr id="46" name="Group 45"/>
          <p:cNvGrpSpPr/>
          <p:nvPr/>
        </p:nvGrpSpPr>
        <p:grpSpPr>
          <a:xfrm>
            <a:off x="9637967" y="1099735"/>
            <a:ext cx="1353" cy="720282"/>
            <a:chOff x="9637953" y="1099735"/>
            <a:chExt cx="1353" cy="720282"/>
          </a:xfrm>
        </p:grpSpPr>
        <p:cxnSp>
          <p:nvCxnSpPr>
            <p:cNvPr id="44" name="Straight Arrow Connector 43"/>
            <p:cNvCxnSpPr/>
            <p:nvPr/>
          </p:nvCxnSpPr>
          <p:spPr>
            <a:xfrm>
              <a:off x="9639306" y="1099735"/>
              <a:ext cx="0" cy="72028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9637953" y="1455335"/>
              <a:ext cx="0" cy="360000"/>
            </a:xfrm>
            <a:prstGeom prst="straightConnector1">
              <a:avLst/>
            </a:prstGeom>
            <a:ln w="19050" cmpd="sng">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 name="Date Placeholder 5"/>
          <p:cNvSpPr>
            <a:spLocks noGrp="1"/>
          </p:cNvSpPr>
          <p:nvPr>
            <p:ph type="dt" sz="half" idx="10"/>
          </p:nvPr>
        </p:nvSpPr>
        <p:spPr/>
        <p:txBody>
          <a:bodyPr/>
          <a:lstStyle/>
          <a:p>
            <a:r>
              <a:rPr lang="en-US" smtClean="0"/>
              <a:t>April 21, 2020</a:t>
            </a:r>
            <a:endParaRPr lang="en-US" dirty="0"/>
          </a:p>
        </p:txBody>
      </p:sp>
      <p:sp>
        <p:nvSpPr>
          <p:cNvPr id="7" name="Footer Placeholder 6"/>
          <p:cNvSpPr>
            <a:spLocks noGrp="1"/>
          </p:cNvSpPr>
          <p:nvPr>
            <p:ph type="ftr" sz="quarter" idx="11"/>
          </p:nvPr>
        </p:nvSpPr>
        <p:spPr/>
        <p:txBody>
          <a:bodyPr/>
          <a:lstStyle/>
          <a:p>
            <a:r>
              <a:rPr lang="en-US" smtClean="0"/>
              <a:t>NSD staff meeting</a:t>
            </a:r>
            <a:endParaRPr lang="en-US" dirty="0"/>
          </a:p>
        </p:txBody>
      </p:sp>
      <p:sp>
        <p:nvSpPr>
          <p:cNvPr id="8" name="TextBox 7"/>
          <p:cNvSpPr txBox="1"/>
          <p:nvPr/>
        </p:nvSpPr>
        <p:spPr>
          <a:xfrm>
            <a:off x="10592029" y="6083300"/>
            <a:ext cx="912429" cy="369332"/>
          </a:xfrm>
          <a:prstGeom prst="rect">
            <a:avLst/>
          </a:prstGeom>
          <a:noFill/>
        </p:spPr>
        <p:txBody>
          <a:bodyPr wrap="none" rtlCol="0">
            <a:spAutoFit/>
          </a:bodyPr>
          <a:lstStyle/>
          <a:p>
            <a:r>
              <a:rPr lang="en-US" dirty="0" smtClean="0"/>
              <a:t>L. Musa</a:t>
            </a:r>
            <a:endParaRPr lang="en-US" dirty="0"/>
          </a:p>
        </p:txBody>
      </p:sp>
      <p:pic>
        <p:nvPicPr>
          <p:cNvPr id="33" name="Picture 32"/>
          <p:cNvPicPr>
            <a:picLocks noChangeAspect="1"/>
          </p:cNvPicPr>
          <p:nvPr/>
        </p:nvPicPr>
        <p:blipFill>
          <a:blip r:embed="rId6"/>
          <a:stretch>
            <a:fillRect/>
          </a:stretch>
        </p:blipFill>
        <p:spPr>
          <a:xfrm>
            <a:off x="9470572" y="4703469"/>
            <a:ext cx="2537264" cy="1302397"/>
          </a:xfrm>
          <a:prstGeom prst="rect">
            <a:avLst/>
          </a:prstGeom>
          <a:ln>
            <a:solidFill>
              <a:schemeClr val="accent1"/>
            </a:solidFill>
          </a:ln>
          <a:effectLst>
            <a:outerShdw blurRad="50800" dist="38100" dir="2700000" algn="tl" rotWithShape="0">
              <a:prstClr val="black">
                <a:alpha val="40000"/>
              </a:prstClr>
            </a:outerShdw>
          </a:effectLst>
        </p:spPr>
      </p:pic>
      <p:sp>
        <p:nvSpPr>
          <p:cNvPr id="9" name="TextBox 8"/>
          <p:cNvSpPr txBox="1"/>
          <p:nvPr/>
        </p:nvSpPr>
        <p:spPr>
          <a:xfrm>
            <a:off x="10386433" y="4615087"/>
            <a:ext cx="787395" cy="369332"/>
          </a:xfrm>
          <a:prstGeom prst="rect">
            <a:avLst/>
          </a:prstGeom>
          <a:noFill/>
        </p:spPr>
        <p:txBody>
          <a:bodyPr wrap="none" rtlCol="0">
            <a:spAutoFit/>
          </a:bodyPr>
          <a:lstStyle/>
          <a:p>
            <a:r>
              <a:rPr lang="en-US" dirty="0" smtClean="0"/>
              <a:t>30mm</a:t>
            </a:r>
            <a:endParaRPr lang="en-US" dirty="0"/>
          </a:p>
        </p:txBody>
      </p:sp>
      <p:sp>
        <p:nvSpPr>
          <p:cNvPr id="12" name="TextBox 11"/>
          <p:cNvSpPr txBox="1"/>
          <p:nvPr/>
        </p:nvSpPr>
        <p:spPr>
          <a:xfrm rot="16200000">
            <a:off x="11509239" y="5276128"/>
            <a:ext cx="787395" cy="369332"/>
          </a:xfrm>
          <a:prstGeom prst="rect">
            <a:avLst/>
          </a:prstGeom>
          <a:noFill/>
        </p:spPr>
        <p:txBody>
          <a:bodyPr wrap="none" rtlCol="0">
            <a:spAutoFit/>
          </a:bodyPr>
          <a:lstStyle/>
          <a:p>
            <a:r>
              <a:rPr lang="en-US" dirty="0" smtClean="0"/>
              <a:t>15mm</a:t>
            </a:r>
            <a:endParaRPr lang="en-US" dirty="0"/>
          </a:p>
        </p:txBody>
      </p:sp>
      <p:sp>
        <p:nvSpPr>
          <p:cNvPr id="13" name="TextBox 12"/>
          <p:cNvSpPr txBox="1"/>
          <p:nvPr/>
        </p:nvSpPr>
        <p:spPr>
          <a:xfrm>
            <a:off x="903671" y="79301"/>
            <a:ext cx="9688358" cy="584775"/>
          </a:xfrm>
          <a:prstGeom prst="rect">
            <a:avLst/>
          </a:prstGeom>
          <a:noFill/>
        </p:spPr>
        <p:txBody>
          <a:bodyPr wrap="none" rtlCol="0">
            <a:spAutoFit/>
          </a:bodyPr>
          <a:lstStyle/>
          <a:p>
            <a:r>
              <a:rPr lang="en-US" sz="3200" dirty="0" smtClean="0"/>
              <a:t>ALPIDE – next generation MAPS sensor (see WS talk later)</a:t>
            </a:r>
            <a:endParaRPr lang="en-US" sz="3200" dirty="0"/>
          </a:p>
        </p:txBody>
      </p:sp>
      <p:sp>
        <p:nvSpPr>
          <p:cNvPr id="38" name="Oval 37"/>
          <p:cNvSpPr/>
          <p:nvPr/>
        </p:nvSpPr>
        <p:spPr>
          <a:xfrm>
            <a:off x="3084163" y="2032465"/>
            <a:ext cx="2340244" cy="74983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48594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2C15F9-2AD0-044F-BB80-F9D71DAC45B9}" type="slidenum">
              <a:rPr lang="en-US" smtClean="0"/>
              <a:t>33</a:t>
            </a:fld>
            <a:endParaRPr lang="en-US"/>
          </a:p>
        </p:txBody>
      </p:sp>
      <p:sp>
        <p:nvSpPr>
          <p:cNvPr id="3" name="Slide Number Placeholder 3"/>
          <p:cNvSpPr txBox="1">
            <a:spLocks/>
          </p:cNvSpPr>
          <p:nvPr/>
        </p:nvSpPr>
        <p:spPr>
          <a:xfrm>
            <a:off x="8542943" y="6242051"/>
            <a:ext cx="271355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F62631-D247-0E44-B808-5D23CBBA66F7}" type="slidenum">
              <a:rPr lang="en-US" smtClean="0"/>
              <a:pPr/>
              <a:t>33</a:t>
            </a:fld>
            <a:endParaRPr lang="en-US"/>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5428" y="785490"/>
            <a:ext cx="3691557" cy="2419029"/>
          </a:xfrm>
          <a:prstGeom prst="rect">
            <a:avLst/>
          </a:prstGeom>
        </p:spPr>
      </p:pic>
      <p:sp>
        <p:nvSpPr>
          <p:cNvPr id="6" name="CasellaDiTesto 17"/>
          <p:cNvSpPr txBox="1"/>
          <p:nvPr/>
        </p:nvSpPr>
        <p:spPr>
          <a:xfrm>
            <a:off x="741945" y="1181248"/>
            <a:ext cx="1867723" cy="427461"/>
          </a:xfrm>
          <a:prstGeom prst="rect">
            <a:avLst/>
          </a:prstGeom>
          <a:noFill/>
        </p:spPr>
        <p:txBody>
          <a:bodyPr wrap="square" rtlCol="0">
            <a:spAutoFit/>
          </a:bodyPr>
          <a:lstStyle/>
          <a:p>
            <a:r>
              <a:rPr lang="it-IT" sz="1200" dirty="0" smtClean="0"/>
              <a:t>Flexible PCB</a:t>
            </a:r>
            <a:endParaRPr lang="it-IT" sz="1200" dirty="0"/>
          </a:p>
        </p:txBody>
      </p:sp>
      <p:sp>
        <p:nvSpPr>
          <p:cNvPr id="7" name="CasellaDiTesto 18"/>
          <p:cNvSpPr txBox="1"/>
          <p:nvPr/>
        </p:nvSpPr>
        <p:spPr>
          <a:xfrm>
            <a:off x="910689" y="1751923"/>
            <a:ext cx="1179615" cy="427461"/>
          </a:xfrm>
          <a:prstGeom prst="rect">
            <a:avLst/>
          </a:prstGeom>
          <a:noFill/>
        </p:spPr>
        <p:txBody>
          <a:bodyPr wrap="square" rtlCol="0">
            <a:spAutoFit/>
          </a:bodyPr>
          <a:lstStyle/>
          <a:p>
            <a:r>
              <a:rPr lang="it-IT" sz="1200" dirty="0" smtClean="0"/>
              <a:t>9 sensors</a:t>
            </a:r>
            <a:endParaRPr lang="it-IT" sz="1200" dirty="0"/>
          </a:p>
        </p:txBody>
      </p:sp>
      <p:sp>
        <p:nvSpPr>
          <p:cNvPr id="8" name="CasellaDiTesto 20"/>
          <p:cNvSpPr txBox="1"/>
          <p:nvPr/>
        </p:nvSpPr>
        <p:spPr>
          <a:xfrm rot="20138276">
            <a:off x="2110018" y="2035142"/>
            <a:ext cx="840421" cy="276999"/>
          </a:xfrm>
          <a:prstGeom prst="rect">
            <a:avLst/>
          </a:prstGeom>
          <a:noFill/>
        </p:spPr>
        <p:txBody>
          <a:bodyPr wrap="square" rtlCol="0">
            <a:spAutoFit/>
          </a:bodyPr>
          <a:lstStyle/>
          <a:p>
            <a:r>
              <a:rPr lang="en-US" sz="1200" dirty="0" smtClean="0"/>
              <a:t>Cold Plate</a:t>
            </a:r>
            <a:endParaRPr lang="it-IT" sz="1200" dirty="0"/>
          </a:p>
        </p:txBody>
      </p:sp>
      <p:sp>
        <p:nvSpPr>
          <p:cNvPr id="9" name="CasellaDiTesto 21"/>
          <p:cNvSpPr txBox="1"/>
          <p:nvPr/>
        </p:nvSpPr>
        <p:spPr>
          <a:xfrm>
            <a:off x="3393063" y="1698108"/>
            <a:ext cx="1039433" cy="276999"/>
          </a:xfrm>
          <a:prstGeom prst="rect">
            <a:avLst/>
          </a:prstGeom>
          <a:noFill/>
        </p:spPr>
        <p:txBody>
          <a:bodyPr wrap="square" rtlCol="0">
            <a:spAutoFit/>
          </a:bodyPr>
          <a:lstStyle/>
          <a:p>
            <a:r>
              <a:rPr lang="it-IT" sz="1200" dirty="0" smtClean="0"/>
              <a:t>Space Frame</a:t>
            </a:r>
            <a:endParaRPr lang="it-IT" sz="1200" dirty="0"/>
          </a:p>
        </p:txBody>
      </p:sp>
      <p:sp>
        <p:nvSpPr>
          <p:cNvPr id="10" name="CasellaDiTesto 21"/>
          <p:cNvSpPr txBox="1"/>
          <p:nvPr/>
        </p:nvSpPr>
        <p:spPr>
          <a:xfrm>
            <a:off x="1576605" y="2852594"/>
            <a:ext cx="1033062" cy="276999"/>
          </a:xfrm>
          <a:prstGeom prst="rect">
            <a:avLst/>
          </a:prstGeom>
          <a:noFill/>
        </p:spPr>
        <p:txBody>
          <a:bodyPr wrap="square" rtlCol="0">
            <a:spAutoFit/>
          </a:bodyPr>
          <a:lstStyle/>
          <a:p>
            <a:r>
              <a:rPr lang="it-IT" sz="1200" dirty="0" smtClean="0"/>
              <a:t>Connector</a:t>
            </a:r>
            <a:endParaRPr lang="it-IT" sz="1200" dirty="0"/>
          </a:p>
        </p:txBody>
      </p:sp>
      <p:sp>
        <p:nvSpPr>
          <p:cNvPr id="11" name="CasellaDiTesto 21"/>
          <p:cNvSpPr txBox="1"/>
          <p:nvPr/>
        </p:nvSpPr>
        <p:spPr>
          <a:xfrm>
            <a:off x="711586" y="3024541"/>
            <a:ext cx="1016302" cy="427461"/>
          </a:xfrm>
          <a:prstGeom prst="rect">
            <a:avLst/>
          </a:prstGeom>
          <a:noFill/>
        </p:spPr>
        <p:txBody>
          <a:bodyPr wrap="square" rtlCol="0">
            <a:spAutoFit/>
          </a:bodyPr>
          <a:lstStyle/>
          <a:p>
            <a:r>
              <a:rPr lang="it-IT" sz="1200" dirty="0" smtClean="0"/>
              <a:t>Fitting</a:t>
            </a:r>
            <a:endParaRPr lang="it-IT" sz="1200" dirty="0"/>
          </a:p>
        </p:txBody>
      </p:sp>
      <p:sp>
        <p:nvSpPr>
          <p:cNvPr id="12" name="CasellaDiTesto 21"/>
          <p:cNvSpPr txBox="1"/>
          <p:nvPr/>
        </p:nvSpPr>
        <p:spPr>
          <a:xfrm>
            <a:off x="4276064" y="1075925"/>
            <a:ext cx="846530" cy="276999"/>
          </a:xfrm>
          <a:prstGeom prst="rect">
            <a:avLst/>
          </a:prstGeom>
          <a:noFill/>
        </p:spPr>
        <p:txBody>
          <a:bodyPr wrap="square" rtlCol="0">
            <a:spAutoFit/>
          </a:bodyPr>
          <a:lstStyle/>
          <a:p>
            <a:r>
              <a:rPr lang="it-IT" sz="1200" dirty="0" smtClean="0"/>
              <a:t>Connector</a:t>
            </a:r>
            <a:endParaRPr lang="it-IT" sz="1200" dirty="0"/>
          </a:p>
        </p:txBody>
      </p:sp>
      <p:pic>
        <p:nvPicPr>
          <p:cNvPr id="16" name="Picture 2" descr="\\cern.ch\dfs\Users\c\cgargiul\Desktop\fig4-3.jpg"/>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71539" y="2486024"/>
            <a:ext cx="2388921" cy="121719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47196" y="2777710"/>
            <a:ext cx="1254452" cy="108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17"/>
          <p:cNvGrpSpPr/>
          <p:nvPr/>
        </p:nvGrpSpPr>
        <p:grpSpPr>
          <a:xfrm>
            <a:off x="8602308" y="3895531"/>
            <a:ext cx="3453834" cy="2596606"/>
            <a:chOff x="3182944" y="3740284"/>
            <a:chExt cx="3453834" cy="2596606"/>
          </a:xfrm>
        </p:grpSpPr>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82944" y="3986090"/>
              <a:ext cx="3453834" cy="2350800"/>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l="75988" r="1048" b="69992"/>
            <a:stretch/>
          </p:blipFill>
          <p:spPr>
            <a:xfrm>
              <a:off x="5461948" y="3740284"/>
              <a:ext cx="1136342" cy="1010701"/>
            </a:xfrm>
            <a:prstGeom prst="rect">
              <a:avLst/>
            </a:prstGeom>
          </p:spPr>
        </p:pic>
      </p:grpSp>
      <p:grpSp>
        <p:nvGrpSpPr>
          <p:cNvPr id="21" name="Group 20"/>
          <p:cNvGrpSpPr/>
          <p:nvPr/>
        </p:nvGrpSpPr>
        <p:grpSpPr>
          <a:xfrm>
            <a:off x="5345849" y="3902926"/>
            <a:ext cx="3445301" cy="2596605"/>
            <a:chOff x="-58992" y="3740285"/>
            <a:chExt cx="3445301" cy="2596605"/>
          </a:xfrm>
        </p:grpSpPr>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92" y="3991898"/>
              <a:ext cx="3445301" cy="2344992"/>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a:ext>
              </a:extLst>
            </a:blip>
            <a:srcRect l="75673" r="758" b="69708"/>
            <a:stretch/>
          </p:blipFill>
          <p:spPr>
            <a:xfrm>
              <a:off x="2230913" y="3740285"/>
              <a:ext cx="1155396" cy="1010701"/>
            </a:xfrm>
            <a:prstGeom prst="rect">
              <a:avLst/>
            </a:prstGeom>
          </p:spPr>
        </p:pic>
      </p:grpSp>
      <p:cxnSp>
        <p:nvCxnSpPr>
          <p:cNvPr id="24" name="Straight Arrow Connector 23"/>
          <p:cNvCxnSpPr/>
          <p:nvPr/>
        </p:nvCxnSpPr>
        <p:spPr>
          <a:xfrm>
            <a:off x="3308233" y="1995004"/>
            <a:ext cx="2575191" cy="154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65214" y="4118944"/>
            <a:ext cx="1675854" cy="518604"/>
          </a:xfrm>
          <a:prstGeom prst="rect">
            <a:avLst/>
          </a:prstGeom>
          <a:noFill/>
        </p:spPr>
        <p:txBody>
          <a:bodyPr wrap="square" rtlCol="0">
            <a:spAutoFit/>
          </a:bodyPr>
          <a:lstStyle/>
          <a:p>
            <a:r>
              <a:rPr lang="en-GB" sz="1400" dirty="0">
                <a:effectLst>
                  <a:outerShdw blurRad="38100" dist="38100" dir="2700000" algn="tl">
                    <a:srgbClr val="000000">
                      <a:alpha val="43137"/>
                    </a:srgbClr>
                  </a:outerShdw>
                </a:effectLst>
                <a:latin typeface="+mj-lt"/>
              </a:rPr>
              <a:t>Single stave, </a:t>
            </a:r>
            <a:r>
              <a:rPr lang="en-GB" sz="1400" dirty="0" smtClean="0">
                <a:effectLst>
                  <a:outerShdw blurRad="38100" dist="38100" dir="2700000" algn="tl">
                    <a:srgbClr val="000000">
                      <a:alpha val="43137"/>
                    </a:srgbClr>
                  </a:outerShdw>
                </a:effectLst>
                <a:latin typeface="+mj-lt"/>
              </a:rPr>
              <a:t> </a:t>
            </a:r>
            <a:r>
              <a:rPr lang="en-GB" sz="1400" dirty="0">
                <a:effectLst>
                  <a:outerShdw blurRad="38100" dist="38100" dir="2700000" algn="tl">
                    <a:srgbClr val="000000">
                      <a:alpha val="43137"/>
                    </a:srgbClr>
                  </a:outerShdw>
                </a:effectLst>
                <a:latin typeface="+mj-lt"/>
              </a:rPr>
              <a:t>perpendicular tracks</a:t>
            </a:r>
            <a:endParaRPr lang="en-GB" sz="1400" baseline="-25000" dirty="0">
              <a:effectLst>
                <a:outerShdw blurRad="38100" dist="38100" dir="2700000" algn="tl">
                  <a:srgbClr val="000000">
                    <a:alpha val="43137"/>
                  </a:srgbClr>
                </a:outerShdw>
              </a:effectLst>
              <a:latin typeface="+mj-lt"/>
            </a:endParaRPr>
          </a:p>
        </p:txBody>
      </p:sp>
      <p:sp>
        <p:nvSpPr>
          <p:cNvPr id="26" name="TextBox 25"/>
          <p:cNvSpPr txBox="1"/>
          <p:nvPr/>
        </p:nvSpPr>
        <p:spPr>
          <a:xfrm>
            <a:off x="8936179" y="4113565"/>
            <a:ext cx="1906645" cy="518604"/>
          </a:xfrm>
          <a:prstGeom prst="rect">
            <a:avLst/>
          </a:prstGeom>
          <a:noFill/>
        </p:spPr>
        <p:txBody>
          <a:bodyPr wrap="square" rtlCol="0">
            <a:spAutoFit/>
          </a:bodyPr>
          <a:lstStyle>
            <a:defPPr>
              <a:defRPr lang="en-US"/>
            </a:defPPr>
            <a:lvl1pPr algn="just">
              <a:defRPr b="1"/>
            </a:lvl1pPr>
          </a:lstStyle>
          <a:p>
            <a:pPr algn="l"/>
            <a:r>
              <a:rPr lang="en-GB" sz="1400" b="0" dirty="0" smtClean="0">
                <a:effectLst>
                  <a:outerShdw blurRad="38100" dist="38100" dir="2700000" algn="tl">
                    <a:srgbClr val="000000">
                      <a:alpha val="43137"/>
                    </a:srgbClr>
                  </a:outerShdw>
                </a:effectLst>
                <a:latin typeface="+mj-lt"/>
              </a:rPr>
              <a:t>Tilted staves with overlap</a:t>
            </a:r>
            <a:r>
              <a:rPr lang="en-GB" sz="1400" b="0" dirty="0">
                <a:effectLst>
                  <a:outerShdw blurRad="38100" dist="38100" dir="2700000" algn="tl">
                    <a:srgbClr val="000000">
                      <a:alpha val="43137"/>
                    </a:srgbClr>
                  </a:outerShdw>
                </a:effectLst>
                <a:latin typeface="+mj-lt"/>
              </a:rPr>
              <a:t>, inclined tracks</a:t>
            </a:r>
          </a:p>
        </p:txBody>
      </p:sp>
      <p:sp>
        <p:nvSpPr>
          <p:cNvPr id="27" name="TextBox 26"/>
          <p:cNvSpPr txBox="1"/>
          <p:nvPr/>
        </p:nvSpPr>
        <p:spPr>
          <a:xfrm>
            <a:off x="7657553" y="3326955"/>
            <a:ext cx="1693349" cy="36933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en-GB" dirty="0" smtClean="0">
                <a:solidFill>
                  <a:schemeClr val="bg1"/>
                </a:solidFill>
              </a:rPr>
              <a:t>Material budget</a:t>
            </a:r>
            <a:endParaRPr lang="en-GB" dirty="0">
              <a:solidFill>
                <a:schemeClr val="bg1"/>
              </a:solidFill>
            </a:endParaRPr>
          </a:p>
        </p:txBody>
      </p:sp>
      <p:sp>
        <p:nvSpPr>
          <p:cNvPr id="28" name="TextBox 27"/>
          <p:cNvSpPr txBox="1"/>
          <p:nvPr/>
        </p:nvSpPr>
        <p:spPr>
          <a:xfrm>
            <a:off x="9002904" y="1626102"/>
            <a:ext cx="2424382" cy="369332"/>
          </a:xfrm>
          <a:prstGeom prst="rect">
            <a:avLst/>
          </a:prstGeom>
          <a:noFill/>
        </p:spPr>
        <p:txBody>
          <a:bodyPr wrap="none" rtlCol="0">
            <a:spAutoFit/>
          </a:bodyPr>
          <a:lstStyle/>
          <a:p>
            <a:r>
              <a:rPr lang="en-GB" dirty="0" smtClean="0">
                <a:latin typeface="+mj-lt"/>
              </a:rPr>
              <a:t>L 290 mm, 1.7 gr weight</a:t>
            </a:r>
            <a:endParaRPr lang="en-GB" dirty="0">
              <a:latin typeface="+mj-lt"/>
            </a:endParaRPr>
          </a:p>
        </p:txBody>
      </p:sp>
      <p:sp>
        <p:nvSpPr>
          <p:cNvPr id="30" name="Footer Placeholder 46"/>
          <p:cNvSpPr>
            <a:spLocks noGrp="1"/>
          </p:cNvSpPr>
          <p:nvPr>
            <p:ph type="ftr" sz="quarter" idx="11"/>
          </p:nvPr>
        </p:nvSpPr>
        <p:spPr>
          <a:xfrm>
            <a:off x="4020354" y="6242051"/>
            <a:ext cx="4070330" cy="365125"/>
          </a:xfrm>
        </p:spPr>
        <p:txBody>
          <a:bodyPr/>
          <a:lstStyle/>
          <a:p>
            <a:r>
              <a:rPr lang="en-US" smtClean="0"/>
              <a:t>NSD staff meeting</a:t>
            </a:r>
            <a:endParaRPr lang="en-US" dirty="0"/>
          </a:p>
        </p:txBody>
      </p:sp>
      <p:pic>
        <p:nvPicPr>
          <p:cNvPr id="35" name="Content Placeholder 6"/>
          <p:cNvPicPr>
            <a:picLocks noChangeAspect="1"/>
          </p:cNvPicPr>
          <p:nvPr/>
        </p:nvPicPr>
        <p:blipFill>
          <a:blip r:embed="rId7"/>
          <a:stretch>
            <a:fillRect/>
          </a:stretch>
        </p:blipFill>
        <p:spPr>
          <a:xfrm>
            <a:off x="4396593" y="609107"/>
            <a:ext cx="6560337" cy="2586286"/>
          </a:xfrm>
          <a:prstGeom prst="rect">
            <a:avLst/>
          </a:prstGeom>
        </p:spPr>
      </p:pic>
      <p:pic>
        <p:nvPicPr>
          <p:cNvPr id="37" name="Content Placeholder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8930" y="3318304"/>
            <a:ext cx="4428019" cy="2952013"/>
          </a:xfrm>
          <a:prstGeom prst="rect">
            <a:avLst/>
          </a:prstGeom>
        </p:spPr>
      </p:pic>
      <p:sp>
        <p:nvSpPr>
          <p:cNvPr id="38" name="TextBox 37"/>
          <p:cNvSpPr txBox="1"/>
          <p:nvPr/>
        </p:nvSpPr>
        <p:spPr>
          <a:xfrm>
            <a:off x="2416417" y="3687447"/>
            <a:ext cx="1953292" cy="307777"/>
          </a:xfrm>
          <a:prstGeom prst="rect">
            <a:avLst/>
          </a:prstGeom>
          <a:noFill/>
        </p:spPr>
        <p:txBody>
          <a:bodyPr wrap="none" rtlCol="0">
            <a:spAutoFit/>
          </a:bodyPr>
          <a:lstStyle/>
          <a:p>
            <a:r>
              <a:rPr lang="en-US" sz="1400" dirty="0" smtClean="0">
                <a:latin typeface="Calibri Light"/>
                <a:cs typeface="Calibri Light"/>
              </a:rPr>
              <a:t>Hybrid Integrated Circuit</a:t>
            </a:r>
            <a:endParaRPr lang="en-US" sz="1400" dirty="0">
              <a:latin typeface="Calibri Light"/>
              <a:cs typeface="Calibri Light"/>
            </a:endParaRPr>
          </a:p>
        </p:txBody>
      </p:sp>
      <p:sp>
        <p:nvSpPr>
          <p:cNvPr id="39" name="TextBox 38"/>
          <p:cNvSpPr txBox="1"/>
          <p:nvPr/>
        </p:nvSpPr>
        <p:spPr>
          <a:xfrm>
            <a:off x="1010311" y="6254978"/>
            <a:ext cx="3799337" cy="276999"/>
          </a:xfrm>
          <a:prstGeom prst="rect">
            <a:avLst/>
          </a:prstGeom>
          <a:noFill/>
        </p:spPr>
        <p:txBody>
          <a:bodyPr wrap="none" rtlCol="0">
            <a:spAutoFit/>
          </a:bodyPr>
          <a:lstStyle/>
          <a:p>
            <a:r>
              <a:rPr lang="en-US" sz="1200" i="1" dirty="0" smtClean="0">
                <a:solidFill>
                  <a:schemeClr val="tx1">
                    <a:lumMod val="50000"/>
                    <a:lumOff val="50000"/>
                  </a:schemeClr>
                </a:solidFill>
              </a:rPr>
              <a:t>L. Musa – </a:t>
            </a:r>
            <a:r>
              <a:rPr lang="en-US" sz="1200" i="1" dirty="0" err="1" smtClean="0">
                <a:solidFill>
                  <a:schemeClr val="tx1">
                    <a:lumMod val="50000"/>
                    <a:lumOff val="50000"/>
                  </a:schemeClr>
                </a:solidFill>
              </a:rPr>
              <a:t>EIROforum,Topical</a:t>
            </a:r>
            <a:r>
              <a:rPr lang="en-US" sz="1200" i="1" dirty="0" smtClean="0">
                <a:solidFill>
                  <a:schemeClr val="tx1">
                    <a:lumMod val="50000"/>
                    <a:lumOff val="50000"/>
                  </a:schemeClr>
                </a:solidFill>
              </a:rPr>
              <a:t> Workshop, CERN, May 2018</a:t>
            </a:r>
            <a:endParaRPr lang="en-US" sz="1200" i="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13" name="TextBox 12"/>
          <p:cNvSpPr txBox="1"/>
          <p:nvPr/>
        </p:nvSpPr>
        <p:spPr>
          <a:xfrm>
            <a:off x="4456985" y="137307"/>
            <a:ext cx="3149837" cy="584775"/>
          </a:xfrm>
          <a:prstGeom prst="rect">
            <a:avLst/>
          </a:prstGeom>
          <a:noFill/>
        </p:spPr>
        <p:txBody>
          <a:bodyPr wrap="none" rtlCol="0">
            <a:spAutoFit/>
          </a:bodyPr>
          <a:lstStyle/>
          <a:p>
            <a:r>
              <a:rPr lang="en-US" sz="3200" u="sng" dirty="0" smtClean="0"/>
              <a:t>Inner Barrel </a:t>
            </a:r>
            <a:r>
              <a:rPr lang="en-US" sz="3200" u="sng" dirty="0"/>
              <a:t>S</a:t>
            </a:r>
            <a:r>
              <a:rPr lang="en-US" sz="3200" u="sng" dirty="0" smtClean="0"/>
              <a:t>tave</a:t>
            </a:r>
            <a:endParaRPr lang="en-US" sz="3200" u="sng" dirty="0"/>
          </a:p>
        </p:txBody>
      </p:sp>
    </p:spTree>
    <p:extLst>
      <p:ext uri="{BB962C8B-B14F-4D97-AF65-F5344CB8AC3E}">
        <p14:creationId xmlns:p14="http://schemas.microsoft.com/office/powerpoint/2010/main" val="1061383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2C15F9-2AD0-044F-BB80-F9D71DAC45B9}" type="slidenum">
              <a:rPr lang="en-US" smtClean="0"/>
              <a:t>34</a:t>
            </a:fld>
            <a:endParaRPr lang="en-US"/>
          </a:p>
        </p:txBody>
      </p:sp>
      <p:pic>
        <p:nvPicPr>
          <p:cNvPr id="3" name="Picture 2" descr="pALPIDE_v7_pALPIDEfs_sim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22" y="634511"/>
            <a:ext cx="11099800" cy="4927600"/>
          </a:xfrm>
          <a:prstGeom prst="rect">
            <a:avLst/>
          </a:prstGeom>
        </p:spPr>
      </p:pic>
      <p:sp>
        <p:nvSpPr>
          <p:cNvPr id="9" name="TextBox 8"/>
          <p:cNvSpPr txBox="1"/>
          <p:nvPr/>
        </p:nvSpPr>
        <p:spPr>
          <a:xfrm>
            <a:off x="583878" y="5217924"/>
            <a:ext cx="10998522" cy="1077218"/>
          </a:xfrm>
          <a:prstGeom prst="rect">
            <a:avLst/>
          </a:prstGeom>
          <a:noFill/>
        </p:spPr>
        <p:txBody>
          <a:bodyPr wrap="square" rtlCol="0">
            <a:spAutoFit/>
          </a:bodyPr>
          <a:lstStyle/>
          <a:p>
            <a:r>
              <a:rPr lang="en-US" dirty="0" smtClean="0"/>
              <a:t>Front-end acts as delay line</a:t>
            </a:r>
          </a:p>
          <a:p>
            <a:pPr marL="285750" indent="-285750">
              <a:spcBef>
                <a:spcPts val="600"/>
              </a:spcBef>
              <a:buFont typeface="Arial"/>
              <a:buChar char="•"/>
            </a:pPr>
            <a:r>
              <a:rPr lang="en-US" dirty="0" smtClean="0"/>
              <a:t>Sensor and front-end continuously active: upon particle hit front-end forms a pulse with ~1-2</a:t>
            </a:r>
            <a:r>
              <a:rPr lang="en-US" dirty="0" smtClean="0">
                <a:latin typeface="Symbol" charset="2"/>
                <a:cs typeface="Symbol" charset="2"/>
              </a:rPr>
              <a:t>m</a:t>
            </a:r>
            <a:r>
              <a:rPr lang="en-US" dirty="0" smtClean="0"/>
              <a:t>s peaking time</a:t>
            </a:r>
          </a:p>
          <a:p>
            <a:pPr marL="285750" indent="-285750">
              <a:spcBef>
                <a:spcPts val="600"/>
              </a:spcBef>
              <a:buFont typeface="Arial"/>
              <a:buChar char="•"/>
            </a:pPr>
            <a:r>
              <a:rPr lang="en-US" dirty="0" smtClean="0"/>
              <a:t>Threshold is applied to form binary pulse and hit latched into memory</a:t>
            </a:r>
          </a:p>
        </p:txBody>
      </p:sp>
      <p:sp>
        <p:nvSpPr>
          <p:cNvPr id="10" name="TextBox 9"/>
          <p:cNvSpPr txBox="1"/>
          <p:nvPr/>
        </p:nvSpPr>
        <p:spPr>
          <a:xfrm>
            <a:off x="8392663" y="6167529"/>
            <a:ext cx="3799337" cy="276999"/>
          </a:xfrm>
          <a:prstGeom prst="rect">
            <a:avLst/>
          </a:prstGeom>
          <a:noFill/>
        </p:spPr>
        <p:txBody>
          <a:bodyPr wrap="none" rtlCol="0">
            <a:spAutoFit/>
          </a:bodyPr>
          <a:lstStyle/>
          <a:p>
            <a:r>
              <a:rPr lang="en-US" sz="1200" i="1" dirty="0" smtClean="0">
                <a:solidFill>
                  <a:schemeClr val="tx1">
                    <a:lumMod val="50000"/>
                    <a:lumOff val="50000"/>
                  </a:schemeClr>
                </a:solidFill>
              </a:rPr>
              <a:t>L. Musa – </a:t>
            </a:r>
            <a:r>
              <a:rPr lang="en-US" sz="1200" i="1" dirty="0" err="1" smtClean="0">
                <a:solidFill>
                  <a:schemeClr val="tx1">
                    <a:lumMod val="50000"/>
                    <a:lumOff val="50000"/>
                  </a:schemeClr>
                </a:solidFill>
              </a:rPr>
              <a:t>EIROforum,Topical</a:t>
            </a:r>
            <a:r>
              <a:rPr lang="en-US" sz="1200" i="1" dirty="0" smtClean="0">
                <a:solidFill>
                  <a:schemeClr val="tx1">
                    <a:lumMod val="50000"/>
                    <a:lumOff val="50000"/>
                  </a:schemeClr>
                </a:solidFill>
              </a:rPr>
              <a:t> Workshop, CERN, May 2018</a:t>
            </a:r>
            <a:endParaRPr lang="en-US" sz="1200" i="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11" name="Footer Placeholder 10"/>
          <p:cNvSpPr>
            <a:spLocks noGrp="1"/>
          </p:cNvSpPr>
          <p:nvPr>
            <p:ph type="ftr" sz="quarter" idx="11"/>
          </p:nvPr>
        </p:nvSpPr>
        <p:spPr/>
        <p:txBody>
          <a:bodyPr/>
          <a:lstStyle/>
          <a:p>
            <a:r>
              <a:rPr lang="en-US" smtClean="0"/>
              <a:t>NSD staff meeting</a:t>
            </a:r>
            <a:endParaRPr lang="en-US" dirty="0"/>
          </a:p>
        </p:txBody>
      </p:sp>
      <p:sp>
        <p:nvSpPr>
          <p:cNvPr id="5" name="TextBox 4"/>
          <p:cNvSpPr txBox="1"/>
          <p:nvPr/>
        </p:nvSpPr>
        <p:spPr>
          <a:xfrm>
            <a:off x="3257731" y="140066"/>
            <a:ext cx="5134932" cy="584775"/>
          </a:xfrm>
          <a:prstGeom prst="rect">
            <a:avLst/>
          </a:prstGeom>
          <a:noFill/>
        </p:spPr>
        <p:txBody>
          <a:bodyPr wrap="none" rtlCol="0">
            <a:spAutoFit/>
          </a:bodyPr>
          <a:lstStyle/>
          <a:p>
            <a:r>
              <a:rPr lang="en-US" sz="3200" dirty="0" smtClean="0"/>
              <a:t>ALPIDE Triggered architecture</a:t>
            </a:r>
            <a:endParaRPr lang="en-US" sz="3200" dirty="0"/>
          </a:p>
        </p:txBody>
      </p:sp>
    </p:spTree>
    <p:extLst>
      <p:ext uri="{BB962C8B-B14F-4D97-AF65-F5344CB8AC3E}">
        <p14:creationId xmlns:p14="http://schemas.microsoft.com/office/powerpoint/2010/main" val="851276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35</a:t>
            </a:fld>
            <a:endParaRPr lang="en-US"/>
          </a:p>
        </p:txBody>
      </p:sp>
      <p:sp>
        <p:nvSpPr>
          <p:cNvPr id="7" name="TextBox 6"/>
          <p:cNvSpPr txBox="1"/>
          <p:nvPr/>
        </p:nvSpPr>
        <p:spPr>
          <a:xfrm>
            <a:off x="1357394" y="730956"/>
            <a:ext cx="9477212" cy="5262979"/>
          </a:xfrm>
          <a:prstGeom prst="rect">
            <a:avLst/>
          </a:prstGeom>
          <a:noFill/>
        </p:spPr>
        <p:txBody>
          <a:bodyPr wrap="square" rtlCol="0">
            <a:spAutoFit/>
          </a:bodyPr>
          <a:lstStyle/>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smtClean="0"/>
              <a:t>Why MAPS </a:t>
            </a:r>
            <a:r>
              <a:rPr lang="en-US" sz="2400" i="1" dirty="0" smtClean="0"/>
              <a:t>are </a:t>
            </a:r>
            <a:r>
              <a:rPr lang="en-US" sz="2400" i="1" dirty="0" smtClean="0"/>
              <a:t>a good choice for charged particle tracking in STAR and </a:t>
            </a:r>
            <a:r>
              <a:rPr lang="en-US" sz="2400" i="1" dirty="0" smtClean="0"/>
              <a:t>ALICE and upcoming EIC.</a:t>
            </a:r>
            <a:endParaRPr lang="en-US" sz="2400" i="1" dirty="0"/>
          </a:p>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smtClean="0"/>
              <a:t>The STAR PXL detector and Ultimate 2 MAPS sensor. </a:t>
            </a:r>
          </a:p>
          <a:p>
            <a:pPr marL="742950" lvl="1" indent="-285750">
              <a:buFont typeface="Arial" panose="020B0604020202020204" pitchFamily="34" charset="0"/>
              <a:buChar char="•"/>
            </a:pPr>
            <a:r>
              <a:rPr lang="en-US" sz="2400" i="1" dirty="0" smtClean="0"/>
              <a:t>Full description of detector performance.</a:t>
            </a:r>
          </a:p>
          <a:p>
            <a:pPr marL="742950" lvl="1" indent="-285750">
              <a:buFont typeface="Arial" panose="020B0604020202020204" pitchFamily="34" charset="0"/>
              <a:buChar char="•"/>
            </a:pPr>
            <a:r>
              <a:rPr lang="en-US" sz="2400" i="1" dirty="0" smtClean="0"/>
              <a:t>Timeline and overall MAPS assessment.</a:t>
            </a:r>
            <a:endParaRPr lang="en-US" sz="2400" i="1" dirty="0"/>
          </a:p>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smtClean="0"/>
              <a:t>The ALICE ITS upgrade and ALPIDE MAPS sensor.</a:t>
            </a:r>
          </a:p>
          <a:p>
            <a:pPr marL="742950" lvl="1" indent="-285750">
              <a:buFont typeface="Arial" panose="020B0604020202020204" pitchFamily="34" charset="0"/>
              <a:buChar char="•"/>
            </a:pPr>
            <a:r>
              <a:rPr lang="en-US" sz="2400" i="1" dirty="0" smtClean="0"/>
              <a:t>Status of detector production and performance of ALPIDE and staves</a:t>
            </a:r>
            <a:r>
              <a:rPr lang="en-US" sz="2400" i="1" dirty="0" smtClean="0"/>
              <a:t>.</a:t>
            </a:r>
          </a:p>
          <a:p>
            <a:pPr marL="742950" lvl="1"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smtClean="0"/>
              <a:t>EIC Detector – toward next generation of MAPS</a:t>
            </a:r>
            <a:endParaRPr lang="en-US" sz="2400" i="1" dirty="0"/>
          </a:p>
          <a:p>
            <a:endParaRPr lang="en-US" sz="2400" i="1" dirty="0"/>
          </a:p>
          <a:p>
            <a:pPr marL="285750" indent="-285750">
              <a:buFont typeface="Arial" panose="020B0604020202020204" pitchFamily="34" charset="0"/>
              <a:buChar char="•"/>
            </a:pPr>
            <a:r>
              <a:rPr lang="en-US" sz="2400" i="1" dirty="0" smtClean="0"/>
              <a:t>Summary.</a:t>
            </a:r>
            <a:endParaRPr lang="en-US" sz="2400" i="1" dirty="0"/>
          </a:p>
        </p:txBody>
      </p:sp>
      <p:sp>
        <p:nvSpPr>
          <p:cNvPr id="8" name="TextBox 7"/>
          <p:cNvSpPr txBox="1"/>
          <p:nvPr/>
        </p:nvSpPr>
        <p:spPr>
          <a:xfrm>
            <a:off x="3707063" y="196615"/>
            <a:ext cx="5484643" cy="646331"/>
          </a:xfrm>
          <a:prstGeom prst="rect">
            <a:avLst/>
          </a:prstGeom>
          <a:noFill/>
        </p:spPr>
        <p:txBody>
          <a:bodyPr wrap="none" rtlCol="0">
            <a:spAutoFit/>
          </a:bodyPr>
          <a:lstStyle/>
          <a:p>
            <a:pPr algn="ctr"/>
            <a:r>
              <a:rPr lang="en-US" sz="3600" u="sng" dirty="0"/>
              <a:t>Outline for this presentation</a:t>
            </a:r>
          </a:p>
        </p:txBody>
      </p:sp>
    </p:spTree>
    <p:extLst>
      <p:ext uri="{BB962C8B-B14F-4D97-AF65-F5344CB8AC3E}">
        <p14:creationId xmlns:p14="http://schemas.microsoft.com/office/powerpoint/2010/main" val="3276115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4</a:t>
            </a:fld>
            <a:endParaRPr lang="en-US"/>
          </a:p>
        </p:txBody>
      </p:sp>
      <p:sp>
        <p:nvSpPr>
          <p:cNvPr id="7" name="Title 1"/>
          <p:cNvSpPr>
            <a:spLocks noGrp="1"/>
          </p:cNvSpPr>
          <p:nvPr>
            <p:ph type="title"/>
          </p:nvPr>
        </p:nvSpPr>
        <p:spPr>
          <a:xfrm>
            <a:off x="686818" y="94664"/>
            <a:ext cx="10972800" cy="1143000"/>
          </a:xfrm>
        </p:spPr>
        <p:txBody>
          <a:bodyPr/>
          <a:lstStyle/>
          <a:p>
            <a:r>
              <a:rPr lang="en-US" sz="3200" u="sng" dirty="0" smtClean="0"/>
              <a:t>MAPS in Heavy Ion Colliders</a:t>
            </a:r>
            <a:endParaRPr lang="en-US" sz="3200" u="sng" dirty="0"/>
          </a:p>
        </p:txBody>
      </p:sp>
      <p:pic>
        <p:nvPicPr>
          <p:cNvPr id="8" name="Picture 2" descr="C:\Users\gcontin\Documents\STAR\Image\STAR_V19_MT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4" t="11746" r="3027" b="23346"/>
          <a:stretch/>
        </p:blipFill>
        <p:spPr bwMode="auto">
          <a:xfrm>
            <a:off x="455419" y="1843995"/>
            <a:ext cx="2998981" cy="1685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941" y="1815482"/>
            <a:ext cx="2521565" cy="1713778"/>
          </a:xfrm>
          <a:prstGeom prst="rect">
            <a:avLst/>
          </a:prstGeom>
        </p:spPr>
      </p:pic>
      <p:sp>
        <p:nvSpPr>
          <p:cNvPr id="10" name="TextBox 9"/>
          <p:cNvSpPr txBox="1"/>
          <p:nvPr/>
        </p:nvSpPr>
        <p:spPr>
          <a:xfrm>
            <a:off x="3583364" y="1815482"/>
            <a:ext cx="4887561" cy="1754326"/>
          </a:xfrm>
          <a:prstGeom prst="rect">
            <a:avLst/>
          </a:prstGeom>
          <a:noFill/>
        </p:spPr>
        <p:txBody>
          <a:bodyPr wrap="square" rtlCol="0">
            <a:spAutoFit/>
          </a:bodyPr>
          <a:lstStyle/>
          <a:p>
            <a:r>
              <a:rPr lang="en-US" b="1" dirty="0" smtClean="0"/>
              <a:t>Very similar detector configurations for tracking:</a:t>
            </a:r>
          </a:p>
          <a:p>
            <a:pPr marL="285750" indent="-285750">
              <a:buFont typeface="Arial" panose="020B0604020202020204" pitchFamily="34" charset="0"/>
              <a:buChar char="•"/>
            </a:pPr>
            <a:r>
              <a:rPr lang="en-US" dirty="0" smtClean="0"/>
              <a:t>TPC is main tracking detector in a solenoidal 0.5T magnetic field.</a:t>
            </a:r>
          </a:p>
          <a:p>
            <a:pPr marL="285750" indent="-285750">
              <a:buFont typeface="Arial" panose="020B0604020202020204" pitchFamily="34" charset="0"/>
              <a:buChar char="•"/>
            </a:pPr>
            <a:r>
              <a:rPr lang="en-US" dirty="0" smtClean="0"/>
              <a:t>Silicon vertex detector layers close to the beam pipe in the field cage of the TPC for high resolution vertex tracking.</a:t>
            </a:r>
            <a:endParaRPr lang="en-US" dirty="0"/>
          </a:p>
        </p:txBody>
      </p:sp>
      <p:sp>
        <p:nvSpPr>
          <p:cNvPr id="11" name="TextBox 10"/>
          <p:cNvSpPr txBox="1"/>
          <p:nvPr/>
        </p:nvSpPr>
        <p:spPr>
          <a:xfrm>
            <a:off x="1324080" y="1509686"/>
            <a:ext cx="1412503" cy="369332"/>
          </a:xfrm>
          <a:prstGeom prst="rect">
            <a:avLst/>
          </a:prstGeom>
          <a:noFill/>
        </p:spPr>
        <p:txBody>
          <a:bodyPr wrap="none" rtlCol="0">
            <a:spAutoFit/>
          </a:bodyPr>
          <a:lstStyle/>
          <a:p>
            <a:r>
              <a:rPr lang="en-US" b="1" dirty="0" smtClean="0"/>
              <a:t>STAR at RHIC</a:t>
            </a:r>
            <a:endParaRPr lang="en-US" b="1" dirty="0"/>
          </a:p>
        </p:txBody>
      </p:sp>
      <p:sp>
        <p:nvSpPr>
          <p:cNvPr id="12" name="TextBox 11"/>
          <p:cNvSpPr txBox="1"/>
          <p:nvPr/>
        </p:nvSpPr>
        <p:spPr>
          <a:xfrm>
            <a:off x="9124106" y="1470787"/>
            <a:ext cx="1379993" cy="369332"/>
          </a:xfrm>
          <a:prstGeom prst="rect">
            <a:avLst/>
          </a:prstGeom>
          <a:noFill/>
        </p:spPr>
        <p:txBody>
          <a:bodyPr wrap="none" rtlCol="0">
            <a:spAutoFit/>
          </a:bodyPr>
          <a:lstStyle/>
          <a:p>
            <a:r>
              <a:rPr lang="en-US" b="1" dirty="0" smtClean="0"/>
              <a:t>ALICE at LHC</a:t>
            </a:r>
            <a:endParaRPr lang="en-US" b="1" dirty="0"/>
          </a:p>
        </p:txBody>
      </p:sp>
      <p:sp>
        <p:nvSpPr>
          <p:cNvPr id="13" name="Rectangle 12"/>
          <p:cNvSpPr/>
          <p:nvPr/>
        </p:nvSpPr>
        <p:spPr>
          <a:xfrm>
            <a:off x="661060" y="853324"/>
            <a:ext cx="10775379" cy="646331"/>
          </a:xfrm>
          <a:prstGeom prst="rect">
            <a:avLst/>
          </a:prstGeom>
        </p:spPr>
        <p:txBody>
          <a:bodyPr wrap="square">
            <a:spAutoFit/>
          </a:bodyPr>
          <a:lstStyle/>
          <a:p>
            <a:r>
              <a:rPr lang="en-US" dirty="0" smtClean="0"/>
              <a:t>The </a:t>
            </a:r>
            <a:r>
              <a:rPr lang="en-US" dirty="0"/>
              <a:t>characteristics of MAPS sensors are very well suited to the collision event structure and moderate luminosity environment that is characteristic of heavy ion colliders.</a:t>
            </a:r>
          </a:p>
        </p:txBody>
      </p:sp>
      <p:sp>
        <p:nvSpPr>
          <p:cNvPr id="14" name="Rectangle 13"/>
          <p:cNvSpPr/>
          <p:nvPr/>
        </p:nvSpPr>
        <p:spPr>
          <a:xfrm>
            <a:off x="719015" y="3764505"/>
            <a:ext cx="10908406" cy="646331"/>
          </a:xfrm>
          <a:prstGeom prst="rect">
            <a:avLst/>
          </a:prstGeom>
        </p:spPr>
        <p:txBody>
          <a:bodyPr wrap="square">
            <a:spAutoFit/>
          </a:bodyPr>
          <a:lstStyle/>
          <a:p>
            <a:pPr marL="285750" indent="-285750">
              <a:buFont typeface="Arial" panose="020B0604020202020204" pitchFamily="34" charset="0"/>
              <a:buChar char="•"/>
            </a:pPr>
            <a:r>
              <a:rPr lang="en-US" dirty="0"/>
              <a:t>Central collisions (impact parameter 80-100%) give thousands of charged particles per collision but typically do not occur every beam crossing</a:t>
            </a:r>
            <a:r>
              <a:rPr lang="en-US" dirty="0" smtClean="0"/>
              <a:t>.</a:t>
            </a:r>
            <a:endParaRPr lang="en-US" dirty="0"/>
          </a:p>
        </p:txBody>
      </p:sp>
      <p:sp>
        <p:nvSpPr>
          <p:cNvPr id="15" name="TextBox 14"/>
          <p:cNvSpPr txBox="1"/>
          <p:nvPr/>
        </p:nvSpPr>
        <p:spPr>
          <a:xfrm>
            <a:off x="807863" y="4567081"/>
            <a:ext cx="4336059" cy="1477328"/>
          </a:xfrm>
          <a:prstGeom prst="rect">
            <a:avLst/>
          </a:prstGeom>
          <a:noFill/>
        </p:spPr>
        <p:txBody>
          <a:bodyPr wrap="none" rtlCol="0">
            <a:spAutoFit/>
          </a:bodyPr>
          <a:lstStyle/>
          <a:p>
            <a:r>
              <a:rPr lang="en-US" b="1" u="sng" dirty="0" smtClean="0"/>
              <a:t>1</a:t>
            </a:r>
            <a:r>
              <a:rPr lang="en-US" b="1" u="sng" baseline="30000" dirty="0" smtClean="0"/>
              <a:t>st</a:t>
            </a:r>
            <a:r>
              <a:rPr lang="en-US" b="1" u="sng" dirty="0" smtClean="0"/>
              <a:t> Generation</a:t>
            </a:r>
          </a:p>
          <a:p>
            <a:r>
              <a:rPr lang="en-US" dirty="0" smtClean="0"/>
              <a:t>RHIC luminosity 8 x 10</a:t>
            </a:r>
            <a:r>
              <a:rPr lang="en-US" baseline="30000" dirty="0" smtClean="0"/>
              <a:t>27</a:t>
            </a:r>
            <a:r>
              <a:rPr lang="en-US" dirty="0" smtClean="0"/>
              <a:t> </a:t>
            </a:r>
            <a:r>
              <a:rPr lang="en-US" dirty="0"/>
              <a:t>cm</a:t>
            </a:r>
            <a:r>
              <a:rPr lang="en-US" baseline="30000" dirty="0"/>
              <a:t>-2</a:t>
            </a:r>
            <a:r>
              <a:rPr lang="en-US" dirty="0"/>
              <a:t>s</a:t>
            </a:r>
            <a:r>
              <a:rPr lang="en-US" baseline="30000" dirty="0"/>
              <a:t>-1</a:t>
            </a:r>
            <a:endParaRPr lang="en-US" dirty="0" smtClean="0"/>
          </a:p>
          <a:p>
            <a:r>
              <a:rPr lang="en-US" dirty="0" smtClean="0"/>
              <a:t>TPC readout is ~1 kHz</a:t>
            </a:r>
          </a:p>
          <a:p>
            <a:r>
              <a:rPr lang="en-US" dirty="0" smtClean="0"/>
              <a:t>Sensor integration time is ~186 us</a:t>
            </a:r>
          </a:p>
          <a:p>
            <a:r>
              <a:rPr lang="en-US" dirty="0" smtClean="0"/>
              <a:t>Average pixel occupancy in silicon is ~ 0.01%</a:t>
            </a:r>
            <a:endParaRPr lang="en-US" dirty="0"/>
          </a:p>
        </p:txBody>
      </p:sp>
      <p:sp>
        <p:nvSpPr>
          <p:cNvPr id="16" name="TextBox 15"/>
          <p:cNvSpPr txBox="1"/>
          <p:nvPr/>
        </p:nvSpPr>
        <p:spPr>
          <a:xfrm>
            <a:off x="6668595" y="4567081"/>
            <a:ext cx="4767844" cy="1477328"/>
          </a:xfrm>
          <a:prstGeom prst="rect">
            <a:avLst/>
          </a:prstGeom>
          <a:noFill/>
        </p:spPr>
        <p:txBody>
          <a:bodyPr wrap="none" rtlCol="0">
            <a:spAutoFit/>
          </a:bodyPr>
          <a:lstStyle/>
          <a:p>
            <a:r>
              <a:rPr lang="en-US" b="1" u="sng" dirty="0" smtClean="0"/>
              <a:t>2</a:t>
            </a:r>
            <a:r>
              <a:rPr lang="en-US" b="1" u="sng" baseline="30000" dirty="0" smtClean="0"/>
              <a:t>nd</a:t>
            </a:r>
            <a:r>
              <a:rPr lang="en-US" b="1" u="sng" dirty="0" smtClean="0"/>
              <a:t> Generation</a:t>
            </a:r>
          </a:p>
          <a:p>
            <a:r>
              <a:rPr lang="en-US" dirty="0" smtClean="0"/>
              <a:t>LHC luminosity </a:t>
            </a:r>
            <a:r>
              <a:rPr lang="en-US" dirty="0"/>
              <a:t>(post </a:t>
            </a:r>
            <a:r>
              <a:rPr lang="en-US" dirty="0" smtClean="0"/>
              <a:t>LS2) </a:t>
            </a:r>
            <a:r>
              <a:rPr lang="en-US" dirty="0"/>
              <a:t>9</a:t>
            </a:r>
            <a:r>
              <a:rPr lang="en-US" dirty="0" smtClean="0"/>
              <a:t> x </a:t>
            </a:r>
            <a:r>
              <a:rPr lang="en-US" dirty="0" smtClean="0"/>
              <a:t>10</a:t>
            </a:r>
            <a:r>
              <a:rPr lang="en-US" baseline="30000" dirty="0" smtClean="0"/>
              <a:t>29</a:t>
            </a:r>
            <a:r>
              <a:rPr lang="en-US" dirty="0" smtClean="0"/>
              <a:t> cm</a:t>
            </a:r>
            <a:r>
              <a:rPr lang="en-US" baseline="30000" dirty="0" smtClean="0"/>
              <a:t>-2</a:t>
            </a:r>
            <a:r>
              <a:rPr lang="en-US" dirty="0" smtClean="0"/>
              <a:t>s</a:t>
            </a:r>
            <a:r>
              <a:rPr lang="en-US" baseline="30000" dirty="0" smtClean="0"/>
              <a:t>-1</a:t>
            </a:r>
            <a:endParaRPr lang="en-US" dirty="0" smtClean="0"/>
          </a:p>
          <a:p>
            <a:r>
              <a:rPr lang="en-US" dirty="0" smtClean="0"/>
              <a:t>TPC readout is ~50 kHz (new GEM foil gain stage)</a:t>
            </a:r>
          </a:p>
          <a:p>
            <a:r>
              <a:rPr lang="en-US" dirty="0" smtClean="0"/>
              <a:t>Sensor integration time is ~10 us</a:t>
            </a:r>
          </a:p>
          <a:p>
            <a:r>
              <a:rPr lang="en-US" dirty="0" smtClean="0"/>
              <a:t>Average pixel occupancy in silicon is ~ 0.01%</a:t>
            </a:r>
            <a:endParaRPr lang="en-US" dirty="0"/>
          </a:p>
        </p:txBody>
      </p:sp>
      <p:pic>
        <p:nvPicPr>
          <p:cNvPr id="17" name="Picture 16"/>
          <p:cNvPicPr>
            <a:picLocks noChangeAspect="1"/>
          </p:cNvPicPr>
          <p:nvPr/>
        </p:nvPicPr>
        <p:blipFill>
          <a:blip r:embed="rId5"/>
          <a:stretch>
            <a:fillRect/>
          </a:stretch>
        </p:blipFill>
        <p:spPr>
          <a:xfrm>
            <a:off x="4797380" y="4197825"/>
            <a:ext cx="1613610" cy="1060296"/>
          </a:xfrm>
          <a:prstGeom prst="rect">
            <a:avLst/>
          </a:prstGeom>
        </p:spPr>
      </p:pic>
    </p:spTree>
    <p:extLst>
      <p:ext uri="{BB962C8B-B14F-4D97-AF65-F5344CB8AC3E}">
        <p14:creationId xmlns:p14="http://schemas.microsoft.com/office/powerpoint/2010/main" val="3586264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05076"/>
          </a:xfrm>
        </p:spPr>
        <p:txBody>
          <a:bodyPr/>
          <a:lstStyle/>
          <a:p>
            <a:r>
              <a:rPr lang="en-US" sz="3600" u="sng" dirty="0" smtClean="0"/>
              <a:t>STAR PXL detector</a:t>
            </a:r>
            <a:endParaRPr lang="en-US" sz="3600" u="sng" dirty="0"/>
          </a:p>
        </p:txBody>
      </p:sp>
      <p:sp>
        <p:nvSpPr>
          <p:cNvPr id="3" name="Content Placeholder 2"/>
          <p:cNvSpPr>
            <a:spLocks noGrp="1"/>
          </p:cNvSpPr>
          <p:nvPr>
            <p:ph idx="1"/>
          </p:nvPr>
        </p:nvSpPr>
        <p:spPr>
          <a:xfrm>
            <a:off x="609600" y="1417638"/>
            <a:ext cx="10972800" cy="4525963"/>
          </a:xfrm>
        </p:spPr>
        <p:txBody>
          <a:bodyPr>
            <a:noAutofit/>
          </a:bodyPr>
          <a:lstStyle/>
          <a:p>
            <a:r>
              <a:rPr lang="en-US" sz="2400" dirty="0" smtClean="0"/>
              <a:t>First large scale MAPS vertex detector at a collider.</a:t>
            </a:r>
          </a:p>
          <a:p>
            <a:r>
              <a:rPr lang="en-US" sz="2400" dirty="0" smtClean="0"/>
              <a:t>In order to meet all of the </a:t>
            </a:r>
            <a:r>
              <a:rPr lang="en-US" sz="2400" dirty="0"/>
              <a:t>c</a:t>
            </a:r>
            <a:r>
              <a:rPr lang="en-US" sz="2400" dirty="0" smtClean="0"/>
              <a:t>riteria explained before, needed to pioneer advanced techniques, primarily to limit the radiation length:</a:t>
            </a:r>
          </a:p>
          <a:p>
            <a:pPr lvl="2"/>
            <a:r>
              <a:rPr lang="en-US" sz="2000" dirty="0" smtClean="0"/>
              <a:t>Thinning to 50 µm and demonstrating that this didn’t affect sensor performance.</a:t>
            </a:r>
          </a:p>
          <a:p>
            <a:pPr lvl="2"/>
            <a:r>
              <a:rPr lang="en-US" sz="2000" dirty="0" smtClean="0"/>
              <a:t>Very low mass and low z carbon structures.</a:t>
            </a:r>
          </a:p>
          <a:p>
            <a:pPr lvl="2"/>
            <a:r>
              <a:rPr lang="en-US" sz="2000" dirty="0" smtClean="0"/>
              <a:t>Air cooling at room temperatures.</a:t>
            </a:r>
          </a:p>
          <a:p>
            <a:r>
              <a:rPr lang="en-US" sz="2400" dirty="0" smtClean="0"/>
              <a:t>Included an advanced mechanical </a:t>
            </a:r>
            <a:r>
              <a:rPr lang="en-US" sz="2400" dirty="0" smtClean="0"/>
              <a:t>design to install an already mapped detector that did not change position or distort due to airflow or temperature change.</a:t>
            </a:r>
          </a:p>
          <a:p>
            <a:r>
              <a:rPr lang="en-US" sz="2400" dirty="0" smtClean="0"/>
              <a:t>Overall </a:t>
            </a:r>
            <a:r>
              <a:rPr lang="en-US" sz="2400" dirty="0" smtClean="0"/>
              <a:t>detector system design and construction at LBNL.</a:t>
            </a:r>
            <a:endParaRPr lang="en-US" sz="2400" dirty="0" smtClean="0"/>
          </a:p>
          <a:p>
            <a:endParaRPr lang="en-US" sz="2400" dirty="0"/>
          </a:p>
        </p:txBody>
      </p:sp>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5</a:t>
            </a:fld>
            <a:endParaRPr lang="en-US"/>
          </a:p>
        </p:txBody>
      </p:sp>
      <p:sp>
        <p:nvSpPr>
          <p:cNvPr id="7" name="Rectangle 6">
            <a:hlinkClick r:id="rId2"/>
          </p:cNvPr>
          <p:cNvSpPr/>
          <p:nvPr/>
        </p:nvSpPr>
        <p:spPr>
          <a:xfrm>
            <a:off x="1315720" y="5665795"/>
            <a:ext cx="9560560" cy="400110"/>
          </a:xfrm>
          <a:prstGeom prst="rect">
            <a:avLst/>
          </a:prstGeom>
        </p:spPr>
        <p:txBody>
          <a:bodyPr wrap="square">
            <a:spAutoFit/>
          </a:bodyPr>
          <a:lstStyle/>
          <a:p>
            <a:r>
              <a:rPr lang="en-US" sz="2000" dirty="0">
                <a:hlinkClick r:id="rId2"/>
              </a:rPr>
              <a:t>https://www.sciencedirect.com/science/article/pii/S0168900218303206?via%3Dihub</a:t>
            </a:r>
            <a:endParaRPr lang="en-US" sz="2000" dirty="0"/>
          </a:p>
        </p:txBody>
      </p:sp>
    </p:spTree>
    <p:extLst>
      <p:ext uri="{BB962C8B-B14F-4D97-AF65-F5344CB8AC3E}">
        <p14:creationId xmlns:p14="http://schemas.microsoft.com/office/powerpoint/2010/main" val="1272640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u="sng" dirty="0"/>
              <a:t>PXL </a:t>
            </a:r>
            <a:r>
              <a:rPr lang="en-US" sz="2800" i="1" u="sng" dirty="0"/>
              <a:t>MAPS</a:t>
            </a:r>
            <a:r>
              <a:rPr lang="en-US" sz="2800" u="sng" dirty="0"/>
              <a:t> sensor</a:t>
            </a:r>
          </a:p>
        </p:txBody>
      </p:sp>
      <p:grpSp>
        <p:nvGrpSpPr>
          <p:cNvPr id="9" name="Group 8"/>
          <p:cNvGrpSpPr>
            <a:grpSpLocks noChangeAspect="1"/>
          </p:cNvGrpSpPr>
          <p:nvPr/>
        </p:nvGrpSpPr>
        <p:grpSpPr>
          <a:xfrm>
            <a:off x="3867217" y="2129717"/>
            <a:ext cx="4159183" cy="3930869"/>
            <a:chOff x="584844" y="1098331"/>
            <a:chExt cx="4159182" cy="393086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834" y="1098331"/>
              <a:ext cx="3909192" cy="39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584844" y="1608083"/>
              <a:ext cx="499980" cy="2799694"/>
              <a:chOff x="5917324" y="557049"/>
              <a:chExt cx="536028" cy="3176752"/>
            </a:xfrm>
          </p:grpSpPr>
          <p:sp>
            <p:nvSpPr>
              <p:cNvPr id="6" name="Oval 5"/>
              <p:cNvSpPr/>
              <p:nvPr/>
            </p:nvSpPr>
            <p:spPr>
              <a:xfrm>
                <a:off x="5917324" y="557049"/>
                <a:ext cx="536028" cy="3176752"/>
              </a:xfrm>
              <a:prstGeom prst="ellipse">
                <a:avLst/>
              </a:prstGeom>
              <a:solidFill>
                <a:schemeClr val="bg1"/>
              </a:solid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453352" y="2242606"/>
                <a:ext cx="0" cy="202325"/>
              </a:xfrm>
              <a:prstGeom prst="straightConnector1">
                <a:avLst/>
              </a:prstGeom>
              <a:ln w="25400">
                <a:solidFill>
                  <a:schemeClr val="accent3">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1084824" y="3093576"/>
              <a:ext cx="3334776"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Content Placeholder 5"/>
          <p:cNvSpPr txBox="1">
            <a:spLocks/>
          </p:cNvSpPr>
          <p:nvPr/>
        </p:nvSpPr>
        <p:spPr>
          <a:xfrm>
            <a:off x="4591529" y="1839686"/>
            <a:ext cx="3344926" cy="3048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lvl="1" indent="0">
              <a:spcBef>
                <a:spcPts val="0"/>
              </a:spcBef>
              <a:buClr>
                <a:schemeClr val="accent1"/>
              </a:buClr>
              <a:buNone/>
            </a:pPr>
            <a:r>
              <a:rPr lang="en-US" altLang="en-US" sz="1400" dirty="0">
                <a:solidFill>
                  <a:schemeClr val="tx1"/>
                </a:solidFill>
              </a:rPr>
              <a:t>4 sub-arrays to help with process variation</a:t>
            </a:r>
          </a:p>
        </p:txBody>
      </p:sp>
      <p:sp>
        <p:nvSpPr>
          <p:cNvPr id="16" name="Content Placeholder 5"/>
          <p:cNvSpPr txBox="1">
            <a:spLocks/>
          </p:cNvSpPr>
          <p:nvPr/>
        </p:nvSpPr>
        <p:spPr>
          <a:xfrm>
            <a:off x="8276390" y="4557514"/>
            <a:ext cx="4014059" cy="1589832"/>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91440" indent="-91440">
              <a:spcBef>
                <a:spcPts val="0"/>
              </a:spcBef>
            </a:pPr>
            <a:r>
              <a:rPr lang="en-US" sz="1800" b="1" dirty="0">
                <a:solidFill>
                  <a:schemeClr val="accent2">
                    <a:lumMod val="50000"/>
                  </a:schemeClr>
                </a:solidFill>
                <a:latin typeface="Arial" panose="020B0604020202020204" pitchFamily="34" charset="0"/>
                <a:cs typeface="Arial" panose="020B0604020202020204" pitchFamily="34" charset="0"/>
              </a:rPr>
              <a:t>Digital section</a:t>
            </a:r>
          </a:p>
          <a:p>
            <a:pPr marL="182880" lvl="1" indent="-91440">
              <a:spcBef>
                <a:spcPts val="200"/>
              </a:spcBef>
            </a:pPr>
            <a:r>
              <a:rPr lang="en-US" sz="1600" dirty="0">
                <a:solidFill>
                  <a:schemeClr val="tx1"/>
                </a:solidFill>
                <a:ea typeface="ヒラギノ角ゴ Pro W3"/>
                <a:cs typeface="ヒラギノ角ゴ Pro W3"/>
              </a:rPr>
              <a:t>End-of-column discriminators</a:t>
            </a:r>
          </a:p>
          <a:p>
            <a:pPr marL="182880" lvl="1" indent="-91440">
              <a:spcBef>
                <a:spcPts val="200"/>
              </a:spcBef>
            </a:pPr>
            <a:r>
              <a:rPr lang="en-US" altLang="en-US" sz="1600" dirty="0">
                <a:solidFill>
                  <a:schemeClr val="tx1"/>
                </a:solidFill>
                <a:ea typeface="ヒラギノ角ゴ Pro W3"/>
                <a:cs typeface="ヒラギノ角ゴ Pro W3"/>
              </a:rPr>
              <a:t>Integrated zero suppression (up to 9 hits/row)</a:t>
            </a:r>
          </a:p>
          <a:p>
            <a:pPr marL="182880" lvl="1" indent="-91440">
              <a:spcBef>
                <a:spcPts val="200"/>
              </a:spcBef>
            </a:pPr>
            <a:r>
              <a:rPr lang="en-US" altLang="en-US" sz="1600" dirty="0">
                <a:solidFill>
                  <a:schemeClr val="tx1"/>
                </a:solidFill>
                <a:ea typeface="ヒラギノ角ゴ Pro W3"/>
                <a:cs typeface="ヒラギノ角ゴ Pro W3"/>
              </a:rPr>
              <a:t>Ping-pong memory for frame readout (~1500 w)</a:t>
            </a:r>
            <a:endParaRPr lang="en-US" sz="1600" dirty="0">
              <a:solidFill>
                <a:schemeClr val="tx1"/>
              </a:solidFill>
              <a:ea typeface="ヒラギノ角ゴ Pro W3"/>
              <a:cs typeface="ヒラギノ角ゴ Pro W3"/>
            </a:endParaRPr>
          </a:p>
          <a:p>
            <a:pPr marL="182880" lvl="1" indent="-91440">
              <a:spcBef>
                <a:spcPts val="200"/>
              </a:spcBef>
            </a:pPr>
            <a:r>
              <a:rPr lang="en-US" altLang="en-US" sz="1600" dirty="0">
                <a:solidFill>
                  <a:schemeClr val="tx1"/>
                </a:solidFill>
                <a:ea typeface="ヒラギノ角ゴ Pro W3"/>
                <a:cs typeface="ヒラギノ角ゴ Pro W3"/>
              </a:rPr>
              <a:t>2 LVDS data outputs @ 160 MHz</a:t>
            </a:r>
          </a:p>
        </p:txBody>
      </p:sp>
      <p:sp>
        <p:nvSpPr>
          <p:cNvPr id="17" name="Line 17"/>
          <p:cNvSpPr>
            <a:spLocks noChangeShapeType="1"/>
          </p:cNvSpPr>
          <p:nvPr/>
        </p:nvSpPr>
        <p:spPr bwMode="auto">
          <a:xfrm flipH="1">
            <a:off x="7708487" y="5293995"/>
            <a:ext cx="61972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24" name="Group 23"/>
          <p:cNvGrpSpPr/>
          <p:nvPr/>
        </p:nvGrpSpPr>
        <p:grpSpPr>
          <a:xfrm>
            <a:off x="5257800" y="2133600"/>
            <a:ext cx="1981200" cy="533400"/>
            <a:chOff x="3657600" y="1981200"/>
            <a:chExt cx="1981200" cy="662152"/>
          </a:xfrm>
        </p:grpSpPr>
        <p:sp>
          <p:nvSpPr>
            <p:cNvPr id="18" name="Line 17"/>
            <p:cNvSpPr>
              <a:spLocks noChangeShapeType="1"/>
            </p:cNvSpPr>
            <p:nvPr/>
          </p:nvSpPr>
          <p:spPr bwMode="auto">
            <a:xfrm>
              <a:off x="4679628" y="1981200"/>
              <a:ext cx="959172"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 name="Line 17"/>
            <p:cNvSpPr>
              <a:spLocks noChangeShapeType="1"/>
            </p:cNvSpPr>
            <p:nvPr/>
          </p:nvSpPr>
          <p:spPr bwMode="auto">
            <a:xfrm flipH="1">
              <a:off x="3657600" y="1981200"/>
              <a:ext cx="1022028"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 name="Line 17"/>
            <p:cNvSpPr>
              <a:spLocks noChangeShapeType="1"/>
            </p:cNvSpPr>
            <p:nvPr/>
          </p:nvSpPr>
          <p:spPr bwMode="auto">
            <a:xfrm>
              <a:off x="4679628" y="1981200"/>
              <a:ext cx="349572" cy="66215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 name="Line 17"/>
            <p:cNvSpPr>
              <a:spLocks noChangeShapeType="1"/>
            </p:cNvSpPr>
            <p:nvPr/>
          </p:nvSpPr>
          <p:spPr bwMode="auto">
            <a:xfrm flipH="1">
              <a:off x="4343400" y="1981200"/>
              <a:ext cx="326703" cy="66215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2" name="Line 17"/>
          <p:cNvSpPr>
            <a:spLocks noChangeShapeType="1"/>
          </p:cNvSpPr>
          <p:nvPr/>
        </p:nvSpPr>
        <p:spPr bwMode="auto">
          <a:xfrm flipH="1">
            <a:off x="7696199" y="5447676"/>
            <a:ext cx="63201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3" name="Line 17"/>
          <p:cNvSpPr>
            <a:spLocks noChangeShapeType="1"/>
          </p:cNvSpPr>
          <p:nvPr/>
        </p:nvSpPr>
        <p:spPr bwMode="auto">
          <a:xfrm flipH="1">
            <a:off x="7708488" y="5601356"/>
            <a:ext cx="61972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 name="TextBox 24"/>
          <p:cNvSpPr txBox="1"/>
          <p:nvPr/>
        </p:nvSpPr>
        <p:spPr>
          <a:xfrm>
            <a:off x="1752601" y="1219200"/>
            <a:ext cx="184731" cy="369332"/>
          </a:xfrm>
          <a:prstGeom prst="rect">
            <a:avLst/>
          </a:prstGeom>
          <a:noFill/>
        </p:spPr>
        <p:txBody>
          <a:bodyPr wrap="none" rtlCol="0">
            <a:spAutoFit/>
          </a:bodyPr>
          <a:lstStyle/>
          <a:p>
            <a:endParaRPr lang="en-US" dirty="0"/>
          </a:p>
        </p:txBody>
      </p:sp>
      <p:sp>
        <p:nvSpPr>
          <p:cNvPr id="26" name="Content Placeholder 5"/>
          <p:cNvSpPr txBox="1">
            <a:spLocks/>
          </p:cNvSpPr>
          <p:nvPr/>
        </p:nvSpPr>
        <p:spPr>
          <a:xfrm>
            <a:off x="1367885" y="937077"/>
            <a:ext cx="9478132" cy="53340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US" altLang="fr-FR" sz="1800" i="1" dirty="0"/>
              <a:t>Ultimate-2: </a:t>
            </a:r>
            <a:r>
              <a:rPr lang="en-US" altLang="fr-FR" sz="1800" dirty="0"/>
              <a:t>third revision sensor developed for PXL</a:t>
            </a:r>
            <a:r>
              <a:rPr lang="en-US" altLang="en-US" sz="1800" dirty="0"/>
              <a:t> </a:t>
            </a:r>
            <a:r>
              <a:rPr lang="en-US" altLang="fr-FR" sz="1800" dirty="0"/>
              <a:t>by the PICSEL group of IPHC, Strasbourg</a:t>
            </a:r>
          </a:p>
          <a:p>
            <a:r>
              <a:rPr lang="en-US" altLang="en-US" sz="1800" dirty="0">
                <a:ea typeface="ヒラギノ角ゴ Pro W3"/>
                <a:cs typeface="ヒラギノ角ゴ Pro W3"/>
              </a:rPr>
              <a:t>AMS OPTO </a:t>
            </a:r>
            <a:r>
              <a:rPr lang="en-US" altLang="en-US" sz="1800" dirty="0" smtClean="0">
                <a:ea typeface="ヒラギノ角ゴ Pro W3"/>
                <a:cs typeface="ヒラギノ角ゴ Pro W3"/>
              </a:rPr>
              <a:t>0.35</a:t>
            </a:r>
            <a:r>
              <a:rPr lang="en-US" altLang="en-US" sz="1800" dirty="0" smtClean="0">
                <a:latin typeface="Symbol" panose="05050102010706020507" pitchFamily="18" charset="2"/>
              </a:rPr>
              <a:t>m</a:t>
            </a:r>
            <a:r>
              <a:rPr lang="en-US" altLang="en-US" sz="1800" dirty="0" smtClean="0"/>
              <a:t>m</a:t>
            </a:r>
            <a:r>
              <a:rPr lang="en-US" altLang="en-US" sz="1800" dirty="0" smtClean="0">
                <a:ea typeface="ヒラギノ角ゴ Pro W3"/>
                <a:cs typeface="ヒラギノ角ゴ Pro W3"/>
              </a:rPr>
              <a:t> </a:t>
            </a:r>
            <a:r>
              <a:rPr lang="en-US" altLang="en-US" sz="1800" dirty="0">
                <a:ea typeface="ヒラギノ角ゴ Pro W3"/>
                <a:cs typeface="ヒラギノ角ゴ Pro W3"/>
              </a:rPr>
              <a:t>process</a:t>
            </a:r>
          </a:p>
          <a:p>
            <a:r>
              <a:rPr lang="en-US" altLang="en-US" sz="1800" dirty="0">
                <a:ea typeface="ヒラギノ角ゴ Pro W3"/>
                <a:cs typeface="ヒラギノ角ゴ Pro W3"/>
              </a:rPr>
              <a:t>Binary readout of hit pixels</a:t>
            </a:r>
          </a:p>
        </p:txBody>
      </p:sp>
      <p:pic>
        <p:nvPicPr>
          <p:cNvPr id="29" name="Picture 5" descr="MAPS_cross_section_N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88"/>
          <a:stretch/>
        </p:blipFill>
        <p:spPr bwMode="auto">
          <a:xfrm>
            <a:off x="8672838" y="1295400"/>
            <a:ext cx="2667808" cy="193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fld id="{2A224724-FC50-4D34-913C-2506608B7A09}" type="slidenum">
              <a:rPr lang="en-US" smtClean="0"/>
              <a:t>6</a:t>
            </a:fld>
            <a:endParaRPr lang="en-US" dirty="0"/>
          </a:p>
        </p:txBody>
      </p:sp>
      <p:sp>
        <p:nvSpPr>
          <p:cNvPr id="13" name="Content Placeholder 5"/>
          <p:cNvSpPr>
            <a:spLocks noGrp="1"/>
          </p:cNvSpPr>
          <p:nvPr>
            <p:ph sz="quarter" idx="1"/>
          </p:nvPr>
        </p:nvSpPr>
        <p:spPr>
          <a:xfrm>
            <a:off x="291949" y="2133600"/>
            <a:ext cx="3673716" cy="4191000"/>
          </a:xfrm>
        </p:spPr>
        <p:txBody>
          <a:bodyPr>
            <a:noAutofit/>
          </a:bodyPr>
          <a:lstStyle/>
          <a:p>
            <a:pPr marL="91440" indent="-91440">
              <a:spcBef>
                <a:spcPts val="0"/>
              </a:spcBef>
            </a:pPr>
            <a:r>
              <a:rPr lang="en-US" altLang="fr-FR" sz="2000" dirty="0"/>
              <a:t>High resistivity p-epi </a:t>
            </a:r>
            <a:r>
              <a:rPr lang="en-US" altLang="fr-FR" sz="2000" dirty="0" smtClean="0"/>
              <a:t>layer (800 ohm-cm)</a:t>
            </a:r>
            <a:endParaRPr lang="en-US" altLang="fr-FR" sz="2000" dirty="0"/>
          </a:p>
          <a:p>
            <a:pPr marL="182880" lvl="1" indent="-91440">
              <a:spcBef>
                <a:spcPts val="200"/>
              </a:spcBef>
            </a:pPr>
            <a:r>
              <a:rPr lang="en-US" altLang="fr-FR" sz="1600" dirty="0">
                <a:ea typeface="ヒラギノ角ゴ Pro W3"/>
                <a:cs typeface="ヒラギノ角ゴ Pro W3"/>
              </a:rPr>
              <a:t>Reduced charge collection time</a:t>
            </a:r>
          </a:p>
          <a:p>
            <a:pPr marL="182880" lvl="1" indent="-91440">
              <a:spcBef>
                <a:spcPts val="200"/>
              </a:spcBef>
            </a:pPr>
            <a:r>
              <a:rPr lang="en-US" altLang="fr-FR" sz="1600" dirty="0">
                <a:ea typeface="ヒラギノ角ゴ Pro W3"/>
                <a:cs typeface="ヒラギノ角ゴ Pro W3"/>
              </a:rPr>
              <a:t>Improved radiation </a:t>
            </a:r>
            <a:r>
              <a:rPr lang="en-US" altLang="fr-FR" sz="1600" dirty="0" smtClean="0">
                <a:ea typeface="ヒラギノ角ゴ Pro W3"/>
                <a:cs typeface="ヒラギノ角ゴ Pro W3"/>
              </a:rPr>
              <a:t>hardness</a:t>
            </a:r>
            <a:endParaRPr lang="en-US" altLang="fr-FR" dirty="0"/>
          </a:p>
          <a:p>
            <a:pPr marL="91440" indent="-91440">
              <a:spcBef>
                <a:spcPts val="0"/>
              </a:spcBef>
            </a:pPr>
            <a:r>
              <a:rPr lang="en-US" altLang="fr-FR" sz="2000" dirty="0"/>
              <a:t>S/N ~ </a:t>
            </a:r>
            <a:r>
              <a:rPr lang="en-US" altLang="fr-FR" sz="2000" dirty="0" smtClean="0"/>
              <a:t>30</a:t>
            </a:r>
            <a:endParaRPr lang="en-US" altLang="fr-FR" sz="2000" dirty="0"/>
          </a:p>
          <a:p>
            <a:pPr marL="91440" indent="-91440">
              <a:spcBef>
                <a:spcPts val="0"/>
              </a:spcBef>
            </a:pPr>
            <a:r>
              <a:rPr lang="en-US" altLang="fr-FR" sz="2000" dirty="0"/>
              <a:t>MIP Signal ~ 1000 </a:t>
            </a:r>
            <a:r>
              <a:rPr lang="en-US" altLang="fr-FR" sz="2000" dirty="0" smtClean="0"/>
              <a:t>e-</a:t>
            </a:r>
            <a:endParaRPr lang="en-US" sz="2000" dirty="0"/>
          </a:p>
          <a:p>
            <a:pPr marL="91440" indent="-91440">
              <a:spcBef>
                <a:spcPts val="0"/>
              </a:spcBef>
            </a:pPr>
            <a:r>
              <a:rPr lang="en-US" sz="2000" b="1" dirty="0">
                <a:solidFill>
                  <a:schemeClr val="accent3">
                    <a:lumMod val="50000"/>
                  </a:schemeClr>
                </a:solidFill>
              </a:rPr>
              <a:t>Rolling-shutter type readout</a:t>
            </a:r>
          </a:p>
          <a:p>
            <a:pPr marL="182880" lvl="1" indent="-91440">
              <a:spcBef>
                <a:spcPts val="200"/>
              </a:spcBef>
            </a:pPr>
            <a:r>
              <a:rPr lang="en-US" altLang="en-US" sz="1600" dirty="0">
                <a:ea typeface="ヒラギノ角ゴ Pro W3"/>
                <a:cs typeface="ヒラギノ角ゴ Pro W3"/>
              </a:rPr>
              <a:t>A row is selected</a:t>
            </a:r>
          </a:p>
          <a:p>
            <a:pPr marL="182880" lvl="1" indent="-91440">
              <a:spcBef>
                <a:spcPts val="200"/>
              </a:spcBef>
            </a:pPr>
            <a:r>
              <a:rPr lang="en-US" altLang="en-US" sz="1600" dirty="0">
                <a:ea typeface="ヒラギノ角ゴ Pro W3"/>
                <a:cs typeface="ヒラギノ角ゴ Pro W3"/>
              </a:rPr>
              <a:t>For each column, a pixel is </a:t>
            </a:r>
            <a:r>
              <a:rPr lang="en-US" altLang="en-US" sz="1600" dirty="0" smtClean="0">
                <a:ea typeface="ヒラギノ角ゴ Pro W3"/>
                <a:cs typeface="ヒラギノ角ゴ Pro W3"/>
              </a:rPr>
              <a:t>connected </a:t>
            </a:r>
            <a:r>
              <a:rPr lang="en-US" altLang="en-US" sz="1600" dirty="0">
                <a:ea typeface="ヒラギノ角ゴ Pro W3"/>
                <a:cs typeface="ヒラギノ角ゴ Pro W3"/>
              </a:rPr>
              <a:t>to discriminator</a:t>
            </a:r>
          </a:p>
          <a:p>
            <a:pPr marL="182880" lvl="1" indent="-91440">
              <a:spcBef>
                <a:spcPts val="200"/>
              </a:spcBef>
            </a:pPr>
            <a:r>
              <a:rPr lang="en-US" altLang="en-US" sz="1600" dirty="0">
                <a:ea typeface="ヒラギノ角ゴ Pro W3"/>
                <a:cs typeface="ヒラギノ角ゴ Pro W3"/>
              </a:rPr>
              <a:t>Discriminator detects possible hit</a:t>
            </a:r>
          </a:p>
          <a:p>
            <a:pPr marL="182880" lvl="1" indent="-91440">
              <a:spcBef>
                <a:spcPts val="200"/>
              </a:spcBef>
            </a:pPr>
            <a:r>
              <a:rPr lang="en-US" altLang="en-US" sz="1600" dirty="0">
                <a:ea typeface="ヒラギノ角ゴ Pro W3"/>
                <a:cs typeface="ヒラギノ角ゴ Pro W3"/>
              </a:rPr>
              <a:t>Move to next </a:t>
            </a:r>
            <a:r>
              <a:rPr lang="en-US" altLang="en-US" sz="1600" dirty="0" smtClean="0">
                <a:ea typeface="ヒラギノ角ゴ Pro W3"/>
                <a:cs typeface="ヒラギノ角ゴ Pro W3"/>
              </a:rPr>
              <a:t>row</a:t>
            </a:r>
            <a:endParaRPr lang="en-US" altLang="en-US" sz="1600" dirty="0">
              <a:ea typeface="ヒラギノ角ゴ Pro W3"/>
              <a:cs typeface="ヒラギノ角ゴ Pro W3"/>
            </a:endParaRPr>
          </a:p>
          <a:p>
            <a:pPr marL="91440" indent="-91440">
              <a:spcBef>
                <a:spcPts val="0"/>
              </a:spcBef>
            </a:pPr>
            <a:r>
              <a:rPr lang="en-US" altLang="en-US" sz="2000" dirty="0"/>
              <a:t>185.6 </a:t>
            </a:r>
            <a:r>
              <a:rPr lang="en-US" altLang="en-US" sz="2000" dirty="0" err="1">
                <a:latin typeface="Symbol" panose="05050102010706020507" pitchFamily="18" charset="2"/>
              </a:rPr>
              <a:t>m</a:t>
            </a:r>
            <a:r>
              <a:rPr lang="en-US" altLang="en-US" sz="2000" dirty="0" err="1"/>
              <a:t>s</a:t>
            </a:r>
            <a:r>
              <a:rPr lang="en-US" altLang="en-US" sz="2000" dirty="0"/>
              <a:t> integration </a:t>
            </a:r>
            <a:r>
              <a:rPr lang="en-US" altLang="en-US" sz="2000" dirty="0" smtClean="0"/>
              <a:t>time</a:t>
            </a:r>
            <a:endParaRPr lang="en-US" altLang="en-US" sz="2000" dirty="0"/>
          </a:p>
          <a:p>
            <a:pPr marL="91440" indent="-91440">
              <a:spcBef>
                <a:spcPts val="0"/>
              </a:spcBef>
            </a:pPr>
            <a:r>
              <a:rPr lang="en-US" altLang="en-US" sz="2000" dirty="0"/>
              <a:t>~170 </a:t>
            </a:r>
            <a:r>
              <a:rPr lang="en-US" altLang="en-US" sz="2000" dirty="0" err="1"/>
              <a:t>mW</a:t>
            </a:r>
            <a:r>
              <a:rPr lang="en-US" altLang="en-US" sz="2000" dirty="0"/>
              <a:t>/cm² power dissipation</a:t>
            </a:r>
          </a:p>
          <a:p>
            <a:pPr marL="182880" lvl="1" indent="-91440"/>
            <a:endParaRPr lang="en-US" sz="1100" dirty="0"/>
          </a:p>
        </p:txBody>
      </p:sp>
      <p:sp>
        <p:nvSpPr>
          <p:cNvPr id="28" name="Footer Placeholder 4"/>
          <p:cNvSpPr>
            <a:spLocks noGrp="1"/>
          </p:cNvSpPr>
          <p:nvPr>
            <p:ph type="ftr" sz="quarter" idx="11"/>
          </p:nvPr>
        </p:nvSpPr>
        <p:spPr>
          <a:xfrm>
            <a:off x="4165600" y="6499455"/>
            <a:ext cx="3860800" cy="365125"/>
          </a:xfrm>
        </p:spPr>
        <p:txBody>
          <a:bodyPr/>
          <a:lstStyle/>
          <a:p>
            <a:r>
              <a:rPr lang="en-US" smtClean="0"/>
              <a:t>NSD staff meeting</a:t>
            </a:r>
            <a:endParaRPr lang="en-US" dirty="0"/>
          </a:p>
        </p:txBody>
      </p:sp>
      <p:sp>
        <p:nvSpPr>
          <p:cNvPr id="30" name="Date Placeholder 3"/>
          <p:cNvSpPr>
            <a:spLocks noGrp="1"/>
          </p:cNvSpPr>
          <p:nvPr>
            <p:ph type="dt" sz="half" idx="10"/>
          </p:nvPr>
        </p:nvSpPr>
        <p:spPr>
          <a:xfrm>
            <a:off x="609600" y="6490866"/>
            <a:ext cx="2844800" cy="365125"/>
          </a:xfrm>
        </p:spPr>
        <p:txBody>
          <a:bodyPr/>
          <a:lstStyle/>
          <a:p>
            <a:r>
              <a:rPr lang="en-US" smtClean="0"/>
              <a:t>April 21, 2020</a:t>
            </a:r>
            <a:endParaRPr lang="en-US" dirty="0"/>
          </a:p>
        </p:txBody>
      </p:sp>
      <p:sp>
        <p:nvSpPr>
          <p:cNvPr id="27" name="Content Placeholder 5"/>
          <p:cNvSpPr txBox="1">
            <a:spLocks/>
          </p:cNvSpPr>
          <p:nvPr/>
        </p:nvSpPr>
        <p:spPr>
          <a:xfrm>
            <a:off x="8276390" y="3070536"/>
            <a:ext cx="3915610" cy="1110155"/>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91440" indent="-91440">
              <a:spcBef>
                <a:spcPts val="0"/>
              </a:spcBef>
            </a:pPr>
            <a:r>
              <a:rPr lang="en-US" sz="1800" b="1" dirty="0">
                <a:solidFill>
                  <a:schemeClr val="accent2">
                    <a:lumMod val="50000"/>
                  </a:schemeClr>
                </a:solidFill>
                <a:latin typeface="Arial" panose="020B0604020202020204" pitchFamily="34" charset="0"/>
                <a:cs typeface="Arial" panose="020B0604020202020204" pitchFamily="34" charset="0"/>
              </a:rPr>
              <a:t>Pixel matrix</a:t>
            </a:r>
          </a:p>
          <a:p>
            <a:pPr marL="182880" lvl="1" indent="-91440">
              <a:spcBef>
                <a:spcPts val="200"/>
              </a:spcBef>
            </a:pPr>
            <a:r>
              <a:rPr lang="en-US" altLang="fr-FR" sz="1600" dirty="0">
                <a:solidFill>
                  <a:schemeClr val="tx1"/>
                </a:solidFill>
                <a:ea typeface="ヒラギノ角ゴ Pro W3"/>
                <a:cs typeface="ヒラギノ角ゴ Pro W3"/>
              </a:rPr>
              <a:t>20.7 µm x 20.7 µm pixels</a:t>
            </a:r>
          </a:p>
          <a:p>
            <a:pPr marL="182880" lvl="1" indent="-91440">
              <a:spcBef>
                <a:spcPts val="200"/>
              </a:spcBef>
            </a:pPr>
            <a:r>
              <a:rPr lang="en-US" altLang="fr-FR" sz="1600" dirty="0">
                <a:solidFill>
                  <a:schemeClr val="tx1"/>
                </a:solidFill>
                <a:ea typeface="ヒラギノ角ゴ Pro W3"/>
                <a:cs typeface="ヒラギノ角ゴ Pro W3"/>
              </a:rPr>
              <a:t>928 rows x 960 columns  = ~1M pixel</a:t>
            </a:r>
          </a:p>
          <a:p>
            <a:pPr marL="182880" lvl="1" indent="-91440">
              <a:spcBef>
                <a:spcPts val="200"/>
              </a:spcBef>
            </a:pPr>
            <a:r>
              <a:rPr lang="en-US" altLang="fr-FR" sz="1600" dirty="0">
                <a:solidFill>
                  <a:schemeClr val="tx1"/>
                </a:solidFill>
                <a:ea typeface="ヒラギノ角ゴ Pro W3"/>
                <a:cs typeface="ヒラギノ角ゴ Pro W3"/>
              </a:rPr>
              <a:t>In-pixel amplifier  </a:t>
            </a:r>
          </a:p>
          <a:p>
            <a:pPr marL="182880" lvl="1" indent="-91440">
              <a:spcBef>
                <a:spcPts val="200"/>
              </a:spcBef>
            </a:pPr>
            <a:r>
              <a:rPr lang="en-US" altLang="fr-FR" sz="1600" dirty="0">
                <a:solidFill>
                  <a:schemeClr val="tx1"/>
                </a:solidFill>
                <a:ea typeface="ヒラギノ角ゴ Pro W3"/>
                <a:cs typeface="ヒラギノ角ゴ Pro W3"/>
              </a:rPr>
              <a:t>In- pixel Correlated Double Sampling (CDS)</a:t>
            </a:r>
          </a:p>
        </p:txBody>
      </p:sp>
    </p:spTree>
    <p:extLst>
      <p:ext uri="{BB962C8B-B14F-4D97-AF65-F5344CB8AC3E}">
        <p14:creationId xmlns:p14="http://schemas.microsoft.com/office/powerpoint/2010/main" val="774371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7</a:t>
            </a:fld>
            <a:endParaRPr lang="en-US"/>
          </a:p>
        </p:txBody>
      </p:sp>
      <p:sp>
        <p:nvSpPr>
          <p:cNvPr id="7" name="Rectangle 2"/>
          <p:cNvSpPr>
            <a:spLocks noGrp="1"/>
          </p:cNvSpPr>
          <p:nvPr>
            <p:ph type="title" idx="4294967295"/>
          </p:nvPr>
        </p:nvSpPr>
        <p:spPr>
          <a:xfrm>
            <a:off x="2071346" y="76200"/>
            <a:ext cx="7620000" cy="488950"/>
          </a:xfrm>
          <a:prstGeom prst="rect">
            <a:avLst/>
          </a:prstGeom>
        </p:spPr>
        <p:txBody>
          <a:bodyPr/>
          <a:lstStyle/>
          <a:p>
            <a:r>
              <a:rPr lang="en-US" altLang="en-US" sz="2800" u="sng" dirty="0" smtClean="0">
                <a:latin typeface="Arial" panose="020B0604020202020204" pitchFamily="34" charset="0"/>
                <a:cs typeface="Arial" panose="020B0604020202020204" pitchFamily="34" charset="0"/>
              </a:rPr>
              <a:t>Ultimate 1 sensor efficiency vs. fake hit rate</a:t>
            </a:r>
          </a:p>
        </p:txBody>
      </p:sp>
      <p:sp>
        <p:nvSpPr>
          <p:cNvPr id="8" name="Rectangle 7"/>
          <p:cNvSpPr/>
          <p:nvPr/>
        </p:nvSpPr>
        <p:spPr>
          <a:xfrm>
            <a:off x="7329146" y="1752600"/>
            <a:ext cx="24384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4"/>
          <p:cNvSpPr txBox="1">
            <a:spLocks noChangeArrowheads="1"/>
          </p:cNvSpPr>
          <p:nvPr/>
        </p:nvSpPr>
        <p:spPr bwMode="auto">
          <a:xfrm>
            <a:off x="7252946" y="19050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a:t>Tested for STAR Operating conditions</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6146" y="762000"/>
            <a:ext cx="74676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3674721" y="5867400"/>
            <a:ext cx="441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dirty="0"/>
              <a:t>Developed and tested by IPHC</a:t>
            </a:r>
          </a:p>
        </p:txBody>
      </p:sp>
      <p:sp>
        <p:nvSpPr>
          <p:cNvPr id="12" name="TextBox 7"/>
          <p:cNvSpPr txBox="1">
            <a:spLocks noChangeArrowheads="1"/>
          </p:cNvSpPr>
          <p:nvPr/>
        </p:nvSpPr>
        <p:spPr bwMode="auto">
          <a:xfrm>
            <a:off x="9982194" y="5830888"/>
            <a:ext cx="195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dirty="0"/>
              <a:t>Marc Winter</a:t>
            </a:r>
          </a:p>
          <a:p>
            <a:pPr eaLnBrk="1" hangingPunct="1"/>
            <a:r>
              <a:rPr lang="en-US" altLang="en-US" sz="1200" dirty="0"/>
              <a:t>CMOS Group</a:t>
            </a:r>
          </a:p>
          <a:p>
            <a:pPr eaLnBrk="1" hangingPunct="1"/>
            <a:r>
              <a:rPr lang="en-US" altLang="en-US" sz="1200" dirty="0"/>
              <a:t>IPHC, Strasbourg, France</a:t>
            </a:r>
          </a:p>
        </p:txBody>
      </p:sp>
    </p:spTree>
    <p:extLst>
      <p:ext uri="{BB962C8B-B14F-4D97-AF65-F5344CB8AC3E}">
        <p14:creationId xmlns:p14="http://schemas.microsoft.com/office/powerpoint/2010/main" val="1946768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21, 2020</a:t>
            </a:r>
            <a:endParaRPr lang="en-US" dirty="0"/>
          </a:p>
        </p:txBody>
      </p:sp>
      <p:sp>
        <p:nvSpPr>
          <p:cNvPr id="5" name="Footer Placeholder 4"/>
          <p:cNvSpPr>
            <a:spLocks noGrp="1"/>
          </p:cNvSpPr>
          <p:nvPr>
            <p:ph type="ftr" sz="quarter" idx="11"/>
          </p:nvPr>
        </p:nvSpPr>
        <p:spPr/>
        <p:txBody>
          <a:bodyPr/>
          <a:lstStyle/>
          <a:p>
            <a:r>
              <a:rPr lang="en-US" smtClean="0"/>
              <a:t>NSD staff meeting</a:t>
            </a:r>
            <a:endParaRPr lang="en-US" dirty="0"/>
          </a:p>
        </p:txBody>
      </p:sp>
      <p:sp>
        <p:nvSpPr>
          <p:cNvPr id="6" name="Slide Number Placeholder 5"/>
          <p:cNvSpPr>
            <a:spLocks noGrp="1"/>
          </p:cNvSpPr>
          <p:nvPr>
            <p:ph type="sldNum" sz="quarter" idx="12"/>
          </p:nvPr>
        </p:nvSpPr>
        <p:spPr/>
        <p:txBody>
          <a:bodyPr/>
          <a:lstStyle/>
          <a:p>
            <a:fld id="{03004250-DFF5-0E4D-A3AF-0A5DD98A6E58}" type="slidenum">
              <a:rPr lang="en-US" smtClean="0"/>
              <a:t>8</a:t>
            </a:fld>
            <a:endParaRPr lang="en-US"/>
          </a:p>
        </p:txBody>
      </p:sp>
      <p:pic>
        <p:nvPicPr>
          <p:cNvPr id="8" name="Picture 2"/>
          <p:cNvPicPr>
            <a:picLocks noChangeAspect="1" noChangeArrowheads="1"/>
          </p:cNvPicPr>
          <p:nvPr/>
        </p:nvPicPr>
        <p:blipFill>
          <a:blip r:embed="rId2">
            <a:lum bright="28000" contrast="42000"/>
            <a:extLst>
              <a:ext uri="{28A0092B-C50C-407E-A947-70E740481C1C}">
                <a14:useLocalDpi xmlns:a14="http://schemas.microsoft.com/office/drawing/2010/main" val="0"/>
              </a:ext>
            </a:extLst>
          </a:blip>
          <a:srcRect/>
          <a:stretch>
            <a:fillRect/>
          </a:stretch>
        </p:blipFill>
        <p:spPr bwMode="auto">
          <a:xfrm>
            <a:off x="1263650" y="910433"/>
            <a:ext cx="46037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7797801" y="5313571"/>
            <a:ext cx="3515517" cy="586957"/>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9pPr>
          </a:lstStyle>
          <a:p>
            <a:pPr eaLnBrk="1" hangingPunct="1">
              <a:spcBef>
                <a:spcPts val="1125"/>
              </a:spcBef>
              <a:buClr>
                <a:srgbClr val="009999"/>
              </a:buClr>
              <a:buSzPct val="100000"/>
            </a:pPr>
            <a:r>
              <a:rPr lang="en-GB" altLang="en-US" sz="1600" dirty="0"/>
              <a:t>carbon </a:t>
            </a:r>
            <a:r>
              <a:rPr lang="en-GB" altLang="en-US" sz="1600" dirty="0" err="1"/>
              <a:t>fiber</a:t>
            </a:r>
            <a:r>
              <a:rPr lang="en-GB" altLang="en-US" sz="1600" dirty="0"/>
              <a:t> </a:t>
            </a:r>
            <a:r>
              <a:rPr lang="en-GB" altLang="en-US" sz="1600" dirty="0" smtClean="0"/>
              <a:t>composite sector </a:t>
            </a:r>
            <a:r>
              <a:rPr lang="en-GB" altLang="en-US" sz="1600" dirty="0"/>
              <a:t>tubes   (~ 200 </a:t>
            </a:r>
            <a:r>
              <a:rPr lang="en-US" altLang="en-US" sz="1600" dirty="0"/>
              <a:t>µ</a:t>
            </a:r>
            <a:r>
              <a:rPr lang="en-GB" altLang="en-US" sz="1600" dirty="0"/>
              <a:t>m thick)</a:t>
            </a:r>
          </a:p>
        </p:txBody>
      </p:sp>
      <p:sp>
        <p:nvSpPr>
          <p:cNvPr id="10" name="TextBox 19"/>
          <p:cNvSpPr txBox="1">
            <a:spLocks noChangeArrowheads="1"/>
          </p:cNvSpPr>
          <p:nvPr/>
        </p:nvSpPr>
        <p:spPr bwMode="auto">
          <a:xfrm>
            <a:off x="2441575" y="5640389"/>
            <a:ext cx="285115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Aluminum conductor Ladder Flex Cable</a:t>
            </a:r>
          </a:p>
        </p:txBody>
      </p:sp>
      <p:sp>
        <p:nvSpPr>
          <p:cNvPr id="11" name="Rectangle 5"/>
          <p:cNvSpPr>
            <a:spLocks noChangeArrowheads="1"/>
          </p:cNvSpPr>
          <p:nvPr/>
        </p:nvSpPr>
        <p:spPr bwMode="auto">
          <a:xfrm>
            <a:off x="1385277" y="5071963"/>
            <a:ext cx="4656817" cy="340735"/>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ヒラギノ角ゴ Pro W3"/>
                <a:cs typeface="ヒラギノ角ゴ Pro W3"/>
              </a:defRPr>
            </a:lvl9pPr>
          </a:lstStyle>
          <a:p>
            <a:pPr algn="ctr" eaLnBrk="1" hangingPunct="1">
              <a:spcBef>
                <a:spcPts val="1125"/>
              </a:spcBef>
              <a:buClr>
                <a:srgbClr val="009999"/>
              </a:buClr>
              <a:buSzPct val="100000"/>
            </a:pPr>
            <a:r>
              <a:rPr lang="en-GB" altLang="en-US" sz="1600" dirty="0"/>
              <a:t>Ladder with 10 MAPS sensors (~ 2</a:t>
            </a:r>
            <a:r>
              <a:rPr lang="en-US" altLang="en-US" sz="1600" dirty="0"/>
              <a:t>×</a:t>
            </a:r>
            <a:r>
              <a:rPr lang="en-GB" altLang="en-US" sz="1600" dirty="0"/>
              <a:t>2 cm each)</a:t>
            </a:r>
          </a:p>
        </p:txBody>
      </p:sp>
      <p:sp>
        <p:nvSpPr>
          <p:cNvPr id="12" name="Line 30"/>
          <p:cNvSpPr>
            <a:spLocks noChangeShapeType="1"/>
          </p:cNvSpPr>
          <p:nvPr/>
        </p:nvSpPr>
        <p:spPr bwMode="auto">
          <a:xfrm flipV="1">
            <a:off x="3394075" y="6224588"/>
            <a:ext cx="3752850" cy="23812"/>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31"/>
          <p:cNvSpPr txBox="1">
            <a:spLocks noChangeArrowheads="1"/>
          </p:cNvSpPr>
          <p:nvPr/>
        </p:nvSpPr>
        <p:spPr bwMode="auto">
          <a:xfrm>
            <a:off x="4883150" y="6092826"/>
            <a:ext cx="6302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r>
              <a:rPr lang="en-US" sz="1400" dirty="0">
                <a:latin typeface="+mn-lt"/>
              </a:rPr>
              <a:t>20 cm</a:t>
            </a:r>
          </a:p>
        </p:txBody>
      </p:sp>
      <p:sp>
        <p:nvSpPr>
          <p:cNvPr id="15" name="AutoShape 26"/>
          <p:cNvSpPr>
            <a:spLocks noChangeArrowheads="1"/>
          </p:cNvSpPr>
          <p:nvPr/>
        </p:nvSpPr>
        <p:spPr bwMode="auto">
          <a:xfrm rot="956779" flipV="1">
            <a:off x="4503609" y="3307499"/>
            <a:ext cx="3076970" cy="171434"/>
          </a:xfrm>
          <a:prstGeom prst="rightArrow">
            <a:avLst>
              <a:gd name="adj1" fmla="val 50000"/>
              <a:gd name="adj2" fmla="val 126631"/>
            </a:avLst>
          </a:prstGeom>
          <a:solidFill>
            <a:srgbClr val="FFC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endParaRPr lang="en-US" altLang="en-US"/>
          </a:p>
        </p:txBody>
      </p:sp>
      <p:sp>
        <p:nvSpPr>
          <p:cNvPr id="16" name="Text Box 24"/>
          <p:cNvSpPr txBox="1">
            <a:spLocks noChangeArrowheads="1"/>
          </p:cNvSpPr>
          <p:nvPr/>
        </p:nvSpPr>
        <p:spPr bwMode="auto">
          <a:xfrm>
            <a:off x="1089576" y="3540853"/>
            <a:ext cx="3563796" cy="1200329"/>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285750" indent="-285750" eaLnBrk="1" hangingPunct="1">
              <a:buFont typeface="Arial" panose="020B0604020202020204" pitchFamily="34" charset="0"/>
              <a:buChar char="•"/>
            </a:pPr>
            <a:r>
              <a:rPr lang="en-US" altLang="en-US" sz="1800" b="1" dirty="0"/>
              <a:t>Insertion from one side</a:t>
            </a:r>
          </a:p>
          <a:p>
            <a:pPr marL="285750" indent="-285750" eaLnBrk="1" hangingPunct="1">
              <a:buFont typeface="Arial" panose="020B0604020202020204" pitchFamily="34" charset="0"/>
              <a:buChar char="•"/>
            </a:pPr>
            <a:r>
              <a:rPr lang="en-US" altLang="en-US" sz="1800" b="1" dirty="0"/>
              <a:t>2 layers</a:t>
            </a:r>
          </a:p>
          <a:p>
            <a:pPr marL="285750" indent="-285750" eaLnBrk="1" hangingPunct="1">
              <a:buFont typeface="Arial" panose="020B0604020202020204" pitchFamily="34" charset="0"/>
              <a:buChar char="•"/>
            </a:pPr>
            <a:r>
              <a:rPr lang="en-US" altLang="en-US" sz="1800" b="1" dirty="0"/>
              <a:t>10 sectors total (in 2 halves)</a:t>
            </a:r>
          </a:p>
          <a:p>
            <a:pPr marL="285750" indent="-285750" eaLnBrk="1" hangingPunct="1">
              <a:buFont typeface="Arial" panose="020B0604020202020204" pitchFamily="34" charset="0"/>
              <a:buChar char="•"/>
            </a:pPr>
            <a:r>
              <a:rPr lang="en-US" altLang="en-US" sz="1800" b="1" dirty="0"/>
              <a:t>4 ladders/sector</a:t>
            </a:r>
          </a:p>
        </p:txBody>
      </p:sp>
      <p:pic>
        <p:nvPicPr>
          <p:cNvPr id="1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9207" y="1572373"/>
            <a:ext cx="3694112"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926" y="5391151"/>
            <a:ext cx="5611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700214" y="5480050"/>
            <a:ext cx="1525587" cy="254000"/>
          </a:xfrm>
          <a:prstGeom prst="rect">
            <a:avLst/>
          </a:prstGeom>
          <a:noFill/>
        </p:spPr>
        <p:txBody>
          <a:bodyPr>
            <a:spAutoFit/>
          </a:bodyPr>
          <a:lstStyle/>
          <a:p>
            <a:pPr>
              <a:defRPr/>
            </a:pPr>
            <a:r>
              <a:rPr lang="en-US" sz="1050" dirty="0">
                <a:solidFill>
                  <a:schemeClr val="bg1"/>
                </a:solidFill>
              </a:rPr>
              <a:t>RDO Buffers / Drivers</a:t>
            </a:r>
          </a:p>
        </p:txBody>
      </p:sp>
      <p:sp>
        <p:nvSpPr>
          <p:cNvPr id="20" name="TextBox 11"/>
          <p:cNvSpPr txBox="1">
            <a:spLocks noChangeArrowheads="1"/>
          </p:cNvSpPr>
          <p:nvPr/>
        </p:nvSpPr>
        <p:spPr bwMode="auto">
          <a:xfrm>
            <a:off x="3695701" y="5487989"/>
            <a:ext cx="669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MAPS</a:t>
            </a:r>
          </a:p>
        </p:txBody>
      </p:sp>
      <p:sp>
        <p:nvSpPr>
          <p:cNvPr id="21" name="TextBox 12"/>
          <p:cNvSpPr txBox="1">
            <a:spLocks noChangeArrowheads="1"/>
          </p:cNvSpPr>
          <p:nvPr/>
        </p:nvSpPr>
        <p:spPr bwMode="auto">
          <a:xfrm>
            <a:off x="3752850" y="5867401"/>
            <a:ext cx="2952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r>
              <a:rPr lang="en-US" altLang="en-US" sz="1200"/>
              <a:t>2-layer kapton flex cable with Al traces</a:t>
            </a:r>
          </a:p>
        </p:txBody>
      </p:sp>
      <p:sp>
        <p:nvSpPr>
          <p:cNvPr id="22" name="Rectangle 21"/>
          <p:cNvSpPr/>
          <p:nvPr/>
        </p:nvSpPr>
        <p:spPr>
          <a:xfrm flipH="1">
            <a:off x="4301214" y="124683"/>
            <a:ext cx="5748220" cy="584775"/>
          </a:xfrm>
          <a:prstGeom prst="rect">
            <a:avLst/>
          </a:prstGeom>
        </p:spPr>
        <p:txBody>
          <a:bodyPr wrap="square">
            <a:spAutoFit/>
          </a:bodyPr>
          <a:lstStyle/>
          <a:p>
            <a:pPr>
              <a:defRPr/>
            </a:pPr>
            <a:r>
              <a:rPr lang="en-US" sz="3200" u="sng" dirty="0"/>
              <a:t>PXL Detector Design</a:t>
            </a:r>
          </a:p>
        </p:txBody>
      </p:sp>
      <p:sp>
        <p:nvSpPr>
          <p:cNvPr id="14" name="AutoShape 26"/>
          <p:cNvSpPr>
            <a:spLocks noChangeArrowheads="1"/>
          </p:cNvSpPr>
          <p:nvPr/>
        </p:nvSpPr>
        <p:spPr bwMode="auto">
          <a:xfrm rot="8570232">
            <a:off x="6391450" y="4875601"/>
            <a:ext cx="1293321" cy="153166"/>
          </a:xfrm>
          <a:prstGeom prst="rightArrow">
            <a:avLst>
              <a:gd name="adj1" fmla="val 50000"/>
              <a:gd name="adj2" fmla="val 124488"/>
            </a:avLst>
          </a:prstGeom>
          <a:solidFill>
            <a:srgbClr val="FFC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ヒラギノ角ゴ Pro W3"/>
                <a:cs typeface="ヒラギノ角ゴ Pro W3"/>
              </a:defRPr>
            </a:lvl1pPr>
            <a:lvl2pPr marL="742950" indent="-285750" eaLnBrk="0" hangingPunct="0">
              <a:defRPr sz="2400">
                <a:solidFill>
                  <a:schemeClr val="tx1"/>
                </a:solidFill>
                <a:latin typeface="Arial" panose="020B0604020202020204" pitchFamily="34" charset="0"/>
                <a:ea typeface="ヒラギノ角ゴ Pro W3"/>
                <a:cs typeface="ヒラギノ角ゴ Pro W3"/>
              </a:defRPr>
            </a:lvl2pPr>
            <a:lvl3pPr marL="1143000" indent="-228600" eaLnBrk="0" hangingPunct="0">
              <a:defRPr sz="2400">
                <a:solidFill>
                  <a:schemeClr val="tx1"/>
                </a:solidFill>
                <a:latin typeface="Arial" panose="020B0604020202020204" pitchFamily="34" charset="0"/>
                <a:ea typeface="ヒラギノ角ゴ Pro W3"/>
                <a:cs typeface="ヒラギノ角ゴ Pro W3"/>
              </a:defRPr>
            </a:lvl3pPr>
            <a:lvl4pPr marL="1600200" indent="-228600" eaLnBrk="0" hangingPunct="0">
              <a:defRPr sz="2400">
                <a:solidFill>
                  <a:schemeClr val="tx1"/>
                </a:solidFill>
                <a:latin typeface="Arial" panose="020B0604020202020204" pitchFamily="34" charset="0"/>
                <a:ea typeface="ヒラギノ角ゴ Pro W3"/>
                <a:cs typeface="ヒラギノ角ゴ Pro W3"/>
              </a:defRPr>
            </a:lvl4pPr>
            <a:lvl5pPr marL="2057400" indent="-228600" eaLnBrk="0" hangingPunct="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endParaRPr lang="en-US" altLang="en-US"/>
          </a:p>
        </p:txBody>
      </p:sp>
    </p:spTree>
    <p:extLst>
      <p:ext uri="{BB962C8B-B14F-4D97-AF65-F5344CB8AC3E}">
        <p14:creationId xmlns:p14="http://schemas.microsoft.com/office/powerpoint/2010/main" val="1046111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u="sng" dirty="0"/>
              <a:t>PXL Design Parameters</a:t>
            </a:r>
          </a:p>
        </p:txBody>
      </p:sp>
      <p:sp>
        <p:nvSpPr>
          <p:cNvPr id="5" name="Slide Number Placeholder 4"/>
          <p:cNvSpPr>
            <a:spLocks noGrp="1"/>
          </p:cNvSpPr>
          <p:nvPr>
            <p:ph type="sldNum" sz="quarter" idx="12"/>
          </p:nvPr>
        </p:nvSpPr>
        <p:spPr/>
        <p:txBody>
          <a:bodyPr/>
          <a:lstStyle/>
          <a:p>
            <a:fld id="{0C2EA2BE-257D-43C4-A446-D795C15D78AA}" type="slidenum">
              <a:rPr lang="en-US" smtClean="0"/>
              <a:t>9</a:t>
            </a:fld>
            <a:endParaRPr lang="en-US" dirty="0"/>
          </a:p>
        </p:txBody>
      </p:sp>
      <p:graphicFrame>
        <p:nvGraphicFramePr>
          <p:cNvPr id="7" name="Group 39"/>
          <p:cNvGraphicFramePr>
            <a:graphicFrameLocks noGrp="1"/>
          </p:cNvGraphicFramePr>
          <p:nvPr>
            <p:extLst>
              <p:ext uri="{D42A27DB-BD31-4B8C-83A1-F6EECF244321}">
                <p14:modId xmlns:p14="http://schemas.microsoft.com/office/powerpoint/2010/main" val="3799270176"/>
              </p:ext>
            </p:extLst>
          </p:nvPr>
        </p:nvGraphicFramePr>
        <p:xfrm>
          <a:off x="2070847" y="1029654"/>
          <a:ext cx="7476565" cy="4407331"/>
        </p:xfrm>
        <a:graphic>
          <a:graphicData uri="http://schemas.openxmlformats.org/drawingml/2006/table">
            <a:tbl>
              <a:tblPr/>
              <a:tblGrid>
                <a:gridCol w="3397915">
                  <a:extLst>
                    <a:ext uri="{9D8B030D-6E8A-4147-A177-3AD203B41FA5}">
                      <a16:colId xmlns:a16="http://schemas.microsoft.com/office/drawing/2014/main" val="20000"/>
                    </a:ext>
                  </a:extLst>
                </a:gridCol>
                <a:gridCol w="4078650">
                  <a:extLst>
                    <a:ext uri="{9D8B030D-6E8A-4147-A177-3AD203B41FA5}">
                      <a16:colId xmlns:a16="http://schemas.microsoft.com/office/drawing/2014/main" val="20001"/>
                    </a:ext>
                  </a:extLst>
                </a:gridCol>
              </a:tblGrid>
              <a:tr h="33536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DCA Pointing resolution</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(10 </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 24 GeV/</a:t>
                      </a:r>
                      <a:r>
                        <a:rPr kumimoji="1" lang="en-US" sz="1800" b="0" i="0" u="none" strike="noStrike" cap="none" normalizeH="0" baseline="0" dirty="0" err="1" smtClean="0">
                          <a:ln>
                            <a:noFill/>
                          </a:ln>
                          <a:solidFill>
                            <a:schemeClr val="tx1"/>
                          </a:solidFill>
                          <a:effectLst/>
                          <a:latin typeface="+mn-lt"/>
                          <a:ea typeface="MS PGothic"/>
                          <a:cs typeface="ヒラギノ角ゴ Pro W3"/>
                          <a:sym typeface="Symbol" pitchFamily="18" charset="2"/>
                        </a:rPr>
                        <a:t>pc</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 m</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8046">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Layers</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Layer 1 at 2.8 cm radius</a:t>
                      </a:r>
                    </a:p>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Layer 2 at 8 cm radius</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6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Pixel size</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smtClean="0">
                          <a:ln>
                            <a:noFill/>
                          </a:ln>
                          <a:solidFill>
                            <a:schemeClr val="tx1"/>
                          </a:solidFill>
                          <a:effectLst/>
                          <a:latin typeface="+mn-lt"/>
                          <a:ea typeface="MS PGothic"/>
                          <a:cs typeface="ヒラギノ角ゴ Pro W3"/>
                        </a:rPr>
                        <a:t>20.7 </a:t>
                      </a:r>
                      <a:r>
                        <a:rPr kumimoji="1" lang="en-US" sz="1800" b="0" i="0" u="none" strike="noStrike" cap="none" normalizeH="0" baseline="0" smtClean="0">
                          <a:ln>
                            <a:noFill/>
                          </a:ln>
                          <a:solidFill>
                            <a:schemeClr val="tx1"/>
                          </a:solidFill>
                          <a:effectLst/>
                          <a:latin typeface="+mn-lt"/>
                          <a:ea typeface="MS PGothic"/>
                          <a:cs typeface="ヒラギノ角ゴ Pro W3"/>
                          <a:sym typeface="Symbol" pitchFamily="18" charset="2"/>
                        </a:rPr>
                        <a:t>m X </a:t>
                      </a:r>
                      <a:r>
                        <a:rPr kumimoji="1" lang="en-US" sz="1800" b="0" i="0" u="none" strike="noStrike" cap="none" normalizeH="0" baseline="0" smtClean="0">
                          <a:ln>
                            <a:noFill/>
                          </a:ln>
                          <a:solidFill>
                            <a:schemeClr val="tx1"/>
                          </a:solidFill>
                          <a:effectLst/>
                          <a:latin typeface="+mn-lt"/>
                          <a:ea typeface="MS PGothic"/>
                          <a:cs typeface="ヒラギノ角ゴ Pro W3"/>
                        </a:rPr>
                        <a:t>20.7 </a:t>
                      </a:r>
                      <a:r>
                        <a:rPr kumimoji="1" lang="en-US" sz="1800" b="0" i="0" u="none" strike="noStrike" cap="none" normalizeH="0" baseline="0" smtClean="0">
                          <a:ln>
                            <a:noFill/>
                          </a:ln>
                          <a:solidFill>
                            <a:schemeClr val="tx1"/>
                          </a:solidFill>
                          <a:effectLst/>
                          <a:latin typeface="+mn-lt"/>
                          <a:ea typeface="MS PGothic"/>
                          <a:cs typeface="ヒラギノ角ゴ Pro W3"/>
                          <a:sym typeface="Symbol" pitchFamily="18" charset="2"/>
                        </a:rPr>
                        <a:t>m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6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Hit resolution</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defRPr/>
                      </a:pPr>
                      <a:r>
                        <a:rPr kumimoji="1" lang="en-US" sz="1800" b="0" i="0" u="none" strike="noStrike" cap="none" normalizeH="0" baseline="0" dirty="0" smtClean="0">
                          <a:ln>
                            <a:noFill/>
                          </a:ln>
                          <a:solidFill>
                            <a:schemeClr val="tx1"/>
                          </a:solidFill>
                          <a:effectLst/>
                          <a:latin typeface="+mn-lt"/>
                          <a:ea typeface="MS PGothic"/>
                          <a:cs typeface="ヒラギノ角ゴ Pro W3"/>
                        </a:rPr>
                        <a:t>3.7 </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m</a:t>
                      </a:r>
                      <a:r>
                        <a:rPr kumimoji="1" lang="en-US" sz="1800" b="0" i="0" u="none" strike="noStrike" cap="none" normalizeH="0" baseline="0" dirty="0" smtClean="0">
                          <a:ln>
                            <a:noFill/>
                          </a:ln>
                          <a:solidFill>
                            <a:schemeClr val="tx1"/>
                          </a:solidFill>
                          <a:effectLst/>
                          <a:latin typeface="+mn-lt"/>
                          <a:ea typeface="MS PGothic"/>
                          <a:cs typeface="ヒラギノ角ゴ Pro W3"/>
                        </a:rPr>
                        <a:t> (6 </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m geometric)</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6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Position stability</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5 </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m </a:t>
                      </a:r>
                      <a:r>
                        <a:rPr kumimoji="1" lang="en-US" sz="1800" b="0" i="0" u="none" strike="noStrike" cap="none" normalizeH="0" baseline="0" dirty="0" err="1" smtClean="0">
                          <a:ln>
                            <a:noFill/>
                          </a:ln>
                          <a:solidFill>
                            <a:schemeClr val="tx1"/>
                          </a:solidFill>
                          <a:effectLst/>
                          <a:latin typeface="+mn-lt"/>
                          <a:ea typeface="MS PGothic"/>
                          <a:cs typeface="ヒラギノ角ゴ Pro W3"/>
                          <a:sym typeface="Symbol" pitchFamily="18" charset="2"/>
                        </a:rPr>
                        <a:t>rms</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6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Material budget first layer</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X/X</a:t>
                      </a:r>
                      <a:r>
                        <a:rPr kumimoji="1" lang="en-US" sz="1800" b="0" i="0" u="none" strike="noStrike" cap="none" normalizeH="0" baseline="-25000" dirty="0" smtClean="0">
                          <a:ln>
                            <a:noFill/>
                          </a:ln>
                          <a:solidFill>
                            <a:schemeClr val="tx1"/>
                          </a:solidFill>
                          <a:effectLst/>
                          <a:latin typeface="+mn-lt"/>
                          <a:ea typeface="MS PGothic"/>
                          <a:cs typeface="ヒラギノ角ゴ Pro W3"/>
                          <a:sym typeface="Symbol" pitchFamily="18" charset="2"/>
                        </a:rPr>
                        <a:t>0</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 = 0.39% (Al conductor cable)</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65">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Number of pixels</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356 M</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8264">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Integration time (affects pileup)</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185.6 </a:t>
                      </a:r>
                      <a:r>
                        <a:rPr kumimoji="1" lang="en-US" sz="1800" b="0" i="0" u="none" strike="noStrike" cap="none" normalizeH="0" baseline="0" dirty="0" smtClean="0">
                          <a:ln>
                            <a:noFill/>
                          </a:ln>
                          <a:solidFill>
                            <a:schemeClr val="tx1"/>
                          </a:solidFill>
                          <a:effectLst/>
                          <a:latin typeface="+mn-lt"/>
                          <a:ea typeface="MS PGothic"/>
                          <a:cs typeface="ヒラギノ角ゴ Pro W3"/>
                          <a:sym typeface="Symbol" pitchFamily="18" charset="2"/>
                        </a:rPr>
                        <a:t></a:t>
                      </a:r>
                      <a:r>
                        <a:rPr kumimoji="1" lang="en-US" sz="1800" b="0" i="0" u="none" strike="noStrike" cap="none" normalizeH="0" baseline="0" dirty="0" smtClean="0">
                          <a:ln>
                            <a:noFill/>
                          </a:ln>
                          <a:solidFill>
                            <a:schemeClr val="tx1"/>
                          </a:solidFill>
                          <a:effectLst/>
                          <a:latin typeface="+mn-lt"/>
                          <a:ea typeface="MS PGothic"/>
                          <a:cs typeface="ヒラギノ角ゴ Pro W3"/>
                        </a:rPr>
                        <a:t>s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28046">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Radiation environment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20 to 90 </a:t>
                      </a:r>
                      <a:r>
                        <a:rPr kumimoji="1" lang="en-US" sz="1800" b="0" i="0" u="none" strike="noStrike" cap="none" normalizeH="0" baseline="0" dirty="0" err="1" smtClean="0">
                          <a:ln>
                            <a:noFill/>
                          </a:ln>
                          <a:solidFill>
                            <a:schemeClr val="tx1"/>
                          </a:solidFill>
                          <a:effectLst/>
                          <a:latin typeface="+mn-lt"/>
                          <a:ea typeface="MS PGothic"/>
                          <a:cs typeface="ヒラギノ角ゴ Pro W3"/>
                        </a:rPr>
                        <a:t>kRad</a:t>
                      </a:r>
                      <a:r>
                        <a:rPr kumimoji="1" lang="en-US" sz="1800" b="0" i="0" u="none" strike="noStrike" cap="none" normalizeH="0" baseline="0" dirty="0" smtClean="0">
                          <a:ln>
                            <a:noFill/>
                          </a:ln>
                          <a:solidFill>
                            <a:schemeClr val="tx1"/>
                          </a:solidFill>
                          <a:effectLst/>
                          <a:latin typeface="+mn-lt"/>
                          <a:ea typeface="MS PGothic"/>
                          <a:cs typeface="ヒラギノ角ゴ Pro W3"/>
                        </a:rPr>
                        <a:t> / year</a:t>
                      </a:r>
                    </a:p>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2*</a:t>
                      </a:r>
                      <a:r>
                        <a:rPr kumimoji="0" lang="en-US" sz="1800" b="0" i="0" u="none" strike="noStrike" cap="none" normalizeH="0" baseline="0" dirty="0" smtClean="0">
                          <a:ln>
                            <a:noFill/>
                          </a:ln>
                          <a:solidFill>
                            <a:schemeClr val="tx1"/>
                          </a:solidFill>
                          <a:effectLst/>
                          <a:latin typeface="+mn-lt"/>
                          <a:ea typeface="MS PGothic"/>
                          <a:cs typeface="ヒラギノ角ゴ Pro W3"/>
                        </a:rPr>
                        <a:t>10</a:t>
                      </a:r>
                      <a:r>
                        <a:rPr kumimoji="0" lang="en-US" sz="1800" b="0" i="0" u="none" strike="noStrike" cap="none" normalizeH="0" baseline="30000" dirty="0" smtClean="0">
                          <a:ln>
                            <a:noFill/>
                          </a:ln>
                          <a:solidFill>
                            <a:schemeClr val="tx1"/>
                          </a:solidFill>
                          <a:effectLst/>
                          <a:latin typeface="+mn-lt"/>
                          <a:ea typeface="MS PGothic"/>
                          <a:cs typeface="ヒラギノ角ゴ Pro W3"/>
                        </a:rPr>
                        <a:t>11</a:t>
                      </a:r>
                      <a:r>
                        <a:rPr kumimoji="0" lang="en-US" sz="1800" b="0" i="0" u="none" strike="noStrike" cap="none" normalizeH="0" baseline="0" dirty="0" smtClean="0">
                          <a:ln>
                            <a:noFill/>
                          </a:ln>
                          <a:solidFill>
                            <a:schemeClr val="tx1"/>
                          </a:solidFill>
                          <a:effectLst/>
                          <a:latin typeface="+mn-lt"/>
                          <a:ea typeface="MS PGothic"/>
                          <a:cs typeface="ヒラギノ角ゴ Pro W3"/>
                        </a:rPr>
                        <a:t> to 10</a:t>
                      </a:r>
                      <a:r>
                        <a:rPr kumimoji="0" lang="en-US" sz="1800" b="0" i="0" u="none" strike="noStrike" cap="none" normalizeH="0" baseline="30000" dirty="0" smtClean="0">
                          <a:ln>
                            <a:noFill/>
                          </a:ln>
                          <a:solidFill>
                            <a:schemeClr val="tx1"/>
                          </a:solidFill>
                          <a:effectLst/>
                          <a:latin typeface="+mn-lt"/>
                          <a:ea typeface="MS PGothic"/>
                          <a:cs typeface="ヒラギノ角ゴ Pro W3"/>
                        </a:rPr>
                        <a:t>12</a:t>
                      </a:r>
                      <a:r>
                        <a:rPr kumimoji="0" lang="en-US" sz="1800" b="0" i="0" u="none" strike="noStrike" cap="none" normalizeH="0" baseline="0" dirty="0" smtClean="0">
                          <a:ln>
                            <a:noFill/>
                          </a:ln>
                          <a:solidFill>
                            <a:schemeClr val="tx1"/>
                          </a:solidFill>
                          <a:effectLst/>
                          <a:latin typeface="+mn-lt"/>
                          <a:ea typeface="MS PGothic"/>
                          <a:cs typeface="ヒラギノ角ゴ Pro W3"/>
                        </a:rPr>
                        <a:t> 1MeV n </a:t>
                      </a:r>
                      <a:r>
                        <a:rPr kumimoji="0" lang="en-US" sz="1800" b="0" i="0" u="none" strike="noStrike" cap="none" normalizeH="0" baseline="0" dirty="0" err="1" smtClean="0">
                          <a:ln>
                            <a:noFill/>
                          </a:ln>
                          <a:solidFill>
                            <a:schemeClr val="tx1"/>
                          </a:solidFill>
                          <a:effectLst/>
                          <a:latin typeface="+mn-lt"/>
                          <a:ea typeface="MS PGothic"/>
                          <a:cs typeface="ヒラギノ角ゴ Pro W3"/>
                        </a:rPr>
                        <a:t>eq</a:t>
                      </a:r>
                      <a:r>
                        <a:rPr kumimoji="0" lang="en-US" sz="1800" b="0" i="0" u="none" strike="noStrike" cap="none" normalizeH="0" baseline="0" dirty="0" smtClean="0">
                          <a:ln>
                            <a:noFill/>
                          </a:ln>
                          <a:solidFill>
                            <a:schemeClr val="tx1"/>
                          </a:solidFill>
                          <a:effectLst/>
                          <a:latin typeface="+mn-lt"/>
                          <a:ea typeface="MS PGothic"/>
                          <a:cs typeface="ヒラギノ角ゴ Pro W3"/>
                        </a:rPr>
                        <a:t>/cm</a:t>
                      </a:r>
                      <a:r>
                        <a:rPr kumimoji="0" lang="en-US" sz="1800" b="0" i="0" u="none" strike="noStrike" cap="none" normalizeH="0" baseline="30000" dirty="0" smtClean="0">
                          <a:ln>
                            <a:noFill/>
                          </a:ln>
                          <a:solidFill>
                            <a:schemeClr val="tx1"/>
                          </a:solidFill>
                          <a:effectLst/>
                          <a:latin typeface="+mn-lt"/>
                          <a:ea typeface="MS PGothic"/>
                          <a:cs typeface="ヒラギノ角ゴ Pro W3"/>
                        </a:rPr>
                        <a:t>2</a:t>
                      </a:r>
                      <a:endParaRPr kumimoji="1" lang="en-US" sz="1800" b="0" i="0" u="none" strike="noStrike" cap="none" normalizeH="0" baseline="30000" dirty="0" smtClean="0">
                        <a:ln>
                          <a:noFill/>
                        </a:ln>
                        <a:solidFill>
                          <a:schemeClr val="tx1"/>
                        </a:solidFill>
                        <a:effectLst/>
                        <a:latin typeface="+mn-lt"/>
                        <a:ea typeface="MS PGothic"/>
                        <a:cs typeface="ヒラギノ角ゴ Pro W3"/>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4443">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Rapid detector replacement</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Wingdings" pitchFamily="2" charset="2"/>
                        <a:buNone/>
                        <a:tabLst/>
                      </a:pPr>
                      <a:r>
                        <a:rPr kumimoji="1" lang="en-US" sz="1800" b="0" i="0" u="none" strike="noStrike" cap="none" normalizeH="0" baseline="0" dirty="0" smtClean="0">
                          <a:ln>
                            <a:noFill/>
                          </a:ln>
                          <a:solidFill>
                            <a:schemeClr val="tx1"/>
                          </a:solidFill>
                          <a:effectLst/>
                          <a:latin typeface="+mn-lt"/>
                          <a:ea typeface="MS PGothic"/>
                          <a:cs typeface="ヒラギノ角ゴ Pro W3"/>
                        </a:rPr>
                        <a:t>&lt; 1 day</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 name="Rectangle 3"/>
          <p:cNvSpPr>
            <a:spLocks noChangeArrowheads="1"/>
          </p:cNvSpPr>
          <p:nvPr/>
        </p:nvSpPr>
        <p:spPr bwMode="auto">
          <a:xfrm>
            <a:off x="3962400" y="5545348"/>
            <a:ext cx="441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eaLnBrk="0" hangingPunct="0">
              <a:defRPr sz="2400">
                <a:solidFill>
                  <a:schemeClr val="tx1"/>
                </a:solidFill>
                <a:latin typeface="Arial" panose="020B0604020202020204" pitchFamily="34" charset="0"/>
                <a:ea typeface="ヒラギノ角ゴ Pro W3"/>
                <a:cs typeface="ヒラギノ角ゴ Pro W3"/>
              </a:defRPr>
            </a:lvl1pPr>
            <a:lvl2pPr marL="742950" indent="-285750" defTabSz="457200" eaLnBrk="0" hangingPunct="0">
              <a:defRPr sz="2400">
                <a:solidFill>
                  <a:schemeClr val="tx1"/>
                </a:solidFill>
                <a:latin typeface="Arial" panose="020B0604020202020204" pitchFamily="34" charset="0"/>
                <a:ea typeface="ヒラギノ角ゴ Pro W3"/>
                <a:cs typeface="ヒラギノ角ゴ Pro W3"/>
              </a:defRPr>
            </a:lvl2pPr>
            <a:lvl3pPr marL="1143000" indent="-228600" defTabSz="457200" eaLnBrk="0" hangingPunct="0">
              <a:defRPr sz="2400">
                <a:solidFill>
                  <a:schemeClr val="tx1"/>
                </a:solidFill>
                <a:latin typeface="Arial" panose="020B0604020202020204" pitchFamily="34" charset="0"/>
                <a:ea typeface="ヒラギノ角ゴ Pro W3"/>
                <a:cs typeface="ヒラギノ角ゴ Pro W3"/>
              </a:defRPr>
            </a:lvl3pPr>
            <a:lvl4pPr marL="1600200" indent="-228600" defTabSz="457200" eaLnBrk="0" hangingPunct="0">
              <a:defRPr sz="2400">
                <a:solidFill>
                  <a:schemeClr val="tx1"/>
                </a:solidFill>
                <a:latin typeface="Arial" panose="020B0604020202020204" pitchFamily="34" charset="0"/>
                <a:ea typeface="ヒラギノ角ゴ Pro W3"/>
                <a:cs typeface="ヒラギノ角ゴ Pro W3"/>
              </a:defRPr>
            </a:lvl4pPr>
            <a:lvl5pPr marL="2057400" indent="-228600" defTabSz="457200" eaLnBrk="0" hangingPunct="0">
              <a:defRPr sz="2400">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1" hangingPunct="1">
              <a:lnSpc>
                <a:spcPct val="80000"/>
              </a:lnSpc>
              <a:spcBef>
                <a:spcPct val="20000"/>
              </a:spcBef>
              <a:buFont typeface="Arial" panose="020B0604020202020204" pitchFamily="34" charset="0"/>
              <a:buChar char="•"/>
            </a:pPr>
            <a:r>
              <a:rPr lang="en-GB" altLang="en-US" sz="2000" dirty="0">
                <a:latin typeface="+mn-lt"/>
              </a:rPr>
              <a:t>356 M pixels on ~0.16 m</a:t>
            </a:r>
            <a:r>
              <a:rPr lang="en-GB" altLang="en-US" sz="2000" baseline="30000" dirty="0">
                <a:latin typeface="+mn-lt"/>
              </a:rPr>
              <a:t>2</a:t>
            </a:r>
            <a:r>
              <a:rPr lang="en-GB" altLang="en-US" sz="2000" dirty="0">
                <a:latin typeface="+mn-lt"/>
              </a:rPr>
              <a:t> of Silicon</a:t>
            </a:r>
          </a:p>
          <a:p>
            <a:pPr eaLnBrk="1" hangingPunct="1">
              <a:lnSpc>
                <a:spcPct val="80000"/>
              </a:lnSpc>
              <a:spcBef>
                <a:spcPct val="20000"/>
              </a:spcBef>
              <a:buFont typeface="Arial" panose="020B0604020202020204" pitchFamily="34" charset="0"/>
              <a:buChar char="•"/>
            </a:pPr>
            <a:r>
              <a:rPr lang="en-GB" altLang="en-US" sz="2000" dirty="0">
                <a:latin typeface="+mn-lt"/>
              </a:rPr>
              <a:t>Air cooling</a:t>
            </a:r>
          </a:p>
          <a:p>
            <a:pPr eaLnBrk="1" hangingPunct="1">
              <a:lnSpc>
                <a:spcPct val="80000"/>
              </a:lnSpc>
              <a:spcBef>
                <a:spcPct val="20000"/>
              </a:spcBef>
              <a:buFont typeface="Arial" panose="020B0604020202020204" pitchFamily="34" charset="0"/>
              <a:buChar char="•"/>
            </a:pPr>
            <a:r>
              <a:rPr lang="en-GB" altLang="en-US" sz="2000" dirty="0">
                <a:latin typeface="+mn-lt"/>
              </a:rPr>
              <a:t>Sensors thinned to 50 µm</a:t>
            </a:r>
          </a:p>
        </p:txBody>
      </p:sp>
      <p:sp>
        <p:nvSpPr>
          <p:cNvPr id="10" name="Footer Placeholder 4"/>
          <p:cNvSpPr>
            <a:spLocks noGrp="1"/>
          </p:cNvSpPr>
          <p:nvPr>
            <p:ph type="ftr" sz="quarter" idx="11"/>
          </p:nvPr>
        </p:nvSpPr>
        <p:spPr>
          <a:xfrm>
            <a:off x="4165600" y="6499455"/>
            <a:ext cx="3860800" cy="365125"/>
          </a:xfrm>
        </p:spPr>
        <p:txBody>
          <a:bodyPr/>
          <a:lstStyle/>
          <a:p>
            <a:r>
              <a:rPr lang="en-US" smtClean="0"/>
              <a:t>NSD staff meeting</a:t>
            </a:r>
            <a:endParaRPr lang="en-US" dirty="0"/>
          </a:p>
        </p:txBody>
      </p:sp>
      <p:sp>
        <p:nvSpPr>
          <p:cNvPr id="11" name="Date Placeholder 3"/>
          <p:cNvSpPr>
            <a:spLocks noGrp="1"/>
          </p:cNvSpPr>
          <p:nvPr>
            <p:ph type="dt" sz="half" idx="10"/>
          </p:nvPr>
        </p:nvSpPr>
        <p:spPr>
          <a:xfrm>
            <a:off x="609600" y="6490866"/>
            <a:ext cx="2844800" cy="365125"/>
          </a:xfrm>
        </p:spPr>
        <p:txBody>
          <a:bodyPr/>
          <a:lstStyle/>
          <a:p>
            <a:r>
              <a:rPr lang="en-US" smtClean="0"/>
              <a:t>April 21, 2020</a:t>
            </a:r>
            <a:endParaRPr lang="en-US" dirty="0"/>
          </a:p>
        </p:txBody>
      </p:sp>
    </p:spTree>
    <p:extLst>
      <p:ext uri="{BB962C8B-B14F-4D97-AF65-F5344CB8AC3E}">
        <p14:creationId xmlns:p14="http://schemas.microsoft.com/office/powerpoint/2010/main" val="2385175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27842</TotalTime>
  <Words>3380</Words>
  <Application>Microsoft Office PowerPoint</Application>
  <PresentationFormat>Widescreen</PresentationFormat>
  <Paragraphs>575</Paragraphs>
  <Slides>35</Slides>
  <Notes>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MS PGothic</vt:lpstr>
      <vt:lpstr>MS PGothic</vt:lpstr>
      <vt:lpstr>SimSun</vt:lpstr>
      <vt:lpstr>Arial</vt:lpstr>
      <vt:lpstr>Calibri</vt:lpstr>
      <vt:lpstr>Calibri Light</vt:lpstr>
      <vt:lpstr>Lucida Grande</vt:lpstr>
      <vt:lpstr>Symbol</vt:lpstr>
      <vt:lpstr>Wingdings</vt:lpstr>
      <vt:lpstr>Wingdings 3</vt:lpstr>
      <vt:lpstr>ヒラギノ角ゴ Pro W3</vt:lpstr>
      <vt:lpstr>1_Office Theme</vt:lpstr>
      <vt:lpstr>Equation</vt:lpstr>
      <vt:lpstr>PowerPoint Presentation</vt:lpstr>
      <vt:lpstr>PowerPoint Presentation</vt:lpstr>
      <vt:lpstr>Vertexing requirements for charged particle tracking in HI collisions</vt:lpstr>
      <vt:lpstr>MAPS in Heavy Ion Colliders</vt:lpstr>
      <vt:lpstr>STAR PXL detector</vt:lpstr>
      <vt:lpstr>PXL MAPS sensor</vt:lpstr>
      <vt:lpstr>Ultimate 1 sensor efficiency vs. fake hit rate</vt:lpstr>
      <vt:lpstr>PowerPoint Presentation</vt:lpstr>
      <vt:lpstr>PXL Design Parameters</vt:lpstr>
      <vt:lpstr>PXL Installation in STAR</vt:lpstr>
      <vt:lpstr>PXL timeline</vt:lpstr>
      <vt:lpstr>HFT Performance from 2014 data</vt:lpstr>
      <vt:lpstr>ALICE Inner Tracking System (ITS) Upgrade – next generation MAPS detector</vt:lpstr>
      <vt:lpstr>ALICE ITS Upgrade – next generation MAPS detector</vt:lpstr>
      <vt:lpstr>PowerPoint Presentation</vt:lpstr>
      <vt:lpstr>PowerPoint Presentation</vt:lpstr>
      <vt:lpstr>PowerPoint Presentation</vt:lpstr>
      <vt:lpstr>PowerPoint Presentation</vt:lpstr>
      <vt:lpstr>PowerPoint Presentation</vt:lpstr>
      <vt:lpstr>PowerPoint Presentation</vt:lpstr>
      <vt:lpstr>ITS Upgrade Schedule</vt:lpstr>
      <vt:lpstr>PowerPoint Presentation</vt:lpstr>
      <vt:lpstr>PowerPoint Presentation</vt:lpstr>
      <vt:lpstr>PowerPoint Presentation</vt:lpstr>
      <vt:lpstr>Summary</vt:lpstr>
      <vt:lpstr>PowerPoint Presentation</vt:lpstr>
      <vt:lpstr>Why use MAPS sensors?</vt:lpstr>
      <vt:lpstr>MAPS in Heavy Ion Colliders</vt:lpstr>
      <vt:lpstr>PXL in STAR Inner Detector Upgrades</vt:lpstr>
      <vt:lpstr>PowerPoint Presentation</vt:lpstr>
      <vt:lpstr>PowerPoint Presentation</vt:lpstr>
      <vt:lpstr>PowerPoint Presentation</vt:lpstr>
      <vt:lpstr>PowerPoint Presentation</vt:lpstr>
      <vt:lpstr>PowerPoint Presentation</vt:lpstr>
      <vt:lpstr>PowerPoint Presentation</vt:lpstr>
    </vt:vector>
  </TitlesOfParts>
  <Company>Oak Ridge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Cormier, Thomas M.</dc:creator>
  <cp:lastModifiedBy>leo</cp:lastModifiedBy>
  <cp:revision>415</cp:revision>
  <dcterms:created xsi:type="dcterms:W3CDTF">2016-05-09T14:49:11Z</dcterms:created>
  <dcterms:modified xsi:type="dcterms:W3CDTF">2020-04-21T17:24:25Z</dcterms:modified>
</cp:coreProperties>
</file>