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1830" r:id="rId3"/>
    <p:sldId id="257" r:id="rId4"/>
    <p:sldId id="1831" r:id="rId5"/>
    <p:sldId id="1832" r:id="rId6"/>
    <p:sldId id="1833" r:id="rId7"/>
    <p:sldId id="1835" r:id="rId8"/>
    <p:sldId id="1836" r:id="rId9"/>
    <p:sldId id="1837" r:id="rId10"/>
    <p:sldId id="944" r:id="rId11"/>
    <p:sldId id="949" r:id="rId12"/>
    <p:sldId id="913" r:id="rId13"/>
    <p:sldId id="263" r:id="rId14"/>
    <p:sldId id="938" r:id="rId15"/>
    <p:sldId id="1838" r:id="rId16"/>
    <p:sldId id="1839" r:id="rId17"/>
    <p:sldId id="1846" r:id="rId18"/>
    <p:sldId id="293" r:id="rId19"/>
    <p:sldId id="1840" r:id="rId20"/>
    <p:sldId id="1845" r:id="rId21"/>
    <p:sldId id="1841" r:id="rId22"/>
    <p:sldId id="1842" r:id="rId23"/>
    <p:sldId id="1843" r:id="rId24"/>
    <p:sldId id="1844" r:id="rId25"/>
  </p:sldIdLst>
  <p:sldSz cx="12192000" cy="6858000"/>
  <p:notesSz cx="6854825"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C41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6" autoAdjust="0"/>
    <p:restoredTop sz="94892" autoAdjust="0"/>
  </p:normalViewPr>
  <p:slideViewPr>
    <p:cSldViewPr snapToGrid="0">
      <p:cViewPr varScale="1">
        <p:scale>
          <a:sx n="84" d="100"/>
          <a:sy n="84" d="100"/>
        </p:scale>
        <p:origin x="390" y="30"/>
      </p:cViewPr>
      <p:guideLst>
        <p:guide pos="3840"/>
        <p:guide orient="horz" pos="2160"/>
      </p:guideLst>
    </p:cSldViewPr>
  </p:slideViewPr>
  <p:notesTextViewPr>
    <p:cViewPr>
      <p:scale>
        <a:sx n="1" d="1"/>
        <a:sy n="1" d="1"/>
      </p:scale>
      <p:origin x="0" y="0"/>
    </p:cViewPr>
  </p:notesTextViewPr>
  <p:sorterViewPr>
    <p:cViewPr varScale="1">
      <p:scale>
        <a:sx n="100" d="100"/>
        <a:sy n="100" d="100"/>
      </p:scale>
      <p:origin x="0" y="-366"/>
    </p:cViewPr>
  </p:sorterViewPr>
  <p:notesViewPr>
    <p:cSldViewPr snapToGrid="0">
      <p:cViewPr varScale="1">
        <p:scale>
          <a:sx n="61" d="100"/>
          <a:sy n="61" d="100"/>
        </p:scale>
        <p:origin x="2942"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13C0C8-798F-4263-BE74-CFB5ACE99101}"/>
              </a:ext>
            </a:extLst>
          </p:cNvPr>
          <p:cNvSpPr>
            <a:spLocks noGrp="1"/>
          </p:cNvSpPr>
          <p:nvPr>
            <p:ph type="hdr" sz="quarter"/>
          </p:nvPr>
        </p:nvSpPr>
        <p:spPr>
          <a:xfrm>
            <a:off x="8" y="2"/>
            <a:ext cx="2971045" cy="463936"/>
          </a:xfrm>
          <a:prstGeom prst="rect">
            <a:avLst/>
          </a:prstGeom>
        </p:spPr>
        <p:txBody>
          <a:bodyPr vert="horz" lIns="86983" tIns="43491" rIns="86983" bIns="43491" rtlCol="0"/>
          <a:lstStyle>
            <a:lvl1pPr algn="l">
              <a:defRPr sz="1200"/>
            </a:lvl1pPr>
          </a:lstStyle>
          <a:p>
            <a:endParaRPr lang="en-US" dirty="0"/>
          </a:p>
        </p:txBody>
      </p:sp>
      <p:sp>
        <p:nvSpPr>
          <p:cNvPr id="3" name="Date Placeholder 2">
            <a:extLst>
              <a:ext uri="{FF2B5EF4-FFF2-40B4-BE49-F238E27FC236}">
                <a16:creationId xmlns:a16="http://schemas.microsoft.com/office/drawing/2014/main" id="{B78C2856-9990-40B6-96F5-A92E7BAA0A07}"/>
              </a:ext>
            </a:extLst>
          </p:cNvPr>
          <p:cNvSpPr>
            <a:spLocks noGrp="1"/>
          </p:cNvSpPr>
          <p:nvPr>
            <p:ph type="dt" sz="quarter" idx="1"/>
          </p:nvPr>
        </p:nvSpPr>
        <p:spPr>
          <a:xfrm>
            <a:off x="3882236" y="2"/>
            <a:ext cx="2971045" cy="463936"/>
          </a:xfrm>
          <a:prstGeom prst="rect">
            <a:avLst/>
          </a:prstGeom>
        </p:spPr>
        <p:txBody>
          <a:bodyPr vert="horz" lIns="86983" tIns="43491" rIns="86983" bIns="43491" rtlCol="0"/>
          <a:lstStyle>
            <a:lvl1pPr algn="r">
              <a:defRPr sz="1200"/>
            </a:lvl1pPr>
          </a:lstStyle>
          <a:p>
            <a:fld id="{241C56FD-577F-4085-A3C8-32B527881E56}" type="datetimeFigureOut">
              <a:rPr lang="en-US" smtClean="0"/>
              <a:t>10/30/2025</a:t>
            </a:fld>
            <a:endParaRPr lang="en-US" dirty="0"/>
          </a:p>
        </p:txBody>
      </p:sp>
      <p:sp>
        <p:nvSpPr>
          <p:cNvPr id="4" name="Footer Placeholder 3">
            <a:extLst>
              <a:ext uri="{FF2B5EF4-FFF2-40B4-BE49-F238E27FC236}">
                <a16:creationId xmlns:a16="http://schemas.microsoft.com/office/drawing/2014/main" id="{13B694C4-1411-40AE-A70E-F5FC657C4BBF}"/>
              </a:ext>
            </a:extLst>
          </p:cNvPr>
          <p:cNvSpPr>
            <a:spLocks noGrp="1"/>
          </p:cNvSpPr>
          <p:nvPr>
            <p:ph type="ftr" sz="quarter" idx="2"/>
          </p:nvPr>
        </p:nvSpPr>
        <p:spPr>
          <a:xfrm>
            <a:off x="8" y="8776908"/>
            <a:ext cx="2971045" cy="463936"/>
          </a:xfrm>
          <a:prstGeom prst="rect">
            <a:avLst/>
          </a:prstGeom>
        </p:spPr>
        <p:txBody>
          <a:bodyPr vert="horz" lIns="86983" tIns="43491" rIns="86983" bIns="43491"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1634637-0F6D-4589-AA19-6B69952D3A83}"/>
              </a:ext>
            </a:extLst>
          </p:cNvPr>
          <p:cNvSpPr>
            <a:spLocks noGrp="1"/>
          </p:cNvSpPr>
          <p:nvPr>
            <p:ph type="sldNum" sz="quarter" idx="3"/>
          </p:nvPr>
        </p:nvSpPr>
        <p:spPr>
          <a:xfrm>
            <a:off x="3882236" y="8776908"/>
            <a:ext cx="2971045" cy="463936"/>
          </a:xfrm>
          <a:prstGeom prst="rect">
            <a:avLst/>
          </a:prstGeom>
        </p:spPr>
        <p:txBody>
          <a:bodyPr vert="horz" lIns="86983" tIns="43491" rIns="86983" bIns="43491" rtlCol="0" anchor="b"/>
          <a:lstStyle>
            <a:lvl1pPr algn="r">
              <a:defRPr sz="1200"/>
            </a:lvl1pPr>
          </a:lstStyle>
          <a:p>
            <a:fld id="{912DE9AB-DD47-4BD5-80FA-9FCE3EFE35CD}" type="slidenum">
              <a:rPr lang="en-US" smtClean="0"/>
              <a:t>‹#›</a:t>
            </a:fld>
            <a:endParaRPr lang="en-US" dirty="0"/>
          </a:p>
        </p:txBody>
      </p:sp>
    </p:spTree>
    <p:extLst>
      <p:ext uri="{BB962C8B-B14F-4D97-AF65-F5344CB8AC3E}">
        <p14:creationId xmlns:p14="http://schemas.microsoft.com/office/powerpoint/2010/main" val="143154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2970423" cy="463645"/>
          </a:xfrm>
          <a:prstGeom prst="rect">
            <a:avLst/>
          </a:prstGeom>
        </p:spPr>
        <p:txBody>
          <a:bodyPr vert="horz" lIns="88635" tIns="44318" rIns="88635" bIns="44318" rtlCol="0"/>
          <a:lstStyle>
            <a:lvl1pPr algn="l">
              <a:defRPr sz="1200"/>
            </a:lvl1pPr>
          </a:lstStyle>
          <a:p>
            <a:endParaRPr lang="en-US" dirty="0"/>
          </a:p>
        </p:txBody>
      </p:sp>
      <p:sp>
        <p:nvSpPr>
          <p:cNvPr id="3" name="Date Placeholder 2"/>
          <p:cNvSpPr>
            <a:spLocks noGrp="1"/>
          </p:cNvSpPr>
          <p:nvPr>
            <p:ph type="dt" idx="1"/>
          </p:nvPr>
        </p:nvSpPr>
        <p:spPr>
          <a:xfrm>
            <a:off x="3882820" y="3"/>
            <a:ext cx="2970423" cy="463645"/>
          </a:xfrm>
          <a:prstGeom prst="rect">
            <a:avLst/>
          </a:prstGeom>
        </p:spPr>
        <p:txBody>
          <a:bodyPr vert="horz" lIns="88635" tIns="44318" rIns="88635" bIns="44318" rtlCol="0"/>
          <a:lstStyle>
            <a:lvl1pPr algn="r">
              <a:defRPr sz="1200"/>
            </a:lvl1pPr>
          </a:lstStyle>
          <a:p>
            <a:fld id="{BC53EC74-3F92-4D9C-AAC9-56A567CCF642}" type="datetimeFigureOut">
              <a:rPr lang="en-US" smtClean="0"/>
              <a:t>10/30/2025</a:t>
            </a:fld>
            <a:endParaRPr lang="en-US" dirty="0"/>
          </a:p>
        </p:txBody>
      </p:sp>
      <p:sp>
        <p:nvSpPr>
          <p:cNvPr id="4" name="Slide Image Placeholder 3"/>
          <p:cNvSpPr>
            <a:spLocks noGrp="1" noRot="1" noChangeAspect="1"/>
          </p:cNvSpPr>
          <p:nvPr>
            <p:ph type="sldImg" idx="2"/>
          </p:nvPr>
        </p:nvSpPr>
        <p:spPr>
          <a:xfrm>
            <a:off x="655638" y="1155700"/>
            <a:ext cx="5543550" cy="3119438"/>
          </a:xfrm>
          <a:prstGeom prst="rect">
            <a:avLst/>
          </a:prstGeom>
          <a:noFill/>
          <a:ln w="12700">
            <a:solidFill>
              <a:prstClr val="black"/>
            </a:solidFill>
          </a:ln>
        </p:spPr>
        <p:txBody>
          <a:bodyPr vert="horz" lIns="88635" tIns="44318" rIns="88635" bIns="44318" rtlCol="0" anchor="ctr"/>
          <a:lstStyle/>
          <a:p>
            <a:endParaRPr lang="en-US" dirty="0"/>
          </a:p>
        </p:txBody>
      </p:sp>
      <p:sp>
        <p:nvSpPr>
          <p:cNvPr id="5" name="Notes Placeholder 4"/>
          <p:cNvSpPr>
            <a:spLocks noGrp="1"/>
          </p:cNvSpPr>
          <p:nvPr>
            <p:ph type="body" sz="quarter" idx="3"/>
          </p:nvPr>
        </p:nvSpPr>
        <p:spPr>
          <a:xfrm>
            <a:off x="685483" y="4447154"/>
            <a:ext cx="5483860" cy="3638580"/>
          </a:xfrm>
          <a:prstGeom prst="rect">
            <a:avLst/>
          </a:prstGeom>
        </p:spPr>
        <p:txBody>
          <a:bodyPr vert="horz" lIns="88635" tIns="44318" rIns="88635" bIns="4431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777197"/>
            <a:ext cx="2970423" cy="463645"/>
          </a:xfrm>
          <a:prstGeom prst="rect">
            <a:avLst/>
          </a:prstGeom>
        </p:spPr>
        <p:txBody>
          <a:bodyPr vert="horz" lIns="88635" tIns="44318" rIns="88635" bIns="443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2820" y="8777197"/>
            <a:ext cx="2970423" cy="463645"/>
          </a:xfrm>
          <a:prstGeom prst="rect">
            <a:avLst/>
          </a:prstGeom>
        </p:spPr>
        <p:txBody>
          <a:bodyPr vert="horz" lIns="88635" tIns="44318" rIns="88635" bIns="44318" rtlCol="0" anchor="b"/>
          <a:lstStyle>
            <a:lvl1pPr algn="r">
              <a:defRPr sz="1200"/>
            </a:lvl1pPr>
          </a:lstStyle>
          <a:p>
            <a:fld id="{92139192-3011-4C39-B1B7-33D8F85B78BC}" type="slidenum">
              <a:rPr lang="en-US" smtClean="0"/>
              <a:t>‹#›</a:t>
            </a:fld>
            <a:endParaRPr lang="en-US" dirty="0"/>
          </a:p>
        </p:txBody>
      </p:sp>
    </p:spTree>
    <p:extLst>
      <p:ext uri="{BB962C8B-B14F-4D97-AF65-F5344CB8AC3E}">
        <p14:creationId xmlns:p14="http://schemas.microsoft.com/office/powerpoint/2010/main" val="3814593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39192-3011-4C39-B1B7-33D8F85B78BC}" type="slidenum">
              <a:rPr lang="en-US" smtClean="0"/>
              <a:t>6</a:t>
            </a:fld>
            <a:endParaRPr lang="en-US" dirty="0"/>
          </a:p>
        </p:txBody>
      </p:sp>
    </p:spTree>
    <p:extLst>
      <p:ext uri="{BB962C8B-B14F-4D97-AF65-F5344CB8AC3E}">
        <p14:creationId xmlns:p14="http://schemas.microsoft.com/office/powerpoint/2010/main" val="146086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DF93-6817-4B1F-BA17-044546D3CAE5}" type="slidenum">
              <a:rPr lang="en-US" smtClean="0"/>
              <a:t>11</a:t>
            </a:fld>
            <a:endParaRPr lang="en-US" dirty="0"/>
          </a:p>
        </p:txBody>
      </p:sp>
    </p:spTree>
    <p:extLst>
      <p:ext uri="{BB962C8B-B14F-4D97-AF65-F5344CB8AC3E}">
        <p14:creationId xmlns:p14="http://schemas.microsoft.com/office/powerpoint/2010/main" val="257102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DF93-6817-4B1F-BA17-044546D3CAE5}" type="slidenum">
              <a:rPr lang="en-US" smtClean="0"/>
              <a:t>14</a:t>
            </a:fld>
            <a:endParaRPr lang="en-US" dirty="0"/>
          </a:p>
        </p:txBody>
      </p:sp>
    </p:spTree>
    <p:extLst>
      <p:ext uri="{BB962C8B-B14F-4D97-AF65-F5344CB8AC3E}">
        <p14:creationId xmlns:p14="http://schemas.microsoft.com/office/powerpoint/2010/main" val="2552549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ltGray">
          <a:xfrm>
            <a:off x="0" y="4610106"/>
            <a:ext cx="12192000" cy="15239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bg1"/>
              </a:solidFill>
              <a:latin typeface="Calibri" panose="020F0502020204030204" pitchFamily="34" charset="0"/>
            </a:endParaRPr>
          </a:p>
        </p:txBody>
      </p:sp>
      <p:sp>
        <p:nvSpPr>
          <p:cNvPr id="2" name="Title 1"/>
          <p:cNvSpPr>
            <a:spLocks noGrp="1"/>
          </p:cNvSpPr>
          <p:nvPr>
            <p:ph type="ctrTitle"/>
          </p:nvPr>
        </p:nvSpPr>
        <p:spPr>
          <a:xfrm>
            <a:off x="628650" y="1787583"/>
            <a:ext cx="10972800" cy="1263534"/>
          </a:xfrm>
        </p:spPr>
        <p:txBody>
          <a:bodyPr anchor="ctr">
            <a:normAutofit/>
          </a:bodyPr>
          <a:lstStyle>
            <a:lvl1pPr algn="l">
              <a:defRPr sz="5800">
                <a:solidFill>
                  <a:schemeClr val="bg1"/>
                </a:solidFill>
              </a:defRPr>
            </a:lvl1pPr>
          </a:lstStyle>
          <a:p>
            <a:r>
              <a:rPr lang="en-US" dirty="0"/>
              <a:t>Click to edit Master title style</a:t>
            </a:r>
            <a:endParaRPr dirty="0"/>
          </a:p>
        </p:txBody>
      </p:sp>
      <p:cxnSp>
        <p:nvCxnSpPr>
          <p:cNvPr id="8" name="Straight Connector 7"/>
          <p:cNvCxnSpPr/>
          <p:nvPr/>
        </p:nvCxnSpPr>
        <p:spPr>
          <a:xfrm>
            <a:off x="0" y="6210300"/>
            <a:ext cx="12192000" cy="0"/>
          </a:xfrm>
          <a:prstGeom prst="line">
            <a:avLst/>
          </a:prstGeom>
          <a:ln w="76200">
            <a:solidFill>
              <a:srgbClr val="4C4184"/>
            </a:solidFill>
            <a:miter lim="800000"/>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628650" y="3333750"/>
            <a:ext cx="7603671" cy="457200"/>
          </a:xfrm>
        </p:spPr>
        <p:txBody>
          <a:bodyPr anchor="ctr">
            <a:normAutofit/>
          </a:bodyPr>
          <a:lstStyle>
            <a:lvl1pPr marL="0" indent="0" algn="l">
              <a:spcBef>
                <a:spcPts val="0"/>
              </a:spcBef>
              <a:buNone/>
              <a:defRPr sz="180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dirty="0"/>
          </a:p>
        </p:txBody>
      </p:sp>
      <p:pic>
        <p:nvPicPr>
          <p:cNvPr id="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342658" y="6286500"/>
            <a:ext cx="3741728" cy="5170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280" y="6282383"/>
            <a:ext cx="521208" cy="52120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7112" y="6282383"/>
            <a:ext cx="521208" cy="52120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0173" y="6342962"/>
            <a:ext cx="2370792" cy="400050"/>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598" y="6282383"/>
            <a:ext cx="616984" cy="521208"/>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01564" y="6282383"/>
            <a:ext cx="536953" cy="521208"/>
          </a:xfrm>
          <a:prstGeom prst="rect">
            <a:avLst/>
          </a:prstGeom>
        </p:spPr>
      </p:pic>
      <p:sp>
        <p:nvSpPr>
          <p:cNvPr id="14" name="Subtitle 2"/>
          <p:cNvSpPr txBox="1">
            <a:spLocks/>
          </p:cNvSpPr>
          <p:nvPr userDrawn="1"/>
        </p:nvSpPr>
        <p:spPr>
          <a:xfrm>
            <a:off x="941529" y="5745017"/>
            <a:ext cx="10308362" cy="378801"/>
          </a:xfrm>
          <a:prstGeom prst="rect">
            <a:avLst/>
          </a:prstGeom>
        </p:spPr>
        <p:txBody>
          <a:bodyPr vert="horz" lIns="91440" tIns="45720" rIns="91440" bIns="45720" rtlCol="0" anchor="ctr">
            <a:normAutofit lnSpcReduction="10000"/>
          </a:bodyPr>
          <a:lstStyle>
            <a:lvl1pPr marL="0" indent="0" algn="l" defTabSz="914400" rtl="0" eaLnBrk="1" latinLnBrk="0" hangingPunct="1">
              <a:spcBef>
                <a:spcPts val="0"/>
              </a:spcBef>
              <a:buClr>
                <a:schemeClr val="tx1">
                  <a:lumMod val="65000"/>
                </a:schemeClr>
              </a:buClr>
              <a:buFont typeface="Arial" pitchFamily="34" charset="0"/>
              <a:buNone/>
              <a:defRPr sz="1800" kern="1200">
                <a:solidFill>
                  <a:schemeClr val="bg1"/>
                </a:solidFill>
                <a:latin typeface="+mn-lt"/>
                <a:ea typeface="+mn-ea"/>
                <a:cs typeface="+mn-cs"/>
              </a:defRPr>
            </a:lvl1pPr>
            <a:lvl2pPr marL="457200" indent="0" algn="ctr" defTabSz="914400" rtl="0" eaLnBrk="1" latinLnBrk="0" hangingPunct="1">
              <a:spcBef>
                <a:spcPts val="1600"/>
              </a:spcBef>
              <a:buClr>
                <a:schemeClr val="tx1">
                  <a:lumMod val="65000"/>
                </a:schemeClr>
              </a:buClr>
              <a:buFont typeface="Arial" pitchFamily="34" charset="0"/>
              <a:buNone/>
              <a:defRPr sz="2800" kern="1200">
                <a:solidFill>
                  <a:schemeClr val="bg1"/>
                </a:solidFill>
                <a:latin typeface="+mn-lt"/>
                <a:ea typeface="+mn-ea"/>
                <a:cs typeface="+mn-cs"/>
              </a:defRPr>
            </a:lvl2pPr>
            <a:lvl3pPr marL="914400" indent="0" algn="ctr" defTabSz="914400" rtl="0" eaLnBrk="1" latinLnBrk="0" hangingPunct="1">
              <a:spcBef>
                <a:spcPts val="1200"/>
              </a:spcBef>
              <a:buClr>
                <a:schemeClr val="tx1">
                  <a:lumMod val="65000"/>
                </a:schemeClr>
              </a:buClr>
              <a:buFont typeface="Arial" pitchFamily="34" charset="0"/>
              <a:buNone/>
              <a:defRPr sz="2400" kern="1200">
                <a:solidFill>
                  <a:schemeClr val="bg1"/>
                </a:solidFill>
                <a:latin typeface="+mn-lt"/>
                <a:ea typeface="+mn-ea"/>
                <a:cs typeface="+mn-cs"/>
              </a:defRPr>
            </a:lvl3pPr>
            <a:lvl4pPr marL="1371600" indent="0" algn="ctr" defTabSz="914400" rtl="0" eaLnBrk="1" latinLnBrk="0" hangingPunct="1">
              <a:spcBef>
                <a:spcPts val="1000"/>
              </a:spcBef>
              <a:buClr>
                <a:schemeClr val="tx1">
                  <a:lumMod val="65000"/>
                </a:schemeClr>
              </a:buClr>
              <a:buFont typeface="Arial" pitchFamily="34" charset="0"/>
              <a:buNone/>
              <a:defRPr sz="2000" kern="1200">
                <a:solidFill>
                  <a:schemeClr val="bg1"/>
                </a:solidFill>
                <a:latin typeface="+mn-lt"/>
                <a:ea typeface="+mn-ea"/>
                <a:cs typeface="+mn-cs"/>
              </a:defRPr>
            </a:lvl4pPr>
            <a:lvl5pPr marL="1828800" indent="0" algn="ctr" defTabSz="914400" rtl="0" eaLnBrk="1" latinLnBrk="0" hangingPunct="1">
              <a:spcBef>
                <a:spcPts val="800"/>
              </a:spcBef>
              <a:buClr>
                <a:schemeClr val="tx1">
                  <a:lumMod val="65000"/>
                </a:schemeClr>
              </a:buClr>
              <a:buFont typeface="Arial" pitchFamily="34" charset="0"/>
              <a:buNone/>
              <a:defRPr sz="2000" kern="1200">
                <a:solidFill>
                  <a:schemeClr val="bg1"/>
                </a:solidFill>
                <a:latin typeface="+mn-lt"/>
                <a:ea typeface="+mn-ea"/>
                <a:cs typeface="+mn-cs"/>
              </a:defRPr>
            </a:lvl5pPr>
            <a:lvl6pPr marL="22860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6pPr>
            <a:lvl7pPr marL="27432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7pPr>
            <a:lvl8pPr marL="32004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8pPr>
            <a:lvl9pPr marL="36576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9pPr>
          </a:lstStyle>
          <a:p>
            <a:pPr algn="ctr"/>
            <a:endParaRPr lang="en-US" sz="2000" b="1" dirty="0">
              <a:latin typeface="Calibri" panose="020F0502020204030204" pitchFamily="34" charset="0"/>
            </a:endParaRPr>
          </a:p>
        </p:txBody>
      </p:sp>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5F4C9F40-B079-4B71-A627-7266DFEA7F03}" type="slidenum">
              <a:rPr/>
              <a:t>‹#›</a:t>
            </a:fld>
            <a:endParaRPr dirty="0"/>
          </a:p>
        </p:txBody>
      </p:sp>
    </p:spTree>
    <p:extLst>
      <p:ext uri="{BB962C8B-B14F-4D97-AF65-F5344CB8AC3E}">
        <p14:creationId xmlns:p14="http://schemas.microsoft.com/office/powerpoint/2010/main" val="22530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7032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032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6"/>
          <p:cNvSpPr>
            <a:spLocks noGrp="1"/>
          </p:cNvSpPr>
          <p:nvPr>
            <p:ph type="sldNum" sz="quarter" idx="12"/>
          </p:nvPr>
        </p:nvSpPr>
        <p:spPr/>
        <p:txBody>
          <a:bodyPr/>
          <a:lstStyle/>
          <a:p>
            <a:fld id="{5F4C9F40-B079-4B71-A627-7266DFEA7F03}" type="slidenum">
              <a:rPr/>
              <a:t>‹#›</a:t>
            </a:fld>
            <a:endParaRPr dirty="0"/>
          </a:p>
        </p:txBody>
      </p:sp>
      <p:sp>
        <p:nvSpPr>
          <p:cNvPr id="8" name="Footer Placeholder 7"/>
          <p:cNvSpPr>
            <a:spLocks noGrp="1"/>
          </p:cNvSpPr>
          <p:nvPr>
            <p:ph type="ftr" sz="quarter" idx="11"/>
          </p:nvPr>
        </p:nvSpPr>
        <p:spPr/>
        <p:txBody>
          <a:bodyPr/>
          <a:lstStyle/>
          <a:p>
            <a:endParaRPr dirty="0"/>
          </a:p>
        </p:txBody>
      </p:sp>
      <p:sp>
        <p:nvSpPr>
          <p:cNvPr id="7" name="Date Placeholder 8"/>
          <p:cNvSpPr>
            <a:spLocks noGrp="1"/>
          </p:cNvSpPr>
          <p:nvPr>
            <p:ph type="dt" sz="half" idx="10"/>
          </p:nvPr>
        </p:nvSpPr>
        <p:spPr/>
        <p:txBody>
          <a:bodyPr/>
          <a:lstStyle/>
          <a:p>
            <a:endParaRPr dirty="0"/>
          </a:p>
        </p:txBody>
      </p:sp>
    </p:spTree>
    <p:extLst>
      <p:ext uri="{BB962C8B-B14F-4D97-AF65-F5344CB8AC3E}">
        <p14:creationId xmlns:p14="http://schemas.microsoft.com/office/powerpoint/2010/main" val="960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2"/>
          <p:cNvSpPr>
            <a:spLocks noGrp="1"/>
          </p:cNvSpPr>
          <p:nvPr>
            <p:ph type="sldNum" sz="quarter" idx="12"/>
          </p:nvPr>
        </p:nvSpPr>
        <p:spPr/>
        <p:txBody>
          <a:bodyPr/>
          <a:lstStyle/>
          <a:p>
            <a:fld id="{5F4C9F40-B079-4B71-A627-7266DFEA7F03}" type="slidenum">
              <a:rPr/>
              <a:t>‹#›</a:t>
            </a:fld>
            <a:endParaRPr dirty="0"/>
          </a:p>
        </p:txBody>
      </p:sp>
      <p:sp>
        <p:nvSpPr>
          <p:cNvPr id="4" name="Footer Placeholder 3"/>
          <p:cNvSpPr>
            <a:spLocks noGrp="1"/>
          </p:cNvSpPr>
          <p:nvPr>
            <p:ph type="ftr" sz="quarter" idx="11"/>
          </p:nvPr>
        </p:nvSpPr>
        <p:spPr/>
        <p:txBody>
          <a:bodyPr/>
          <a:lstStyle/>
          <a:p>
            <a:endParaRPr dirty="0"/>
          </a:p>
        </p:txBody>
      </p:sp>
      <p:sp>
        <p:nvSpPr>
          <p:cNvPr id="3" name="Date Placeholder 5"/>
          <p:cNvSpPr>
            <a:spLocks noGrp="1"/>
          </p:cNvSpPr>
          <p:nvPr>
            <p:ph type="dt" sz="half" idx="10"/>
          </p:nvPr>
        </p:nvSpPr>
        <p:spPr/>
        <p:txBody>
          <a:bodyPr/>
          <a:lstStyle/>
          <a:p>
            <a:endParaRPr dirty="0"/>
          </a:p>
        </p:txBody>
      </p:sp>
    </p:spTree>
    <p:extLst>
      <p:ext uri="{BB962C8B-B14F-4D97-AF65-F5344CB8AC3E}">
        <p14:creationId xmlns:p14="http://schemas.microsoft.com/office/powerpoint/2010/main" val="25159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5F4C9F40-B079-4B71-A627-7266DFEA7F03}" type="slidenum">
              <a:rPr/>
              <a:t>‹#›</a:t>
            </a:fld>
            <a:endParaRPr dirty="0"/>
          </a:p>
        </p:txBody>
      </p:sp>
      <p:sp>
        <p:nvSpPr>
          <p:cNvPr id="3" name="Footer Placeholder 2"/>
          <p:cNvSpPr>
            <a:spLocks noGrp="1"/>
          </p:cNvSpPr>
          <p:nvPr>
            <p:ph type="ftr" sz="quarter" idx="11"/>
          </p:nvPr>
        </p:nvSpPr>
        <p:spPr/>
        <p:txBody>
          <a:bodyPr/>
          <a:lstStyle/>
          <a:p>
            <a:endParaRPr dirty="0"/>
          </a:p>
        </p:txBody>
      </p:sp>
      <p:sp>
        <p:nvSpPr>
          <p:cNvPr id="2" name="Date Placeholder 3"/>
          <p:cNvSpPr>
            <a:spLocks noGrp="1"/>
          </p:cNvSpPr>
          <p:nvPr>
            <p:ph type="dt" sz="half" idx="10"/>
          </p:nvPr>
        </p:nvSpPr>
        <p:spPr/>
        <p:txBody>
          <a:bodyPr/>
          <a:lstStyle/>
          <a:p>
            <a:endParaRPr dirty="0"/>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cxnSp>
        <p:nvCxnSpPr>
          <p:cNvPr id="9" name="Straight Connector 8"/>
          <p:cNvCxnSpPr/>
          <p:nvPr/>
        </p:nvCxnSpPr>
        <p:spPr>
          <a:xfrm flipH="1">
            <a:off x="4267200" y="0"/>
            <a:ext cx="1" cy="6858000"/>
          </a:xfrm>
          <a:prstGeom prst="line">
            <a:avLst/>
          </a:prstGeom>
          <a:ln w="76200">
            <a:solidFill>
              <a:srgbClr val="002060"/>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anchor="t">
            <a:normAutofit/>
          </a:bodyPr>
          <a:lstStyle>
            <a:lvl1pPr>
              <a:defRPr sz="2800" b="0"/>
            </a:lvl1pPr>
          </a:lstStyle>
          <a:p>
            <a:r>
              <a:rPr lang="en-US"/>
              <a:t>Click to edit Master title style</a:t>
            </a:r>
            <a:endParaRPr/>
          </a:p>
        </p:txBody>
      </p:sp>
      <p:sp>
        <p:nvSpPr>
          <p:cNvPr id="4" name="Text Placeholder 3"/>
          <p:cNvSpPr>
            <a:spLocks noGrp="1"/>
          </p:cNvSpPr>
          <p:nvPr>
            <p:ph type="body" sz="half" idx="2"/>
          </p:nvPr>
        </p:nvSpPr>
        <p:spPr>
          <a:xfrm>
            <a:off x="380519" y="3746500"/>
            <a:ext cx="3506162" cy="24257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699000" y="465513"/>
            <a:ext cx="7048500" cy="5935287"/>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00201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9" name="Straight Connector 8"/>
          <p:cNvCxnSpPr/>
          <p:nvPr/>
        </p:nvCxnSpPr>
        <p:spPr>
          <a:xfrm flipH="1">
            <a:off x="4267200" y="0"/>
            <a:ext cx="1" cy="6858000"/>
          </a:xfrm>
          <a:prstGeom prst="line">
            <a:avLst/>
          </a:prstGeom>
          <a:ln w="76200">
            <a:solidFill>
              <a:srgbClr val="002060"/>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anchor="t">
            <a:normAutofit/>
          </a:bodyPr>
          <a:lstStyle>
            <a:lvl1pPr>
              <a:defRPr sz="2800" b="0"/>
            </a:lvl1pPr>
          </a:lstStyle>
          <a:p>
            <a:r>
              <a:rPr lang="en-US"/>
              <a:t>Click to edit Master title style</a:t>
            </a:r>
            <a:endParaRPr dirty="0"/>
          </a:p>
        </p:txBody>
      </p:sp>
      <p:sp>
        <p:nvSpPr>
          <p:cNvPr id="4" name="Text Placeholder 3"/>
          <p:cNvSpPr>
            <a:spLocks noGrp="1"/>
          </p:cNvSpPr>
          <p:nvPr>
            <p:ph type="body" sz="half" idx="2"/>
          </p:nvPr>
        </p:nvSpPr>
        <p:spPr>
          <a:xfrm>
            <a:off x="384048" y="3749040"/>
            <a:ext cx="3502152" cy="242316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Tree>
    <p:extLst>
      <p:ext uri="{BB962C8B-B14F-4D97-AF65-F5344CB8AC3E}">
        <p14:creationId xmlns:p14="http://schemas.microsoft.com/office/powerpoint/2010/main" val="934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 Id="rId14"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0" y="6604254"/>
            <a:ext cx="12192000" cy="253746"/>
          </a:xfrm>
          <a:prstGeom prst="rect">
            <a:avLst/>
          </a:prstGeom>
          <a:solidFill>
            <a:srgbClr val="4C41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7" name="Rectangle 6"/>
          <p:cNvSpPr/>
          <p:nvPr/>
        </p:nvSpPr>
        <p:spPr bwMode="ltGray">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bg1"/>
              </a:solidFill>
              <a:latin typeface="Calibri" panose="020F0502020204030204" pitchFamily="34" charset="0"/>
            </a:endParaRPr>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r>
              <a:rPr lang="en-US"/>
              <a:t>Click to edit Master title style</a:t>
            </a:r>
            <a:endParaRPr dirty="0"/>
          </a:p>
        </p:txBody>
      </p:sp>
      <p:cxnSp>
        <p:nvCxnSpPr>
          <p:cNvPr id="9" name="Straight Connector 8"/>
          <p:cNvCxnSpPr/>
          <p:nvPr/>
        </p:nvCxnSpPr>
        <p:spPr>
          <a:xfrm>
            <a:off x="0" y="1371600"/>
            <a:ext cx="12192000" cy="0"/>
          </a:xfrm>
          <a:prstGeom prst="line">
            <a:avLst/>
          </a:prstGeom>
          <a:ln w="12700">
            <a:solidFill>
              <a:srgbClr val="4C4184"/>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4"/>
          </p:nvPr>
        </p:nvSpPr>
        <p:spPr>
          <a:xfrm>
            <a:off x="9907088" y="6655661"/>
            <a:ext cx="523875" cy="182880"/>
          </a:xfrm>
          <a:prstGeom prst="rect">
            <a:avLst/>
          </a:prstGeom>
        </p:spPr>
        <p:txBody>
          <a:bodyPr vert="horz" lIns="91440" tIns="45720" rIns="91440" bIns="45720" rtlCol="0" anchor="ctr"/>
          <a:lstStyle>
            <a:lvl1pPr algn="r">
              <a:defRPr sz="1200">
                <a:solidFill>
                  <a:schemeClr val="tx1"/>
                </a:solidFill>
                <a:latin typeface="Calibri" panose="020F0502020204030204" pitchFamily="34" charset="0"/>
              </a:defRPr>
            </a:lvl1pPr>
          </a:lstStyle>
          <a:p>
            <a:fld id="{5F4C9F40-B079-4B71-A627-7266DFEA7F03}" type="slidenum">
              <a:rPr lang="en-US" smtClean="0"/>
              <a:pPr/>
              <a:t>‹#›</a:t>
            </a:fld>
            <a:endParaRPr lang="en-US" dirty="0"/>
          </a:p>
        </p:txBody>
      </p:sp>
      <p:sp>
        <p:nvSpPr>
          <p:cNvPr id="5" name="Footer Placeholder 4"/>
          <p:cNvSpPr>
            <a:spLocks noGrp="1"/>
          </p:cNvSpPr>
          <p:nvPr>
            <p:ph type="ftr" sz="quarter" idx="3"/>
          </p:nvPr>
        </p:nvSpPr>
        <p:spPr>
          <a:xfrm>
            <a:off x="3861707" y="6636202"/>
            <a:ext cx="3365155" cy="221798"/>
          </a:xfrm>
          <a:prstGeom prst="rect">
            <a:avLst/>
          </a:prstGeom>
        </p:spPr>
        <p:txBody>
          <a:bodyPr vert="horz" lIns="91440" tIns="45720" rIns="91440" bIns="45720" rtlCol="0" anchor="ctr"/>
          <a:lstStyle>
            <a:lvl1pPr algn="l">
              <a:defRPr sz="1200">
                <a:solidFill>
                  <a:schemeClr val="tx1"/>
                </a:solidFill>
                <a:latin typeface="Calibri" panose="020F0502020204030204" pitchFamily="34" charset="0"/>
              </a:defRPr>
            </a:lvl1pPr>
          </a:lstStyle>
          <a:p>
            <a:endParaRPr lang="en-US" dirty="0"/>
          </a:p>
        </p:txBody>
      </p:sp>
      <p:sp>
        <p:nvSpPr>
          <p:cNvPr id="4" name="Date Placeholder 3"/>
          <p:cNvSpPr>
            <a:spLocks noGrp="1"/>
          </p:cNvSpPr>
          <p:nvPr>
            <p:ph type="dt" sz="half" idx="2"/>
          </p:nvPr>
        </p:nvSpPr>
        <p:spPr>
          <a:xfrm>
            <a:off x="7307471" y="6655661"/>
            <a:ext cx="2324100" cy="182880"/>
          </a:xfrm>
          <a:prstGeom prst="rect">
            <a:avLst/>
          </a:prstGeom>
        </p:spPr>
        <p:txBody>
          <a:bodyPr vert="horz" lIns="91440" tIns="45720" rIns="91440" bIns="45720" rtlCol="0" anchor="ctr"/>
          <a:lstStyle>
            <a:lvl1pPr algn="r">
              <a:defRPr sz="1200">
                <a:solidFill>
                  <a:schemeClr val="tx1"/>
                </a:solidFill>
                <a:latin typeface="Calibri" panose="020F0502020204030204" pitchFamily="34" charset="0"/>
              </a:defRPr>
            </a:lvl1pPr>
          </a:lstStyle>
          <a:p>
            <a:endParaRPr lang="en-US" dirty="0"/>
          </a:p>
        </p:txBody>
      </p:sp>
      <p:pic>
        <p:nvPicPr>
          <p:cNvPr id="11" name="Picture 21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706481" y="6611207"/>
            <a:ext cx="1404910" cy="2466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9280" y="6625283"/>
            <a:ext cx="228600" cy="228600"/>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2189" y="6625283"/>
            <a:ext cx="228600" cy="228600"/>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8007" y="6625283"/>
            <a:ext cx="257993" cy="228600"/>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5098" y="6625283"/>
            <a:ext cx="228600" cy="228600"/>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0309" y="6616827"/>
            <a:ext cx="236338" cy="228600"/>
          </a:xfrm>
          <a:prstGeom prst="rect">
            <a:avLst/>
          </a:prstGeom>
        </p:spPr>
      </p:pic>
    </p:spTree>
    <p:extLst>
      <p:ext uri="{BB962C8B-B14F-4D97-AF65-F5344CB8AC3E}">
        <p14:creationId xmlns:p14="http://schemas.microsoft.com/office/powerpoint/2010/main" val="127595847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400" kern="1200">
          <a:solidFill>
            <a:schemeClr val="bg1"/>
          </a:solidFill>
          <a:latin typeface="Calibri" panose="020F0502020204030204" pitchFamily="34" charset="0"/>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bg1"/>
          </a:solidFill>
          <a:latin typeface="Calibri" panose="020F0502020204030204" pitchFamily="34" charset="0"/>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bg1"/>
          </a:solidFill>
          <a:latin typeface="Calibri" panose="020F0502020204030204" pitchFamily="34" charset="0"/>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bg1"/>
          </a:solidFill>
          <a:latin typeface="Calibri" panose="020F0502020204030204" pitchFamily="34" charset="0"/>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image" Target="../media/image23.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oleObject" Target="../embeddings/oleObject2.bin"/><Relationship Id="rId5" Type="http://schemas.openxmlformats.org/officeDocument/2006/relationships/image" Target="../media/image21.emf"/><Relationship Id="rId10" Type="http://schemas.openxmlformats.org/officeDocument/2006/relationships/hyperlink" Target="https://cas.web.cern.ch/sites/default/files/lectures/zakopane-2006/wilson-lect.pdf" TargetMode="External"/><Relationship Id="rId4" Type="http://schemas.openxmlformats.org/officeDocument/2006/relationships/image" Target="../media/image20.emf"/><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5.bin"/><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tif"/><Relationship Id="rId4" Type="http://schemas.openxmlformats.org/officeDocument/2006/relationships/image" Target="../media/image32.emf"/><Relationship Id="rId9" Type="http://schemas.openxmlformats.org/officeDocument/2006/relationships/image" Target="../media/image36.tif"/></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7765" y="371337"/>
            <a:ext cx="10939050" cy="1520525"/>
          </a:xfrm>
        </p:spPr>
        <p:txBody>
          <a:bodyPr>
            <a:noAutofit/>
          </a:bodyPr>
          <a:lstStyle/>
          <a:p>
            <a:pPr algn="ctr"/>
            <a:r>
              <a:rPr lang="en-US" sz="4000" b="1" dirty="0">
                <a:cs typeface="Calibri" panose="020F0502020204030204" pitchFamily="34" charset="0"/>
              </a:rPr>
              <a:t>Some response comments for the USMDP ETAC Half-yearly review, October 31, 2025</a:t>
            </a:r>
          </a:p>
        </p:txBody>
      </p:sp>
      <p:sp>
        <p:nvSpPr>
          <p:cNvPr id="4" name="Subtitle 3"/>
          <p:cNvSpPr>
            <a:spLocks noGrp="1"/>
          </p:cNvSpPr>
          <p:nvPr>
            <p:ph type="subTitle" idx="1"/>
          </p:nvPr>
        </p:nvSpPr>
        <p:spPr>
          <a:xfrm>
            <a:off x="1113026" y="2039515"/>
            <a:ext cx="9965947" cy="2359164"/>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
                <a:ea typeface="+mn-ea"/>
                <a:cs typeface="+mn-cs"/>
              </a:rPr>
              <a:t>David C. Larbalestier</a:t>
            </a:r>
          </a:p>
          <a:p>
            <a:pPr algn="ctr"/>
            <a:endParaRPr lang="en-US" sz="2000" b="1" dirty="0">
              <a:solidFill>
                <a:schemeClr val="accent3"/>
              </a:solidFill>
              <a:latin typeface="Arial "/>
            </a:endParaRPr>
          </a:p>
          <a:p>
            <a:pPr algn="ctr"/>
            <a:r>
              <a:rPr lang="en-US" sz="2000" b="1" dirty="0">
                <a:solidFill>
                  <a:schemeClr val="accent3"/>
                </a:solidFill>
                <a:latin typeface="Arial "/>
              </a:rPr>
              <a:t>Applied Superconductivity Center, </a:t>
            </a:r>
          </a:p>
          <a:p>
            <a:pPr algn="ctr"/>
            <a:r>
              <a:rPr lang="en-US" sz="2000" b="1" dirty="0">
                <a:solidFill>
                  <a:schemeClr val="accent3"/>
                </a:solidFill>
                <a:latin typeface="Arial "/>
              </a:rPr>
              <a:t>National High Magnetic Field Laboratory</a:t>
            </a:r>
          </a:p>
          <a:p>
            <a:pPr algn="ctr"/>
            <a:r>
              <a:rPr lang="en-US" sz="2000" b="1" dirty="0">
                <a:solidFill>
                  <a:schemeClr val="accent3"/>
                </a:solidFill>
                <a:latin typeface="Arial "/>
              </a:rPr>
              <a:t>Florida State University</a:t>
            </a:r>
          </a:p>
          <a:p>
            <a:pPr algn="ctr"/>
            <a:endParaRPr lang="en-US" sz="2000" b="1" dirty="0">
              <a:solidFill>
                <a:schemeClr val="accent3"/>
              </a:solidFill>
            </a:endParaRPr>
          </a:p>
        </p:txBody>
      </p:sp>
      <p:sp>
        <p:nvSpPr>
          <p:cNvPr id="5" name="Rectangle 4">
            <a:extLst>
              <a:ext uri="{FF2B5EF4-FFF2-40B4-BE49-F238E27FC236}">
                <a16:creationId xmlns:a16="http://schemas.microsoft.com/office/drawing/2014/main" id="{4FBA1BC6-5DB5-4254-A84A-5A8DDA41E4C8}"/>
              </a:ext>
            </a:extLst>
          </p:cNvPr>
          <p:cNvSpPr/>
          <p:nvPr/>
        </p:nvSpPr>
        <p:spPr>
          <a:xfrm>
            <a:off x="326447" y="4214013"/>
            <a:ext cx="11480800" cy="1384995"/>
          </a:xfrm>
          <a:prstGeom prst="rect">
            <a:avLst/>
          </a:prstGeom>
        </p:spPr>
        <p:txBody>
          <a:bodyPr wrap="square" anchor="ctr">
            <a:spAutoFit/>
          </a:bodyPr>
          <a:lstStyle/>
          <a:p>
            <a:pPr algn="ctr"/>
            <a:r>
              <a:rPr lang="en-US" sz="1200" b="1" i="1" dirty="0">
                <a:solidFill>
                  <a:prstClr val="black"/>
                </a:solidFill>
                <a:latin typeface="Arial" panose="020B0604020202020204" pitchFamily="34" charset="0"/>
              </a:rPr>
              <a:t>REBCO work is supported by the U.S. Department of Energy, Office of Science, Office of Fusion Energy Sciences. Work at NHMFL is supported by US DOE OHEP under Grants DE-SC0010421 and DE-SC0024610, by NSF under Award DMR-2128556, and by the State of Florida. Work at LBNL is supported by US DOE, Office of Science under contract No. DE-AC02-05CH11231. In addition to ARDAP support, work at Bruker OST LLC and Engi-Mat Co. has additionally benefited from the support of SBIR-STTR grants from the U.S. Department of Energy, Office of Science.</a:t>
            </a:r>
          </a:p>
          <a:p>
            <a:pPr algn="ctr"/>
            <a:endParaRPr lang="en-US" sz="1200" b="1" i="1" dirty="0">
              <a:solidFill>
                <a:prstClr val="black"/>
              </a:solidFill>
              <a:latin typeface="Arial" panose="020B0604020202020204" pitchFamily="34" charset="0"/>
            </a:endParaRPr>
          </a:p>
          <a:p>
            <a:pPr algn="ctr"/>
            <a:r>
              <a:rPr lang="en-US" sz="1200" b="1" i="1" dirty="0">
                <a:solidFill>
                  <a:prstClr val="black"/>
                </a:solidFill>
                <a:latin typeface="Arial" panose="020B0604020202020204" pitchFamily="34" charset="0"/>
              </a:rPr>
              <a:t>Bi-2212 work is supported by the U.S. Department of Energy, Office of Science, Office of High Energy Physics under the framework of the U.S. Magnet Development Program, and the Accelerator R&amp;D and Production Office.</a:t>
            </a:r>
          </a:p>
        </p:txBody>
      </p:sp>
    </p:spTree>
    <p:extLst>
      <p:ext uri="{BB962C8B-B14F-4D97-AF65-F5344CB8AC3E}">
        <p14:creationId xmlns:p14="http://schemas.microsoft.com/office/powerpoint/2010/main" val="350286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4AB5-A9F0-D83B-575A-B2BF5B2385C9}"/>
              </a:ext>
            </a:extLst>
          </p:cNvPr>
          <p:cNvSpPr>
            <a:spLocks noGrp="1"/>
          </p:cNvSpPr>
          <p:nvPr>
            <p:ph type="title"/>
          </p:nvPr>
        </p:nvSpPr>
        <p:spPr>
          <a:xfrm>
            <a:off x="166307" y="140208"/>
            <a:ext cx="10566400" cy="810768"/>
          </a:xfrm>
        </p:spPr>
        <p:txBody>
          <a:bodyPr>
            <a:normAutofit fontScale="90000"/>
          </a:bodyPr>
          <a:lstStyle/>
          <a:p>
            <a:r>
              <a:rPr lang="en-US" sz="3600" b="1" dirty="0">
                <a:solidFill>
                  <a:srgbClr val="EE1504"/>
                </a:solidFill>
              </a:rPr>
              <a:t>Key points (Aixia Xu talk at HiTAT CERN workshop last week)</a:t>
            </a:r>
          </a:p>
        </p:txBody>
      </p:sp>
      <p:sp>
        <p:nvSpPr>
          <p:cNvPr id="3" name="Content Placeholder 2">
            <a:extLst>
              <a:ext uri="{FF2B5EF4-FFF2-40B4-BE49-F238E27FC236}">
                <a16:creationId xmlns:a16="http://schemas.microsoft.com/office/drawing/2014/main" id="{80B1E4D6-9ADB-4B6B-32DD-A553CBF1DC18}"/>
              </a:ext>
            </a:extLst>
          </p:cNvPr>
          <p:cNvSpPr>
            <a:spLocks noGrp="1"/>
          </p:cNvSpPr>
          <p:nvPr>
            <p:ph idx="1"/>
          </p:nvPr>
        </p:nvSpPr>
        <p:spPr>
          <a:xfrm>
            <a:off x="300461" y="1523565"/>
            <a:ext cx="11672968" cy="2911696"/>
          </a:xfrm>
        </p:spPr>
        <p:txBody>
          <a:bodyPr/>
          <a:lstStyle/>
          <a:p>
            <a:r>
              <a:rPr lang="en-US" sz="1800" b="1" dirty="0"/>
              <a:t>The large </a:t>
            </a:r>
            <a:r>
              <a:rPr lang="en-US" sz="1800" b="1" i="1" dirty="0"/>
              <a:t>I</a:t>
            </a:r>
            <a:r>
              <a:rPr lang="en-US" sz="1800" b="1" i="1" baseline="-25000" dirty="0"/>
              <a:t>c</a:t>
            </a:r>
            <a:r>
              <a:rPr lang="en-US" sz="1800" b="1" dirty="0"/>
              <a:t> anisotropy of REBCO (5-7) greatly complicates REBCO magnet design </a:t>
            </a:r>
          </a:p>
          <a:p>
            <a:pPr lvl="1"/>
            <a:r>
              <a:rPr lang="en-US" sz="1600" b="1" dirty="0"/>
              <a:t>Uncertainty (and variability of IBAD offset angle – 3-5 degrees) add extra uncertainty</a:t>
            </a:r>
          </a:p>
          <a:p>
            <a:r>
              <a:rPr lang="en-US" sz="1800" b="1" dirty="0"/>
              <a:t>Lift factors based on 77 K self field Ic are of very limited value</a:t>
            </a:r>
          </a:p>
          <a:p>
            <a:pPr lvl="1"/>
            <a:r>
              <a:rPr lang="en-US" sz="1600" b="1" dirty="0"/>
              <a:t>Critical angles in solenoids are generally 15-20</a:t>
            </a:r>
            <a:r>
              <a:rPr lang="en-US" sz="1600" b="1" dirty="0">
                <a:sym typeface="Symbol" panose="05050102010706020507" pitchFamily="18" charset="2"/>
              </a:rPr>
              <a:t></a:t>
            </a:r>
            <a:r>
              <a:rPr lang="en-US" sz="1600" b="1" dirty="0"/>
              <a:t> off the </a:t>
            </a:r>
            <a:r>
              <a:rPr lang="en-US" sz="1600" b="1" i="1" dirty="0"/>
              <a:t>ab</a:t>
            </a:r>
            <a:r>
              <a:rPr lang="en-US" sz="1600" b="1" dirty="0"/>
              <a:t>-planes so </a:t>
            </a:r>
          </a:p>
          <a:p>
            <a:pPr>
              <a:lnSpc>
                <a:spcPct val="118000"/>
              </a:lnSpc>
            </a:pPr>
            <a:r>
              <a:rPr lang="en-US" sz="1800" b="1" dirty="0"/>
              <a:t>In spite of huge scaleup and investments in CC production, there is still substantial measured  variability in multiple deliveries of SuperPower (MOCVD), FFJ (PLD) and SST(PLD) tapes that we have characterized</a:t>
            </a:r>
          </a:p>
        </p:txBody>
      </p:sp>
      <p:sp>
        <p:nvSpPr>
          <p:cNvPr id="4" name="TextBox 3">
            <a:extLst>
              <a:ext uri="{FF2B5EF4-FFF2-40B4-BE49-F238E27FC236}">
                <a16:creationId xmlns:a16="http://schemas.microsoft.com/office/drawing/2014/main" id="{95CE145C-1E82-87D8-2D10-1BE30689FCF2}"/>
              </a:ext>
            </a:extLst>
          </p:cNvPr>
          <p:cNvSpPr txBox="1"/>
          <p:nvPr/>
        </p:nvSpPr>
        <p:spPr>
          <a:xfrm>
            <a:off x="300461" y="4671998"/>
            <a:ext cx="11486550" cy="1277337"/>
          </a:xfrm>
          <a:prstGeom prst="rect">
            <a:avLst/>
          </a:prstGeom>
          <a:solidFill>
            <a:srgbClr val="0070C0"/>
          </a:solidFill>
        </p:spPr>
        <p:txBody>
          <a:bodyPr wrap="square" rtlCol="0">
            <a:spAutoFit/>
          </a:bodyPr>
          <a:lstStyle/>
          <a:p>
            <a:pPr marL="457200" indent="-457200">
              <a:lnSpc>
                <a:spcPct val="114000"/>
              </a:lnSpc>
              <a:spcAft>
                <a:spcPts val="1200"/>
              </a:spcAft>
              <a:buFont typeface="Arial" panose="020B0604020202020204" pitchFamily="34" charset="0"/>
              <a:buChar char="•"/>
            </a:pPr>
            <a:r>
              <a:rPr lang="en-US" sz="2000" b="1" dirty="0"/>
              <a:t>Here we illustrate these points by extensive torque magnetometry and SEM/TEM on recent SST tapes</a:t>
            </a:r>
          </a:p>
          <a:p>
            <a:pPr marL="457200" indent="-457200">
              <a:lnSpc>
                <a:spcPct val="114000"/>
              </a:lnSpc>
              <a:spcAft>
                <a:spcPts val="1200"/>
              </a:spcAft>
              <a:buFont typeface="Arial" panose="020B0604020202020204" pitchFamily="34" charset="0"/>
              <a:buChar char="•"/>
            </a:pPr>
            <a:r>
              <a:rPr lang="en-US" sz="2000" b="1" dirty="0"/>
              <a:t>Similar variation seen in recently purchased SP and FFJ tapes too</a:t>
            </a:r>
          </a:p>
        </p:txBody>
      </p:sp>
    </p:spTree>
    <p:extLst>
      <p:ext uri="{BB962C8B-B14F-4D97-AF65-F5344CB8AC3E}">
        <p14:creationId xmlns:p14="http://schemas.microsoft.com/office/powerpoint/2010/main" val="258173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52F74DF7-C53C-C494-5A73-71E2223BC0DC}"/>
              </a:ext>
            </a:extLst>
          </p:cNvPr>
          <p:cNvGraphicFramePr>
            <a:graphicFrameLocks noChangeAspect="1"/>
          </p:cNvGraphicFramePr>
          <p:nvPr/>
        </p:nvGraphicFramePr>
        <p:xfrm>
          <a:off x="7146925" y="3841750"/>
          <a:ext cx="4754563" cy="2979738"/>
        </p:xfrm>
        <a:graphic>
          <a:graphicData uri="http://schemas.openxmlformats.org/presentationml/2006/ole">
            <mc:AlternateContent xmlns:mc="http://schemas.openxmlformats.org/markup-compatibility/2006">
              <mc:Choice xmlns:v="urn:schemas-microsoft-com:vml" Requires="v">
                <p:oleObj name="Graph" r:id="rId3" imgW="11154057" imgH="6985683" progId="Origin95.Graph">
                  <p:embed/>
                </p:oleObj>
              </mc:Choice>
              <mc:Fallback>
                <p:oleObj name="Graph" r:id="rId3" imgW="11154057" imgH="6985683" progId="Origin95.Graph">
                  <p:embed/>
                  <p:pic>
                    <p:nvPicPr>
                      <p:cNvPr id="3" name="Object 2">
                        <a:extLst>
                          <a:ext uri="{FF2B5EF4-FFF2-40B4-BE49-F238E27FC236}">
                            <a16:creationId xmlns:a16="http://schemas.microsoft.com/office/drawing/2014/main" id="{52F74DF7-C53C-C494-5A73-71E2223BC0DC}"/>
                          </a:ext>
                        </a:extLst>
                      </p:cNvPr>
                      <p:cNvPicPr/>
                      <p:nvPr/>
                    </p:nvPicPr>
                    <p:blipFill>
                      <a:blip r:embed="rId4"/>
                      <a:stretch>
                        <a:fillRect/>
                      </a:stretch>
                    </p:blipFill>
                    <p:spPr>
                      <a:xfrm>
                        <a:off x="7146925" y="3841750"/>
                        <a:ext cx="4754563" cy="297973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99E2810-AC9C-5356-2952-E10A5ED2F7A8}"/>
              </a:ext>
            </a:extLst>
          </p:cNvPr>
          <p:cNvPicPr>
            <a:picLocks noChangeAspect="1"/>
          </p:cNvPicPr>
          <p:nvPr/>
        </p:nvPicPr>
        <p:blipFill>
          <a:blip r:embed="rId5"/>
          <a:stretch>
            <a:fillRect/>
          </a:stretch>
        </p:blipFill>
        <p:spPr>
          <a:xfrm rot="21440106">
            <a:off x="8715486" y="3613791"/>
            <a:ext cx="2179291" cy="2497836"/>
          </a:xfrm>
          <a:prstGeom prst="rect">
            <a:avLst/>
          </a:prstGeom>
          <a:scene3d>
            <a:camera prst="orthographicFront">
              <a:rot lat="1200000" lon="0" rev="0"/>
            </a:camera>
            <a:lightRig rig="threePt" dir="t"/>
          </a:scene3d>
        </p:spPr>
      </p:pic>
      <p:sp>
        <p:nvSpPr>
          <p:cNvPr id="2" name="Title 1">
            <a:extLst>
              <a:ext uri="{FF2B5EF4-FFF2-40B4-BE49-F238E27FC236}">
                <a16:creationId xmlns:a16="http://schemas.microsoft.com/office/drawing/2014/main" id="{9FCCA360-C2BE-2FD6-4D9A-48CB88D288AE}"/>
              </a:ext>
            </a:extLst>
          </p:cNvPr>
          <p:cNvSpPr>
            <a:spLocks noGrp="1"/>
          </p:cNvSpPr>
          <p:nvPr>
            <p:ph type="title"/>
          </p:nvPr>
        </p:nvSpPr>
        <p:spPr>
          <a:xfrm>
            <a:off x="161086" y="87248"/>
            <a:ext cx="10566400" cy="736600"/>
          </a:xfrm>
        </p:spPr>
        <p:txBody>
          <a:bodyPr>
            <a:normAutofit/>
          </a:bodyPr>
          <a:lstStyle/>
          <a:p>
            <a:r>
              <a:rPr lang="en-US" sz="3000" b="1" dirty="0">
                <a:solidFill>
                  <a:srgbClr val="FF0000"/>
                </a:solidFill>
              </a:rPr>
              <a:t>LTS vs. REBCO magnet design are far from being the same!</a:t>
            </a:r>
          </a:p>
        </p:txBody>
      </p:sp>
      <p:pic>
        <p:nvPicPr>
          <p:cNvPr id="11" name="Picture 10">
            <a:extLst>
              <a:ext uri="{FF2B5EF4-FFF2-40B4-BE49-F238E27FC236}">
                <a16:creationId xmlns:a16="http://schemas.microsoft.com/office/drawing/2014/main" id="{2FFFB7EA-9D3B-9571-FB46-35E5666D1D9A}"/>
              </a:ext>
            </a:extLst>
          </p:cNvPr>
          <p:cNvPicPr>
            <a:picLocks noChangeAspect="1"/>
          </p:cNvPicPr>
          <p:nvPr/>
        </p:nvPicPr>
        <p:blipFill>
          <a:blip r:embed="rId6"/>
          <a:stretch>
            <a:fillRect/>
          </a:stretch>
        </p:blipFill>
        <p:spPr>
          <a:xfrm>
            <a:off x="717130" y="3941927"/>
            <a:ext cx="2658811" cy="2828823"/>
          </a:xfrm>
          <a:prstGeom prst="rect">
            <a:avLst/>
          </a:prstGeom>
        </p:spPr>
      </p:pic>
      <p:pic>
        <p:nvPicPr>
          <p:cNvPr id="13" name="Picture 12">
            <a:extLst>
              <a:ext uri="{FF2B5EF4-FFF2-40B4-BE49-F238E27FC236}">
                <a16:creationId xmlns:a16="http://schemas.microsoft.com/office/drawing/2014/main" id="{FE87E999-B866-FA19-842B-DBA4B1F928F2}"/>
              </a:ext>
            </a:extLst>
          </p:cNvPr>
          <p:cNvPicPr>
            <a:picLocks noChangeAspect="1"/>
          </p:cNvPicPr>
          <p:nvPr/>
        </p:nvPicPr>
        <p:blipFill>
          <a:blip r:embed="rId7"/>
          <a:stretch>
            <a:fillRect/>
          </a:stretch>
        </p:blipFill>
        <p:spPr>
          <a:xfrm>
            <a:off x="717129" y="818030"/>
            <a:ext cx="2658811" cy="3010348"/>
          </a:xfrm>
          <a:prstGeom prst="rect">
            <a:avLst/>
          </a:prstGeom>
        </p:spPr>
      </p:pic>
      <p:sp>
        <p:nvSpPr>
          <p:cNvPr id="14" name="TextBox 13">
            <a:extLst>
              <a:ext uri="{FF2B5EF4-FFF2-40B4-BE49-F238E27FC236}">
                <a16:creationId xmlns:a16="http://schemas.microsoft.com/office/drawing/2014/main" id="{D04E8338-78FB-CBAD-C8F4-3025DDC4F6E7}"/>
              </a:ext>
            </a:extLst>
          </p:cNvPr>
          <p:cNvSpPr txBox="1"/>
          <p:nvPr/>
        </p:nvSpPr>
        <p:spPr>
          <a:xfrm>
            <a:off x="1592143" y="4028163"/>
            <a:ext cx="2075823" cy="523220"/>
          </a:xfrm>
          <a:prstGeom prst="rect">
            <a:avLst/>
          </a:prstGeom>
          <a:noFill/>
        </p:spPr>
        <p:txBody>
          <a:bodyPr wrap="square" rtlCol="0">
            <a:spAutoFit/>
          </a:bodyPr>
          <a:lstStyle/>
          <a:p>
            <a:r>
              <a:rPr lang="en-US" sz="1400" b="1" i="1" dirty="0">
                <a:solidFill>
                  <a:srgbClr val="C00000"/>
                </a:solidFill>
              </a:rPr>
              <a:t>H</a:t>
            </a:r>
            <a:r>
              <a:rPr lang="en-US" sz="1400" b="1" i="1" baseline="-25000" dirty="0">
                <a:solidFill>
                  <a:srgbClr val="C00000"/>
                </a:solidFill>
              </a:rPr>
              <a:t>c</a:t>
            </a:r>
            <a:r>
              <a:rPr lang="en-US" sz="1400" b="1" dirty="0">
                <a:solidFill>
                  <a:srgbClr val="C00000"/>
                </a:solidFill>
              </a:rPr>
              <a:t> where </a:t>
            </a:r>
            <a:r>
              <a:rPr lang="en-US" sz="1400" b="1" i="1" dirty="0">
                <a:solidFill>
                  <a:srgbClr val="C00000"/>
                </a:solidFill>
              </a:rPr>
              <a:t>I</a:t>
            </a:r>
            <a:r>
              <a:rPr lang="en-US" sz="1400" b="1" i="1" baseline="-25000" dirty="0">
                <a:solidFill>
                  <a:srgbClr val="C00000"/>
                </a:solidFill>
              </a:rPr>
              <a:t>c</a:t>
            </a:r>
            <a:r>
              <a:rPr lang="en-US" sz="1400" b="1" dirty="0">
                <a:solidFill>
                  <a:srgbClr val="C00000"/>
                </a:solidFill>
              </a:rPr>
              <a:t>(</a:t>
            </a:r>
            <a:r>
              <a:rPr lang="en-US" sz="1400" b="1" i="1" dirty="0">
                <a:solidFill>
                  <a:srgbClr val="C00000"/>
                </a:solidFill>
              </a:rPr>
              <a:t>H</a:t>
            </a:r>
            <a:r>
              <a:rPr lang="en-US" sz="1400" b="1" dirty="0">
                <a:solidFill>
                  <a:srgbClr val="C00000"/>
                </a:solidFill>
              </a:rPr>
              <a:t>, </a:t>
            </a:r>
            <a:r>
              <a:rPr lang="en-US" sz="1400" b="1" i="1" dirty="0">
                <a:solidFill>
                  <a:srgbClr val="C00000"/>
                </a:solidFill>
              </a:rPr>
              <a:t>T</a:t>
            </a:r>
            <a:r>
              <a:rPr lang="en-US" sz="1400" b="1" dirty="0">
                <a:solidFill>
                  <a:srgbClr val="C00000"/>
                </a:solidFill>
              </a:rPr>
              <a:t>, </a:t>
            </a:r>
            <a:r>
              <a:rPr lang="en-US" sz="1400" b="1" i="1" dirty="0">
                <a:solidFill>
                  <a:srgbClr val="C00000"/>
                </a:solidFill>
                <a:sym typeface="Symbol" panose="05050102010706020507" pitchFamily="18" charset="2"/>
              </a:rPr>
              <a:t></a:t>
            </a:r>
            <a:r>
              <a:rPr lang="en-US" sz="1400" b="1" dirty="0">
                <a:solidFill>
                  <a:srgbClr val="C00000"/>
                </a:solidFill>
                <a:sym typeface="Symbol" panose="05050102010706020507" pitchFamily="18" charset="2"/>
              </a:rPr>
              <a:t>) </a:t>
            </a:r>
          </a:p>
          <a:p>
            <a:r>
              <a:rPr lang="en-US" sz="1400" b="1" dirty="0">
                <a:solidFill>
                  <a:srgbClr val="C00000"/>
                </a:solidFill>
                <a:sym typeface="Symbol" panose="05050102010706020507" pitchFamily="18" charset="2"/>
              </a:rPr>
              <a:t>is minimum</a:t>
            </a:r>
            <a:endParaRPr lang="en-US" sz="1400" b="1" dirty="0">
              <a:solidFill>
                <a:srgbClr val="C00000"/>
              </a:solidFill>
            </a:endParaRPr>
          </a:p>
        </p:txBody>
      </p:sp>
      <p:sp>
        <p:nvSpPr>
          <p:cNvPr id="15" name="TextBox 14">
            <a:extLst>
              <a:ext uri="{FF2B5EF4-FFF2-40B4-BE49-F238E27FC236}">
                <a16:creationId xmlns:a16="http://schemas.microsoft.com/office/drawing/2014/main" id="{8A685C6A-7030-8249-396C-2EC3B66BD6BA}"/>
              </a:ext>
            </a:extLst>
          </p:cNvPr>
          <p:cNvSpPr txBox="1"/>
          <p:nvPr/>
        </p:nvSpPr>
        <p:spPr>
          <a:xfrm>
            <a:off x="2332183" y="2276886"/>
            <a:ext cx="595745" cy="369332"/>
          </a:xfrm>
          <a:prstGeom prst="rect">
            <a:avLst/>
          </a:prstGeom>
          <a:noFill/>
        </p:spPr>
        <p:txBody>
          <a:bodyPr wrap="square" rtlCol="0">
            <a:spAutoFit/>
          </a:bodyPr>
          <a:lstStyle/>
          <a:p>
            <a:r>
              <a:rPr lang="en-US" b="1" i="1" dirty="0">
                <a:solidFill>
                  <a:srgbClr val="C00000"/>
                </a:solidFill>
              </a:rPr>
              <a:t>H</a:t>
            </a:r>
            <a:r>
              <a:rPr lang="en-US" b="1" i="1" baseline="-25000" dirty="0">
                <a:solidFill>
                  <a:srgbClr val="C00000"/>
                </a:solidFill>
              </a:rPr>
              <a:t>or</a:t>
            </a:r>
          </a:p>
        </p:txBody>
      </p:sp>
      <p:sp>
        <p:nvSpPr>
          <p:cNvPr id="16" name="TextBox 15">
            <a:extLst>
              <a:ext uri="{FF2B5EF4-FFF2-40B4-BE49-F238E27FC236}">
                <a16:creationId xmlns:a16="http://schemas.microsoft.com/office/drawing/2014/main" id="{888B3840-9C89-9793-644C-88EB82E29AF9}"/>
              </a:ext>
            </a:extLst>
          </p:cNvPr>
          <p:cNvSpPr txBox="1"/>
          <p:nvPr/>
        </p:nvSpPr>
        <p:spPr>
          <a:xfrm>
            <a:off x="1274619" y="2192698"/>
            <a:ext cx="595745" cy="369332"/>
          </a:xfrm>
          <a:prstGeom prst="rect">
            <a:avLst/>
          </a:prstGeom>
          <a:noFill/>
        </p:spPr>
        <p:txBody>
          <a:bodyPr wrap="square" rtlCol="0">
            <a:spAutoFit/>
          </a:bodyPr>
          <a:lstStyle/>
          <a:p>
            <a:r>
              <a:rPr lang="en-US" b="1" i="1" dirty="0"/>
              <a:t>H</a:t>
            </a:r>
            <a:r>
              <a:rPr lang="en-US" b="1" i="1" baseline="-25000" dirty="0"/>
              <a:t>oo</a:t>
            </a:r>
          </a:p>
        </p:txBody>
      </p:sp>
      <p:sp>
        <p:nvSpPr>
          <p:cNvPr id="77" name="TextBox 76">
            <a:extLst>
              <a:ext uri="{FF2B5EF4-FFF2-40B4-BE49-F238E27FC236}">
                <a16:creationId xmlns:a16="http://schemas.microsoft.com/office/drawing/2014/main" id="{3062C80B-4827-6E46-F2ED-CCC37C6E9D63}"/>
              </a:ext>
            </a:extLst>
          </p:cNvPr>
          <p:cNvSpPr txBox="1"/>
          <p:nvPr/>
        </p:nvSpPr>
        <p:spPr>
          <a:xfrm>
            <a:off x="34678" y="843186"/>
            <a:ext cx="2212180" cy="369332"/>
          </a:xfrm>
          <a:prstGeom prst="rect">
            <a:avLst/>
          </a:prstGeom>
          <a:noFill/>
        </p:spPr>
        <p:txBody>
          <a:bodyPr wrap="square" rtlCol="0">
            <a:spAutoFit/>
          </a:bodyPr>
          <a:lstStyle/>
          <a:p>
            <a:r>
              <a:rPr lang="en-US" b="1" dirty="0">
                <a:solidFill>
                  <a:srgbClr val="FF0000"/>
                </a:solidFill>
              </a:rPr>
              <a:t>Isotropic Case</a:t>
            </a:r>
          </a:p>
        </p:txBody>
      </p:sp>
      <p:grpSp>
        <p:nvGrpSpPr>
          <p:cNvPr id="125" name="Group 124">
            <a:extLst>
              <a:ext uri="{FF2B5EF4-FFF2-40B4-BE49-F238E27FC236}">
                <a16:creationId xmlns:a16="http://schemas.microsoft.com/office/drawing/2014/main" id="{8A09D137-D852-1D50-0B23-C1D52EAC5E17}"/>
              </a:ext>
            </a:extLst>
          </p:cNvPr>
          <p:cNvGrpSpPr/>
          <p:nvPr/>
        </p:nvGrpSpPr>
        <p:grpSpPr>
          <a:xfrm>
            <a:off x="3286913" y="754864"/>
            <a:ext cx="8809208" cy="3163702"/>
            <a:chOff x="3286913" y="754864"/>
            <a:chExt cx="8809208" cy="3163702"/>
          </a:xfrm>
        </p:grpSpPr>
        <p:grpSp>
          <p:nvGrpSpPr>
            <p:cNvPr id="124" name="Group 123">
              <a:extLst>
                <a:ext uri="{FF2B5EF4-FFF2-40B4-BE49-F238E27FC236}">
                  <a16:creationId xmlns:a16="http://schemas.microsoft.com/office/drawing/2014/main" id="{BE74D0C4-0C5A-2FAC-A4A5-9F934F3C1514}"/>
                </a:ext>
              </a:extLst>
            </p:cNvPr>
            <p:cNvGrpSpPr/>
            <p:nvPr/>
          </p:nvGrpSpPr>
          <p:grpSpPr>
            <a:xfrm>
              <a:off x="3286913" y="754864"/>
              <a:ext cx="8809208" cy="3163702"/>
              <a:chOff x="3286913" y="754864"/>
              <a:chExt cx="8809208" cy="3163702"/>
            </a:xfrm>
          </p:grpSpPr>
          <p:pic>
            <p:nvPicPr>
              <p:cNvPr id="113" name="Picture 112">
                <a:extLst>
                  <a:ext uri="{FF2B5EF4-FFF2-40B4-BE49-F238E27FC236}">
                    <a16:creationId xmlns:a16="http://schemas.microsoft.com/office/drawing/2014/main" id="{8ED006FD-B7E9-C905-BA1D-D83FACA8F93F}"/>
                  </a:ext>
                </a:extLst>
              </p:cNvPr>
              <p:cNvPicPr>
                <a:picLocks noChangeAspect="1"/>
              </p:cNvPicPr>
              <p:nvPr/>
            </p:nvPicPr>
            <p:blipFill>
              <a:blip r:embed="rId8"/>
              <a:stretch>
                <a:fillRect/>
              </a:stretch>
            </p:blipFill>
            <p:spPr>
              <a:xfrm>
                <a:off x="7366576" y="754864"/>
                <a:ext cx="2851298" cy="2961212"/>
              </a:xfrm>
              <a:prstGeom prst="rect">
                <a:avLst/>
              </a:prstGeom>
            </p:spPr>
          </p:pic>
          <p:sp>
            <p:nvSpPr>
              <p:cNvPr id="67" name="TextBox 66">
                <a:extLst>
                  <a:ext uri="{FF2B5EF4-FFF2-40B4-BE49-F238E27FC236}">
                    <a16:creationId xmlns:a16="http://schemas.microsoft.com/office/drawing/2014/main" id="{9E1966BD-DE13-2548-CE95-063F8A5D108D}"/>
                  </a:ext>
                </a:extLst>
              </p:cNvPr>
              <p:cNvSpPr txBox="1"/>
              <p:nvPr/>
            </p:nvSpPr>
            <p:spPr>
              <a:xfrm>
                <a:off x="8953736" y="1524739"/>
                <a:ext cx="595745" cy="307777"/>
              </a:xfrm>
              <a:prstGeom prst="rect">
                <a:avLst/>
              </a:prstGeom>
              <a:noFill/>
            </p:spPr>
            <p:txBody>
              <a:bodyPr wrap="square" rtlCol="0">
                <a:spAutoFit/>
              </a:bodyPr>
              <a:lstStyle/>
              <a:p>
                <a:r>
                  <a:rPr lang="en-US" sz="1400" b="1" i="1" dirty="0">
                    <a:solidFill>
                      <a:srgbClr val="00B050"/>
                    </a:solidFill>
                  </a:rPr>
                  <a:t>H</a:t>
                </a:r>
                <a:r>
                  <a:rPr lang="en-US" sz="1400" b="1" i="1" baseline="-25000" dirty="0">
                    <a:solidFill>
                      <a:srgbClr val="00B050"/>
                    </a:solidFill>
                  </a:rPr>
                  <a:t>oo</a:t>
                </a:r>
              </a:p>
            </p:txBody>
          </p:sp>
          <p:sp>
            <p:nvSpPr>
              <p:cNvPr id="68" name="TextBox 67">
                <a:extLst>
                  <a:ext uri="{FF2B5EF4-FFF2-40B4-BE49-F238E27FC236}">
                    <a16:creationId xmlns:a16="http://schemas.microsoft.com/office/drawing/2014/main" id="{61F923F5-5DA5-15C1-5270-40879E57D07B}"/>
                  </a:ext>
                </a:extLst>
              </p:cNvPr>
              <p:cNvSpPr txBox="1"/>
              <p:nvPr/>
            </p:nvSpPr>
            <p:spPr>
              <a:xfrm>
                <a:off x="9336744" y="1753666"/>
                <a:ext cx="2759377" cy="523220"/>
              </a:xfrm>
              <a:prstGeom prst="rect">
                <a:avLst/>
              </a:prstGeom>
              <a:solidFill>
                <a:schemeClr val="bg1"/>
              </a:solidFill>
            </p:spPr>
            <p:txBody>
              <a:bodyPr wrap="square" rtlCol="0">
                <a:spAutoFit/>
              </a:bodyPr>
              <a:lstStyle/>
              <a:p>
                <a:r>
                  <a:rPr lang="en-US" sz="1400" b="1" i="1" dirty="0"/>
                  <a:t>H</a:t>
                </a:r>
                <a:r>
                  <a:rPr lang="en-US" sz="1400" b="1" i="1" baseline="-25000" dirty="0"/>
                  <a:t>pf</a:t>
                </a:r>
                <a:r>
                  <a:rPr lang="en-US" sz="1400" b="1" dirty="0"/>
                  <a:t> ~1.05 H</a:t>
                </a:r>
                <a:r>
                  <a:rPr lang="en-US" sz="1400" b="1" baseline="-25000" dirty="0"/>
                  <a:t>oo</a:t>
                </a:r>
                <a:r>
                  <a:rPr lang="en-US" sz="1400" b="1" dirty="0"/>
                  <a:t> (very well-known relation, e.g. Nb</a:t>
                </a:r>
                <a:r>
                  <a:rPr lang="en-US" sz="1400" b="1" baseline="-25000" dirty="0"/>
                  <a:t>3</a:t>
                </a:r>
                <a:r>
                  <a:rPr lang="en-US" sz="1400" b="1" dirty="0"/>
                  <a:t>Sn)</a:t>
                </a:r>
                <a:endParaRPr lang="en-US" sz="1400" b="1" baseline="-25000" dirty="0"/>
              </a:p>
            </p:txBody>
          </p:sp>
          <p:grpSp>
            <p:nvGrpSpPr>
              <p:cNvPr id="111" name="Group 110">
                <a:extLst>
                  <a:ext uri="{FF2B5EF4-FFF2-40B4-BE49-F238E27FC236}">
                    <a16:creationId xmlns:a16="http://schemas.microsoft.com/office/drawing/2014/main" id="{900E9644-9933-DA7E-540A-0502F6FCE23E}"/>
                  </a:ext>
                </a:extLst>
              </p:cNvPr>
              <p:cNvGrpSpPr/>
              <p:nvPr/>
            </p:nvGrpSpPr>
            <p:grpSpPr>
              <a:xfrm>
                <a:off x="3286913" y="881589"/>
                <a:ext cx="8159325" cy="3036977"/>
                <a:chOff x="3555548" y="951790"/>
                <a:chExt cx="8159325" cy="3036977"/>
              </a:xfrm>
            </p:grpSpPr>
            <p:pic>
              <p:nvPicPr>
                <p:cNvPr id="57" name="Picture 56">
                  <a:extLst>
                    <a:ext uri="{FF2B5EF4-FFF2-40B4-BE49-F238E27FC236}">
                      <a16:creationId xmlns:a16="http://schemas.microsoft.com/office/drawing/2014/main" id="{172D32E0-1A24-FA67-24A0-444131FBAAE1}"/>
                    </a:ext>
                  </a:extLst>
                </p:cNvPr>
                <p:cNvPicPr>
                  <a:picLocks noChangeAspect="1"/>
                </p:cNvPicPr>
                <p:nvPr/>
              </p:nvPicPr>
              <p:blipFill>
                <a:blip r:embed="rId9"/>
                <a:stretch>
                  <a:fillRect/>
                </a:stretch>
              </p:blipFill>
              <p:spPr>
                <a:xfrm>
                  <a:off x="4130321" y="951790"/>
                  <a:ext cx="2790637" cy="2902028"/>
                </a:xfrm>
                <a:prstGeom prst="rect">
                  <a:avLst/>
                </a:prstGeom>
              </p:spPr>
            </p:pic>
            <p:sp>
              <p:nvSpPr>
                <p:cNvPr id="80" name="TextBox 79">
                  <a:extLst>
                    <a:ext uri="{FF2B5EF4-FFF2-40B4-BE49-F238E27FC236}">
                      <a16:creationId xmlns:a16="http://schemas.microsoft.com/office/drawing/2014/main" id="{466F6B60-A144-5219-300C-17D4833D345F}"/>
                    </a:ext>
                  </a:extLst>
                </p:cNvPr>
                <p:cNvSpPr txBox="1"/>
                <p:nvPr/>
              </p:nvSpPr>
              <p:spPr>
                <a:xfrm>
                  <a:off x="3555548" y="3727157"/>
                  <a:ext cx="8159325" cy="261610"/>
                </a:xfrm>
                <a:prstGeom prst="rect">
                  <a:avLst/>
                </a:prstGeom>
                <a:noFill/>
              </p:spPr>
              <p:txBody>
                <a:bodyPr wrap="square" rtlCol="0">
                  <a:spAutoFit/>
                </a:bodyPr>
                <a:lstStyle/>
                <a:p>
                  <a:r>
                    <a:rPr lang="en-US" sz="1100" b="1" dirty="0">
                      <a:hlinkClick r:id="rId10"/>
                    </a:rPr>
                    <a:t>Martin Wilson, Superconducting magnets for accelerators, CAS Zakopane, Oct. 2006</a:t>
                  </a:r>
                  <a:endParaRPr lang="en-US" sz="1100" b="1" dirty="0"/>
                </a:p>
              </p:txBody>
            </p:sp>
          </p:grpSp>
        </p:grpSp>
        <p:sp>
          <p:nvSpPr>
            <p:cNvPr id="78" name="Oval 77">
              <a:extLst>
                <a:ext uri="{FF2B5EF4-FFF2-40B4-BE49-F238E27FC236}">
                  <a16:creationId xmlns:a16="http://schemas.microsoft.com/office/drawing/2014/main" id="{F42A5B9D-C039-E987-0A8E-477250E9DB69}"/>
                </a:ext>
              </a:extLst>
            </p:cNvPr>
            <p:cNvSpPr/>
            <p:nvPr/>
          </p:nvSpPr>
          <p:spPr>
            <a:xfrm>
              <a:off x="9194579" y="2004252"/>
              <a:ext cx="114061" cy="1198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3C41F293-0BAB-84F0-7D9E-A146204AB27D}"/>
                </a:ext>
              </a:extLst>
            </p:cNvPr>
            <p:cNvSpPr/>
            <p:nvPr/>
          </p:nvSpPr>
          <p:spPr>
            <a:xfrm>
              <a:off x="9067162" y="1879746"/>
              <a:ext cx="114061" cy="11987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6" name="TextBox 85">
            <a:extLst>
              <a:ext uri="{FF2B5EF4-FFF2-40B4-BE49-F238E27FC236}">
                <a16:creationId xmlns:a16="http://schemas.microsoft.com/office/drawing/2014/main" id="{5F1F6E0D-3D0B-282F-C123-4BAE27B5FA35}"/>
              </a:ext>
            </a:extLst>
          </p:cNvPr>
          <p:cNvSpPr txBox="1"/>
          <p:nvPr/>
        </p:nvSpPr>
        <p:spPr>
          <a:xfrm>
            <a:off x="193326" y="3912566"/>
            <a:ext cx="1154374" cy="369332"/>
          </a:xfrm>
          <a:prstGeom prst="rect">
            <a:avLst/>
          </a:prstGeom>
          <a:noFill/>
        </p:spPr>
        <p:txBody>
          <a:bodyPr wrap="square" rtlCol="0">
            <a:spAutoFit/>
          </a:bodyPr>
          <a:lstStyle/>
          <a:p>
            <a:r>
              <a:rPr lang="en-US" b="1" dirty="0">
                <a:solidFill>
                  <a:srgbClr val="FF0000"/>
                </a:solidFill>
              </a:rPr>
              <a:t>REBCO</a:t>
            </a:r>
          </a:p>
        </p:txBody>
      </p:sp>
      <p:sp>
        <p:nvSpPr>
          <p:cNvPr id="107" name="TextBox 106">
            <a:extLst>
              <a:ext uri="{FF2B5EF4-FFF2-40B4-BE49-F238E27FC236}">
                <a16:creationId xmlns:a16="http://schemas.microsoft.com/office/drawing/2014/main" id="{38473825-BDA9-2F08-5D8A-C403FA6C9467}"/>
              </a:ext>
            </a:extLst>
          </p:cNvPr>
          <p:cNvSpPr txBox="1"/>
          <p:nvPr/>
        </p:nvSpPr>
        <p:spPr>
          <a:xfrm>
            <a:off x="9336744" y="3753205"/>
            <a:ext cx="1838559" cy="523220"/>
          </a:xfrm>
          <a:prstGeom prst="rect">
            <a:avLst/>
          </a:prstGeom>
          <a:noFill/>
        </p:spPr>
        <p:txBody>
          <a:bodyPr wrap="square" rtlCol="0">
            <a:spAutoFit/>
          </a:bodyPr>
          <a:lstStyle/>
          <a:p>
            <a:r>
              <a:rPr lang="en-US" sz="1400" b="1" dirty="0">
                <a:solidFill>
                  <a:srgbClr val="C00000"/>
                </a:solidFill>
              </a:rPr>
              <a:t>Very uncertain </a:t>
            </a:r>
            <a:r>
              <a:rPr lang="en-US" sz="1400" b="1" i="1" dirty="0">
                <a:solidFill>
                  <a:srgbClr val="C00000"/>
                </a:solidFill>
              </a:rPr>
              <a:t>J</a:t>
            </a:r>
            <a:r>
              <a:rPr lang="en-US" sz="1400" b="1" i="1" baseline="-25000" dirty="0">
                <a:solidFill>
                  <a:srgbClr val="C00000"/>
                </a:solidFill>
              </a:rPr>
              <a:t>c</a:t>
            </a:r>
            <a:r>
              <a:rPr lang="en-US" sz="1400" b="1" dirty="0">
                <a:solidFill>
                  <a:srgbClr val="C00000"/>
                </a:solidFill>
              </a:rPr>
              <a:t>(</a:t>
            </a:r>
            <a:r>
              <a:rPr lang="en-US" sz="1400" b="1" i="1" dirty="0">
                <a:solidFill>
                  <a:srgbClr val="C00000"/>
                </a:solidFill>
              </a:rPr>
              <a:t>H</a:t>
            </a:r>
            <a:r>
              <a:rPr lang="en-US" sz="1400" b="1" dirty="0">
                <a:solidFill>
                  <a:srgbClr val="C00000"/>
                </a:solidFill>
              </a:rPr>
              <a:t>, </a:t>
            </a:r>
            <a:r>
              <a:rPr lang="en-US" sz="1400" b="1" i="1" dirty="0">
                <a:solidFill>
                  <a:srgbClr val="C00000"/>
                </a:solidFill>
                <a:sym typeface="Symbol" panose="05050102010706020507" pitchFamily="18" charset="2"/>
              </a:rPr>
              <a:t></a:t>
            </a:r>
            <a:r>
              <a:rPr lang="en-US" sz="1400" b="1" dirty="0">
                <a:solidFill>
                  <a:srgbClr val="C00000"/>
                </a:solidFill>
                <a:sym typeface="Symbol" panose="05050102010706020507" pitchFamily="18" charset="2"/>
              </a:rPr>
              <a:t>) calculation</a:t>
            </a:r>
            <a:endParaRPr lang="en-US" sz="1400" b="1" dirty="0">
              <a:solidFill>
                <a:srgbClr val="C00000"/>
              </a:solidFill>
            </a:endParaRPr>
          </a:p>
        </p:txBody>
      </p:sp>
      <p:cxnSp>
        <p:nvCxnSpPr>
          <p:cNvPr id="95" name="Straight Connector 94">
            <a:extLst>
              <a:ext uri="{FF2B5EF4-FFF2-40B4-BE49-F238E27FC236}">
                <a16:creationId xmlns:a16="http://schemas.microsoft.com/office/drawing/2014/main" id="{5D223531-8F75-6EB2-BC7E-AE724149278F}"/>
              </a:ext>
            </a:extLst>
          </p:cNvPr>
          <p:cNvCxnSpPr>
            <a:cxnSpLocks/>
          </p:cNvCxnSpPr>
          <p:nvPr/>
        </p:nvCxnSpPr>
        <p:spPr>
          <a:xfrm flipV="1">
            <a:off x="7962529" y="5163918"/>
            <a:ext cx="1246646" cy="11061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7C919019-787A-E8FB-0496-42C3342061FB}"/>
              </a:ext>
            </a:extLst>
          </p:cNvPr>
          <p:cNvSpPr/>
          <p:nvPr/>
        </p:nvSpPr>
        <p:spPr>
          <a:xfrm>
            <a:off x="9175583" y="5068749"/>
            <a:ext cx="114061" cy="1198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Connector: Curved 100">
            <a:extLst>
              <a:ext uri="{FF2B5EF4-FFF2-40B4-BE49-F238E27FC236}">
                <a16:creationId xmlns:a16="http://schemas.microsoft.com/office/drawing/2014/main" id="{6643A469-546F-7128-EA72-0C3F40B1BD2E}"/>
              </a:ext>
            </a:extLst>
          </p:cNvPr>
          <p:cNvCxnSpPr>
            <a:cxnSpLocks/>
          </p:cNvCxnSpPr>
          <p:nvPr/>
        </p:nvCxnSpPr>
        <p:spPr>
          <a:xfrm rot="5400000">
            <a:off x="9035317" y="4519980"/>
            <a:ext cx="837349" cy="314984"/>
          </a:xfrm>
          <a:prstGeom prst="curvedConnector3">
            <a:avLst/>
          </a:prstGeom>
          <a:ln>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EE01F54B-A9C3-5D2E-3DE2-5418866C483E}"/>
              </a:ext>
            </a:extLst>
          </p:cNvPr>
          <p:cNvSpPr/>
          <p:nvPr/>
        </p:nvSpPr>
        <p:spPr>
          <a:xfrm>
            <a:off x="10433902" y="4667316"/>
            <a:ext cx="114061" cy="1198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1" name="Object 120">
            <a:extLst>
              <a:ext uri="{FF2B5EF4-FFF2-40B4-BE49-F238E27FC236}">
                <a16:creationId xmlns:a16="http://schemas.microsoft.com/office/drawing/2014/main" id="{DD082296-5A52-CC64-8755-413DCF3B770B}"/>
              </a:ext>
            </a:extLst>
          </p:cNvPr>
          <p:cNvGraphicFramePr>
            <a:graphicFrameLocks noChangeAspect="1"/>
          </p:cNvGraphicFramePr>
          <p:nvPr/>
        </p:nvGraphicFramePr>
        <p:xfrm>
          <a:off x="3079750" y="3829050"/>
          <a:ext cx="4397375" cy="3365500"/>
        </p:xfrm>
        <a:graphic>
          <a:graphicData uri="http://schemas.openxmlformats.org/presentationml/2006/ole">
            <mc:AlternateContent xmlns:mc="http://schemas.openxmlformats.org/markup-compatibility/2006">
              <mc:Choice xmlns:v="urn:schemas-microsoft-com:vml" Requires="v">
                <p:oleObj name="Graph" r:id="rId11" imgW="9802368" imgH="7502403" progId="Origin95.Graph">
                  <p:embed/>
                </p:oleObj>
              </mc:Choice>
              <mc:Fallback>
                <p:oleObj name="Graph" r:id="rId11" imgW="9802368" imgH="7502403" progId="Origin95.Graph">
                  <p:embed/>
                  <p:pic>
                    <p:nvPicPr>
                      <p:cNvPr id="121" name="Object 120">
                        <a:extLst>
                          <a:ext uri="{FF2B5EF4-FFF2-40B4-BE49-F238E27FC236}">
                            <a16:creationId xmlns:a16="http://schemas.microsoft.com/office/drawing/2014/main" id="{DD082296-5A52-CC64-8755-413DCF3B770B}"/>
                          </a:ext>
                        </a:extLst>
                      </p:cNvPr>
                      <p:cNvPicPr/>
                      <p:nvPr/>
                    </p:nvPicPr>
                    <p:blipFill>
                      <a:blip r:embed="rId12"/>
                      <a:stretch>
                        <a:fillRect/>
                      </a:stretch>
                    </p:blipFill>
                    <p:spPr>
                      <a:xfrm>
                        <a:off x="3079750" y="3829050"/>
                        <a:ext cx="4397375" cy="3365500"/>
                      </a:xfrm>
                      <a:prstGeom prst="rect">
                        <a:avLst/>
                      </a:prstGeom>
                    </p:spPr>
                  </p:pic>
                </p:oleObj>
              </mc:Fallback>
            </mc:AlternateContent>
          </a:graphicData>
        </a:graphic>
      </p:graphicFrame>
      <p:cxnSp>
        <p:nvCxnSpPr>
          <p:cNvPr id="114" name="Straight Connector 113">
            <a:extLst>
              <a:ext uri="{FF2B5EF4-FFF2-40B4-BE49-F238E27FC236}">
                <a16:creationId xmlns:a16="http://schemas.microsoft.com/office/drawing/2014/main" id="{D8A4CCCD-2691-909B-B2EC-29AF923932E0}"/>
              </a:ext>
            </a:extLst>
          </p:cNvPr>
          <p:cNvCxnSpPr>
            <a:cxnSpLocks/>
          </p:cNvCxnSpPr>
          <p:nvPr/>
        </p:nvCxnSpPr>
        <p:spPr>
          <a:xfrm flipV="1">
            <a:off x="7955256" y="4758931"/>
            <a:ext cx="2478646" cy="152619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9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87" grpId="0" animBg="1"/>
      <p:bldP spid="1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F2454-4C6D-505F-EABF-0B1799CCD2CC}"/>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22E1F78-D0F0-2D45-14B5-8B409ABEB87D}"/>
              </a:ext>
            </a:extLst>
          </p:cNvPr>
          <p:cNvGraphicFramePr>
            <a:graphicFrameLocks noGrp="1"/>
          </p:cNvGraphicFramePr>
          <p:nvPr/>
        </p:nvGraphicFramePr>
        <p:xfrm>
          <a:off x="138820" y="943295"/>
          <a:ext cx="9020323" cy="3250690"/>
        </p:xfrm>
        <a:graphic>
          <a:graphicData uri="http://schemas.openxmlformats.org/drawingml/2006/table">
            <a:tbl>
              <a:tblPr firstRow="1" bandRow="1">
                <a:tableStyleId>{7DF18680-E054-41AD-8BC1-D1AEF772440D}</a:tableStyleId>
              </a:tblPr>
              <a:tblGrid>
                <a:gridCol w="1109154">
                  <a:extLst>
                    <a:ext uri="{9D8B030D-6E8A-4147-A177-3AD203B41FA5}">
                      <a16:colId xmlns:a16="http://schemas.microsoft.com/office/drawing/2014/main" val="2486115056"/>
                    </a:ext>
                  </a:extLst>
                </a:gridCol>
                <a:gridCol w="817954">
                  <a:extLst>
                    <a:ext uri="{9D8B030D-6E8A-4147-A177-3AD203B41FA5}">
                      <a16:colId xmlns:a16="http://schemas.microsoft.com/office/drawing/2014/main" val="936299515"/>
                    </a:ext>
                  </a:extLst>
                </a:gridCol>
                <a:gridCol w="1280890">
                  <a:extLst>
                    <a:ext uri="{9D8B030D-6E8A-4147-A177-3AD203B41FA5}">
                      <a16:colId xmlns:a16="http://schemas.microsoft.com/office/drawing/2014/main" val="1472061015"/>
                    </a:ext>
                  </a:extLst>
                </a:gridCol>
                <a:gridCol w="1367073">
                  <a:extLst>
                    <a:ext uri="{9D8B030D-6E8A-4147-A177-3AD203B41FA5}">
                      <a16:colId xmlns:a16="http://schemas.microsoft.com/office/drawing/2014/main" val="2194426414"/>
                    </a:ext>
                  </a:extLst>
                </a:gridCol>
                <a:gridCol w="1412341">
                  <a:extLst>
                    <a:ext uri="{9D8B030D-6E8A-4147-A177-3AD203B41FA5}">
                      <a16:colId xmlns:a16="http://schemas.microsoft.com/office/drawing/2014/main" val="2763040869"/>
                    </a:ext>
                  </a:extLst>
                </a:gridCol>
                <a:gridCol w="1258432">
                  <a:extLst>
                    <a:ext uri="{9D8B030D-6E8A-4147-A177-3AD203B41FA5}">
                      <a16:colId xmlns:a16="http://schemas.microsoft.com/office/drawing/2014/main" val="220412741"/>
                    </a:ext>
                  </a:extLst>
                </a:gridCol>
                <a:gridCol w="1774479">
                  <a:extLst>
                    <a:ext uri="{9D8B030D-6E8A-4147-A177-3AD203B41FA5}">
                      <a16:colId xmlns:a16="http://schemas.microsoft.com/office/drawing/2014/main" val="2657608132"/>
                    </a:ext>
                  </a:extLst>
                </a:gridCol>
              </a:tblGrid>
              <a:tr h="325069">
                <a:tc rowSpan="3">
                  <a:txBody>
                    <a:bodyPr/>
                    <a:lstStyle/>
                    <a:p>
                      <a:pPr algn="ctr"/>
                      <a:r>
                        <a:rPr lang="en-US" sz="1200" b="1" dirty="0"/>
                        <a:t>Tape</a:t>
                      </a:r>
                    </a:p>
                  </a:txBody>
                  <a:tcPr anchor="ctr"/>
                </a:tc>
                <a:tc gridSpan="5">
                  <a:txBody>
                    <a:bodyPr/>
                    <a:lstStyle/>
                    <a:p>
                      <a:pPr algn="ctr"/>
                      <a:r>
                        <a:rPr lang="en-US" sz="1200" b="1" dirty="0"/>
                        <a:t>Ic(77 K, sf)</a:t>
                      </a:r>
                      <a:r>
                        <a:rPr lang="en-US" sz="1200" b="1" baseline="30000" dirty="0"/>
                        <a:t> </a:t>
                      </a:r>
                      <a:r>
                        <a:rPr lang="en-US" sz="1200" b="1" dirty="0"/>
                        <a:t>(A)</a:t>
                      </a:r>
                    </a:p>
                  </a:txBody>
                  <a:tcPr anchor="ctr"/>
                </a:tc>
                <a:tc hMerge="1">
                  <a:txBody>
                    <a:bodyPr/>
                    <a:lstStyle/>
                    <a:p>
                      <a:pPr algn="ctr"/>
                      <a:endParaRPr lang="en-US" sz="1200" dirty="0"/>
                    </a:p>
                  </a:txBody>
                  <a:tcPr/>
                </a:tc>
                <a:tc hMerge="1">
                  <a:txBody>
                    <a:bodyPr/>
                    <a:lstStyle/>
                    <a:p>
                      <a:pPr algn="ctr"/>
                      <a:endParaRPr lang="en-US" sz="12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Piece length (m)</a:t>
                      </a:r>
                    </a:p>
                  </a:txBody>
                  <a:tcPr anchor="ctr"/>
                </a:tc>
                <a:extLst>
                  <a:ext uri="{0D108BD9-81ED-4DB2-BD59-A6C34878D82A}">
                    <a16:rowId xmlns:a16="http://schemas.microsoft.com/office/drawing/2014/main" val="3706278762"/>
                  </a:ext>
                </a:extLst>
              </a:tr>
              <a:tr h="325069">
                <a:tc vMerge="1">
                  <a:txBody>
                    <a:bodyPr/>
                    <a:lstStyle/>
                    <a:p>
                      <a:pPr algn="ctr"/>
                      <a:endParaRPr lang="en-US" sz="1200" dirty="0"/>
                    </a:p>
                  </a:txBody>
                  <a:tcPr/>
                </a:tc>
                <a:tc rowSpan="2">
                  <a:txBody>
                    <a:bodyPr/>
                    <a:lstStyle/>
                    <a:p>
                      <a:pPr algn="ctr"/>
                      <a:r>
                        <a:rPr lang="en-US" sz="1200" b="1" dirty="0"/>
                        <a:t>Spec</a:t>
                      </a:r>
                    </a:p>
                  </a:txBody>
                  <a:tcPr anchor="ctr"/>
                </a:tc>
                <a:tc gridSpan="4">
                  <a:txBody>
                    <a:bodyPr/>
                    <a:lstStyle/>
                    <a:p>
                      <a:pPr algn="ctr"/>
                      <a:r>
                        <a:rPr lang="en-US" sz="1200" b="1" dirty="0"/>
                        <a:t>Inspection data</a:t>
                      </a:r>
                    </a:p>
                  </a:txBody>
                  <a:tcPr anchor="ctr"/>
                </a:tc>
                <a:tc hMerge="1">
                  <a:txBody>
                    <a:bodyPr/>
                    <a:lstStyle/>
                    <a:p>
                      <a:pPr algn="ctr"/>
                      <a:endParaRPr lang="en-US" sz="12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p>
                  </a:txBody>
                  <a:tcPr anchor="ctr"/>
                </a:tc>
                <a:extLst>
                  <a:ext uri="{0D108BD9-81ED-4DB2-BD59-A6C34878D82A}">
                    <a16:rowId xmlns:a16="http://schemas.microsoft.com/office/drawing/2014/main" val="3066586915"/>
                  </a:ext>
                </a:extLst>
              </a:tr>
              <a:tr h="325069">
                <a:tc vMerge="1">
                  <a:txBody>
                    <a:bodyPr/>
                    <a:lstStyle/>
                    <a:p>
                      <a:pPr algn="ctr"/>
                      <a:endParaRPr lang="en-US" sz="1200" dirty="0"/>
                    </a:p>
                  </a:txBody>
                  <a:tcPr/>
                </a:tc>
                <a:tc vMerge="1">
                  <a:txBody>
                    <a:bodyPr/>
                    <a:lstStyle/>
                    <a:p>
                      <a:pPr algn="ctr"/>
                      <a:endParaRPr lang="en-US" sz="1200" dirty="0"/>
                    </a:p>
                  </a:txBody>
                  <a:tcPr/>
                </a:tc>
                <a:tc>
                  <a:txBody>
                    <a:bodyPr/>
                    <a:lstStyle/>
                    <a:p>
                      <a:pPr algn="ctr"/>
                      <a:r>
                        <a:rPr lang="en-US" sz="1200" b="1" dirty="0"/>
                        <a:t>Average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S.D.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Max.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Min.</a:t>
                      </a: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p>
                  </a:txBody>
                  <a:tcPr anchor="ctr"/>
                </a:tc>
                <a:extLst>
                  <a:ext uri="{0D108BD9-81ED-4DB2-BD59-A6C34878D82A}">
                    <a16:rowId xmlns:a16="http://schemas.microsoft.com/office/drawing/2014/main" val="167393720"/>
                  </a:ext>
                </a:extLst>
              </a:tr>
              <a:tr h="325069">
                <a:tc>
                  <a:txBody>
                    <a:bodyPr/>
                    <a:lstStyle/>
                    <a:p>
                      <a:pPr algn="ctr"/>
                      <a:r>
                        <a:rPr lang="en-US" sz="1000" b="1" dirty="0"/>
                        <a:t>ST2501-204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160</a:t>
                      </a:r>
                    </a:p>
                  </a:txBody>
                  <a:tcPr anchor="ctr"/>
                </a:tc>
                <a:tc>
                  <a:txBody>
                    <a:bodyPr/>
                    <a:lstStyle/>
                    <a:p>
                      <a:pPr algn="ctr"/>
                      <a:r>
                        <a:rPr lang="en-US" sz="1200" b="1" dirty="0"/>
                        <a:t>190</a:t>
                      </a:r>
                    </a:p>
                  </a:txBody>
                  <a:tcPr anchor="ctr"/>
                </a:tc>
                <a:tc>
                  <a:txBody>
                    <a:bodyPr/>
                    <a:lstStyle/>
                    <a:p>
                      <a:pPr marL="0" algn="ctr" defTabSz="914400" rtl="0" eaLnBrk="1" fontAlgn="b" latinLnBrk="0" hangingPunct="1"/>
                      <a:r>
                        <a:rPr lang="en-US" sz="1200" b="1" kern="1200" dirty="0">
                          <a:solidFill>
                            <a:schemeClr val="dk1"/>
                          </a:solidFill>
                        </a:rPr>
                        <a:t>2</a:t>
                      </a:r>
                      <a:endParaRPr lang="en-US" sz="1200" b="1"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en-US" sz="1200" b="1" kern="1200" dirty="0">
                          <a:solidFill>
                            <a:schemeClr val="dk1"/>
                          </a:solidFill>
                        </a:rPr>
                        <a:t>200</a:t>
                      </a:r>
                      <a:endParaRPr lang="en-US" sz="1200" b="1"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en-US" sz="1200" b="1" kern="1200" dirty="0">
                          <a:solidFill>
                            <a:schemeClr val="dk1"/>
                          </a:solidFill>
                        </a:rPr>
                        <a:t>178</a:t>
                      </a:r>
                      <a:endParaRPr lang="en-US" sz="1200" b="1"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en-US" sz="1200" b="1" kern="1200" dirty="0">
                          <a:solidFill>
                            <a:schemeClr val="dk1"/>
                          </a:solidFill>
                        </a:rPr>
                        <a:t>121</a:t>
                      </a:r>
                      <a:endParaRPr lang="en-US" sz="1200" b="1" kern="1200" dirty="0">
                        <a:solidFill>
                          <a:schemeClr val="dk1"/>
                        </a:solidFill>
                        <a:latin typeface="+mn-lt"/>
                        <a:ea typeface="+mn-ea"/>
                        <a:cs typeface="+mn-cs"/>
                      </a:endParaRPr>
                    </a:p>
                  </a:txBody>
                  <a:tcPr marL="9525" marR="9525" marT="9525" marB="0" anchor="ctr"/>
                </a:tc>
                <a:extLst>
                  <a:ext uri="{0D108BD9-81ED-4DB2-BD59-A6C34878D82A}">
                    <a16:rowId xmlns:a16="http://schemas.microsoft.com/office/drawing/2014/main" val="3314838098"/>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ST2501-218</a:t>
                      </a:r>
                    </a:p>
                  </a:txBody>
                  <a:tcPr anchor="ctr"/>
                </a:tc>
                <a:tc>
                  <a:txBody>
                    <a:bodyPr/>
                    <a:lstStyle/>
                    <a:p>
                      <a:pPr algn="ctr"/>
                      <a:r>
                        <a:rPr lang="en-US" sz="1200" b="1" dirty="0"/>
                        <a:t>160</a:t>
                      </a:r>
                    </a:p>
                  </a:txBody>
                  <a:tcPr anchor="ctr"/>
                </a:tc>
                <a:tc>
                  <a:txBody>
                    <a:bodyPr/>
                    <a:lstStyle/>
                    <a:p>
                      <a:pPr algn="ctr"/>
                      <a:r>
                        <a:rPr lang="en-US" sz="1200" b="1" dirty="0"/>
                        <a:t>178</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0.8</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182</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171</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130</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2224375091"/>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ST2501-84</a:t>
                      </a:r>
                    </a:p>
                  </a:txBody>
                  <a:tcPr anchor="ctr"/>
                </a:tc>
                <a:tc>
                  <a:txBody>
                    <a:bodyPr/>
                    <a:lstStyle/>
                    <a:p>
                      <a:pPr algn="ctr"/>
                      <a:r>
                        <a:rPr lang="en-US" sz="1200" b="1" dirty="0"/>
                        <a:t>160</a:t>
                      </a:r>
                    </a:p>
                  </a:txBody>
                  <a:tcPr anchor="ctr"/>
                </a:tc>
                <a:tc>
                  <a:txBody>
                    <a:bodyPr/>
                    <a:lstStyle/>
                    <a:p>
                      <a:pPr algn="ctr"/>
                      <a:r>
                        <a:rPr lang="en-US" sz="1200" b="1" dirty="0"/>
                        <a:t>174</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2.8</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187</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162</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121</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894330048"/>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ST2501-115</a:t>
                      </a:r>
                    </a:p>
                  </a:txBody>
                  <a:tcPr anchor="ctr"/>
                </a:tc>
                <a:tc>
                  <a:txBody>
                    <a:bodyPr/>
                    <a:lstStyle/>
                    <a:p>
                      <a:pPr algn="ctr"/>
                      <a:r>
                        <a:rPr lang="en-US" sz="1200" b="1" dirty="0"/>
                        <a:t>160</a:t>
                      </a:r>
                    </a:p>
                  </a:txBody>
                  <a:tcPr anchor="ctr"/>
                </a:tc>
                <a:tc>
                  <a:txBody>
                    <a:bodyPr/>
                    <a:lstStyle/>
                    <a:p>
                      <a:pPr algn="ctr"/>
                      <a:r>
                        <a:rPr lang="en-US" sz="1200" b="1" dirty="0"/>
                        <a:t>206</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2.7</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222</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184</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156</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759504343"/>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ST2501-143</a:t>
                      </a:r>
                    </a:p>
                  </a:txBody>
                  <a:tcPr anchor="ctr"/>
                </a:tc>
                <a:tc>
                  <a:txBody>
                    <a:bodyPr/>
                    <a:lstStyle/>
                    <a:p>
                      <a:pPr algn="ctr"/>
                      <a:r>
                        <a:rPr lang="en-US" sz="1200" b="1" dirty="0"/>
                        <a:t>160</a:t>
                      </a:r>
                    </a:p>
                  </a:txBody>
                  <a:tcPr anchor="ctr"/>
                </a:tc>
                <a:tc>
                  <a:txBody>
                    <a:bodyPr/>
                    <a:lstStyle/>
                    <a:p>
                      <a:pPr algn="ctr"/>
                      <a:r>
                        <a:rPr lang="en-US" sz="1200" b="1" dirty="0"/>
                        <a:t>185</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1.2</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193</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175</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117</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2673904840"/>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ST2412-1329</a:t>
                      </a:r>
                    </a:p>
                  </a:txBody>
                  <a:tcPr anchor="ctr"/>
                </a:tc>
                <a:tc>
                  <a:txBody>
                    <a:bodyPr/>
                    <a:lstStyle/>
                    <a:p>
                      <a:pPr algn="ctr"/>
                      <a:r>
                        <a:rPr lang="en-US" sz="1200" b="1" dirty="0"/>
                        <a:t>160</a:t>
                      </a:r>
                    </a:p>
                  </a:txBody>
                  <a:tcPr anchor="ctr"/>
                </a:tc>
                <a:tc>
                  <a:txBody>
                    <a:bodyPr/>
                    <a:lstStyle/>
                    <a:p>
                      <a:pPr algn="ctr"/>
                      <a:r>
                        <a:rPr lang="en-US" sz="1200" b="1" dirty="0"/>
                        <a:t>185</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1.5</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197</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173</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108</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415460560"/>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ST2412-1362</a:t>
                      </a:r>
                    </a:p>
                  </a:txBody>
                  <a:tcPr anchor="ctr"/>
                </a:tc>
                <a:tc>
                  <a:txBody>
                    <a:bodyPr/>
                    <a:lstStyle/>
                    <a:p>
                      <a:pPr algn="ctr"/>
                      <a:r>
                        <a:rPr lang="en-US" sz="1200" b="1" dirty="0"/>
                        <a:t>160</a:t>
                      </a:r>
                    </a:p>
                  </a:txBody>
                  <a:tcPr anchor="ctr"/>
                </a:tc>
                <a:tc>
                  <a:txBody>
                    <a:bodyPr/>
                    <a:lstStyle/>
                    <a:p>
                      <a:pPr algn="ctr"/>
                      <a:r>
                        <a:rPr lang="en-US" sz="1200" b="1" dirty="0"/>
                        <a:t>188</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1.7</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199</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176</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111</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2040999517"/>
                  </a:ext>
                </a:extLst>
              </a:tr>
            </a:tbl>
          </a:graphicData>
        </a:graphic>
      </p:graphicFrame>
      <p:grpSp>
        <p:nvGrpSpPr>
          <p:cNvPr id="21" name="Group 20">
            <a:extLst>
              <a:ext uri="{FF2B5EF4-FFF2-40B4-BE49-F238E27FC236}">
                <a16:creationId xmlns:a16="http://schemas.microsoft.com/office/drawing/2014/main" id="{9DF7527A-A273-F4F0-78ED-79A07548E777}"/>
              </a:ext>
            </a:extLst>
          </p:cNvPr>
          <p:cNvGrpSpPr/>
          <p:nvPr/>
        </p:nvGrpSpPr>
        <p:grpSpPr>
          <a:xfrm>
            <a:off x="95473" y="4379661"/>
            <a:ext cx="9187347" cy="2296345"/>
            <a:chOff x="-43006" y="4379661"/>
            <a:chExt cx="9187347" cy="2296345"/>
          </a:xfrm>
        </p:grpSpPr>
        <p:grpSp>
          <p:nvGrpSpPr>
            <p:cNvPr id="10" name="Group 9">
              <a:extLst>
                <a:ext uri="{FF2B5EF4-FFF2-40B4-BE49-F238E27FC236}">
                  <a16:creationId xmlns:a16="http://schemas.microsoft.com/office/drawing/2014/main" id="{946FDC64-CBF0-CAB6-3C02-4D78937DC2A4}"/>
                </a:ext>
              </a:extLst>
            </p:cNvPr>
            <p:cNvGrpSpPr/>
            <p:nvPr/>
          </p:nvGrpSpPr>
          <p:grpSpPr>
            <a:xfrm>
              <a:off x="-43006" y="4379661"/>
              <a:ext cx="9187347" cy="1393232"/>
              <a:chOff x="-43347" y="4779959"/>
              <a:chExt cx="9187347" cy="1393232"/>
            </a:xfrm>
          </p:grpSpPr>
          <p:pic>
            <p:nvPicPr>
              <p:cNvPr id="6" name="Picture 5">
                <a:extLst>
                  <a:ext uri="{FF2B5EF4-FFF2-40B4-BE49-F238E27FC236}">
                    <a16:creationId xmlns:a16="http://schemas.microsoft.com/office/drawing/2014/main" id="{90862BD6-DF9E-561B-396D-B9FEDF0A02E4}"/>
                  </a:ext>
                </a:extLst>
              </p:cNvPr>
              <p:cNvPicPr>
                <a:picLocks noChangeAspect="1"/>
              </p:cNvPicPr>
              <p:nvPr/>
            </p:nvPicPr>
            <p:blipFill>
              <a:blip r:embed="rId2"/>
              <a:srcRect t="35087" b="49852"/>
              <a:stretch>
                <a:fillRect/>
              </a:stretch>
            </p:blipFill>
            <p:spPr>
              <a:xfrm>
                <a:off x="-43347" y="4779959"/>
                <a:ext cx="9144000" cy="803941"/>
              </a:xfrm>
              <a:prstGeom prst="rect">
                <a:avLst/>
              </a:prstGeom>
            </p:spPr>
          </p:pic>
          <p:pic>
            <p:nvPicPr>
              <p:cNvPr id="9" name="Picture 8">
                <a:extLst>
                  <a:ext uri="{FF2B5EF4-FFF2-40B4-BE49-F238E27FC236}">
                    <a16:creationId xmlns:a16="http://schemas.microsoft.com/office/drawing/2014/main" id="{97BA7B19-4AA4-E021-623E-CBA536358AB7}"/>
                  </a:ext>
                </a:extLst>
              </p:cNvPr>
              <p:cNvPicPr>
                <a:picLocks noChangeAspect="1"/>
              </p:cNvPicPr>
              <p:nvPr/>
            </p:nvPicPr>
            <p:blipFill>
              <a:blip r:embed="rId2"/>
              <a:srcRect t="89583"/>
              <a:stretch>
                <a:fillRect/>
              </a:stretch>
            </p:blipFill>
            <p:spPr>
              <a:xfrm>
                <a:off x="0" y="5617135"/>
                <a:ext cx="9144000" cy="556056"/>
              </a:xfrm>
              <a:prstGeom prst="rect">
                <a:avLst/>
              </a:prstGeom>
            </p:spPr>
          </p:pic>
        </p:grpSp>
        <p:sp>
          <p:nvSpPr>
            <p:cNvPr id="7" name="TextBox 6">
              <a:extLst>
                <a:ext uri="{FF2B5EF4-FFF2-40B4-BE49-F238E27FC236}">
                  <a16:creationId xmlns:a16="http://schemas.microsoft.com/office/drawing/2014/main" id="{45415E5B-B03C-1971-5F56-0EEF5833636B}"/>
                </a:ext>
              </a:extLst>
            </p:cNvPr>
            <p:cNvSpPr txBox="1"/>
            <p:nvPr/>
          </p:nvSpPr>
          <p:spPr>
            <a:xfrm>
              <a:off x="7081831" y="4627396"/>
              <a:ext cx="1956524" cy="440073"/>
            </a:xfrm>
            <a:prstGeom prst="rect">
              <a:avLst/>
            </a:prstGeom>
            <a:solidFill>
              <a:schemeClr val="bg2"/>
            </a:solidFill>
          </p:spPr>
          <p:txBody>
            <a:bodyPr wrap="square" rtlCol="0">
              <a:spAutoFit/>
            </a:bodyPr>
            <a:lstStyle/>
            <a:p>
              <a:r>
                <a:rPr lang="en-US" sz="1600" b="1" dirty="0"/>
                <a:t>ST2501-218</a:t>
              </a:r>
            </a:p>
          </p:txBody>
        </p:sp>
        <p:grpSp>
          <p:nvGrpSpPr>
            <p:cNvPr id="16" name="Group 15">
              <a:extLst>
                <a:ext uri="{FF2B5EF4-FFF2-40B4-BE49-F238E27FC236}">
                  <a16:creationId xmlns:a16="http://schemas.microsoft.com/office/drawing/2014/main" id="{A5F6692B-8FBF-0522-57A6-EB3FE3A8BC0A}"/>
                </a:ext>
              </a:extLst>
            </p:cNvPr>
            <p:cNvGrpSpPr/>
            <p:nvPr/>
          </p:nvGrpSpPr>
          <p:grpSpPr>
            <a:xfrm>
              <a:off x="341" y="5633623"/>
              <a:ext cx="9144000" cy="1042383"/>
              <a:chOff x="0" y="5784063"/>
              <a:chExt cx="9144000" cy="1042383"/>
            </a:xfrm>
          </p:grpSpPr>
          <p:pic>
            <p:nvPicPr>
              <p:cNvPr id="11" name="Picture 10">
                <a:extLst>
                  <a:ext uri="{FF2B5EF4-FFF2-40B4-BE49-F238E27FC236}">
                    <a16:creationId xmlns:a16="http://schemas.microsoft.com/office/drawing/2014/main" id="{65A0120E-0ACC-209C-C7FB-66A7F59112F0}"/>
                  </a:ext>
                </a:extLst>
              </p:cNvPr>
              <p:cNvPicPr>
                <a:picLocks noChangeAspect="1"/>
              </p:cNvPicPr>
              <p:nvPr/>
            </p:nvPicPr>
            <p:blipFill>
              <a:blip r:embed="rId3"/>
              <a:srcRect t="35429" b="46103"/>
              <a:stretch>
                <a:fillRect/>
              </a:stretch>
            </p:blipFill>
            <p:spPr>
              <a:xfrm>
                <a:off x="0" y="5784063"/>
                <a:ext cx="9144000" cy="857555"/>
              </a:xfrm>
              <a:prstGeom prst="rect">
                <a:avLst/>
              </a:prstGeom>
            </p:spPr>
          </p:pic>
          <p:pic>
            <p:nvPicPr>
              <p:cNvPr id="12" name="Picture 11">
                <a:extLst>
                  <a:ext uri="{FF2B5EF4-FFF2-40B4-BE49-F238E27FC236}">
                    <a16:creationId xmlns:a16="http://schemas.microsoft.com/office/drawing/2014/main" id="{F9204EB7-D8DE-CD65-4387-8EB4BDE8BC08}"/>
                  </a:ext>
                </a:extLst>
              </p:cNvPr>
              <p:cNvPicPr>
                <a:picLocks noChangeAspect="1"/>
              </p:cNvPicPr>
              <p:nvPr/>
            </p:nvPicPr>
            <p:blipFill>
              <a:blip r:embed="rId3"/>
              <a:srcRect t="89090" b="1475"/>
              <a:stretch>
                <a:fillRect/>
              </a:stretch>
            </p:blipFill>
            <p:spPr>
              <a:xfrm>
                <a:off x="0" y="6388313"/>
                <a:ext cx="9144000" cy="438133"/>
              </a:xfrm>
              <a:prstGeom prst="rect">
                <a:avLst/>
              </a:prstGeom>
            </p:spPr>
          </p:pic>
        </p:grpSp>
        <p:sp>
          <p:nvSpPr>
            <p:cNvPr id="13" name="TextBox 12">
              <a:extLst>
                <a:ext uri="{FF2B5EF4-FFF2-40B4-BE49-F238E27FC236}">
                  <a16:creationId xmlns:a16="http://schemas.microsoft.com/office/drawing/2014/main" id="{B879AC5F-8421-FC70-9448-6DC04BCAD2B7}"/>
                </a:ext>
              </a:extLst>
            </p:cNvPr>
            <p:cNvSpPr txBox="1"/>
            <p:nvPr/>
          </p:nvSpPr>
          <p:spPr>
            <a:xfrm>
              <a:off x="7187817" y="6020778"/>
              <a:ext cx="1956524" cy="338554"/>
            </a:xfrm>
            <a:prstGeom prst="rect">
              <a:avLst/>
            </a:prstGeom>
            <a:solidFill>
              <a:schemeClr val="bg2"/>
            </a:solidFill>
          </p:spPr>
          <p:txBody>
            <a:bodyPr wrap="square" rtlCol="0">
              <a:spAutoFit/>
            </a:bodyPr>
            <a:lstStyle/>
            <a:p>
              <a:r>
                <a:rPr lang="en-US" sz="1600" b="1" dirty="0"/>
                <a:t>ST2501-84</a:t>
              </a:r>
            </a:p>
          </p:txBody>
        </p:sp>
      </p:grpSp>
      <p:sp>
        <p:nvSpPr>
          <p:cNvPr id="2" name="Content Placeholder 2">
            <a:extLst>
              <a:ext uri="{FF2B5EF4-FFF2-40B4-BE49-F238E27FC236}">
                <a16:creationId xmlns:a16="http://schemas.microsoft.com/office/drawing/2014/main" id="{4ECE7404-DA36-D779-E994-FD7E20203D8E}"/>
              </a:ext>
            </a:extLst>
          </p:cNvPr>
          <p:cNvSpPr txBox="1">
            <a:spLocks/>
          </p:cNvSpPr>
          <p:nvPr/>
        </p:nvSpPr>
        <p:spPr bwMode="auto">
          <a:xfrm>
            <a:off x="9249587" y="931470"/>
            <a:ext cx="2991165" cy="8575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ts val="2000"/>
              </a:spcBef>
              <a:spcAft>
                <a:spcPct val="0"/>
              </a:spcAft>
              <a:buClr>
                <a:schemeClr val="tx1"/>
              </a:buClr>
              <a:buSzPct val="120000"/>
              <a:buBlip>
                <a:blip r:embed="rId4"/>
              </a:buBlip>
              <a:defRPr sz="2200" kern="1200">
                <a:solidFill>
                  <a:schemeClr val="tx1"/>
                </a:solidFill>
                <a:latin typeface="+mn-lt"/>
                <a:ea typeface="+mn-ea"/>
                <a:cs typeface="+mn-cs"/>
              </a:defRPr>
            </a:lvl1pPr>
            <a:lvl2pPr marL="577850" indent="-228600" algn="l" rtl="0" eaLnBrk="0" fontAlgn="base" hangingPunct="0">
              <a:spcBef>
                <a:spcPts val="1200"/>
              </a:spcBef>
              <a:spcAft>
                <a:spcPct val="0"/>
              </a:spcAft>
              <a:buSzPct val="90000"/>
              <a:buBlip>
                <a:blip r:embed="rId4"/>
              </a:buBlip>
              <a:defRPr sz="2200" kern="1200">
                <a:solidFill>
                  <a:schemeClr val="tx1"/>
                </a:solidFill>
                <a:latin typeface="+mn-lt"/>
                <a:ea typeface="+mn-ea"/>
                <a:cs typeface="+mn-cs"/>
              </a:defRPr>
            </a:lvl2pPr>
            <a:lvl3pPr marL="806450" indent="-228600" algn="l" rtl="0" eaLnBrk="0" fontAlgn="base" hangingPunct="0">
              <a:spcBef>
                <a:spcPts val="1200"/>
              </a:spcBef>
              <a:spcAft>
                <a:spcPct val="0"/>
              </a:spcAft>
              <a:buClr>
                <a:srgbClr val="A47C0C"/>
              </a:buClr>
              <a:buSzPct val="95000"/>
              <a:buBlip>
                <a:blip r:embed="rId4"/>
              </a:buBlip>
              <a:defRPr sz="2000" kern="1200">
                <a:solidFill>
                  <a:schemeClr val="tx1"/>
                </a:solidFill>
                <a:latin typeface="+mn-lt"/>
                <a:ea typeface="+mn-ea"/>
                <a:cs typeface="+mn-cs"/>
              </a:defRPr>
            </a:lvl3pPr>
            <a:lvl4pPr marL="1035050" indent="-228600" algn="l" rtl="0" eaLnBrk="0" fontAlgn="base" hangingPunct="0">
              <a:spcBef>
                <a:spcPts val="1200"/>
              </a:spcBef>
              <a:spcAft>
                <a:spcPct val="0"/>
              </a:spcAft>
              <a:buClr>
                <a:schemeClr val="accent2"/>
              </a:buClr>
              <a:buBlip>
                <a:blip r:embed="rId4"/>
              </a:buBlip>
              <a:defRPr kern="1200">
                <a:solidFill>
                  <a:schemeClr val="tx1"/>
                </a:solidFill>
                <a:latin typeface="+mn-lt"/>
                <a:ea typeface="+mn-ea"/>
                <a:cs typeface="+mn-cs"/>
              </a:defRPr>
            </a:lvl4pPr>
            <a:lvl5pPr marL="1263650" indent="-228600" algn="l" rtl="0" eaLnBrk="0" fontAlgn="base" hangingPunct="0">
              <a:spcBef>
                <a:spcPts val="1200"/>
              </a:spcBef>
              <a:spcAft>
                <a:spcPct val="0"/>
              </a:spcAft>
              <a:buClr>
                <a:srgbClr val="255775"/>
              </a:buClr>
              <a:buSzPct val="90000"/>
              <a:buBlip>
                <a:blip r:embed="rId4"/>
              </a:buBlip>
              <a:defRPr sz="1600" kern="1200">
                <a:solidFill>
                  <a:schemeClr val="tx1"/>
                </a:soli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a:lnSpc>
                <a:spcPct val="114000"/>
              </a:lnSpc>
              <a:spcBef>
                <a:spcPts val="800"/>
              </a:spcBef>
              <a:spcAft>
                <a:spcPts val="0"/>
              </a:spcAft>
            </a:pPr>
            <a:r>
              <a:rPr lang="en-US" sz="1400" b="1" dirty="0"/>
              <a:t>Lengthwise Ic(77 K, sf) by MCorderTM calibrated by transport measurement</a:t>
            </a:r>
          </a:p>
        </p:txBody>
      </p:sp>
      <p:sp>
        <p:nvSpPr>
          <p:cNvPr id="8" name="Content Placeholder 2">
            <a:extLst>
              <a:ext uri="{FF2B5EF4-FFF2-40B4-BE49-F238E27FC236}">
                <a16:creationId xmlns:a16="http://schemas.microsoft.com/office/drawing/2014/main" id="{94B5619F-BD30-1F24-27C7-DDA5DD434531}"/>
              </a:ext>
            </a:extLst>
          </p:cNvPr>
          <p:cNvSpPr txBox="1">
            <a:spLocks/>
          </p:cNvSpPr>
          <p:nvPr/>
        </p:nvSpPr>
        <p:spPr bwMode="auto">
          <a:xfrm>
            <a:off x="9239473" y="1744813"/>
            <a:ext cx="2991165" cy="648041"/>
          </a:xfrm>
          <a:prstGeom prst="rect">
            <a:avLst/>
          </a:prstGeom>
          <a:solidFill>
            <a:schemeClr val="bg2"/>
          </a:solidFill>
          <a:ln w="9525">
            <a:noFill/>
            <a:miter lim="800000"/>
            <a:headEnd/>
            <a:tailEnd/>
          </a:ln>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ts val="2000"/>
              </a:spcBef>
              <a:spcAft>
                <a:spcPct val="0"/>
              </a:spcAft>
              <a:buClr>
                <a:schemeClr val="tx1"/>
              </a:buClr>
              <a:buSzPct val="120000"/>
              <a:buBlip>
                <a:blip r:embed="rId4"/>
              </a:buBlip>
              <a:defRPr sz="2200" kern="1200">
                <a:solidFill>
                  <a:schemeClr val="tx1"/>
                </a:solidFill>
                <a:latin typeface="+mn-lt"/>
                <a:ea typeface="+mn-ea"/>
                <a:cs typeface="+mn-cs"/>
              </a:defRPr>
            </a:lvl1pPr>
            <a:lvl2pPr marL="577850" indent="-228600" algn="l" rtl="0" eaLnBrk="0" fontAlgn="base" hangingPunct="0">
              <a:spcBef>
                <a:spcPts val="1200"/>
              </a:spcBef>
              <a:spcAft>
                <a:spcPct val="0"/>
              </a:spcAft>
              <a:buSzPct val="90000"/>
              <a:buBlip>
                <a:blip r:embed="rId4"/>
              </a:buBlip>
              <a:defRPr sz="2200" kern="1200">
                <a:solidFill>
                  <a:schemeClr val="tx1"/>
                </a:solidFill>
                <a:latin typeface="+mn-lt"/>
                <a:ea typeface="+mn-ea"/>
                <a:cs typeface="+mn-cs"/>
              </a:defRPr>
            </a:lvl2pPr>
            <a:lvl3pPr marL="806450" indent="-228600" algn="l" rtl="0" eaLnBrk="0" fontAlgn="base" hangingPunct="0">
              <a:spcBef>
                <a:spcPts val="1200"/>
              </a:spcBef>
              <a:spcAft>
                <a:spcPct val="0"/>
              </a:spcAft>
              <a:buClr>
                <a:srgbClr val="A47C0C"/>
              </a:buClr>
              <a:buSzPct val="95000"/>
              <a:buBlip>
                <a:blip r:embed="rId4"/>
              </a:buBlip>
              <a:defRPr sz="2000" kern="1200">
                <a:solidFill>
                  <a:schemeClr val="tx1"/>
                </a:solidFill>
                <a:latin typeface="+mn-lt"/>
                <a:ea typeface="+mn-ea"/>
                <a:cs typeface="+mn-cs"/>
              </a:defRPr>
            </a:lvl3pPr>
            <a:lvl4pPr marL="1035050" indent="-228600" algn="l" rtl="0" eaLnBrk="0" fontAlgn="base" hangingPunct="0">
              <a:spcBef>
                <a:spcPts val="1200"/>
              </a:spcBef>
              <a:spcAft>
                <a:spcPct val="0"/>
              </a:spcAft>
              <a:buClr>
                <a:schemeClr val="accent2"/>
              </a:buClr>
              <a:buBlip>
                <a:blip r:embed="rId4"/>
              </a:buBlip>
              <a:defRPr kern="1200">
                <a:solidFill>
                  <a:schemeClr val="tx1"/>
                </a:solidFill>
                <a:latin typeface="+mn-lt"/>
                <a:ea typeface="+mn-ea"/>
                <a:cs typeface="+mn-cs"/>
              </a:defRPr>
            </a:lvl4pPr>
            <a:lvl5pPr marL="1263650" indent="-228600" algn="l" rtl="0" eaLnBrk="0" fontAlgn="base" hangingPunct="0">
              <a:spcBef>
                <a:spcPts val="1200"/>
              </a:spcBef>
              <a:spcAft>
                <a:spcPct val="0"/>
              </a:spcAft>
              <a:buClr>
                <a:srgbClr val="255775"/>
              </a:buClr>
              <a:buSzPct val="90000"/>
              <a:buBlip>
                <a:blip r:embed="rId4"/>
              </a:buBlip>
              <a:defRPr sz="1600" kern="1200">
                <a:solidFill>
                  <a:schemeClr val="tx1"/>
                </a:soli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a:lnSpc>
                <a:spcPct val="114000"/>
              </a:lnSpc>
              <a:spcBef>
                <a:spcPts val="800"/>
              </a:spcBef>
              <a:spcAft>
                <a:spcPts val="0"/>
              </a:spcAft>
            </a:pPr>
            <a:r>
              <a:rPr lang="en-US" sz="1400" b="1" dirty="0"/>
              <a:t>All 7 tapes exhibit Ic &gt;160 A through the length</a:t>
            </a:r>
          </a:p>
        </p:txBody>
      </p:sp>
      <p:sp>
        <p:nvSpPr>
          <p:cNvPr id="14" name="Content Placeholder 2">
            <a:extLst>
              <a:ext uri="{FF2B5EF4-FFF2-40B4-BE49-F238E27FC236}">
                <a16:creationId xmlns:a16="http://schemas.microsoft.com/office/drawing/2014/main" id="{311098FA-95BD-6FF8-19E8-3CE036287484}"/>
              </a:ext>
            </a:extLst>
          </p:cNvPr>
          <p:cNvSpPr txBox="1">
            <a:spLocks/>
          </p:cNvSpPr>
          <p:nvPr/>
        </p:nvSpPr>
        <p:spPr bwMode="auto">
          <a:xfrm>
            <a:off x="9216095" y="2907706"/>
            <a:ext cx="2991165" cy="1408946"/>
          </a:xfrm>
          <a:prstGeom prst="rect">
            <a:avLst/>
          </a:prstGeom>
          <a:solidFill>
            <a:schemeClr val="bg2"/>
          </a:solidFill>
          <a:ln w="9525">
            <a:noFill/>
            <a:miter lim="800000"/>
            <a:headEnd/>
            <a:tailEnd/>
          </a:ln>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ts val="2000"/>
              </a:spcBef>
              <a:spcAft>
                <a:spcPct val="0"/>
              </a:spcAft>
              <a:buClr>
                <a:schemeClr val="tx1"/>
              </a:buClr>
              <a:buSzPct val="120000"/>
              <a:buBlip>
                <a:blip r:embed="rId4"/>
              </a:buBlip>
              <a:defRPr sz="2200" kern="1200">
                <a:solidFill>
                  <a:schemeClr val="tx1"/>
                </a:solidFill>
                <a:latin typeface="+mn-lt"/>
                <a:ea typeface="+mn-ea"/>
                <a:cs typeface="+mn-cs"/>
              </a:defRPr>
            </a:lvl1pPr>
            <a:lvl2pPr marL="577850" indent="-228600" algn="l" rtl="0" eaLnBrk="0" fontAlgn="base" hangingPunct="0">
              <a:spcBef>
                <a:spcPts val="1200"/>
              </a:spcBef>
              <a:spcAft>
                <a:spcPct val="0"/>
              </a:spcAft>
              <a:buSzPct val="90000"/>
              <a:buBlip>
                <a:blip r:embed="rId4"/>
              </a:buBlip>
              <a:defRPr sz="2200" kern="1200">
                <a:solidFill>
                  <a:schemeClr val="tx1"/>
                </a:solidFill>
                <a:latin typeface="+mn-lt"/>
                <a:ea typeface="+mn-ea"/>
                <a:cs typeface="+mn-cs"/>
              </a:defRPr>
            </a:lvl2pPr>
            <a:lvl3pPr marL="806450" indent="-228600" algn="l" rtl="0" eaLnBrk="0" fontAlgn="base" hangingPunct="0">
              <a:spcBef>
                <a:spcPts val="1200"/>
              </a:spcBef>
              <a:spcAft>
                <a:spcPct val="0"/>
              </a:spcAft>
              <a:buClr>
                <a:srgbClr val="A47C0C"/>
              </a:buClr>
              <a:buSzPct val="95000"/>
              <a:buBlip>
                <a:blip r:embed="rId4"/>
              </a:buBlip>
              <a:defRPr sz="2000" kern="1200">
                <a:solidFill>
                  <a:schemeClr val="tx1"/>
                </a:solidFill>
                <a:latin typeface="+mn-lt"/>
                <a:ea typeface="+mn-ea"/>
                <a:cs typeface="+mn-cs"/>
              </a:defRPr>
            </a:lvl3pPr>
            <a:lvl4pPr marL="1035050" indent="-228600" algn="l" rtl="0" eaLnBrk="0" fontAlgn="base" hangingPunct="0">
              <a:spcBef>
                <a:spcPts val="1200"/>
              </a:spcBef>
              <a:spcAft>
                <a:spcPct val="0"/>
              </a:spcAft>
              <a:buClr>
                <a:schemeClr val="accent2"/>
              </a:buClr>
              <a:buBlip>
                <a:blip r:embed="rId4"/>
              </a:buBlip>
              <a:defRPr kern="1200">
                <a:solidFill>
                  <a:schemeClr val="tx1"/>
                </a:solidFill>
                <a:latin typeface="+mn-lt"/>
                <a:ea typeface="+mn-ea"/>
                <a:cs typeface="+mn-cs"/>
              </a:defRPr>
            </a:lvl4pPr>
            <a:lvl5pPr marL="1263650" indent="-228600" algn="l" rtl="0" eaLnBrk="0" fontAlgn="base" hangingPunct="0">
              <a:spcBef>
                <a:spcPts val="1200"/>
              </a:spcBef>
              <a:spcAft>
                <a:spcPct val="0"/>
              </a:spcAft>
              <a:buClr>
                <a:srgbClr val="255775"/>
              </a:buClr>
              <a:buSzPct val="90000"/>
              <a:buBlip>
                <a:blip r:embed="rId4"/>
              </a:buBlip>
              <a:defRPr sz="1600" kern="1200">
                <a:solidFill>
                  <a:schemeClr val="tx1"/>
                </a:soli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a:lnSpc>
                <a:spcPct val="114000"/>
              </a:lnSpc>
              <a:spcBef>
                <a:spcPts val="800"/>
              </a:spcBef>
              <a:spcAft>
                <a:spcPts val="0"/>
              </a:spcAft>
            </a:pPr>
            <a:r>
              <a:rPr lang="en-US" sz="1400" b="1" dirty="0"/>
              <a:t>Ic(77 K, sf) varies among spools, along conductor length within individual spool as well</a:t>
            </a:r>
          </a:p>
          <a:p>
            <a:pPr>
              <a:lnSpc>
                <a:spcPct val="114000"/>
              </a:lnSpc>
              <a:spcBef>
                <a:spcPts val="800"/>
              </a:spcBef>
              <a:spcAft>
                <a:spcPts val="0"/>
              </a:spcAft>
            </a:pPr>
            <a:r>
              <a:rPr lang="en-US" sz="1400" b="1" dirty="0"/>
              <a:t>Clearly Ic(77 K, sf) variation level varies from spool to spool</a:t>
            </a:r>
          </a:p>
        </p:txBody>
      </p:sp>
      <p:sp>
        <p:nvSpPr>
          <p:cNvPr id="5" name="Title 1">
            <a:extLst>
              <a:ext uri="{FF2B5EF4-FFF2-40B4-BE49-F238E27FC236}">
                <a16:creationId xmlns:a16="http://schemas.microsoft.com/office/drawing/2014/main" id="{7B8BE940-CAA9-D2C2-FBC5-F809D1D9F525}"/>
              </a:ext>
            </a:extLst>
          </p:cNvPr>
          <p:cNvSpPr txBox="1">
            <a:spLocks/>
          </p:cNvSpPr>
          <p:nvPr/>
        </p:nvSpPr>
        <p:spPr>
          <a:xfrm>
            <a:off x="48374" y="112099"/>
            <a:ext cx="12143625" cy="8914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spcAft>
                <a:spcPct val="0"/>
              </a:spcAft>
            </a:pPr>
            <a:r>
              <a:rPr lang="en-US" sz="2500" b="1" dirty="0">
                <a:gradFill>
                  <a:gsLst>
                    <a:gs pos="0">
                      <a:schemeClr val="tx1">
                        <a:alpha val="90000"/>
                      </a:schemeClr>
                    </a:gs>
                    <a:gs pos="50000">
                      <a:schemeClr val="tx1">
                        <a:lumMod val="75000"/>
                        <a:lumOff val="25000"/>
                        <a:alpha val="90000"/>
                      </a:schemeClr>
                    </a:gs>
                    <a:gs pos="100000">
                      <a:schemeClr val="tx1">
                        <a:lumMod val="50000"/>
                        <a:lumOff val="50000"/>
                      </a:schemeClr>
                    </a:gs>
                  </a:gsLst>
                  <a:lin ang="5400000" scaled="0"/>
                </a:gradFill>
              </a:rPr>
              <a:t>7 spools delivered in January from December 2024/January 2025 production</a:t>
            </a:r>
          </a:p>
        </p:txBody>
      </p:sp>
      <p:sp>
        <p:nvSpPr>
          <p:cNvPr id="3" name="Title 1">
            <a:extLst>
              <a:ext uri="{FF2B5EF4-FFF2-40B4-BE49-F238E27FC236}">
                <a16:creationId xmlns:a16="http://schemas.microsoft.com/office/drawing/2014/main" id="{0740816B-D4CF-7375-C636-A4326A2C3141}"/>
              </a:ext>
            </a:extLst>
          </p:cNvPr>
          <p:cNvSpPr txBox="1">
            <a:spLocks/>
          </p:cNvSpPr>
          <p:nvPr/>
        </p:nvSpPr>
        <p:spPr>
          <a:xfrm>
            <a:off x="200774" y="264499"/>
            <a:ext cx="12143625" cy="891433"/>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spcAft>
                <a:spcPct val="0"/>
              </a:spcAft>
            </a:pPr>
            <a:r>
              <a:rPr lang="en-US" sz="2500" b="1" dirty="0">
                <a:gradFill>
                  <a:gsLst>
                    <a:gs pos="0">
                      <a:schemeClr val="tx1">
                        <a:alpha val="90000"/>
                      </a:schemeClr>
                    </a:gs>
                    <a:gs pos="50000">
                      <a:schemeClr val="tx1">
                        <a:lumMod val="75000"/>
                        <a:lumOff val="25000"/>
                        <a:alpha val="90000"/>
                      </a:schemeClr>
                    </a:gs>
                    <a:gs pos="100000">
                      <a:schemeClr val="tx1">
                        <a:lumMod val="50000"/>
                        <a:lumOff val="50000"/>
                      </a:schemeClr>
                    </a:gs>
                  </a:gsLst>
                  <a:lin ang="5400000" scaled="0"/>
                </a:gradFill>
              </a:rPr>
              <a:t>7 spools delivered in January from December 2024/January 2025 production</a:t>
            </a:r>
          </a:p>
        </p:txBody>
      </p:sp>
      <p:sp>
        <p:nvSpPr>
          <p:cNvPr id="15" name="TextBox 14">
            <a:extLst>
              <a:ext uri="{FF2B5EF4-FFF2-40B4-BE49-F238E27FC236}">
                <a16:creationId xmlns:a16="http://schemas.microsoft.com/office/drawing/2014/main" id="{D81FFD55-6FEF-0CE4-6CCB-BDF4DBD3CA5E}"/>
              </a:ext>
            </a:extLst>
          </p:cNvPr>
          <p:cNvSpPr txBox="1"/>
          <p:nvPr/>
        </p:nvSpPr>
        <p:spPr>
          <a:xfrm>
            <a:off x="9282820" y="4779796"/>
            <a:ext cx="2813707" cy="338554"/>
          </a:xfrm>
          <a:prstGeom prst="rect">
            <a:avLst/>
          </a:prstGeom>
          <a:solidFill>
            <a:schemeClr val="bg2"/>
          </a:solidFill>
        </p:spPr>
        <p:txBody>
          <a:bodyPr wrap="square" rtlCol="0">
            <a:spAutoFit/>
          </a:bodyPr>
          <a:lstStyle/>
          <a:p>
            <a:r>
              <a:rPr lang="en-US" sz="1600" b="1" dirty="0"/>
              <a:t>Almost drop-out free</a:t>
            </a:r>
          </a:p>
        </p:txBody>
      </p:sp>
    </p:spTree>
    <p:extLst>
      <p:ext uri="{BB962C8B-B14F-4D97-AF65-F5344CB8AC3E}">
        <p14:creationId xmlns:p14="http://schemas.microsoft.com/office/powerpoint/2010/main" val="100686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6D38-1FEE-745C-C257-7A2A71944B26}"/>
              </a:ext>
            </a:extLst>
          </p:cNvPr>
          <p:cNvSpPr>
            <a:spLocks noGrp="1"/>
          </p:cNvSpPr>
          <p:nvPr>
            <p:ph type="title"/>
          </p:nvPr>
        </p:nvSpPr>
        <p:spPr>
          <a:xfrm>
            <a:off x="42778" y="1"/>
            <a:ext cx="11896179" cy="1028700"/>
          </a:xfrm>
        </p:spPr>
        <p:txBody>
          <a:bodyPr>
            <a:normAutofit/>
          </a:bodyPr>
          <a:lstStyle/>
          <a:p>
            <a:r>
              <a:rPr lang="en-US" sz="2500" b="1" dirty="0"/>
              <a:t>The small 77 K variation becomes much larger at low T and high field, ~50% at 20 K/15 T</a:t>
            </a:r>
          </a:p>
        </p:txBody>
      </p:sp>
      <p:sp>
        <p:nvSpPr>
          <p:cNvPr id="3" name="Content Placeholder 2">
            <a:extLst>
              <a:ext uri="{FF2B5EF4-FFF2-40B4-BE49-F238E27FC236}">
                <a16:creationId xmlns:a16="http://schemas.microsoft.com/office/drawing/2014/main" id="{0B617A9B-2713-38F4-4DD0-F1936D576EC1}"/>
              </a:ext>
            </a:extLst>
          </p:cNvPr>
          <p:cNvSpPr>
            <a:spLocks noGrp="1"/>
          </p:cNvSpPr>
          <p:nvPr>
            <p:ph idx="1"/>
          </p:nvPr>
        </p:nvSpPr>
        <p:spPr>
          <a:xfrm>
            <a:off x="202828" y="5221225"/>
            <a:ext cx="5327386" cy="1031694"/>
          </a:xfrm>
        </p:spPr>
        <p:txBody>
          <a:bodyPr/>
          <a:lstStyle/>
          <a:p>
            <a:pPr>
              <a:spcBef>
                <a:spcPts val="600"/>
              </a:spcBef>
            </a:pPr>
            <a:r>
              <a:rPr lang="en-US" sz="1400" b="1" dirty="0"/>
              <a:t>G-L like angular dependence signals that weak uncorrelated pinning is now very important</a:t>
            </a:r>
          </a:p>
          <a:p>
            <a:pPr>
              <a:spcBef>
                <a:spcPts val="600"/>
              </a:spcBef>
            </a:pPr>
            <a:r>
              <a:rPr lang="en-US" sz="1400" b="1" dirty="0"/>
              <a:t>The strong correlated pinning plays a key role around the </a:t>
            </a:r>
            <a:r>
              <a:rPr lang="en-US" sz="1400" b="1" i="1" dirty="0"/>
              <a:t>ab</a:t>
            </a:r>
            <a:r>
              <a:rPr lang="en-US" sz="1400" b="1" dirty="0"/>
              <a:t>-plane</a:t>
            </a:r>
          </a:p>
        </p:txBody>
      </p:sp>
      <p:sp>
        <p:nvSpPr>
          <p:cNvPr id="6" name="Rectangle 2">
            <a:extLst>
              <a:ext uri="{FF2B5EF4-FFF2-40B4-BE49-F238E27FC236}">
                <a16:creationId xmlns:a16="http://schemas.microsoft.com/office/drawing/2014/main" id="{A1F9A5A5-DE53-B79D-74AA-E1ED04C6FB83}"/>
              </a:ext>
            </a:extLst>
          </p:cNvPr>
          <p:cNvSpPr>
            <a:spLocks noChangeArrowheads="1"/>
          </p:cNvSpPr>
          <p:nvPr/>
        </p:nvSpPr>
        <p:spPr bwMode="auto">
          <a:xfrm>
            <a:off x="434566" y="8872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7" name="Object 6">
            <a:extLst>
              <a:ext uri="{FF2B5EF4-FFF2-40B4-BE49-F238E27FC236}">
                <a16:creationId xmlns:a16="http://schemas.microsoft.com/office/drawing/2014/main" id="{31C3D5C5-54EE-FA8D-C37B-4BD3E046AD88}"/>
              </a:ext>
            </a:extLst>
          </p:cNvPr>
          <p:cNvGraphicFramePr>
            <a:graphicFrameLocks noChangeAspect="1"/>
          </p:cNvGraphicFramePr>
          <p:nvPr/>
        </p:nvGraphicFramePr>
        <p:xfrm>
          <a:off x="367420" y="887241"/>
          <a:ext cx="5162794" cy="4333984"/>
        </p:xfrm>
        <a:graphic>
          <a:graphicData uri="http://schemas.openxmlformats.org/presentationml/2006/ole">
            <mc:AlternateContent xmlns:mc="http://schemas.openxmlformats.org/markup-compatibility/2006">
              <mc:Choice xmlns:v="urn:schemas-microsoft-com:vml" Requires="v">
                <p:oleObj name="Graph" r:id="rId2" imgW="7474483" imgH="6242402" progId="Origin95.Graph">
                  <p:embed/>
                </p:oleObj>
              </mc:Choice>
              <mc:Fallback>
                <p:oleObj name="Graph" r:id="rId2" imgW="7474483" imgH="6242402" progId="Origin95.Graph">
                  <p:embed/>
                  <p:pic>
                    <p:nvPicPr>
                      <p:cNvPr id="7" name="Object 6">
                        <a:extLst>
                          <a:ext uri="{FF2B5EF4-FFF2-40B4-BE49-F238E27FC236}">
                            <a16:creationId xmlns:a16="http://schemas.microsoft.com/office/drawing/2014/main" id="{31C3D5C5-54EE-FA8D-C37B-4BD3E046AD88}"/>
                          </a:ext>
                        </a:extLst>
                      </p:cNvPr>
                      <p:cNvPicPr>
                        <a:picLocks noChangeAspect="1" noChangeArrowheads="1"/>
                      </p:cNvPicPr>
                      <p:nvPr/>
                    </p:nvPicPr>
                    <p:blipFill>
                      <a:blip r:embed="rId3"/>
                      <a:srcRect/>
                      <a:stretch>
                        <a:fillRect/>
                      </a:stretch>
                    </p:blipFill>
                    <p:spPr bwMode="auto">
                      <a:xfrm>
                        <a:off x="367420" y="887241"/>
                        <a:ext cx="5162794" cy="4333984"/>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02482C5B-0822-C938-0B82-58584387F26A}"/>
              </a:ext>
            </a:extLst>
          </p:cNvPr>
          <p:cNvGraphicFramePr>
            <a:graphicFrameLocks noChangeAspect="1"/>
          </p:cNvGraphicFramePr>
          <p:nvPr/>
        </p:nvGraphicFramePr>
        <p:xfrm>
          <a:off x="5862585" y="887241"/>
          <a:ext cx="5212871" cy="4745464"/>
        </p:xfrm>
        <a:graphic>
          <a:graphicData uri="http://schemas.openxmlformats.org/presentationml/2006/ole">
            <mc:AlternateContent xmlns:mc="http://schemas.openxmlformats.org/markup-compatibility/2006">
              <mc:Choice xmlns:v="urn:schemas-microsoft-com:vml" Requires="v">
                <p:oleObj name="Graph" r:id="rId4" imgW="7418612" imgH="6752929" progId="Origin95.Graph">
                  <p:embed/>
                </p:oleObj>
              </mc:Choice>
              <mc:Fallback>
                <p:oleObj name="Graph" r:id="rId4" imgW="7418612" imgH="6752929" progId="Origin95.Graph">
                  <p:embed/>
                  <p:pic>
                    <p:nvPicPr>
                      <p:cNvPr id="4" name="Object 3">
                        <a:extLst>
                          <a:ext uri="{FF2B5EF4-FFF2-40B4-BE49-F238E27FC236}">
                            <a16:creationId xmlns:a16="http://schemas.microsoft.com/office/drawing/2014/main" id="{02482C5B-0822-C938-0B82-58584387F26A}"/>
                          </a:ext>
                        </a:extLst>
                      </p:cNvPr>
                      <p:cNvPicPr/>
                      <p:nvPr/>
                    </p:nvPicPr>
                    <p:blipFill>
                      <a:blip r:embed="rId5"/>
                      <a:stretch>
                        <a:fillRect/>
                      </a:stretch>
                    </p:blipFill>
                    <p:spPr>
                      <a:xfrm>
                        <a:off x="5862585" y="887241"/>
                        <a:ext cx="5212871" cy="4745464"/>
                      </a:xfrm>
                      <a:prstGeom prst="rect">
                        <a:avLst/>
                      </a:prstGeom>
                    </p:spPr>
                  </p:pic>
                </p:oleObj>
              </mc:Fallback>
            </mc:AlternateContent>
          </a:graphicData>
        </a:graphic>
      </p:graphicFrame>
      <p:sp>
        <p:nvSpPr>
          <p:cNvPr id="5" name="Content Placeholder 2">
            <a:extLst>
              <a:ext uri="{FF2B5EF4-FFF2-40B4-BE49-F238E27FC236}">
                <a16:creationId xmlns:a16="http://schemas.microsoft.com/office/drawing/2014/main" id="{D7DADD1B-D544-2784-40B2-279ADBF707D2}"/>
              </a:ext>
            </a:extLst>
          </p:cNvPr>
          <p:cNvSpPr txBox="1">
            <a:spLocks/>
          </p:cNvSpPr>
          <p:nvPr/>
        </p:nvSpPr>
        <p:spPr bwMode="auto">
          <a:xfrm>
            <a:off x="5998464" y="5632705"/>
            <a:ext cx="5795636" cy="6008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pAutoFit/>
          </a:bodyPr>
          <a:lstStyle>
            <a:lvl1pPr marL="342900" indent="-342900" algn="l" rtl="0" eaLnBrk="0" fontAlgn="base" hangingPunct="0">
              <a:spcBef>
                <a:spcPts val="2000"/>
              </a:spcBef>
              <a:spcAft>
                <a:spcPct val="0"/>
              </a:spcAft>
              <a:buClr>
                <a:schemeClr val="tx1"/>
              </a:buClr>
              <a:buSzPct val="120000"/>
              <a:buBlip>
                <a:blip r:embed="rId6"/>
              </a:buBlip>
              <a:defRPr sz="2200" kern="1200">
                <a:solidFill>
                  <a:schemeClr val="tx1"/>
                </a:solidFill>
                <a:latin typeface="+mn-lt"/>
                <a:ea typeface="+mn-ea"/>
                <a:cs typeface="+mn-cs"/>
              </a:defRPr>
            </a:lvl1pPr>
            <a:lvl2pPr marL="577850" indent="-228600" algn="l" rtl="0" eaLnBrk="0" fontAlgn="base" hangingPunct="0">
              <a:spcBef>
                <a:spcPts val="1200"/>
              </a:spcBef>
              <a:spcAft>
                <a:spcPct val="0"/>
              </a:spcAft>
              <a:buSzPct val="90000"/>
              <a:buBlip>
                <a:blip r:embed="rId6"/>
              </a:buBlip>
              <a:defRPr sz="2200" kern="1200">
                <a:solidFill>
                  <a:schemeClr val="tx1"/>
                </a:solidFill>
                <a:latin typeface="+mn-lt"/>
                <a:ea typeface="+mn-ea"/>
                <a:cs typeface="+mn-cs"/>
              </a:defRPr>
            </a:lvl2pPr>
            <a:lvl3pPr marL="806450" indent="-228600" algn="l" rtl="0" eaLnBrk="0" fontAlgn="base" hangingPunct="0">
              <a:spcBef>
                <a:spcPts val="1200"/>
              </a:spcBef>
              <a:spcAft>
                <a:spcPct val="0"/>
              </a:spcAft>
              <a:buClr>
                <a:srgbClr val="A47C0C"/>
              </a:buClr>
              <a:buSzPct val="95000"/>
              <a:buBlip>
                <a:blip r:embed="rId6"/>
              </a:buBlip>
              <a:defRPr sz="2000" kern="1200">
                <a:solidFill>
                  <a:schemeClr val="tx1"/>
                </a:solidFill>
                <a:latin typeface="+mn-lt"/>
                <a:ea typeface="+mn-ea"/>
                <a:cs typeface="+mn-cs"/>
              </a:defRPr>
            </a:lvl3pPr>
            <a:lvl4pPr marL="1035050" indent="-228600" algn="l" rtl="0" eaLnBrk="0" fontAlgn="base" hangingPunct="0">
              <a:spcBef>
                <a:spcPts val="1200"/>
              </a:spcBef>
              <a:spcAft>
                <a:spcPct val="0"/>
              </a:spcAft>
              <a:buClr>
                <a:schemeClr val="accent2"/>
              </a:buClr>
              <a:buBlip>
                <a:blip r:embed="rId6"/>
              </a:buBlip>
              <a:defRPr kern="1200">
                <a:solidFill>
                  <a:schemeClr val="tx1"/>
                </a:solidFill>
                <a:latin typeface="+mn-lt"/>
                <a:ea typeface="+mn-ea"/>
                <a:cs typeface="+mn-cs"/>
              </a:defRPr>
            </a:lvl4pPr>
            <a:lvl5pPr marL="1263650" indent="-228600" algn="l" rtl="0" eaLnBrk="0" fontAlgn="base" hangingPunct="0">
              <a:spcBef>
                <a:spcPts val="1200"/>
              </a:spcBef>
              <a:spcAft>
                <a:spcPct val="0"/>
              </a:spcAft>
              <a:buClr>
                <a:srgbClr val="255775"/>
              </a:buClr>
              <a:buSzPct val="90000"/>
              <a:buBlip>
                <a:blip r:embed="rId6"/>
              </a:buBlip>
              <a:defRPr sz="1600" kern="1200">
                <a:solidFill>
                  <a:schemeClr val="tx1"/>
                </a:soli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a:spcAft>
                <a:spcPts val="0"/>
              </a:spcAft>
            </a:pPr>
            <a:r>
              <a:rPr lang="en-US" sz="1400" b="1" i="1" dirty="0"/>
              <a:t>J</a:t>
            </a:r>
            <a:r>
              <a:rPr lang="en-US" sz="1400" b="1" i="1" baseline="-25000" dirty="0"/>
              <a:t>c</a:t>
            </a:r>
            <a:r>
              <a:rPr lang="en-US" sz="1400" b="1" dirty="0"/>
              <a:t>(20 K, 15T, </a:t>
            </a:r>
            <a:r>
              <a:rPr lang="en-US" sz="1400" b="1" i="1" dirty="0"/>
              <a:t>H</a:t>
            </a:r>
            <a:r>
              <a:rPr lang="en-US" sz="1400" b="1" dirty="0"/>
              <a:t>//</a:t>
            </a:r>
            <a:r>
              <a:rPr lang="en-US" sz="1400" b="1" i="1" dirty="0"/>
              <a:t>ab</a:t>
            </a:r>
            <a:r>
              <a:rPr lang="en-US" sz="1400" b="1" dirty="0"/>
              <a:t>) varies from -24% to 28%</a:t>
            </a:r>
          </a:p>
          <a:p>
            <a:pPr>
              <a:spcBef>
                <a:spcPts val="600"/>
              </a:spcBef>
            </a:pPr>
            <a:r>
              <a:rPr lang="en-US" sz="1400" b="1" dirty="0"/>
              <a:t>The variation distributes more randomly</a:t>
            </a:r>
          </a:p>
        </p:txBody>
      </p:sp>
    </p:spTree>
    <p:extLst>
      <p:ext uri="{BB962C8B-B14F-4D97-AF65-F5344CB8AC3E}">
        <p14:creationId xmlns:p14="http://schemas.microsoft.com/office/powerpoint/2010/main" val="309191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7ED6-B4FC-F405-C19C-B7FB999257C0}"/>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D0E0678-14C6-B191-E805-A04A180A716B}"/>
              </a:ext>
            </a:extLst>
          </p:cNvPr>
          <p:cNvGraphicFramePr>
            <a:graphicFrameLocks noChangeAspect="1"/>
          </p:cNvGraphicFramePr>
          <p:nvPr/>
        </p:nvGraphicFramePr>
        <p:xfrm>
          <a:off x="46116" y="914400"/>
          <a:ext cx="6302375" cy="5627688"/>
        </p:xfrm>
        <a:graphic>
          <a:graphicData uri="http://schemas.openxmlformats.org/presentationml/2006/ole">
            <mc:AlternateContent xmlns:mc="http://schemas.openxmlformats.org/markup-compatibility/2006">
              <mc:Choice xmlns:v="urn:schemas-microsoft-com:vml" Requires="v">
                <p:oleObj name="Graph" r:id="rId3" imgW="7396403" imgH="6604184" progId="Origin95.Graph">
                  <p:embed/>
                </p:oleObj>
              </mc:Choice>
              <mc:Fallback>
                <p:oleObj name="Graph" r:id="rId3" imgW="7396403" imgH="6604184" progId="Origin95.Graph">
                  <p:embed/>
                  <p:pic>
                    <p:nvPicPr>
                      <p:cNvPr id="4" name="Object 3">
                        <a:extLst>
                          <a:ext uri="{FF2B5EF4-FFF2-40B4-BE49-F238E27FC236}">
                            <a16:creationId xmlns:a16="http://schemas.microsoft.com/office/drawing/2014/main" id="{ED0E0678-14C6-B191-E805-A04A180A716B}"/>
                          </a:ext>
                        </a:extLst>
                      </p:cNvPr>
                      <p:cNvPicPr/>
                      <p:nvPr/>
                    </p:nvPicPr>
                    <p:blipFill>
                      <a:blip r:embed="rId4"/>
                      <a:stretch>
                        <a:fillRect/>
                      </a:stretch>
                    </p:blipFill>
                    <p:spPr>
                      <a:xfrm>
                        <a:off x="46116" y="914400"/>
                        <a:ext cx="6302375" cy="5627688"/>
                      </a:xfrm>
                      <a:prstGeom prst="rect">
                        <a:avLst/>
                      </a:prstGeom>
                    </p:spPr>
                  </p:pic>
                </p:oleObj>
              </mc:Fallback>
            </mc:AlternateContent>
          </a:graphicData>
        </a:graphic>
      </p:graphicFrame>
      <p:cxnSp>
        <p:nvCxnSpPr>
          <p:cNvPr id="22" name="Straight Arrow Connector 21">
            <a:extLst>
              <a:ext uri="{FF2B5EF4-FFF2-40B4-BE49-F238E27FC236}">
                <a16:creationId xmlns:a16="http://schemas.microsoft.com/office/drawing/2014/main" id="{17B5CB17-D3EE-BB32-8550-620DB3F8FA7F}"/>
              </a:ext>
            </a:extLst>
          </p:cNvPr>
          <p:cNvCxnSpPr>
            <a:cxnSpLocks/>
          </p:cNvCxnSpPr>
          <p:nvPr/>
        </p:nvCxnSpPr>
        <p:spPr>
          <a:xfrm flipV="1">
            <a:off x="5145976" y="2043686"/>
            <a:ext cx="1089171" cy="581025"/>
          </a:xfrm>
          <a:prstGeom prst="straightConnector1">
            <a:avLst/>
          </a:prstGeom>
          <a:ln w="38100" cap="rnd">
            <a:solidFill>
              <a:srgbClr val="0000FF"/>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45FB44-9F60-9BAF-24E4-D79F9396E87E}"/>
              </a:ext>
            </a:extLst>
          </p:cNvPr>
          <p:cNvCxnSpPr>
            <a:cxnSpLocks/>
          </p:cNvCxnSpPr>
          <p:nvPr/>
        </p:nvCxnSpPr>
        <p:spPr>
          <a:xfrm flipV="1">
            <a:off x="5353358" y="4069080"/>
            <a:ext cx="742642" cy="622707"/>
          </a:xfrm>
          <a:prstGeom prst="straightConnector1">
            <a:avLst/>
          </a:prstGeom>
          <a:ln w="38100" cap="rnd">
            <a:solidFill>
              <a:srgbClr val="FF00FF"/>
            </a:solidFill>
            <a:prstDash val="solid"/>
            <a:tailEnd type="stealth" w="lg" len="lg"/>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341F8B4-914D-76C1-10D3-C4AD0287D75F}"/>
              </a:ext>
            </a:extLst>
          </p:cNvPr>
          <p:cNvPicPr>
            <a:picLocks noChangeAspect="1"/>
          </p:cNvPicPr>
          <p:nvPr/>
        </p:nvPicPr>
        <p:blipFill>
          <a:blip r:embed="rId5"/>
          <a:stretch>
            <a:fillRect/>
          </a:stretch>
        </p:blipFill>
        <p:spPr>
          <a:xfrm>
            <a:off x="6307335" y="1012790"/>
            <a:ext cx="2834640" cy="1919947"/>
          </a:xfrm>
          <a:prstGeom prst="rect">
            <a:avLst/>
          </a:prstGeom>
        </p:spPr>
      </p:pic>
      <p:pic>
        <p:nvPicPr>
          <p:cNvPr id="29" name="Picture 28">
            <a:extLst>
              <a:ext uri="{FF2B5EF4-FFF2-40B4-BE49-F238E27FC236}">
                <a16:creationId xmlns:a16="http://schemas.microsoft.com/office/drawing/2014/main" id="{6C6DD5FA-5EA5-2151-5091-D97B8F3171E3}"/>
              </a:ext>
            </a:extLst>
          </p:cNvPr>
          <p:cNvPicPr>
            <a:picLocks noChangeAspect="1"/>
          </p:cNvPicPr>
          <p:nvPr/>
        </p:nvPicPr>
        <p:blipFill>
          <a:blip r:embed="rId6"/>
          <a:stretch>
            <a:fillRect/>
          </a:stretch>
        </p:blipFill>
        <p:spPr>
          <a:xfrm>
            <a:off x="6096000" y="2993782"/>
            <a:ext cx="2834640" cy="1926100"/>
          </a:xfrm>
          <a:prstGeom prst="rect">
            <a:avLst/>
          </a:prstGeom>
        </p:spPr>
      </p:pic>
      <p:pic>
        <p:nvPicPr>
          <p:cNvPr id="47" name="Picture 46">
            <a:extLst>
              <a:ext uri="{FF2B5EF4-FFF2-40B4-BE49-F238E27FC236}">
                <a16:creationId xmlns:a16="http://schemas.microsoft.com/office/drawing/2014/main" id="{A54946C4-8CA6-7882-C27A-A094955FD24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7938706" y="5494576"/>
            <a:ext cx="2926080" cy="1351229"/>
          </a:xfrm>
          <a:prstGeom prst="rect">
            <a:avLst/>
          </a:prstGeom>
        </p:spPr>
      </p:pic>
      <p:pic>
        <p:nvPicPr>
          <p:cNvPr id="48" name="Picture 47" descr="A black and white image of a white surface&#10;&#10;AI-generated content may be incorrect.">
            <a:extLst>
              <a:ext uri="{FF2B5EF4-FFF2-40B4-BE49-F238E27FC236}">
                <a16:creationId xmlns:a16="http://schemas.microsoft.com/office/drawing/2014/main" id="{119921B8-A0DC-516D-A31F-2A59945497B6}"/>
              </a:ext>
            </a:extLst>
          </p:cNvPr>
          <p:cNvPicPr>
            <a:picLocks noChangeAspect="1"/>
          </p:cNvPicPr>
          <p:nvPr/>
        </p:nvPicPr>
        <p:blipFill>
          <a:blip r:embed="rId9"/>
          <a:srcRect b="38533"/>
          <a:stretch>
            <a:fillRect/>
          </a:stretch>
        </p:blipFill>
        <p:spPr>
          <a:xfrm>
            <a:off x="9192260" y="1644860"/>
            <a:ext cx="2926080" cy="1348922"/>
          </a:xfrm>
          <a:prstGeom prst="rect">
            <a:avLst/>
          </a:prstGeom>
        </p:spPr>
      </p:pic>
      <p:pic>
        <p:nvPicPr>
          <p:cNvPr id="49" name="Picture 48" descr="A close-up of a black and white photo of a white surface&#10;&#10;AI-generated content may be incorrect.">
            <a:extLst>
              <a:ext uri="{FF2B5EF4-FFF2-40B4-BE49-F238E27FC236}">
                <a16:creationId xmlns:a16="http://schemas.microsoft.com/office/drawing/2014/main" id="{4B3CDAF1-2723-BFA3-84EB-D7779EAB5857}"/>
              </a:ext>
            </a:extLst>
          </p:cNvPr>
          <p:cNvPicPr>
            <a:picLocks noChangeAspect="1"/>
          </p:cNvPicPr>
          <p:nvPr/>
        </p:nvPicPr>
        <p:blipFill>
          <a:blip r:embed="rId10"/>
          <a:srcRect t="21919" b="16614"/>
          <a:stretch>
            <a:fillRect/>
          </a:stretch>
        </p:blipFill>
        <p:spPr>
          <a:xfrm>
            <a:off x="9005966" y="3592149"/>
            <a:ext cx="2926080" cy="1348922"/>
          </a:xfrm>
          <a:prstGeom prst="rect">
            <a:avLst/>
          </a:prstGeom>
        </p:spPr>
      </p:pic>
      <p:sp>
        <p:nvSpPr>
          <p:cNvPr id="53" name="Content Placeholder 2">
            <a:extLst>
              <a:ext uri="{FF2B5EF4-FFF2-40B4-BE49-F238E27FC236}">
                <a16:creationId xmlns:a16="http://schemas.microsoft.com/office/drawing/2014/main" id="{A0565675-3D12-BF88-247B-8AE6BC611477}"/>
              </a:ext>
            </a:extLst>
          </p:cNvPr>
          <p:cNvSpPr>
            <a:spLocks noGrp="1"/>
          </p:cNvSpPr>
          <p:nvPr>
            <p:ph idx="1"/>
          </p:nvPr>
        </p:nvSpPr>
        <p:spPr>
          <a:xfrm>
            <a:off x="9141975" y="909977"/>
            <a:ext cx="3003909" cy="739306"/>
          </a:xfrm>
        </p:spPr>
        <p:txBody>
          <a:bodyPr/>
          <a:lstStyle/>
          <a:p>
            <a:r>
              <a:rPr lang="en-US" sz="1400" b="1" dirty="0"/>
              <a:t>These particles nucleated on second phase particles inside REBCO layer</a:t>
            </a:r>
          </a:p>
        </p:txBody>
      </p:sp>
      <p:sp>
        <p:nvSpPr>
          <p:cNvPr id="3" name="TextBox 2">
            <a:extLst>
              <a:ext uri="{FF2B5EF4-FFF2-40B4-BE49-F238E27FC236}">
                <a16:creationId xmlns:a16="http://schemas.microsoft.com/office/drawing/2014/main" id="{5DE82C88-1BEB-F020-16B3-8C3CC95BFD77}"/>
              </a:ext>
            </a:extLst>
          </p:cNvPr>
          <p:cNvSpPr txBox="1"/>
          <p:nvPr/>
        </p:nvSpPr>
        <p:spPr>
          <a:xfrm>
            <a:off x="8930640" y="3059668"/>
            <a:ext cx="969264" cy="369332"/>
          </a:xfrm>
          <a:prstGeom prst="rect">
            <a:avLst/>
          </a:prstGeom>
          <a:noFill/>
        </p:spPr>
        <p:txBody>
          <a:bodyPr wrap="square" rtlCol="0">
            <a:spAutoFit/>
          </a:bodyPr>
          <a:lstStyle/>
          <a:p>
            <a:r>
              <a:rPr lang="en-US" b="1" dirty="0">
                <a:solidFill>
                  <a:srgbClr val="FF00FF"/>
                </a:solidFill>
              </a:rPr>
              <a:t>~28%</a:t>
            </a:r>
          </a:p>
        </p:txBody>
      </p:sp>
      <p:sp>
        <p:nvSpPr>
          <p:cNvPr id="5" name="TextBox 4">
            <a:extLst>
              <a:ext uri="{FF2B5EF4-FFF2-40B4-BE49-F238E27FC236}">
                <a16:creationId xmlns:a16="http://schemas.microsoft.com/office/drawing/2014/main" id="{79AD9047-F9D0-3916-A5B2-A6DACB5E4804}"/>
              </a:ext>
            </a:extLst>
          </p:cNvPr>
          <p:cNvSpPr txBox="1"/>
          <p:nvPr/>
        </p:nvSpPr>
        <p:spPr>
          <a:xfrm>
            <a:off x="8244899" y="690232"/>
            <a:ext cx="969264" cy="369332"/>
          </a:xfrm>
          <a:prstGeom prst="rect">
            <a:avLst/>
          </a:prstGeom>
          <a:noFill/>
        </p:spPr>
        <p:txBody>
          <a:bodyPr wrap="square" rtlCol="0">
            <a:spAutoFit/>
          </a:bodyPr>
          <a:lstStyle/>
          <a:p>
            <a:r>
              <a:rPr lang="en-US" b="1" dirty="0">
                <a:solidFill>
                  <a:srgbClr val="0000FF"/>
                </a:solidFill>
              </a:rPr>
              <a:t>~20%</a:t>
            </a:r>
          </a:p>
        </p:txBody>
      </p:sp>
      <p:grpSp>
        <p:nvGrpSpPr>
          <p:cNvPr id="9" name="Group 8">
            <a:extLst>
              <a:ext uri="{FF2B5EF4-FFF2-40B4-BE49-F238E27FC236}">
                <a16:creationId xmlns:a16="http://schemas.microsoft.com/office/drawing/2014/main" id="{5893AC31-E45F-AAE7-64CA-B724B1138C61}"/>
              </a:ext>
            </a:extLst>
          </p:cNvPr>
          <p:cNvGrpSpPr/>
          <p:nvPr/>
        </p:nvGrpSpPr>
        <p:grpSpPr>
          <a:xfrm>
            <a:off x="4643749" y="4941071"/>
            <a:ext cx="4155827" cy="1904734"/>
            <a:chOff x="4643749" y="4941071"/>
            <a:chExt cx="4155827" cy="1904734"/>
          </a:xfrm>
        </p:grpSpPr>
        <p:grpSp>
          <p:nvGrpSpPr>
            <p:cNvPr id="8" name="Group 7">
              <a:extLst>
                <a:ext uri="{FF2B5EF4-FFF2-40B4-BE49-F238E27FC236}">
                  <a16:creationId xmlns:a16="http://schemas.microsoft.com/office/drawing/2014/main" id="{C7D5C1FA-5F07-D512-7718-FED630E3C5A4}"/>
                </a:ext>
              </a:extLst>
            </p:cNvPr>
            <p:cNvGrpSpPr/>
            <p:nvPr/>
          </p:nvGrpSpPr>
          <p:grpSpPr>
            <a:xfrm>
              <a:off x="5079301" y="4941071"/>
              <a:ext cx="3720275" cy="1904734"/>
              <a:chOff x="5079301" y="4941071"/>
              <a:chExt cx="3720275" cy="1904734"/>
            </a:xfrm>
          </p:grpSpPr>
          <p:pic>
            <p:nvPicPr>
              <p:cNvPr id="37" name="Picture 36">
                <a:extLst>
                  <a:ext uri="{FF2B5EF4-FFF2-40B4-BE49-F238E27FC236}">
                    <a16:creationId xmlns:a16="http://schemas.microsoft.com/office/drawing/2014/main" id="{0D612827-ACA1-00F2-2A53-4F28F0103142}"/>
                  </a:ext>
                </a:extLst>
              </p:cNvPr>
              <p:cNvPicPr>
                <a:picLocks noChangeAspect="1"/>
              </p:cNvPicPr>
              <p:nvPr/>
            </p:nvPicPr>
            <p:blipFill>
              <a:blip r:embed="rId11"/>
              <a:stretch>
                <a:fillRect/>
              </a:stretch>
            </p:blipFill>
            <p:spPr>
              <a:xfrm>
                <a:off x="5079301" y="4941071"/>
                <a:ext cx="2834640" cy="1904734"/>
              </a:xfrm>
              <a:prstGeom prst="rect">
                <a:avLst/>
              </a:prstGeom>
            </p:spPr>
          </p:pic>
          <p:sp>
            <p:nvSpPr>
              <p:cNvPr id="6" name="TextBox 5">
                <a:extLst>
                  <a:ext uri="{FF2B5EF4-FFF2-40B4-BE49-F238E27FC236}">
                    <a16:creationId xmlns:a16="http://schemas.microsoft.com/office/drawing/2014/main" id="{958779F1-EE31-4734-4D06-54FFE44656C9}"/>
                  </a:ext>
                </a:extLst>
              </p:cNvPr>
              <p:cNvSpPr txBox="1"/>
              <p:nvPr/>
            </p:nvSpPr>
            <p:spPr>
              <a:xfrm>
                <a:off x="7830312" y="5086235"/>
                <a:ext cx="969264" cy="369332"/>
              </a:xfrm>
              <a:prstGeom prst="rect">
                <a:avLst/>
              </a:prstGeom>
              <a:noFill/>
            </p:spPr>
            <p:txBody>
              <a:bodyPr wrap="square" rtlCol="0">
                <a:spAutoFit/>
              </a:bodyPr>
              <a:lstStyle/>
              <a:p>
                <a:r>
                  <a:rPr lang="en-US" b="1" dirty="0">
                    <a:solidFill>
                      <a:srgbClr val="FF0000"/>
                    </a:solidFill>
                  </a:rPr>
                  <a:t>~9.38%</a:t>
                </a:r>
              </a:p>
            </p:txBody>
          </p:sp>
        </p:grpSp>
        <p:cxnSp>
          <p:nvCxnSpPr>
            <p:cNvPr id="7" name="Straight Arrow Connector 6">
              <a:extLst>
                <a:ext uri="{FF2B5EF4-FFF2-40B4-BE49-F238E27FC236}">
                  <a16:creationId xmlns:a16="http://schemas.microsoft.com/office/drawing/2014/main" id="{26624C8B-F350-2EE8-3F7B-54607270F405}"/>
                </a:ext>
              </a:extLst>
            </p:cNvPr>
            <p:cNvCxnSpPr>
              <a:cxnSpLocks/>
            </p:cNvCxnSpPr>
            <p:nvPr/>
          </p:nvCxnSpPr>
          <p:spPr>
            <a:xfrm>
              <a:off x="4643749" y="5337662"/>
              <a:ext cx="446647" cy="509088"/>
            </a:xfrm>
            <a:prstGeom prst="straightConnector1">
              <a:avLst/>
            </a:prstGeom>
            <a:ln w="38100" cap="rnd">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sp>
        <p:nvSpPr>
          <p:cNvPr id="10" name="Title 1">
            <a:extLst>
              <a:ext uri="{FF2B5EF4-FFF2-40B4-BE49-F238E27FC236}">
                <a16:creationId xmlns:a16="http://schemas.microsoft.com/office/drawing/2014/main" id="{02328E36-4A0A-D0CB-364B-1F63EADEEA01}"/>
              </a:ext>
            </a:extLst>
          </p:cNvPr>
          <p:cNvSpPr txBox="1">
            <a:spLocks/>
          </p:cNvSpPr>
          <p:nvPr/>
        </p:nvSpPr>
        <p:spPr>
          <a:xfrm>
            <a:off x="117765" y="105336"/>
            <a:ext cx="10566400" cy="838200"/>
          </a:xfrm>
          <a:prstGeom prst="rect">
            <a:avLst/>
          </a:prstGeom>
        </p:spPr>
        <p:txBody>
          <a:bodyPr vert="horz" wrap="square" lIns="91440" tIns="45720" rIns="91440" bIns="45720" numCol="1" anchor="ctr" anchorCtr="0" compatLnSpc="1">
            <a:prstTxWarp prst="textNoShape">
              <a:avLst/>
            </a:prstTxWarp>
            <a:normAutofit lnSpcReduction="10000"/>
          </a:bodyPr>
          <a:lstStyle>
            <a:lvl1pPr algn="l" rtl="0" eaLnBrk="0" fontAlgn="base" hangingPunct="0">
              <a:spcBef>
                <a:spcPct val="0"/>
              </a:spcBef>
              <a:spcAft>
                <a:spcPct val="0"/>
              </a:spcAft>
              <a:defRPr sz="4400" kern="1200">
                <a:gradFill>
                  <a:gsLst>
                    <a:gs pos="0">
                      <a:schemeClr val="tx1">
                        <a:alpha val="90000"/>
                      </a:schemeClr>
                    </a:gs>
                    <a:gs pos="50000">
                      <a:schemeClr val="tx1">
                        <a:lumMod val="75000"/>
                        <a:lumOff val="25000"/>
                        <a:alpha val="90000"/>
                      </a:schemeClr>
                    </a:gs>
                    <a:gs pos="100000">
                      <a:schemeClr val="tx1">
                        <a:lumMod val="50000"/>
                        <a:lumOff val="50000"/>
                      </a:schemeClr>
                    </a:gs>
                  </a:gsLst>
                  <a:lin ang="5400000" scaled="0"/>
                </a:gra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r>
              <a:rPr lang="en-US" sz="2500" b="1" dirty="0"/>
              <a:t>Microstructure gives some clues to the observed </a:t>
            </a:r>
            <a:r>
              <a:rPr lang="en-US" sz="2500" b="1" i="1" dirty="0"/>
              <a:t>J</a:t>
            </a:r>
            <a:r>
              <a:rPr lang="en-US" sz="2500" b="1" i="1" baseline="-25000" dirty="0"/>
              <a:t>c</a:t>
            </a:r>
            <a:r>
              <a:rPr lang="en-US" sz="2500" b="1" dirty="0"/>
              <a:t> variations and suggests both vortex pinning and connectivity variations</a:t>
            </a:r>
          </a:p>
        </p:txBody>
      </p:sp>
      <p:sp>
        <p:nvSpPr>
          <p:cNvPr id="2" name="Title 1">
            <a:extLst>
              <a:ext uri="{FF2B5EF4-FFF2-40B4-BE49-F238E27FC236}">
                <a16:creationId xmlns:a16="http://schemas.microsoft.com/office/drawing/2014/main" id="{34995959-9FCD-A0A3-61D7-95C86335D1F0}"/>
              </a:ext>
            </a:extLst>
          </p:cNvPr>
          <p:cNvSpPr>
            <a:spLocks noGrp="1"/>
          </p:cNvSpPr>
          <p:nvPr>
            <p:ph type="title"/>
          </p:nvPr>
        </p:nvSpPr>
        <p:spPr>
          <a:xfrm>
            <a:off x="42778" y="1"/>
            <a:ext cx="11896179" cy="1028700"/>
          </a:xfrm>
        </p:spPr>
        <p:txBody>
          <a:bodyPr>
            <a:normAutofit/>
          </a:bodyPr>
          <a:lstStyle/>
          <a:p>
            <a:r>
              <a:rPr lang="en-US" sz="3200" b="1" dirty="0"/>
              <a:t>The variation becomes ~50% at 20 K/15 T – not easily overlooked!</a:t>
            </a:r>
          </a:p>
        </p:txBody>
      </p:sp>
      <p:sp>
        <p:nvSpPr>
          <p:cNvPr id="12" name="TextBox 11">
            <a:extLst>
              <a:ext uri="{FF2B5EF4-FFF2-40B4-BE49-F238E27FC236}">
                <a16:creationId xmlns:a16="http://schemas.microsoft.com/office/drawing/2014/main" id="{E4D2D379-EE91-789B-F93A-2A3333E04602}"/>
              </a:ext>
            </a:extLst>
          </p:cNvPr>
          <p:cNvSpPr txBox="1"/>
          <p:nvPr/>
        </p:nvSpPr>
        <p:spPr>
          <a:xfrm>
            <a:off x="53092" y="793497"/>
            <a:ext cx="5347873" cy="369332"/>
          </a:xfrm>
          <a:prstGeom prst="rect">
            <a:avLst/>
          </a:prstGeom>
          <a:solidFill>
            <a:srgbClr val="FF0000"/>
          </a:solidFill>
        </p:spPr>
        <p:txBody>
          <a:bodyPr wrap="square" rtlCol="0">
            <a:spAutoFit/>
          </a:bodyPr>
          <a:lstStyle/>
          <a:p>
            <a:r>
              <a:rPr lang="en-US" dirty="0"/>
              <a:t>Apparently the ab-plane offset can vary too</a:t>
            </a:r>
          </a:p>
        </p:txBody>
      </p:sp>
    </p:spTree>
    <p:extLst>
      <p:ext uri="{BB962C8B-B14F-4D97-AF65-F5344CB8AC3E}">
        <p14:creationId xmlns:p14="http://schemas.microsoft.com/office/powerpoint/2010/main" val="338503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uild="p"/>
      <p:bldP spid="3" grpId="0"/>
      <p:bldP spid="5"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2981-2682-6727-6B14-B1C2CD375D59}"/>
              </a:ext>
            </a:extLst>
          </p:cNvPr>
          <p:cNvSpPr>
            <a:spLocks noGrp="1"/>
          </p:cNvSpPr>
          <p:nvPr>
            <p:ph type="title"/>
          </p:nvPr>
        </p:nvSpPr>
        <p:spPr>
          <a:xfrm>
            <a:off x="243840" y="127000"/>
            <a:ext cx="10881360" cy="1097280"/>
          </a:xfrm>
        </p:spPr>
        <p:txBody>
          <a:bodyPr/>
          <a:lstStyle/>
          <a:p>
            <a:r>
              <a:rPr lang="en-US" b="1" dirty="0"/>
              <a:t>Little Big Coil is our Design-Build-Test-Postmortem platform:  Jeseok Bang lead</a:t>
            </a:r>
          </a:p>
        </p:txBody>
      </p:sp>
      <p:sp>
        <p:nvSpPr>
          <p:cNvPr id="3" name="Content Placeholder 2">
            <a:extLst>
              <a:ext uri="{FF2B5EF4-FFF2-40B4-BE49-F238E27FC236}">
                <a16:creationId xmlns:a16="http://schemas.microsoft.com/office/drawing/2014/main" id="{D2BF5C64-8F2F-1882-4F9C-08F4044C2072}"/>
              </a:ext>
            </a:extLst>
          </p:cNvPr>
          <p:cNvSpPr>
            <a:spLocks noGrp="1"/>
          </p:cNvSpPr>
          <p:nvPr>
            <p:ph idx="1"/>
          </p:nvPr>
        </p:nvSpPr>
        <p:spPr>
          <a:xfrm>
            <a:off x="243840" y="1601289"/>
            <a:ext cx="10058400" cy="4457700"/>
          </a:xfrm>
        </p:spPr>
        <p:txBody>
          <a:bodyPr/>
          <a:lstStyle/>
          <a:p>
            <a:endParaRPr lang="en-US" dirty="0"/>
          </a:p>
        </p:txBody>
      </p:sp>
      <p:sp>
        <p:nvSpPr>
          <p:cNvPr id="4" name="Slide Number Placeholder 3">
            <a:extLst>
              <a:ext uri="{FF2B5EF4-FFF2-40B4-BE49-F238E27FC236}">
                <a16:creationId xmlns:a16="http://schemas.microsoft.com/office/drawing/2014/main" id="{D025CF0B-11BF-2200-B332-7E129CF934F5}"/>
              </a:ext>
            </a:extLst>
          </p:cNvPr>
          <p:cNvSpPr>
            <a:spLocks noGrp="1"/>
          </p:cNvSpPr>
          <p:nvPr>
            <p:ph type="sldNum" sz="quarter" idx="12"/>
          </p:nvPr>
        </p:nvSpPr>
        <p:spPr/>
        <p:txBody>
          <a:bodyPr/>
          <a:lstStyle/>
          <a:p>
            <a:fld id="{5F4C9F40-B079-4B71-A627-7266DFEA7F03}" type="slidenum">
              <a:rPr lang="en-US" smtClean="0"/>
              <a:t>15</a:t>
            </a:fld>
            <a:endParaRPr lang="en-US" dirty="0"/>
          </a:p>
        </p:txBody>
      </p:sp>
      <p:pic>
        <p:nvPicPr>
          <p:cNvPr id="6" name="Picture 5">
            <a:extLst>
              <a:ext uri="{FF2B5EF4-FFF2-40B4-BE49-F238E27FC236}">
                <a16:creationId xmlns:a16="http://schemas.microsoft.com/office/drawing/2014/main" id="{1DE9C9FA-2625-C0F0-1E94-DBD3C4DC8451}"/>
              </a:ext>
            </a:extLst>
          </p:cNvPr>
          <p:cNvPicPr>
            <a:picLocks noChangeAspect="1"/>
          </p:cNvPicPr>
          <p:nvPr/>
        </p:nvPicPr>
        <p:blipFill>
          <a:blip r:embed="rId2"/>
          <a:stretch>
            <a:fillRect/>
          </a:stretch>
        </p:blipFill>
        <p:spPr>
          <a:xfrm>
            <a:off x="130627" y="1048150"/>
            <a:ext cx="10798629" cy="5387148"/>
          </a:xfrm>
          <a:prstGeom prst="rect">
            <a:avLst/>
          </a:prstGeom>
        </p:spPr>
      </p:pic>
      <p:sp>
        <p:nvSpPr>
          <p:cNvPr id="7" name="TextBox 6">
            <a:extLst>
              <a:ext uri="{FF2B5EF4-FFF2-40B4-BE49-F238E27FC236}">
                <a16:creationId xmlns:a16="http://schemas.microsoft.com/office/drawing/2014/main" id="{59A4EF2F-AEE7-2D45-2842-74B7EDF479DB}"/>
              </a:ext>
            </a:extLst>
          </p:cNvPr>
          <p:cNvSpPr txBox="1"/>
          <p:nvPr/>
        </p:nvSpPr>
        <p:spPr>
          <a:xfrm>
            <a:off x="9518205" y="5346952"/>
            <a:ext cx="879998" cy="369332"/>
          </a:xfrm>
          <a:prstGeom prst="rect">
            <a:avLst/>
          </a:prstGeom>
          <a:solidFill>
            <a:srgbClr val="FF0000"/>
          </a:solidFill>
        </p:spPr>
        <p:txBody>
          <a:bodyPr wrap="square" rtlCol="0">
            <a:spAutoFit/>
          </a:bodyPr>
          <a:lstStyle/>
          <a:p>
            <a:r>
              <a:rPr lang="en-US" dirty="0"/>
              <a:t>48.7 T </a:t>
            </a:r>
          </a:p>
        </p:txBody>
      </p:sp>
      <p:sp>
        <p:nvSpPr>
          <p:cNvPr id="8" name="TextBox 7">
            <a:extLst>
              <a:ext uri="{FF2B5EF4-FFF2-40B4-BE49-F238E27FC236}">
                <a16:creationId xmlns:a16="http://schemas.microsoft.com/office/drawing/2014/main" id="{C39FBB68-E9AC-17CF-DDC2-B4AADB4CE37B}"/>
              </a:ext>
            </a:extLst>
          </p:cNvPr>
          <p:cNvSpPr txBox="1"/>
          <p:nvPr/>
        </p:nvSpPr>
        <p:spPr>
          <a:xfrm>
            <a:off x="7880001" y="5256711"/>
            <a:ext cx="879998" cy="369332"/>
          </a:xfrm>
          <a:prstGeom prst="rect">
            <a:avLst/>
          </a:prstGeom>
          <a:solidFill>
            <a:srgbClr val="FF0000"/>
          </a:solidFill>
        </p:spPr>
        <p:txBody>
          <a:bodyPr wrap="square" rtlCol="0">
            <a:spAutoFit/>
          </a:bodyPr>
          <a:lstStyle/>
          <a:p>
            <a:r>
              <a:rPr lang="en-US" dirty="0"/>
              <a:t>46.0 T </a:t>
            </a:r>
          </a:p>
        </p:txBody>
      </p:sp>
      <p:sp>
        <p:nvSpPr>
          <p:cNvPr id="9" name="TextBox 8">
            <a:extLst>
              <a:ext uri="{FF2B5EF4-FFF2-40B4-BE49-F238E27FC236}">
                <a16:creationId xmlns:a16="http://schemas.microsoft.com/office/drawing/2014/main" id="{4FA3A78F-0F2E-1158-0D63-FA03FAD88251}"/>
              </a:ext>
            </a:extLst>
          </p:cNvPr>
          <p:cNvSpPr txBox="1"/>
          <p:nvPr/>
        </p:nvSpPr>
        <p:spPr>
          <a:xfrm>
            <a:off x="6300126" y="5284154"/>
            <a:ext cx="879998" cy="369332"/>
          </a:xfrm>
          <a:prstGeom prst="rect">
            <a:avLst/>
          </a:prstGeom>
          <a:solidFill>
            <a:srgbClr val="FF0000"/>
          </a:solidFill>
        </p:spPr>
        <p:txBody>
          <a:bodyPr wrap="square" rtlCol="0">
            <a:spAutoFit/>
          </a:bodyPr>
          <a:lstStyle/>
          <a:p>
            <a:r>
              <a:rPr lang="en-US" dirty="0"/>
              <a:t>41.0 T </a:t>
            </a:r>
          </a:p>
        </p:txBody>
      </p:sp>
      <p:sp>
        <p:nvSpPr>
          <p:cNvPr id="10" name="TextBox 9">
            <a:extLst>
              <a:ext uri="{FF2B5EF4-FFF2-40B4-BE49-F238E27FC236}">
                <a16:creationId xmlns:a16="http://schemas.microsoft.com/office/drawing/2014/main" id="{D973238A-AC8A-60C4-EE64-DED9F415B82E}"/>
              </a:ext>
            </a:extLst>
          </p:cNvPr>
          <p:cNvSpPr txBox="1"/>
          <p:nvPr/>
        </p:nvSpPr>
        <p:spPr>
          <a:xfrm>
            <a:off x="147877" y="5057710"/>
            <a:ext cx="879998" cy="369332"/>
          </a:xfrm>
          <a:prstGeom prst="rect">
            <a:avLst/>
          </a:prstGeom>
          <a:solidFill>
            <a:srgbClr val="FF0000"/>
          </a:solidFill>
        </p:spPr>
        <p:txBody>
          <a:bodyPr wrap="square" rtlCol="0">
            <a:spAutoFit/>
          </a:bodyPr>
          <a:lstStyle/>
          <a:p>
            <a:r>
              <a:rPr lang="en-US" dirty="0"/>
              <a:t>45.5 T </a:t>
            </a:r>
          </a:p>
        </p:txBody>
      </p:sp>
      <p:sp>
        <p:nvSpPr>
          <p:cNvPr id="11" name="TextBox 10">
            <a:extLst>
              <a:ext uri="{FF2B5EF4-FFF2-40B4-BE49-F238E27FC236}">
                <a16:creationId xmlns:a16="http://schemas.microsoft.com/office/drawing/2014/main" id="{BB7B65BC-8833-E7FE-154F-94E9ECDAB0C1}"/>
              </a:ext>
            </a:extLst>
          </p:cNvPr>
          <p:cNvSpPr txBox="1"/>
          <p:nvPr/>
        </p:nvSpPr>
        <p:spPr>
          <a:xfrm>
            <a:off x="4597343" y="4518047"/>
            <a:ext cx="1351393" cy="1477328"/>
          </a:xfrm>
          <a:prstGeom prst="rect">
            <a:avLst/>
          </a:prstGeom>
          <a:solidFill>
            <a:srgbClr val="FF0000"/>
          </a:solidFill>
        </p:spPr>
        <p:txBody>
          <a:bodyPr wrap="square" rtlCol="0">
            <a:spAutoFit/>
          </a:bodyPr>
          <a:lstStyle/>
          <a:p>
            <a:pPr algn="ctr"/>
            <a:r>
              <a:rPr lang="en-US" dirty="0"/>
              <a:t>42.7 T, quenched safely 5 times at same field </a:t>
            </a:r>
          </a:p>
        </p:txBody>
      </p:sp>
    </p:spTree>
    <p:extLst>
      <p:ext uri="{BB962C8B-B14F-4D97-AF65-F5344CB8AC3E}">
        <p14:creationId xmlns:p14="http://schemas.microsoft.com/office/powerpoint/2010/main" val="169527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F0B14-8CEC-38EA-F1C8-701AC0180338}"/>
              </a:ext>
            </a:extLst>
          </p:cNvPr>
          <p:cNvSpPr>
            <a:spLocks noGrp="1"/>
          </p:cNvSpPr>
          <p:nvPr>
            <p:ph type="title"/>
          </p:nvPr>
        </p:nvSpPr>
        <p:spPr>
          <a:xfrm>
            <a:off x="110625" y="137160"/>
            <a:ext cx="11867010" cy="1097280"/>
          </a:xfrm>
        </p:spPr>
        <p:txBody>
          <a:bodyPr>
            <a:normAutofit fontScale="90000"/>
          </a:bodyPr>
          <a:lstStyle/>
          <a:p>
            <a:r>
              <a:rPr lang="en-US" b="1" dirty="0"/>
              <a:t>Extensive simulation and postmortem comparison is showing up many interesting features – LBC6 survived 6 quenches without degradation, in spite of significant conductor damage – damage may have helped!</a:t>
            </a:r>
          </a:p>
        </p:txBody>
      </p:sp>
      <p:sp>
        <p:nvSpPr>
          <p:cNvPr id="3" name="Content Placeholder 2">
            <a:extLst>
              <a:ext uri="{FF2B5EF4-FFF2-40B4-BE49-F238E27FC236}">
                <a16:creationId xmlns:a16="http://schemas.microsoft.com/office/drawing/2014/main" id="{B1FECF80-D051-6E1D-7679-72EAF0D28C04}"/>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57F0E67-85AA-2C91-43DE-77C7D6B103CA}"/>
              </a:ext>
            </a:extLst>
          </p:cNvPr>
          <p:cNvSpPr>
            <a:spLocks noGrp="1"/>
          </p:cNvSpPr>
          <p:nvPr>
            <p:ph type="sldNum" sz="quarter" idx="12"/>
          </p:nvPr>
        </p:nvSpPr>
        <p:spPr/>
        <p:txBody>
          <a:bodyPr/>
          <a:lstStyle/>
          <a:p>
            <a:fld id="{5F4C9F40-B079-4B71-A627-7266DFEA7F03}" type="slidenum">
              <a:rPr lang="en-US" smtClean="0"/>
              <a:t>16</a:t>
            </a:fld>
            <a:endParaRPr lang="en-US" dirty="0"/>
          </a:p>
        </p:txBody>
      </p:sp>
      <p:pic>
        <p:nvPicPr>
          <p:cNvPr id="6" name="Picture 5">
            <a:extLst>
              <a:ext uri="{FF2B5EF4-FFF2-40B4-BE49-F238E27FC236}">
                <a16:creationId xmlns:a16="http://schemas.microsoft.com/office/drawing/2014/main" id="{295B51EC-F48B-0B67-C869-A07557AA9028}"/>
              </a:ext>
            </a:extLst>
          </p:cNvPr>
          <p:cNvPicPr>
            <a:picLocks noChangeAspect="1"/>
          </p:cNvPicPr>
          <p:nvPr/>
        </p:nvPicPr>
        <p:blipFill>
          <a:blip r:embed="rId2"/>
          <a:stretch>
            <a:fillRect/>
          </a:stretch>
        </p:blipFill>
        <p:spPr>
          <a:xfrm>
            <a:off x="221064" y="1362775"/>
            <a:ext cx="9174919" cy="5161150"/>
          </a:xfrm>
          <a:prstGeom prst="rect">
            <a:avLst/>
          </a:prstGeom>
        </p:spPr>
      </p:pic>
    </p:spTree>
    <p:extLst>
      <p:ext uri="{BB962C8B-B14F-4D97-AF65-F5344CB8AC3E}">
        <p14:creationId xmlns:p14="http://schemas.microsoft.com/office/powerpoint/2010/main" val="250619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E949-1464-84A2-FBA9-DED59EBFC397}"/>
              </a:ext>
            </a:extLst>
          </p:cNvPr>
          <p:cNvSpPr>
            <a:spLocks noGrp="1"/>
          </p:cNvSpPr>
          <p:nvPr>
            <p:ph type="title"/>
          </p:nvPr>
        </p:nvSpPr>
        <p:spPr>
          <a:xfrm>
            <a:off x="186477" y="137160"/>
            <a:ext cx="10058400" cy="1097280"/>
          </a:xfrm>
        </p:spPr>
        <p:txBody>
          <a:bodyPr/>
          <a:lstStyle/>
          <a:p>
            <a:r>
              <a:rPr lang="en-US" b="1" dirty="0"/>
              <a:t>Very recent tests of a 5 m long CORC restrained in a stainless steel backing plate</a:t>
            </a:r>
          </a:p>
        </p:txBody>
      </p:sp>
      <p:sp>
        <p:nvSpPr>
          <p:cNvPr id="4" name="Slide Number Placeholder 3">
            <a:extLst>
              <a:ext uri="{FF2B5EF4-FFF2-40B4-BE49-F238E27FC236}">
                <a16:creationId xmlns:a16="http://schemas.microsoft.com/office/drawing/2014/main" id="{6DEE4BE1-3D80-E462-BED7-C3A89E513343}"/>
              </a:ext>
            </a:extLst>
          </p:cNvPr>
          <p:cNvSpPr>
            <a:spLocks noGrp="1"/>
          </p:cNvSpPr>
          <p:nvPr>
            <p:ph type="sldNum" sz="quarter" idx="12"/>
          </p:nvPr>
        </p:nvSpPr>
        <p:spPr/>
        <p:txBody>
          <a:bodyPr/>
          <a:lstStyle/>
          <a:p>
            <a:fld id="{5F4C9F40-B079-4B71-A627-7266DFEA7F03}" type="slidenum">
              <a:rPr lang="en-US" smtClean="0"/>
              <a:t>17</a:t>
            </a:fld>
            <a:endParaRPr lang="en-US" dirty="0"/>
          </a:p>
        </p:txBody>
      </p:sp>
      <p:pic>
        <p:nvPicPr>
          <p:cNvPr id="6" name="Picture 5">
            <a:extLst>
              <a:ext uri="{FF2B5EF4-FFF2-40B4-BE49-F238E27FC236}">
                <a16:creationId xmlns:a16="http://schemas.microsoft.com/office/drawing/2014/main" id="{096F1079-90DF-84E6-17D7-F3F18BEAF587}"/>
              </a:ext>
            </a:extLst>
          </p:cNvPr>
          <p:cNvPicPr>
            <a:picLocks noChangeAspect="1"/>
          </p:cNvPicPr>
          <p:nvPr/>
        </p:nvPicPr>
        <p:blipFill>
          <a:blip r:embed="rId2"/>
          <a:stretch>
            <a:fillRect/>
          </a:stretch>
        </p:blipFill>
        <p:spPr>
          <a:xfrm>
            <a:off x="0" y="73540"/>
            <a:ext cx="12192000" cy="6529175"/>
          </a:xfrm>
          <a:prstGeom prst="rect">
            <a:avLst/>
          </a:prstGeom>
        </p:spPr>
      </p:pic>
    </p:spTree>
    <p:extLst>
      <p:ext uri="{BB962C8B-B14F-4D97-AF65-F5344CB8AC3E}">
        <p14:creationId xmlns:p14="http://schemas.microsoft.com/office/powerpoint/2010/main" val="383587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9874-D9FF-3188-E561-00F3F7FCDDF9}"/>
              </a:ext>
            </a:extLst>
          </p:cNvPr>
          <p:cNvSpPr>
            <a:spLocks noGrp="1"/>
          </p:cNvSpPr>
          <p:nvPr>
            <p:ph type="title"/>
          </p:nvPr>
        </p:nvSpPr>
        <p:spPr>
          <a:xfrm>
            <a:off x="640837" y="82044"/>
            <a:ext cx="10058400" cy="1097280"/>
          </a:xfrm>
        </p:spPr>
        <p:txBody>
          <a:bodyPr/>
          <a:lstStyle/>
          <a:p>
            <a:r>
              <a:rPr lang="en-US" dirty="0"/>
              <a:t>99 cycles to 230 MPa, no significant change</a:t>
            </a:r>
          </a:p>
        </p:txBody>
      </p:sp>
      <p:sp>
        <p:nvSpPr>
          <p:cNvPr id="4" name="Slide Number Placeholder 3">
            <a:extLst>
              <a:ext uri="{FF2B5EF4-FFF2-40B4-BE49-F238E27FC236}">
                <a16:creationId xmlns:a16="http://schemas.microsoft.com/office/drawing/2014/main" id="{ED4FB304-3647-D111-DA1D-6508EC37C447}"/>
              </a:ext>
            </a:extLst>
          </p:cNvPr>
          <p:cNvSpPr>
            <a:spLocks noGrp="1"/>
          </p:cNvSpPr>
          <p:nvPr>
            <p:ph type="sldNum" sz="quarter" idx="12"/>
          </p:nvPr>
        </p:nvSpPr>
        <p:spPr>
          <a:xfrm>
            <a:off x="9448800" y="649287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1C1D-DFAA-4E38-AB66-4DFB389F2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6C58F69-D31C-0711-44A0-056F38ADB085}"/>
              </a:ext>
            </a:extLst>
          </p:cNvPr>
          <p:cNvPicPr>
            <a:picLocks noChangeAspect="1"/>
          </p:cNvPicPr>
          <p:nvPr/>
        </p:nvPicPr>
        <p:blipFill>
          <a:blip r:embed="rId2"/>
          <a:stretch>
            <a:fillRect/>
          </a:stretch>
        </p:blipFill>
        <p:spPr>
          <a:xfrm>
            <a:off x="3844546" y="1364473"/>
            <a:ext cx="4691183" cy="1792835"/>
          </a:xfrm>
          <a:prstGeom prst="rect">
            <a:avLst/>
          </a:prstGeom>
        </p:spPr>
      </p:pic>
      <p:sp>
        <p:nvSpPr>
          <p:cNvPr id="7" name="TextBox 6">
            <a:extLst>
              <a:ext uri="{FF2B5EF4-FFF2-40B4-BE49-F238E27FC236}">
                <a16:creationId xmlns:a16="http://schemas.microsoft.com/office/drawing/2014/main" id="{C59EB57E-DC0F-5996-9650-370923EA0B32}"/>
              </a:ext>
            </a:extLst>
          </p:cNvPr>
          <p:cNvSpPr txBox="1"/>
          <p:nvPr/>
        </p:nvSpPr>
        <p:spPr>
          <a:xfrm>
            <a:off x="3969496" y="937965"/>
            <a:ext cx="62777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800 A/s, 2 s hold, 1691 A (100 MPa) – 3900 A (230 MPa)</a:t>
            </a:r>
          </a:p>
        </p:txBody>
      </p:sp>
      <p:pic>
        <p:nvPicPr>
          <p:cNvPr id="16" name="Picture 15">
            <a:extLst>
              <a:ext uri="{FF2B5EF4-FFF2-40B4-BE49-F238E27FC236}">
                <a16:creationId xmlns:a16="http://schemas.microsoft.com/office/drawing/2014/main" id="{65B486C5-E60B-E732-DFCF-B2ACEFEC4528}"/>
              </a:ext>
            </a:extLst>
          </p:cNvPr>
          <p:cNvPicPr>
            <a:picLocks noChangeAspect="1"/>
          </p:cNvPicPr>
          <p:nvPr/>
        </p:nvPicPr>
        <p:blipFill>
          <a:blip r:embed="rId3"/>
          <a:stretch>
            <a:fillRect/>
          </a:stretch>
        </p:blipFill>
        <p:spPr>
          <a:xfrm>
            <a:off x="-147221" y="3329125"/>
            <a:ext cx="4691182" cy="3597578"/>
          </a:xfrm>
          <a:prstGeom prst="rect">
            <a:avLst/>
          </a:prstGeom>
        </p:spPr>
      </p:pic>
      <p:sp>
        <p:nvSpPr>
          <p:cNvPr id="17" name="TextBox 16">
            <a:extLst>
              <a:ext uri="{FF2B5EF4-FFF2-40B4-BE49-F238E27FC236}">
                <a16:creationId xmlns:a16="http://schemas.microsoft.com/office/drawing/2014/main" id="{A9BBE1DC-7F04-CB7E-5AF1-D04DAA85AF0E}"/>
              </a:ext>
            </a:extLst>
          </p:cNvPr>
          <p:cNvSpPr txBox="1"/>
          <p:nvPr/>
        </p:nvSpPr>
        <p:spPr>
          <a:xfrm>
            <a:off x="1143000" y="3335610"/>
            <a:ext cx="19374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Field Hysteresis</a:t>
            </a:r>
          </a:p>
        </p:txBody>
      </p:sp>
      <p:sp>
        <p:nvSpPr>
          <p:cNvPr id="24" name="TextBox 23">
            <a:extLst>
              <a:ext uri="{FF2B5EF4-FFF2-40B4-BE49-F238E27FC236}">
                <a16:creationId xmlns:a16="http://schemas.microsoft.com/office/drawing/2014/main" id="{E06ED133-C658-0218-3E73-E4C90AB71B6A}"/>
              </a:ext>
            </a:extLst>
          </p:cNvPr>
          <p:cNvSpPr txBox="1"/>
          <p:nvPr/>
        </p:nvSpPr>
        <p:spPr>
          <a:xfrm>
            <a:off x="6977975" y="4883284"/>
            <a:ext cx="7922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V1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V2</a:t>
            </a:r>
          </a:p>
        </p:txBody>
      </p:sp>
      <p:sp>
        <p:nvSpPr>
          <p:cNvPr id="28" name="TextBox 27">
            <a:extLst>
              <a:ext uri="{FF2B5EF4-FFF2-40B4-BE49-F238E27FC236}">
                <a16:creationId xmlns:a16="http://schemas.microsoft.com/office/drawing/2014/main" id="{BEE0F75F-75A1-4554-2D07-2E733855869F}"/>
              </a:ext>
            </a:extLst>
          </p:cNvPr>
          <p:cNvSpPr txBox="1"/>
          <p:nvPr/>
        </p:nvSpPr>
        <p:spPr>
          <a:xfrm>
            <a:off x="6977975" y="5252616"/>
            <a:ext cx="177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V3-tape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V4-tape</a:t>
            </a:r>
          </a:p>
        </p:txBody>
      </p:sp>
      <p:pic>
        <p:nvPicPr>
          <p:cNvPr id="30" name="Picture 29">
            <a:extLst>
              <a:ext uri="{FF2B5EF4-FFF2-40B4-BE49-F238E27FC236}">
                <a16:creationId xmlns:a16="http://schemas.microsoft.com/office/drawing/2014/main" id="{F17B79C8-AC62-BDF3-832E-438680221BB0}"/>
              </a:ext>
            </a:extLst>
          </p:cNvPr>
          <p:cNvPicPr>
            <a:picLocks noChangeAspect="1"/>
          </p:cNvPicPr>
          <p:nvPr/>
        </p:nvPicPr>
        <p:blipFill>
          <a:blip r:embed="rId4"/>
          <a:stretch>
            <a:fillRect/>
          </a:stretch>
        </p:blipFill>
        <p:spPr>
          <a:xfrm>
            <a:off x="0" y="749943"/>
            <a:ext cx="3790950" cy="2905125"/>
          </a:xfrm>
          <a:prstGeom prst="rect">
            <a:avLst/>
          </a:prstGeom>
        </p:spPr>
      </p:pic>
      <p:sp>
        <p:nvSpPr>
          <p:cNvPr id="31" name="TextBox 30">
            <a:extLst>
              <a:ext uri="{FF2B5EF4-FFF2-40B4-BE49-F238E27FC236}">
                <a16:creationId xmlns:a16="http://schemas.microsoft.com/office/drawing/2014/main" id="{71639BA7-1713-063A-F8EF-A6A3B4D4642C}"/>
              </a:ext>
            </a:extLst>
          </p:cNvPr>
          <p:cNvSpPr txBox="1"/>
          <p:nvPr/>
        </p:nvSpPr>
        <p:spPr>
          <a:xfrm>
            <a:off x="357770" y="819126"/>
            <a:ext cx="7391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400 A/s</a:t>
            </a:r>
          </a:p>
        </p:txBody>
      </p:sp>
      <p:sp>
        <p:nvSpPr>
          <p:cNvPr id="32" name="TextBox 31">
            <a:extLst>
              <a:ext uri="{FF2B5EF4-FFF2-40B4-BE49-F238E27FC236}">
                <a16:creationId xmlns:a16="http://schemas.microsoft.com/office/drawing/2014/main" id="{95B21FBC-FD1E-2063-53C9-D60CCE259910}"/>
              </a:ext>
            </a:extLst>
          </p:cNvPr>
          <p:cNvSpPr txBox="1"/>
          <p:nvPr/>
        </p:nvSpPr>
        <p:spPr>
          <a:xfrm>
            <a:off x="1569232" y="802039"/>
            <a:ext cx="7391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Calibri" panose="020F0502020204030204"/>
                <a:ea typeface="+mn-ea"/>
                <a:cs typeface="+mn-cs"/>
              </a:rPr>
              <a:t>800 A/s</a:t>
            </a:r>
          </a:p>
        </p:txBody>
      </p:sp>
      <p:cxnSp>
        <p:nvCxnSpPr>
          <p:cNvPr id="34" name="Straight Arrow Connector 33">
            <a:extLst>
              <a:ext uri="{FF2B5EF4-FFF2-40B4-BE49-F238E27FC236}">
                <a16:creationId xmlns:a16="http://schemas.microsoft.com/office/drawing/2014/main" id="{693133CD-3639-89AF-0A8D-43EC21CFFDB8}"/>
              </a:ext>
            </a:extLst>
          </p:cNvPr>
          <p:cNvCxnSpPr>
            <a:cxnSpLocks/>
          </p:cNvCxnSpPr>
          <p:nvPr/>
        </p:nvCxnSpPr>
        <p:spPr>
          <a:xfrm>
            <a:off x="863936" y="1052418"/>
            <a:ext cx="393805" cy="28795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12BBE85-7EB1-0818-BE45-268AA1BEF876}"/>
              </a:ext>
            </a:extLst>
          </p:cNvPr>
          <p:cNvCxnSpPr>
            <a:cxnSpLocks/>
          </p:cNvCxnSpPr>
          <p:nvPr/>
        </p:nvCxnSpPr>
        <p:spPr>
          <a:xfrm flipH="1">
            <a:off x="1548271" y="1024647"/>
            <a:ext cx="293499" cy="31572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9EFD2B1-258A-788D-8226-A29B47098C85}"/>
              </a:ext>
            </a:extLst>
          </p:cNvPr>
          <p:cNvCxnSpPr>
            <a:cxnSpLocks/>
          </p:cNvCxnSpPr>
          <p:nvPr/>
        </p:nvCxnSpPr>
        <p:spPr>
          <a:xfrm>
            <a:off x="1819856" y="1022966"/>
            <a:ext cx="761705" cy="35810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FDCDAB0-3251-C29A-9EA8-936FE087CF09}"/>
              </a:ext>
            </a:extLst>
          </p:cNvPr>
          <p:cNvSpPr txBox="1"/>
          <p:nvPr/>
        </p:nvSpPr>
        <p:spPr>
          <a:xfrm>
            <a:off x="3643990" y="4452382"/>
            <a:ext cx="7391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400 A/s</a:t>
            </a:r>
          </a:p>
        </p:txBody>
      </p:sp>
      <p:cxnSp>
        <p:nvCxnSpPr>
          <p:cNvPr id="48" name="Straight Arrow Connector 47">
            <a:extLst>
              <a:ext uri="{FF2B5EF4-FFF2-40B4-BE49-F238E27FC236}">
                <a16:creationId xmlns:a16="http://schemas.microsoft.com/office/drawing/2014/main" id="{FDC458F4-6258-F837-22F7-3609C2A97F28}"/>
              </a:ext>
            </a:extLst>
          </p:cNvPr>
          <p:cNvCxnSpPr>
            <a:cxnSpLocks/>
          </p:cNvCxnSpPr>
          <p:nvPr/>
        </p:nvCxnSpPr>
        <p:spPr>
          <a:xfrm>
            <a:off x="4150156" y="4685674"/>
            <a:ext cx="671338" cy="52124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007AF48-FF59-15D9-8912-BD11FEA46B3D}"/>
              </a:ext>
            </a:extLst>
          </p:cNvPr>
          <p:cNvSpPr txBox="1"/>
          <p:nvPr/>
        </p:nvSpPr>
        <p:spPr>
          <a:xfrm>
            <a:off x="3777436" y="4094448"/>
            <a:ext cx="7391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Calibri" panose="020F0502020204030204"/>
                <a:ea typeface="+mn-ea"/>
                <a:cs typeface="+mn-cs"/>
              </a:rPr>
              <a:t>800 A/s</a:t>
            </a:r>
          </a:p>
        </p:txBody>
      </p:sp>
      <p:cxnSp>
        <p:nvCxnSpPr>
          <p:cNvPr id="51" name="Straight Arrow Connector 50">
            <a:extLst>
              <a:ext uri="{FF2B5EF4-FFF2-40B4-BE49-F238E27FC236}">
                <a16:creationId xmlns:a16="http://schemas.microsoft.com/office/drawing/2014/main" id="{3554B5C0-6AEB-4E77-FA85-E16185BC47F6}"/>
              </a:ext>
            </a:extLst>
          </p:cNvPr>
          <p:cNvCxnSpPr>
            <a:cxnSpLocks/>
          </p:cNvCxnSpPr>
          <p:nvPr/>
        </p:nvCxnSpPr>
        <p:spPr>
          <a:xfrm>
            <a:off x="4028060" y="4315375"/>
            <a:ext cx="775484" cy="59032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D4D2FA12-7412-FC99-EBF5-6FAD66D36625}"/>
              </a:ext>
            </a:extLst>
          </p:cNvPr>
          <p:cNvPicPr>
            <a:picLocks noChangeAspect="1"/>
          </p:cNvPicPr>
          <p:nvPr/>
        </p:nvPicPr>
        <p:blipFill>
          <a:blip r:embed="rId5"/>
          <a:stretch>
            <a:fillRect/>
          </a:stretch>
        </p:blipFill>
        <p:spPr>
          <a:xfrm>
            <a:off x="4028060" y="4094448"/>
            <a:ext cx="3792041" cy="2908044"/>
          </a:xfrm>
          <a:prstGeom prst="rect">
            <a:avLst/>
          </a:prstGeom>
        </p:spPr>
      </p:pic>
      <p:pic>
        <p:nvPicPr>
          <p:cNvPr id="57" name="Picture 56">
            <a:extLst>
              <a:ext uri="{FF2B5EF4-FFF2-40B4-BE49-F238E27FC236}">
                <a16:creationId xmlns:a16="http://schemas.microsoft.com/office/drawing/2014/main" id="{1EA9F4BC-5382-8366-1E73-36FE3A11A910}"/>
              </a:ext>
            </a:extLst>
          </p:cNvPr>
          <p:cNvPicPr>
            <a:picLocks noChangeAspect="1"/>
          </p:cNvPicPr>
          <p:nvPr/>
        </p:nvPicPr>
        <p:blipFill>
          <a:blip r:embed="rId6"/>
          <a:stretch>
            <a:fillRect/>
          </a:stretch>
        </p:blipFill>
        <p:spPr>
          <a:xfrm>
            <a:off x="8317739" y="1083502"/>
            <a:ext cx="4108810" cy="3148711"/>
          </a:xfrm>
          <a:prstGeom prst="rect">
            <a:avLst/>
          </a:prstGeom>
        </p:spPr>
      </p:pic>
      <p:pic>
        <p:nvPicPr>
          <p:cNvPr id="59" name="Picture 58">
            <a:extLst>
              <a:ext uri="{FF2B5EF4-FFF2-40B4-BE49-F238E27FC236}">
                <a16:creationId xmlns:a16="http://schemas.microsoft.com/office/drawing/2014/main" id="{0E27D4F8-188E-0C49-2895-AA911E4D6727}"/>
              </a:ext>
            </a:extLst>
          </p:cNvPr>
          <p:cNvPicPr>
            <a:picLocks noChangeAspect="1"/>
          </p:cNvPicPr>
          <p:nvPr/>
        </p:nvPicPr>
        <p:blipFill>
          <a:blip r:embed="rId7"/>
          <a:stretch>
            <a:fillRect/>
          </a:stretch>
        </p:blipFill>
        <p:spPr>
          <a:xfrm>
            <a:off x="8409134" y="3928855"/>
            <a:ext cx="4010844" cy="3073637"/>
          </a:xfrm>
          <a:prstGeom prst="rect">
            <a:avLst/>
          </a:prstGeom>
        </p:spPr>
      </p:pic>
    </p:spTree>
    <p:extLst>
      <p:ext uri="{BB962C8B-B14F-4D97-AF65-F5344CB8AC3E}">
        <p14:creationId xmlns:p14="http://schemas.microsoft.com/office/powerpoint/2010/main" val="30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4959C-6D50-B426-213D-B36C2833CEE0}"/>
              </a:ext>
            </a:extLst>
          </p:cNvPr>
          <p:cNvSpPr>
            <a:spLocks noGrp="1"/>
          </p:cNvSpPr>
          <p:nvPr>
            <p:ph type="title"/>
          </p:nvPr>
        </p:nvSpPr>
        <p:spPr>
          <a:xfrm>
            <a:off x="121920" y="127000"/>
            <a:ext cx="11003280" cy="1097280"/>
          </a:xfrm>
        </p:spPr>
        <p:txBody>
          <a:bodyPr/>
          <a:lstStyle/>
          <a:p>
            <a:r>
              <a:rPr lang="en-US" b="1" dirty="0"/>
              <a:t>Summary points</a:t>
            </a:r>
          </a:p>
        </p:txBody>
      </p:sp>
      <p:sp>
        <p:nvSpPr>
          <p:cNvPr id="3" name="Content Placeholder 2">
            <a:extLst>
              <a:ext uri="{FF2B5EF4-FFF2-40B4-BE49-F238E27FC236}">
                <a16:creationId xmlns:a16="http://schemas.microsoft.com/office/drawing/2014/main" id="{1C0E4A9A-F236-B486-B121-80C22D8CE5B9}"/>
              </a:ext>
            </a:extLst>
          </p:cNvPr>
          <p:cNvSpPr>
            <a:spLocks noGrp="1"/>
          </p:cNvSpPr>
          <p:nvPr>
            <p:ph idx="1"/>
          </p:nvPr>
        </p:nvSpPr>
        <p:spPr>
          <a:xfrm>
            <a:off x="121919" y="1644832"/>
            <a:ext cx="11721737" cy="4457700"/>
          </a:xfrm>
        </p:spPr>
        <p:txBody>
          <a:bodyPr>
            <a:normAutofit fontScale="77500" lnSpcReduction="20000"/>
          </a:bodyPr>
          <a:lstStyle/>
          <a:p>
            <a:r>
              <a:rPr lang="en-US" dirty="0"/>
              <a:t>We believe a strong high field solenoid program is an important component of an HTS dipole and Muon Collider program</a:t>
            </a:r>
          </a:p>
          <a:p>
            <a:r>
              <a:rPr lang="en-US" dirty="0"/>
              <a:t>Both Bi-2212 and REBCO conductors need better understanding</a:t>
            </a:r>
          </a:p>
          <a:p>
            <a:pPr lvl="1"/>
            <a:r>
              <a:rPr lang="en-US" dirty="0"/>
              <a:t>Bi-2212 suffers from a small supply chain for which DOE-OHEP support has been absolutely pivotal</a:t>
            </a:r>
          </a:p>
          <a:p>
            <a:pPr lvl="1"/>
            <a:r>
              <a:rPr lang="en-US" dirty="0"/>
              <a:t>REBCO CC has a robust supply chain but is very variable – close comparison of coil to conductor performance requires detailed knowledge of Jc(</a:t>
            </a:r>
            <a:r>
              <a:rPr lang="en-US" dirty="0">
                <a:latin typeface="Symbol" panose="05050102010706020507" pitchFamily="18" charset="2"/>
              </a:rPr>
              <a:t>Q</a:t>
            </a:r>
            <a:r>
              <a:rPr lang="en-US" dirty="0"/>
              <a:t>,B.T), </a:t>
            </a:r>
            <a:r>
              <a:rPr lang="en-US" dirty="0">
                <a:latin typeface="Symbol" panose="05050102010706020507" pitchFamily="18" charset="2"/>
              </a:rPr>
              <a:t>s-e</a:t>
            </a:r>
            <a:r>
              <a:rPr lang="en-US" dirty="0"/>
              <a:t> curve, and Ic(</a:t>
            </a:r>
            <a:r>
              <a:rPr lang="en-US" dirty="0">
                <a:latin typeface="Symbol" panose="05050102010706020507" pitchFamily="18" charset="2"/>
              </a:rPr>
              <a:t>e</a:t>
            </a:r>
            <a:r>
              <a:rPr lang="en-US" dirty="0"/>
              <a:t>) behavior and perhaps transverse Jc variations due to its impact on screening current stress</a:t>
            </a:r>
          </a:p>
          <a:p>
            <a:r>
              <a:rPr lang="en-US" dirty="0"/>
              <a:t>Both technologies have demonstrated world leading performance in recent solenoids tested in the 40 mm cold bore, 31 T Bitter magnet</a:t>
            </a:r>
          </a:p>
          <a:p>
            <a:pPr lvl="1" algn="just"/>
            <a:r>
              <a:rPr lang="en-US" dirty="0"/>
              <a:t>Bi-2212 coil achieved 34.1 T at J</a:t>
            </a:r>
            <a:r>
              <a:rPr lang="en-US" baseline="-25000" dirty="0"/>
              <a:t>E</a:t>
            </a:r>
            <a:r>
              <a:rPr lang="en-US" dirty="0"/>
              <a:t> of 464 A/mm2 and a JBr hoop stress of over 250 MPa </a:t>
            </a:r>
          </a:p>
          <a:p>
            <a:pPr lvl="1"/>
            <a:r>
              <a:rPr lang="en-US" dirty="0"/>
              <a:t>REBCO Little Bic Coils hit two new world record DC field marks last month (LBC8 46.7 T with a SuperPower HM and LBC9 48.7 T with  Faraday Factory tape) – both survived quench and are now undergoing postmortem</a:t>
            </a:r>
          </a:p>
          <a:p>
            <a:pPr lvl="1"/>
            <a:r>
              <a:rPr lang="en-US" dirty="0"/>
              <a:t>Fatigue testing of CORC coils up to 230 MPa (JBr) has not yet found issues – Screening current stresses are undoubtedly much higher and damage may appear in postmortem – but maximum current so far has been to less than 50% Ic (for B </a:t>
            </a:r>
            <a:r>
              <a:rPr lang="en-US"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 c-axis)</a:t>
            </a:r>
            <a:endParaRPr lang="en-US" dirty="0"/>
          </a:p>
        </p:txBody>
      </p:sp>
      <p:sp>
        <p:nvSpPr>
          <p:cNvPr id="4" name="Slide Number Placeholder 3">
            <a:extLst>
              <a:ext uri="{FF2B5EF4-FFF2-40B4-BE49-F238E27FC236}">
                <a16:creationId xmlns:a16="http://schemas.microsoft.com/office/drawing/2014/main" id="{91A22B36-3AF0-4680-1CD4-5F67C98C1315}"/>
              </a:ext>
            </a:extLst>
          </p:cNvPr>
          <p:cNvSpPr>
            <a:spLocks noGrp="1"/>
          </p:cNvSpPr>
          <p:nvPr>
            <p:ph type="sldNum" sz="quarter" idx="12"/>
          </p:nvPr>
        </p:nvSpPr>
        <p:spPr/>
        <p:txBody>
          <a:bodyPr/>
          <a:lstStyle/>
          <a:p>
            <a:fld id="{5F4C9F40-B079-4B71-A627-7266DFEA7F03}" type="slidenum">
              <a:rPr lang="en-US" smtClean="0"/>
              <a:t>19</a:t>
            </a:fld>
            <a:endParaRPr lang="en-US" dirty="0"/>
          </a:p>
        </p:txBody>
      </p:sp>
    </p:spTree>
    <p:extLst>
      <p:ext uri="{BB962C8B-B14F-4D97-AF65-F5344CB8AC3E}">
        <p14:creationId xmlns:p14="http://schemas.microsoft.com/office/powerpoint/2010/main" val="89133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469DB-86CA-F060-13D5-6C625993BFE6}"/>
              </a:ext>
            </a:extLst>
          </p:cNvPr>
          <p:cNvSpPr>
            <a:spLocks noGrp="1"/>
          </p:cNvSpPr>
          <p:nvPr>
            <p:ph type="title"/>
          </p:nvPr>
        </p:nvSpPr>
        <p:spPr>
          <a:xfrm>
            <a:off x="126716" y="133759"/>
            <a:ext cx="11618495" cy="1097280"/>
          </a:xfrm>
        </p:spPr>
        <p:txBody>
          <a:bodyPr/>
          <a:lstStyle/>
          <a:p>
            <a:r>
              <a:rPr lang="en-US" b="1" dirty="0"/>
              <a:t>Themes of the ASC approach to making HTS materials suitable for high field magnets beyond those possible with LTS</a:t>
            </a:r>
          </a:p>
        </p:txBody>
      </p:sp>
      <p:sp>
        <p:nvSpPr>
          <p:cNvPr id="3" name="Content Placeholder 2">
            <a:extLst>
              <a:ext uri="{FF2B5EF4-FFF2-40B4-BE49-F238E27FC236}">
                <a16:creationId xmlns:a16="http://schemas.microsoft.com/office/drawing/2014/main" id="{8870F9DE-170E-3D64-B342-309974693EE0}"/>
              </a:ext>
            </a:extLst>
          </p:cNvPr>
          <p:cNvSpPr>
            <a:spLocks noGrp="1"/>
          </p:cNvSpPr>
          <p:nvPr>
            <p:ph idx="1"/>
          </p:nvPr>
        </p:nvSpPr>
        <p:spPr>
          <a:xfrm>
            <a:off x="372563" y="1652026"/>
            <a:ext cx="11156828" cy="4457700"/>
          </a:xfrm>
        </p:spPr>
        <p:txBody>
          <a:bodyPr>
            <a:normAutofit fontScale="92500"/>
          </a:bodyPr>
          <a:lstStyle/>
          <a:p>
            <a:r>
              <a:rPr lang="en-US" b="1" dirty="0"/>
              <a:t>Our MagLab Driver is to make the highest fields possible so as to serve the users  (this is all highly relevant to solenoids for Muon Colliders – and the conductor and model coils useful for dipole magnets for colliders too)</a:t>
            </a:r>
          </a:p>
          <a:p>
            <a:pPr lvl="1"/>
            <a:r>
              <a:rPr lang="en-US" dirty="0"/>
              <a:t>We have to understand what </a:t>
            </a:r>
            <a:r>
              <a:rPr lang="en-US" dirty="0">
                <a:solidFill>
                  <a:srgbClr val="FF0000"/>
                </a:solidFill>
              </a:rPr>
              <a:t>limits the J</a:t>
            </a:r>
            <a:r>
              <a:rPr lang="en-US" baseline="-25000" dirty="0">
                <a:solidFill>
                  <a:srgbClr val="FF0000"/>
                </a:solidFill>
              </a:rPr>
              <a:t>c</a:t>
            </a:r>
            <a:r>
              <a:rPr lang="en-US" dirty="0">
                <a:solidFill>
                  <a:srgbClr val="FF0000"/>
                </a:solidFill>
              </a:rPr>
              <a:t> </a:t>
            </a:r>
            <a:r>
              <a:rPr lang="en-US" dirty="0"/>
              <a:t>of available HTS conductors, REBCO and Bi-2212</a:t>
            </a:r>
          </a:p>
          <a:p>
            <a:pPr lvl="1"/>
            <a:r>
              <a:rPr lang="en-US" dirty="0"/>
              <a:t>We must understand the </a:t>
            </a:r>
            <a:r>
              <a:rPr lang="en-US" dirty="0">
                <a:solidFill>
                  <a:srgbClr val="FF0000"/>
                </a:solidFill>
              </a:rPr>
              <a:t>conductor strain tolerance and the degradations generated by excessive strain</a:t>
            </a:r>
          </a:p>
          <a:p>
            <a:pPr lvl="1"/>
            <a:r>
              <a:rPr lang="en-US" dirty="0"/>
              <a:t>We must devise </a:t>
            </a:r>
            <a:r>
              <a:rPr lang="en-US" dirty="0">
                <a:solidFill>
                  <a:srgbClr val="FF0000"/>
                </a:solidFill>
              </a:rPr>
              <a:t>test beds </a:t>
            </a:r>
            <a:r>
              <a:rPr lang="en-US" dirty="0"/>
              <a:t>that can verify our conductor understanding and the models that are used to design our magnets</a:t>
            </a:r>
          </a:p>
          <a:p>
            <a:pPr lvl="1"/>
            <a:r>
              <a:rPr lang="en-US" dirty="0">
                <a:solidFill>
                  <a:srgbClr val="FF0000"/>
                </a:solidFill>
              </a:rPr>
              <a:t>Effective postmortems can close the loop between models and practice and reveal “unknown” and especially “unknown unknowns”</a:t>
            </a:r>
          </a:p>
          <a:p>
            <a:r>
              <a:rPr lang="en-US" b="1" dirty="0"/>
              <a:t>None of this is easy, not least because of the high cost of HTS and the high level of effort needed to deconstruct the whole “Design-build-test-postmortem-next model” test cycle</a:t>
            </a:r>
          </a:p>
        </p:txBody>
      </p:sp>
      <p:sp>
        <p:nvSpPr>
          <p:cNvPr id="4" name="Slide Number Placeholder 3">
            <a:extLst>
              <a:ext uri="{FF2B5EF4-FFF2-40B4-BE49-F238E27FC236}">
                <a16:creationId xmlns:a16="http://schemas.microsoft.com/office/drawing/2014/main" id="{4F15728C-840B-5D22-F1CC-0A2E7319C2B7}"/>
              </a:ext>
            </a:extLst>
          </p:cNvPr>
          <p:cNvSpPr>
            <a:spLocks noGrp="1"/>
          </p:cNvSpPr>
          <p:nvPr>
            <p:ph type="sldNum" sz="quarter" idx="12"/>
          </p:nvPr>
        </p:nvSpPr>
        <p:spPr/>
        <p:txBody>
          <a:bodyPr/>
          <a:lstStyle/>
          <a:p>
            <a:fld id="{5F4C9F40-B079-4B71-A627-7266DFEA7F03}" type="slidenum">
              <a:rPr lang="en-US" smtClean="0"/>
              <a:t>2</a:t>
            </a:fld>
            <a:endParaRPr lang="en-US" dirty="0"/>
          </a:p>
        </p:txBody>
      </p:sp>
    </p:spTree>
    <p:extLst>
      <p:ext uri="{BB962C8B-B14F-4D97-AF65-F5344CB8AC3E}">
        <p14:creationId xmlns:p14="http://schemas.microsoft.com/office/powerpoint/2010/main" val="287865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D24E29-5432-88B5-0548-800DC20A6A94}"/>
              </a:ext>
            </a:extLst>
          </p:cNvPr>
          <p:cNvSpPr>
            <a:spLocks noGrp="1"/>
          </p:cNvSpPr>
          <p:nvPr>
            <p:ph type="ctrTitle"/>
          </p:nvPr>
        </p:nvSpPr>
        <p:spPr/>
        <p:txBody>
          <a:bodyPr>
            <a:normAutofit fontScale="90000"/>
          </a:bodyPr>
          <a:lstStyle/>
          <a:p>
            <a:r>
              <a:rPr lang="en-US" dirty="0"/>
              <a:t>Additional Comments by Lance Cooley</a:t>
            </a:r>
          </a:p>
        </p:txBody>
      </p:sp>
      <p:sp>
        <p:nvSpPr>
          <p:cNvPr id="6" name="Subtitle 5">
            <a:extLst>
              <a:ext uri="{FF2B5EF4-FFF2-40B4-BE49-F238E27FC236}">
                <a16:creationId xmlns:a16="http://schemas.microsoft.com/office/drawing/2014/main" id="{D70B84E5-8556-6D14-3B48-62BCA5CA0ED2}"/>
              </a:ext>
            </a:extLst>
          </p:cNvPr>
          <p:cNvSpPr>
            <a:spLocks noGrp="1"/>
          </p:cNvSpPr>
          <p:nvPr>
            <p:ph type="subTitle" idx="1"/>
          </p:nvPr>
        </p:nvSpPr>
        <p:spPr/>
        <p:txBody>
          <a:bodyPr/>
          <a:lstStyle/>
          <a:p>
            <a:r>
              <a:rPr lang="en-US" dirty="0"/>
              <a:t>A 40 T project perspective on which Lance is co-PI</a:t>
            </a:r>
          </a:p>
        </p:txBody>
      </p:sp>
      <p:sp>
        <p:nvSpPr>
          <p:cNvPr id="4" name="Slide Number Placeholder 3">
            <a:extLst>
              <a:ext uri="{FF2B5EF4-FFF2-40B4-BE49-F238E27FC236}">
                <a16:creationId xmlns:a16="http://schemas.microsoft.com/office/drawing/2014/main" id="{EB178574-B01E-36FB-80F0-8FFB091CC587}"/>
              </a:ext>
            </a:extLst>
          </p:cNvPr>
          <p:cNvSpPr>
            <a:spLocks noGrp="1"/>
          </p:cNvSpPr>
          <p:nvPr>
            <p:ph type="sldNum" sz="quarter" idx="4294967295"/>
          </p:nvPr>
        </p:nvSpPr>
        <p:spPr>
          <a:xfrm>
            <a:off x="11668125" y="6656388"/>
            <a:ext cx="523875" cy="182562"/>
          </a:xfrm>
        </p:spPr>
        <p:txBody>
          <a:bodyPr/>
          <a:lstStyle/>
          <a:p>
            <a:fld id="{5F4C9F40-B079-4B71-A627-7266DFEA7F03}" type="slidenum">
              <a:rPr lang="en-US" smtClean="0"/>
              <a:t>20</a:t>
            </a:fld>
            <a:endParaRPr lang="en-US" dirty="0"/>
          </a:p>
        </p:txBody>
      </p:sp>
    </p:spTree>
    <p:extLst>
      <p:ext uri="{BB962C8B-B14F-4D97-AF65-F5344CB8AC3E}">
        <p14:creationId xmlns:p14="http://schemas.microsoft.com/office/powerpoint/2010/main" val="38811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10F5-69A9-B714-620B-C6027AA90889}"/>
              </a:ext>
            </a:extLst>
          </p:cNvPr>
          <p:cNvSpPr>
            <a:spLocks noGrp="1"/>
          </p:cNvSpPr>
          <p:nvPr>
            <p:ph type="title"/>
          </p:nvPr>
        </p:nvSpPr>
        <p:spPr/>
        <p:txBody>
          <a:bodyPr/>
          <a:lstStyle/>
          <a:p>
            <a:r>
              <a:rPr lang="en-US" dirty="0"/>
              <a:t>QC of REBCO conductor</a:t>
            </a:r>
          </a:p>
        </p:txBody>
      </p:sp>
      <p:sp>
        <p:nvSpPr>
          <p:cNvPr id="3" name="Content Placeholder 2">
            <a:extLst>
              <a:ext uri="{FF2B5EF4-FFF2-40B4-BE49-F238E27FC236}">
                <a16:creationId xmlns:a16="http://schemas.microsoft.com/office/drawing/2014/main" id="{E37D44FE-1D2E-0AD1-092E-DE0EA1AD2EF3}"/>
              </a:ext>
            </a:extLst>
          </p:cNvPr>
          <p:cNvSpPr>
            <a:spLocks noGrp="1"/>
          </p:cNvSpPr>
          <p:nvPr>
            <p:ph idx="1"/>
          </p:nvPr>
        </p:nvSpPr>
        <p:spPr>
          <a:xfrm>
            <a:off x="9535886" y="1609997"/>
            <a:ext cx="2577737" cy="4457700"/>
          </a:xfrm>
        </p:spPr>
        <p:txBody>
          <a:bodyPr>
            <a:normAutofit/>
          </a:bodyPr>
          <a:lstStyle/>
          <a:p>
            <a:pPr marL="0" indent="0">
              <a:buNone/>
            </a:pPr>
            <a:r>
              <a:rPr lang="en-US" dirty="0"/>
              <a:t>Manufacturers do not measure at 4.2 K and high field.</a:t>
            </a:r>
          </a:p>
          <a:p>
            <a:pPr marL="0" indent="0">
              <a:buNone/>
            </a:pPr>
            <a:r>
              <a:rPr lang="en-US" dirty="0"/>
              <a:t>“Lift factor” is not reliable.</a:t>
            </a:r>
          </a:p>
          <a:p>
            <a:pPr marL="0" indent="0">
              <a:buNone/>
            </a:pPr>
            <a:r>
              <a:rPr lang="en-US" dirty="0"/>
              <a:t>Conductor QC is largely derived from </a:t>
            </a:r>
            <a:r>
              <a:rPr lang="en-US" dirty="0" err="1"/>
              <a:t>MagLab’s</a:t>
            </a:r>
            <a:r>
              <a:rPr lang="en-US" dirty="0"/>
              <a:t> conductor characterizations for projects like 32T and 40T</a:t>
            </a:r>
          </a:p>
        </p:txBody>
      </p:sp>
      <p:sp>
        <p:nvSpPr>
          <p:cNvPr id="4" name="Slide Number Placeholder 3">
            <a:extLst>
              <a:ext uri="{FF2B5EF4-FFF2-40B4-BE49-F238E27FC236}">
                <a16:creationId xmlns:a16="http://schemas.microsoft.com/office/drawing/2014/main" id="{7F489DD8-91F5-2AC7-A449-3CBCE3391061}"/>
              </a:ext>
            </a:extLst>
          </p:cNvPr>
          <p:cNvSpPr>
            <a:spLocks noGrp="1"/>
          </p:cNvSpPr>
          <p:nvPr>
            <p:ph type="sldNum" sz="quarter" idx="12"/>
          </p:nvPr>
        </p:nvSpPr>
        <p:spPr/>
        <p:txBody>
          <a:bodyPr/>
          <a:lstStyle/>
          <a:p>
            <a:fld id="{5F4C9F40-B079-4B71-A627-7266DFEA7F03}" type="slidenum">
              <a:rPr lang="en-US" smtClean="0"/>
              <a:t>21</a:t>
            </a:fld>
            <a:endParaRPr lang="en-US" dirty="0"/>
          </a:p>
        </p:txBody>
      </p:sp>
      <p:pic>
        <p:nvPicPr>
          <p:cNvPr id="6" name="Picture 5">
            <a:extLst>
              <a:ext uri="{FF2B5EF4-FFF2-40B4-BE49-F238E27FC236}">
                <a16:creationId xmlns:a16="http://schemas.microsoft.com/office/drawing/2014/main" id="{DFF06710-8B3E-628D-1369-17EF09AF26AC}"/>
              </a:ext>
            </a:extLst>
          </p:cNvPr>
          <p:cNvPicPr>
            <a:picLocks noChangeAspect="1"/>
          </p:cNvPicPr>
          <p:nvPr/>
        </p:nvPicPr>
        <p:blipFill>
          <a:blip r:embed="rId2"/>
          <a:stretch>
            <a:fillRect/>
          </a:stretch>
        </p:blipFill>
        <p:spPr>
          <a:xfrm>
            <a:off x="287383" y="1486595"/>
            <a:ext cx="9083040" cy="5084294"/>
          </a:xfrm>
          <a:prstGeom prst="rect">
            <a:avLst/>
          </a:prstGeom>
          <a:ln>
            <a:solidFill>
              <a:schemeClr val="accent1"/>
            </a:solidFill>
          </a:ln>
        </p:spPr>
      </p:pic>
    </p:spTree>
    <p:extLst>
      <p:ext uri="{BB962C8B-B14F-4D97-AF65-F5344CB8AC3E}">
        <p14:creationId xmlns:p14="http://schemas.microsoft.com/office/powerpoint/2010/main" val="184065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DF09C-C8DA-BEBE-FB93-0FCB4C223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EF642-EAF2-6B13-7879-6B55A58C4906}"/>
              </a:ext>
            </a:extLst>
          </p:cNvPr>
          <p:cNvSpPr>
            <a:spLocks noGrp="1"/>
          </p:cNvSpPr>
          <p:nvPr>
            <p:ph type="title"/>
          </p:nvPr>
        </p:nvSpPr>
        <p:spPr/>
        <p:txBody>
          <a:bodyPr/>
          <a:lstStyle/>
          <a:p>
            <a:r>
              <a:rPr lang="en-US" dirty="0"/>
              <a:t>QC of REBCO conductor</a:t>
            </a:r>
          </a:p>
        </p:txBody>
      </p:sp>
      <p:sp>
        <p:nvSpPr>
          <p:cNvPr id="3" name="Content Placeholder 2">
            <a:extLst>
              <a:ext uri="{FF2B5EF4-FFF2-40B4-BE49-F238E27FC236}">
                <a16:creationId xmlns:a16="http://schemas.microsoft.com/office/drawing/2014/main" id="{43D5DFFC-EE3D-B6EB-5833-58ABADBF9D48}"/>
              </a:ext>
            </a:extLst>
          </p:cNvPr>
          <p:cNvSpPr>
            <a:spLocks noGrp="1"/>
          </p:cNvSpPr>
          <p:nvPr>
            <p:ph idx="1"/>
          </p:nvPr>
        </p:nvSpPr>
        <p:spPr>
          <a:xfrm>
            <a:off x="8900160" y="1609997"/>
            <a:ext cx="2895599" cy="4457700"/>
          </a:xfrm>
        </p:spPr>
        <p:txBody>
          <a:bodyPr/>
          <a:lstStyle/>
          <a:p>
            <a:pPr marL="0" indent="0">
              <a:buNone/>
            </a:pPr>
            <a:r>
              <a:rPr lang="en-US" dirty="0" err="1"/>
              <a:t>Ic</a:t>
            </a:r>
            <a:r>
              <a:rPr lang="en-US" dirty="0"/>
              <a:t> at three field angles (usually 90°, 18°, and 8° or 23°) at 15 T, 4.2 K to get a fitting curve</a:t>
            </a:r>
          </a:p>
          <a:p>
            <a:pPr marL="0" indent="0">
              <a:buNone/>
            </a:pPr>
            <a:r>
              <a:rPr lang="en-US" dirty="0"/>
              <a:t>Also tests of copper quality, but to a much lesser degree of </a:t>
            </a:r>
            <a:r>
              <a:rPr lang="en-US" dirty="0" err="1"/>
              <a:t>standaridization</a:t>
            </a:r>
            <a:endParaRPr lang="en-US" dirty="0"/>
          </a:p>
        </p:txBody>
      </p:sp>
      <p:sp>
        <p:nvSpPr>
          <p:cNvPr id="4" name="Slide Number Placeholder 3">
            <a:extLst>
              <a:ext uri="{FF2B5EF4-FFF2-40B4-BE49-F238E27FC236}">
                <a16:creationId xmlns:a16="http://schemas.microsoft.com/office/drawing/2014/main" id="{931D7C1C-8D3A-3355-93EE-1160B832FD52}"/>
              </a:ext>
            </a:extLst>
          </p:cNvPr>
          <p:cNvSpPr>
            <a:spLocks noGrp="1"/>
          </p:cNvSpPr>
          <p:nvPr>
            <p:ph type="sldNum" sz="quarter" idx="12"/>
          </p:nvPr>
        </p:nvSpPr>
        <p:spPr/>
        <p:txBody>
          <a:bodyPr/>
          <a:lstStyle/>
          <a:p>
            <a:fld id="{5F4C9F40-B079-4B71-A627-7266DFEA7F03}" type="slidenum">
              <a:rPr lang="en-US" smtClean="0"/>
              <a:t>22</a:t>
            </a:fld>
            <a:endParaRPr lang="en-US" dirty="0"/>
          </a:p>
        </p:txBody>
      </p:sp>
      <p:pic>
        <p:nvPicPr>
          <p:cNvPr id="7" name="Picture 6">
            <a:extLst>
              <a:ext uri="{FF2B5EF4-FFF2-40B4-BE49-F238E27FC236}">
                <a16:creationId xmlns:a16="http://schemas.microsoft.com/office/drawing/2014/main" id="{1E1AF9BE-326E-4FAD-D1BC-878CC97A44A8}"/>
              </a:ext>
            </a:extLst>
          </p:cNvPr>
          <p:cNvPicPr>
            <a:picLocks noChangeAspect="1"/>
          </p:cNvPicPr>
          <p:nvPr/>
        </p:nvPicPr>
        <p:blipFill>
          <a:blip r:embed="rId2"/>
          <a:srcRect t="16418" r="25372"/>
          <a:stretch>
            <a:fillRect/>
          </a:stretch>
        </p:blipFill>
        <p:spPr>
          <a:xfrm>
            <a:off x="239487" y="1419066"/>
            <a:ext cx="8155576" cy="5105966"/>
          </a:xfrm>
          <a:prstGeom prst="rect">
            <a:avLst/>
          </a:prstGeom>
          <a:ln>
            <a:solidFill>
              <a:schemeClr val="accent1"/>
            </a:solidFill>
          </a:ln>
        </p:spPr>
      </p:pic>
    </p:spTree>
    <p:extLst>
      <p:ext uri="{BB962C8B-B14F-4D97-AF65-F5344CB8AC3E}">
        <p14:creationId xmlns:p14="http://schemas.microsoft.com/office/powerpoint/2010/main" val="392312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E37B-20F5-8B21-AB82-341097D26EFE}"/>
              </a:ext>
            </a:extLst>
          </p:cNvPr>
          <p:cNvSpPr>
            <a:spLocks noGrp="1"/>
          </p:cNvSpPr>
          <p:nvPr>
            <p:ph type="title"/>
          </p:nvPr>
        </p:nvSpPr>
        <p:spPr/>
        <p:txBody>
          <a:bodyPr/>
          <a:lstStyle/>
          <a:p>
            <a:r>
              <a:rPr lang="en-US" dirty="0"/>
              <a:t>QC of cables for MDP</a:t>
            </a:r>
          </a:p>
        </p:txBody>
      </p:sp>
      <p:sp>
        <p:nvSpPr>
          <p:cNvPr id="3" name="Content Placeholder 2">
            <a:extLst>
              <a:ext uri="{FF2B5EF4-FFF2-40B4-BE49-F238E27FC236}">
                <a16:creationId xmlns:a16="http://schemas.microsoft.com/office/drawing/2014/main" id="{B4E35B2B-EDBC-685E-C1A0-C33C4011847E}"/>
              </a:ext>
            </a:extLst>
          </p:cNvPr>
          <p:cNvSpPr>
            <a:spLocks noGrp="1"/>
          </p:cNvSpPr>
          <p:nvPr>
            <p:ph idx="1"/>
          </p:nvPr>
        </p:nvSpPr>
        <p:spPr>
          <a:xfrm>
            <a:off x="1066800" y="1714500"/>
            <a:ext cx="10058400" cy="915489"/>
          </a:xfrm>
        </p:spPr>
        <p:txBody>
          <a:bodyPr/>
          <a:lstStyle/>
          <a:p>
            <a:pPr>
              <a:spcBef>
                <a:spcPts val="600"/>
              </a:spcBef>
            </a:pPr>
            <a:r>
              <a:rPr lang="en-US" dirty="0"/>
              <a:t>ACT relies upon Dima Abraimov for high-field conductor characterizations</a:t>
            </a:r>
          </a:p>
          <a:p>
            <a:pPr>
              <a:spcBef>
                <a:spcPts val="600"/>
              </a:spcBef>
            </a:pPr>
            <a:r>
              <a:rPr lang="en-US" dirty="0"/>
              <a:t>Presumably </a:t>
            </a:r>
            <a:r>
              <a:rPr lang="en-US" dirty="0" err="1"/>
              <a:t>Ampeers</a:t>
            </a:r>
            <a:r>
              <a:rPr lang="en-US" dirty="0"/>
              <a:t> QC is done at Houston</a:t>
            </a:r>
          </a:p>
        </p:txBody>
      </p:sp>
      <p:sp>
        <p:nvSpPr>
          <p:cNvPr id="4" name="Slide Number Placeholder 3">
            <a:extLst>
              <a:ext uri="{FF2B5EF4-FFF2-40B4-BE49-F238E27FC236}">
                <a16:creationId xmlns:a16="http://schemas.microsoft.com/office/drawing/2014/main" id="{3DCC2C8F-65DA-6E68-2E21-D8065BC1A516}"/>
              </a:ext>
            </a:extLst>
          </p:cNvPr>
          <p:cNvSpPr>
            <a:spLocks noGrp="1"/>
          </p:cNvSpPr>
          <p:nvPr>
            <p:ph type="sldNum" sz="quarter" idx="12"/>
          </p:nvPr>
        </p:nvSpPr>
        <p:spPr/>
        <p:txBody>
          <a:bodyPr/>
          <a:lstStyle/>
          <a:p>
            <a:fld id="{5F4C9F40-B079-4B71-A627-7266DFEA7F03}" type="slidenum">
              <a:rPr lang="en-US" smtClean="0"/>
              <a:t>23</a:t>
            </a:fld>
            <a:endParaRPr lang="en-US" dirty="0"/>
          </a:p>
        </p:txBody>
      </p:sp>
      <p:pic>
        <p:nvPicPr>
          <p:cNvPr id="6" name="Picture 5">
            <a:extLst>
              <a:ext uri="{FF2B5EF4-FFF2-40B4-BE49-F238E27FC236}">
                <a16:creationId xmlns:a16="http://schemas.microsoft.com/office/drawing/2014/main" id="{3D0CB693-DE12-A59C-B014-F7B401B4DC32}"/>
              </a:ext>
            </a:extLst>
          </p:cNvPr>
          <p:cNvPicPr>
            <a:picLocks noChangeAspect="1"/>
          </p:cNvPicPr>
          <p:nvPr/>
        </p:nvPicPr>
        <p:blipFill>
          <a:blip r:embed="rId2"/>
          <a:srcRect l="7815" t="10159" r="12286" b="5270"/>
          <a:stretch>
            <a:fillRect/>
          </a:stretch>
        </p:blipFill>
        <p:spPr>
          <a:xfrm>
            <a:off x="1454332" y="2629989"/>
            <a:ext cx="4772298" cy="3866605"/>
          </a:xfrm>
          <a:prstGeom prst="rect">
            <a:avLst/>
          </a:prstGeom>
        </p:spPr>
      </p:pic>
      <p:sp>
        <p:nvSpPr>
          <p:cNvPr id="7" name="TextBox 6">
            <a:extLst>
              <a:ext uri="{FF2B5EF4-FFF2-40B4-BE49-F238E27FC236}">
                <a16:creationId xmlns:a16="http://schemas.microsoft.com/office/drawing/2014/main" id="{E01C5CD9-0D72-646B-B55B-2E8C105FA150}"/>
              </a:ext>
            </a:extLst>
          </p:cNvPr>
          <p:cNvSpPr txBox="1"/>
          <p:nvPr/>
        </p:nvSpPr>
        <p:spPr>
          <a:xfrm>
            <a:off x="6801394" y="4833257"/>
            <a:ext cx="800219" cy="369332"/>
          </a:xfrm>
          <a:prstGeom prst="rect">
            <a:avLst/>
          </a:prstGeom>
          <a:noFill/>
        </p:spPr>
        <p:txBody>
          <a:bodyPr wrap="none" rtlCol="0">
            <a:spAutoFit/>
          </a:bodyPr>
          <a:lstStyle/>
          <a:p>
            <a:r>
              <a:rPr lang="en-US" dirty="0">
                <a:solidFill>
                  <a:schemeClr val="bg1"/>
                </a:solidFill>
              </a:rPr>
              <a:t>Run 1</a:t>
            </a:r>
          </a:p>
        </p:txBody>
      </p:sp>
      <p:sp>
        <p:nvSpPr>
          <p:cNvPr id="8" name="TextBox 7">
            <a:extLst>
              <a:ext uri="{FF2B5EF4-FFF2-40B4-BE49-F238E27FC236}">
                <a16:creationId xmlns:a16="http://schemas.microsoft.com/office/drawing/2014/main" id="{280E1AA5-C9FE-6222-F09A-0552F128A5A4}"/>
              </a:ext>
            </a:extLst>
          </p:cNvPr>
          <p:cNvSpPr txBox="1"/>
          <p:nvPr/>
        </p:nvSpPr>
        <p:spPr>
          <a:xfrm>
            <a:off x="6801393" y="5586548"/>
            <a:ext cx="800219" cy="369332"/>
          </a:xfrm>
          <a:prstGeom prst="rect">
            <a:avLst/>
          </a:prstGeom>
          <a:noFill/>
        </p:spPr>
        <p:txBody>
          <a:bodyPr wrap="none" rtlCol="0">
            <a:spAutoFit/>
          </a:bodyPr>
          <a:lstStyle/>
          <a:p>
            <a:r>
              <a:rPr lang="en-US" dirty="0">
                <a:solidFill>
                  <a:schemeClr val="tx2"/>
                </a:solidFill>
              </a:rPr>
              <a:t>Run 2</a:t>
            </a:r>
          </a:p>
        </p:txBody>
      </p:sp>
      <p:cxnSp>
        <p:nvCxnSpPr>
          <p:cNvPr id="10" name="Straight Connector 9">
            <a:extLst>
              <a:ext uri="{FF2B5EF4-FFF2-40B4-BE49-F238E27FC236}">
                <a16:creationId xmlns:a16="http://schemas.microsoft.com/office/drawing/2014/main" id="{E5F3D1C2-12E3-31A1-52C9-374A51B793DA}"/>
              </a:ext>
            </a:extLst>
          </p:cNvPr>
          <p:cNvCxnSpPr>
            <a:cxnSpLocks/>
            <a:endCxn id="7" idx="1"/>
          </p:cNvCxnSpPr>
          <p:nvPr/>
        </p:nvCxnSpPr>
        <p:spPr>
          <a:xfrm flipV="1">
            <a:off x="5817326" y="5017923"/>
            <a:ext cx="984068"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1EE268D-D0D2-9585-B1FA-CC84C1946B7E}"/>
              </a:ext>
            </a:extLst>
          </p:cNvPr>
          <p:cNvCxnSpPr>
            <a:cxnSpLocks/>
            <a:endCxn id="7" idx="1"/>
          </p:cNvCxnSpPr>
          <p:nvPr/>
        </p:nvCxnSpPr>
        <p:spPr>
          <a:xfrm flipV="1">
            <a:off x="5878286" y="5017923"/>
            <a:ext cx="923108" cy="2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66248A-8F10-3F50-1B3F-2D86062C5D50}"/>
              </a:ext>
            </a:extLst>
          </p:cNvPr>
          <p:cNvCxnSpPr>
            <a:cxnSpLocks/>
            <a:endCxn id="7" idx="1"/>
          </p:cNvCxnSpPr>
          <p:nvPr/>
        </p:nvCxnSpPr>
        <p:spPr>
          <a:xfrm flipV="1">
            <a:off x="5878286" y="5017923"/>
            <a:ext cx="923108" cy="568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5C48D9-FAEC-BEAD-26A5-5E200418BBCA}"/>
              </a:ext>
            </a:extLst>
          </p:cNvPr>
          <p:cNvCxnSpPr>
            <a:cxnSpLocks/>
          </p:cNvCxnSpPr>
          <p:nvPr/>
        </p:nvCxnSpPr>
        <p:spPr>
          <a:xfrm flipH="1" flipV="1">
            <a:off x="5817326" y="5486400"/>
            <a:ext cx="879565" cy="28481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72076C3-099C-42A9-C6B2-6D56B2CAE658}"/>
              </a:ext>
            </a:extLst>
          </p:cNvPr>
          <p:cNvCxnSpPr>
            <a:cxnSpLocks/>
          </p:cNvCxnSpPr>
          <p:nvPr/>
        </p:nvCxnSpPr>
        <p:spPr>
          <a:xfrm flipH="1" flipV="1">
            <a:off x="5904413" y="5705007"/>
            <a:ext cx="709749" cy="6620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B9F398-271F-7A29-5CC6-EB7FB8416AE7}"/>
              </a:ext>
            </a:extLst>
          </p:cNvPr>
          <p:cNvCxnSpPr>
            <a:cxnSpLocks/>
          </p:cNvCxnSpPr>
          <p:nvPr/>
        </p:nvCxnSpPr>
        <p:spPr>
          <a:xfrm flipH="1">
            <a:off x="5904412" y="5771214"/>
            <a:ext cx="7924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69C582E-01EB-5C41-33DB-F493FAFB85F1}"/>
              </a:ext>
            </a:extLst>
          </p:cNvPr>
          <p:cNvSpPr txBox="1"/>
          <p:nvPr/>
        </p:nvSpPr>
        <p:spPr>
          <a:xfrm>
            <a:off x="8038011" y="2778033"/>
            <a:ext cx="3971109" cy="2862322"/>
          </a:xfrm>
          <a:prstGeom prst="rect">
            <a:avLst/>
          </a:prstGeom>
          <a:solidFill>
            <a:srgbClr val="FFC000"/>
          </a:solidFill>
        </p:spPr>
        <p:txBody>
          <a:bodyPr wrap="square" rtlCol="0">
            <a:spAutoFit/>
          </a:bodyPr>
          <a:lstStyle/>
          <a:p>
            <a:r>
              <a:rPr lang="en-US" i="1" dirty="0">
                <a:solidFill>
                  <a:schemeClr val="bg1"/>
                </a:solidFill>
              </a:rPr>
              <a:t>Not for distribution</a:t>
            </a:r>
          </a:p>
          <a:p>
            <a:endParaRPr lang="en-US" i="1" dirty="0">
              <a:solidFill>
                <a:schemeClr val="bg1"/>
              </a:solidFill>
            </a:endParaRPr>
          </a:p>
          <a:p>
            <a:r>
              <a:rPr lang="en-US" dirty="0">
                <a:solidFill>
                  <a:schemeClr val="bg1"/>
                </a:solidFill>
              </a:rPr>
              <a:t>2023-era, 2 mm wide Shanghai SC conductor like that delivered in MDP CORC cables.</a:t>
            </a:r>
          </a:p>
          <a:p>
            <a:endParaRPr lang="en-US" dirty="0">
              <a:solidFill>
                <a:schemeClr val="bg1"/>
              </a:solidFill>
            </a:endParaRPr>
          </a:p>
          <a:p>
            <a:r>
              <a:rPr lang="en-US" dirty="0" err="1">
                <a:solidFill>
                  <a:schemeClr val="bg1"/>
                </a:solidFill>
              </a:rPr>
              <a:t>Ic</a:t>
            </a:r>
            <a:r>
              <a:rPr lang="en-US" dirty="0">
                <a:solidFill>
                  <a:schemeClr val="bg1"/>
                </a:solidFill>
              </a:rPr>
              <a:t> variation within run &lt; 6%</a:t>
            </a:r>
          </a:p>
          <a:p>
            <a:r>
              <a:rPr lang="en-US" dirty="0" err="1">
                <a:solidFill>
                  <a:schemeClr val="bg1"/>
                </a:solidFill>
              </a:rPr>
              <a:t>Ic</a:t>
            </a:r>
            <a:r>
              <a:rPr lang="en-US" dirty="0">
                <a:solidFill>
                  <a:schemeClr val="bg1"/>
                </a:solidFill>
              </a:rPr>
              <a:t> variation run-to-run ~15%</a:t>
            </a:r>
          </a:p>
          <a:p>
            <a:r>
              <a:rPr lang="en-US" dirty="0">
                <a:solidFill>
                  <a:schemeClr val="bg1"/>
                </a:solidFill>
              </a:rPr>
              <a:t>(both are comparable to other suppliers)</a:t>
            </a:r>
          </a:p>
        </p:txBody>
      </p:sp>
    </p:spTree>
    <p:extLst>
      <p:ext uri="{BB962C8B-B14F-4D97-AF65-F5344CB8AC3E}">
        <p14:creationId xmlns:p14="http://schemas.microsoft.com/office/powerpoint/2010/main" val="198024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1A26-8B2C-ADDD-6B12-ADE0E7BB76A1}"/>
              </a:ext>
            </a:extLst>
          </p:cNvPr>
          <p:cNvSpPr>
            <a:spLocks noGrp="1"/>
          </p:cNvSpPr>
          <p:nvPr>
            <p:ph type="title"/>
          </p:nvPr>
        </p:nvSpPr>
        <p:spPr/>
        <p:txBody>
          <a:bodyPr/>
          <a:lstStyle/>
          <a:p>
            <a:r>
              <a:rPr lang="en-US" dirty="0"/>
              <a:t>What’s missing from the QC portfolio?</a:t>
            </a:r>
          </a:p>
        </p:txBody>
      </p:sp>
      <p:sp>
        <p:nvSpPr>
          <p:cNvPr id="3" name="Content Placeholder 2">
            <a:extLst>
              <a:ext uri="{FF2B5EF4-FFF2-40B4-BE49-F238E27FC236}">
                <a16:creationId xmlns:a16="http://schemas.microsoft.com/office/drawing/2014/main" id="{82BD7892-9223-33E0-0E7B-B589BEFD7A46}"/>
              </a:ext>
            </a:extLst>
          </p:cNvPr>
          <p:cNvSpPr>
            <a:spLocks noGrp="1"/>
          </p:cNvSpPr>
          <p:nvPr>
            <p:ph idx="1"/>
          </p:nvPr>
        </p:nvSpPr>
        <p:spPr/>
        <p:txBody>
          <a:bodyPr/>
          <a:lstStyle/>
          <a:p>
            <a:r>
              <a:rPr lang="en-US" dirty="0"/>
              <a:t>Specifications and standard measurements of surface roughness end-to-end</a:t>
            </a:r>
          </a:p>
          <a:p>
            <a:pPr lvl="1">
              <a:spcBef>
                <a:spcPts val="600"/>
              </a:spcBef>
            </a:pPr>
            <a:r>
              <a:rPr lang="en-US" dirty="0"/>
              <a:t>Roughness may have caused one CORC to degrade under bending when another identical CORC did not degrade</a:t>
            </a:r>
          </a:p>
          <a:p>
            <a:pPr>
              <a:spcBef>
                <a:spcPts val="600"/>
              </a:spcBef>
            </a:pPr>
            <a:r>
              <a:rPr lang="en-US" dirty="0"/>
              <a:t>Laser-mic measurements of dimensions end-to-end</a:t>
            </a:r>
          </a:p>
          <a:p>
            <a:pPr>
              <a:spcBef>
                <a:spcPts val="600"/>
              </a:spcBef>
            </a:pPr>
            <a:r>
              <a:rPr lang="en-US" dirty="0"/>
              <a:t>Specifications and tests of the copper that are tied to understanding of what material is being delivered from the plating lines</a:t>
            </a:r>
          </a:p>
          <a:p>
            <a:pPr lvl="1">
              <a:spcBef>
                <a:spcPts val="600"/>
              </a:spcBef>
            </a:pPr>
            <a:r>
              <a:rPr lang="en-US" dirty="0"/>
              <a:t>RRR, Cu resistivity, and contact resistance vary</a:t>
            </a:r>
          </a:p>
          <a:p>
            <a:pPr lvl="1">
              <a:spcBef>
                <a:spcPts val="600"/>
              </a:spcBef>
            </a:pPr>
            <a:r>
              <a:rPr lang="en-US" dirty="0"/>
              <a:t>Peel strength and location of delamination (at buffer side = REBCO bottom, or at silver = REBCO top)</a:t>
            </a:r>
          </a:p>
          <a:p>
            <a:pPr>
              <a:spcBef>
                <a:spcPts val="600"/>
              </a:spcBef>
            </a:pPr>
            <a:r>
              <a:rPr lang="en-US" dirty="0"/>
              <a:t>Multiple MDP labs capable of getting the same answer for the same measurements on </a:t>
            </a:r>
            <a:r>
              <a:rPr lang="en-US"/>
              <a:t>exchanged samples</a:t>
            </a:r>
            <a:endParaRPr lang="en-US" dirty="0"/>
          </a:p>
        </p:txBody>
      </p:sp>
      <p:sp>
        <p:nvSpPr>
          <p:cNvPr id="4" name="Slide Number Placeholder 3">
            <a:extLst>
              <a:ext uri="{FF2B5EF4-FFF2-40B4-BE49-F238E27FC236}">
                <a16:creationId xmlns:a16="http://schemas.microsoft.com/office/drawing/2014/main" id="{8D79DD17-61E3-3E31-0483-41BA65CC1278}"/>
              </a:ext>
            </a:extLst>
          </p:cNvPr>
          <p:cNvSpPr>
            <a:spLocks noGrp="1"/>
          </p:cNvSpPr>
          <p:nvPr>
            <p:ph type="sldNum" sz="quarter" idx="12"/>
          </p:nvPr>
        </p:nvSpPr>
        <p:spPr/>
        <p:txBody>
          <a:bodyPr/>
          <a:lstStyle/>
          <a:p>
            <a:fld id="{5F4C9F40-B079-4B71-A627-7266DFEA7F03}" type="slidenum">
              <a:rPr lang="en-US" smtClean="0"/>
              <a:t>24</a:t>
            </a:fld>
            <a:endParaRPr lang="en-US" dirty="0"/>
          </a:p>
        </p:txBody>
      </p:sp>
    </p:spTree>
    <p:extLst>
      <p:ext uri="{BB962C8B-B14F-4D97-AF65-F5344CB8AC3E}">
        <p14:creationId xmlns:p14="http://schemas.microsoft.com/office/powerpoint/2010/main" val="71193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59"/>
            <a:ext cx="10000593" cy="927134"/>
          </a:xfrm>
        </p:spPr>
        <p:txBody>
          <a:bodyPr/>
          <a:lstStyle/>
          <a:p>
            <a:r>
              <a:rPr lang="en-US" b="1" dirty="0"/>
              <a:t>Summary Comments from the TAC in May 2025</a:t>
            </a:r>
          </a:p>
        </p:txBody>
      </p:sp>
      <p:sp>
        <p:nvSpPr>
          <p:cNvPr id="4" name="Slide Number Placeholder 3"/>
          <p:cNvSpPr>
            <a:spLocks noGrp="1"/>
          </p:cNvSpPr>
          <p:nvPr>
            <p:ph type="sldNum" sz="quarter" idx="12"/>
          </p:nvPr>
        </p:nvSpPr>
        <p:spPr/>
        <p:txBody>
          <a:bodyPr/>
          <a:lstStyle/>
          <a:p>
            <a:fld id="{5F4C9F40-B079-4B71-A627-7266DFEA7F03}" type="slidenum">
              <a:rPr lang="en-US" smtClean="0"/>
              <a:t>3</a:t>
            </a:fld>
            <a:endParaRPr lang="en-US" dirty="0"/>
          </a:p>
        </p:txBody>
      </p:sp>
      <p:pic>
        <p:nvPicPr>
          <p:cNvPr id="6" name="Picture 5">
            <a:extLst>
              <a:ext uri="{FF2B5EF4-FFF2-40B4-BE49-F238E27FC236}">
                <a16:creationId xmlns:a16="http://schemas.microsoft.com/office/drawing/2014/main" id="{EF232A07-0C5D-06C6-A233-D0B4EE3DDCE3}"/>
              </a:ext>
            </a:extLst>
          </p:cNvPr>
          <p:cNvPicPr>
            <a:picLocks noChangeAspect="1"/>
          </p:cNvPicPr>
          <p:nvPr/>
        </p:nvPicPr>
        <p:blipFill>
          <a:blip r:embed="rId2"/>
          <a:stretch>
            <a:fillRect/>
          </a:stretch>
        </p:blipFill>
        <p:spPr>
          <a:xfrm>
            <a:off x="0" y="871379"/>
            <a:ext cx="10086858" cy="5725364"/>
          </a:xfrm>
          <a:prstGeom prst="rect">
            <a:avLst/>
          </a:prstGeom>
        </p:spPr>
      </p:pic>
      <p:sp>
        <p:nvSpPr>
          <p:cNvPr id="10" name="TextBox 9">
            <a:extLst>
              <a:ext uri="{FF2B5EF4-FFF2-40B4-BE49-F238E27FC236}">
                <a16:creationId xmlns:a16="http://schemas.microsoft.com/office/drawing/2014/main" id="{29A75B0B-9126-CD49-45A2-44638978A0B2}"/>
              </a:ext>
            </a:extLst>
          </p:cNvPr>
          <p:cNvSpPr txBox="1"/>
          <p:nvPr/>
        </p:nvSpPr>
        <p:spPr>
          <a:xfrm>
            <a:off x="4208513" y="1780875"/>
            <a:ext cx="7918948" cy="923330"/>
          </a:xfrm>
          <a:prstGeom prst="rect">
            <a:avLst/>
          </a:prstGeom>
          <a:solidFill>
            <a:srgbClr val="FF0000"/>
          </a:solidFill>
        </p:spPr>
        <p:txBody>
          <a:bodyPr wrap="square" rtlCol="0">
            <a:spAutoFit/>
          </a:bodyPr>
          <a:lstStyle/>
          <a:p>
            <a:r>
              <a:rPr lang="en-US" dirty="0"/>
              <a:t>A benefit of the ASC-MagLab effort is that we probe much higher field uses, thus much higher stress use than dipoles in self field are presently capable of  </a:t>
            </a:r>
          </a:p>
        </p:txBody>
      </p:sp>
      <p:sp>
        <p:nvSpPr>
          <p:cNvPr id="11" name="TextBox 10">
            <a:extLst>
              <a:ext uri="{FF2B5EF4-FFF2-40B4-BE49-F238E27FC236}">
                <a16:creationId xmlns:a16="http://schemas.microsoft.com/office/drawing/2014/main" id="{83335074-49D0-EA17-7968-DB56B28B4C7A}"/>
              </a:ext>
            </a:extLst>
          </p:cNvPr>
          <p:cNvSpPr txBox="1"/>
          <p:nvPr/>
        </p:nvSpPr>
        <p:spPr>
          <a:xfrm>
            <a:off x="4208514" y="2763123"/>
            <a:ext cx="7838482" cy="646331"/>
          </a:xfrm>
          <a:prstGeom prst="rect">
            <a:avLst/>
          </a:prstGeom>
          <a:solidFill>
            <a:srgbClr val="FF0000"/>
          </a:solidFill>
        </p:spPr>
        <p:txBody>
          <a:bodyPr wrap="square" rtlCol="0">
            <a:spAutoFit/>
          </a:bodyPr>
          <a:lstStyle/>
          <a:p>
            <a:r>
              <a:rPr lang="en-US" dirty="0"/>
              <a:t>It may be that damage to CORC and STAR is presently occurring more in winding than in use – needs to be understood</a:t>
            </a:r>
          </a:p>
        </p:txBody>
      </p:sp>
      <p:sp>
        <p:nvSpPr>
          <p:cNvPr id="12" name="TextBox 11">
            <a:extLst>
              <a:ext uri="{FF2B5EF4-FFF2-40B4-BE49-F238E27FC236}">
                <a16:creationId xmlns:a16="http://schemas.microsoft.com/office/drawing/2014/main" id="{19B08104-5CB3-1BDB-FB95-014D58FC003D}"/>
              </a:ext>
            </a:extLst>
          </p:cNvPr>
          <p:cNvSpPr txBox="1"/>
          <p:nvPr/>
        </p:nvSpPr>
        <p:spPr>
          <a:xfrm>
            <a:off x="4208514" y="3429000"/>
            <a:ext cx="7918947" cy="1477328"/>
          </a:xfrm>
          <a:prstGeom prst="rect">
            <a:avLst/>
          </a:prstGeom>
          <a:solidFill>
            <a:srgbClr val="FF0000"/>
          </a:solidFill>
        </p:spPr>
        <p:txBody>
          <a:bodyPr wrap="square" rtlCol="0">
            <a:spAutoFit/>
          </a:bodyPr>
          <a:lstStyle/>
          <a:p>
            <a:r>
              <a:rPr lang="en-US" dirty="0"/>
              <a:t>Especially for REBCO we have put great effort into making torque magnetometry routine so that the whole Ic(</a:t>
            </a:r>
            <a:r>
              <a:rPr lang="en-US" dirty="0">
                <a:latin typeface="Symbol" panose="05050102010706020507" pitchFamily="18" charset="2"/>
              </a:rPr>
              <a:t>q</a:t>
            </a:r>
            <a:r>
              <a:rPr lang="en-US" dirty="0"/>
              <a:t>,B,T) characteristic is available.</a:t>
            </a:r>
          </a:p>
          <a:p>
            <a:r>
              <a:rPr lang="en-US" dirty="0"/>
              <a:t>We are also expanding our continuous in-field evaluation tool to allow tests at variable T and B (so far up to 15 T at 4.2 K)</a:t>
            </a:r>
          </a:p>
        </p:txBody>
      </p:sp>
      <p:sp>
        <p:nvSpPr>
          <p:cNvPr id="13" name="TextBox 12">
            <a:extLst>
              <a:ext uri="{FF2B5EF4-FFF2-40B4-BE49-F238E27FC236}">
                <a16:creationId xmlns:a16="http://schemas.microsoft.com/office/drawing/2014/main" id="{F9AC236D-3F2B-AE96-B3F4-D53D8A285998}"/>
              </a:ext>
            </a:extLst>
          </p:cNvPr>
          <p:cNvSpPr txBox="1"/>
          <p:nvPr/>
        </p:nvSpPr>
        <p:spPr>
          <a:xfrm>
            <a:off x="4218928" y="5056703"/>
            <a:ext cx="7838482" cy="646331"/>
          </a:xfrm>
          <a:prstGeom prst="rect">
            <a:avLst/>
          </a:prstGeom>
          <a:solidFill>
            <a:srgbClr val="FF0000"/>
          </a:solidFill>
        </p:spPr>
        <p:txBody>
          <a:bodyPr wrap="square" rtlCol="0">
            <a:spAutoFit/>
          </a:bodyPr>
          <a:lstStyle/>
          <a:p>
            <a:r>
              <a:rPr lang="en-US" dirty="0"/>
              <a:t>Understanding and recommissioning the 1 m long Renegade and the smaller Deltech has been a major effort this year with much progress</a:t>
            </a:r>
          </a:p>
        </p:txBody>
      </p:sp>
    </p:spTree>
    <p:extLst>
      <p:ext uri="{BB962C8B-B14F-4D97-AF65-F5344CB8AC3E}">
        <p14:creationId xmlns:p14="http://schemas.microsoft.com/office/powerpoint/2010/main" val="5941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F722-434C-E0E6-E602-252C70794601}"/>
              </a:ext>
            </a:extLst>
          </p:cNvPr>
          <p:cNvSpPr>
            <a:spLocks noGrp="1"/>
          </p:cNvSpPr>
          <p:nvPr>
            <p:ph type="title"/>
          </p:nvPr>
        </p:nvSpPr>
        <p:spPr/>
        <p:txBody>
          <a:bodyPr/>
          <a:lstStyle/>
          <a:p>
            <a:r>
              <a:rPr lang="en-US" dirty="0"/>
              <a:t>Update on OPHT furnaces</a:t>
            </a:r>
          </a:p>
        </p:txBody>
      </p:sp>
      <p:sp>
        <p:nvSpPr>
          <p:cNvPr id="3" name="Content Placeholder 2">
            <a:extLst>
              <a:ext uri="{FF2B5EF4-FFF2-40B4-BE49-F238E27FC236}">
                <a16:creationId xmlns:a16="http://schemas.microsoft.com/office/drawing/2014/main" id="{05897BFF-622D-66DA-159C-CC243C24848A}"/>
              </a:ext>
            </a:extLst>
          </p:cNvPr>
          <p:cNvSpPr>
            <a:spLocks noGrp="1"/>
          </p:cNvSpPr>
          <p:nvPr>
            <p:ph idx="1"/>
          </p:nvPr>
        </p:nvSpPr>
        <p:spPr>
          <a:xfrm>
            <a:off x="9515789" y="675640"/>
            <a:ext cx="2457332" cy="4457700"/>
          </a:xfrm>
        </p:spPr>
        <p:txBody>
          <a:bodyPr>
            <a:normAutofit fontScale="25000" lnSpcReduction="20000"/>
          </a:bodyPr>
          <a:lstStyle/>
          <a:p>
            <a:pPr marL="0" indent="0">
              <a:buNone/>
            </a:pPr>
            <a:r>
              <a:rPr lang="en-US" sz="7200" b="1" dirty="0">
                <a:solidFill>
                  <a:srgbClr val="FF0000"/>
                </a:solidFill>
              </a:rPr>
              <a:t>Dan Davis and team have been working continuously understand and augment the new 1 m long furnace</a:t>
            </a:r>
          </a:p>
          <a:p>
            <a:pPr marL="0" indent="0">
              <a:buNone/>
            </a:pPr>
            <a:r>
              <a:rPr lang="en-US" sz="7200" dirty="0"/>
              <a:t>Now ready for 1 m long at 20 bar or 50 cm at 50 bar</a:t>
            </a:r>
          </a:p>
          <a:p>
            <a:pPr marL="0" indent="0">
              <a:buNone/>
            </a:pPr>
            <a:r>
              <a:rPr lang="en-US" sz="7200" dirty="0"/>
              <a:t>LBL coils (38 cm BIN CCT) are 2</a:t>
            </a:r>
            <a:r>
              <a:rPr lang="en-US" sz="7200" baseline="30000" dirty="0"/>
              <a:t>nd</a:t>
            </a:r>
            <a:r>
              <a:rPr lang="en-US" sz="7200" dirty="0"/>
              <a:t> in line (at their request) after an imminent ASC high field prototype coil</a:t>
            </a:r>
          </a:p>
          <a:p>
            <a:pPr marL="0" indent="0">
              <a:buNone/>
            </a:pPr>
            <a:r>
              <a:rPr lang="en-US" sz="7200" dirty="0"/>
              <a:t>Deltech has also been rebuilt with Kanthal windings replacing original SiC heaters that often failed</a:t>
            </a:r>
          </a:p>
          <a:p>
            <a:endParaRPr lang="en-US" dirty="0"/>
          </a:p>
        </p:txBody>
      </p:sp>
      <p:sp>
        <p:nvSpPr>
          <p:cNvPr id="4" name="Slide Number Placeholder 3">
            <a:extLst>
              <a:ext uri="{FF2B5EF4-FFF2-40B4-BE49-F238E27FC236}">
                <a16:creationId xmlns:a16="http://schemas.microsoft.com/office/drawing/2014/main" id="{C09AB497-2C4D-4A31-F440-3CD2F3B813DF}"/>
              </a:ext>
            </a:extLst>
          </p:cNvPr>
          <p:cNvSpPr>
            <a:spLocks noGrp="1"/>
          </p:cNvSpPr>
          <p:nvPr>
            <p:ph type="sldNum" sz="quarter" idx="12"/>
          </p:nvPr>
        </p:nvSpPr>
        <p:spPr/>
        <p:txBody>
          <a:bodyPr/>
          <a:lstStyle/>
          <a:p>
            <a:fld id="{5F4C9F40-B079-4B71-A627-7266DFEA7F03}" type="slidenum">
              <a:rPr lang="en-US" smtClean="0"/>
              <a:t>4</a:t>
            </a:fld>
            <a:endParaRPr lang="en-US" dirty="0"/>
          </a:p>
        </p:txBody>
      </p:sp>
      <p:pic>
        <p:nvPicPr>
          <p:cNvPr id="6" name="Picture 5">
            <a:extLst>
              <a:ext uri="{FF2B5EF4-FFF2-40B4-BE49-F238E27FC236}">
                <a16:creationId xmlns:a16="http://schemas.microsoft.com/office/drawing/2014/main" id="{047D100B-5E12-9D27-A021-4D771FF71388}"/>
              </a:ext>
            </a:extLst>
          </p:cNvPr>
          <p:cNvPicPr>
            <a:picLocks noChangeAspect="1"/>
          </p:cNvPicPr>
          <p:nvPr/>
        </p:nvPicPr>
        <p:blipFill>
          <a:blip r:embed="rId2"/>
          <a:stretch>
            <a:fillRect/>
          </a:stretch>
        </p:blipFill>
        <p:spPr>
          <a:xfrm>
            <a:off x="295334" y="1123863"/>
            <a:ext cx="9102350" cy="5104930"/>
          </a:xfrm>
          <a:prstGeom prst="rect">
            <a:avLst/>
          </a:prstGeom>
        </p:spPr>
      </p:pic>
      <p:sp>
        <p:nvSpPr>
          <p:cNvPr id="5" name="TextBox 4">
            <a:extLst>
              <a:ext uri="{FF2B5EF4-FFF2-40B4-BE49-F238E27FC236}">
                <a16:creationId xmlns:a16="http://schemas.microsoft.com/office/drawing/2014/main" id="{B38E407E-D92B-CD89-FAB9-8824A908B27B}"/>
              </a:ext>
            </a:extLst>
          </p:cNvPr>
          <p:cNvSpPr txBox="1"/>
          <p:nvPr/>
        </p:nvSpPr>
        <p:spPr>
          <a:xfrm>
            <a:off x="887035" y="973628"/>
            <a:ext cx="7918948" cy="646331"/>
          </a:xfrm>
          <a:prstGeom prst="rect">
            <a:avLst/>
          </a:prstGeom>
          <a:solidFill>
            <a:srgbClr val="FF0000"/>
          </a:solidFill>
        </p:spPr>
        <p:txBody>
          <a:bodyPr wrap="square" rtlCol="0">
            <a:spAutoFit/>
          </a:bodyPr>
          <a:lstStyle/>
          <a:p>
            <a:r>
              <a:rPr lang="en-US" dirty="0"/>
              <a:t>Hot soak allows 50 bar and 0,5 m length while and 1 m </a:t>
            </a:r>
            <a:r>
              <a:rPr lang="en-US" dirty="0" err="1"/>
              <a:t>unifomtiy</a:t>
            </a:r>
            <a:r>
              <a:rPr lang="en-US" dirty="0"/>
              <a:t> occurs at 25 bar – convective </a:t>
            </a:r>
            <a:r>
              <a:rPr lang="en-US" dirty="0" err="1"/>
              <a:t>prcesses</a:t>
            </a:r>
            <a:r>
              <a:rPr lang="en-US" dirty="0"/>
              <a:t> still being probed</a:t>
            </a:r>
          </a:p>
        </p:txBody>
      </p:sp>
    </p:spTree>
    <p:extLst>
      <p:ext uri="{BB962C8B-B14F-4D97-AF65-F5344CB8AC3E}">
        <p14:creationId xmlns:p14="http://schemas.microsoft.com/office/powerpoint/2010/main" val="226173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0A5E-04A1-A528-4DDE-00ACA6B95FC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455AA2E-D6DC-391D-D6FF-B5EDDDB2C7D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35473786-19C5-307B-9E4E-4A262F79F8DF}"/>
              </a:ext>
            </a:extLst>
          </p:cNvPr>
          <p:cNvSpPr>
            <a:spLocks noGrp="1"/>
          </p:cNvSpPr>
          <p:nvPr>
            <p:ph type="sldNum" sz="quarter" idx="12"/>
          </p:nvPr>
        </p:nvSpPr>
        <p:spPr/>
        <p:txBody>
          <a:bodyPr/>
          <a:lstStyle/>
          <a:p>
            <a:fld id="{5F4C9F40-B079-4B71-A627-7266DFEA7F03}" type="slidenum">
              <a:rPr lang="en-US" smtClean="0"/>
              <a:t>5</a:t>
            </a:fld>
            <a:endParaRPr lang="en-US" dirty="0"/>
          </a:p>
        </p:txBody>
      </p:sp>
      <p:pic>
        <p:nvPicPr>
          <p:cNvPr id="6" name="Picture 5">
            <a:extLst>
              <a:ext uri="{FF2B5EF4-FFF2-40B4-BE49-F238E27FC236}">
                <a16:creationId xmlns:a16="http://schemas.microsoft.com/office/drawing/2014/main" id="{2B1E26F3-8E7A-B7E4-CA0E-E362EA744A8B}"/>
              </a:ext>
            </a:extLst>
          </p:cNvPr>
          <p:cNvPicPr>
            <a:picLocks noChangeAspect="1"/>
          </p:cNvPicPr>
          <p:nvPr/>
        </p:nvPicPr>
        <p:blipFill>
          <a:blip r:embed="rId2"/>
          <a:stretch>
            <a:fillRect/>
          </a:stretch>
        </p:blipFill>
        <p:spPr>
          <a:xfrm>
            <a:off x="0" y="19459"/>
            <a:ext cx="12192000" cy="6406458"/>
          </a:xfrm>
          <a:prstGeom prst="rect">
            <a:avLst/>
          </a:prstGeom>
        </p:spPr>
      </p:pic>
    </p:spTree>
    <p:extLst>
      <p:ext uri="{BB962C8B-B14F-4D97-AF65-F5344CB8AC3E}">
        <p14:creationId xmlns:p14="http://schemas.microsoft.com/office/powerpoint/2010/main" val="167071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2696-DFE9-B783-CBD5-357BF8672850}"/>
              </a:ext>
            </a:extLst>
          </p:cNvPr>
          <p:cNvSpPr>
            <a:spLocks noGrp="1"/>
          </p:cNvSpPr>
          <p:nvPr>
            <p:ph type="title"/>
          </p:nvPr>
        </p:nvSpPr>
        <p:spPr>
          <a:xfrm>
            <a:off x="56795" y="38913"/>
            <a:ext cx="10058400" cy="1097280"/>
          </a:xfrm>
        </p:spPr>
        <p:txBody>
          <a:bodyPr/>
          <a:lstStyle/>
          <a:p>
            <a:r>
              <a:rPr lang="en-US" b="1" dirty="0"/>
              <a:t>Concerns about Bi-2212 I</a:t>
            </a:r>
            <a:r>
              <a:rPr lang="en-US" b="1" baseline="-25000" dirty="0"/>
              <a:t>c</a:t>
            </a:r>
            <a:r>
              <a:rPr lang="en-US" b="1" dirty="0"/>
              <a:t>/J</a:t>
            </a:r>
            <a:r>
              <a:rPr lang="en-US" b="1" baseline="-25000" dirty="0"/>
              <a:t>c</a:t>
            </a:r>
            <a:r>
              <a:rPr lang="en-US" b="1" dirty="0"/>
              <a:t>/J</a:t>
            </a:r>
            <a:r>
              <a:rPr lang="en-US" b="1" baseline="-25000" dirty="0"/>
              <a:t>E</a:t>
            </a:r>
            <a:r>
              <a:rPr lang="en-US" b="1" dirty="0"/>
              <a:t> reproducibility</a:t>
            </a:r>
          </a:p>
        </p:txBody>
      </p:sp>
      <p:sp>
        <p:nvSpPr>
          <p:cNvPr id="3" name="Content Placeholder 2">
            <a:extLst>
              <a:ext uri="{FF2B5EF4-FFF2-40B4-BE49-F238E27FC236}">
                <a16:creationId xmlns:a16="http://schemas.microsoft.com/office/drawing/2014/main" id="{F532FAF5-83C8-874A-E34C-12BD3DCAFB99}"/>
              </a:ext>
            </a:extLst>
          </p:cNvPr>
          <p:cNvSpPr>
            <a:spLocks noGrp="1"/>
          </p:cNvSpPr>
          <p:nvPr>
            <p:ph idx="1"/>
          </p:nvPr>
        </p:nvSpPr>
        <p:spPr>
          <a:xfrm>
            <a:off x="5327373" y="2510340"/>
            <a:ext cx="6429198" cy="3213179"/>
          </a:xfrm>
        </p:spPr>
        <p:txBody>
          <a:bodyPr>
            <a:normAutofit fontScale="92500"/>
          </a:bodyPr>
          <a:lstStyle/>
          <a:p>
            <a:r>
              <a:rPr lang="en-US" dirty="0"/>
              <a:t>ARDAP decided to support a joint LBL-ASC (PIs Tengming Shen and Dan Davis) program that would contract with the powder (EngiMat) and wire supplier (BOST) to make multiple billets which in principle could understand critical manufacturing choices and arrest this decline</a:t>
            </a:r>
          </a:p>
          <a:p>
            <a:r>
              <a:rPr lang="en-US" dirty="0"/>
              <a:t>In parallel, we have pursued a deep analysis of filament quality, possible impurity effects in wire manufacture and others without yet seeing a breakthrough</a:t>
            </a:r>
          </a:p>
        </p:txBody>
      </p:sp>
      <p:sp>
        <p:nvSpPr>
          <p:cNvPr id="4" name="Slide Number Placeholder 3">
            <a:extLst>
              <a:ext uri="{FF2B5EF4-FFF2-40B4-BE49-F238E27FC236}">
                <a16:creationId xmlns:a16="http://schemas.microsoft.com/office/drawing/2014/main" id="{997A7A53-8BA3-475C-94E0-E18F80197CC4}"/>
              </a:ext>
            </a:extLst>
          </p:cNvPr>
          <p:cNvSpPr>
            <a:spLocks noGrp="1"/>
          </p:cNvSpPr>
          <p:nvPr>
            <p:ph type="sldNum" sz="quarter" idx="12"/>
          </p:nvPr>
        </p:nvSpPr>
        <p:spPr/>
        <p:txBody>
          <a:bodyPr/>
          <a:lstStyle/>
          <a:p>
            <a:fld id="{5F4C9F40-B079-4B71-A627-7266DFEA7F03}" type="slidenum">
              <a:rPr lang="en-US" smtClean="0"/>
              <a:t>6</a:t>
            </a:fld>
            <a:endParaRPr lang="en-US" dirty="0"/>
          </a:p>
        </p:txBody>
      </p:sp>
      <p:pic>
        <p:nvPicPr>
          <p:cNvPr id="6" name="Picture 5">
            <a:extLst>
              <a:ext uri="{FF2B5EF4-FFF2-40B4-BE49-F238E27FC236}">
                <a16:creationId xmlns:a16="http://schemas.microsoft.com/office/drawing/2014/main" id="{27D01CD3-14D2-5494-A06B-E6D8821B51E3}"/>
              </a:ext>
            </a:extLst>
          </p:cNvPr>
          <p:cNvPicPr>
            <a:picLocks noChangeAspect="1"/>
          </p:cNvPicPr>
          <p:nvPr/>
        </p:nvPicPr>
        <p:blipFill>
          <a:blip r:embed="rId3"/>
          <a:stretch>
            <a:fillRect/>
          </a:stretch>
        </p:blipFill>
        <p:spPr>
          <a:xfrm>
            <a:off x="56795" y="1056331"/>
            <a:ext cx="7309520" cy="1523831"/>
          </a:xfrm>
          <a:prstGeom prst="rect">
            <a:avLst/>
          </a:prstGeom>
        </p:spPr>
      </p:pic>
      <p:pic>
        <p:nvPicPr>
          <p:cNvPr id="15" name="Picture 14">
            <a:extLst>
              <a:ext uri="{FF2B5EF4-FFF2-40B4-BE49-F238E27FC236}">
                <a16:creationId xmlns:a16="http://schemas.microsoft.com/office/drawing/2014/main" id="{A7ECCB1E-6E24-B07B-4D57-E9C0FE9A2162}"/>
              </a:ext>
            </a:extLst>
          </p:cNvPr>
          <p:cNvPicPr>
            <a:picLocks noChangeAspect="1"/>
          </p:cNvPicPr>
          <p:nvPr/>
        </p:nvPicPr>
        <p:blipFill>
          <a:blip r:embed="rId4"/>
          <a:stretch>
            <a:fillRect/>
          </a:stretch>
        </p:blipFill>
        <p:spPr>
          <a:xfrm>
            <a:off x="84083" y="2709123"/>
            <a:ext cx="5031769" cy="3666756"/>
          </a:xfrm>
          <a:prstGeom prst="rect">
            <a:avLst/>
          </a:prstGeom>
        </p:spPr>
      </p:pic>
      <p:sp>
        <p:nvSpPr>
          <p:cNvPr id="16" name="TextBox 15">
            <a:extLst>
              <a:ext uri="{FF2B5EF4-FFF2-40B4-BE49-F238E27FC236}">
                <a16:creationId xmlns:a16="http://schemas.microsoft.com/office/drawing/2014/main" id="{9DCBB37E-26B8-4482-17C1-551B7658D38D}"/>
              </a:ext>
            </a:extLst>
          </p:cNvPr>
          <p:cNvSpPr txBox="1"/>
          <p:nvPr/>
        </p:nvSpPr>
        <p:spPr>
          <a:xfrm>
            <a:off x="5161664" y="6160276"/>
            <a:ext cx="2658228" cy="423193"/>
          </a:xfrm>
          <a:prstGeom prst="rect">
            <a:avLst/>
          </a:prstGeom>
          <a:solidFill>
            <a:schemeClr val="bg2">
              <a:alpha val="30000"/>
            </a:schemeClr>
          </a:solidFill>
        </p:spPr>
        <p:txBody>
          <a:bodyPr wrap="square" rtlCol="0">
            <a:spAutoFit/>
          </a:bodyPr>
          <a:lstStyle>
            <a:defPPr>
              <a:defRPr lang="en-US"/>
            </a:defPPr>
            <a:lvl1pPr algn="ctr">
              <a:defRPr sz="1200" b="1"/>
            </a:lvl1pPr>
          </a:lstStyle>
          <a:p>
            <a:pPr algn="l">
              <a:defRPr/>
            </a:pPr>
            <a:r>
              <a:rPr lang="en-US" sz="1050" dirty="0">
                <a:solidFill>
                  <a:srgbClr val="0000FF"/>
                </a:solidFill>
                <a:latin typeface="Calibri" panose="020F0502020204030204"/>
              </a:rPr>
              <a:t>Jiang </a:t>
            </a:r>
            <a:r>
              <a:rPr lang="en-US" sz="1050" i="1" dirty="0">
                <a:solidFill>
                  <a:srgbClr val="0000FF"/>
                </a:solidFill>
                <a:latin typeface="Calibri" panose="020F0502020204030204"/>
              </a:rPr>
              <a:t>et al., </a:t>
            </a:r>
            <a:r>
              <a:rPr lang="en-US" sz="1000" i="1" dirty="0">
                <a:solidFill>
                  <a:srgbClr val="0000FF"/>
                </a:solidFill>
              </a:rPr>
              <a:t>IEEE Trans. Appl. Supercond. </a:t>
            </a:r>
            <a:r>
              <a:rPr lang="en-US" sz="1000" dirty="0">
                <a:solidFill>
                  <a:srgbClr val="0000FF"/>
                </a:solidFill>
              </a:rPr>
              <a:t>DOI: 10.1109/TASC.2023.3236870</a:t>
            </a:r>
          </a:p>
        </p:txBody>
      </p:sp>
      <p:sp>
        <p:nvSpPr>
          <p:cNvPr id="17" name="TextBox 16">
            <a:extLst>
              <a:ext uri="{FF2B5EF4-FFF2-40B4-BE49-F238E27FC236}">
                <a16:creationId xmlns:a16="http://schemas.microsoft.com/office/drawing/2014/main" id="{651F76D0-9106-9AFC-2032-CC5FA61AF5B2}"/>
              </a:ext>
            </a:extLst>
          </p:cNvPr>
          <p:cNvSpPr txBox="1"/>
          <p:nvPr/>
        </p:nvSpPr>
        <p:spPr>
          <a:xfrm>
            <a:off x="2794316" y="1447633"/>
            <a:ext cx="9234871" cy="369332"/>
          </a:xfrm>
          <a:prstGeom prst="rect">
            <a:avLst/>
          </a:prstGeom>
          <a:solidFill>
            <a:srgbClr val="FF0000"/>
          </a:solidFill>
        </p:spPr>
        <p:txBody>
          <a:bodyPr wrap="square" rtlCol="0">
            <a:spAutoFit/>
          </a:bodyPr>
          <a:lstStyle/>
          <a:p>
            <a:r>
              <a:rPr lang="en-US" dirty="0"/>
              <a:t>Actually, there was a loss in Jc  about 2019 but not a continuous decrease</a:t>
            </a:r>
          </a:p>
        </p:txBody>
      </p:sp>
    </p:spTree>
    <p:extLst>
      <p:ext uri="{BB962C8B-B14F-4D97-AF65-F5344CB8AC3E}">
        <p14:creationId xmlns:p14="http://schemas.microsoft.com/office/powerpoint/2010/main" val="12420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3E3C08-0E15-F5B6-D253-43E1D11B2CA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0FB9DA2-5CC4-78DB-77BD-C85F2CC87CE9}"/>
              </a:ext>
            </a:extLst>
          </p:cNvPr>
          <p:cNvSpPr>
            <a:spLocks noGrp="1"/>
          </p:cNvSpPr>
          <p:nvPr>
            <p:ph type="sldNum" sz="quarter" idx="12"/>
          </p:nvPr>
        </p:nvSpPr>
        <p:spPr/>
        <p:txBody>
          <a:bodyPr/>
          <a:lstStyle/>
          <a:p>
            <a:fld id="{5F4C9F40-B079-4B71-A627-7266DFEA7F03}" type="slidenum">
              <a:rPr lang="en-US" smtClean="0"/>
              <a:t>7</a:t>
            </a:fld>
            <a:endParaRPr lang="en-US" dirty="0"/>
          </a:p>
        </p:txBody>
      </p:sp>
      <p:pic>
        <p:nvPicPr>
          <p:cNvPr id="5" name="Picture 4">
            <a:extLst>
              <a:ext uri="{FF2B5EF4-FFF2-40B4-BE49-F238E27FC236}">
                <a16:creationId xmlns:a16="http://schemas.microsoft.com/office/drawing/2014/main" id="{0B767387-AD4B-2744-3AA5-C0E718A3B2C4}"/>
              </a:ext>
            </a:extLst>
          </p:cNvPr>
          <p:cNvPicPr>
            <a:picLocks noChangeAspect="1"/>
          </p:cNvPicPr>
          <p:nvPr/>
        </p:nvPicPr>
        <p:blipFill>
          <a:blip r:embed="rId2"/>
          <a:stretch>
            <a:fillRect/>
          </a:stretch>
        </p:blipFill>
        <p:spPr>
          <a:xfrm>
            <a:off x="6441801" y="1484045"/>
            <a:ext cx="5103014" cy="5063102"/>
          </a:xfrm>
          <a:prstGeom prst="rect">
            <a:avLst/>
          </a:prstGeom>
        </p:spPr>
      </p:pic>
      <p:pic>
        <p:nvPicPr>
          <p:cNvPr id="6" name="Picture 5">
            <a:extLst>
              <a:ext uri="{FF2B5EF4-FFF2-40B4-BE49-F238E27FC236}">
                <a16:creationId xmlns:a16="http://schemas.microsoft.com/office/drawing/2014/main" id="{561F4700-3DFF-2DBD-1874-0D91B23730F3}"/>
              </a:ext>
            </a:extLst>
          </p:cNvPr>
          <p:cNvPicPr>
            <a:picLocks noChangeAspect="1"/>
          </p:cNvPicPr>
          <p:nvPr/>
        </p:nvPicPr>
        <p:blipFill>
          <a:blip r:embed="rId3"/>
          <a:stretch>
            <a:fillRect/>
          </a:stretch>
        </p:blipFill>
        <p:spPr>
          <a:xfrm>
            <a:off x="735724" y="1382157"/>
            <a:ext cx="5360276" cy="5177874"/>
          </a:xfrm>
          <a:prstGeom prst="rect">
            <a:avLst/>
          </a:prstGeom>
        </p:spPr>
      </p:pic>
      <p:sp>
        <p:nvSpPr>
          <p:cNvPr id="7" name="Title 1">
            <a:extLst>
              <a:ext uri="{FF2B5EF4-FFF2-40B4-BE49-F238E27FC236}">
                <a16:creationId xmlns:a16="http://schemas.microsoft.com/office/drawing/2014/main" id="{B3A00F2A-C918-D931-4B7E-332CABDA6308}"/>
              </a:ext>
            </a:extLst>
          </p:cNvPr>
          <p:cNvSpPr txBox="1">
            <a:spLocks/>
          </p:cNvSpPr>
          <p:nvPr/>
        </p:nvSpPr>
        <p:spPr bwMode="auto">
          <a:xfrm>
            <a:off x="22718" y="105321"/>
            <a:ext cx="11904238" cy="90170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3400" kern="1200">
                <a:solidFill>
                  <a:schemeClr val="bg1"/>
                </a:solidFill>
                <a:latin typeface="Calibri" panose="020F0502020204030204" pitchFamily="34" charset="0"/>
                <a:ea typeface="+mj-ea"/>
                <a:cs typeface="+mj-cs"/>
              </a:defRPr>
            </a:lvl1pPr>
          </a:lstStyle>
          <a:p>
            <a:r>
              <a:rPr lang="en-US" b="1" dirty="0"/>
              <a:t>J</a:t>
            </a:r>
            <a:r>
              <a:rPr lang="en-US" b="1" baseline="-25000" dirty="0"/>
              <a:t>E</a:t>
            </a:r>
            <a:r>
              <a:rPr lang="en-US" b="1" dirty="0"/>
              <a:t> and J</a:t>
            </a:r>
            <a:r>
              <a:rPr lang="en-US" b="1" baseline="-25000" dirty="0"/>
              <a:t>C</a:t>
            </a:r>
            <a:r>
              <a:rPr lang="en-US" b="1" dirty="0"/>
              <a:t> of 7 ARDAP wires (2023-2025):  </a:t>
            </a:r>
            <a:br>
              <a:rPr lang="en-US" b="1" dirty="0"/>
            </a:br>
            <a:r>
              <a:rPr lang="en-US" b="1" dirty="0"/>
              <a:t>	Billet #4 shows good plateau J</a:t>
            </a:r>
            <a:r>
              <a:rPr lang="en-US" b="1" baseline="-25000" dirty="0"/>
              <a:t>E</a:t>
            </a:r>
            <a:r>
              <a:rPr lang="en-US" b="1" dirty="0"/>
              <a:t> (~ 1100 A/mm</a:t>
            </a:r>
            <a:r>
              <a:rPr lang="en-US" b="1" baseline="30000" dirty="0"/>
              <a:t>2</a:t>
            </a:r>
            <a:r>
              <a:rPr lang="en-US" b="1" dirty="0"/>
              <a:t>) but billets are quite variable</a:t>
            </a:r>
          </a:p>
        </p:txBody>
      </p:sp>
      <p:sp>
        <p:nvSpPr>
          <p:cNvPr id="8" name="Slide Number Placeholder 3">
            <a:extLst>
              <a:ext uri="{FF2B5EF4-FFF2-40B4-BE49-F238E27FC236}">
                <a16:creationId xmlns:a16="http://schemas.microsoft.com/office/drawing/2014/main" id="{0FFC08B1-92C1-C1BA-E6BB-3F0F843B7A35}"/>
              </a:ext>
            </a:extLst>
          </p:cNvPr>
          <p:cNvSpPr txBox="1">
            <a:spLocks/>
          </p:cNvSpPr>
          <p:nvPr/>
        </p:nvSpPr>
        <p:spPr>
          <a:xfrm>
            <a:off x="9907088" y="6655661"/>
            <a:ext cx="523875" cy="18288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4C9F40-B079-4B71-A627-7266DFEA7F03}" type="slidenum">
              <a:rPr lang="en-US" smtClean="0"/>
              <a:pPr/>
              <a:t>7</a:t>
            </a:fld>
            <a:endParaRPr lang="en-US" dirty="0"/>
          </a:p>
        </p:txBody>
      </p:sp>
      <p:sp>
        <p:nvSpPr>
          <p:cNvPr id="9" name="TextBox 8">
            <a:extLst>
              <a:ext uri="{FF2B5EF4-FFF2-40B4-BE49-F238E27FC236}">
                <a16:creationId xmlns:a16="http://schemas.microsoft.com/office/drawing/2014/main" id="{1A8C1D68-CB09-ABEC-040E-599B34B0CCF6}"/>
              </a:ext>
            </a:extLst>
          </p:cNvPr>
          <p:cNvSpPr txBox="1"/>
          <p:nvPr/>
        </p:nvSpPr>
        <p:spPr>
          <a:xfrm>
            <a:off x="2206597" y="1460591"/>
            <a:ext cx="2716793" cy="369332"/>
          </a:xfrm>
          <a:prstGeom prst="rect">
            <a:avLst/>
          </a:prstGeom>
          <a:solidFill>
            <a:schemeClr val="accent3">
              <a:lumMod val="40000"/>
              <a:lumOff val="60000"/>
              <a:alpha val="20000"/>
            </a:schemeClr>
          </a:solidFill>
        </p:spPr>
        <p:txBody>
          <a:bodyPr wrap="square" rtlCol="0">
            <a:spAutoFit/>
          </a:bodyPr>
          <a:lstStyle>
            <a:defPPr>
              <a:defRPr lang="en-US"/>
            </a:defPPr>
            <a:lvl1pPr algn="ctr">
              <a:defRPr sz="2000">
                <a:solidFill>
                  <a:srgbClr val="0000FF"/>
                </a:solidFill>
              </a:defRPr>
            </a:lvl1pPr>
          </a:lstStyle>
          <a:p>
            <a:pPr>
              <a:spcBef>
                <a:spcPts val="600"/>
              </a:spcBef>
            </a:pPr>
            <a:r>
              <a:rPr lang="en-US" sz="1800" b="1" dirty="0"/>
              <a:t>J</a:t>
            </a:r>
            <a:r>
              <a:rPr lang="en-US" sz="1800" b="1" baseline="-25000" dirty="0"/>
              <a:t>E</a:t>
            </a:r>
            <a:r>
              <a:rPr lang="en-US" sz="1800" b="1" dirty="0"/>
              <a:t>(4.2 K, 5 T)</a:t>
            </a:r>
          </a:p>
        </p:txBody>
      </p:sp>
      <p:sp>
        <p:nvSpPr>
          <p:cNvPr id="10" name="TextBox 9">
            <a:extLst>
              <a:ext uri="{FF2B5EF4-FFF2-40B4-BE49-F238E27FC236}">
                <a16:creationId xmlns:a16="http://schemas.microsoft.com/office/drawing/2014/main" id="{02124241-47D9-A82D-9576-2FD7271F757C}"/>
              </a:ext>
            </a:extLst>
          </p:cNvPr>
          <p:cNvSpPr txBox="1"/>
          <p:nvPr/>
        </p:nvSpPr>
        <p:spPr>
          <a:xfrm>
            <a:off x="8135404" y="1484045"/>
            <a:ext cx="2716793" cy="369332"/>
          </a:xfrm>
          <a:prstGeom prst="rect">
            <a:avLst/>
          </a:prstGeom>
          <a:solidFill>
            <a:schemeClr val="accent3">
              <a:lumMod val="40000"/>
              <a:lumOff val="60000"/>
              <a:alpha val="20000"/>
            </a:schemeClr>
          </a:solidFill>
        </p:spPr>
        <p:txBody>
          <a:bodyPr wrap="square" rtlCol="0">
            <a:spAutoFit/>
          </a:bodyPr>
          <a:lstStyle>
            <a:defPPr>
              <a:defRPr lang="en-US"/>
            </a:defPPr>
            <a:lvl1pPr algn="ctr">
              <a:defRPr sz="2000">
                <a:solidFill>
                  <a:srgbClr val="0000FF"/>
                </a:solidFill>
              </a:defRPr>
            </a:lvl1pPr>
          </a:lstStyle>
          <a:p>
            <a:pPr>
              <a:spcBef>
                <a:spcPts val="600"/>
              </a:spcBef>
            </a:pPr>
            <a:r>
              <a:rPr lang="en-US" sz="1800" b="1" dirty="0"/>
              <a:t>J</a:t>
            </a:r>
            <a:r>
              <a:rPr lang="en-US" sz="1800" b="1" baseline="-25000" dirty="0"/>
              <a:t>C</a:t>
            </a:r>
            <a:r>
              <a:rPr lang="en-US" sz="1800" b="1" dirty="0"/>
              <a:t>(4.2 K, 5 T)</a:t>
            </a:r>
          </a:p>
        </p:txBody>
      </p:sp>
      <p:sp>
        <p:nvSpPr>
          <p:cNvPr id="11" name="TextBox 10">
            <a:extLst>
              <a:ext uri="{FF2B5EF4-FFF2-40B4-BE49-F238E27FC236}">
                <a16:creationId xmlns:a16="http://schemas.microsoft.com/office/drawing/2014/main" id="{12A8B729-4EA3-5220-532C-65B7D0F69985}"/>
              </a:ext>
            </a:extLst>
          </p:cNvPr>
          <p:cNvSpPr txBox="1"/>
          <p:nvPr/>
        </p:nvSpPr>
        <p:spPr>
          <a:xfrm>
            <a:off x="1728462" y="991849"/>
            <a:ext cx="8735075" cy="369332"/>
          </a:xfrm>
          <a:prstGeom prst="rect">
            <a:avLst/>
          </a:prstGeom>
          <a:solidFill>
            <a:srgbClr val="FF0000"/>
          </a:solidFill>
        </p:spPr>
        <p:txBody>
          <a:bodyPr wrap="square" rtlCol="0">
            <a:spAutoFit/>
          </a:bodyPr>
          <a:lstStyle/>
          <a:p>
            <a:r>
              <a:rPr lang="en-US" dirty="0"/>
              <a:t>All wires were made by BOST with EngiMat powder to nominally the same specs</a:t>
            </a:r>
          </a:p>
        </p:txBody>
      </p:sp>
      <p:sp>
        <p:nvSpPr>
          <p:cNvPr id="2" name="TextBox 1">
            <a:extLst>
              <a:ext uri="{FF2B5EF4-FFF2-40B4-BE49-F238E27FC236}">
                <a16:creationId xmlns:a16="http://schemas.microsoft.com/office/drawing/2014/main" id="{EF42B361-0F23-65B6-4EE4-830AEB5AF0DA}"/>
              </a:ext>
            </a:extLst>
          </p:cNvPr>
          <p:cNvSpPr txBox="1"/>
          <p:nvPr/>
        </p:nvSpPr>
        <p:spPr>
          <a:xfrm>
            <a:off x="838823" y="1829923"/>
            <a:ext cx="10860156" cy="369332"/>
          </a:xfrm>
          <a:prstGeom prst="rect">
            <a:avLst/>
          </a:prstGeom>
          <a:solidFill>
            <a:srgbClr val="FF0000"/>
          </a:solidFill>
        </p:spPr>
        <p:txBody>
          <a:bodyPr wrap="square" rtlCol="0">
            <a:spAutoFit/>
          </a:bodyPr>
          <a:lstStyle/>
          <a:p>
            <a:r>
              <a:rPr lang="en-US" dirty="0"/>
              <a:t>Fill factor variation is responsible for part of this variation – Jc is a fairer comparison</a:t>
            </a:r>
          </a:p>
        </p:txBody>
      </p:sp>
    </p:spTree>
    <p:extLst>
      <p:ext uri="{BB962C8B-B14F-4D97-AF65-F5344CB8AC3E}">
        <p14:creationId xmlns:p14="http://schemas.microsoft.com/office/powerpoint/2010/main" val="358468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0754-09D2-55B7-C818-66252C9E52C0}"/>
              </a:ext>
            </a:extLst>
          </p:cNvPr>
          <p:cNvSpPr>
            <a:spLocks noGrp="1"/>
          </p:cNvSpPr>
          <p:nvPr>
            <p:ph type="title"/>
          </p:nvPr>
        </p:nvSpPr>
        <p:spPr>
          <a:xfrm>
            <a:off x="210142" y="127000"/>
            <a:ext cx="10915058" cy="1097280"/>
          </a:xfrm>
        </p:spPr>
        <p:txBody>
          <a:bodyPr/>
          <a:lstStyle/>
          <a:p>
            <a:r>
              <a:rPr lang="en-US" b="1" dirty="0"/>
              <a:t>Brief Summary</a:t>
            </a:r>
          </a:p>
        </p:txBody>
      </p:sp>
      <p:sp>
        <p:nvSpPr>
          <p:cNvPr id="3" name="Content Placeholder 2">
            <a:extLst>
              <a:ext uri="{FF2B5EF4-FFF2-40B4-BE49-F238E27FC236}">
                <a16:creationId xmlns:a16="http://schemas.microsoft.com/office/drawing/2014/main" id="{CB1B05CE-1AC9-A987-0F8B-A6D34B152818}"/>
              </a:ext>
            </a:extLst>
          </p:cNvPr>
          <p:cNvSpPr>
            <a:spLocks noGrp="1"/>
          </p:cNvSpPr>
          <p:nvPr>
            <p:ph idx="1"/>
          </p:nvPr>
        </p:nvSpPr>
        <p:spPr>
          <a:xfrm>
            <a:off x="289655" y="1714500"/>
            <a:ext cx="10835545" cy="3022963"/>
          </a:xfrm>
        </p:spPr>
        <p:txBody>
          <a:bodyPr/>
          <a:lstStyle/>
          <a:p>
            <a:r>
              <a:rPr lang="en-US" dirty="0"/>
              <a:t>There are variables at both EngiMat and BOST that ARDAP has not yet been able to define - </a:t>
            </a:r>
          </a:p>
          <a:p>
            <a:r>
              <a:rPr lang="en-US" dirty="0"/>
              <a:t>We have worked to encourage second source wire (KisWire KAT, Korea) and powder manufacturers (NavaFlex – like EngiMat now have a phase 2 SBIR)</a:t>
            </a:r>
          </a:p>
          <a:p>
            <a:r>
              <a:rPr lang="en-US" dirty="0"/>
              <a:t>These Jc variations are much smaller than in production REBCO tapes but because the Bi-2212 fill factor is only ~20%, Bi-2212 users are reluctant to give up the 20-30% Jc lost since 2018</a:t>
            </a:r>
          </a:p>
        </p:txBody>
      </p:sp>
      <p:sp>
        <p:nvSpPr>
          <p:cNvPr id="4" name="Slide Number Placeholder 3">
            <a:extLst>
              <a:ext uri="{FF2B5EF4-FFF2-40B4-BE49-F238E27FC236}">
                <a16:creationId xmlns:a16="http://schemas.microsoft.com/office/drawing/2014/main" id="{022D65BB-B825-E658-5B8B-2DC2EC6E08B1}"/>
              </a:ext>
            </a:extLst>
          </p:cNvPr>
          <p:cNvSpPr>
            <a:spLocks noGrp="1"/>
          </p:cNvSpPr>
          <p:nvPr>
            <p:ph type="sldNum" sz="quarter" idx="12"/>
          </p:nvPr>
        </p:nvSpPr>
        <p:spPr/>
        <p:txBody>
          <a:bodyPr/>
          <a:lstStyle/>
          <a:p>
            <a:fld id="{5F4C9F40-B079-4B71-A627-7266DFEA7F03}" type="slidenum">
              <a:rPr lang="en-US" smtClean="0"/>
              <a:t>8</a:t>
            </a:fld>
            <a:endParaRPr lang="en-US" dirty="0"/>
          </a:p>
        </p:txBody>
      </p:sp>
      <p:sp>
        <p:nvSpPr>
          <p:cNvPr id="5" name="TextBox 4">
            <a:extLst>
              <a:ext uri="{FF2B5EF4-FFF2-40B4-BE49-F238E27FC236}">
                <a16:creationId xmlns:a16="http://schemas.microsoft.com/office/drawing/2014/main" id="{4A00610F-C415-FCCF-EEB0-BB88AE6D0C34}"/>
              </a:ext>
            </a:extLst>
          </p:cNvPr>
          <p:cNvSpPr txBox="1"/>
          <p:nvPr/>
        </p:nvSpPr>
        <p:spPr>
          <a:xfrm>
            <a:off x="696307" y="5043017"/>
            <a:ext cx="11138642" cy="923330"/>
          </a:xfrm>
          <a:prstGeom prst="rect">
            <a:avLst/>
          </a:prstGeom>
          <a:solidFill>
            <a:srgbClr val="FF0000"/>
          </a:solidFill>
        </p:spPr>
        <p:txBody>
          <a:bodyPr wrap="square" rtlCol="0">
            <a:spAutoFit/>
          </a:bodyPr>
          <a:lstStyle/>
          <a:p>
            <a:r>
              <a:rPr lang="en-US" dirty="0"/>
              <a:t>Addressing these issues is a major focus of ongoing efforts in our university program (Hellstrom, Jiang, Kametani and Larbalestier), MDP efforts (PI Pong) and the industrial partners at EngiMat, NavaFlex, BOST, KAT and SMS (Alex Otto)</a:t>
            </a:r>
          </a:p>
        </p:txBody>
      </p:sp>
    </p:spTree>
    <p:extLst>
      <p:ext uri="{BB962C8B-B14F-4D97-AF65-F5344CB8AC3E}">
        <p14:creationId xmlns:p14="http://schemas.microsoft.com/office/powerpoint/2010/main" val="3936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C8DC-F2C2-BE9E-62EA-D31D246E93E7}"/>
              </a:ext>
            </a:extLst>
          </p:cNvPr>
          <p:cNvSpPr>
            <a:spLocks noGrp="1"/>
          </p:cNvSpPr>
          <p:nvPr>
            <p:ph type="title"/>
          </p:nvPr>
        </p:nvSpPr>
        <p:spPr/>
        <p:txBody>
          <a:bodyPr/>
          <a:lstStyle/>
          <a:p>
            <a:r>
              <a:rPr lang="en-US" b="1" dirty="0"/>
              <a:t>REBCO Drivers</a:t>
            </a:r>
          </a:p>
        </p:txBody>
      </p:sp>
      <p:sp>
        <p:nvSpPr>
          <p:cNvPr id="3" name="Content Placeholder 2">
            <a:extLst>
              <a:ext uri="{FF2B5EF4-FFF2-40B4-BE49-F238E27FC236}">
                <a16:creationId xmlns:a16="http://schemas.microsoft.com/office/drawing/2014/main" id="{A2203BD4-C6CA-B4F2-E028-449A4C005941}"/>
              </a:ext>
            </a:extLst>
          </p:cNvPr>
          <p:cNvSpPr>
            <a:spLocks noGrp="1"/>
          </p:cNvSpPr>
          <p:nvPr>
            <p:ph idx="1"/>
          </p:nvPr>
        </p:nvSpPr>
        <p:spPr>
          <a:xfrm>
            <a:off x="313509" y="1714500"/>
            <a:ext cx="10811691" cy="4457700"/>
          </a:xfrm>
        </p:spPr>
        <p:txBody>
          <a:bodyPr>
            <a:normAutofit fontScale="92500"/>
          </a:bodyPr>
          <a:lstStyle/>
          <a:p>
            <a:r>
              <a:rPr lang="en-US" dirty="0"/>
              <a:t>REBCO is the </a:t>
            </a:r>
            <a:r>
              <a:rPr lang="en-US" dirty="0">
                <a:solidFill>
                  <a:srgbClr val="FF0000"/>
                </a:solidFill>
              </a:rPr>
              <a:t>first choice for user magnets at the MagLab (and perhaps for Muon Colliders and certainly for fusion) </a:t>
            </a:r>
            <a:r>
              <a:rPr lang="en-US" dirty="0"/>
              <a:t>but its performance in user magnets has been variable.  As the research arm of the MagLab effort, we are developing a thorough understanding of the conductor and testing our understanding in a high-field, high stress affordable-scale magnet:  </a:t>
            </a:r>
            <a:r>
              <a:rPr lang="en-US" b="1" dirty="0">
                <a:solidFill>
                  <a:srgbClr val="FF0000"/>
                </a:solidFill>
              </a:rPr>
              <a:t>Little Big Coil led by Jeseok Bang</a:t>
            </a:r>
          </a:p>
          <a:p>
            <a:r>
              <a:rPr lang="en-US" dirty="0"/>
              <a:t>We developed torque magnetometry so that we could accurately know the full angular Ic(</a:t>
            </a:r>
            <a:r>
              <a:rPr lang="en-US" dirty="0">
                <a:latin typeface="Symbol" panose="05050102010706020507" pitchFamily="18" charset="2"/>
              </a:rPr>
              <a:t>Q</a:t>
            </a:r>
            <a:r>
              <a:rPr lang="en-US" dirty="0"/>
              <a:t>,B,T) properties of the conductor and properly gauge how close we could drive our coils towards short sample</a:t>
            </a:r>
            <a:r>
              <a:rPr lang="en-US" dirty="0">
                <a:solidFill>
                  <a:srgbClr val="FF0000"/>
                </a:solidFill>
              </a:rPr>
              <a:t>:  </a:t>
            </a:r>
            <a:r>
              <a:rPr lang="en-US" b="1" dirty="0">
                <a:solidFill>
                  <a:srgbClr val="FF0000"/>
                </a:solidFill>
              </a:rPr>
              <a:t>led by Jan Jaroszynski (DC Fields) and Aixia Xu </a:t>
            </a:r>
          </a:p>
          <a:p>
            <a:r>
              <a:rPr lang="en-US" dirty="0"/>
              <a:t>To understand the conductor better we have made multiple purchases of SST, FFJ, SuperPower, Fujikura conductors to understand how stable their behavior is – </a:t>
            </a:r>
            <a:r>
              <a:rPr lang="en-US" dirty="0">
                <a:solidFill>
                  <a:srgbClr val="FF0000"/>
                </a:solidFill>
              </a:rPr>
              <a:t>and we are working closely (under joint ARPA-E support) with start up High Temperature Superconductors Inc of Santa Barbara CA who are establishing a US-based, US owned Coated Conductor manufacturing facility </a:t>
            </a:r>
          </a:p>
          <a:p>
            <a:endParaRPr lang="en-US" dirty="0"/>
          </a:p>
        </p:txBody>
      </p:sp>
      <p:sp>
        <p:nvSpPr>
          <p:cNvPr id="4" name="Slide Number Placeholder 3">
            <a:extLst>
              <a:ext uri="{FF2B5EF4-FFF2-40B4-BE49-F238E27FC236}">
                <a16:creationId xmlns:a16="http://schemas.microsoft.com/office/drawing/2014/main" id="{62124FB4-FC5A-7A2A-C866-3526177D9ADB}"/>
              </a:ext>
            </a:extLst>
          </p:cNvPr>
          <p:cNvSpPr>
            <a:spLocks noGrp="1"/>
          </p:cNvSpPr>
          <p:nvPr>
            <p:ph type="sldNum" sz="quarter" idx="12"/>
          </p:nvPr>
        </p:nvSpPr>
        <p:spPr/>
        <p:txBody>
          <a:bodyPr/>
          <a:lstStyle/>
          <a:p>
            <a:fld id="{5F4C9F40-B079-4B71-A627-7266DFEA7F03}" type="slidenum">
              <a:rPr lang="en-US" smtClean="0"/>
              <a:t>9</a:t>
            </a:fld>
            <a:endParaRPr lang="en-US" dirty="0"/>
          </a:p>
        </p:txBody>
      </p:sp>
    </p:spTree>
    <p:extLst>
      <p:ext uri="{BB962C8B-B14F-4D97-AF65-F5344CB8AC3E}">
        <p14:creationId xmlns:p14="http://schemas.microsoft.com/office/powerpoint/2010/main" val="275383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OE-SiteVisitTemplate_2019">
  <a:themeElements>
    <a:clrScheme name="MagLabColorScheme">
      <a:dk1>
        <a:srgbClr val="4C4184"/>
      </a:dk1>
      <a:lt1>
        <a:sysClr val="window" lastClr="FFFFFF"/>
      </a:lt1>
      <a:dk2>
        <a:srgbClr val="595565"/>
      </a:dk2>
      <a:lt2>
        <a:srgbClr val="E31837"/>
      </a:lt2>
      <a:accent1>
        <a:srgbClr val="3A5DAE"/>
      </a:accent1>
      <a:accent2>
        <a:srgbClr val="B1B2B0"/>
      </a:accent2>
      <a:accent3>
        <a:srgbClr val="141313"/>
      </a:accent3>
      <a:accent4>
        <a:srgbClr val="777876"/>
      </a:accent4>
      <a:accent5>
        <a:srgbClr val="FFFEFD"/>
      </a:accent5>
      <a:accent6>
        <a:srgbClr val="F79646"/>
      </a:accent6>
      <a:hlink>
        <a:srgbClr val="1F4284"/>
      </a:hlink>
      <a:folHlink>
        <a:srgbClr val="433C78"/>
      </a:folHlink>
    </a:clrScheme>
    <a:fontScheme name="Open Sans All">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r">
          <a:defRPr dirty="0">
            <a:solidFill>
              <a:schemeClr val="accent3"/>
            </a:solidFill>
          </a:defRPr>
        </a:defPPr>
      </a:lstStyle>
    </a:spDef>
  </a:objectDefaults>
  <a:extraClrSchemeLst/>
  <a:extLst>
    <a:ext uri="{05A4C25C-085E-4340-85A3-A5531E510DB2}">
      <thm15:themeFamily xmlns:thm15="http://schemas.microsoft.com/office/thememl/2012/main" name="Presentation1.potx" id="{BED0C85C-AAC8-4652-A2A7-90E490536BAE}" vid="{DB8AACED-1E7E-4A4C-BC73-D9F5B1A4CF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DOE-SiteVisitTemplate_2019</Template>
  <TotalTime>6703</TotalTime>
  <Words>2249</Words>
  <Application>Microsoft Office PowerPoint</Application>
  <PresentationFormat>Widescreen</PresentationFormat>
  <Paragraphs>222</Paragraphs>
  <Slides>24</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Malgun Gothic Semilight</vt:lpstr>
      <vt:lpstr>Arial</vt:lpstr>
      <vt:lpstr>Arial </vt:lpstr>
      <vt:lpstr>Calibri</vt:lpstr>
      <vt:lpstr>Symbol</vt:lpstr>
      <vt:lpstr>DOE-SiteVisitTemplate_2019</vt:lpstr>
      <vt:lpstr>Graph</vt:lpstr>
      <vt:lpstr>Some response comments for the USMDP ETAC Half-yearly review, October 31, 2025</vt:lpstr>
      <vt:lpstr>Themes of the ASC approach to making HTS materials suitable for high field magnets beyond those possible with LTS</vt:lpstr>
      <vt:lpstr>Summary Comments from the TAC in May 2025</vt:lpstr>
      <vt:lpstr>Update on OPHT furnaces</vt:lpstr>
      <vt:lpstr>PowerPoint Presentation</vt:lpstr>
      <vt:lpstr>Concerns about Bi-2212 Ic/Jc/JE reproducibility</vt:lpstr>
      <vt:lpstr>PowerPoint Presentation</vt:lpstr>
      <vt:lpstr>Brief Summary</vt:lpstr>
      <vt:lpstr>REBCO Drivers</vt:lpstr>
      <vt:lpstr>Key points (Aixia Xu talk at HiTAT CERN workshop last week)</vt:lpstr>
      <vt:lpstr>LTS vs. REBCO magnet design are far from being the same!</vt:lpstr>
      <vt:lpstr>PowerPoint Presentation</vt:lpstr>
      <vt:lpstr>The small 77 K variation becomes much larger at low T and high field, ~50% at 20 K/15 T</vt:lpstr>
      <vt:lpstr>The variation becomes ~50% at 20 K/15 T – not easily overlooked!</vt:lpstr>
      <vt:lpstr>Little Big Coil is our Design-Build-Test-Postmortem platform:  Jeseok Bang lead</vt:lpstr>
      <vt:lpstr>Extensive simulation and postmortem comparison is showing up many interesting features – LBC6 survived 6 quenches without degradation, in spite of significant conductor damage – damage may have helped!</vt:lpstr>
      <vt:lpstr>Very recent tests of a 5 m long CORC restrained in a stainless steel backing plate</vt:lpstr>
      <vt:lpstr>99 cycles to 230 MPa, no significant change</vt:lpstr>
      <vt:lpstr>Summary points</vt:lpstr>
      <vt:lpstr>Additional Comments by Lance Cooley</vt:lpstr>
      <vt:lpstr>QC of REBCO conductor</vt:lpstr>
      <vt:lpstr>QC of REBCO conductor</vt:lpstr>
      <vt:lpstr>QC of cables for MDP</vt:lpstr>
      <vt:lpstr>What’s missing from the QC portfolio?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Jianyi Jiang</dc:creator>
  <cp:lastModifiedBy>David</cp:lastModifiedBy>
  <cp:revision>377</cp:revision>
  <cp:lastPrinted>2025-10-30T14:52:24Z</cp:lastPrinted>
  <dcterms:created xsi:type="dcterms:W3CDTF">2019-07-27T21:47:09Z</dcterms:created>
  <dcterms:modified xsi:type="dcterms:W3CDTF">2025-10-31T13:18:22Z</dcterms:modified>
</cp:coreProperties>
</file>