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585" r:id="rId2"/>
    <p:sldId id="730" r:id="rId3"/>
    <p:sldId id="2055" r:id="rId4"/>
    <p:sldId id="2066" r:id="rId5"/>
    <p:sldId id="2046" r:id="rId6"/>
    <p:sldId id="645" r:id="rId7"/>
    <p:sldId id="675" r:id="rId8"/>
    <p:sldId id="536" r:id="rId9"/>
    <p:sldId id="727" r:id="rId10"/>
    <p:sldId id="743" r:id="rId11"/>
    <p:sldId id="746" r:id="rId12"/>
    <p:sldId id="750" r:id="rId13"/>
    <p:sldId id="2071" r:id="rId14"/>
    <p:sldId id="2070" r:id="rId15"/>
    <p:sldId id="747" r:id="rId16"/>
    <p:sldId id="748" r:id="rId17"/>
    <p:sldId id="751" r:id="rId18"/>
    <p:sldId id="257" r:id="rId19"/>
    <p:sldId id="2072" r:id="rId20"/>
    <p:sldId id="2073" r:id="rId21"/>
    <p:sldId id="749" r:id="rId22"/>
    <p:sldId id="2067" r:id="rId23"/>
    <p:sldId id="2068" r:id="rId24"/>
    <p:sldId id="2069" r:id="rId25"/>
    <p:sldId id="2056" r:id="rId26"/>
    <p:sldId id="911" r:id="rId27"/>
    <p:sldId id="2199" r:id="rId28"/>
    <p:sldId id="2209" r:id="rId29"/>
    <p:sldId id="2065" r:id="rId30"/>
    <p:sldId id="2075" r:id="rId31"/>
    <p:sldId id="2076" r:id="rId32"/>
    <p:sldId id="2074" r:id="rId33"/>
    <p:sldId id="745" r:id="rId34"/>
    <p:sldId id="725" r:id="rId35"/>
    <p:sldId id="726" r:id="rId36"/>
    <p:sldId id="734" r:id="rId37"/>
    <p:sldId id="735" r:id="rId38"/>
    <p:sldId id="736" r:id="rId39"/>
    <p:sldId id="739" r:id="rId40"/>
    <p:sldId id="740" r:id="rId41"/>
    <p:sldId id="741" r:id="rId42"/>
    <p:sldId id="738" r:id="rId43"/>
    <p:sldId id="919" r:id="rId44"/>
    <p:sldId id="2057" r:id="rId4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0" userDrawn="1">
          <p15:clr>
            <a:srgbClr val="A4A3A4"/>
          </p15:clr>
        </p15:guide>
        <p15:guide id="2" orient="horz" pos="1010" userDrawn="1">
          <p15:clr>
            <a:srgbClr val="A4A3A4"/>
          </p15:clr>
        </p15:guide>
        <p15:guide id="3" orient="horz" pos="3630" userDrawn="1">
          <p15:clr>
            <a:srgbClr val="A4A3A4"/>
          </p15:clr>
        </p15:guide>
        <p15:guide id="4" orient="horz" pos="2309" userDrawn="1">
          <p15:clr>
            <a:srgbClr val="A4A3A4"/>
          </p15:clr>
        </p15:guide>
        <p15:guide id="5" pos="5471" userDrawn="1">
          <p15:clr>
            <a:srgbClr val="A4A3A4"/>
          </p15:clr>
        </p15:guide>
        <p15:guide id="6" pos="295" userDrawn="1">
          <p15:clr>
            <a:srgbClr val="A4A3A4"/>
          </p15:clr>
        </p15:guide>
        <p15:guide id="7" userDrawn="1">
          <p15:clr>
            <a:srgbClr val="A4A3A4"/>
          </p15:clr>
        </p15:guide>
        <p15:guide id="8" pos="2075" userDrawn="1">
          <p15:clr>
            <a:srgbClr val="A4A3A4"/>
          </p15:clr>
        </p15:guide>
        <p15:guide id="9" pos="3889" userDrawn="1">
          <p15:clr>
            <a:srgbClr val="A4A3A4"/>
          </p15:clr>
        </p15:guide>
        <p15:guide id="10" pos="3679" userDrawn="1">
          <p15:clr>
            <a:srgbClr val="A4A3A4"/>
          </p15:clr>
        </p15:guide>
        <p15:guide id="11" pos="2852" userDrawn="1">
          <p15:clr>
            <a:srgbClr val="A4A3A4"/>
          </p15:clr>
        </p15:guide>
        <p15:guide id="12" pos="1871" userDrawn="1">
          <p15:clr>
            <a:srgbClr val="A4A3A4"/>
          </p15:clr>
        </p15:guide>
        <p15:guide id="13" orient="horz" pos="1920" userDrawn="1">
          <p15:clr>
            <a:srgbClr val="A4A3A4"/>
          </p15:clr>
        </p15:guide>
        <p15:guide id="14" orient="horz" pos="758" userDrawn="1">
          <p15:clr>
            <a:srgbClr val="A4A3A4"/>
          </p15:clr>
        </p15:guide>
        <p15:guide id="15" orient="horz" pos="2723" userDrawn="1">
          <p15:clr>
            <a:srgbClr val="A4A3A4"/>
          </p15:clr>
        </p15:guide>
        <p15:guide id="16" orient="horz" pos="17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0072BD"/>
    <a:srgbClr val="13A2FF"/>
    <a:srgbClr val="5BCE08"/>
    <a:srgbClr val="752A86"/>
    <a:srgbClr val="F0B321"/>
    <a:srgbClr val="D04E16"/>
    <a:srgbClr val="0073BF"/>
    <a:srgbClr val="12415F"/>
    <a:srgbClr val="E05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17"/>
    <p:restoredTop sz="90223" autoAdjust="0"/>
  </p:normalViewPr>
  <p:slideViewPr>
    <p:cSldViewPr snapToGrid="0" snapToObjects="1">
      <p:cViewPr>
        <p:scale>
          <a:sx n="217" d="100"/>
          <a:sy n="217" d="100"/>
        </p:scale>
        <p:origin x="1392" y="144"/>
      </p:cViewPr>
      <p:guideLst>
        <p:guide orient="horz" pos="2560"/>
        <p:guide orient="horz" pos="1010"/>
        <p:guide orient="horz" pos="3630"/>
        <p:guide orient="horz" pos="2309"/>
        <p:guide pos="5471"/>
        <p:guide pos="295"/>
        <p:guide/>
        <p:guide pos="2075"/>
        <p:guide pos="3889"/>
        <p:guide pos="3679"/>
        <p:guide pos="2852"/>
        <p:guide pos="1871"/>
        <p:guide orient="horz" pos="1920"/>
        <p:guide orient="horz" pos="758"/>
        <p:guide orient="horz" pos="2723"/>
        <p:guide orient="horz" pos="173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-328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D2C41-C2D0-FF45-8B99-3885B7F78EB1}" type="datetimeFigureOut">
              <a:rPr lang="en-US" smtClean="0"/>
              <a:t>10/30/25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AC406-2681-664E-BB07-370330405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48ED6-3360-EB40-9D40-476C2156E9E8}" type="datetimeFigureOut">
              <a:rPr lang="en-US" smtClean="0"/>
              <a:t>10/30/25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10DA6-9909-7D4F-83A2-7593F71DD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52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044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39012-68F7-C2DF-72A5-DDFF0C75C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4CF03B-E1D3-6357-AB96-0AB04691A5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780060-D9CF-3FE6-20F9-544357D9D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0CC5E-3BA0-A8E4-5E70-DC61F20059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754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207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212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488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827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A337A-31BF-F637-6414-50BDAC8A6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390779-C34B-0D5C-A9DB-FF220D6BD5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317B5D-6921-F3EF-CDC1-3B197D678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576C9-62E5-9DA7-536E-6ABDBDA42D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358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177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736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069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52A23-00A7-152F-D272-32846D069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B1F9F1-29DC-CF7A-78E2-D3049F4965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818D1E-9574-1C67-7784-338A0B538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47920-3417-9663-FAC4-B014DFD04C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506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106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B595C-275D-8096-F089-6EB1E5E39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59214D-5665-EE33-FF06-AD8145071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C5B233-0141-DD94-9E19-3E2CD4CB2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61076-7C91-AADD-3F76-8FB2F5B9FC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6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DDBFF-5F1C-16FE-3551-89B688882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6CE00D-14FA-05B4-AF64-1AF8C41704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8A8664-7E24-BDFD-E2C6-29D394722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2BA7D-6683-5493-7039-B82E63E028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317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F6DD8-493A-5774-6658-C0E432D50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796B52-A71F-0783-1510-95B0005AC1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FF7FD4-072E-036B-3153-EA5218B6C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A4BFD-490E-F177-CD38-8D962EDEB0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0468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E83ED-AEC0-C9DB-A657-0B42B322F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B4A55B-BEDA-BFDA-2452-8106CBACE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DCFB22-A570-826A-9182-9D72A65F5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3C8D4-42CB-F6F7-9434-FD67274A81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3797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5B8A9-ED8E-9BDD-498A-2792D15BA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BE52C3-9463-7E71-6572-59E984DB96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CFC08B-4B72-DE7B-8C9F-A81BC02C8B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E0344-3FDA-BE47-0FCD-22E83425D3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580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2DEE2-FA17-E231-50D8-026943692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795E14-419F-A1A4-2C2A-208C538EED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2024E4-04A2-62E7-63F9-76AB46DAD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3E5E1-3EB6-2B8C-1D99-5E5F36044A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962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931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161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788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896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276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932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21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48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60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1241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3"/>
            <a:ext cx="6858000" cy="473630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3668956"/>
            <a:ext cx="9144000" cy="1066341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93" y="3668956"/>
            <a:ext cx="8226425" cy="603789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905280"/>
            <a:ext cx="9144000" cy="1447480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92" y="1038470"/>
            <a:ext cx="8226427" cy="11811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98" y="139981"/>
            <a:ext cx="2129135" cy="7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" y="0"/>
            <a:ext cx="9143999" cy="857250"/>
          </a:xfrm>
          <a:prstGeom prst="rect">
            <a:avLst/>
          </a:prstGeom>
          <a:solidFill>
            <a:schemeClr val="tx2"/>
          </a:solidFill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0125" y="4800602"/>
            <a:ext cx="516675" cy="273844"/>
          </a:xfrm>
        </p:spPr>
        <p:txBody>
          <a:bodyPr/>
          <a:lstStyle>
            <a:lvl1pPr>
              <a:defRPr sz="1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93" y="92636"/>
            <a:ext cx="1730076" cy="54799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363AFD2-BE54-F0A7-5227-DC719E88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059" y="52038"/>
            <a:ext cx="6779940" cy="6406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3D682F-DE49-86FC-98FD-E6DB0947BBD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795451" y="4767263"/>
            <a:ext cx="3823063" cy="274637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MDP Update to the TAC - Prestemon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05109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8" y="1598139"/>
            <a:ext cx="7773293" cy="11025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2914987"/>
            <a:ext cx="6400355" cy="1314338"/>
          </a:xfrm>
        </p:spPr>
        <p:txBody>
          <a:bodyPr/>
          <a:lstStyle>
            <a:lvl1pPr marL="0" indent="0" algn="ctr">
              <a:buNone/>
              <a:defRPr/>
            </a:lvl1pPr>
            <a:lvl2pPr marL="241093" indent="0" algn="ctr">
              <a:buNone/>
              <a:defRPr/>
            </a:lvl2pPr>
            <a:lvl3pPr marL="482186" indent="0" algn="ctr">
              <a:buNone/>
              <a:defRPr/>
            </a:lvl3pPr>
            <a:lvl4pPr marL="723279" indent="0" algn="ctr">
              <a:buNone/>
              <a:defRPr/>
            </a:lvl4pPr>
            <a:lvl5pPr marL="964372" indent="0" algn="ctr">
              <a:buNone/>
              <a:defRPr/>
            </a:lvl5pPr>
            <a:lvl6pPr marL="1205465" indent="0" algn="ctr">
              <a:buNone/>
              <a:defRPr/>
            </a:lvl6pPr>
            <a:lvl7pPr marL="1446558" indent="0" algn="ctr">
              <a:buNone/>
              <a:defRPr/>
            </a:lvl7pPr>
            <a:lvl8pPr marL="1687651" indent="0" algn="ctr">
              <a:buNone/>
              <a:defRPr/>
            </a:lvl8pPr>
            <a:lvl9pPr marL="1928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2213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MDP Update to the TAC - Prestemon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14D7-8449-4DA0-9772-C31010F367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647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8C41A-7A0A-A74C-A765-4BF8AA94B2B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MDP Update to the TAC - Prestemon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247651" y="1045371"/>
            <a:ext cx="8612188" cy="3392091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938D22-9BB4-0BE0-4825-A9E661C098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3" y="0"/>
            <a:ext cx="2129135" cy="7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2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9" y="4767264"/>
            <a:ext cx="5166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06972"/>
            <a:ext cx="9447495" cy="5353494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463" y="4742834"/>
            <a:ext cx="9166199" cy="40957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2" rIns="68562" bIns="34282" anchor="ctr"/>
          <a:lstStyle/>
          <a:p>
            <a:pPr algn="ctr" defTabSz="342812">
              <a:defRPr/>
            </a:pPr>
            <a:endParaRPr lang="en-US" sz="135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342812">
              <a:defRPr/>
            </a:pPr>
            <a:endParaRPr lang="en-US" sz="135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43" y="4843399"/>
            <a:ext cx="1570468" cy="19771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F2F96-FE06-D961-EC76-FF97CAF26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19053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3" r:id="rId4"/>
    <p:sldLayoutId id="2147483689" r:id="rId5"/>
    <p:sldLayoutId id="2147483690" r:id="rId6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21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rgbClr val="1F497D"/>
          </a:solidFill>
          <a:latin typeface="+mj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1F497D"/>
          </a:solidFill>
          <a:latin typeface="+mj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1F497D"/>
          </a:solidFill>
          <a:latin typeface="+mj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1F497D"/>
          </a:solidFill>
          <a:latin typeface="+mj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2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i.org/10.1088/1361-6668/adba9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78180" y="2303333"/>
            <a:ext cx="8001000" cy="109301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sz="1500" dirty="0">
                <a:latin typeface="+mj-lt"/>
              </a:rPr>
              <a:t>Soren Prestemon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sz="1500" dirty="0">
                <a:latin typeface="+mj-lt"/>
              </a:rPr>
              <a:t>For the MDP Collaboration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solidFill>
                  <a:srgbClr val="FFFFFF"/>
                </a:solidFill>
                <a:latin typeface="+mj-lt"/>
              </a:rPr>
              <a:t>10/30/2025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183609"/>
            <a:ext cx="9143999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50" dirty="0">
                <a:solidFill>
                  <a:srgbClr val="FFFFFF"/>
                </a:solidFill>
                <a:latin typeface="+mj-lt"/>
              </a:rPr>
              <a:t>Update to the MDP Technical Advisory Committee</a:t>
            </a:r>
          </a:p>
        </p:txBody>
      </p:sp>
    </p:spTree>
    <p:extLst>
      <p:ext uri="{BB962C8B-B14F-4D97-AF65-F5344CB8AC3E}">
        <p14:creationId xmlns:p14="http://schemas.microsoft.com/office/powerpoint/2010/main" val="3266499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1125FBD-9330-207B-88DA-558714CB93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4049" y="941686"/>
            <a:ext cx="1784606" cy="37388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C5DFA7-0C38-949C-FB6F-CE7CF6BD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283" y="101600"/>
            <a:ext cx="6861717" cy="603162"/>
          </a:xfrm>
          <a:effectLst>
            <a:outerShdw dist="38100" sx="1000" sy="1000" algn="tl" rotWithShape="0">
              <a:srgbClr val="000000"/>
            </a:outerShdw>
          </a:effectLst>
        </p:spPr>
        <p:txBody>
          <a:bodyPr/>
          <a:lstStyle/>
          <a:p>
            <a:r>
              <a:rPr lang="en-US" dirty="0"/>
              <a:t>Shell Instrumentation and Yoke Assembly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69708-5A84-D86E-6FD5-1D8ACB9B8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76" y="908101"/>
            <a:ext cx="6984787" cy="711027"/>
          </a:xfrm>
        </p:spPr>
        <p:txBody>
          <a:bodyPr>
            <a:normAutofit fontScale="92500"/>
          </a:bodyPr>
          <a:lstStyle/>
          <a:p>
            <a:r>
              <a:rPr lang="en-US" dirty="0"/>
              <a:t>Shell was instrumented with strain gages, optical fibers, and RF sensor</a:t>
            </a:r>
          </a:p>
          <a:p>
            <a:r>
              <a:rPr lang="en-US" dirty="0"/>
              <a:t>External yoke was assembled by stacking laminations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D3149-DB9E-F5C9-0A27-A212F858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 descr="A machine in a factory&#10;&#10;AI-generated content may be incorrect.">
            <a:extLst>
              <a:ext uri="{FF2B5EF4-FFF2-40B4-BE49-F238E27FC236}">
                <a16:creationId xmlns:a16="http://schemas.microsoft.com/office/drawing/2014/main" id="{0735A60C-74FD-B371-66B6-B8B93FDFED3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85274" y="1866617"/>
            <a:ext cx="1640161" cy="27808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F7BB98-ECE8-AFA9-4EEA-D6B9B7F926F3}"/>
              </a:ext>
            </a:extLst>
          </p:cNvPr>
          <p:cNvSpPr txBox="1"/>
          <p:nvPr/>
        </p:nvSpPr>
        <p:spPr>
          <a:xfrm>
            <a:off x="2951266" y="3992686"/>
            <a:ext cx="1988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Vertical assembly</a:t>
            </a:r>
          </a:p>
        </p:txBody>
      </p:sp>
      <p:pic>
        <p:nvPicPr>
          <p:cNvPr id="7" name="Picture 6" descr="A machine in a room&#10;&#10;AI-generated content may be incorrect.">
            <a:extLst>
              <a:ext uri="{FF2B5EF4-FFF2-40B4-BE49-F238E27FC236}">
                <a16:creationId xmlns:a16="http://schemas.microsoft.com/office/drawing/2014/main" id="{A1A8E747-8FC5-51E4-48B2-57A5CBBAE36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7486" y="1869573"/>
            <a:ext cx="1144086" cy="27699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F0BC72E-6443-D99A-FB73-21F7F564EF55}"/>
              </a:ext>
            </a:extLst>
          </p:cNvPr>
          <p:cNvGrpSpPr/>
          <p:nvPr/>
        </p:nvGrpSpPr>
        <p:grpSpPr>
          <a:xfrm>
            <a:off x="105636" y="1869574"/>
            <a:ext cx="2950274" cy="2769928"/>
            <a:chOff x="292606" y="1869574"/>
            <a:chExt cx="2950274" cy="2769928"/>
          </a:xfrm>
        </p:grpSpPr>
        <p:pic>
          <p:nvPicPr>
            <p:cNvPr id="8" name="Picture 7" descr="A close-up of a machine&#10;&#10;AI-generated content may be incorrect.">
              <a:extLst>
                <a:ext uri="{FF2B5EF4-FFF2-40B4-BE49-F238E27FC236}">
                  <a16:creationId xmlns:a16="http://schemas.microsoft.com/office/drawing/2014/main" id="{74D9262A-9B1E-D5F2-0B37-D5B95EA84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2606" y="1869574"/>
              <a:ext cx="2919874" cy="276992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396052-073F-7FF1-A259-2ACABAC123DE}"/>
                </a:ext>
              </a:extLst>
            </p:cNvPr>
            <p:cNvSpPr txBox="1"/>
            <p:nvPr/>
          </p:nvSpPr>
          <p:spPr>
            <a:xfrm>
              <a:off x="1580773" y="3725558"/>
              <a:ext cx="16621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Central laminations have radial clearance due to installed instrumentation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ECCF29-C586-3DA6-7973-6E84631377AF}"/>
              </a:ext>
            </a:extLst>
          </p:cNvPr>
          <p:cNvGrpSpPr/>
          <p:nvPr/>
        </p:nvGrpSpPr>
        <p:grpSpPr>
          <a:xfrm>
            <a:off x="2847249" y="1869573"/>
            <a:ext cx="1363374" cy="2787776"/>
            <a:chOff x="3061433" y="1858662"/>
            <a:chExt cx="1363374" cy="2787776"/>
          </a:xfrm>
        </p:grpSpPr>
        <p:pic>
          <p:nvPicPr>
            <p:cNvPr id="9" name="Picture 8" descr="A close-up of a metal cylinder&#10;&#10;AI-generated content may be incorrect.">
              <a:extLst>
                <a:ext uri="{FF2B5EF4-FFF2-40B4-BE49-F238E27FC236}">
                  <a16:creationId xmlns:a16="http://schemas.microsoft.com/office/drawing/2014/main" id="{46189C6E-A64F-FBE0-7F40-34484A9B8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9896" y="1858662"/>
              <a:ext cx="1114911" cy="278083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E72799-4351-A68B-7791-CC2AD42A670A}"/>
                </a:ext>
              </a:extLst>
            </p:cNvPr>
            <p:cNvSpPr txBox="1"/>
            <p:nvPr/>
          </p:nvSpPr>
          <p:spPr>
            <a:xfrm>
              <a:off x="3061433" y="4184773"/>
              <a:ext cx="13148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Strain Gage Stations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99D3A55-145A-5501-0623-DF4B787B85FD}"/>
              </a:ext>
            </a:extLst>
          </p:cNvPr>
          <p:cNvSpPr txBox="1"/>
          <p:nvPr/>
        </p:nvSpPr>
        <p:spPr>
          <a:xfrm>
            <a:off x="7881336" y="2842881"/>
            <a:ext cx="1371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Iron yoke laminations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A3FA45-2F73-7DDD-C78D-9A3C83CECC60}"/>
              </a:ext>
            </a:extLst>
          </p:cNvPr>
          <p:cNvSpPr txBox="1"/>
          <p:nvPr/>
        </p:nvSpPr>
        <p:spPr>
          <a:xfrm>
            <a:off x="6913261" y="1078146"/>
            <a:ext cx="1239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Splice box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49FAE1A-056C-E977-C59E-9FA9DD945411}"/>
              </a:ext>
            </a:extLst>
          </p:cNvPr>
          <p:cNvCxnSpPr>
            <a:cxnSpLocks/>
          </p:cNvCxnSpPr>
          <p:nvPr/>
        </p:nvCxnSpPr>
        <p:spPr>
          <a:xfrm>
            <a:off x="7881336" y="1365006"/>
            <a:ext cx="335016" cy="254122"/>
          </a:xfrm>
          <a:prstGeom prst="straightConnector1">
            <a:avLst/>
          </a:prstGeom>
          <a:ln w="285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2CD9AA9-158B-2BC5-908D-20DB6BB6522F}"/>
              </a:ext>
            </a:extLst>
          </p:cNvPr>
          <p:cNvSpPr txBox="1"/>
          <p:nvPr/>
        </p:nvSpPr>
        <p:spPr>
          <a:xfrm>
            <a:off x="7541525" y="805556"/>
            <a:ext cx="1671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Suspension rods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F6FB7BA-18FB-1D57-D36D-C7FAFAB2DCC1}"/>
              </a:ext>
            </a:extLst>
          </p:cNvPr>
          <p:cNvCxnSpPr>
            <a:cxnSpLocks/>
          </p:cNvCxnSpPr>
          <p:nvPr/>
        </p:nvCxnSpPr>
        <p:spPr>
          <a:xfrm>
            <a:off x="8710197" y="1078146"/>
            <a:ext cx="96588" cy="396302"/>
          </a:xfrm>
          <a:prstGeom prst="straightConnector1">
            <a:avLst/>
          </a:prstGeom>
          <a:ln w="285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88A4046-B765-77AE-BA67-5BBA14A3961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600466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25729-19C8-7A77-35AA-E96022DE8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B023-00B8-16E0-F48E-ECD2E494C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874" y="80110"/>
            <a:ext cx="6906126" cy="703847"/>
          </a:xfrm>
        </p:spPr>
        <p:txBody>
          <a:bodyPr/>
          <a:lstStyle/>
          <a:p>
            <a:r>
              <a:rPr lang="en-US" dirty="0"/>
              <a:t>Magnet Test at Fermilab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CD3D5-8445-B9BF-2E3C-DD4680967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77" y="908101"/>
            <a:ext cx="6803234" cy="373501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magnet was tested at Fermilab – Effort led by M. Baldini and S. </a:t>
            </a:r>
            <a:r>
              <a:rPr lang="en-US" dirty="0" err="1"/>
              <a:t>Stoynev</a:t>
            </a:r>
            <a:endParaRPr lang="en-US" dirty="0"/>
          </a:p>
          <a:p>
            <a:r>
              <a:rPr lang="en-US" dirty="0"/>
              <a:t>Additional instrumentation incorporated at Fermilab</a:t>
            </a:r>
          </a:p>
          <a:p>
            <a:pPr lvl="1"/>
            <a:r>
              <a:rPr lang="en-US" dirty="0"/>
              <a:t>Acoustic sensors</a:t>
            </a:r>
          </a:p>
          <a:p>
            <a:pPr lvl="1"/>
            <a:r>
              <a:rPr lang="en-US" dirty="0"/>
              <a:t>Warm bore flex quench antennas</a:t>
            </a:r>
          </a:p>
          <a:p>
            <a:pPr lvl="1"/>
            <a:r>
              <a:rPr lang="en-US" dirty="0"/>
              <a:t>Rotating coil for magnetic measurements (to be performed after thermal cycle)</a:t>
            </a:r>
          </a:p>
          <a:p>
            <a:pPr lvl="1"/>
            <a:r>
              <a:rPr lang="en-US" dirty="0"/>
              <a:t>Current clamp (Rogowski coil)</a:t>
            </a:r>
          </a:p>
          <a:p>
            <a:r>
              <a:rPr lang="en-US" dirty="0"/>
              <a:t>Magnet protection</a:t>
            </a:r>
          </a:p>
          <a:p>
            <a:pPr lvl="1"/>
            <a:r>
              <a:rPr lang="en-US" dirty="0"/>
              <a:t>30 mΩ dump resistor</a:t>
            </a:r>
          </a:p>
          <a:p>
            <a:pPr lvl="1"/>
            <a:r>
              <a:rPr lang="en-US" dirty="0"/>
              <a:t>Detection time is 1 – 2 </a:t>
            </a:r>
            <a:r>
              <a:rPr lang="en-US" dirty="0" err="1"/>
              <a:t>ms</a:t>
            </a:r>
            <a:r>
              <a:rPr lang="en-US" dirty="0"/>
              <a:t> (includes applied delay to ensure that quenching segment can be identified) and switching time is ~ 1ms</a:t>
            </a:r>
          </a:p>
          <a:p>
            <a:pPr lvl="1"/>
            <a:r>
              <a:rPr lang="en-US" dirty="0"/>
              <a:t>Maximum hot spot temperature based on adiabatic calculation is approximately 150 K</a:t>
            </a:r>
          </a:p>
          <a:p>
            <a:r>
              <a:rPr lang="en-US" dirty="0"/>
              <a:t>Initial testing performed at 4.5 K followed by 1.9 K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751A4-8C47-DC2F-4D94-F090FD62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4FCC3C-8F6D-DC32-FE11-1F616F21B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8" t="18443" r="34734" b="12502"/>
          <a:stretch>
            <a:fillRect/>
          </a:stretch>
        </p:blipFill>
        <p:spPr bwMode="auto">
          <a:xfrm>
            <a:off x="6907339" y="908101"/>
            <a:ext cx="2111672" cy="381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B5E93-B052-0B3D-E98C-9AEC2CA4199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1993019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FB61C-7FAB-AC7E-0474-7B77F4535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811" y="101600"/>
            <a:ext cx="6882063" cy="685800"/>
          </a:xfrm>
        </p:spPr>
        <p:txBody>
          <a:bodyPr/>
          <a:lstStyle/>
          <a:p>
            <a:r>
              <a:rPr lang="en-US" dirty="0"/>
              <a:t>Voltage Tap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21489-AA20-C564-03E4-1AB7F1777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30" y="951318"/>
            <a:ext cx="8823366" cy="4627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11 voltage tap segments in each coil (most segments contain 7 – 8 turns, end segments contain lead area and first turn)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B6D3C-7AA4-86EF-BFAE-DA8311DD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8B797-3B47-5F0F-8039-5B57BEBC0A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690" y="1429356"/>
            <a:ext cx="5218620" cy="3286922"/>
          </a:xfrm>
          <a:prstGeom prst="rect">
            <a:avLst/>
          </a:prstGeom>
          <a:noFill/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08E9E2-BCAD-E053-F93E-7F4E142531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796492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02CE38-D080-E8AF-59FE-A2BC0AC5C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9A3ADF-C738-06FA-7D18-70044FF5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756" y="22302"/>
            <a:ext cx="6802243" cy="758283"/>
          </a:xfrm>
          <a:effectLst>
            <a:outerShdw dist="38100" sx="1000" sy="1000" algn="tl" rotWithShape="0">
              <a:srgbClr val="000000"/>
            </a:outerShdw>
          </a:effectLst>
        </p:spPr>
        <p:txBody>
          <a:bodyPr/>
          <a:lstStyle/>
          <a:p>
            <a:r>
              <a:rPr lang="en-US" dirty="0"/>
              <a:t>Additional instrumentation provided by FNAL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CA092-D8DD-306B-C112-74270DE9B34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41E0CA-CC30-D480-36F4-93A0F4872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35592"/>
            <a:ext cx="8229600" cy="37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32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C3C7D4-B8FF-4DF6-832E-89E0DA4F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D92645-0908-6311-D00E-A85B87B40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268" y="29736"/>
            <a:ext cx="6690731" cy="721112"/>
          </a:xfrm>
          <a:effectLst>
            <a:outerShdw dist="38100" sx="1000" sy="1000" algn="tl" rotWithShape="0">
              <a:srgbClr val="000000"/>
            </a:outerShdw>
          </a:effectLst>
        </p:spPr>
        <p:txBody>
          <a:bodyPr/>
          <a:lstStyle/>
          <a:p>
            <a:r>
              <a:rPr lang="en-US" dirty="0"/>
              <a:t>Goals of the magnet test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A1BB5-F6B5-691B-3D07-696D9304422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3A2CF-C6AF-47E5-9416-33F62A586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6" y="980144"/>
            <a:ext cx="8750484" cy="37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85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CC617-E927-A18C-A7C3-F6218801D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717" y="29736"/>
            <a:ext cx="6854283" cy="781652"/>
          </a:xfrm>
        </p:spPr>
        <p:txBody>
          <a:bodyPr/>
          <a:lstStyle/>
          <a:p>
            <a:r>
              <a:rPr lang="en-US" dirty="0"/>
              <a:t>Training Results: Comparison between CCT5 and CCT5-W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83795-73A0-AFA4-AE7D-693C6CC88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 descr="A graph with red and blue dots&#10;&#10;AI-generated content may be incorrect.">
            <a:extLst>
              <a:ext uri="{FF2B5EF4-FFF2-40B4-BE49-F238E27FC236}">
                <a16:creationId xmlns:a16="http://schemas.microsoft.com/office/drawing/2014/main" id="{8CE86CEF-0C21-F964-10D9-152D4F946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32" y="1365660"/>
            <a:ext cx="4413469" cy="32078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B51C3E-005D-EF8C-EF48-8AE10E83E4EB}"/>
              </a:ext>
            </a:extLst>
          </p:cNvPr>
          <p:cNvSpPr txBox="1"/>
          <p:nvPr/>
        </p:nvSpPr>
        <p:spPr>
          <a:xfrm>
            <a:off x="5075854" y="2226340"/>
            <a:ext cx="930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90% of SSL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CBDC55-2DB8-CD70-4805-494DB8FBA0C5}"/>
              </a:ext>
            </a:extLst>
          </p:cNvPr>
          <p:cNvSpPr txBox="1"/>
          <p:nvPr/>
        </p:nvSpPr>
        <p:spPr>
          <a:xfrm>
            <a:off x="1462299" y="1008770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Quench Current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6E4751-A60F-3F74-5CA1-CF738F9BDA05}"/>
              </a:ext>
            </a:extLst>
          </p:cNvPr>
          <p:cNvSpPr txBox="1"/>
          <p:nvPr/>
        </p:nvSpPr>
        <p:spPr>
          <a:xfrm>
            <a:off x="5448106" y="1009834"/>
            <a:ext cx="287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Normalized Quench Current</a:t>
            </a:r>
          </a:p>
        </p:txBody>
      </p:sp>
      <p:pic>
        <p:nvPicPr>
          <p:cNvPr id="15" name="Picture 14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C97D587E-C69A-538F-5531-CDC064366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028" y="1365660"/>
            <a:ext cx="4413469" cy="320782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F747A2-C5EE-A886-385A-AB093EEC6E9A}"/>
              </a:ext>
            </a:extLst>
          </p:cNvPr>
          <p:cNvCxnSpPr/>
          <p:nvPr/>
        </p:nvCxnSpPr>
        <p:spPr>
          <a:xfrm>
            <a:off x="5130141" y="2347025"/>
            <a:ext cx="343196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ECB5F3-EF80-FED0-7928-FEEBD11FB59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266771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C0CEB-2BA5-B4BA-E522-BB2EBF463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1582F-8B71-E5E5-06FC-5FE197BF0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322" y="22302"/>
            <a:ext cx="6809678" cy="758283"/>
          </a:xfrm>
        </p:spPr>
        <p:txBody>
          <a:bodyPr/>
          <a:lstStyle/>
          <a:p>
            <a:r>
              <a:rPr lang="en-US" dirty="0"/>
              <a:t>Training Result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7E4A7-A0A1-3BC5-643D-FA9B95633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97" y="923821"/>
            <a:ext cx="8903618" cy="353321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Maximum Current / Field Reached</a:t>
            </a:r>
          </a:p>
          <a:p>
            <a:pPr lvl="1"/>
            <a:r>
              <a:rPr lang="en-US" dirty="0"/>
              <a:t>4.5 K: 18.4 kA corresponding to bore field of 9.9 T*, peak field of 11.1 T, and 101% of predicted short-sample limit</a:t>
            </a:r>
          </a:p>
          <a:p>
            <a:pPr lvl="1"/>
            <a:r>
              <a:rPr lang="en-US" dirty="0"/>
              <a:t>1.9 K: 20.8 kA corresponding to bore field of 11.1 T*, peak field of 12.4 T, and 103% of predicted short-sample limit</a:t>
            </a:r>
          </a:p>
          <a:p>
            <a:r>
              <a:rPr lang="en-US" dirty="0"/>
              <a:t>Initial test at 4.5 K</a:t>
            </a:r>
          </a:p>
          <a:p>
            <a:pPr lvl="1"/>
            <a:r>
              <a:rPr lang="en-US" dirty="0"/>
              <a:t>Training starts at 94% of SSL</a:t>
            </a:r>
          </a:p>
          <a:p>
            <a:pPr lvl="1"/>
            <a:r>
              <a:rPr lang="en-US" dirty="0"/>
              <a:t>Training is not monotonic (some detraining observed)</a:t>
            </a:r>
          </a:p>
          <a:p>
            <a:pPr lvl="1"/>
            <a:r>
              <a:rPr lang="en-US" dirty="0"/>
              <a:t>Demonstrated multiple ramping and holding cycles at 97% of predicted SSL</a:t>
            </a:r>
          </a:p>
          <a:p>
            <a:pPr lvl="1"/>
            <a:r>
              <a:rPr lang="en-US" dirty="0"/>
              <a:t>No strong ramp rate dependence observed</a:t>
            </a:r>
          </a:p>
          <a:p>
            <a:r>
              <a:rPr lang="en-US" dirty="0"/>
              <a:t>Test at 1.9 K</a:t>
            </a:r>
          </a:p>
          <a:p>
            <a:pPr lvl="1"/>
            <a:r>
              <a:rPr lang="en-US" dirty="0"/>
              <a:t>Training starts at 88% of SSL</a:t>
            </a:r>
          </a:p>
          <a:p>
            <a:pPr lvl="1"/>
            <a:r>
              <a:rPr lang="en-US" dirty="0"/>
              <a:t>Training is not monotonic but constrained to a tight band at first</a:t>
            </a:r>
          </a:p>
          <a:p>
            <a:pPr lvl="1"/>
            <a:r>
              <a:rPr lang="en-US" dirty="0"/>
              <a:t>Demonstrated multiple ramping and holding cycles at 100% of predicted SSL</a:t>
            </a:r>
          </a:p>
          <a:p>
            <a:pPr lvl="1"/>
            <a:r>
              <a:rPr lang="en-US" dirty="0"/>
              <a:t>Large detraining seen during high ramp rate quenches</a:t>
            </a:r>
          </a:p>
          <a:p>
            <a:pPr lvl="1"/>
            <a:r>
              <a:rPr lang="en-US" dirty="0"/>
              <a:t>Training is more erratic after this point in the test</a:t>
            </a:r>
          </a:p>
          <a:p>
            <a:pPr lvl="1"/>
            <a:r>
              <a:rPr lang="en-US" dirty="0"/>
              <a:t>Quench location (based on voltage tap segment) varies throughout 1.9 K testing</a:t>
            </a:r>
          </a:p>
          <a:p>
            <a:pPr lvl="1"/>
            <a:r>
              <a:rPr lang="en-US" dirty="0"/>
              <a:t>Outer layer quenches seen during 1.9 K testing with 20 A/s ramp rate at high current but no longer seen after ramp rate was reduced to 5 A/s (it’s possible that eddy currents in shell could have led to increased outer layer temperature)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E12A1-6662-6389-3B38-5932BEF59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01472-F3FE-FFB9-0E7F-20208D53F866}"/>
              </a:ext>
            </a:extLst>
          </p:cNvPr>
          <p:cNvSpPr txBox="1"/>
          <p:nvPr/>
        </p:nvSpPr>
        <p:spPr>
          <a:xfrm>
            <a:off x="0" y="4457032"/>
            <a:ext cx="86996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1F497D"/>
                </a:solidFill>
                <a:latin typeface="+mj-lt"/>
              </a:rPr>
              <a:t>* Field values based on calculation, magnetic measurement to be performed after thermal cycle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1E487-0376-4219-21E9-B2CB90575AE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325111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924BE-CD41-7ACB-6BA6-1E30E9A60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869D0-4067-E5A1-2569-F453FDA0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361" y="37170"/>
            <a:ext cx="6757639" cy="755354"/>
          </a:xfrm>
        </p:spPr>
        <p:txBody>
          <a:bodyPr/>
          <a:lstStyle/>
          <a:p>
            <a:r>
              <a:rPr lang="en-US" dirty="0"/>
              <a:t>Training Result Observations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77701-8019-E7A6-0EEF-CA3374466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862" y="993674"/>
            <a:ext cx="8726862" cy="3394472"/>
          </a:xfrm>
        </p:spPr>
        <p:txBody>
          <a:bodyPr/>
          <a:lstStyle/>
          <a:p>
            <a:r>
              <a:rPr lang="en-US" dirty="0"/>
              <a:t>Testing at 4.5 K after 1.9 K test</a:t>
            </a:r>
          </a:p>
          <a:p>
            <a:pPr lvl="1"/>
            <a:r>
              <a:rPr lang="en-US" dirty="0"/>
              <a:t>Stable plateau observed over 5 quenches at 18.4 kA</a:t>
            </a:r>
          </a:p>
          <a:p>
            <a:pPr lvl="1"/>
            <a:r>
              <a:rPr lang="en-US" dirty="0"/>
              <a:t>Quench locations are constrained to two segments that contain the high field region of the magnet (segments containing first and last turn)</a:t>
            </a:r>
          </a:p>
          <a:p>
            <a:r>
              <a:rPr lang="en-US" dirty="0"/>
              <a:t>General observations</a:t>
            </a:r>
          </a:p>
          <a:p>
            <a:pPr lvl="1"/>
            <a:r>
              <a:rPr lang="en-US" dirty="0"/>
              <a:t>No degradation has been observed during first phase of testing, will perform thermal cycle next</a:t>
            </a:r>
          </a:p>
          <a:p>
            <a:pPr lvl="1"/>
            <a:r>
              <a:rPr lang="en-US" dirty="0"/>
              <a:t>The filled wax magnet, CCT5-W, trains but starts at significantly higher fraction of short sample when compared to the epoxy impregnated version, CCT5</a:t>
            </a:r>
          </a:p>
          <a:p>
            <a:pPr lvl="1"/>
            <a:r>
              <a:rPr lang="en-US" dirty="0"/>
              <a:t>Maximum current per strand achieved is 990 A using MQXF strand (i.e. current is close to 2.5 x operating current for MQXF magnets)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3C0F9-D7EF-4D5B-34F0-7B68A66E8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AF423-104E-7C06-1E7F-8DE2E17D6A8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2850698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0E52F-31FB-BD9E-BC35-91DEA4DC5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137" y="120252"/>
            <a:ext cx="6675863" cy="556255"/>
          </a:xfrm>
        </p:spPr>
        <p:txBody>
          <a:bodyPr/>
          <a:lstStyle/>
          <a:p>
            <a:r>
              <a:rPr lang="en-US" dirty="0"/>
              <a:t>Temperature Dependence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E17EFD-C6A9-7712-CE40-447599FDF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285" y="928746"/>
            <a:ext cx="5029200" cy="376437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FECABB-C2F1-ED97-1031-A18083DBED6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727E54-CB49-9728-B68C-9C7EA67F8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123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17178-B55B-3371-11EC-DDACE2B0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3A14D7-8449-4DA0-9772-C31010F36776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E7ADF6-2748-5B3F-3E6F-FC02C43C3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517" y="0"/>
            <a:ext cx="6549482" cy="752975"/>
          </a:xfrm>
        </p:spPr>
        <p:txBody>
          <a:bodyPr/>
          <a:lstStyle/>
          <a:p>
            <a:r>
              <a:rPr lang="en-US" dirty="0"/>
              <a:t>Magnetic measurements @ 1.9K (J. DiMarco)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BF29D4-C974-D164-10E6-394C29CCAB0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MDP Update to the TAC - Prestemon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1A60AC-58C5-42F6-2003-C8E27FE00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70" y="958954"/>
            <a:ext cx="8071338" cy="372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41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4F09B6-AF59-D83C-8814-C3378801D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213" y="0"/>
            <a:ext cx="6984787" cy="85725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520FD0-DB51-D997-4F00-372AC3ADC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48" y="977730"/>
            <a:ext cx="8229600" cy="33944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Reminder of our updated roadmap and priorities</a:t>
            </a:r>
          </a:p>
          <a:p>
            <a:endParaRPr lang="en-US" dirty="0"/>
          </a:p>
          <a:p>
            <a:r>
              <a:rPr lang="en-US" dirty="0"/>
              <a:t>Major developments since the 2025 Collaboration Meeting</a:t>
            </a:r>
          </a:p>
          <a:p>
            <a:pPr lvl="1"/>
            <a:r>
              <a:rPr lang="en-US" dirty="0"/>
              <a:t>CCT5w test results</a:t>
            </a:r>
          </a:p>
          <a:p>
            <a:pPr lvl="1"/>
            <a:r>
              <a:rPr lang="en-US" dirty="0"/>
              <a:t>C3 test results</a:t>
            </a:r>
          </a:p>
          <a:p>
            <a:pPr lvl="1"/>
            <a:endParaRPr lang="en-US" dirty="0"/>
          </a:p>
          <a:p>
            <a:r>
              <a:rPr lang="en-US" dirty="0"/>
              <a:t>Next milestones for the program</a:t>
            </a:r>
          </a:p>
          <a:p>
            <a:endParaRPr lang="en-US" dirty="0"/>
          </a:p>
          <a:p>
            <a:r>
              <a:rPr lang="en-US" dirty="0"/>
              <a:t>Budget considerations and priorities</a:t>
            </a:r>
          </a:p>
          <a:p>
            <a:endParaRPr lang="en-US" dirty="0"/>
          </a:p>
          <a:p>
            <a:r>
              <a:rPr lang="en-US" dirty="0"/>
              <a:t>Community engagement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2AEEA4-553E-C307-66B4-1DB583ABD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820768-6349-8877-0FAB-7913F780CB7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3816145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99656D4-C8AC-663E-C6E8-64E902388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81336-9C3A-3A8F-6802-044D5DB4B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3A14D7-8449-4DA0-9772-C31010F36776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B52E70-62DE-BF16-2D0F-61A57B53A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dirty="0"/>
              <a:t>Magnetization effects during a classic accelerator ramp cycle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0E4D5B-2C8E-E5BF-13A1-39C55AAC1A9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MDP Update to the TAC - Prestemon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073AD9-ED62-D23D-B50F-3E0565950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66" y="932657"/>
            <a:ext cx="74930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16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0A2C-7DD8-8C5D-32F8-77CFA44C5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942" y="179929"/>
            <a:ext cx="6757639" cy="560039"/>
          </a:xfrm>
          <a:effectLst>
            <a:outerShdw dist="38100" sx="1000" sy="1000" algn="tl" rotWithShape="0">
              <a:srgbClr val="000000"/>
            </a:outerShdw>
          </a:effectLst>
        </p:spPr>
        <p:txBody>
          <a:bodyPr/>
          <a:lstStyle/>
          <a:p>
            <a:r>
              <a:rPr lang="en-US" dirty="0"/>
              <a:t>Next Steps in US MDP Nb</a:t>
            </a:r>
            <a:r>
              <a:rPr lang="en-US" baseline="-25000" dirty="0"/>
              <a:t>3</a:t>
            </a:r>
            <a:r>
              <a:rPr lang="en-US" dirty="0"/>
              <a:t>Sn CCT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99AF-D7F3-9170-82E0-4FDD3135B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527" y="954221"/>
            <a:ext cx="5571942" cy="1902910"/>
          </a:xfrm>
        </p:spPr>
        <p:txBody>
          <a:bodyPr>
            <a:normAutofit/>
          </a:bodyPr>
          <a:lstStyle/>
          <a:p>
            <a:r>
              <a:rPr lang="en-US" dirty="0"/>
              <a:t>Fabrication of CCT6, 4-layer Nb</a:t>
            </a:r>
            <a:r>
              <a:rPr lang="en-US" baseline="-25000" dirty="0"/>
              <a:t>3</a:t>
            </a:r>
            <a:r>
              <a:rPr lang="en-US" dirty="0"/>
              <a:t>Sn dipole with 120 mm and short sample bore field of ~15 T at 4.5 K (expected mid 2027)</a:t>
            </a:r>
          </a:p>
          <a:p>
            <a:pPr lvl="1"/>
            <a:r>
              <a:rPr lang="en-US" dirty="0"/>
              <a:t>First layer mandrel has been machined after several winding / reaction / impregnation tests on short mandrels</a:t>
            </a:r>
          </a:p>
          <a:p>
            <a:pPr lvl="1"/>
            <a:r>
              <a:rPr lang="en-US" dirty="0"/>
              <a:t>Currently working on optimization of mechanical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E9799-B941-38F7-A82D-FCEFEC99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252D74-4B48-8260-5653-350DFC2C5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457" y="3035731"/>
            <a:ext cx="4416750" cy="16194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29DAC9-2226-CB1D-9850-808A5745B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34" y="2857131"/>
            <a:ext cx="2739057" cy="9464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4836C6-7258-5EC3-7209-3B14F1E94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3" y="3825584"/>
            <a:ext cx="4416750" cy="829622"/>
          </a:xfrm>
          <a:prstGeom prst="rect">
            <a:avLst/>
          </a:prstGeom>
        </p:spPr>
      </p:pic>
      <p:pic>
        <p:nvPicPr>
          <p:cNvPr id="23" name="Picture 22" descr="A graph of a number of iron&#10;&#10;AI-generated content may be incorrect.">
            <a:extLst>
              <a:ext uri="{FF2B5EF4-FFF2-40B4-BE49-F238E27FC236}">
                <a16:creationId xmlns:a16="http://schemas.microsoft.com/office/drawing/2014/main" id="{E47D0490-43B4-804B-A707-D53FDC414A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6"/>
          <a:stretch>
            <a:fillRect/>
          </a:stretch>
        </p:blipFill>
        <p:spPr>
          <a:xfrm>
            <a:off x="6098767" y="918568"/>
            <a:ext cx="3045233" cy="211716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1EE6E-633E-00B1-49DD-09B5BDFA211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807284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1C41D-2414-4D74-E210-BD5611134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CA56D-DEAF-4368-358A-A305F1E8B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83EEF-5ABC-75F1-828C-20206907B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B377A-32F1-B356-B452-8EEFABC29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810" y="0"/>
            <a:ext cx="6913756" cy="735980"/>
          </a:xfrm>
        </p:spPr>
        <p:txBody>
          <a:bodyPr>
            <a:noAutofit/>
          </a:bodyPr>
          <a:lstStyle/>
          <a:p>
            <a:r>
              <a:rPr lang="en-US" sz="1400" dirty="0"/>
              <a:t>A major deliverable from the 2020 roadmap was C3, a REBCO CORC-based CCT dipole – enabled development of technology to support these milestones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57231-208F-CD50-1162-D070D53F242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/>
              <a:t>MDP Update to the TAC - Prestemon 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C3D20068-E282-CA8E-2548-06FF8E5AAE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" t="10756" r="28183" b="19016"/>
          <a:stretch/>
        </p:blipFill>
        <p:spPr>
          <a:xfrm>
            <a:off x="150323" y="924777"/>
            <a:ext cx="8776710" cy="3756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62E9BBF-4C14-CDE6-6B78-437805B2EC33}"/>
              </a:ext>
            </a:extLst>
          </p:cNvPr>
          <p:cNvSpPr/>
          <p:nvPr/>
        </p:nvSpPr>
        <p:spPr>
          <a:xfrm>
            <a:off x="71945" y="2008628"/>
            <a:ext cx="8614855" cy="1100332"/>
          </a:xfrm>
          <a:prstGeom prst="roundRect">
            <a:avLst/>
          </a:prstGeom>
          <a:noFill/>
          <a:ln w="34925" cap="flat">
            <a:solidFill>
              <a:srgbClr val="FF000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defTabSz="342900" hangingPunct="0"/>
            <a:endParaRPr lang="en-US" sz="135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3308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A687E-6FB9-A516-DB7B-00DE229F1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928" y="69054"/>
            <a:ext cx="6713033" cy="678622"/>
          </a:xfrm>
          <a:effectLst>
            <a:outerShdw dist="38100" sx="1000" sy="1000" algn="tl" rotWithShape="0">
              <a:srgbClr val="000000"/>
            </a:outerShdw>
          </a:effectLst>
        </p:spPr>
        <p:txBody>
          <a:bodyPr>
            <a:normAutofit/>
          </a:bodyPr>
          <a:lstStyle/>
          <a:p>
            <a:r>
              <a:rPr lang="en-US" sz="1800" dirty="0"/>
              <a:t>Development of REBCO magnet technology - COMB-STAR-1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548DAD-C286-5988-904A-A247C6225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321" y="2952755"/>
            <a:ext cx="2599956" cy="166736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B8C2C-56DC-F8DD-1591-694D9E8A6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71" y="859106"/>
            <a:ext cx="8094521" cy="84716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 COMB processes developed</a:t>
            </a:r>
          </a:p>
          <a:p>
            <a:r>
              <a:rPr lang="en-US" dirty="0"/>
              <a:t> Degradation observed on one half</a:t>
            </a:r>
          </a:p>
          <a:p>
            <a:r>
              <a:rPr lang="en-US" dirty="0"/>
              <a:t> 95% IC retention on the other half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88362-0F2C-A2BA-764D-AD42064A3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2" y="12798154"/>
            <a:ext cx="108329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MDP Update to the TAC - Prestemon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4E952-0199-A2D9-0441-F6596C4DC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E624A2-5E9F-07EA-885A-A42D486A7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93" y="859106"/>
            <a:ext cx="5500607" cy="18352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3C7A04-0E52-9BA7-E11D-8CC39761D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925" y="2952754"/>
            <a:ext cx="2754227" cy="17048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0FFE61-D6FA-8FF7-6383-3BA6F8F6D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34" y="1706265"/>
            <a:ext cx="3344391" cy="29513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6A0D95-AEDE-D32B-AFBE-EE7FC983DD1D}"/>
              </a:ext>
            </a:extLst>
          </p:cNvPr>
          <p:cNvSpPr txBox="1"/>
          <p:nvPr/>
        </p:nvSpPr>
        <p:spPr>
          <a:xfrm>
            <a:off x="7727496" y="600678"/>
            <a:ext cx="1403629" cy="27699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342900" hangingPunct="0"/>
            <a:r>
              <a:rPr lang="en-US" sz="1350" dirty="0">
                <a:solidFill>
                  <a:srgbClr val="000000"/>
                </a:solidFill>
                <a:sym typeface="Calibri"/>
              </a:rPr>
              <a:t>Vadim </a:t>
            </a:r>
            <a:r>
              <a:rPr lang="en-US" sz="1350" dirty="0" err="1">
                <a:solidFill>
                  <a:srgbClr val="000000"/>
                </a:solidFill>
                <a:sym typeface="Calibri"/>
              </a:rPr>
              <a:t>Kashikhin</a:t>
            </a:r>
            <a:endParaRPr lang="en-US" sz="1350" dirty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441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FF986-8303-4581-11A5-1FDAACDDE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059" y="14868"/>
            <a:ext cx="6779940" cy="730250"/>
          </a:xfrm>
          <a:effectLst>
            <a:outerShdw dist="38100" sx="1000" sy="1000" algn="tl" rotWithShape="0">
              <a:srgbClr val="000000"/>
            </a:outerShdw>
          </a:effectLst>
        </p:spPr>
        <p:txBody>
          <a:bodyPr/>
          <a:lstStyle/>
          <a:p>
            <a:r>
              <a:rPr lang="en-US" dirty="0"/>
              <a:t>Next COMB-STAR-2 magnet designed to achieve 4.9T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0AF77-72D1-5395-25C9-F410FE8A1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2" y="12798154"/>
            <a:ext cx="108329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MDP Update to the TAC - Prestemon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8466C-F952-1E1D-51E3-89443228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67B750-E2B5-7E27-84F4-81924375F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2103"/>
            <a:ext cx="3165167" cy="2764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E59F26-981A-58C6-B95B-6E65AA0A1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909" y="3049731"/>
            <a:ext cx="2386013" cy="1446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211DE8-4F76-2633-9340-E80DD3767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769" y="990011"/>
            <a:ext cx="2149160" cy="16343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8B32FD-FE2B-088A-6197-D91BE5C5A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789" y="1097632"/>
            <a:ext cx="3389768" cy="298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61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223AF0E-4B7D-4732-07DD-A13E97128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940000">
            <a:off x="1522871" y="2424128"/>
            <a:ext cx="2694402" cy="1573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E5948D-EA26-B6CE-B318-5BEC96F02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678" y="0"/>
            <a:ext cx="6906321" cy="730250"/>
          </a:xfrm>
        </p:spPr>
        <p:txBody>
          <a:bodyPr>
            <a:normAutofit fontScale="90000"/>
          </a:bodyPr>
          <a:lstStyle/>
          <a:p>
            <a:r>
              <a:rPr lang="en-US" dirty="0"/>
              <a:t>C3 is a 6-layer, 65mm ID CCT magnet using CORC conductor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6A6C1-E1A8-F9FF-FE2E-9A8CD4743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2" y="12798154"/>
            <a:ext cx="108329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MDP Update to the TAC - Prestemon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433FB-1312-3FC3-972D-88B2D0E87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B7E218-72FC-F92D-4EB8-35664BCC1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193" y="906236"/>
            <a:ext cx="3925547" cy="17020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3B193F-A3D2-0E0D-1377-7A19F74BB4B2}"/>
              </a:ext>
            </a:extLst>
          </p:cNvPr>
          <p:cNvSpPr txBox="1"/>
          <p:nvPr/>
        </p:nvSpPr>
        <p:spPr>
          <a:xfrm>
            <a:off x="130260" y="1039000"/>
            <a:ext cx="3575273" cy="300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675" dirty="0">
                <a:solidFill>
                  <a:srgbClr val="19376A"/>
                </a:solidFill>
                <a:latin typeface="Franklin Gothic Medium" panose="020B0603020102020204" pitchFamily="34" charset="0"/>
              </a:rPr>
              <a:t>145 m of CORC® wires in six pieces, maximum piece length 35 m</a:t>
            </a:r>
            <a:endParaRPr lang="en-US" sz="675" dirty="0">
              <a:solidFill>
                <a:srgbClr val="19376A"/>
              </a:solidFill>
              <a:latin typeface="Courier New" panose="02070309020205020404" pitchFamily="49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675" dirty="0">
                <a:solidFill>
                  <a:srgbClr val="19376A"/>
                </a:solidFill>
                <a:latin typeface="Franklin Gothic Medium" panose="020B0603020102020204" pitchFamily="34" charset="0"/>
              </a:rPr>
              <a:t>Specified the minimum tape </a:t>
            </a:r>
            <a:r>
              <a:rPr lang="en-US" sz="675" i="1" dirty="0" err="1">
                <a:solidFill>
                  <a:srgbClr val="19376A"/>
                </a:solidFill>
                <a:latin typeface="Franklin Gothic Medium" panose="020B0603020102020204" pitchFamily="34" charset="0"/>
              </a:rPr>
              <a:t>I</a:t>
            </a:r>
            <a:r>
              <a:rPr lang="en-US" sz="675" dirty="0" err="1">
                <a:solidFill>
                  <a:srgbClr val="19376A"/>
                </a:solidFill>
                <a:latin typeface="Franklin Gothic Medium" panose="020B0603020102020204" pitchFamily="34" charset="0"/>
              </a:rPr>
              <a:t>c</a:t>
            </a:r>
            <a:r>
              <a:rPr lang="en-US" sz="675" dirty="0">
                <a:solidFill>
                  <a:srgbClr val="19376A"/>
                </a:solidFill>
                <a:latin typeface="Franklin Gothic Medium" panose="020B0603020102020204" pitchFamily="34" charset="0"/>
              </a:rPr>
              <a:t> for HM tapes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13EE98-B95F-7073-4A7D-2B3FF2C6963C}"/>
              </a:ext>
            </a:extLst>
          </p:cNvPr>
          <p:cNvSpPr txBox="1"/>
          <p:nvPr/>
        </p:nvSpPr>
        <p:spPr>
          <a:xfrm>
            <a:off x="7727496" y="600678"/>
            <a:ext cx="1403629" cy="27699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342900" hangingPunct="0"/>
            <a:r>
              <a:rPr lang="en-US" sz="1350" dirty="0">
                <a:solidFill>
                  <a:srgbClr val="000000"/>
                </a:solidFill>
                <a:sym typeface="Calibri"/>
              </a:rPr>
              <a:t>Xiaorong Wang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48C117-2076-88B9-AAA9-6E44C1B0B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406" y="2692144"/>
            <a:ext cx="2513663" cy="190679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4F47B3D-CA72-ED4A-F485-560C63DF28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9" r="28222"/>
          <a:stretch/>
        </p:blipFill>
        <p:spPr bwMode="auto">
          <a:xfrm>
            <a:off x="3723143" y="906236"/>
            <a:ext cx="1347440" cy="383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AC2C3C-7F17-FEBE-32FD-77DECAB5B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" y="1799753"/>
            <a:ext cx="1968050" cy="14913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B4C699-A3DA-79BD-FA21-8B6B6A71BF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" y="3295392"/>
            <a:ext cx="1968050" cy="143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25C54-FB77-F9A3-29D7-10BD59019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991" y="83262"/>
            <a:ext cx="6706605" cy="686344"/>
          </a:xfrm>
        </p:spPr>
        <p:txBody>
          <a:bodyPr>
            <a:normAutofit/>
          </a:bodyPr>
          <a:lstStyle/>
          <a:p>
            <a:r>
              <a:rPr lang="en-US" sz="2000" dirty="0"/>
              <a:t>The dipole field reached 5.99 T at 6.75 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E1A2B-1A12-573A-0335-BFC24E91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8035" y="4891681"/>
            <a:ext cx="182260" cy="184664"/>
          </a:xfrm>
        </p:spPr>
        <p:txBody>
          <a:bodyPr/>
          <a:lstStyle/>
          <a:p>
            <a:fld id="{D260E43B-7F43-FA45-AAB7-E054FD6CC4E3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DACFB9-F1C4-4F02-2FCC-99EC19A51FA0}"/>
              </a:ext>
            </a:extLst>
          </p:cNvPr>
          <p:cNvSpPr txBox="1"/>
          <p:nvPr/>
        </p:nvSpPr>
        <p:spPr>
          <a:xfrm>
            <a:off x="5620491" y="3767506"/>
            <a:ext cx="3297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F497D"/>
                </a:solidFill>
              </a:rPr>
              <a:t>Calculation by L. Brouwer and Y. Yan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1366C6-E54C-1A13-E955-CB9781A5353E}"/>
              </a:ext>
            </a:extLst>
          </p:cNvPr>
          <p:cNvSpPr txBox="1"/>
          <p:nvPr/>
        </p:nvSpPr>
        <p:spPr>
          <a:xfrm>
            <a:off x="177977" y="4073349"/>
            <a:ext cx="6314263" cy="6719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L="257175" indent="-257175" defTabSz="3429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+mj-lt"/>
              </a:defRPr>
            </a:lvl1pPr>
            <a:lvl2pPr marL="557213" indent="-214313" defTabSz="342900">
              <a:spcBef>
                <a:spcPct val="20000"/>
              </a:spcBef>
              <a:buFont typeface="Courier New"/>
              <a:buChar char="o"/>
              <a:defRPr sz="1500">
                <a:solidFill>
                  <a:srgbClr val="1F497D"/>
                </a:solidFill>
                <a:latin typeface="+mj-lt"/>
              </a:defRPr>
            </a:lvl2pPr>
            <a:lvl3pPr marL="857250" indent="-171450" defTabSz="342900">
              <a:spcBef>
                <a:spcPct val="20000"/>
              </a:spcBef>
              <a:buFont typeface="Arial"/>
              <a:buChar char="•"/>
              <a:defRPr sz="1500">
                <a:solidFill>
                  <a:srgbClr val="1F497D"/>
                </a:solidFill>
                <a:latin typeface="+mj-lt"/>
              </a:defRPr>
            </a:lvl3pPr>
            <a:lvl4pPr marL="1200150" indent="-171450" defTabSz="342900">
              <a:spcBef>
                <a:spcPct val="20000"/>
              </a:spcBef>
              <a:buFont typeface="Arial"/>
              <a:buChar char="–"/>
              <a:defRPr sz="1500">
                <a:solidFill>
                  <a:srgbClr val="1F497D"/>
                </a:solidFill>
                <a:latin typeface="+mj-lt"/>
              </a:defRPr>
            </a:lvl4pPr>
            <a:lvl5pPr marL="1543050" indent="-171450" defTabSz="342900">
              <a:spcBef>
                <a:spcPct val="20000"/>
              </a:spcBef>
              <a:buFont typeface="Arial"/>
              <a:buChar char="»"/>
              <a:defRPr sz="1500">
                <a:solidFill>
                  <a:srgbClr val="1F497D"/>
                </a:solidFill>
                <a:latin typeface="+mj-lt"/>
              </a:defRPr>
            </a:lvl5pPr>
            <a:lvl6pPr marL="1885950" indent="-171450" defTabSz="342900">
              <a:spcBef>
                <a:spcPct val="20000"/>
              </a:spcBef>
              <a:buFont typeface="Arial"/>
              <a:buChar char="•"/>
              <a:defRPr sz="1500"/>
            </a:lvl6pPr>
            <a:lvl7pPr marL="2228850" indent="-171450" defTabSz="342900">
              <a:spcBef>
                <a:spcPct val="20000"/>
              </a:spcBef>
              <a:buFont typeface="Arial"/>
              <a:buChar char="•"/>
              <a:defRPr sz="1500"/>
            </a:lvl7pPr>
            <a:lvl8pPr marL="2571750" indent="-171450" defTabSz="342900">
              <a:spcBef>
                <a:spcPct val="20000"/>
              </a:spcBef>
              <a:buFont typeface="Arial"/>
              <a:buChar char="•"/>
              <a:defRPr sz="1500"/>
            </a:lvl8pPr>
            <a:lvl9pPr marL="2914650" indent="-171450" defTabSz="342900">
              <a:spcBef>
                <a:spcPct val="20000"/>
              </a:spcBef>
              <a:buFont typeface="Arial"/>
              <a:buChar char="•"/>
              <a:defRPr sz="1500"/>
            </a:lvl9pPr>
          </a:lstStyle>
          <a:p>
            <a:pPr>
              <a:spcBef>
                <a:spcPts val="2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Peak I x B force on the conductor ~ 42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kN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/m </a:t>
            </a:r>
          </a:p>
          <a:p>
            <a:pPr>
              <a:spcBef>
                <a:spcPts val="2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Iron contribution ~ 1.1 T, 19% of the total field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95B1C6-BC6E-ABD4-43F5-D1E24C1CDA9A}"/>
              </a:ext>
            </a:extLst>
          </p:cNvPr>
          <p:cNvGrpSpPr/>
          <p:nvPr/>
        </p:nvGrpSpPr>
        <p:grpSpPr>
          <a:xfrm>
            <a:off x="420977" y="1040004"/>
            <a:ext cx="8145328" cy="2977761"/>
            <a:chOff x="733986" y="1681132"/>
            <a:chExt cx="7840416" cy="269037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6249D08-CFE0-422C-8011-8C7134509B8C}"/>
                </a:ext>
              </a:extLst>
            </p:cNvPr>
            <p:cNvGrpSpPr/>
            <p:nvPr/>
          </p:nvGrpSpPr>
          <p:grpSpPr>
            <a:xfrm>
              <a:off x="733986" y="1681132"/>
              <a:ext cx="7840416" cy="2690371"/>
              <a:chOff x="604876" y="1572826"/>
              <a:chExt cx="7720808" cy="2649328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3274ED4-DBC0-4BCE-B45E-BA79C0C9B4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604876" y="1572826"/>
                <a:ext cx="7720808" cy="2649328"/>
              </a:xfrm>
              <a:prstGeom prst="rect">
                <a:avLst/>
              </a:prstGeom>
            </p:spPr>
          </p:pic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8B5B673A-C1EB-8041-C980-6EF1CA8C0872}"/>
                  </a:ext>
                </a:extLst>
              </p:cNvPr>
              <p:cNvCxnSpPr/>
              <p:nvPr/>
            </p:nvCxnSpPr>
            <p:spPr>
              <a:xfrm flipV="1">
                <a:off x="2188541" y="3025726"/>
                <a:ext cx="327660" cy="2133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C9F0ADC3-22DE-DF6F-271E-198A8F5C19F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641034" y="2266143"/>
                <a:ext cx="327660" cy="2133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6BACD7-7C83-02AF-D8DD-9B358B86D2BD}"/>
                  </a:ext>
                </a:extLst>
              </p:cNvPr>
              <p:cNvSpPr txBox="1"/>
              <p:nvPr/>
            </p:nvSpPr>
            <p:spPr>
              <a:xfrm>
                <a:off x="2109527" y="1725901"/>
                <a:ext cx="1376933" cy="5750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3600" dirty="0">
                    <a:solidFill>
                      <a:schemeClr val="accent2"/>
                    </a:solidFill>
                  </a:rPr>
                  <a:t>5.99 T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7CAC2681-D646-4549-0A8D-F84258B92A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02668" y="1910567"/>
                <a:ext cx="357327" cy="891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59E9FE-841C-4255-AA01-6EEBE8AC3E4F}"/>
                  </a:ext>
                </a:extLst>
              </p:cNvPr>
              <p:cNvSpPr txBox="1"/>
              <p:nvPr/>
            </p:nvSpPr>
            <p:spPr>
              <a:xfrm>
                <a:off x="7547908" y="3348202"/>
                <a:ext cx="676462" cy="328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1F497D"/>
                    </a:solidFill>
                  </a:rPr>
                  <a:t>4.2 K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DA45DD4A-712E-5F02-B978-80711E28B1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4166" y="2991527"/>
                <a:ext cx="42614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0619D0E2-90EA-CC27-5842-EDFCD29A96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04304" y="2164081"/>
                <a:ext cx="334701" cy="2605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AF36C3-CDE2-1EB8-0B80-9CB4BC5D77B3}"/>
                </a:ext>
              </a:extLst>
            </p:cNvPr>
            <p:cNvSpPr txBox="1"/>
            <p:nvPr/>
          </p:nvSpPr>
          <p:spPr>
            <a:xfrm>
              <a:off x="3534569" y="3514028"/>
              <a:ext cx="686942" cy="333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F497D"/>
                  </a:solidFill>
                </a:rPr>
                <a:t>4.2 K</a:t>
              </a:r>
            </a:p>
          </p:txBody>
        </p:sp>
      </p:grp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7D6EE71-26E8-0562-D9E9-35A650A1A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2" y="12798154"/>
            <a:ext cx="108329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MDP Update to the TAC - Prestemon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514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3DFC-292D-4974-BCA2-3DC10212C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Achieved 6 T in 65 mm aperture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82BFB-8B06-4FA1-8EB1-C786BE84C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9" y="1026001"/>
            <a:ext cx="8949723" cy="3481034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Voltage rise </a:t>
            </a:r>
            <a:r>
              <a:rPr lang="en-US" dirty="0"/>
              <a:t>observed in layer 1 (and less in layer 4), likely degraded during fabrication</a:t>
            </a:r>
          </a:p>
          <a:p>
            <a:pPr lvl="1"/>
            <a:r>
              <a:rPr lang="en-US" dirty="0"/>
              <a:t>But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no thermal run-away </a:t>
            </a:r>
            <a:r>
              <a:rPr lang="en-US" dirty="0"/>
              <a:t>(“quench”)</a:t>
            </a:r>
          </a:p>
          <a:p>
            <a:r>
              <a:rPr lang="en-US" dirty="0"/>
              <a:t>Ramping stopped at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6.75 kA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6 T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AF821-4235-4CDA-81BE-6BB2168DA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1584" y="6448251"/>
            <a:ext cx="7128792" cy="365125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>
                    <a:lumMod val="9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BF2E2-392A-4D4C-8B03-F74018B9F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8BD2D2-8A5F-43E7-943F-C2BEDBA67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3" y="2364451"/>
            <a:ext cx="3401926" cy="24717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F58B73-F3DB-4A03-B816-1AB455466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37" r="21303"/>
          <a:stretch/>
        </p:blipFill>
        <p:spPr>
          <a:xfrm>
            <a:off x="3763125" y="2301742"/>
            <a:ext cx="5283737" cy="253444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921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B9752-9503-4F99-9458-EED44526BD81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dist="38100" sx="1000" sy="1000" algn="tl" rotWithShape="0">
              <a:srgbClr val="000000"/>
            </a:outerShdw>
          </a:effectLst>
        </p:spPr>
        <p:txBody>
          <a:bodyPr/>
          <a:lstStyle/>
          <a:p>
            <a:r>
              <a:rPr lang="en-US" dirty="0"/>
              <a:t>Record field for HTS magnets with aperture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63DA8-1F50-4D59-95D1-2AA2E57D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1584" y="6448251"/>
            <a:ext cx="7128792" cy="365125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>
                    <a:lumMod val="9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8D3AFA-8AA1-41C6-9F5F-1C271C71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1B26E3-F4F4-4CBF-9015-7100DECF3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34" t="10204" b="4390"/>
          <a:stretch/>
        </p:blipFill>
        <p:spPr>
          <a:xfrm>
            <a:off x="1922170" y="940417"/>
            <a:ext cx="5299660" cy="40261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9019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67D7-82C6-B1AA-3686-75B6BC170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227" y="-9525"/>
            <a:ext cx="7130498" cy="829902"/>
          </a:xfrm>
        </p:spPr>
        <p:txBody>
          <a:bodyPr>
            <a:normAutofit/>
          </a:bodyPr>
          <a:lstStyle/>
          <a:p>
            <a:r>
              <a:rPr lang="en-US" sz="1800" dirty="0"/>
              <a:t>Hybrid testing will allow “rapid” exploration of HTS at high field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33218-473A-802D-1F38-E5C586695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378" y="890098"/>
            <a:ext cx="8351449" cy="3394473"/>
          </a:xfrm>
        </p:spPr>
        <p:txBody>
          <a:bodyPr>
            <a:normAutofit/>
          </a:bodyPr>
          <a:lstStyle/>
          <a:p>
            <a:r>
              <a:rPr lang="en-US" sz="1400" dirty="0"/>
              <a:t>First hybrid magnet at LBNL will incorporate Bi2212 C1 in the CCT5 Nb3Sn dipole – ready for testing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3AE5F-340E-24AC-0D57-9DD5FFFA1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2" y="12798154"/>
            <a:ext cx="108329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MDP Update to the TAC - Prestemon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E9D09-33B5-3C50-4AC8-BE7C658B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C82F28-989F-C087-AA56-4B0FE1989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414"/>
            <a:ext cx="4062344" cy="3314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61C324-62B5-2850-ED6B-CF7A93B9F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466" y="3247739"/>
            <a:ext cx="2039881" cy="1483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2D43A7-38C9-2394-626C-0B9AFC5233BD}"/>
              </a:ext>
            </a:extLst>
          </p:cNvPr>
          <p:cNvPicPr/>
          <p:nvPr/>
        </p:nvPicPr>
        <p:blipFill rotWithShape="1">
          <a:blip r:embed="rId5"/>
          <a:srcRect l="7212" r="8789"/>
          <a:stretch/>
        </p:blipFill>
        <p:spPr>
          <a:xfrm>
            <a:off x="4763861" y="1325414"/>
            <a:ext cx="3526971" cy="336913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103872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7CC16-1A7C-A9CF-6A60-A7D44EBF2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810" y="69054"/>
            <a:ext cx="6921190" cy="731475"/>
          </a:xfrm>
        </p:spPr>
        <p:txBody>
          <a:bodyPr>
            <a:normAutofit fontScale="90000"/>
          </a:bodyPr>
          <a:lstStyle/>
          <a:p>
            <a:r>
              <a:rPr lang="en-US" dirty="0"/>
              <a:t>Our program has been reviewed and revised to align with P5 recommendations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67057-CAC5-9DA1-9FC9-7605D84C9E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479722" y="12798154"/>
            <a:ext cx="108329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MDP Update to the TAC - Prestemon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A582A-6E3B-8414-9F16-FC4477F5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B21AF8-E00E-1A05-3ACF-DC55A4E68C36}"/>
              </a:ext>
            </a:extLst>
          </p:cNvPr>
          <p:cNvSpPr txBox="1"/>
          <p:nvPr/>
        </p:nvSpPr>
        <p:spPr>
          <a:xfrm>
            <a:off x="132792" y="1617704"/>
            <a:ext cx="2744226" cy="349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858" tIns="12858" rIns="12858" bIns="12858" numCol="1" spcCol="38100" rtlCol="0" anchor="t">
            <a:spAutoFit/>
          </a:bodyPr>
          <a:lstStyle/>
          <a:p>
            <a:pPr defTabSz="128588"/>
            <a:r>
              <a:rPr lang="en-US" sz="1050" dirty="0">
                <a:sym typeface="Calibri"/>
              </a:rPr>
              <a:t>Improve integration for hybrid magnets</a:t>
            </a:r>
          </a:p>
          <a:p>
            <a:pPr defTabSz="128588"/>
            <a:r>
              <a:rPr lang="en-US" sz="1050" dirty="0"/>
              <a:t>Investigate HEP-motivated solenoid designs</a:t>
            </a:r>
            <a:endParaRPr lang="en-US" sz="1050" dirty="0"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D5C2F9-5E1E-F872-6E89-6B472B920BAC}"/>
              </a:ext>
            </a:extLst>
          </p:cNvPr>
          <p:cNvSpPr txBox="1"/>
          <p:nvPr/>
        </p:nvSpPr>
        <p:spPr>
          <a:xfrm>
            <a:off x="132791" y="2946037"/>
            <a:ext cx="2493323" cy="349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858" tIns="12858" rIns="12858" bIns="12858" numCol="1" spcCol="38100" rtlCol="0" anchor="t">
            <a:spAutoFit/>
          </a:bodyPr>
          <a:lstStyle/>
          <a:p>
            <a:pPr defTabSz="128588"/>
            <a:r>
              <a:rPr lang="en-US" sz="1050" dirty="0">
                <a:sym typeface="Calibri"/>
              </a:rPr>
              <a:t>Strengthen linkage between technologies and magnets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3F9D09-24CC-0ECC-EBB3-E06EDF675F4A}"/>
              </a:ext>
            </a:extLst>
          </p:cNvPr>
          <p:cNvSpPr txBox="1"/>
          <p:nvPr/>
        </p:nvSpPr>
        <p:spPr>
          <a:xfrm>
            <a:off x="132792" y="4229813"/>
            <a:ext cx="2744226" cy="187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858" tIns="12858" rIns="12858" bIns="12858" numCol="1" spcCol="38100" rtlCol="0" anchor="t">
            <a:spAutoFit/>
          </a:bodyPr>
          <a:lstStyle/>
          <a:p>
            <a:pPr defTabSz="128588"/>
            <a:r>
              <a:rPr lang="en-US" sz="1050" dirty="0">
                <a:sym typeface="Calibri"/>
              </a:rPr>
              <a:t>Align with, and support, collider design efforts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7C71A1-329F-BE2C-2D49-62E41DF88849}"/>
              </a:ext>
            </a:extLst>
          </p:cNvPr>
          <p:cNvSpPr txBox="1"/>
          <p:nvPr/>
        </p:nvSpPr>
        <p:spPr>
          <a:xfrm>
            <a:off x="132792" y="1189885"/>
            <a:ext cx="2426413" cy="349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858" tIns="12858" rIns="12858" bIns="12858" numCol="1" spcCol="38100" rtlCol="0" anchor="t">
            <a:spAutoFit/>
          </a:bodyPr>
          <a:lstStyle/>
          <a:p>
            <a:pPr defTabSz="128588"/>
            <a:r>
              <a:rPr lang="en-US" sz="1050" b="1" dirty="0">
                <a:sym typeface="Calibri"/>
              </a:rPr>
              <a:t>Central focus: develop and test high field magnets for HEP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A3D8CE-EE4C-0F2C-4FA3-2924AC36D146}"/>
              </a:ext>
            </a:extLst>
          </p:cNvPr>
          <p:cNvSpPr txBox="1"/>
          <p:nvPr/>
        </p:nvSpPr>
        <p:spPr>
          <a:xfrm>
            <a:off x="132792" y="2355263"/>
            <a:ext cx="2267666" cy="5107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858" tIns="12858" rIns="12858" bIns="12858" numCol="1" spcCol="38100" rtlCol="0" anchor="t">
            <a:spAutoFit/>
          </a:bodyPr>
          <a:lstStyle/>
          <a:p>
            <a:pPr defTabSz="128588"/>
            <a:r>
              <a:rPr lang="en-US" sz="1050" b="1" dirty="0">
                <a:sym typeface="Calibri"/>
              </a:rPr>
              <a:t>Support magnets with critical materials, expertise &amp; dev. of new enabling technologies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7FDDCC-3A1C-7374-DF61-BDE1BF2D6BAD}"/>
              </a:ext>
            </a:extLst>
          </p:cNvPr>
          <p:cNvSpPr txBox="1"/>
          <p:nvPr/>
        </p:nvSpPr>
        <p:spPr>
          <a:xfrm>
            <a:off x="132792" y="3665908"/>
            <a:ext cx="2610391" cy="349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858" tIns="12858" rIns="12858" bIns="12858" numCol="1" spcCol="38100" rtlCol="0" anchor="t">
            <a:spAutoFit/>
          </a:bodyPr>
          <a:lstStyle/>
          <a:p>
            <a:pPr defTabSz="128588"/>
            <a:r>
              <a:rPr lang="en-US" sz="1050" b="1" dirty="0">
                <a:sym typeface="Calibri"/>
              </a:rPr>
              <a:t>Forward looking – what is enabled by our advances, and what is achievable for colliders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7859AB-E661-1052-612F-B9F6290C2B82}"/>
              </a:ext>
            </a:extLst>
          </p:cNvPr>
          <p:cNvCxnSpPr>
            <a:cxnSpLocks/>
          </p:cNvCxnSpPr>
          <p:nvPr/>
        </p:nvCxnSpPr>
        <p:spPr>
          <a:xfrm>
            <a:off x="132791" y="3440459"/>
            <a:ext cx="2493323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D474C0-768F-9590-CF27-187A31C6795C}"/>
              </a:ext>
            </a:extLst>
          </p:cNvPr>
          <p:cNvCxnSpPr>
            <a:cxnSpLocks/>
          </p:cNvCxnSpPr>
          <p:nvPr/>
        </p:nvCxnSpPr>
        <p:spPr>
          <a:xfrm>
            <a:off x="132791" y="2093069"/>
            <a:ext cx="2493323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109602A0-C1A7-864A-E7C2-01DAE89AC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018" y="1178849"/>
            <a:ext cx="6134190" cy="340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668B67-CD21-AD1F-A678-12210A68C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GARD is under stress – budget reductions in 2025-2026, likely in 2027</a:t>
            </a:r>
          </a:p>
          <a:p>
            <a:endParaRPr lang="en-US" dirty="0"/>
          </a:p>
          <a:p>
            <a:r>
              <a:rPr lang="en-US" dirty="0"/>
              <a:t>Our focus is on:</a:t>
            </a:r>
          </a:p>
          <a:p>
            <a:pPr lvl="1"/>
            <a:r>
              <a:rPr lang="en-US" dirty="0"/>
              <a:t>Prioritizing key results that can impact HEP strategy</a:t>
            </a:r>
          </a:p>
          <a:p>
            <a:pPr lvl="1"/>
            <a:r>
              <a:rPr lang="en-US" dirty="0"/>
              <a:t>Demonstrating relevance of our work to existing and potential projects</a:t>
            </a:r>
          </a:p>
          <a:p>
            <a:pPr lvl="1"/>
            <a:r>
              <a:rPr lang="en-US" dirty="0"/>
              <a:t>Maintaining expertise and facilities</a:t>
            </a:r>
          </a:p>
          <a:p>
            <a:pPr lvl="1"/>
            <a:endParaRPr lang="en-US" dirty="0"/>
          </a:p>
          <a:p>
            <a:r>
              <a:rPr lang="en-US" dirty="0"/>
              <a:t>Leverage synergistic 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8BE9CA-6EF9-89EF-3F78-70D64380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771FA8-3E46-1E06-5028-5963E77C4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Budget considerations and priorities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F73AA-0A5A-C5BF-4631-B3FAA917B3A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65857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BB5631-1D70-1931-B58F-0512C1B4F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9398"/>
            <a:ext cx="8229600" cy="33944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Despite tight budgets (including travel), we have been actively engaged in the international community since the Collaboration Meeting</a:t>
            </a:r>
          </a:p>
          <a:p>
            <a:endParaRPr lang="en-US" dirty="0"/>
          </a:p>
          <a:p>
            <a:r>
              <a:rPr lang="en-US" sz="1100" dirty="0"/>
              <a:t>Enabling the discovery of QCD Axion Dark Matter at the GUT scale, May 7-9, LBNL	</a:t>
            </a:r>
          </a:p>
          <a:p>
            <a:r>
              <a:rPr lang="en-US" sz="1100" dirty="0"/>
              <a:t>US-Japan Symposium 2025, May 12-14, Sapporo, Japan</a:t>
            </a:r>
          </a:p>
          <a:p>
            <a:r>
              <a:rPr lang="en-US" sz="1100" dirty="0"/>
              <a:t>IMCC and MuCol annual meeting, May 12-16</a:t>
            </a:r>
            <a:r>
              <a:rPr lang="en-US" sz="1100"/>
              <a:t>, Hamburg, Germany</a:t>
            </a:r>
            <a:r>
              <a:rPr lang="en-US" sz="1100" dirty="0"/>
              <a:t>						</a:t>
            </a:r>
          </a:p>
          <a:p>
            <a:r>
              <a:rPr lang="en-US" sz="1100" dirty="0"/>
              <a:t>FCC Week, May 19-23, Vienna, Austria										</a:t>
            </a:r>
          </a:p>
          <a:p>
            <a:r>
              <a:rPr lang="en-US" sz="1100" dirty="0"/>
              <a:t>16th International Heavy Ion Conference, HIAT2025, East Lansing, MI			</a:t>
            </a:r>
          </a:p>
          <a:p>
            <a:r>
              <a:rPr lang="en-US" sz="1100" dirty="0"/>
              <a:t>Open Symposium on the European strategy for Particle Physics, Venice, Italy		</a:t>
            </a:r>
          </a:p>
          <a:p>
            <a:r>
              <a:rPr lang="en-US" sz="1100" dirty="0"/>
              <a:t>MT29, July 1-6, Boston, MA													</a:t>
            </a:r>
          </a:p>
          <a:p>
            <a:r>
              <a:rPr lang="en-US" sz="1100" dirty="0"/>
              <a:t>US Muon Collider Accelerator School &amp; 2nd Annual USMCC, Aug 3-8, FNAL						</a:t>
            </a:r>
          </a:p>
          <a:p>
            <a:r>
              <a:rPr lang="en-US" sz="1100" dirty="0"/>
              <a:t>2025 North American Particle Accelerator Conference (NAPAC 25), Aug. 10-15, Sacramento</a:t>
            </a:r>
          </a:p>
          <a:p>
            <a:r>
              <a:rPr lang="en-US" sz="1100" dirty="0"/>
              <a:t>ICIS 2025 (International conference on Ion Sources), Oxford, UK</a:t>
            </a:r>
          </a:p>
          <a:p>
            <a:r>
              <a:rPr lang="en-US" sz="1100" dirty="0"/>
              <a:t>International Workshop on Fixed Field Alternating gradient accelerators, London, UK</a:t>
            </a:r>
          </a:p>
          <a:p>
            <a:r>
              <a:rPr lang="en-US" sz="1100" dirty="0"/>
              <a:t>17th European Conference on Applied Superconductivity / </a:t>
            </a:r>
            <a:r>
              <a:rPr lang="en-US" sz="1100" dirty="0" err="1"/>
              <a:t>EuCAS</a:t>
            </a:r>
            <a:r>
              <a:rPr lang="en-US" sz="1100" dirty="0"/>
              <a:t> 2025, Porto, Portugal</a:t>
            </a:r>
          </a:p>
          <a:p>
            <a:r>
              <a:rPr lang="en-US" sz="1100" dirty="0"/>
              <a:t>2nd High Temperature superconductors for Accelerator Technology (HiTAT) Workshop, Oct. 23-24, CERN (remote)</a:t>
            </a:r>
          </a:p>
          <a:p>
            <a:pPr marL="0" indent="0">
              <a:buNone/>
            </a:pPr>
            <a:endParaRPr lang="en-US" sz="11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E4FC6E-C077-D154-F46B-BF8D0BA3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979FB8-86E8-F6C2-744B-401DA31DAAD8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dist="38100" sx="1000" sy="1000" algn="tl" rotWithShape="0">
              <a:srgbClr val="000000"/>
            </a:outerShdw>
          </a:effectLst>
        </p:spPr>
        <p:txBody>
          <a:bodyPr>
            <a:normAutofit/>
          </a:bodyPr>
          <a:lstStyle/>
          <a:p>
            <a:r>
              <a:rPr lang="en-US" dirty="0"/>
              <a:t>Community engagement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1F6FD-E2B7-36D7-A012-802B6874995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10571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885410-069C-CDFC-E0CA-1096DFCD2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443F1C-26AE-5368-0DB7-36E4F8D6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54F031-ED51-9F53-A561-620E2F703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BCE2A-EDA8-FF3B-9481-CB5799754ED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19289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311E2-8B51-A812-C607-2D3F7EA81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213" y="0"/>
            <a:ext cx="6984787" cy="857250"/>
          </a:xfrm>
        </p:spPr>
        <p:txBody>
          <a:bodyPr/>
          <a:lstStyle/>
          <a:p>
            <a:r>
              <a:rPr lang="en-US" dirty="0"/>
              <a:t>Early Development of Nb3Sn CCT Magnets was Carried out on ~10T, 90 mm aperture, 2 layer dipoles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9128C-A96F-1AE6-9337-A6684743B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24" y="1048896"/>
            <a:ext cx="6122894" cy="3394472"/>
          </a:xfrm>
        </p:spPr>
        <p:txBody>
          <a:bodyPr>
            <a:normAutofit fontScale="92500"/>
          </a:bodyPr>
          <a:lstStyle/>
          <a:p>
            <a:r>
              <a:rPr lang="en-US" dirty="0"/>
              <a:t>Magnets designed with short sample limit at 4.5 K at ~ 10 T</a:t>
            </a:r>
          </a:p>
          <a:p>
            <a:r>
              <a:rPr lang="en-US" dirty="0"/>
              <a:t>Magnets have a 90 mm clear bore</a:t>
            </a:r>
          </a:p>
          <a:p>
            <a:r>
              <a:rPr lang="en-US" dirty="0"/>
              <a:t>Initial focus was on technology development</a:t>
            </a:r>
          </a:p>
          <a:p>
            <a:pPr lvl="1"/>
            <a:r>
              <a:rPr lang="en-US" dirty="0"/>
              <a:t>Efficient Mandrel Machining and optimization of groove geometry (critical to accommodate relative length change between cable and mandrel)</a:t>
            </a:r>
          </a:p>
          <a:p>
            <a:pPr lvl="1"/>
            <a:r>
              <a:rPr lang="en-US" dirty="0"/>
              <a:t>Winding Methods</a:t>
            </a:r>
          </a:p>
          <a:p>
            <a:pPr lvl="1"/>
            <a:r>
              <a:rPr lang="en-US" dirty="0"/>
              <a:t>Lead splicing</a:t>
            </a:r>
          </a:p>
          <a:p>
            <a:pPr lvl="1"/>
            <a:r>
              <a:rPr lang="en-US" dirty="0"/>
              <a:t>Instrumentation</a:t>
            </a:r>
          </a:p>
          <a:p>
            <a:pPr lvl="1"/>
            <a:r>
              <a:rPr lang="en-US" dirty="0"/>
              <a:t>Coil / Magnet impregnation</a:t>
            </a:r>
          </a:p>
          <a:p>
            <a:pPr lvl="1"/>
            <a:r>
              <a:rPr lang="en-US" dirty="0"/>
              <a:t>Assembly</a:t>
            </a:r>
          </a:p>
          <a:p>
            <a:r>
              <a:rPr lang="en-US" dirty="0"/>
              <a:t>Three magnets in this series were fabricated CCT3/4/5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C0DA2-7B29-2C48-D12C-32EF37E71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95FD2C-331F-0A06-1F89-7AAF1289F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729" y="2658587"/>
            <a:ext cx="2447365" cy="2040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FC8598-8F62-76CC-D243-CA0707A5F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728" y="1026780"/>
            <a:ext cx="2447365" cy="158104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6F27A-45FE-8CE0-EBC8-26E19066D69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3714543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20FA7-1FB9-8190-57BC-3D59D25D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639" y="0"/>
            <a:ext cx="6958361" cy="857250"/>
          </a:xfrm>
        </p:spPr>
        <p:txBody>
          <a:bodyPr>
            <a:noAutofit/>
          </a:bodyPr>
          <a:lstStyle/>
          <a:p>
            <a:r>
              <a:rPr lang="en-US" sz="1800" dirty="0"/>
              <a:t>Stress-managed CCT magnets towards progressively higher field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5BB13-EB30-FB3F-B87F-8A7340D4C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CBCC0B73-CF2E-C631-C2C6-76C5443AFC11}"/>
              </a:ext>
            </a:extLst>
          </p:cNvPr>
          <p:cNvSpPr txBox="1">
            <a:spLocks/>
          </p:cNvSpPr>
          <p:nvPr/>
        </p:nvSpPr>
        <p:spPr>
          <a:xfrm>
            <a:off x="5684740" y="864189"/>
            <a:ext cx="3296030" cy="917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rgbClr val="2428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2428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rgbClr val="2428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rgbClr val="2428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350" dirty="0"/>
              <a:t>Design and prototyping in progress</a:t>
            </a:r>
          </a:p>
          <a:p>
            <a:r>
              <a:rPr lang="en-US" sz="1350" dirty="0"/>
              <a:t>Target: </a:t>
            </a:r>
            <a:r>
              <a:rPr lang="en-US" sz="1350" b="1" dirty="0"/>
              <a:t>12-14 T</a:t>
            </a:r>
            <a:r>
              <a:rPr lang="en-US" sz="1350" dirty="0"/>
              <a:t> in </a:t>
            </a:r>
            <a:r>
              <a:rPr lang="en-US" sz="1350" b="1" dirty="0"/>
              <a:t>120 mm aperture</a:t>
            </a:r>
            <a:endParaRPr lang="en-US" sz="1350" dirty="0"/>
          </a:p>
          <a:p>
            <a:endParaRPr lang="en-US" sz="825" dirty="0"/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AE818F55-C8F9-48A9-7169-A7C025199AD0}"/>
              </a:ext>
            </a:extLst>
          </p:cNvPr>
          <p:cNvSpPr txBox="1">
            <a:spLocks/>
          </p:cNvSpPr>
          <p:nvPr/>
        </p:nvSpPr>
        <p:spPr>
          <a:xfrm>
            <a:off x="-1" y="3380676"/>
            <a:ext cx="2857117" cy="1059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5725" indent="0">
              <a:buNone/>
            </a:pPr>
            <a:r>
              <a:rPr lang="en-US" sz="1500" b="1" dirty="0"/>
              <a:t>CCT 5</a:t>
            </a:r>
          </a:p>
          <a:p>
            <a:r>
              <a:rPr lang="en-US" sz="1275" dirty="0">
                <a:solidFill>
                  <a:srgbClr val="242852"/>
                </a:solidFill>
              </a:rPr>
              <a:t>Tested in 2019</a:t>
            </a:r>
          </a:p>
          <a:p>
            <a:r>
              <a:rPr lang="en-US" sz="1275" dirty="0">
                <a:solidFill>
                  <a:srgbClr val="242852"/>
                </a:solidFill>
              </a:rPr>
              <a:t>Trained to </a:t>
            </a:r>
            <a:r>
              <a:rPr lang="en-US" sz="1275" b="1" dirty="0">
                <a:solidFill>
                  <a:srgbClr val="242852"/>
                </a:solidFill>
              </a:rPr>
              <a:t>8.5 T </a:t>
            </a:r>
            <a:r>
              <a:rPr lang="en-US" sz="1275" dirty="0">
                <a:solidFill>
                  <a:srgbClr val="242852"/>
                </a:solidFill>
              </a:rPr>
              <a:t>in</a:t>
            </a:r>
            <a:r>
              <a:rPr lang="en-US" sz="1275" b="1" dirty="0">
                <a:solidFill>
                  <a:srgbClr val="242852"/>
                </a:solidFill>
              </a:rPr>
              <a:t> 90 mm aperture </a:t>
            </a:r>
            <a:r>
              <a:rPr lang="en-US" sz="1275" dirty="0">
                <a:solidFill>
                  <a:srgbClr val="242852"/>
                </a:solidFill>
              </a:rPr>
              <a:t>(9.8 T predicted SSL)</a:t>
            </a:r>
          </a:p>
        </p:txBody>
      </p:sp>
      <p:sp>
        <p:nvSpPr>
          <p:cNvPr id="73" name="Text Placeholder 1">
            <a:extLst>
              <a:ext uri="{FF2B5EF4-FFF2-40B4-BE49-F238E27FC236}">
                <a16:creationId xmlns:a16="http://schemas.microsoft.com/office/drawing/2014/main" id="{21CBBCA1-1836-69BD-6D51-3BEA0A5B4B3D}"/>
              </a:ext>
            </a:extLst>
          </p:cNvPr>
          <p:cNvSpPr txBox="1">
            <a:spLocks/>
          </p:cNvSpPr>
          <p:nvPr/>
        </p:nvSpPr>
        <p:spPr>
          <a:xfrm>
            <a:off x="46640" y="848584"/>
            <a:ext cx="3817241" cy="808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5725" indent="0">
              <a:buNone/>
            </a:pPr>
            <a:r>
              <a:rPr lang="en-US" sz="1350" dirty="0">
                <a:sym typeface="Wingdings" panose="05000000000000000000" pitchFamily="2" charset="2"/>
              </a:rPr>
              <a:t>MDP program has focused on developing CCT magnet technology and pushing towards higher field and larger apertures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4AD5B8-0C63-071C-6209-B7C6CA17CA54}"/>
              </a:ext>
            </a:extLst>
          </p:cNvPr>
          <p:cNvGrpSpPr/>
          <p:nvPr/>
        </p:nvGrpSpPr>
        <p:grpSpPr>
          <a:xfrm>
            <a:off x="211834" y="1697262"/>
            <a:ext cx="8738828" cy="2898627"/>
            <a:chOff x="164784" y="2362200"/>
            <a:chExt cx="11651771" cy="386483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27538BB-459A-EA5F-850D-E76AEA618167}"/>
                </a:ext>
              </a:extLst>
            </p:cNvPr>
            <p:cNvGrpSpPr/>
            <p:nvPr/>
          </p:nvGrpSpPr>
          <p:grpSpPr>
            <a:xfrm>
              <a:off x="164784" y="2366991"/>
              <a:ext cx="4030625" cy="2194982"/>
              <a:chOff x="147198" y="4355812"/>
              <a:chExt cx="4030625" cy="2194982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054824D-2295-6ECF-F4EE-8DA0C01BE7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8605"/>
              <a:stretch/>
            </p:blipFill>
            <p:spPr>
              <a:xfrm>
                <a:off x="147198" y="4624469"/>
                <a:ext cx="2064922" cy="1920240"/>
              </a:xfrm>
              <a:prstGeom prst="rect">
                <a:avLst/>
              </a:prstGeom>
              <a:ln w="6350">
                <a:solidFill>
                  <a:schemeClr val="bg2"/>
                </a:solidFill>
              </a:ln>
            </p:spPr>
          </p:pic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498A954C-F7B6-7ABF-2E11-0B474A64DEBC}"/>
                  </a:ext>
                </a:extLst>
              </p:cNvPr>
              <p:cNvGrpSpPr/>
              <p:nvPr/>
            </p:nvGrpSpPr>
            <p:grpSpPr>
              <a:xfrm>
                <a:off x="2243064" y="4616035"/>
                <a:ext cx="1934759" cy="1934759"/>
                <a:chOff x="3856010" y="4621912"/>
                <a:chExt cx="1934759" cy="1934759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78C65289-8C5B-77E7-6E39-5239122ED280}"/>
                    </a:ext>
                  </a:extLst>
                </p:cNvPr>
                <p:cNvGrpSpPr/>
                <p:nvPr/>
              </p:nvGrpSpPr>
              <p:grpSpPr>
                <a:xfrm>
                  <a:off x="4103887" y="4892224"/>
                  <a:ext cx="1427895" cy="1427895"/>
                  <a:chOff x="9716700" y="1196752"/>
                  <a:chExt cx="1819656" cy="1819656"/>
                </a:xfrm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192DC44C-C672-8EDC-E8C3-75832DEC51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9716700" y="1196752"/>
                    <a:ext cx="1819656" cy="1819656"/>
                  </a:xfrm>
                  <a:prstGeom prst="rect">
                    <a:avLst/>
                  </a:prstGeom>
                </p:spPr>
              </p:pic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028BCC04-4580-553E-2F9A-33DB19E58A09}"/>
                      </a:ext>
                    </a:extLst>
                  </p:cNvPr>
                  <p:cNvSpPr/>
                  <p:nvPr/>
                </p:nvSpPr>
                <p:spPr>
                  <a:xfrm>
                    <a:off x="10525957" y="1999834"/>
                    <a:ext cx="200280" cy="21070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721492DB-BF7A-93D9-4075-46C6C76E28F2}"/>
                    </a:ext>
                  </a:extLst>
                </p:cNvPr>
                <p:cNvSpPr/>
                <p:nvPr/>
              </p:nvSpPr>
              <p:spPr>
                <a:xfrm>
                  <a:off x="3856010" y="4621912"/>
                  <a:ext cx="1934759" cy="1934759"/>
                </a:xfrm>
                <a:prstGeom prst="rect">
                  <a:avLst/>
                </a:pr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E3BF926-B56A-55A2-9505-0BCE4864FB0C}"/>
                  </a:ext>
                </a:extLst>
              </p:cNvPr>
              <p:cNvSpPr txBox="1"/>
              <p:nvPr/>
            </p:nvSpPr>
            <p:spPr>
              <a:xfrm>
                <a:off x="147198" y="4355812"/>
                <a:ext cx="3849764" cy="2462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242852"/>
                    </a:solidFill>
                  </a:rPr>
                  <a:t>D. Arbelaez, </a:t>
                </a:r>
                <a:r>
                  <a:rPr lang="en-US" sz="600" i="1" dirty="0">
                    <a:solidFill>
                      <a:srgbClr val="242852"/>
                    </a:solidFill>
                  </a:rPr>
                  <a:t>IEEE Trans. Appl. </a:t>
                </a:r>
                <a:r>
                  <a:rPr lang="en-US" sz="600" i="1" dirty="0" err="1">
                    <a:solidFill>
                      <a:srgbClr val="242852"/>
                    </a:solidFill>
                  </a:rPr>
                  <a:t>Supercond</a:t>
                </a:r>
                <a:r>
                  <a:rPr lang="en-US" sz="600" dirty="0">
                    <a:solidFill>
                      <a:srgbClr val="242852"/>
                    </a:solidFill>
                  </a:rPr>
                  <a:t>., Vol. 32, No. 6, Sep. 2022, 4003207.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15361BB-F572-687F-D686-3E6E840DC02A}"/>
                </a:ext>
              </a:extLst>
            </p:cNvPr>
            <p:cNvGrpSpPr/>
            <p:nvPr/>
          </p:nvGrpSpPr>
          <p:grpSpPr>
            <a:xfrm>
              <a:off x="7486098" y="2362200"/>
              <a:ext cx="4330457" cy="2207032"/>
              <a:chOff x="7735205" y="4351021"/>
              <a:chExt cx="4330457" cy="2207032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3B90D4C-9B13-9B6E-A120-F3F1FD6BBC4A}"/>
                  </a:ext>
                </a:extLst>
              </p:cNvPr>
              <p:cNvGrpSpPr/>
              <p:nvPr/>
            </p:nvGrpSpPr>
            <p:grpSpPr>
              <a:xfrm>
                <a:off x="10130903" y="4623294"/>
                <a:ext cx="1934759" cy="1934759"/>
                <a:chOff x="9935916" y="4623294"/>
                <a:chExt cx="1934759" cy="1934759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0609A51B-9922-6DE0-AA33-56E69846B931}"/>
                    </a:ext>
                  </a:extLst>
                </p:cNvPr>
                <p:cNvGrpSpPr/>
                <p:nvPr/>
              </p:nvGrpSpPr>
              <p:grpSpPr>
                <a:xfrm>
                  <a:off x="9970499" y="4676932"/>
                  <a:ext cx="1865592" cy="1865592"/>
                  <a:chOff x="9437808" y="3683581"/>
                  <a:chExt cx="2377440" cy="2377440"/>
                </a:xfrm>
              </p:grpSpPr>
              <p:pic>
                <p:nvPicPr>
                  <p:cNvPr id="64" name="Picture 63">
                    <a:extLst>
                      <a:ext uri="{FF2B5EF4-FFF2-40B4-BE49-F238E27FC236}">
                        <a16:creationId xmlns:a16="http://schemas.microsoft.com/office/drawing/2014/main" id="{C21893AC-D3D5-4CD0-036F-64684D85E7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9437808" y="3683581"/>
                    <a:ext cx="2377440" cy="2377440"/>
                  </a:xfrm>
                  <a:prstGeom prst="rect">
                    <a:avLst/>
                  </a:prstGeom>
                </p:spPr>
              </p:pic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EA4DC063-8379-6414-80BB-F0DACD36918A}"/>
                      </a:ext>
                    </a:extLst>
                  </p:cNvPr>
                  <p:cNvSpPr/>
                  <p:nvPr/>
                </p:nvSpPr>
                <p:spPr>
                  <a:xfrm>
                    <a:off x="10472705" y="4720504"/>
                    <a:ext cx="301827" cy="29538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7A999689-EE04-08D8-82AF-E70DCE230D2E}"/>
                    </a:ext>
                  </a:extLst>
                </p:cNvPr>
                <p:cNvSpPr/>
                <p:nvPr/>
              </p:nvSpPr>
              <p:spPr>
                <a:xfrm>
                  <a:off x="9935916" y="4623294"/>
                  <a:ext cx="1934759" cy="1934759"/>
                </a:xfrm>
                <a:prstGeom prst="rect">
                  <a:avLst/>
                </a:pr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CE4C46C-5306-FEF3-ECD3-D8FFF9E0D193}"/>
                  </a:ext>
                </a:extLst>
              </p:cNvPr>
              <p:cNvSpPr txBox="1"/>
              <p:nvPr/>
            </p:nvSpPr>
            <p:spPr>
              <a:xfrm>
                <a:off x="8215898" y="4351021"/>
                <a:ext cx="3849764" cy="2462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rgbClr val="242852"/>
                    </a:solidFill>
                  </a:rPr>
                  <a:t>L. Brouwer, </a:t>
                </a:r>
                <a:r>
                  <a:rPr lang="en-US" sz="600" i="1" dirty="0">
                    <a:solidFill>
                      <a:srgbClr val="242852"/>
                    </a:solidFill>
                  </a:rPr>
                  <a:t>IEEE Trans. Appl. </a:t>
                </a:r>
                <a:r>
                  <a:rPr lang="en-US" sz="600" i="1" dirty="0" err="1">
                    <a:solidFill>
                      <a:srgbClr val="242852"/>
                    </a:solidFill>
                  </a:rPr>
                  <a:t>Supercond</a:t>
                </a:r>
                <a:r>
                  <a:rPr lang="en-US" sz="600" dirty="0">
                    <a:solidFill>
                      <a:srgbClr val="242852"/>
                    </a:solidFill>
                  </a:rPr>
                  <a:t>., Vol. 32, No. 6, Sep. 2022, 4001805.</a:t>
                </a:r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2181D98F-9AE6-B3E9-3FAD-CF6574515363}"/>
                  </a:ext>
                </a:extLst>
              </p:cNvPr>
              <p:cNvGrpSpPr/>
              <p:nvPr/>
            </p:nvGrpSpPr>
            <p:grpSpPr>
              <a:xfrm>
                <a:off x="7735205" y="4616035"/>
                <a:ext cx="2351608" cy="1934759"/>
                <a:chOff x="7486426" y="4616035"/>
                <a:chExt cx="2351608" cy="1934759"/>
              </a:xfrm>
            </p:grpSpPr>
            <p:pic>
              <p:nvPicPr>
                <p:cNvPr id="60" name="Content Placeholder 4">
                  <a:extLst>
                    <a:ext uri="{FF2B5EF4-FFF2-40B4-BE49-F238E27FC236}">
                      <a16:creationId xmlns:a16="http://schemas.microsoft.com/office/drawing/2014/main" id="{6137AFFE-73E8-6E1E-2879-AD319802CF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21010" y="4686014"/>
                  <a:ext cx="2317024" cy="1809317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4F77F619-8D54-EF2D-773A-366FB597A6B2}"/>
                    </a:ext>
                  </a:extLst>
                </p:cNvPr>
                <p:cNvSpPr/>
                <p:nvPr/>
              </p:nvSpPr>
              <p:spPr>
                <a:xfrm>
                  <a:off x="7486426" y="4616035"/>
                  <a:ext cx="2347845" cy="1934759"/>
                </a:xfrm>
                <a:prstGeom prst="rect">
                  <a:avLst/>
                </a:pr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46759496-8F48-3212-A0B2-66F07C329B44}"/>
                </a:ext>
              </a:extLst>
            </p:cNvPr>
            <p:cNvSpPr/>
            <p:nvPr/>
          </p:nvSpPr>
          <p:spPr>
            <a:xfrm>
              <a:off x="4328686" y="3419720"/>
              <a:ext cx="3071507" cy="323456"/>
            </a:xfrm>
            <a:prstGeom prst="rightArrow">
              <a:avLst>
                <a:gd name="adj1" fmla="val 50000"/>
                <a:gd name="adj2" fmla="val 7827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8" name="Arrow: Bent-Up 37">
              <a:extLst>
                <a:ext uri="{FF2B5EF4-FFF2-40B4-BE49-F238E27FC236}">
                  <a16:creationId xmlns:a16="http://schemas.microsoft.com/office/drawing/2014/main" id="{CDD379FC-45A3-6EB6-A611-38B767886065}"/>
                </a:ext>
              </a:extLst>
            </p:cNvPr>
            <p:cNvSpPr/>
            <p:nvPr/>
          </p:nvSpPr>
          <p:spPr>
            <a:xfrm>
              <a:off x="6981925" y="4572000"/>
              <a:ext cx="1826146" cy="852865"/>
            </a:xfrm>
            <a:prstGeom prst="bentUpArrow">
              <a:avLst>
                <a:gd name="adj1" fmla="val 18914"/>
                <a:gd name="adj2" fmla="val 27703"/>
                <a:gd name="adj3" fmla="val 38263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5ACA97C-1E1E-9890-DE7E-F061EC9D7C96}"/>
                </a:ext>
              </a:extLst>
            </p:cNvPr>
            <p:cNvSpPr txBox="1"/>
            <p:nvPr/>
          </p:nvSpPr>
          <p:spPr>
            <a:xfrm>
              <a:off x="4741303" y="3839184"/>
              <a:ext cx="224249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Subscale Magnet Program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DF7CD6E-622C-800B-B176-9D77E173F19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65554" y="4126262"/>
              <a:ext cx="2142867" cy="2100774"/>
              <a:chOff x="3962655" y="5402325"/>
              <a:chExt cx="1399502" cy="1372011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BB6BB63D-8559-D928-A437-D37BF9919A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10660" y="5430900"/>
                <a:ext cx="1309908" cy="1302238"/>
              </a:xfrm>
              <a:prstGeom prst="rect">
                <a:avLst/>
              </a:prstGeom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8D357F5-4809-010E-065F-3FFC0C96142E}"/>
                  </a:ext>
                </a:extLst>
              </p:cNvPr>
              <p:cNvSpPr/>
              <p:nvPr/>
            </p:nvSpPr>
            <p:spPr>
              <a:xfrm>
                <a:off x="3962655" y="5402325"/>
                <a:ext cx="1399502" cy="1372011"/>
              </a:xfrm>
              <a:prstGeom prst="rect">
                <a:avLst/>
              </a:prstGeom>
              <a:noFill/>
              <a:ln w="63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2" name="Arrow: Bent-Up 41">
              <a:extLst>
                <a:ext uri="{FF2B5EF4-FFF2-40B4-BE49-F238E27FC236}">
                  <a16:creationId xmlns:a16="http://schemas.microsoft.com/office/drawing/2014/main" id="{A5672568-AC94-0C37-A3C7-FC877B04172D}"/>
                </a:ext>
              </a:extLst>
            </p:cNvPr>
            <p:cNvSpPr/>
            <p:nvPr/>
          </p:nvSpPr>
          <p:spPr>
            <a:xfrm rot="5400000">
              <a:off x="3499993" y="4354854"/>
              <a:ext cx="885143" cy="1551106"/>
            </a:xfrm>
            <a:prstGeom prst="bentUpArrow">
              <a:avLst>
                <a:gd name="adj1" fmla="val 18164"/>
                <a:gd name="adj2" fmla="val 25915"/>
                <a:gd name="adj3" fmla="val 37081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78" name="Text Placeholder 1">
            <a:extLst>
              <a:ext uri="{FF2B5EF4-FFF2-40B4-BE49-F238E27FC236}">
                <a16:creationId xmlns:a16="http://schemas.microsoft.com/office/drawing/2014/main" id="{DAAC20BD-C3FD-4B19-A677-BFBEB719EE3F}"/>
              </a:ext>
            </a:extLst>
          </p:cNvPr>
          <p:cNvSpPr txBox="1">
            <a:spLocks/>
          </p:cNvSpPr>
          <p:nvPr/>
        </p:nvSpPr>
        <p:spPr>
          <a:xfrm>
            <a:off x="5143501" y="4015573"/>
            <a:ext cx="2027946" cy="735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5725" indent="0">
              <a:buNone/>
            </a:pPr>
            <a:r>
              <a:rPr lang="en-US" sz="1200" dirty="0">
                <a:sym typeface="Wingdings" panose="05000000000000000000" pitchFamily="2" charset="2"/>
              </a:rPr>
              <a:t>Inform decisions on design and impregnation choices with strong focus on training reduction</a:t>
            </a:r>
            <a:endParaRPr lang="en-US" sz="1200" dirty="0"/>
          </a:p>
          <a:p>
            <a:endParaRPr lang="en-US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03408-5E7F-8B47-3303-EA0804F4339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9186" y="1000738"/>
            <a:ext cx="1451069" cy="1449366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10" name="Picture 9" descr="A close-up of a metal cylinder&#10;&#10;Description automatically generated">
            <a:extLst>
              <a:ext uri="{FF2B5EF4-FFF2-40B4-BE49-F238E27FC236}">
                <a16:creationId xmlns:a16="http://schemas.microsoft.com/office/drawing/2014/main" id="{890166D0-15E6-9441-549E-12D6566266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1447" y="3404299"/>
            <a:ext cx="1809323" cy="996251"/>
          </a:xfrm>
          <a:prstGeom prst="rect">
            <a:avLst/>
          </a:prstGeom>
        </p:spPr>
      </p:pic>
      <p:pic>
        <p:nvPicPr>
          <p:cNvPr id="8" name="Picture 7" descr="A close up of a metal object&#10;&#10;Description automatically generated">
            <a:extLst>
              <a:ext uri="{FF2B5EF4-FFF2-40B4-BE49-F238E27FC236}">
                <a16:creationId xmlns:a16="http://schemas.microsoft.com/office/drawing/2014/main" id="{F5FC42F7-BBD5-94F4-D219-B7DEC45E22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71105" y="4083318"/>
            <a:ext cx="696760" cy="52257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1D374-9B4D-E801-F7B9-37E1CF54B04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2550036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aph with numbers and colored squares&#10;&#10;Description automatically generated">
            <a:extLst>
              <a:ext uri="{FF2B5EF4-FFF2-40B4-BE49-F238E27FC236}">
                <a16:creationId xmlns:a16="http://schemas.microsoft.com/office/drawing/2014/main" id="{6C1E27EB-1099-8318-EB48-AAF19468DF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24" y="2815650"/>
            <a:ext cx="3678133" cy="1881916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8B2A3A-E70C-C4BA-219E-CD978ED08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122" y="3019214"/>
            <a:ext cx="3361800" cy="17239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720FA7-1FB9-8190-57BC-3D59D25D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6888" y="0"/>
            <a:ext cx="6817112" cy="857250"/>
          </a:xfrm>
        </p:spPr>
        <p:txBody>
          <a:bodyPr>
            <a:noAutofit/>
          </a:bodyPr>
          <a:lstStyle/>
          <a:p>
            <a:r>
              <a:rPr lang="en-US" sz="2000" dirty="0"/>
              <a:t>Description of Subscale CCT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5BB13-EB30-FB3F-B87F-8A7340D4C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35</a:t>
            </a:fld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C1492D8-C52C-9EA8-F15F-1E5D34E204C7}"/>
              </a:ext>
            </a:extLst>
          </p:cNvPr>
          <p:cNvGraphicFramePr>
            <a:graphicFrameLocks noGrp="1"/>
          </p:cNvGraphicFramePr>
          <p:nvPr/>
        </p:nvGraphicFramePr>
        <p:xfrm>
          <a:off x="5891483" y="914726"/>
          <a:ext cx="3186113" cy="1965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13">
                  <a:extLst>
                    <a:ext uri="{9D8B030D-6E8A-4147-A177-3AD203B41FA5}">
                      <a16:colId xmlns:a16="http://schemas.microsoft.com/office/drawing/2014/main" val="3492152813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435522620"/>
                    </a:ext>
                  </a:extLst>
                </a:gridCol>
              </a:tblGrid>
              <a:tr h="163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Parameter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Value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2832428668"/>
                  </a:ext>
                </a:extLst>
              </a:tr>
              <a:tr h="163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Bore Diameter [mm]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50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484639621"/>
                  </a:ext>
                </a:extLst>
              </a:tr>
              <a:tr h="163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Outer Diameter [mm]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133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98048284"/>
                  </a:ext>
                </a:extLst>
              </a:tr>
              <a:tr h="163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Length [mm]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711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269538626"/>
                  </a:ext>
                </a:extLst>
              </a:tr>
              <a:tr h="163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Strand type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RRP 132/169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3793751868"/>
                  </a:ext>
                </a:extLst>
              </a:tr>
              <a:tr h="163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Strand diameter [mm]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0.6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12903717"/>
                  </a:ext>
                </a:extLst>
              </a:tr>
              <a:tr h="163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Cable width [mm]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4.0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145549022"/>
                  </a:ext>
                </a:extLst>
              </a:tr>
              <a:tr h="163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Cable thickness [mm]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1.1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3789087629"/>
                  </a:ext>
                </a:extLst>
              </a:tr>
              <a:tr h="163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Number of strands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11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379539590"/>
                  </a:ext>
                </a:extLst>
              </a:tr>
              <a:tr h="163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Short sample current [kA]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9.1 / 9.5 *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103783333"/>
                  </a:ext>
                </a:extLst>
              </a:tr>
              <a:tr h="163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Short sample bore field [T]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5.2 / 5.4 *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478425249"/>
                  </a:ext>
                </a:extLst>
              </a:tr>
              <a:tr h="163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Short sample peak field [T]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6.4 / 6.6 *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370401863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E70E147-6E88-922A-885A-DB579DBE4138}"/>
              </a:ext>
            </a:extLst>
          </p:cNvPr>
          <p:cNvSpPr txBox="1"/>
          <p:nvPr/>
        </p:nvSpPr>
        <p:spPr>
          <a:xfrm>
            <a:off x="5599441" y="2847128"/>
            <a:ext cx="35290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* Earlier magnets used conductor with slightly lower SSL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2F60874-15DD-5645-AD77-0D7E82779F9E}"/>
              </a:ext>
            </a:extLst>
          </p:cNvPr>
          <p:cNvSpPr txBox="1">
            <a:spLocks/>
          </p:cNvSpPr>
          <p:nvPr/>
        </p:nvSpPr>
        <p:spPr>
          <a:xfrm>
            <a:off x="0" y="864546"/>
            <a:ext cx="5766486" cy="214064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In 2019, </a:t>
            </a:r>
            <a:r>
              <a:rPr lang="en-US" sz="1600" b="1" dirty="0"/>
              <a:t>sub-scale CCT magnets </a:t>
            </a:r>
            <a:r>
              <a:rPr lang="en-US" sz="1600" dirty="0"/>
              <a:t>program launched</a:t>
            </a:r>
          </a:p>
          <a:p>
            <a:pPr lvl="1"/>
            <a:r>
              <a:rPr lang="en-US" sz="1200" b="1" dirty="0"/>
              <a:t>Fast turn-around </a:t>
            </a:r>
            <a:r>
              <a:rPr lang="en-US" sz="1200" dirty="0"/>
              <a:t>for training and material studies</a:t>
            </a:r>
          </a:p>
          <a:p>
            <a:pPr lvl="1"/>
            <a:r>
              <a:rPr lang="en-US" sz="1200" b="1" dirty="0"/>
              <a:t>5.4 T in 50 mm aperture</a:t>
            </a:r>
            <a:r>
              <a:rPr lang="en-US" sz="1200" dirty="0"/>
              <a:t>, 711 mm length</a:t>
            </a:r>
          </a:p>
          <a:p>
            <a:pPr lvl="1"/>
            <a:r>
              <a:rPr lang="en-US" sz="1200" b="1" dirty="0"/>
              <a:t>High current density + optimized design </a:t>
            </a:r>
            <a:r>
              <a:rPr lang="en-US" sz="1200" dirty="0">
                <a:sym typeface="Wingdings" panose="05000000000000000000" pitchFamily="2" charset="2"/>
              </a:rPr>
              <a:t></a:t>
            </a:r>
            <a:r>
              <a:rPr lang="en-US" sz="1200" dirty="0"/>
              <a:t> training representative of larger 10 T magnets</a:t>
            </a:r>
          </a:p>
          <a:p>
            <a:r>
              <a:rPr lang="en-US" sz="1600" dirty="0"/>
              <a:t>Sub-scales test history</a:t>
            </a:r>
          </a:p>
          <a:p>
            <a:pPr lvl="1"/>
            <a:r>
              <a:rPr lang="en-US" sz="1200" dirty="0"/>
              <a:t>Sub2-5: </a:t>
            </a:r>
            <a:r>
              <a:rPr lang="en-US" sz="1200" b="1" dirty="0"/>
              <a:t>similar training </a:t>
            </a:r>
            <a:r>
              <a:rPr lang="en-US" sz="1200" dirty="0"/>
              <a:t>performance as CC5</a:t>
            </a:r>
          </a:p>
          <a:p>
            <a:pPr lvl="1"/>
            <a:r>
              <a:rPr lang="en-US" sz="1200" dirty="0"/>
              <a:t>Sub6 and Sub7: outstanding results </a:t>
            </a:r>
            <a:r>
              <a:rPr lang="en-US" sz="1200" b="1" dirty="0"/>
              <a:t>training-free </a:t>
            </a:r>
            <a:r>
              <a:rPr lang="en-US" sz="1200" dirty="0"/>
              <a:t>with wax and </a:t>
            </a:r>
            <a:r>
              <a:rPr lang="en-US" sz="1200" b="1" dirty="0"/>
              <a:t>nearly training-free </a:t>
            </a:r>
            <a:r>
              <a:rPr lang="en-US" sz="1200" dirty="0"/>
              <a:t>with filled wax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2FACCB-C551-72CE-48F7-50CE919F5EC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872" y="3859704"/>
            <a:ext cx="951582" cy="853093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7E0812-6AF0-7F0F-016E-FDD85F66B5C0}"/>
              </a:ext>
            </a:extLst>
          </p:cNvPr>
          <p:cNvSpPr txBox="1"/>
          <p:nvPr/>
        </p:nvSpPr>
        <p:spPr>
          <a:xfrm>
            <a:off x="3717227" y="3137379"/>
            <a:ext cx="1900953" cy="13111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" tIns="9144" rIns="9144" bIns="9144">
            <a:spAutoFit/>
          </a:bodyPr>
          <a:lstStyle/>
          <a:p>
            <a:r>
              <a:rPr lang="en-US" sz="1400" dirty="0">
                <a:solidFill>
                  <a:srgbClr val="0072BD"/>
                </a:solidFill>
              </a:rPr>
              <a:t> Sub2: Mix-61</a:t>
            </a:r>
          </a:p>
          <a:p>
            <a:r>
              <a:rPr lang="en-US" sz="1400" dirty="0">
                <a:solidFill>
                  <a:srgbClr val="D04E16"/>
                </a:solidFill>
              </a:rPr>
              <a:t> Sub3: Mix-61 thick spar </a:t>
            </a:r>
          </a:p>
          <a:p>
            <a:r>
              <a:rPr lang="en-US" sz="1400" dirty="0">
                <a:solidFill>
                  <a:srgbClr val="F0B321"/>
                </a:solidFill>
              </a:rPr>
              <a:t> Sub4: CTD 701x</a:t>
            </a:r>
          </a:p>
          <a:p>
            <a:r>
              <a:rPr lang="en-US" sz="1400" dirty="0">
                <a:solidFill>
                  <a:srgbClr val="752A86"/>
                </a:solidFill>
              </a:rPr>
              <a:t> Sub5: Wax IL/Mix-61 OL</a:t>
            </a:r>
          </a:p>
          <a:p>
            <a:r>
              <a:rPr lang="en-US" sz="1400" dirty="0">
                <a:solidFill>
                  <a:srgbClr val="5BCE08"/>
                </a:solidFill>
              </a:rPr>
              <a:t> Sub6: Wax</a:t>
            </a:r>
          </a:p>
          <a:p>
            <a:r>
              <a:rPr lang="en-US" sz="1400" dirty="0">
                <a:solidFill>
                  <a:srgbClr val="13A2FF"/>
                </a:solidFill>
              </a:rPr>
              <a:t> Sub7: Filled Wax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2125FB-8A9C-8C2C-9CFD-4140957EEE6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3801908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AAC89-D561-BE30-C98B-DCEC521CB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D08E6D2-A1F3-C2A7-8054-7729B71E77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37387" y="2412423"/>
            <a:ext cx="3060502" cy="22953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9BA9F5-A909-8D57-09FC-F1426145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213" y="0"/>
            <a:ext cx="6984787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Design Overview and Parameters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6CB10C37-EDB6-4079-5833-640B0348B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28C41A-7A0A-A74C-A765-4BF8AA94B2BC}" type="slidenum">
              <a:rPr lang="en-US" altLang="en-US" smtClean="0"/>
              <a:pPr>
                <a:spcAft>
                  <a:spcPts val="600"/>
                </a:spcAft>
              </a:pPr>
              <a:t>36</a:t>
            </a:fld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3467F-A887-34EA-634A-F6C2B72809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299200" y="64484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E6910A57-C4C2-471D-B852-7E80F10F5A4C}" type="slidenum">
              <a:rPr lang="en-GB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AA0FD2-9428-1C3D-4848-24B2B563C2F3}"/>
              </a:ext>
            </a:extLst>
          </p:cNvPr>
          <p:cNvGrpSpPr>
            <a:grpSpLocks noChangeAspect="1"/>
          </p:cNvGrpSpPr>
          <p:nvPr/>
        </p:nvGrpSpPr>
        <p:grpSpPr>
          <a:xfrm>
            <a:off x="6037387" y="1071971"/>
            <a:ext cx="2860822" cy="1265372"/>
            <a:chOff x="5264150" y="3803999"/>
            <a:chExt cx="3806836" cy="168380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C10A85C-A248-3C8C-DC4F-7F742FE1E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64150" y="3803999"/>
              <a:ext cx="2578100" cy="168380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1F100F-73A2-405C-90B6-EA564DAD3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42250" y="3803999"/>
              <a:ext cx="1228736" cy="168380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5FE0D3C-0866-3C84-C9E6-3404E9EC1D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79" y="3228751"/>
            <a:ext cx="2307905" cy="14743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B04B39-0DE2-CC67-BC18-E9C2C8AFB258}"/>
              </a:ext>
            </a:extLst>
          </p:cNvPr>
          <p:cNvSpPr txBox="1"/>
          <p:nvPr/>
        </p:nvSpPr>
        <p:spPr>
          <a:xfrm>
            <a:off x="139231" y="2980666"/>
            <a:ext cx="2371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Magnet main dimensions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35CD26-D634-7CB8-9BF5-8C0E37D40A16}"/>
              </a:ext>
            </a:extLst>
          </p:cNvPr>
          <p:cNvSpPr txBox="1"/>
          <p:nvPr/>
        </p:nvSpPr>
        <p:spPr>
          <a:xfrm>
            <a:off x="6285876" y="813466"/>
            <a:ext cx="2469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Magnet cable parameters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995BF8-DDEA-8779-66D6-B29EB2EEA941}"/>
              </a:ext>
            </a:extLst>
          </p:cNvPr>
          <p:cNvGrpSpPr>
            <a:grpSpLocks noChangeAspect="1"/>
          </p:cNvGrpSpPr>
          <p:nvPr/>
        </p:nvGrpSpPr>
        <p:grpSpPr>
          <a:xfrm>
            <a:off x="2471468" y="1401965"/>
            <a:ext cx="3693243" cy="2810445"/>
            <a:chOff x="-886377" y="939855"/>
            <a:chExt cx="6964778" cy="529998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FB2C126-2E7C-8EF6-4412-AB5D066D4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79" y="939855"/>
              <a:ext cx="5285321" cy="511424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FE8DD7-02A5-86DE-4B9E-7878266E5CD6}"/>
                </a:ext>
              </a:extLst>
            </p:cNvPr>
            <p:cNvSpPr txBox="1"/>
            <p:nvPr/>
          </p:nvSpPr>
          <p:spPr>
            <a:xfrm>
              <a:off x="-562035" y="1927480"/>
              <a:ext cx="2379985" cy="1102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Yoke Iron laminations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3AF77F4-587F-2177-7857-D976D7D258C4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 flipV="1">
              <a:off x="1817950" y="2006879"/>
              <a:ext cx="469870" cy="471992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2836A3-0E6A-0127-3152-093499F4974E}"/>
                </a:ext>
              </a:extLst>
            </p:cNvPr>
            <p:cNvSpPr txBox="1"/>
            <p:nvPr/>
          </p:nvSpPr>
          <p:spPr>
            <a:xfrm>
              <a:off x="-886377" y="3910253"/>
              <a:ext cx="2681756" cy="1102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Aluminum shell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7853D51-7260-4CD9-6D0A-218D86A922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6510" y="3833843"/>
              <a:ext cx="529739" cy="62780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B2F45B-C57B-F4A3-CB74-EBDC82F5C6F4}"/>
                </a:ext>
              </a:extLst>
            </p:cNvPr>
            <p:cNvSpPr txBox="1"/>
            <p:nvPr/>
          </p:nvSpPr>
          <p:spPr>
            <a:xfrm>
              <a:off x="-633857" y="5478194"/>
              <a:ext cx="2005458" cy="638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Yoke rods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8EA3B2A-30D2-556B-07EF-4DB7A340703E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V="1">
              <a:off x="368873" y="5001963"/>
              <a:ext cx="1002728" cy="476231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262C97-E0CF-2206-7ADA-9CFE41759636}"/>
                </a:ext>
              </a:extLst>
            </p:cNvPr>
            <p:cNvSpPr txBox="1"/>
            <p:nvPr/>
          </p:nvSpPr>
          <p:spPr>
            <a:xfrm>
              <a:off x="2643843" y="5601389"/>
              <a:ext cx="2930991" cy="638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Transverse rods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EF4CBDD-A978-EA04-7F66-CA1F13186E8E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 flipV="1">
              <a:off x="2287820" y="5544692"/>
              <a:ext cx="356023" cy="375923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207A58-054A-A88C-16D6-92E86D0545DF}"/>
                </a:ext>
              </a:extLst>
            </p:cNvPr>
            <p:cNvSpPr txBox="1"/>
            <p:nvPr/>
          </p:nvSpPr>
          <p:spPr>
            <a:xfrm>
              <a:off x="3958951" y="2537053"/>
              <a:ext cx="2119450" cy="638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Layer 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853182C-75A7-F180-E02D-28E759798F0C}"/>
                </a:ext>
              </a:extLst>
            </p:cNvPr>
            <p:cNvSpPr txBox="1"/>
            <p:nvPr/>
          </p:nvSpPr>
          <p:spPr>
            <a:xfrm>
              <a:off x="4128467" y="2991695"/>
              <a:ext cx="1913470" cy="638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Layer 2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8AB3074-A7ED-DE87-4137-6B44259C847C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3413034" y="3310921"/>
              <a:ext cx="715434" cy="19328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7EB898F-3EF3-93DC-89C9-3D63F5CC32A4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>
              <a:off x="3185585" y="2856279"/>
              <a:ext cx="773366" cy="321585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C00277C-5E89-883A-47A6-E515BA8485F6}"/>
              </a:ext>
            </a:extLst>
          </p:cNvPr>
          <p:cNvSpPr txBox="1"/>
          <p:nvPr/>
        </p:nvSpPr>
        <p:spPr>
          <a:xfrm>
            <a:off x="7093825" y="2286903"/>
            <a:ext cx="1208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Load Line*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957AE-F515-7402-B14B-0E1A5F855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05" y="885540"/>
            <a:ext cx="3322966" cy="2039253"/>
          </a:xfrm>
        </p:spPr>
        <p:txBody>
          <a:bodyPr>
            <a:normAutofit/>
          </a:bodyPr>
          <a:lstStyle/>
          <a:p>
            <a:r>
              <a:rPr lang="en-US" dirty="0"/>
              <a:t>Magnet Parameters</a:t>
            </a:r>
          </a:p>
          <a:p>
            <a:pPr lvl="1"/>
            <a:r>
              <a:rPr lang="en-US" dirty="0"/>
              <a:t>2-Layer CCT</a:t>
            </a:r>
          </a:p>
          <a:p>
            <a:pPr lvl="1"/>
            <a:r>
              <a:rPr lang="en-US" dirty="0"/>
              <a:t>21 strand cable (MQXF strand)</a:t>
            </a:r>
          </a:p>
          <a:p>
            <a:pPr lvl="1"/>
            <a:r>
              <a:rPr lang="en-US" dirty="0"/>
              <a:t>Bore diameter: 90 mm</a:t>
            </a:r>
          </a:p>
          <a:p>
            <a:pPr lvl="1"/>
            <a:r>
              <a:rPr lang="en-US" dirty="0"/>
              <a:t>Aluminum Shell</a:t>
            </a:r>
          </a:p>
          <a:p>
            <a:pPr lvl="1"/>
            <a:r>
              <a:rPr lang="en-US" dirty="0"/>
              <a:t>External yoke</a:t>
            </a:r>
          </a:p>
          <a:p>
            <a:pPr lvl="1"/>
            <a:r>
              <a:rPr lang="en-US" dirty="0"/>
              <a:t>Magnet length: 1 m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9489B2-3E97-02E9-EC19-2F506981CDDB}"/>
              </a:ext>
            </a:extLst>
          </p:cNvPr>
          <p:cNvSpPr txBox="1"/>
          <p:nvPr/>
        </p:nvSpPr>
        <p:spPr>
          <a:xfrm>
            <a:off x="3567817" y="1077672"/>
            <a:ext cx="1741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CCT5W Layout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0E7F4B-CC64-93F1-E7DA-96D730D0EDBB}"/>
              </a:ext>
            </a:extLst>
          </p:cNvPr>
          <p:cNvSpPr txBox="1"/>
          <p:nvPr/>
        </p:nvSpPr>
        <p:spPr>
          <a:xfrm>
            <a:off x="3283193" y="4198995"/>
            <a:ext cx="3016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i="1" dirty="0"/>
              <a:t>*SSL based on extracted strand witness samples measured at 4.2 K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B8E7613-7511-A133-DA77-7BEDD904B41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3334793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D3CE5-936E-99E6-521E-51D4A882D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F27C2A-197E-C97F-AA61-801BBA8AE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697" y="1008393"/>
            <a:ext cx="3371014" cy="1490217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2F68C971-E6D2-EDEB-84CE-3506879D4111}"/>
              </a:ext>
            </a:extLst>
          </p:cNvPr>
          <p:cNvGrpSpPr/>
          <p:nvPr/>
        </p:nvGrpSpPr>
        <p:grpSpPr>
          <a:xfrm>
            <a:off x="2880897" y="2315393"/>
            <a:ext cx="5599511" cy="2419545"/>
            <a:chOff x="2880897" y="2315393"/>
            <a:chExt cx="5599511" cy="241954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E9B3F7B-20AB-F66A-C3F2-0366C83D50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96532" y="2623170"/>
              <a:ext cx="5583876" cy="2111768"/>
              <a:chOff x="606682" y="1072105"/>
              <a:chExt cx="7930637" cy="299929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A19C6F3-82B7-40B9-A318-288295CAD6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45612" y="1130730"/>
                <a:ext cx="3891707" cy="2908681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7F74A9BD-E83D-8990-826C-CD9132FC9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617037" y="1072105"/>
                <a:ext cx="2949900" cy="2999290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EDFE50C7-75CA-1851-73CD-E704A4AEE1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6682" y="1096161"/>
                <a:ext cx="3936604" cy="2975234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67FDCAE9-9D0B-7CFF-156B-BFB2EFA280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0755" y="1102639"/>
                <a:ext cx="2979791" cy="2952453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0532BA-64D1-3512-BD34-FC254E296A88}"/>
                </a:ext>
              </a:extLst>
            </p:cNvPr>
            <p:cNvSpPr txBox="1"/>
            <p:nvPr/>
          </p:nvSpPr>
          <p:spPr>
            <a:xfrm>
              <a:off x="2880897" y="2626450"/>
              <a:ext cx="192746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Layer 1</a:t>
              </a:r>
            </a:p>
            <a:p>
              <a:r>
                <a:rPr lang="en-US" dirty="0"/>
                <a:t>With shim lines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4159B2-31F6-D444-F6C1-B0C2EBE154E0}"/>
                </a:ext>
              </a:extLst>
            </p:cNvPr>
            <p:cNvSpPr txBox="1"/>
            <p:nvPr/>
          </p:nvSpPr>
          <p:spPr>
            <a:xfrm>
              <a:off x="3014671" y="2315393"/>
              <a:ext cx="45387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Radial Motion during Powering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A415F1-CCE2-C7A2-23D8-4A7B9104F3DA}"/>
                </a:ext>
              </a:extLst>
            </p:cNvPr>
            <p:cNvSpPr txBox="1"/>
            <p:nvPr/>
          </p:nvSpPr>
          <p:spPr>
            <a:xfrm>
              <a:off x="6129472" y="4394658"/>
              <a:ext cx="16677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FE model by G. Vallone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130655-49D6-35A3-0CBE-904CF2924D4A}"/>
                </a:ext>
              </a:extLst>
            </p:cNvPr>
            <p:cNvSpPr txBox="1"/>
            <p:nvPr/>
          </p:nvSpPr>
          <p:spPr>
            <a:xfrm>
              <a:off x="5720180" y="2626450"/>
              <a:ext cx="19274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Layer 2</a:t>
              </a:r>
            </a:p>
            <a:p>
              <a:r>
                <a:rPr lang="en-US" dirty="0"/>
                <a:t>With shim lines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C5C992-9E95-4AA3-43F8-CD599D6C3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213" y="0"/>
            <a:ext cx="6984787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Shim Angle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B2C12-6C84-6C4E-1016-FF6C47278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" y="922089"/>
            <a:ext cx="5770173" cy="1475331"/>
          </a:xfrm>
        </p:spPr>
        <p:txBody>
          <a:bodyPr>
            <a:normAutofit fontScale="92500"/>
          </a:bodyPr>
          <a:lstStyle/>
          <a:p>
            <a:r>
              <a:rPr lang="en-US" dirty="0"/>
              <a:t>FE model developed to determine required shim angle</a:t>
            </a:r>
          </a:p>
          <a:p>
            <a:pPr lvl="1"/>
            <a:r>
              <a:rPr lang="en-US" dirty="0"/>
              <a:t>Objective is to ensure that the shim covers any areas where cable has outward radial motion</a:t>
            </a:r>
          </a:p>
          <a:p>
            <a:pPr lvl="1"/>
            <a:r>
              <a:rPr lang="en-US" dirty="0"/>
              <a:t>Contact between cable and channel is modeled as non-bonded</a:t>
            </a:r>
          </a:p>
          <a:p>
            <a:r>
              <a:rPr lang="en-US" dirty="0"/>
              <a:t>Shim angle of </a:t>
            </a:r>
            <a:r>
              <a:rPr lang="el-GR" dirty="0"/>
              <a:t>α</a:t>
            </a:r>
            <a:r>
              <a:rPr lang="en-US" dirty="0"/>
              <a:t> = 2x76° was selected 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328496AB-8BCB-F066-D74E-F23C196C8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28C41A-7A0A-A74C-A765-4BF8AA94B2BC}" type="slidenum">
              <a:rPr lang="en-US" altLang="en-US" smtClean="0"/>
              <a:pPr>
                <a:spcAft>
                  <a:spcPts val="600"/>
                </a:spcAft>
              </a:pPr>
              <a:t>37</a:t>
            </a:fld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83A6C-D734-7906-775E-814A3A39FF9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299200" y="64484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E6910A57-C4C2-471D-B852-7E80F10F5A4C}" type="slidenum">
              <a:rPr lang="en-GB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B40769-6562-F5B3-94B5-BE9801252022}"/>
              </a:ext>
            </a:extLst>
          </p:cNvPr>
          <p:cNvSpPr txBox="1"/>
          <p:nvPr/>
        </p:nvSpPr>
        <p:spPr>
          <a:xfrm>
            <a:off x="6640254" y="801746"/>
            <a:ext cx="1737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CCT5-W FE model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D031A3-D817-67E5-2DE5-BB10969D1C04}"/>
              </a:ext>
            </a:extLst>
          </p:cNvPr>
          <p:cNvGrpSpPr>
            <a:grpSpLocks noChangeAspect="1"/>
          </p:cNvGrpSpPr>
          <p:nvPr/>
        </p:nvGrpSpPr>
        <p:grpSpPr>
          <a:xfrm>
            <a:off x="784860" y="2549957"/>
            <a:ext cx="1744102" cy="2134530"/>
            <a:chOff x="-259937" y="1346142"/>
            <a:chExt cx="3827209" cy="468395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4BD41C8-F4C2-19C9-E715-7642069D251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259937" y="1346142"/>
              <a:ext cx="3827209" cy="4683955"/>
              <a:chOff x="-742950" y="17815291"/>
              <a:chExt cx="11221758" cy="13733826"/>
            </a:xfrm>
          </p:grpSpPr>
          <p:pic>
            <p:nvPicPr>
              <p:cNvPr id="35" name="Picture 34" descr="Schematic&#10;&#10;Description automatically generated">
                <a:extLst>
                  <a:ext uri="{FF2B5EF4-FFF2-40B4-BE49-F238E27FC236}">
                    <a16:creationId xmlns:a16="http://schemas.microsoft.com/office/drawing/2014/main" id="{A2B95D94-A999-691E-4BF1-A62D93847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17815291"/>
                <a:ext cx="6782399" cy="137338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C43AE4A-84D4-1482-F8DD-E59226258E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14" y="18321743"/>
                <a:ext cx="6542219" cy="13057363"/>
              </a:xfrm>
              <a:custGeom>
                <a:avLst/>
                <a:gdLst>
                  <a:gd name="connsiteX0" fmla="*/ 0 w 6545702"/>
                  <a:gd name="connsiteY0" fmla="*/ 0 h 13064314"/>
                  <a:gd name="connsiteX1" fmla="*/ 1271186 w 6545702"/>
                  <a:gd name="connsiteY1" fmla="*/ 0 h 13064314"/>
                  <a:gd name="connsiteX2" fmla="*/ 1744044 w 6545702"/>
                  <a:gd name="connsiteY2" fmla="*/ 105986 h 13064314"/>
                  <a:gd name="connsiteX3" fmla="*/ 6524694 w 6545702"/>
                  <a:gd name="connsiteY3" fmla="*/ 5193076 h 13064314"/>
                  <a:gd name="connsiteX4" fmla="*/ 6545702 w 6545702"/>
                  <a:gd name="connsiteY4" fmla="*/ 5310712 h 13064314"/>
                  <a:gd name="connsiteX5" fmla="*/ 6545702 w 6545702"/>
                  <a:gd name="connsiteY5" fmla="*/ 7759886 h 13064314"/>
                  <a:gd name="connsiteX6" fmla="*/ 6524694 w 6545702"/>
                  <a:gd name="connsiteY6" fmla="*/ 7877520 h 13064314"/>
                  <a:gd name="connsiteX7" fmla="*/ 1744044 w 6545702"/>
                  <a:gd name="connsiteY7" fmla="*/ 12964612 h 13064314"/>
                  <a:gd name="connsiteX8" fmla="*/ 1299224 w 6545702"/>
                  <a:gd name="connsiteY8" fmla="*/ 13064314 h 13064314"/>
                  <a:gd name="connsiteX9" fmla="*/ 0 w 6545702"/>
                  <a:gd name="connsiteY9" fmla="*/ 13064314 h 13064314"/>
                  <a:gd name="connsiteX10" fmla="*/ 0 w 6545702"/>
                  <a:gd name="connsiteY10" fmla="*/ 10639298 h 13064314"/>
                  <a:gd name="connsiteX11" fmla="*/ 4104002 w 6545702"/>
                  <a:gd name="connsiteY11" fmla="*/ 6535298 h 13064314"/>
                  <a:gd name="connsiteX12" fmla="*/ 0 w 6545702"/>
                  <a:gd name="connsiteY12" fmla="*/ 2431300 h 1306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5702" h="13064314">
                    <a:moveTo>
                      <a:pt x="0" y="0"/>
                    </a:moveTo>
                    <a:lnTo>
                      <a:pt x="1271186" y="0"/>
                    </a:lnTo>
                    <a:lnTo>
                      <a:pt x="1744044" y="105986"/>
                    </a:lnTo>
                    <a:cubicBezTo>
                      <a:pt x="4152832" y="757833"/>
                      <a:pt x="6020116" y="2727263"/>
                      <a:pt x="6524694" y="5193076"/>
                    </a:cubicBezTo>
                    <a:lnTo>
                      <a:pt x="6545702" y="5310712"/>
                    </a:lnTo>
                    <a:lnTo>
                      <a:pt x="6545702" y="7759886"/>
                    </a:lnTo>
                    <a:lnTo>
                      <a:pt x="6524694" y="7877520"/>
                    </a:lnTo>
                    <a:cubicBezTo>
                      <a:pt x="6020116" y="10343336"/>
                      <a:pt x="4152832" y="12312766"/>
                      <a:pt x="1744044" y="12964612"/>
                    </a:cubicBezTo>
                    <a:lnTo>
                      <a:pt x="1299224" y="13064314"/>
                    </a:lnTo>
                    <a:lnTo>
                      <a:pt x="0" y="13064314"/>
                    </a:lnTo>
                    <a:lnTo>
                      <a:pt x="0" y="10639298"/>
                    </a:lnTo>
                    <a:cubicBezTo>
                      <a:pt x="2266578" y="10639298"/>
                      <a:pt x="4104002" y="8801878"/>
                      <a:pt x="4104002" y="6535298"/>
                    </a:cubicBezTo>
                    <a:cubicBezTo>
                      <a:pt x="4104002" y="4268722"/>
                      <a:pt x="2266578" y="2431300"/>
                      <a:pt x="0" y="2431300"/>
                    </a:cubicBezTo>
                    <a:close/>
                  </a:path>
                </a:pathLst>
              </a:cu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0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E69EC4F-26FE-CC58-8F30-1EDBD5208977}"/>
                  </a:ext>
                </a:extLst>
              </p:cNvPr>
              <p:cNvSpPr/>
              <p:nvPr/>
            </p:nvSpPr>
            <p:spPr>
              <a:xfrm>
                <a:off x="-742950" y="23567168"/>
                <a:ext cx="2381250" cy="266699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38" name="Text Placeholder 12">
                <a:extLst>
                  <a:ext uri="{FF2B5EF4-FFF2-40B4-BE49-F238E27FC236}">
                    <a16:creationId xmlns:a16="http://schemas.microsoft.com/office/drawing/2014/main" id="{FDC7AF03-82BA-8141-98CE-45899A68C1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15722" y="19471762"/>
                <a:ext cx="8363086" cy="2970357"/>
              </a:xfrm>
              <a:prstGeom prst="rect">
                <a:avLst/>
              </a:prstGeom>
              <a:noFill/>
            </p:spPr>
            <p:txBody>
              <a:bodyPr wrap="square" lIns="91436" tIns="91436" rIns="91436" bIns="91436" anchor="ctr" anchorCtr="0">
                <a:spAutoFit/>
              </a:bodyPr>
              <a:lstStyle>
                <a:lvl1pPr marL="1644650" indent="-1644650" algn="ctr" defTabSz="438785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3700" b="1" kern="1200" baseline="0">
                    <a:solidFill>
                      <a:schemeClr val="bg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1pPr>
                <a:lvl2pPr marL="3565525" indent="-1370013" algn="l" defTabSz="438785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13500" kern="12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+mn-cs"/>
                  </a:defRPr>
                </a:lvl2pPr>
                <a:lvl3pPr marL="5484813" indent="-1096963" algn="l" defTabSz="438785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1600" kern="12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+mn-cs"/>
                  </a:defRPr>
                </a:lvl3pPr>
                <a:lvl4pPr marL="7680325" indent="-1096963" algn="l" defTabSz="438785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9600" kern="12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+mn-cs"/>
                  </a:defRPr>
                </a:lvl4pPr>
                <a:lvl5pPr marL="9874250" indent="-1096963" algn="l" defTabSz="438785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9600" kern="12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+mn-cs"/>
                  </a:defRPr>
                </a:lvl5pPr>
                <a:lvl6pPr marL="12069477" indent="-1097226" algn="l" defTabSz="43889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9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4263926" indent="-1097226" algn="l" defTabSz="43889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9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458377" indent="-1097226" algn="l" defTabSz="43889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9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652827" indent="-1097226" algn="l" defTabSz="43889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9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b="0" dirty="0" err="1">
                    <a:solidFill>
                      <a:srgbClr val="00A1FF"/>
                    </a:solidFill>
                  </a:rPr>
                  <a:t>Smartshim</a:t>
                </a:r>
                <a:endParaRPr lang="en-US" sz="1800" b="0" dirty="0">
                  <a:solidFill>
                    <a:srgbClr val="00A1FF"/>
                  </a:solidFill>
                </a:endParaRP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4DE6E0C2-A50E-D0D7-CDA1-648DE6ED4999}"/>
                  </a:ext>
                </a:extLst>
              </p:cNvPr>
              <p:cNvCxnSpPr>
                <a:cxnSpLocks/>
                <a:stCxn id="38" idx="2"/>
              </p:cNvCxnSpPr>
              <p:nvPr/>
            </p:nvCxnSpPr>
            <p:spPr>
              <a:xfrm flipH="1">
                <a:off x="3744976" y="22442119"/>
                <a:ext cx="2552292" cy="1020818"/>
              </a:xfrm>
              <a:prstGeom prst="straightConnector1">
                <a:avLst/>
              </a:prstGeom>
              <a:ln w="31750">
                <a:solidFill>
                  <a:srgbClr val="00A1FF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6F69904-9B80-CCE7-0596-6F83A2F439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175" y="2831719"/>
              <a:ext cx="634449" cy="9218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575399E-334A-0CCC-AC1A-FE0B0F5457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744057"/>
              <a:ext cx="631274" cy="9306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92B07B3-6784-EB90-F2EB-9C59D3CDEC34}"/>
                    </a:ext>
                  </a:extLst>
                </p:cNvPr>
                <p:cNvSpPr txBox="1"/>
                <p:nvPr/>
              </p:nvSpPr>
              <p:spPr>
                <a:xfrm>
                  <a:off x="0" y="3472626"/>
                  <a:ext cx="46326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DA8C5FD-A179-984E-1AC2-FAFB2D1405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472626"/>
                  <a:ext cx="463267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D274B9-FB35-8F46-6CDB-6D1E2EA42D6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2864152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94886-D275-26E2-F761-B84E45243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CCC1A-6C31-B7FE-0DFB-43A78A3EE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213" y="0"/>
            <a:ext cx="6984787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CCT5W Mandrel Machining and Winding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329B880E-4B87-2B13-0892-377AE2C7D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28C41A-7A0A-A74C-A765-4BF8AA94B2BC}" type="slidenum">
              <a:rPr lang="en-US" altLang="en-US" smtClean="0"/>
              <a:pPr>
                <a:spcAft>
                  <a:spcPts val="600"/>
                </a:spcAft>
              </a:pPr>
              <a:t>38</a:t>
            </a:fld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10C0D-E158-7C5B-E910-932E509533B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299200" y="64484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E6910A57-C4C2-471D-B852-7E80F10F5A4C}" type="slidenum">
              <a:rPr lang="en-GB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FA853-4947-3F9B-79A3-63790A2C84EF}"/>
              </a:ext>
            </a:extLst>
          </p:cNvPr>
          <p:cNvGrpSpPr>
            <a:grpSpLocks noChangeAspect="1"/>
          </p:cNvGrpSpPr>
          <p:nvPr/>
        </p:nvGrpSpPr>
        <p:grpSpPr>
          <a:xfrm>
            <a:off x="3264680" y="954095"/>
            <a:ext cx="5652353" cy="3612205"/>
            <a:chOff x="573617" y="865766"/>
            <a:chExt cx="8430686" cy="5387733"/>
          </a:xfrm>
        </p:grpSpPr>
        <p:pic>
          <p:nvPicPr>
            <p:cNvPr id="14" name="Picture 13" descr="A machine with a metal cylinder&#10;&#10;Description automatically generated">
              <a:extLst>
                <a:ext uri="{FF2B5EF4-FFF2-40B4-BE49-F238E27FC236}">
                  <a16:creationId xmlns:a16="http://schemas.microsoft.com/office/drawing/2014/main" id="{DF14397B-0884-D7B4-C151-FD70321B8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617" y="865766"/>
              <a:ext cx="8430683" cy="344721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62419A9-526F-931D-1E04-486DD686C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3844413" y="1093610"/>
              <a:ext cx="1889097" cy="8430682"/>
            </a:xfrm>
            <a:prstGeom prst="rect">
              <a:avLst/>
            </a:prstGeom>
            <a:ln w="12700">
              <a:solidFill>
                <a:srgbClr val="000000"/>
              </a:solidFill>
            </a:ln>
          </p:spPr>
        </p:pic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467CBFE-FF71-16AC-7D7C-D38316B1E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" y="922089"/>
            <a:ext cx="3176783" cy="1903489"/>
          </a:xfrm>
        </p:spPr>
        <p:txBody>
          <a:bodyPr>
            <a:normAutofit/>
          </a:bodyPr>
          <a:lstStyle/>
          <a:p>
            <a:r>
              <a:rPr lang="en-US" dirty="0"/>
              <a:t>Mandrels machined using a 3-axis operation at LBNL main machine shop</a:t>
            </a:r>
          </a:p>
          <a:p>
            <a:r>
              <a:rPr lang="en-US" dirty="0"/>
              <a:t>Groove and splice feature machining time is approximately 1 week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66938E-009C-72CF-FF5E-51D123C4A80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3886606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7FEB5-6C5E-5A75-E5B5-CA2AE9BE1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F02F1-8027-CBDB-50AE-69AE8996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213" y="0"/>
            <a:ext cx="6984787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CCT5W Coil Winding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B6A98B36-127A-1BD7-229F-D7D63514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28C41A-7A0A-A74C-A765-4BF8AA94B2BC}" type="slidenum">
              <a:rPr lang="en-US" altLang="en-US" smtClean="0"/>
              <a:pPr>
                <a:spcAft>
                  <a:spcPts val="600"/>
                </a:spcAft>
              </a:pPr>
              <a:t>39</a:t>
            </a:fld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53B4F-C1D1-69AD-E6A2-116306B4BF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299200" y="64484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E6910A57-C4C2-471D-B852-7E80F10F5A4C}" type="slidenum">
              <a:rPr lang="en-GB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705C3C2-C7D3-B347-8E2F-48B9DB1B5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" y="922089"/>
            <a:ext cx="5287517" cy="1903489"/>
          </a:xfrm>
        </p:spPr>
        <p:txBody>
          <a:bodyPr>
            <a:normAutofit/>
          </a:bodyPr>
          <a:lstStyle/>
          <a:p>
            <a:r>
              <a:rPr lang="en-US" dirty="0"/>
              <a:t>Coils are wound by hand with light tension (applied by hand)</a:t>
            </a:r>
          </a:p>
          <a:p>
            <a:r>
              <a:rPr lang="en-US" dirty="0"/>
              <a:t>Voltage tap flags are inserted after making small cuts in the glass braid</a:t>
            </a:r>
          </a:p>
        </p:txBody>
      </p:sp>
      <p:pic>
        <p:nvPicPr>
          <p:cNvPr id="4" name="Picture 3" descr="A metal piece on a table&#10;&#10;AI-generated content may be incorrect.">
            <a:extLst>
              <a:ext uri="{FF2B5EF4-FFF2-40B4-BE49-F238E27FC236}">
                <a16:creationId xmlns:a16="http://schemas.microsoft.com/office/drawing/2014/main" id="{7331BF6A-0054-B8CA-128B-2AB4141D4C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4775" y="3176914"/>
            <a:ext cx="5287517" cy="14675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02A9DD6-50AE-BC3B-A73B-65D38C8E045C}"/>
              </a:ext>
            </a:extLst>
          </p:cNvPr>
          <p:cNvGrpSpPr/>
          <p:nvPr/>
        </p:nvGrpSpPr>
        <p:grpSpPr>
          <a:xfrm>
            <a:off x="5606847" y="1102233"/>
            <a:ext cx="3498434" cy="3542271"/>
            <a:chOff x="5606847" y="1102233"/>
            <a:chExt cx="3498434" cy="3542271"/>
          </a:xfrm>
        </p:grpSpPr>
        <p:pic>
          <p:nvPicPr>
            <p:cNvPr id="7" name="Picture 6" descr="A machine on a table&#10;&#10;AI-generated content may be incorrect.">
              <a:extLst>
                <a:ext uri="{FF2B5EF4-FFF2-40B4-BE49-F238E27FC236}">
                  <a16:creationId xmlns:a16="http://schemas.microsoft.com/office/drawing/2014/main" id="{4D60B8F2-57AA-A77A-586D-B6EA21588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606847" y="1102233"/>
              <a:ext cx="3498434" cy="354227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0041B1-CF71-444A-6974-E0390D15E448}"/>
                </a:ext>
              </a:extLst>
            </p:cNvPr>
            <p:cNvSpPr txBox="1"/>
            <p:nvPr/>
          </p:nvSpPr>
          <p:spPr>
            <a:xfrm>
              <a:off x="5651606" y="3961029"/>
              <a:ext cx="17953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Voltage tap flags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7330ECF-2B23-C8DA-996C-9AC2AF11C0D1}"/>
                </a:ext>
              </a:extLst>
            </p:cNvPr>
            <p:cNvCxnSpPr/>
            <p:nvPr/>
          </p:nvCxnSpPr>
          <p:spPr>
            <a:xfrm flipV="1">
              <a:off x="7356064" y="3534032"/>
              <a:ext cx="365536" cy="5025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36C6CE-E31D-F964-1101-3DE8F75E48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369432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0EC15-1FBF-8D06-93BC-BCBABA480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BB3D-D5FF-8CAE-0BDB-90CA58ED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C071F-2E5E-8ECA-3CB0-9B42C8D8C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863" y="69054"/>
            <a:ext cx="6852137" cy="691662"/>
          </a:xfrm>
        </p:spPr>
        <p:txBody>
          <a:bodyPr>
            <a:noAutofit/>
          </a:bodyPr>
          <a:lstStyle/>
          <a:p>
            <a:r>
              <a:rPr lang="en-US" sz="1600" dirty="0"/>
              <a:t>Reliable high-field large bore Nb3Sn dipoles are critical components for MDP</a:t>
            </a:r>
            <a:br>
              <a:rPr lang="en-US" sz="1600" dirty="0"/>
            </a:br>
            <a:r>
              <a:rPr lang="en-US" sz="1600" dirty="0"/>
              <a:t>Serve as proof-of-concept for Muon Collider, and workhorse for hybrid testing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4A558-E400-8DFA-FFAF-34AB265EA0E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1000" dirty="0"/>
              <a:t>MDP Update to the TAC - Prestemon 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E5E64BA8-198F-E04D-70D3-7DC041E15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" t="10756" r="28183" b="19016"/>
          <a:stretch/>
        </p:blipFill>
        <p:spPr>
          <a:xfrm>
            <a:off x="150324" y="937033"/>
            <a:ext cx="8776710" cy="3756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DBF2117-FEBE-9E5B-8CAD-3BCE76DDB547}"/>
              </a:ext>
            </a:extLst>
          </p:cNvPr>
          <p:cNvSpPr/>
          <p:nvPr/>
        </p:nvSpPr>
        <p:spPr>
          <a:xfrm>
            <a:off x="150323" y="1407736"/>
            <a:ext cx="8680167" cy="630070"/>
          </a:xfrm>
          <a:prstGeom prst="roundRect">
            <a:avLst/>
          </a:prstGeom>
          <a:noFill/>
          <a:ln w="34925" cap="flat">
            <a:solidFill>
              <a:srgbClr val="FF000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defTabSz="342900" hangingPunct="0"/>
            <a:endParaRPr lang="en-US" sz="135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63035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F3256-8FEB-E608-AD90-92321A4DA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66CD7-C9DC-E375-DA7F-43CF61909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213" y="0"/>
            <a:ext cx="6984787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CCT5W Coil Reaction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9543A22-C2BC-D784-7C3D-84147751A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28C41A-7A0A-A74C-A765-4BF8AA94B2BC}" type="slidenum">
              <a:rPr lang="en-US" altLang="en-US" smtClean="0"/>
              <a:pPr>
                <a:spcAft>
                  <a:spcPts val="600"/>
                </a:spcAft>
              </a:pPr>
              <a:t>40</a:t>
            </a:fld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B9B25-599D-8C20-136A-D516B940E73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299200" y="64484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E6910A57-C4C2-471D-B852-7E80F10F5A4C}" type="slidenum">
              <a:rPr lang="en-GB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BB4BAD-27C2-B8AF-869A-CB82751B0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" y="967536"/>
            <a:ext cx="8946932" cy="93142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Coils are wrapped in perforated stainless-steel sheets for reaction</a:t>
            </a:r>
          </a:p>
          <a:p>
            <a:r>
              <a:rPr lang="en-US" dirty="0"/>
              <a:t>Additional space in pole region accommodates differences between cable and mandrel thermal expansion</a:t>
            </a:r>
          </a:p>
          <a:p>
            <a:r>
              <a:rPr lang="en-US" dirty="0"/>
              <a:t>Voltage tap trace connections and splicing operations are performed after heat treatment</a:t>
            </a:r>
          </a:p>
        </p:txBody>
      </p:sp>
      <p:pic>
        <p:nvPicPr>
          <p:cNvPr id="5" name="Picture 4" descr="A close-up of a roll of metal&#10;&#10;AI-generated content may be incorrect.">
            <a:extLst>
              <a:ext uri="{FF2B5EF4-FFF2-40B4-BE49-F238E27FC236}">
                <a16:creationId xmlns:a16="http://schemas.microsoft.com/office/drawing/2014/main" id="{02719B79-7363-CC52-DE10-F347FCD093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32356" y="2435434"/>
            <a:ext cx="2482411" cy="1861809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0" name="Picture 9" descr="A long cylindrical object with red straps&#10;&#10;AI-generated content may be incorrect.">
            <a:extLst>
              <a:ext uri="{FF2B5EF4-FFF2-40B4-BE49-F238E27FC236}">
                <a16:creationId xmlns:a16="http://schemas.microsoft.com/office/drawing/2014/main" id="{02EC2D9E-CDEE-2D6A-E993-63B5B13FB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82166" y="2430539"/>
            <a:ext cx="2482415" cy="186181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4" name="Picture 13" descr="A metal cylinder with red straps&#10;&#10;AI-generated content may be incorrect.">
            <a:extLst>
              <a:ext uri="{FF2B5EF4-FFF2-40B4-BE49-F238E27FC236}">
                <a16:creationId xmlns:a16="http://schemas.microsoft.com/office/drawing/2014/main" id="{720565DD-A20E-3CDD-24CD-B0004DE6B3F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06993" y="2105554"/>
            <a:ext cx="2517522" cy="250199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6" name="Picture 15" descr="A metal cylinder with a red band&#10;&#10;AI-generated content may be incorrect.">
            <a:extLst>
              <a:ext uri="{FF2B5EF4-FFF2-40B4-BE49-F238E27FC236}">
                <a16:creationId xmlns:a16="http://schemas.microsoft.com/office/drawing/2014/main" id="{C91EE908-C4E8-B6EA-2A85-10AE9280869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7229" y="2105554"/>
            <a:ext cx="2580588" cy="2497098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C4E157-6E3F-6AF7-C132-AD70E8600D2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603100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BDE46-EDB1-2F85-7934-4708EAA70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23F36-261A-DCBD-1B68-5C4FA671B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213" y="0"/>
            <a:ext cx="6984787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CCT5W Coil Impregnation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13D0197-B072-0C1F-0CFA-3CC3B8F21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28C41A-7A0A-A74C-A765-4BF8AA94B2BC}" type="slidenum">
              <a:rPr lang="en-US" altLang="en-US" smtClean="0"/>
              <a:pPr>
                <a:spcAft>
                  <a:spcPts val="600"/>
                </a:spcAft>
              </a:pPr>
              <a:t>41</a:t>
            </a:fld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73346-17B8-1CE8-AFB4-41C45AFA3F2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299200" y="64484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E6910A57-C4C2-471D-B852-7E80F10F5A4C}" type="slidenum">
              <a:rPr lang="en-GB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C8E9155-CEA4-C96F-5F0A-B1348493A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0573" y="984783"/>
            <a:ext cx="4253428" cy="1228145"/>
          </a:xfrm>
        </p:spPr>
        <p:txBody>
          <a:bodyPr>
            <a:normAutofit/>
          </a:bodyPr>
          <a:lstStyle/>
          <a:p>
            <a:r>
              <a:rPr lang="en-US" sz="1600" dirty="0"/>
              <a:t>Individual coil impregnation performed as with CCT5</a:t>
            </a:r>
          </a:p>
          <a:p>
            <a:r>
              <a:rPr lang="en-US" sz="1600" dirty="0"/>
              <a:t>New (more porous) peel ply and flow media used for impregnation with fillers</a:t>
            </a:r>
          </a:p>
        </p:txBody>
      </p:sp>
      <p:pic>
        <p:nvPicPr>
          <p:cNvPr id="5" name="Picture 4" descr="A close up of a cylinder&#10;&#10;AI-generated content may be incorrect.">
            <a:extLst>
              <a:ext uri="{FF2B5EF4-FFF2-40B4-BE49-F238E27FC236}">
                <a16:creationId xmlns:a16="http://schemas.microsoft.com/office/drawing/2014/main" id="{5F7741AE-958E-7BC8-0E7B-B6BBB5D088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595459" y="1674009"/>
            <a:ext cx="3693642" cy="232888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</p:pic>
      <p:pic>
        <p:nvPicPr>
          <p:cNvPr id="10" name="Picture 9" descr="A pair of white rolls&#10;&#10;AI-generated content may be incorrect.">
            <a:extLst>
              <a:ext uri="{FF2B5EF4-FFF2-40B4-BE49-F238E27FC236}">
                <a16:creationId xmlns:a16="http://schemas.microsoft.com/office/drawing/2014/main" id="{B66650E9-3708-DEE3-263C-6A2924727C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4" r="2127"/>
          <a:stretch>
            <a:fillRect/>
          </a:stretch>
        </p:blipFill>
        <p:spPr>
          <a:xfrm>
            <a:off x="2506980" y="2577209"/>
            <a:ext cx="4766302" cy="2100746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E978C18-A56B-126A-C722-F6C33D4A899E}"/>
              </a:ext>
            </a:extLst>
          </p:cNvPr>
          <p:cNvGrpSpPr/>
          <p:nvPr/>
        </p:nvGrpSpPr>
        <p:grpSpPr>
          <a:xfrm>
            <a:off x="2498923" y="1113624"/>
            <a:ext cx="2343150" cy="1324767"/>
            <a:chOff x="8934450" y="1124593"/>
            <a:chExt cx="3124200" cy="176635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55ACC49-8B3B-0E24-FE79-D730BE185E6A}"/>
                </a:ext>
              </a:extLst>
            </p:cNvPr>
            <p:cNvGrpSpPr/>
            <p:nvPr/>
          </p:nvGrpSpPr>
          <p:grpSpPr>
            <a:xfrm>
              <a:off x="8934450" y="1152525"/>
              <a:ext cx="3124200" cy="1738425"/>
              <a:chOff x="9067800" y="1238543"/>
              <a:chExt cx="3124200" cy="173842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6120204-035E-B3E5-984E-92D1FB509687}"/>
                  </a:ext>
                </a:extLst>
              </p:cNvPr>
              <p:cNvGrpSpPr/>
              <p:nvPr/>
            </p:nvGrpSpPr>
            <p:grpSpPr>
              <a:xfrm>
                <a:off x="9144000" y="1319589"/>
                <a:ext cx="2970127" cy="1657379"/>
                <a:chOff x="9144000" y="1319589"/>
                <a:chExt cx="2970127" cy="165737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A67ABF3-82E0-F55A-748F-74EA5ABB2940}"/>
                    </a:ext>
                  </a:extLst>
                </p:cNvPr>
                <p:cNvGrpSpPr/>
                <p:nvPr/>
              </p:nvGrpSpPr>
              <p:grpSpPr>
                <a:xfrm>
                  <a:off x="10750255" y="1319589"/>
                  <a:ext cx="1363872" cy="1361670"/>
                  <a:chOff x="8785539" y="2345144"/>
                  <a:chExt cx="1363872" cy="1361670"/>
                </a:xfrm>
              </p:grpSpPr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87C8DC48-476D-1ADF-FA60-B707513A39E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048376" y="2605358"/>
                    <a:ext cx="838200" cy="841248"/>
                  </a:xfrm>
                  <a:prstGeom prst="ellipse">
                    <a:avLst/>
                  </a:prstGeom>
                  <a:noFill/>
                  <a:ln w="762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645189D6-C204-CD92-D975-D269AEE7D1C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71017" y="2530324"/>
                    <a:ext cx="992918" cy="991315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F999D6AA-10B8-13EC-CAC1-C8B5D6E31D2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894817" y="2454246"/>
                    <a:ext cx="1145318" cy="1143469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F330BA05-F53D-64B8-CE7C-439530E23D9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828908" y="2388443"/>
                    <a:ext cx="1277135" cy="1275073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FC9C9D24-0DE7-579A-99AF-D9E394A8787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85539" y="2345144"/>
                    <a:ext cx="1363872" cy="1361670"/>
                  </a:xfrm>
                  <a:prstGeom prst="ellipse">
                    <a:avLst/>
                  </a:prstGeom>
                  <a:noFill/>
                  <a:ln w="254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50"/>
                  </a:p>
                </p:txBody>
              </p:sp>
            </p:grpSp>
            <p:sp>
              <p:nvSpPr>
                <p:cNvPr id="19" name="TextBox 12">
                  <a:extLst>
                    <a:ext uri="{FF2B5EF4-FFF2-40B4-BE49-F238E27FC236}">
                      <a16:creationId xmlns:a16="http://schemas.microsoft.com/office/drawing/2014/main" id="{4BC03C72-C06E-0407-8093-C1E460F112E7}"/>
                    </a:ext>
                  </a:extLst>
                </p:cNvPr>
                <p:cNvSpPr txBox="1"/>
                <p:nvPr/>
              </p:nvSpPr>
              <p:spPr>
                <a:xfrm>
                  <a:off x="9144000" y="1776639"/>
                  <a:ext cx="2288191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50" dirty="0">
                      <a:solidFill>
                        <a:srgbClr val="B07F00"/>
                      </a:solidFill>
                    </a:rPr>
                    <a:t>Mandrel</a:t>
                  </a:r>
                </a:p>
                <a:p>
                  <a:r>
                    <a:rPr lang="en-US" sz="1050" dirty="0">
                      <a:solidFill>
                        <a:srgbClr val="E04E38"/>
                      </a:solidFill>
                    </a:rPr>
                    <a:t>Glass Tape Wrap</a:t>
                  </a:r>
                </a:p>
                <a:p>
                  <a:r>
                    <a:rPr lang="en-US" sz="1050" dirty="0">
                      <a:solidFill>
                        <a:srgbClr val="00B050"/>
                      </a:solidFill>
                    </a:rPr>
                    <a:t>Peel Ply</a:t>
                  </a:r>
                </a:p>
                <a:p>
                  <a:r>
                    <a:rPr lang="en-US" sz="1050" dirty="0">
                      <a:solidFill>
                        <a:srgbClr val="0070C0"/>
                      </a:solidFill>
                    </a:rPr>
                    <a:t>Flow Media</a:t>
                  </a:r>
                </a:p>
                <a:p>
                  <a:r>
                    <a:rPr lang="en-US" sz="1050" dirty="0">
                      <a:solidFill>
                        <a:srgbClr val="FFC000"/>
                      </a:solidFill>
                    </a:rPr>
                    <a:t>Vacuum Bag / Shrink Tape</a:t>
                  </a: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D1A328F-5EE7-333B-202A-676B26B629B3}"/>
                  </a:ext>
                </a:extLst>
              </p:cNvPr>
              <p:cNvSpPr/>
              <p:nvPr/>
            </p:nvSpPr>
            <p:spPr>
              <a:xfrm>
                <a:off x="9067800" y="1238543"/>
                <a:ext cx="3124200" cy="1707647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/>
              </a:p>
            </p:txBody>
          </p:sp>
        </p:grp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21EB7AF0-8BD4-5F88-F8D6-0C1888F3F2B7}"/>
                </a:ext>
              </a:extLst>
            </p:cNvPr>
            <p:cNvSpPr txBox="1"/>
            <p:nvPr/>
          </p:nvSpPr>
          <p:spPr>
            <a:xfrm>
              <a:off x="8974102" y="1124593"/>
              <a:ext cx="19050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dirty="0"/>
                <a:t>Impregnation Layers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9A2DF0C-D5BC-52A1-8A54-F04203AE801E}"/>
              </a:ext>
            </a:extLst>
          </p:cNvPr>
          <p:cNvGrpSpPr>
            <a:grpSpLocks noChangeAspect="1"/>
          </p:cNvGrpSpPr>
          <p:nvPr/>
        </p:nvGrpSpPr>
        <p:grpSpPr>
          <a:xfrm>
            <a:off x="7351727" y="2570971"/>
            <a:ext cx="1723139" cy="1010929"/>
            <a:chOff x="6083781" y="4800633"/>
            <a:chExt cx="2457019" cy="144148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91F55AB-22E9-660A-723E-2CA08BE9B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55"/>
            <a:stretch/>
          </p:blipFill>
          <p:spPr>
            <a:xfrm>
              <a:off x="6103307" y="4800633"/>
              <a:ext cx="2437493" cy="144148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D88E8DC-17C1-22B4-0E10-3B58D4F696DB}"/>
                </a:ext>
              </a:extLst>
            </p:cNvPr>
            <p:cNvSpPr txBox="1"/>
            <p:nvPr/>
          </p:nvSpPr>
          <p:spPr>
            <a:xfrm>
              <a:off x="6083781" y="4800633"/>
              <a:ext cx="2160454" cy="4827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/>
                <a:t>New</a:t>
              </a:r>
              <a:r>
                <a:rPr lang="en-US" sz="1600" dirty="0"/>
                <a:t> peel ply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057FE76-59F7-8B56-5538-C4DEB3484FCC}"/>
              </a:ext>
            </a:extLst>
          </p:cNvPr>
          <p:cNvGrpSpPr/>
          <p:nvPr/>
        </p:nvGrpSpPr>
        <p:grpSpPr>
          <a:xfrm>
            <a:off x="7250891" y="3590160"/>
            <a:ext cx="1823975" cy="1087795"/>
            <a:chOff x="6654970" y="3590160"/>
            <a:chExt cx="1823975" cy="108779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ADFF7F8-E649-2542-929A-62426F445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74797" y="3622141"/>
              <a:ext cx="1704148" cy="105581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13399B4-2EC8-E9D3-4223-A15BEBE9106D}"/>
                </a:ext>
              </a:extLst>
            </p:cNvPr>
            <p:cNvSpPr txBox="1"/>
            <p:nvPr/>
          </p:nvSpPr>
          <p:spPr>
            <a:xfrm>
              <a:off x="6654970" y="3590160"/>
              <a:ext cx="170414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New</a:t>
              </a:r>
              <a:r>
                <a:rPr lang="en-US" sz="1600" dirty="0"/>
                <a:t> flow media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BE56D3-E446-AB77-1EA6-4D22C16A276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39062968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04291-D23D-1C95-1BD5-E3ACAB82A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2D328-4A8B-77FC-1E80-3DEC4EDB3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213" y="0"/>
            <a:ext cx="6984787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CCT5W Coil 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6423F-AA48-6231-E94A-DCD36B72B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8143"/>
            <a:ext cx="8858130" cy="96742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Epoxy-filled Kapton bladders (</a:t>
            </a:r>
            <a:r>
              <a:rPr lang="en-US" dirty="0" err="1"/>
              <a:t>smartshims</a:t>
            </a:r>
            <a:r>
              <a:rPr lang="en-US" dirty="0"/>
              <a:t>) create the interface between layers 1 and 2 and layer 2 and the aluminum shell</a:t>
            </a:r>
          </a:p>
          <a:p>
            <a:r>
              <a:rPr lang="en-US" dirty="0"/>
              <a:t>Inter-layer quench antennas are included between layers 1 and 2 (</a:t>
            </a:r>
            <a:r>
              <a:rPr lang="en-US" i="1" dirty="0"/>
              <a:t>developed by R. </a:t>
            </a:r>
            <a:r>
              <a:rPr lang="en-US" i="1" dirty="0" err="1"/>
              <a:t>Teyber</a:t>
            </a:r>
            <a:r>
              <a:rPr lang="en-US" i="1" dirty="0"/>
              <a:t> and designed for CCT5W by E. Buron</a:t>
            </a:r>
            <a:r>
              <a:rPr lang="en-US" dirty="0"/>
              <a:t>)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10371175-0F59-10AD-E8A1-57D584EEE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28C41A-7A0A-A74C-A765-4BF8AA94B2BC}" type="slidenum">
              <a:rPr lang="en-US" altLang="en-US" smtClean="0"/>
              <a:pPr>
                <a:spcAft>
                  <a:spcPts val="600"/>
                </a:spcAft>
              </a:pPr>
              <a:t>42</a:t>
            </a:fld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CAB33-75E8-2982-669A-C0D1DEE8CFB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299200" y="64484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E6910A57-C4C2-471D-B852-7E80F10F5A4C}" type="slidenum">
              <a:rPr lang="en-GB" smtClean="0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  <p:pic>
        <p:nvPicPr>
          <p:cNvPr id="8" name="Picture 7" descr="A roll of metal with a tape on it&#10;&#10;AI-generated content may be incorrect.">
            <a:extLst>
              <a:ext uri="{FF2B5EF4-FFF2-40B4-BE49-F238E27FC236}">
                <a16:creationId xmlns:a16="http://schemas.microsoft.com/office/drawing/2014/main" id="{BDAE0306-77F1-549D-B858-0F50055A15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482444" y="2515454"/>
            <a:ext cx="2763392" cy="1560227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0" name="Picture 9" descr="A machine with wires and a round object&#10;&#10;AI-generated content may be incorrect.">
            <a:extLst>
              <a:ext uri="{FF2B5EF4-FFF2-40B4-BE49-F238E27FC236}">
                <a16:creationId xmlns:a16="http://schemas.microsoft.com/office/drawing/2014/main" id="{84078598-DA60-390C-BA43-0D16C1CAEF4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804928" y="2178339"/>
            <a:ext cx="2766727" cy="223779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6" name="Picture 15" descr="A large cylindrical object with blue trim&#10;&#10;AI-generated content may be incorrect.">
            <a:extLst>
              <a:ext uri="{FF2B5EF4-FFF2-40B4-BE49-F238E27FC236}">
                <a16:creationId xmlns:a16="http://schemas.microsoft.com/office/drawing/2014/main" id="{ED1BD77C-CA59-102A-7F48-5E1D381581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92684" y="2259295"/>
            <a:ext cx="2763393" cy="2072545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25" name="Picture 24" descr="A close-up of a machine&#10;&#10;AI-generated content may be incorrect.">
            <a:extLst>
              <a:ext uri="{FF2B5EF4-FFF2-40B4-BE49-F238E27FC236}">
                <a16:creationId xmlns:a16="http://schemas.microsoft.com/office/drawing/2014/main" id="{F7E4B8E1-3F2C-AA01-A01F-FC6CAF66A0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5932" y="1913871"/>
            <a:ext cx="2558930" cy="277875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0642F3-CF37-B38E-558B-B474E771E74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30551677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F4A90-1D2D-2985-327D-5A3ADC648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190" y="52038"/>
            <a:ext cx="6794809" cy="742091"/>
          </a:xfrm>
          <a:effectLst>
            <a:outerShdw dist="38100" sx="1000" sy="1000" algn="tl" rotWithShape="0">
              <a:srgbClr val="000000"/>
            </a:outerShdw>
          </a:effectLst>
        </p:spPr>
        <p:txBody>
          <a:bodyPr>
            <a:normAutofit/>
          </a:bodyPr>
          <a:lstStyle/>
          <a:p>
            <a:r>
              <a:rPr lang="en-US" sz="1800" dirty="0"/>
              <a:t>Stronger persistent-current effect at 77 K than at 4.2 K in the normal </a:t>
            </a:r>
            <a:r>
              <a:rPr lang="en-US" sz="1800" dirty="0" err="1"/>
              <a:t>sextupole</a:t>
            </a:r>
            <a:r>
              <a:rPr lang="en-US" sz="1800" dirty="0"/>
              <a:t>, b</a:t>
            </a:r>
            <a:r>
              <a:rPr lang="en-US" sz="1800" baseline="-25000" dirty="0"/>
              <a:t>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825B3-B9FD-86CB-3AE2-5A2E10A36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8035" y="4891681"/>
            <a:ext cx="182260" cy="184664"/>
          </a:xfrm>
        </p:spPr>
        <p:txBody>
          <a:bodyPr/>
          <a:lstStyle/>
          <a:p>
            <a:fld id="{D260E43B-7F43-FA45-AAB7-E054FD6CC4E3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9D98643-39D3-E1E2-2D07-E313557E4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3926" y="1123094"/>
            <a:ext cx="4455698" cy="3547332"/>
          </a:xfrm>
          <a:prstGeom prst="rect">
            <a:avLst/>
          </a:prstGeom>
        </p:spPr>
      </p:pic>
      <p:sp>
        <p:nvSpPr>
          <p:cNvPr id="13" name="Right Brace 12">
            <a:extLst>
              <a:ext uri="{FF2B5EF4-FFF2-40B4-BE49-F238E27FC236}">
                <a16:creationId xmlns:a16="http://schemas.microsoft.com/office/drawing/2014/main" id="{285625CD-18F2-B960-65AC-F4FB72B8B2EA}"/>
              </a:ext>
            </a:extLst>
          </p:cNvPr>
          <p:cNvSpPr/>
          <p:nvPr/>
        </p:nvSpPr>
        <p:spPr>
          <a:xfrm>
            <a:off x="5494925" y="2971800"/>
            <a:ext cx="230601" cy="25717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45644E-2295-8CED-B271-E3FB307A1C51}"/>
              </a:ext>
            </a:extLst>
          </p:cNvPr>
          <p:cNvCxnSpPr/>
          <p:nvPr/>
        </p:nvCxnSpPr>
        <p:spPr>
          <a:xfrm>
            <a:off x="3895725" y="3228975"/>
            <a:ext cx="14838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7201AB-F627-61F9-1C61-AE86EEF51818}"/>
              </a:ext>
            </a:extLst>
          </p:cNvPr>
          <p:cNvCxnSpPr>
            <a:cxnSpLocks/>
          </p:cNvCxnSpPr>
          <p:nvPr/>
        </p:nvCxnSpPr>
        <p:spPr>
          <a:xfrm>
            <a:off x="3895725" y="3609975"/>
            <a:ext cx="1483899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Right Brace 16">
            <a:extLst>
              <a:ext uri="{FF2B5EF4-FFF2-40B4-BE49-F238E27FC236}">
                <a16:creationId xmlns:a16="http://schemas.microsoft.com/office/drawing/2014/main" id="{AB0ECF01-9A2A-F030-D0F9-54AFAFFD3E30}"/>
              </a:ext>
            </a:extLst>
          </p:cNvPr>
          <p:cNvSpPr/>
          <p:nvPr/>
        </p:nvSpPr>
        <p:spPr>
          <a:xfrm>
            <a:off x="7037357" y="2971800"/>
            <a:ext cx="230601" cy="638175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C774EB0-743E-C7FB-8899-DA5EFE22461F}"/>
              </a:ext>
            </a:extLst>
          </p:cNvPr>
          <p:cNvCxnSpPr/>
          <p:nvPr/>
        </p:nvCxnSpPr>
        <p:spPr>
          <a:xfrm>
            <a:off x="3895725" y="3009900"/>
            <a:ext cx="1483899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60B5F08-D03F-1847-BAAA-2EEB083DAC6A}"/>
              </a:ext>
            </a:extLst>
          </p:cNvPr>
          <p:cNvSpPr txBox="1"/>
          <p:nvPr/>
        </p:nvSpPr>
        <p:spPr>
          <a:xfrm flipH="1">
            <a:off x="5725526" y="2915722"/>
            <a:ext cx="117348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75" dirty="0">
                <a:solidFill>
                  <a:srgbClr val="1F497D"/>
                </a:solidFill>
              </a:rPr>
              <a:t>-11 units at 4.2 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5FFEC9-79AA-C575-8607-5A066341F860}"/>
              </a:ext>
            </a:extLst>
          </p:cNvPr>
          <p:cNvSpPr txBox="1"/>
          <p:nvPr/>
        </p:nvSpPr>
        <p:spPr>
          <a:xfrm flipH="1">
            <a:off x="7267958" y="3089791"/>
            <a:ext cx="1173481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75" dirty="0">
                <a:solidFill>
                  <a:srgbClr val="1F497D"/>
                </a:solidFill>
              </a:rPr>
              <a:t>-33 units at 77 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8D4089-75AB-7031-F416-1AA40B5F0211}"/>
              </a:ext>
            </a:extLst>
          </p:cNvPr>
          <p:cNvSpPr txBox="1"/>
          <p:nvPr/>
        </p:nvSpPr>
        <p:spPr>
          <a:xfrm>
            <a:off x="5944522" y="1085158"/>
            <a:ext cx="264687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4" indent="-285754">
              <a:buFont typeface="Arial" panose="020B0604020202020204" pitchFamily="34" charset="0"/>
              <a:buChar char="•"/>
            </a:pPr>
            <a:r>
              <a:rPr lang="en-US" sz="2475" dirty="0">
                <a:solidFill>
                  <a:srgbClr val="1F497D"/>
                </a:solidFill>
              </a:rPr>
              <a:t>Different from C2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BCF0F-5E34-541A-3BBE-BD93ECF8A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2" y="12798154"/>
            <a:ext cx="108329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MDP Update to the TAC - Prestemon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23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2E5E0-B6ED-B008-B7F9-FE5A2D75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283" y="15565"/>
            <a:ext cx="6815899" cy="829902"/>
          </a:xfrm>
        </p:spPr>
        <p:txBody>
          <a:bodyPr>
            <a:normAutofit/>
          </a:bodyPr>
          <a:lstStyle/>
          <a:p>
            <a:r>
              <a:rPr lang="en-US" sz="1800" dirty="0"/>
              <a:t>Detailed fiberoptic strain data was gathered throughout the tests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7D3D1-9085-D25F-2E33-8C874F25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2" y="12798154"/>
            <a:ext cx="108329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MDP Update to the TAC - Prestemon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A1F95-7B9D-DC7D-1030-3291A978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992C2B-27C6-AAC9-84A3-644EAED12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" y="1950973"/>
            <a:ext cx="5586413" cy="27610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C35993-FE44-2F3A-80D8-FB221D937440}"/>
              </a:ext>
            </a:extLst>
          </p:cNvPr>
          <p:cNvSpPr txBox="1"/>
          <p:nvPr/>
        </p:nvSpPr>
        <p:spPr>
          <a:xfrm>
            <a:off x="223828" y="962392"/>
            <a:ext cx="5068262" cy="4847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342900" hangingPunct="0"/>
            <a:r>
              <a:rPr lang="en-US" sz="1350" dirty="0">
                <a:solidFill>
                  <a:srgbClr val="000000"/>
                </a:solidFill>
                <a:sym typeface="Calibri"/>
              </a:rPr>
              <a:t>Strain measured via distributed optical fiber sensing</a:t>
            </a:r>
          </a:p>
          <a:p>
            <a:pPr defTabSz="342900" hangingPunct="0"/>
            <a:r>
              <a:rPr lang="en-US" sz="1350" dirty="0">
                <a:solidFill>
                  <a:srgbClr val="000000"/>
                </a:solidFill>
                <a:sym typeface="Calibri"/>
              </a:rPr>
              <a:t>Lots of data to analyze!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86DEB8-72E7-74E3-4950-23952A7A0CEA}"/>
              </a:ext>
            </a:extLst>
          </p:cNvPr>
          <p:cNvGrpSpPr/>
          <p:nvPr/>
        </p:nvGrpSpPr>
        <p:grpSpPr>
          <a:xfrm>
            <a:off x="5590753" y="1092318"/>
            <a:ext cx="3680460" cy="3619682"/>
            <a:chOff x="589814" y="1140689"/>
            <a:chExt cx="3394983" cy="350832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F522952-C3A7-E9AF-264C-F0A04A696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018" t="4700" r="41273" b="4108"/>
            <a:stretch/>
          </p:blipFill>
          <p:spPr>
            <a:xfrm>
              <a:off x="1695379" y="1234182"/>
              <a:ext cx="1530342" cy="3414827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E7EDF07-FD9D-752F-26B5-1342959D009F}"/>
                </a:ext>
              </a:extLst>
            </p:cNvPr>
            <p:cNvCxnSpPr>
              <a:cxnSpLocks/>
            </p:cNvCxnSpPr>
            <p:nvPr/>
          </p:nvCxnSpPr>
          <p:spPr>
            <a:xfrm>
              <a:off x="1756395" y="2772883"/>
              <a:ext cx="68998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E7EB68-B4FE-7CC4-88A5-14EA3B81E0E0}"/>
                </a:ext>
              </a:extLst>
            </p:cNvPr>
            <p:cNvSpPr txBox="1"/>
            <p:nvPr/>
          </p:nvSpPr>
          <p:spPr>
            <a:xfrm>
              <a:off x="922226" y="2603607"/>
              <a:ext cx="871706" cy="16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525" dirty="0"/>
                <a:t>Pole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13976B-9BBC-2DFD-06B5-4907B62C53CB}"/>
                </a:ext>
              </a:extLst>
            </p:cNvPr>
            <p:cNvSpPr txBox="1"/>
            <p:nvPr/>
          </p:nvSpPr>
          <p:spPr>
            <a:xfrm>
              <a:off x="589814" y="2402473"/>
              <a:ext cx="1204120" cy="16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525" dirty="0"/>
                <a:t>Midplane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1613BF8-A4AC-2BB5-55A7-9A5797C323A4}"/>
                </a:ext>
              </a:extLst>
            </p:cNvPr>
            <p:cNvCxnSpPr>
              <a:cxnSpLocks/>
            </p:cNvCxnSpPr>
            <p:nvPr/>
          </p:nvCxnSpPr>
          <p:spPr>
            <a:xfrm>
              <a:off x="1756395" y="2589867"/>
              <a:ext cx="54072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012C128-68F6-F0CF-6F88-5F12F94884A5}"/>
                </a:ext>
              </a:extLst>
            </p:cNvPr>
            <p:cNvCxnSpPr>
              <a:cxnSpLocks/>
            </p:cNvCxnSpPr>
            <p:nvPr/>
          </p:nvCxnSpPr>
          <p:spPr>
            <a:xfrm>
              <a:off x="1756395" y="3144463"/>
              <a:ext cx="54072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F72D5D4-659D-9DB6-380F-0A773A1DB3DE}"/>
                </a:ext>
              </a:extLst>
            </p:cNvPr>
            <p:cNvSpPr txBox="1"/>
            <p:nvPr/>
          </p:nvSpPr>
          <p:spPr>
            <a:xfrm>
              <a:off x="589814" y="3008089"/>
              <a:ext cx="1204120" cy="16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525" dirty="0"/>
                <a:t>Midplane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DDD71F2-7E90-9FEE-9C10-1DB9DD7B6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7020" b="9053"/>
            <a:stretch/>
          </p:blipFill>
          <p:spPr>
            <a:xfrm>
              <a:off x="3010898" y="1140689"/>
              <a:ext cx="973899" cy="3291086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7F76692-A750-9A7C-428F-C5C8964DB5DE}"/>
              </a:ext>
            </a:extLst>
          </p:cNvPr>
          <p:cNvSpPr txBox="1"/>
          <p:nvPr/>
        </p:nvSpPr>
        <p:spPr>
          <a:xfrm>
            <a:off x="5292090" y="925296"/>
            <a:ext cx="3766223" cy="1731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sz="675" dirty="0">
                <a:hlinkClick r:id="rId4"/>
              </a:rPr>
              <a:t>L. Luo, https://doi.org/10.1088/1361-6668/adba98</a:t>
            </a:r>
            <a:endParaRPr lang="en-US" sz="1350" dirty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50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Nb3Sn accelerator magnet technology is finally being installed in a collider - in the interaction region quadrupoles of the LH-LHC"/>
          <p:cNvSpPr txBox="1">
            <a:spLocks noGrp="1"/>
          </p:cNvSpPr>
          <p:nvPr>
            <p:ph type="title"/>
          </p:nvPr>
        </p:nvSpPr>
        <p:spPr>
          <a:xfrm>
            <a:off x="1947745" y="129388"/>
            <a:ext cx="6720279" cy="613898"/>
          </a:xfrm>
          <a:prstGeom prst="rect">
            <a:avLst/>
          </a:prstGeom>
          <a:effectLst>
            <a:outerShdw dist="38100" sx="1000" sy="1000" algn="tl" rotWithShape="0">
              <a:srgbClr val="000000"/>
            </a:outerShdw>
          </a:effectLst>
        </p:spPr>
        <p:txBody>
          <a:bodyPr>
            <a:noAutofit/>
          </a:bodyPr>
          <a:lstStyle/>
          <a:p>
            <a:pPr defTabSz="336042">
              <a:defRPr sz="5400"/>
            </a:pPr>
            <a:r>
              <a:rPr lang="en-US" sz="2025" dirty="0"/>
              <a:t>A key early MDP result was the 14.5T “MDPCT1” dipole</a:t>
            </a:r>
            <a:endParaRPr sz="2025" dirty="0"/>
          </a:p>
        </p:txBody>
      </p:sp>
      <p:pic>
        <p:nvPicPr>
          <p:cNvPr id="30" name="Picture 5" descr="C:\Users\sasha\Desktop\IMG_7779.JPG">
            <a:extLst>
              <a:ext uri="{FF2B5EF4-FFF2-40B4-BE49-F238E27FC236}">
                <a16:creationId xmlns:a16="http://schemas.microsoft.com/office/drawing/2014/main" id="{4F3CF746-8CB6-354D-A0B3-A676CDDE5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1940" y="947996"/>
            <a:ext cx="2548967" cy="183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08B8E8-9DE0-FC46-B9EB-CE38339F9092}"/>
              </a:ext>
            </a:extLst>
          </p:cNvPr>
          <p:cNvSpPr txBox="1"/>
          <p:nvPr/>
        </p:nvSpPr>
        <p:spPr>
          <a:xfrm rot="21265144">
            <a:off x="6823" y="967932"/>
            <a:ext cx="1791972" cy="1731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r>
              <a:rPr lang="en-US" sz="675" b="1" i="1" dirty="0">
                <a:solidFill>
                  <a:srgbClr val="C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FNAL 14.5T “MDPCT1”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A75309-E208-D0A7-DEEC-8BBF6A4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2" y="12798154"/>
            <a:ext cx="108329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MDP Update to the TAC - Prestemon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B2292A-6E50-F4CA-3B55-89F798EC4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109" y="977983"/>
            <a:ext cx="3061111" cy="1736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7C7C16-F712-AD85-5684-00E5A8B1E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694" y="964856"/>
            <a:ext cx="2216731" cy="1733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F8FFD7-093C-2B24-5B23-5FF16422CEC0}"/>
              </a:ext>
            </a:extLst>
          </p:cNvPr>
          <p:cNvSpPr txBox="1"/>
          <p:nvPr/>
        </p:nvSpPr>
        <p:spPr>
          <a:xfrm>
            <a:off x="3901533" y="2765728"/>
            <a:ext cx="4675149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342900" hangingPunct="0"/>
            <a:r>
              <a:rPr lang="en-US" sz="1200" i="1" dirty="0" err="1">
                <a:solidFill>
                  <a:srgbClr val="282828"/>
                </a:solidFill>
                <a:latin typeface="MuseoSans"/>
              </a:rPr>
              <a:t>Bottura</a:t>
            </a:r>
            <a:r>
              <a:rPr lang="en-US" sz="1200" i="1" dirty="0">
                <a:solidFill>
                  <a:srgbClr val="282828"/>
                </a:solidFill>
                <a:latin typeface="MuseoSans"/>
              </a:rPr>
              <a:t>, </a:t>
            </a:r>
            <a:r>
              <a:rPr lang="en-US" sz="1200" i="1" dirty="0" err="1">
                <a:solidFill>
                  <a:srgbClr val="282828"/>
                </a:solidFill>
                <a:latin typeface="MuseoSans"/>
              </a:rPr>
              <a:t>Prestemon</a:t>
            </a:r>
            <a:r>
              <a:rPr lang="en-US" sz="1200" i="1" dirty="0">
                <a:solidFill>
                  <a:srgbClr val="282828"/>
                </a:solidFill>
                <a:latin typeface="MuseoSans"/>
              </a:rPr>
              <a:t>, Rossi, &amp; </a:t>
            </a:r>
            <a:r>
              <a:rPr lang="en-US" sz="1200" i="1" dirty="0" err="1">
                <a:solidFill>
                  <a:srgbClr val="282828"/>
                </a:solidFill>
                <a:latin typeface="MuseoSans"/>
              </a:rPr>
              <a:t>Zlobin</a:t>
            </a:r>
            <a:r>
              <a:rPr lang="en-US" sz="1200" i="1" dirty="0">
                <a:solidFill>
                  <a:srgbClr val="282828"/>
                </a:solidFill>
                <a:latin typeface="MuseoSans"/>
              </a:rPr>
              <a:t>, Front. Phys., 12 October 2022</a:t>
            </a:r>
            <a:endParaRPr lang="en-US" sz="1200" i="1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7EAC66-EFDB-1BF1-C090-FCC52A6B1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988F29-0797-A1B9-0C79-E17E4F428805}"/>
              </a:ext>
            </a:extLst>
          </p:cNvPr>
          <p:cNvGrpSpPr/>
          <p:nvPr/>
        </p:nvGrpSpPr>
        <p:grpSpPr>
          <a:xfrm>
            <a:off x="20870" y="2765728"/>
            <a:ext cx="2920239" cy="1977102"/>
            <a:chOff x="12796415" y="2765502"/>
            <a:chExt cx="11074629" cy="7241143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7103A1D9-DAEE-80BC-3EB6-120A9F844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96415" y="2765502"/>
              <a:ext cx="11074629" cy="7241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6D146B7F-94BA-295F-9D7D-64F7EB649458}"/>
                </a:ext>
              </a:extLst>
            </p:cNvPr>
            <p:cNvSpPr/>
            <p:nvPr/>
          </p:nvSpPr>
          <p:spPr>
            <a:xfrm>
              <a:off x="21221626" y="5639458"/>
              <a:ext cx="2243923" cy="56121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33000"/>
              </a:schemeClr>
            </a:solidFill>
            <a:ln w="25400" cap="flat">
              <a:solidFill>
                <a:srgbClr val="FF0000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145" tIns="17145" rIns="17145" bIns="17145" numCol="1" spcCol="38100" rtlCol="0" anchor="ctr">
              <a:spAutoFit/>
            </a:bodyPr>
            <a:lstStyle/>
            <a:p>
              <a:pPr defTabSz="171450" hangingPunct="0"/>
              <a:endParaRPr lang="en-US" sz="675" dirty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975C99EB-E162-C52A-E3E4-53CC19524EDE}"/>
                </a:ext>
              </a:extLst>
            </p:cNvPr>
            <p:cNvSpPr/>
            <p:nvPr/>
          </p:nvSpPr>
          <p:spPr>
            <a:xfrm>
              <a:off x="14987241" y="5649266"/>
              <a:ext cx="6046818" cy="541596"/>
            </a:xfrm>
            <a:prstGeom prst="roundRect">
              <a:avLst>
                <a:gd name="adj" fmla="val 11574"/>
              </a:avLst>
            </a:prstGeom>
            <a:solidFill>
              <a:schemeClr val="accent4">
                <a:lumMod val="20000"/>
                <a:lumOff val="80000"/>
                <a:alpha val="33000"/>
              </a:schemeClr>
            </a:solidFill>
            <a:ln w="25400" cap="flat">
              <a:solidFill>
                <a:srgbClr val="FF0000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145" tIns="17145" rIns="17145" bIns="17145" numCol="1" spcCol="38100" rtlCol="0" anchor="ctr">
              <a:spAutoFit/>
            </a:bodyPr>
            <a:lstStyle/>
            <a:p>
              <a:pPr defTabSz="171450" hangingPunct="0"/>
              <a:endParaRPr lang="en-US" sz="675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BFD74E2-0DCE-757A-6EAD-B272BF99E151}"/>
                </a:ext>
              </a:extLst>
            </p:cNvPr>
            <p:cNvSpPr/>
            <p:nvPr/>
          </p:nvSpPr>
          <p:spPr>
            <a:xfrm>
              <a:off x="14347737" y="5639458"/>
              <a:ext cx="639507" cy="56121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  <a:alpha val="33000"/>
              </a:schemeClr>
            </a:solidFill>
            <a:ln w="25400" cap="flat">
              <a:solidFill>
                <a:srgbClr val="FF0000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145" tIns="17145" rIns="17145" bIns="17145" numCol="1" spcCol="38100" rtlCol="0" anchor="ctr">
              <a:spAutoFit/>
            </a:bodyPr>
            <a:lstStyle/>
            <a:p>
              <a:pPr defTabSz="171450" hangingPunct="0"/>
              <a:endParaRPr lang="en-US" sz="675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6E449A0-E8F9-C225-E33D-D5932FB85BE2}"/>
                </a:ext>
              </a:extLst>
            </p:cNvPr>
            <p:cNvSpPr txBox="1"/>
            <p:nvPr/>
          </p:nvSpPr>
          <p:spPr>
            <a:xfrm>
              <a:off x="21634645" y="7820215"/>
              <a:ext cx="981978" cy="5917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145" tIns="17145" rIns="17145" bIns="17145" numCol="1" spcCol="38100" rtlCol="0" anchor="t">
              <a:spAutoFit/>
            </a:bodyPr>
            <a:lstStyle/>
            <a:p>
              <a:pPr defTabSz="171450" hangingPunct="0"/>
              <a:r>
                <a:rPr lang="en-US" sz="825" dirty="0">
                  <a:solidFill>
                    <a:srgbClr val="000000"/>
                  </a:solidFill>
                  <a:sym typeface="Calibri"/>
                </a:rPr>
                <a:t>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B4FA54-8059-25CC-3690-A1786497AB83}"/>
                </a:ext>
              </a:extLst>
            </p:cNvPr>
            <p:cNvSpPr txBox="1"/>
            <p:nvPr/>
          </p:nvSpPr>
          <p:spPr>
            <a:xfrm>
              <a:off x="14407042" y="7820215"/>
              <a:ext cx="981978" cy="5917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145" tIns="17145" rIns="17145" bIns="17145" numCol="1" spcCol="38100" rtlCol="0" anchor="t">
              <a:spAutoFit/>
            </a:bodyPr>
            <a:lstStyle/>
            <a:p>
              <a:pPr defTabSz="171450" hangingPunct="0"/>
              <a:r>
                <a:rPr lang="en-US" sz="825" dirty="0">
                  <a:solidFill>
                    <a:srgbClr val="000000"/>
                  </a:solidFill>
                  <a:sym typeface="Calibri"/>
                </a:rPr>
                <a:t>II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FF2E1B-E61F-201D-D667-4CBA1E29299C}"/>
                </a:ext>
              </a:extLst>
            </p:cNvPr>
            <p:cNvSpPr txBox="1"/>
            <p:nvPr/>
          </p:nvSpPr>
          <p:spPr>
            <a:xfrm>
              <a:off x="17306883" y="7820215"/>
              <a:ext cx="981978" cy="5917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145" tIns="17145" rIns="17145" bIns="17145" numCol="1" spcCol="38100" rtlCol="0" anchor="t">
              <a:spAutoFit/>
            </a:bodyPr>
            <a:lstStyle/>
            <a:p>
              <a:pPr defTabSz="171450" hangingPunct="0"/>
              <a:r>
                <a:rPr lang="en-US" sz="825" dirty="0">
                  <a:solidFill>
                    <a:srgbClr val="000000"/>
                  </a:solidFill>
                  <a:sym typeface="Calibri"/>
                </a:rPr>
                <a:t>III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5D082D6-D773-679A-E2E1-DF2A94A292CF}"/>
              </a:ext>
            </a:extLst>
          </p:cNvPr>
          <p:cNvSpPr/>
          <p:nvPr/>
        </p:nvSpPr>
        <p:spPr>
          <a:xfrm>
            <a:off x="2975195" y="3386987"/>
            <a:ext cx="6147935" cy="10981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r>
              <a:rPr lang="en-US" sz="1500" b="1" dirty="0"/>
              <a:t> MDP Perspective:</a:t>
            </a:r>
          </a:p>
          <a:p>
            <a:r>
              <a:rPr lang="en-US" sz="1500" dirty="0"/>
              <a:t>[I]: Highest priority issue: </a:t>
            </a:r>
            <a:r>
              <a:rPr lang="en-US" sz="1500" b="1" i="1" dirty="0"/>
              <a:t>degradation </a:t>
            </a:r>
            <a:r>
              <a:rPr lang="en-US" sz="1500" dirty="0"/>
              <a:t>mechanisms; design mitigation</a:t>
            </a:r>
          </a:p>
          <a:p>
            <a:r>
              <a:rPr lang="en-US" sz="1500" dirty="0"/>
              <a:t>[II]: Second priority: Initial quench current and </a:t>
            </a:r>
            <a:r>
              <a:rPr lang="en-US" sz="1500" b="1" i="1" dirty="0"/>
              <a:t>memory after thermal cycle</a:t>
            </a:r>
            <a:endParaRPr lang="en-US" sz="1500" dirty="0"/>
          </a:p>
          <a:p>
            <a:r>
              <a:rPr lang="en-US" sz="1500" dirty="0"/>
              <a:t>[III]: Third priority: </a:t>
            </a:r>
            <a:r>
              <a:rPr lang="en-US" sz="1500" b="1" i="1" dirty="0"/>
              <a:t>Training rate</a:t>
            </a:r>
          </a:p>
        </p:txBody>
      </p:sp>
    </p:spTree>
    <p:extLst>
      <p:ext uri="{BB962C8B-B14F-4D97-AF65-F5344CB8AC3E}">
        <p14:creationId xmlns:p14="http://schemas.microsoft.com/office/powerpoint/2010/main" val="3704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213" y="0"/>
            <a:ext cx="6984787" cy="857250"/>
          </a:xfrm>
        </p:spPr>
        <p:txBody>
          <a:bodyPr>
            <a:normAutofit/>
          </a:bodyPr>
          <a:lstStyle/>
          <a:p>
            <a:r>
              <a:rPr lang="en-US" sz="1800" dirty="0"/>
              <a:t>A Number Of Technology Issues Were Addressed With CCT 2-layer Magnet Series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70865" y="4767270"/>
            <a:ext cx="515937" cy="273844"/>
          </a:xfrm>
          <a:prstGeom prst="rect">
            <a:avLst/>
          </a:prstGeom>
        </p:spPr>
        <p:txBody>
          <a:bodyPr/>
          <a:lstStyle/>
          <a:p>
            <a:fld id="{235FAACA-0ABD-BB4E-8400-0750B64F62D3}" type="slidenum">
              <a:rPr lang="en-US" altLang="en-US" smtClean="0"/>
              <a:pPr/>
              <a:t>6</a:t>
            </a:fld>
            <a:endParaRPr lang="en-US" alt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86177"/>
              </p:ext>
            </p:extLst>
          </p:nvPr>
        </p:nvGraphicFramePr>
        <p:xfrm>
          <a:off x="125047" y="976774"/>
          <a:ext cx="4529016" cy="297576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132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2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22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CCT3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CCT4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CCT5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Bore size [mm]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/>
                        <a:t>90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Groove design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constant width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1.25 mm gap at pole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1.65 mm gap at pole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Conductor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RRP 54/61</a:t>
                      </a:r>
                    </a:p>
                    <a:p>
                      <a:pPr algn="ctr" fontAlgn="b"/>
                      <a:r>
                        <a:rPr lang="en-US" sz="1200" u="none" strike="noStrike" dirty="0"/>
                        <a:t>Ta doped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RRP 54/61</a:t>
                      </a:r>
                    </a:p>
                    <a:p>
                      <a:pPr algn="ctr" fontAlgn="b"/>
                      <a:r>
                        <a:rPr lang="en-US" sz="1200" u="none" strike="noStrike" dirty="0"/>
                        <a:t>Ta doped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RRP 108/127</a:t>
                      </a:r>
                    </a:p>
                    <a:p>
                      <a:pPr algn="ctr" fontAlgn="b"/>
                      <a:r>
                        <a:rPr lang="en-US" sz="1200" u="none" strike="noStrike" dirty="0"/>
                        <a:t>Ti doped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HT Temp [C]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650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660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675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Potting configuration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full magnet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full magnet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individual layers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Epoxy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/>
                        <a:t>CTD-101K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CTD-101K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FSU Mix 61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/>
                        <a:t>Layer-to-layer interface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bonded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mold released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bend and shim process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2210333" y="1914286"/>
            <a:ext cx="4666758" cy="1913839"/>
            <a:chOff x="2386178" y="2133265"/>
            <a:chExt cx="4666758" cy="1913839"/>
          </a:xfrm>
        </p:grpSpPr>
        <p:sp>
          <p:nvSpPr>
            <p:cNvPr id="7" name="TextBox 6"/>
            <p:cNvSpPr txBox="1"/>
            <p:nvPr/>
          </p:nvSpPr>
          <p:spPr>
            <a:xfrm>
              <a:off x="5439150" y="2133265"/>
              <a:ext cx="1613786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1350" dirty="0">
                  <a:solidFill>
                    <a:srgbClr val="000000"/>
                  </a:solidFill>
                </a:rPr>
                <a:t> Field quality 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350" dirty="0">
                  <a:solidFill>
                    <a:srgbClr val="000000"/>
                  </a:solidFill>
                </a:rPr>
                <a:t> Conductor damage/stability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350" dirty="0">
                  <a:solidFill>
                    <a:srgbClr val="000000"/>
                  </a:solidFill>
                </a:rPr>
                <a:t> Cost and scalability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350" dirty="0">
                  <a:solidFill>
                    <a:srgbClr val="000000"/>
                  </a:solidFill>
                </a:rPr>
                <a:t> Training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4846115" y="2145914"/>
              <a:ext cx="651206" cy="34755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4814364" y="2500480"/>
              <a:ext cx="660401" cy="40362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4814365" y="2911253"/>
              <a:ext cx="660400" cy="335756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4852464" y="3303476"/>
              <a:ext cx="660247" cy="37572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4903267" y="2145914"/>
              <a:ext cx="594054" cy="13021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4852464" y="3311299"/>
              <a:ext cx="647703" cy="73580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4852464" y="3311299"/>
              <a:ext cx="64485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4814364" y="2493473"/>
              <a:ext cx="648790" cy="8916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3537970" y="2147126"/>
              <a:ext cx="342900" cy="0"/>
            </a:xfrm>
            <a:prstGeom prst="straightConnector1">
              <a:avLst/>
            </a:prstGeom>
            <a:ln w="38100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3537970" y="2493473"/>
              <a:ext cx="342900" cy="0"/>
            </a:xfrm>
            <a:prstGeom prst="straightConnector1">
              <a:avLst/>
            </a:prstGeom>
            <a:ln w="38100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2386178" y="2871817"/>
              <a:ext cx="342900" cy="0"/>
            </a:xfrm>
            <a:prstGeom prst="straightConnector1">
              <a:avLst/>
            </a:prstGeom>
            <a:ln w="38100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2386178" y="3958590"/>
              <a:ext cx="342900" cy="0"/>
            </a:xfrm>
            <a:prstGeom prst="straightConnector1">
              <a:avLst/>
            </a:prstGeom>
            <a:ln w="38100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2386178" y="2152650"/>
              <a:ext cx="3429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3537970" y="3222785"/>
              <a:ext cx="3429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3537970" y="3590687"/>
              <a:ext cx="3429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3537970" y="3974709"/>
              <a:ext cx="3429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 descr="IMG_553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58"/>
          <a:stretch>
            <a:fillRect/>
          </a:stretch>
        </p:blipFill>
        <p:spPr>
          <a:xfrm rot="5400000">
            <a:off x="6355234" y="1249990"/>
            <a:ext cx="3041037" cy="24619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2B1D50-502A-3783-5CB3-9952940AE823}"/>
              </a:ext>
            </a:extLst>
          </p:cNvPr>
          <p:cNvSpPr txBox="1"/>
          <p:nvPr/>
        </p:nvSpPr>
        <p:spPr>
          <a:xfrm>
            <a:off x="125047" y="4069802"/>
            <a:ext cx="7967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CCT4 addressed issues with conductor damage during heat treatment in CCT3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CCT5 was tailored towards improving training performance of CCT4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D9D02-4858-E786-65A5-8198908EB7F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23074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469" y="22302"/>
            <a:ext cx="6995532" cy="744762"/>
          </a:xfrm>
        </p:spPr>
        <p:txBody>
          <a:bodyPr>
            <a:normAutofit/>
          </a:bodyPr>
          <a:lstStyle/>
          <a:p>
            <a:r>
              <a:rPr lang="en-US" sz="1800" dirty="0"/>
              <a:t>CCT5 Showed Improved Training but Long Training Still Remained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431" y="961293"/>
            <a:ext cx="4716906" cy="189076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CCT4</a:t>
            </a:r>
          </a:p>
          <a:p>
            <a:r>
              <a:rPr lang="en-US" dirty="0"/>
              <a:t>Coils and shell impregnated together</a:t>
            </a:r>
          </a:p>
          <a:p>
            <a:r>
              <a:rPr lang="en-US" dirty="0"/>
              <a:t>CTD101K epoxy</a:t>
            </a:r>
          </a:p>
          <a:p>
            <a:pPr marL="0" indent="0">
              <a:buNone/>
            </a:pPr>
            <a:r>
              <a:rPr lang="en-US" dirty="0"/>
              <a:t>CCT5</a:t>
            </a:r>
          </a:p>
          <a:p>
            <a:r>
              <a:rPr lang="en-US" dirty="0"/>
              <a:t>Bend-and-Shim assembly of individually impregnated coils</a:t>
            </a:r>
          </a:p>
          <a:p>
            <a:r>
              <a:rPr lang="en-US" dirty="0"/>
              <a:t>Mix61 epoxy from FSU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937760" y="1056274"/>
            <a:ext cx="4135905" cy="3322052"/>
            <a:chOff x="6583680" y="1350308"/>
            <a:chExt cx="5514540" cy="44294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398"/>
            <a:stretch/>
          </p:blipFill>
          <p:spPr>
            <a:xfrm>
              <a:off x="6583680" y="1453542"/>
              <a:ext cx="5514540" cy="4326169"/>
            </a:xfrm>
            <a:prstGeom prst="rect">
              <a:avLst/>
            </a:prstGeom>
          </p:spPr>
        </p:pic>
        <p:sp>
          <p:nvSpPr>
            <p:cNvPr id="6" name="TextBox 11"/>
            <p:cNvSpPr txBox="1"/>
            <p:nvPr/>
          </p:nvSpPr>
          <p:spPr>
            <a:xfrm>
              <a:off x="7423787" y="1350308"/>
              <a:ext cx="436504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Franklin Gothic Medium"/>
                </a:rPr>
                <a:t>Quench Current Relative to SSL</a:t>
              </a:r>
            </a:p>
          </p:txBody>
        </p:sp>
      </p:grpSp>
      <p:pic>
        <p:nvPicPr>
          <p:cNvPr id="13" name="Picture 5" descr="C:\Users\darbelaez\Downloads\IMG_0798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1370" y="3325908"/>
            <a:ext cx="2278967" cy="1363509"/>
          </a:xfrm>
          <a:prstGeom prst="rect">
            <a:avLst/>
          </a:prstGeom>
          <a:noFill/>
        </p:spPr>
      </p:pic>
      <p:pic>
        <p:nvPicPr>
          <p:cNvPr id="16" name="Picture 6" descr="\\thunder\Supercon\Large Magnets\CCT\CCT5\Assembly\Potting\IMG_17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229" y="3325908"/>
            <a:ext cx="2437178" cy="1363509"/>
          </a:xfrm>
          <a:prstGeom prst="rect">
            <a:avLst/>
          </a:prstGeom>
          <a:noFill/>
        </p:spPr>
      </p:pic>
      <p:sp>
        <p:nvSpPr>
          <p:cNvPr id="25" name="Oval 24"/>
          <p:cNvSpPr/>
          <p:nvPr/>
        </p:nvSpPr>
        <p:spPr>
          <a:xfrm rot="1715919">
            <a:off x="5549257" y="2539225"/>
            <a:ext cx="448174" cy="122172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TextBox 25"/>
          <p:cNvSpPr txBox="1"/>
          <p:nvPr/>
        </p:nvSpPr>
        <p:spPr>
          <a:xfrm>
            <a:off x="5925785" y="3287635"/>
            <a:ext cx="20927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>
                <a:latin typeface="Franklin Gothic Medium"/>
              </a:rPr>
              <a:t>Initial “fast” training eliminated in CCT5</a:t>
            </a:r>
            <a:endParaRPr lang="en-US" sz="1650" dirty="0"/>
          </a:p>
        </p:txBody>
      </p:sp>
      <p:sp>
        <p:nvSpPr>
          <p:cNvPr id="27" name="TextBox 26"/>
          <p:cNvSpPr txBox="1"/>
          <p:nvPr/>
        </p:nvSpPr>
        <p:spPr>
          <a:xfrm>
            <a:off x="7089311" y="2262169"/>
            <a:ext cx="196427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>
                <a:latin typeface="Franklin Gothic Medium"/>
              </a:rPr>
              <a:t>Training rate after “fast” segment is similar for CCT4/5</a:t>
            </a:r>
            <a:endParaRPr lang="en-US" sz="165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008914" y="3150088"/>
            <a:ext cx="253580" cy="1375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7921" y="2988505"/>
            <a:ext cx="235579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>
                <a:latin typeface="Franklin Gothic Medium"/>
              </a:rPr>
              <a:t>Individually Potted Coil</a:t>
            </a:r>
            <a:endParaRPr lang="en-US" sz="1650" dirty="0"/>
          </a:p>
        </p:txBody>
      </p:sp>
      <p:sp>
        <p:nvSpPr>
          <p:cNvPr id="36" name="TextBox 35"/>
          <p:cNvSpPr txBox="1"/>
          <p:nvPr/>
        </p:nvSpPr>
        <p:spPr>
          <a:xfrm>
            <a:off x="2583177" y="2988505"/>
            <a:ext cx="250166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>
                <a:latin typeface="Franklin Gothic Medium"/>
              </a:rPr>
              <a:t>Bend and Shim Assembly</a:t>
            </a:r>
            <a:endParaRPr lang="en-US" sz="16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CE3DD9-72A5-2D5D-1C7B-45CA20F2344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422749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20FA7-1FB9-8190-57BC-3D59D25D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213" y="0"/>
            <a:ext cx="6984787" cy="857250"/>
          </a:xfrm>
        </p:spPr>
        <p:txBody>
          <a:bodyPr/>
          <a:lstStyle/>
          <a:p>
            <a:r>
              <a:rPr lang="en-US" dirty="0"/>
              <a:t>Motivation for use of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Filled Wax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BD43B-E8B6-3C76-1286-6C4E59601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7251"/>
            <a:ext cx="7983704" cy="1539960"/>
          </a:xfrm>
        </p:spPr>
        <p:txBody>
          <a:bodyPr>
            <a:normAutofit fontScale="92500"/>
          </a:bodyPr>
          <a:lstStyle/>
          <a:p>
            <a:r>
              <a:rPr lang="en-US" sz="1500" dirty="0"/>
              <a:t>Filled wax can provide low shear strength properties of wax (desired for minimal training) but with improved bulk modulus for improved stress distribution to conductor</a:t>
            </a:r>
          </a:p>
          <a:p>
            <a:r>
              <a:rPr lang="en-US" sz="1500" dirty="0"/>
              <a:t>Better CTE match can also be obtained by using fillers</a:t>
            </a:r>
          </a:p>
          <a:p>
            <a:r>
              <a:rPr lang="en-US" sz="1500" dirty="0"/>
              <a:t>Filled wax impregnation process was developed for subscale CCT coils</a:t>
            </a:r>
            <a:endParaRPr lang="en-US" sz="1200" b="1" dirty="0"/>
          </a:p>
          <a:p>
            <a:pPr lvl="1"/>
            <a:r>
              <a:rPr lang="en-US" sz="1300" dirty="0"/>
              <a:t>Follow filled wax recipe developed by A. </a:t>
            </a:r>
            <a:r>
              <a:rPr lang="en-US" sz="1300" dirty="0" err="1"/>
              <a:t>Brem</a:t>
            </a:r>
            <a:r>
              <a:rPr lang="en-US" sz="1300" dirty="0"/>
              <a:t> et. al.</a:t>
            </a:r>
            <a:r>
              <a:rPr lang="en-US" sz="1300" b="1" baseline="30000" dirty="0">
                <a:solidFill>
                  <a:schemeClr val="tx1"/>
                </a:solidFill>
              </a:rPr>
              <a:t>1</a:t>
            </a:r>
          </a:p>
          <a:p>
            <a:pPr lvl="1"/>
            <a:r>
              <a:rPr lang="en-US" sz="1300" dirty="0"/>
              <a:t>Modified plain wax impregnation process by substituting peel ply and flow media that is permeable to particles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5BB13-EB30-FB3F-B87F-8A7340D4C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0D6E64-C1C1-9EB3-E568-9DE3FB829FA1}"/>
              </a:ext>
            </a:extLst>
          </p:cNvPr>
          <p:cNvSpPr txBox="1"/>
          <p:nvPr/>
        </p:nvSpPr>
        <p:spPr>
          <a:xfrm>
            <a:off x="11053" y="2307943"/>
            <a:ext cx="56405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+mj-lt"/>
              </a:rPr>
              <a:t>1. A. </a:t>
            </a:r>
            <a:r>
              <a:rPr lang="en-US" sz="1100" i="1" dirty="0" err="1">
                <a:latin typeface="+mj-lt"/>
              </a:rPr>
              <a:t>Brem</a:t>
            </a:r>
            <a:r>
              <a:rPr lang="en-US" sz="1100" i="1" dirty="0">
                <a:latin typeface="+mj-lt"/>
              </a:rPr>
              <a:t> et al., IEEE Transactions on Applied Superconductivity, vol. 34, no. 5, pp. 1-5, Aug. 2024, Art no. 7700105, </a:t>
            </a:r>
            <a:r>
              <a:rPr lang="en-US" sz="1100" i="1" dirty="0" err="1">
                <a:latin typeface="+mj-lt"/>
              </a:rPr>
              <a:t>doi</a:t>
            </a:r>
            <a:r>
              <a:rPr lang="en-US" sz="1100" i="1" dirty="0">
                <a:latin typeface="+mj-lt"/>
              </a:rPr>
              <a:t>: 10.1109/TASC.2023.3338588.</a:t>
            </a:r>
          </a:p>
        </p:txBody>
      </p:sp>
      <p:pic>
        <p:nvPicPr>
          <p:cNvPr id="27" name="Picture 26" descr="A large tube with a wire on it&#10;&#10;Description automatically generated with medium confidence">
            <a:extLst>
              <a:ext uri="{FF2B5EF4-FFF2-40B4-BE49-F238E27FC236}">
                <a16:creationId xmlns:a16="http://schemas.microsoft.com/office/drawing/2014/main" id="{F7D399D8-CCDB-998B-8A69-582FBDE119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15098" y="2411161"/>
            <a:ext cx="3426727" cy="935890"/>
          </a:xfrm>
          <a:prstGeom prst="rect">
            <a:avLst/>
          </a:prstGeom>
        </p:spPr>
      </p:pic>
      <p:pic>
        <p:nvPicPr>
          <p:cNvPr id="35" name="Picture 34" descr="A roll of fabric on a white surface&#10;&#10;Description automatically generated">
            <a:extLst>
              <a:ext uri="{FF2B5EF4-FFF2-40B4-BE49-F238E27FC236}">
                <a16:creationId xmlns:a16="http://schemas.microsoft.com/office/drawing/2014/main" id="{4B50B8B0-9CAC-BD02-780F-91DF07276B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2206" y="2991828"/>
            <a:ext cx="5458588" cy="1621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231A7-1D40-C48F-1F67-F5E9EA2EE435}"/>
              </a:ext>
            </a:extLst>
          </p:cNvPr>
          <p:cNvSpPr txBox="1"/>
          <p:nvPr/>
        </p:nvSpPr>
        <p:spPr>
          <a:xfrm>
            <a:off x="3321754" y="2683938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F497D"/>
                </a:solidFill>
              </a:rPr>
              <a:t>CCT Subscale 7 Coil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A4197-D728-24F9-CC21-C8F357221EB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1376540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702" y="51079"/>
            <a:ext cx="6888079" cy="676993"/>
          </a:xfrm>
          <a:effectLst>
            <a:outerShdw dist="38100" sx="1000" sy="1000" algn="tl" rotWithShape="0">
              <a:srgbClr val="000000"/>
            </a:outerShdw>
          </a:effectLst>
        </p:spPr>
        <p:txBody>
          <a:bodyPr>
            <a:normAutofit/>
          </a:bodyPr>
          <a:lstStyle/>
          <a:p>
            <a:r>
              <a:rPr lang="en-US" sz="1800" dirty="0"/>
              <a:t>Filled Wax Impregnation Beyond Subscale Models (CCT5W)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43" y="897591"/>
            <a:ext cx="6746422" cy="2389257"/>
          </a:xfrm>
        </p:spPr>
        <p:txBody>
          <a:bodyPr>
            <a:noAutofit/>
          </a:bodyPr>
          <a:lstStyle/>
          <a:p>
            <a:r>
              <a:rPr lang="en-US" sz="1350" dirty="0"/>
              <a:t>Under conditions where there is no bonding to the ribs in CCT, the edge of the cable sees higher normal stress</a:t>
            </a:r>
          </a:p>
          <a:p>
            <a:r>
              <a:rPr lang="en-US" sz="1350" dirty="0"/>
              <a:t>CCT5W, wax impregnated CCT5 @10T 90 mm bore (CCT5-W), has been fabricated as a stepping-stone towards CCT6</a:t>
            </a:r>
          </a:p>
          <a:p>
            <a:pPr lvl="1"/>
            <a:r>
              <a:rPr lang="en-US" sz="1300" dirty="0"/>
              <a:t>Average radial stress of CCT5 at 10 T is representative of CCT6 at ~12 T. Subscale stresses are significantly lower.</a:t>
            </a:r>
          </a:p>
          <a:p>
            <a:pPr lvl="1"/>
            <a:r>
              <a:rPr lang="en-US" sz="1300" dirty="0"/>
              <a:t>If CCT5-W is successful, can consider to impregnate CCT6 with filled wax</a:t>
            </a:r>
          </a:p>
          <a:p>
            <a:r>
              <a:rPr lang="en-US" sz="1350" dirty="0"/>
              <a:t>CCT5W follows same general approach as for CCT5, with only following modifications:</a:t>
            </a:r>
          </a:p>
          <a:p>
            <a:pPr lvl="1"/>
            <a:r>
              <a:rPr lang="en-US" sz="1300" dirty="0"/>
              <a:t>Coil impregnation with filled wax</a:t>
            </a:r>
          </a:p>
          <a:p>
            <a:pPr lvl="1"/>
            <a:r>
              <a:rPr lang="en-US" sz="1300" dirty="0"/>
              <a:t>Larger shim angle between layers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10A57-C4C2-471D-B852-7E80F10F5A4C}" type="slidenum">
              <a:rPr lang="en-GB" smtClean="0"/>
              <a:pPr/>
              <a:t>9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721318" y="2887495"/>
            <a:ext cx="3405839" cy="1656608"/>
            <a:chOff x="5578504" y="3066535"/>
            <a:chExt cx="3405839" cy="165660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8504" y="3328660"/>
              <a:ext cx="3405839" cy="139448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57850" y="3066535"/>
              <a:ext cx="30931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Stress on Turn from Lorentz Force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0B30BB8-E15A-4612-181D-624030929CDD}"/>
              </a:ext>
            </a:extLst>
          </p:cNvPr>
          <p:cNvSpPr txBox="1"/>
          <p:nvPr/>
        </p:nvSpPr>
        <p:spPr>
          <a:xfrm>
            <a:off x="5313910" y="4447306"/>
            <a:ext cx="38132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/>
              <a:t>Analysis performed by: G. Vallone and M. </a:t>
            </a:r>
            <a:r>
              <a:rPr lang="en-US" sz="1350" i="1" dirty="0" err="1"/>
              <a:t>Juchno</a:t>
            </a:r>
            <a:endParaRPr lang="en-US" sz="1350" i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510A4D-3127-ACB3-1C7F-EAF971874AE4}"/>
              </a:ext>
            </a:extLst>
          </p:cNvPr>
          <p:cNvGrpSpPr/>
          <p:nvPr/>
        </p:nvGrpSpPr>
        <p:grpSpPr>
          <a:xfrm>
            <a:off x="127127" y="3421865"/>
            <a:ext cx="5224933" cy="1145140"/>
            <a:chOff x="201989" y="4107749"/>
            <a:chExt cx="6966577" cy="1526853"/>
          </a:xfrm>
        </p:grpSpPr>
        <p:sp>
          <p:nvSpPr>
            <p:cNvPr id="20" name="Rounded Rectangle 19"/>
            <p:cNvSpPr/>
            <p:nvPr/>
          </p:nvSpPr>
          <p:spPr>
            <a:xfrm>
              <a:off x="201989" y="4107749"/>
              <a:ext cx="2380061" cy="588263"/>
            </a:xfrm>
            <a:prstGeom prst="roundRect">
              <a:avLst/>
            </a:prstGeom>
            <a:solidFill>
              <a:srgbClr val="12415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Plain Wax SUB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11666" y="5046339"/>
              <a:ext cx="2370385" cy="588263"/>
            </a:xfrm>
            <a:prstGeom prst="roundRect">
              <a:avLst/>
            </a:prstGeom>
            <a:solidFill>
              <a:srgbClr val="12415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Filled Wax SUB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429000" y="4605079"/>
              <a:ext cx="1610805" cy="588263"/>
            </a:xfrm>
            <a:prstGeom prst="roundRect">
              <a:avLst/>
            </a:prstGeom>
            <a:solidFill>
              <a:srgbClr val="12415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CCT5W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557761" y="4603154"/>
              <a:ext cx="1610805" cy="588263"/>
            </a:xfrm>
            <a:prstGeom prst="roundRect">
              <a:avLst/>
            </a:prstGeom>
            <a:solidFill>
              <a:srgbClr val="12415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CCT6</a:t>
              </a:r>
            </a:p>
          </p:txBody>
        </p:sp>
        <p:cxnSp>
          <p:nvCxnSpPr>
            <p:cNvPr id="25" name="Elbow Connector 24"/>
            <p:cNvCxnSpPr>
              <a:stCxn id="20" idx="3"/>
              <a:endCxn id="22" idx="1"/>
            </p:cNvCxnSpPr>
            <p:nvPr/>
          </p:nvCxnSpPr>
          <p:spPr>
            <a:xfrm>
              <a:off x="2582051" y="4401880"/>
              <a:ext cx="846949" cy="497331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>
              <a:stCxn id="21" idx="3"/>
              <a:endCxn id="22" idx="1"/>
            </p:cNvCxnSpPr>
            <p:nvPr/>
          </p:nvCxnSpPr>
          <p:spPr>
            <a:xfrm flipV="1">
              <a:off x="2582051" y="4899211"/>
              <a:ext cx="846949" cy="441260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2" idx="3"/>
              <a:endCxn id="23" idx="1"/>
            </p:cNvCxnSpPr>
            <p:nvPr/>
          </p:nvCxnSpPr>
          <p:spPr>
            <a:xfrm flipV="1">
              <a:off x="5039806" y="4897286"/>
              <a:ext cx="517956" cy="192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DFD77AD-5C73-B70A-A323-9340825B8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086" y="906049"/>
            <a:ext cx="2232250" cy="2001210"/>
          </a:xfrm>
          <a:prstGeom prst="rect">
            <a:avLst/>
          </a:prstGeom>
          <a:ln>
            <a:noFill/>
          </a:ln>
        </p:spPr>
      </p:pic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2AF24AA8-62BE-2EDD-066E-7185893368C9}"/>
              </a:ext>
            </a:extLst>
          </p:cNvPr>
          <p:cNvCxnSpPr>
            <a:cxnSpLocks/>
          </p:cNvCxnSpPr>
          <p:nvPr/>
        </p:nvCxnSpPr>
        <p:spPr>
          <a:xfrm flipV="1">
            <a:off x="1900415" y="4021643"/>
            <a:ext cx="656575" cy="333539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CC7CA-74E0-439A-1C65-B3C341ADAB9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MDP Update to the TAC - Prestemon </a:t>
            </a:r>
          </a:p>
        </p:txBody>
      </p:sp>
    </p:spTree>
    <p:extLst>
      <p:ext uri="{BB962C8B-B14F-4D97-AF65-F5344CB8AC3E}">
        <p14:creationId xmlns:p14="http://schemas.microsoft.com/office/powerpoint/2010/main" val="703803644"/>
      </p:ext>
    </p:extLst>
  </p:cSld>
  <p:clrMapOvr>
    <a:masterClrMapping/>
  </p:clrMapOvr>
</p:sld>
</file>

<file path=ppt/theme/theme1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82124</TotalTime>
  <Words>2947</Words>
  <Application>Microsoft Macintosh PowerPoint</Application>
  <PresentationFormat>On-screen Show (16:9)</PresentationFormat>
  <Paragraphs>469</Paragraphs>
  <Slides>44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Aptos Narrow</vt:lpstr>
      <vt:lpstr>Arial</vt:lpstr>
      <vt:lpstr>Calibri</vt:lpstr>
      <vt:lpstr>Cambria Math</vt:lpstr>
      <vt:lpstr>Courier New</vt:lpstr>
      <vt:lpstr>Franklin Gothic Book</vt:lpstr>
      <vt:lpstr>Franklin Gothic Medium</vt:lpstr>
      <vt:lpstr>MuseoSans</vt:lpstr>
      <vt:lpstr>Wingdings</vt:lpstr>
      <vt:lpstr>ATAP No Footer</vt:lpstr>
      <vt:lpstr>PowerPoint Presentation</vt:lpstr>
      <vt:lpstr>Outline</vt:lpstr>
      <vt:lpstr>Our program has been reviewed and revised to align with P5 recommendations</vt:lpstr>
      <vt:lpstr>Reliable high-field large bore Nb3Sn dipoles are critical components for MDP Serve as proof-of-concept for Muon Collider, and workhorse for hybrid testing</vt:lpstr>
      <vt:lpstr>A key early MDP result was the 14.5T “MDPCT1” dipole</vt:lpstr>
      <vt:lpstr>A Number Of Technology Issues Were Addressed With CCT 2-layer Magnet Series</vt:lpstr>
      <vt:lpstr>CCT5 Showed Improved Training but Long Training Still Remained</vt:lpstr>
      <vt:lpstr>Motivation for use of Al2O3 Filled Wax</vt:lpstr>
      <vt:lpstr>Filled Wax Impregnation Beyond Subscale Models (CCT5W)</vt:lpstr>
      <vt:lpstr>Shell Instrumentation and Yoke Assembly </vt:lpstr>
      <vt:lpstr>Magnet Test at Fermilab</vt:lpstr>
      <vt:lpstr>Voltage Tap Layout</vt:lpstr>
      <vt:lpstr>Additional instrumentation provided by FNAL</vt:lpstr>
      <vt:lpstr>Goals of the magnet test</vt:lpstr>
      <vt:lpstr>Training Results: Comparison between CCT5 and CCT5-W</vt:lpstr>
      <vt:lpstr>Training Result Observations</vt:lpstr>
      <vt:lpstr>Training Result Observations (Cont.)</vt:lpstr>
      <vt:lpstr>Temperature Dependence</vt:lpstr>
      <vt:lpstr>Magnetic measurements @ 1.9K (J. DiMarco)</vt:lpstr>
      <vt:lpstr>Magnetization effects during a classic accelerator ramp cycle</vt:lpstr>
      <vt:lpstr>Next Steps in US MDP Nb3Sn CCT Program</vt:lpstr>
      <vt:lpstr>A major deliverable from the 2020 roadmap was C3, a REBCO CORC-based CCT dipole – enabled development of technology to support these milestones</vt:lpstr>
      <vt:lpstr>Development of REBCO magnet technology - COMB-STAR-1 </vt:lpstr>
      <vt:lpstr>Next COMB-STAR-2 magnet designed to achieve 4.9T</vt:lpstr>
      <vt:lpstr>C3 is a 6-layer, 65mm ID CCT magnet using CORC conductor</vt:lpstr>
      <vt:lpstr>The dipole field reached 5.99 T at 6.75 kA</vt:lpstr>
      <vt:lpstr>Achieved 6 T in 65 mm aperture</vt:lpstr>
      <vt:lpstr>Record field for HTS magnets with aperture</vt:lpstr>
      <vt:lpstr>Hybrid testing will allow “rapid” exploration of HTS at high field</vt:lpstr>
      <vt:lpstr>Budget considerations and priorities</vt:lpstr>
      <vt:lpstr>Community engagement</vt:lpstr>
      <vt:lpstr>Backup</vt:lpstr>
      <vt:lpstr>Early Development of Nb3Sn CCT Magnets was Carried out on ~10T, 90 mm aperture, 2 layer dipoles </vt:lpstr>
      <vt:lpstr>Stress-managed CCT magnets towards progressively higher field</vt:lpstr>
      <vt:lpstr>Description of Subscale CCT Program</vt:lpstr>
      <vt:lpstr>Design Overview and Parameters</vt:lpstr>
      <vt:lpstr>Shim Angle Analysis</vt:lpstr>
      <vt:lpstr>CCT5W Mandrel Machining and Winding</vt:lpstr>
      <vt:lpstr>CCT5W Coil Winding</vt:lpstr>
      <vt:lpstr>CCT5W Coil Reaction</vt:lpstr>
      <vt:lpstr>CCT5W Coil Impregnation</vt:lpstr>
      <vt:lpstr>CCT5W Coil Assembly</vt:lpstr>
      <vt:lpstr>Stronger persistent-current effect at 77 K than at 4.2 K in the normal sextupole, b3</vt:lpstr>
      <vt:lpstr>Detailed fiberoptic strain data was gathered throughout the tests</vt:lpstr>
    </vt:vector>
  </TitlesOfParts>
  <Company>Lawrence Berkekley Nationl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ltsw19</dc:title>
  <dc:creator>xrwang</dc:creator>
  <cp:lastModifiedBy>soprestemon</cp:lastModifiedBy>
  <cp:revision>5246</cp:revision>
  <cp:lastPrinted>2019-10-29T21:54:33Z</cp:lastPrinted>
  <dcterms:created xsi:type="dcterms:W3CDTF">2015-07-10T17:44:33Z</dcterms:created>
  <dcterms:modified xsi:type="dcterms:W3CDTF">2025-10-31T05:04:00Z</dcterms:modified>
</cp:coreProperties>
</file>