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9" r:id="rId2"/>
    <p:sldId id="268" r:id="rId3"/>
    <p:sldId id="270" r:id="rId4"/>
    <p:sldId id="263" r:id="rId5"/>
    <p:sldId id="265" r:id="rId6"/>
    <p:sldId id="266" r:id="rId7"/>
    <p:sldId id="267" r:id="rId8"/>
    <p:sldId id="27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1"/>
    <p:restoredTop sz="94635"/>
  </p:normalViewPr>
  <p:slideViewPr>
    <p:cSldViewPr snapToGrid="0">
      <p:cViewPr varScale="1">
        <p:scale>
          <a:sx n="120" d="100"/>
          <a:sy n="120" d="100"/>
        </p:scale>
        <p:origin x="960"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B4B2-2034-72F8-99D1-83E60D0468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CA4020-1186-D54B-CD79-0C7B4A0C10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466E4B-A676-E9FB-A593-3E8493BB348B}"/>
              </a:ext>
            </a:extLst>
          </p:cNvPr>
          <p:cNvSpPr>
            <a:spLocks noGrp="1"/>
          </p:cNvSpPr>
          <p:nvPr>
            <p:ph type="dt" sz="half" idx="10"/>
          </p:nvPr>
        </p:nvSpPr>
        <p:spPr/>
        <p:txBody>
          <a:bodyPr/>
          <a:lstStyle/>
          <a:p>
            <a:fld id="{CD5D8530-B744-FB47-BB98-5C014B0BB9CF}" type="datetimeFigureOut">
              <a:rPr lang="en-US" smtClean="0"/>
              <a:t>10/30/25</a:t>
            </a:fld>
            <a:endParaRPr lang="en-US"/>
          </a:p>
        </p:txBody>
      </p:sp>
      <p:sp>
        <p:nvSpPr>
          <p:cNvPr id="5" name="Footer Placeholder 4">
            <a:extLst>
              <a:ext uri="{FF2B5EF4-FFF2-40B4-BE49-F238E27FC236}">
                <a16:creationId xmlns:a16="http://schemas.microsoft.com/office/drawing/2014/main" id="{62E7A1C9-D954-D77F-1441-D2B6E68EF5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F211CE-6421-8995-9D10-DAAE3A82A223}"/>
              </a:ext>
            </a:extLst>
          </p:cNvPr>
          <p:cNvSpPr>
            <a:spLocks noGrp="1"/>
          </p:cNvSpPr>
          <p:nvPr>
            <p:ph type="sldNum" sz="quarter" idx="12"/>
          </p:nvPr>
        </p:nvSpPr>
        <p:spPr/>
        <p:txBody>
          <a:bodyPr/>
          <a:lstStyle/>
          <a:p>
            <a:fld id="{450E3775-96DA-1C47-BF38-1CA837669790}" type="slidenum">
              <a:rPr lang="en-US" smtClean="0"/>
              <a:t>‹#›</a:t>
            </a:fld>
            <a:endParaRPr lang="en-US"/>
          </a:p>
        </p:txBody>
      </p:sp>
    </p:spTree>
    <p:extLst>
      <p:ext uri="{BB962C8B-B14F-4D97-AF65-F5344CB8AC3E}">
        <p14:creationId xmlns:p14="http://schemas.microsoft.com/office/powerpoint/2010/main" val="4233199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96CD7-E209-C032-5A5C-1242784926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BEAB5D-0219-F247-AEC1-DE3F567504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A503AC-3334-BDB5-012C-2DC866268CA8}"/>
              </a:ext>
            </a:extLst>
          </p:cNvPr>
          <p:cNvSpPr>
            <a:spLocks noGrp="1"/>
          </p:cNvSpPr>
          <p:nvPr>
            <p:ph type="dt" sz="half" idx="10"/>
          </p:nvPr>
        </p:nvSpPr>
        <p:spPr/>
        <p:txBody>
          <a:bodyPr/>
          <a:lstStyle/>
          <a:p>
            <a:fld id="{CD5D8530-B744-FB47-BB98-5C014B0BB9CF}" type="datetimeFigureOut">
              <a:rPr lang="en-US" smtClean="0"/>
              <a:t>10/30/25</a:t>
            </a:fld>
            <a:endParaRPr lang="en-US"/>
          </a:p>
        </p:txBody>
      </p:sp>
      <p:sp>
        <p:nvSpPr>
          <p:cNvPr id="5" name="Footer Placeholder 4">
            <a:extLst>
              <a:ext uri="{FF2B5EF4-FFF2-40B4-BE49-F238E27FC236}">
                <a16:creationId xmlns:a16="http://schemas.microsoft.com/office/drawing/2014/main" id="{6704D9FB-FD85-FE75-195A-6A9AF197D5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5D03D-11E2-747A-4A4A-F16C83FEBC3D}"/>
              </a:ext>
            </a:extLst>
          </p:cNvPr>
          <p:cNvSpPr>
            <a:spLocks noGrp="1"/>
          </p:cNvSpPr>
          <p:nvPr>
            <p:ph type="sldNum" sz="quarter" idx="12"/>
          </p:nvPr>
        </p:nvSpPr>
        <p:spPr/>
        <p:txBody>
          <a:bodyPr/>
          <a:lstStyle/>
          <a:p>
            <a:fld id="{450E3775-96DA-1C47-BF38-1CA837669790}" type="slidenum">
              <a:rPr lang="en-US" smtClean="0"/>
              <a:t>‹#›</a:t>
            </a:fld>
            <a:endParaRPr lang="en-US"/>
          </a:p>
        </p:txBody>
      </p:sp>
    </p:spTree>
    <p:extLst>
      <p:ext uri="{BB962C8B-B14F-4D97-AF65-F5344CB8AC3E}">
        <p14:creationId xmlns:p14="http://schemas.microsoft.com/office/powerpoint/2010/main" val="1112789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ECE17C-9A54-7D69-1B54-3E2B163BB7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C12E30-0A4A-FF80-B398-E8A105285E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64B6B-9ADD-E577-22E6-586949CAFBFC}"/>
              </a:ext>
            </a:extLst>
          </p:cNvPr>
          <p:cNvSpPr>
            <a:spLocks noGrp="1"/>
          </p:cNvSpPr>
          <p:nvPr>
            <p:ph type="dt" sz="half" idx="10"/>
          </p:nvPr>
        </p:nvSpPr>
        <p:spPr/>
        <p:txBody>
          <a:bodyPr/>
          <a:lstStyle/>
          <a:p>
            <a:fld id="{CD5D8530-B744-FB47-BB98-5C014B0BB9CF}" type="datetimeFigureOut">
              <a:rPr lang="en-US" smtClean="0"/>
              <a:t>10/30/25</a:t>
            </a:fld>
            <a:endParaRPr lang="en-US"/>
          </a:p>
        </p:txBody>
      </p:sp>
      <p:sp>
        <p:nvSpPr>
          <p:cNvPr id="5" name="Footer Placeholder 4">
            <a:extLst>
              <a:ext uri="{FF2B5EF4-FFF2-40B4-BE49-F238E27FC236}">
                <a16:creationId xmlns:a16="http://schemas.microsoft.com/office/drawing/2014/main" id="{2BB46B84-4609-1FA8-6817-170AAC465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27D6E8-A0AE-C92F-80C4-7D2B61A3B85D}"/>
              </a:ext>
            </a:extLst>
          </p:cNvPr>
          <p:cNvSpPr>
            <a:spLocks noGrp="1"/>
          </p:cNvSpPr>
          <p:nvPr>
            <p:ph type="sldNum" sz="quarter" idx="12"/>
          </p:nvPr>
        </p:nvSpPr>
        <p:spPr/>
        <p:txBody>
          <a:bodyPr/>
          <a:lstStyle/>
          <a:p>
            <a:fld id="{450E3775-96DA-1C47-BF38-1CA837669790}" type="slidenum">
              <a:rPr lang="en-US" smtClean="0"/>
              <a:t>‹#›</a:t>
            </a:fld>
            <a:endParaRPr lang="en-US"/>
          </a:p>
        </p:txBody>
      </p:sp>
    </p:spTree>
    <p:extLst>
      <p:ext uri="{BB962C8B-B14F-4D97-AF65-F5344CB8AC3E}">
        <p14:creationId xmlns:p14="http://schemas.microsoft.com/office/powerpoint/2010/main" val="3701093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C2E9A-A13C-E852-C739-021B64D6E6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89669A-7BBB-C5C5-02B3-33F91330D0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F2F06C-8E19-07A7-F20E-DB9629629E4A}"/>
              </a:ext>
            </a:extLst>
          </p:cNvPr>
          <p:cNvSpPr>
            <a:spLocks noGrp="1"/>
          </p:cNvSpPr>
          <p:nvPr>
            <p:ph type="dt" sz="half" idx="10"/>
          </p:nvPr>
        </p:nvSpPr>
        <p:spPr/>
        <p:txBody>
          <a:bodyPr/>
          <a:lstStyle/>
          <a:p>
            <a:fld id="{CD5D8530-B744-FB47-BB98-5C014B0BB9CF}" type="datetimeFigureOut">
              <a:rPr lang="en-US" smtClean="0"/>
              <a:t>10/30/25</a:t>
            </a:fld>
            <a:endParaRPr lang="en-US"/>
          </a:p>
        </p:txBody>
      </p:sp>
      <p:sp>
        <p:nvSpPr>
          <p:cNvPr id="5" name="Footer Placeholder 4">
            <a:extLst>
              <a:ext uri="{FF2B5EF4-FFF2-40B4-BE49-F238E27FC236}">
                <a16:creationId xmlns:a16="http://schemas.microsoft.com/office/drawing/2014/main" id="{C561CA3B-E90C-6D03-1A82-5EC5543B90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43893F-FCCD-2B42-63B0-6593C34DDB36}"/>
              </a:ext>
            </a:extLst>
          </p:cNvPr>
          <p:cNvSpPr>
            <a:spLocks noGrp="1"/>
          </p:cNvSpPr>
          <p:nvPr>
            <p:ph type="sldNum" sz="quarter" idx="12"/>
          </p:nvPr>
        </p:nvSpPr>
        <p:spPr/>
        <p:txBody>
          <a:bodyPr/>
          <a:lstStyle/>
          <a:p>
            <a:fld id="{450E3775-96DA-1C47-BF38-1CA837669790}" type="slidenum">
              <a:rPr lang="en-US" smtClean="0"/>
              <a:t>‹#›</a:t>
            </a:fld>
            <a:endParaRPr lang="en-US"/>
          </a:p>
        </p:txBody>
      </p:sp>
    </p:spTree>
    <p:extLst>
      <p:ext uri="{BB962C8B-B14F-4D97-AF65-F5344CB8AC3E}">
        <p14:creationId xmlns:p14="http://schemas.microsoft.com/office/powerpoint/2010/main" val="1523769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604B-5896-6710-63CD-CEE09BC737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42F8A3-11FF-D56C-1511-42D37806EAA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8F72CC-5312-F36A-2323-AEDB4371BA7C}"/>
              </a:ext>
            </a:extLst>
          </p:cNvPr>
          <p:cNvSpPr>
            <a:spLocks noGrp="1"/>
          </p:cNvSpPr>
          <p:nvPr>
            <p:ph type="dt" sz="half" idx="10"/>
          </p:nvPr>
        </p:nvSpPr>
        <p:spPr/>
        <p:txBody>
          <a:bodyPr/>
          <a:lstStyle/>
          <a:p>
            <a:fld id="{CD5D8530-B744-FB47-BB98-5C014B0BB9CF}" type="datetimeFigureOut">
              <a:rPr lang="en-US" smtClean="0"/>
              <a:t>10/30/25</a:t>
            </a:fld>
            <a:endParaRPr lang="en-US"/>
          </a:p>
        </p:txBody>
      </p:sp>
      <p:sp>
        <p:nvSpPr>
          <p:cNvPr id="5" name="Footer Placeholder 4">
            <a:extLst>
              <a:ext uri="{FF2B5EF4-FFF2-40B4-BE49-F238E27FC236}">
                <a16:creationId xmlns:a16="http://schemas.microsoft.com/office/drawing/2014/main" id="{626505F8-F308-10A1-492E-2119D0A81C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E8A2A9-B69B-C290-AAF8-E004195850CE}"/>
              </a:ext>
            </a:extLst>
          </p:cNvPr>
          <p:cNvSpPr>
            <a:spLocks noGrp="1"/>
          </p:cNvSpPr>
          <p:nvPr>
            <p:ph type="sldNum" sz="quarter" idx="12"/>
          </p:nvPr>
        </p:nvSpPr>
        <p:spPr/>
        <p:txBody>
          <a:bodyPr/>
          <a:lstStyle/>
          <a:p>
            <a:fld id="{450E3775-96DA-1C47-BF38-1CA837669790}" type="slidenum">
              <a:rPr lang="en-US" smtClean="0"/>
              <a:t>‹#›</a:t>
            </a:fld>
            <a:endParaRPr lang="en-US"/>
          </a:p>
        </p:txBody>
      </p:sp>
    </p:spTree>
    <p:extLst>
      <p:ext uri="{BB962C8B-B14F-4D97-AF65-F5344CB8AC3E}">
        <p14:creationId xmlns:p14="http://schemas.microsoft.com/office/powerpoint/2010/main" val="926847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EFC7A-5961-3E34-6325-554C8CD764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A41F0B-FCBA-DE67-EEFE-565CD9FC9D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A21185-12F8-4844-FC2F-3C6B034BE2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3BE0B0-2361-249E-83B5-E32F35D88618}"/>
              </a:ext>
            </a:extLst>
          </p:cNvPr>
          <p:cNvSpPr>
            <a:spLocks noGrp="1"/>
          </p:cNvSpPr>
          <p:nvPr>
            <p:ph type="dt" sz="half" idx="10"/>
          </p:nvPr>
        </p:nvSpPr>
        <p:spPr/>
        <p:txBody>
          <a:bodyPr/>
          <a:lstStyle/>
          <a:p>
            <a:fld id="{CD5D8530-B744-FB47-BB98-5C014B0BB9CF}" type="datetimeFigureOut">
              <a:rPr lang="en-US" smtClean="0"/>
              <a:t>10/30/25</a:t>
            </a:fld>
            <a:endParaRPr lang="en-US"/>
          </a:p>
        </p:txBody>
      </p:sp>
      <p:sp>
        <p:nvSpPr>
          <p:cNvPr id="6" name="Footer Placeholder 5">
            <a:extLst>
              <a:ext uri="{FF2B5EF4-FFF2-40B4-BE49-F238E27FC236}">
                <a16:creationId xmlns:a16="http://schemas.microsoft.com/office/drawing/2014/main" id="{07D4AAD3-F348-3DDC-DBA9-02B0E62D18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42B1AF-E6DC-E560-B504-5CA4F76151C0}"/>
              </a:ext>
            </a:extLst>
          </p:cNvPr>
          <p:cNvSpPr>
            <a:spLocks noGrp="1"/>
          </p:cNvSpPr>
          <p:nvPr>
            <p:ph type="sldNum" sz="quarter" idx="12"/>
          </p:nvPr>
        </p:nvSpPr>
        <p:spPr/>
        <p:txBody>
          <a:bodyPr/>
          <a:lstStyle/>
          <a:p>
            <a:fld id="{450E3775-96DA-1C47-BF38-1CA837669790}" type="slidenum">
              <a:rPr lang="en-US" smtClean="0"/>
              <a:t>‹#›</a:t>
            </a:fld>
            <a:endParaRPr lang="en-US"/>
          </a:p>
        </p:txBody>
      </p:sp>
    </p:spTree>
    <p:extLst>
      <p:ext uri="{BB962C8B-B14F-4D97-AF65-F5344CB8AC3E}">
        <p14:creationId xmlns:p14="http://schemas.microsoft.com/office/powerpoint/2010/main" val="4265215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48986-1637-4205-7144-CCC8785FDA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5FD936-4869-4872-19E2-21623BD459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49821F-D31B-E50B-DE04-5300F3470B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7ADFF9-A5DE-1DB1-DB94-40BC392C92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F0CB62-AC27-2121-28E9-6CACD929AD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0558CD-A809-21B9-443D-C3FE3583163C}"/>
              </a:ext>
            </a:extLst>
          </p:cNvPr>
          <p:cNvSpPr>
            <a:spLocks noGrp="1"/>
          </p:cNvSpPr>
          <p:nvPr>
            <p:ph type="dt" sz="half" idx="10"/>
          </p:nvPr>
        </p:nvSpPr>
        <p:spPr/>
        <p:txBody>
          <a:bodyPr/>
          <a:lstStyle/>
          <a:p>
            <a:fld id="{CD5D8530-B744-FB47-BB98-5C014B0BB9CF}" type="datetimeFigureOut">
              <a:rPr lang="en-US" smtClean="0"/>
              <a:t>10/30/25</a:t>
            </a:fld>
            <a:endParaRPr lang="en-US"/>
          </a:p>
        </p:txBody>
      </p:sp>
      <p:sp>
        <p:nvSpPr>
          <p:cNvPr id="8" name="Footer Placeholder 7">
            <a:extLst>
              <a:ext uri="{FF2B5EF4-FFF2-40B4-BE49-F238E27FC236}">
                <a16:creationId xmlns:a16="http://schemas.microsoft.com/office/drawing/2014/main" id="{6E7190F6-1CD5-9E17-7DBF-C2676CBE31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6BF04F-9150-C170-E303-F9D03CC95E22}"/>
              </a:ext>
            </a:extLst>
          </p:cNvPr>
          <p:cNvSpPr>
            <a:spLocks noGrp="1"/>
          </p:cNvSpPr>
          <p:nvPr>
            <p:ph type="sldNum" sz="quarter" idx="12"/>
          </p:nvPr>
        </p:nvSpPr>
        <p:spPr/>
        <p:txBody>
          <a:bodyPr/>
          <a:lstStyle/>
          <a:p>
            <a:fld id="{450E3775-96DA-1C47-BF38-1CA837669790}" type="slidenum">
              <a:rPr lang="en-US" smtClean="0"/>
              <a:t>‹#›</a:t>
            </a:fld>
            <a:endParaRPr lang="en-US"/>
          </a:p>
        </p:txBody>
      </p:sp>
    </p:spTree>
    <p:extLst>
      <p:ext uri="{BB962C8B-B14F-4D97-AF65-F5344CB8AC3E}">
        <p14:creationId xmlns:p14="http://schemas.microsoft.com/office/powerpoint/2010/main" val="2071559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86A4E-80BA-48CC-6FD0-05BA2AEEAA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F3FE8E-08DE-C6CA-10E5-D6E0B62CE773}"/>
              </a:ext>
            </a:extLst>
          </p:cNvPr>
          <p:cNvSpPr>
            <a:spLocks noGrp="1"/>
          </p:cNvSpPr>
          <p:nvPr>
            <p:ph type="dt" sz="half" idx="10"/>
          </p:nvPr>
        </p:nvSpPr>
        <p:spPr/>
        <p:txBody>
          <a:bodyPr/>
          <a:lstStyle/>
          <a:p>
            <a:fld id="{CD5D8530-B744-FB47-BB98-5C014B0BB9CF}" type="datetimeFigureOut">
              <a:rPr lang="en-US" smtClean="0"/>
              <a:t>10/30/25</a:t>
            </a:fld>
            <a:endParaRPr lang="en-US"/>
          </a:p>
        </p:txBody>
      </p:sp>
      <p:sp>
        <p:nvSpPr>
          <p:cNvPr id="4" name="Footer Placeholder 3">
            <a:extLst>
              <a:ext uri="{FF2B5EF4-FFF2-40B4-BE49-F238E27FC236}">
                <a16:creationId xmlns:a16="http://schemas.microsoft.com/office/drawing/2014/main" id="{CB7F41BA-7856-A5F5-EE29-F42476E7B9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6321E5-5283-E7B8-7D15-D22D1930EC8F}"/>
              </a:ext>
            </a:extLst>
          </p:cNvPr>
          <p:cNvSpPr>
            <a:spLocks noGrp="1"/>
          </p:cNvSpPr>
          <p:nvPr>
            <p:ph type="sldNum" sz="quarter" idx="12"/>
          </p:nvPr>
        </p:nvSpPr>
        <p:spPr/>
        <p:txBody>
          <a:bodyPr/>
          <a:lstStyle/>
          <a:p>
            <a:fld id="{450E3775-96DA-1C47-BF38-1CA837669790}" type="slidenum">
              <a:rPr lang="en-US" smtClean="0"/>
              <a:t>‹#›</a:t>
            </a:fld>
            <a:endParaRPr lang="en-US"/>
          </a:p>
        </p:txBody>
      </p:sp>
    </p:spTree>
    <p:extLst>
      <p:ext uri="{BB962C8B-B14F-4D97-AF65-F5344CB8AC3E}">
        <p14:creationId xmlns:p14="http://schemas.microsoft.com/office/powerpoint/2010/main" val="711030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BC1500-3471-97EE-8D93-5A19FF506BB5}"/>
              </a:ext>
            </a:extLst>
          </p:cNvPr>
          <p:cNvSpPr>
            <a:spLocks noGrp="1"/>
          </p:cNvSpPr>
          <p:nvPr>
            <p:ph type="dt" sz="half" idx="10"/>
          </p:nvPr>
        </p:nvSpPr>
        <p:spPr/>
        <p:txBody>
          <a:bodyPr/>
          <a:lstStyle/>
          <a:p>
            <a:fld id="{CD5D8530-B744-FB47-BB98-5C014B0BB9CF}" type="datetimeFigureOut">
              <a:rPr lang="en-US" smtClean="0"/>
              <a:t>10/30/25</a:t>
            </a:fld>
            <a:endParaRPr lang="en-US"/>
          </a:p>
        </p:txBody>
      </p:sp>
      <p:sp>
        <p:nvSpPr>
          <p:cNvPr id="3" name="Footer Placeholder 2">
            <a:extLst>
              <a:ext uri="{FF2B5EF4-FFF2-40B4-BE49-F238E27FC236}">
                <a16:creationId xmlns:a16="http://schemas.microsoft.com/office/drawing/2014/main" id="{AA39AEA3-B23A-57D8-5EE0-8A0D3F666F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189703-4618-99DD-F238-CFD80C7FCB15}"/>
              </a:ext>
            </a:extLst>
          </p:cNvPr>
          <p:cNvSpPr>
            <a:spLocks noGrp="1"/>
          </p:cNvSpPr>
          <p:nvPr>
            <p:ph type="sldNum" sz="quarter" idx="12"/>
          </p:nvPr>
        </p:nvSpPr>
        <p:spPr/>
        <p:txBody>
          <a:bodyPr/>
          <a:lstStyle/>
          <a:p>
            <a:fld id="{450E3775-96DA-1C47-BF38-1CA837669790}" type="slidenum">
              <a:rPr lang="en-US" smtClean="0"/>
              <a:t>‹#›</a:t>
            </a:fld>
            <a:endParaRPr lang="en-US"/>
          </a:p>
        </p:txBody>
      </p:sp>
    </p:spTree>
    <p:extLst>
      <p:ext uri="{BB962C8B-B14F-4D97-AF65-F5344CB8AC3E}">
        <p14:creationId xmlns:p14="http://schemas.microsoft.com/office/powerpoint/2010/main" val="3881243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EFAA4-84A9-6426-1B3F-0B5246F877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A8E087-FDE8-CD43-E24A-C5F02BD66E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CE7A76-0B49-6788-24D6-0E6DD6EE99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89BD9E-05E6-0ED0-0CE3-D5D720719F55}"/>
              </a:ext>
            </a:extLst>
          </p:cNvPr>
          <p:cNvSpPr>
            <a:spLocks noGrp="1"/>
          </p:cNvSpPr>
          <p:nvPr>
            <p:ph type="dt" sz="half" idx="10"/>
          </p:nvPr>
        </p:nvSpPr>
        <p:spPr/>
        <p:txBody>
          <a:bodyPr/>
          <a:lstStyle/>
          <a:p>
            <a:fld id="{CD5D8530-B744-FB47-BB98-5C014B0BB9CF}" type="datetimeFigureOut">
              <a:rPr lang="en-US" smtClean="0"/>
              <a:t>10/30/25</a:t>
            </a:fld>
            <a:endParaRPr lang="en-US"/>
          </a:p>
        </p:txBody>
      </p:sp>
      <p:sp>
        <p:nvSpPr>
          <p:cNvPr id="6" name="Footer Placeholder 5">
            <a:extLst>
              <a:ext uri="{FF2B5EF4-FFF2-40B4-BE49-F238E27FC236}">
                <a16:creationId xmlns:a16="http://schemas.microsoft.com/office/drawing/2014/main" id="{4CC686B1-3C9F-C785-7AE2-D0BA4CAA75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D61610-AC85-0054-4DE5-F1D6877DE1EC}"/>
              </a:ext>
            </a:extLst>
          </p:cNvPr>
          <p:cNvSpPr>
            <a:spLocks noGrp="1"/>
          </p:cNvSpPr>
          <p:nvPr>
            <p:ph type="sldNum" sz="quarter" idx="12"/>
          </p:nvPr>
        </p:nvSpPr>
        <p:spPr/>
        <p:txBody>
          <a:bodyPr/>
          <a:lstStyle/>
          <a:p>
            <a:fld id="{450E3775-96DA-1C47-BF38-1CA837669790}" type="slidenum">
              <a:rPr lang="en-US" smtClean="0"/>
              <a:t>‹#›</a:t>
            </a:fld>
            <a:endParaRPr lang="en-US"/>
          </a:p>
        </p:txBody>
      </p:sp>
    </p:spTree>
    <p:extLst>
      <p:ext uri="{BB962C8B-B14F-4D97-AF65-F5344CB8AC3E}">
        <p14:creationId xmlns:p14="http://schemas.microsoft.com/office/powerpoint/2010/main" val="801674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69341-BBB6-30A0-86DA-B0F33026B4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2E0733-2E18-3043-859B-46B362D787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D1C65F-E37D-424B-DF28-5BC1C4AB46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9E2E5D-698B-585B-5955-7B11DEE39C57}"/>
              </a:ext>
            </a:extLst>
          </p:cNvPr>
          <p:cNvSpPr>
            <a:spLocks noGrp="1"/>
          </p:cNvSpPr>
          <p:nvPr>
            <p:ph type="dt" sz="half" idx="10"/>
          </p:nvPr>
        </p:nvSpPr>
        <p:spPr/>
        <p:txBody>
          <a:bodyPr/>
          <a:lstStyle/>
          <a:p>
            <a:fld id="{CD5D8530-B744-FB47-BB98-5C014B0BB9CF}" type="datetimeFigureOut">
              <a:rPr lang="en-US" smtClean="0"/>
              <a:t>10/30/25</a:t>
            </a:fld>
            <a:endParaRPr lang="en-US"/>
          </a:p>
        </p:txBody>
      </p:sp>
      <p:sp>
        <p:nvSpPr>
          <p:cNvPr id="6" name="Footer Placeholder 5">
            <a:extLst>
              <a:ext uri="{FF2B5EF4-FFF2-40B4-BE49-F238E27FC236}">
                <a16:creationId xmlns:a16="http://schemas.microsoft.com/office/drawing/2014/main" id="{6B5BBB58-D4D4-D9C7-C110-11A6B4CF69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1511B7-EFAF-1BEB-007D-EB452E22EEA0}"/>
              </a:ext>
            </a:extLst>
          </p:cNvPr>
          <p:cNvSpPr>
            <a:spLocks noGrp="1"/>
          </p:cNvSpPr>
          <p:nvPr>
            <p:ph type="sldNum" sz="quarter" idx="12"/>
          </p:nvPr>
        </p:nvSpPr>
        <p:spPr/>
        <p:txBody>
          <a:bodyPr/>
          <a:lstStyle/>
          <a:p>
            <a:fld id="{450E3775-96DA-1C47-BF38-1CA837669790}" type="slidenum">
              <a:rPr lang="en-US" smtClean="0"/>
              <a:t>‹#›</a:t>
            </a:fld>
            <a:endParaRPr lang="en-US"/>
          </a:p>
        </p:txBody>
      </p:sp>
    </p:spTree>
    <p:extLst>
      <p:ext uri="{BB962C8B-B14F-4D97-AF65-F5344CB8AC3E}">
        <p14:creationId xmlns:p14="http://schemas.microsoft.com/office/powerpoint/2010/main" val="2291126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E2C965-7E69-49AF-3D92-DBC5226399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DD677B-323D-67CD-A58A-05649DBFCA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DB49B0-9303-FB9E-DA31-F394BC7D29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D5D8530-B744-FB47-BB98-5C014B0BB9CF}" type="datetimeFigureOut">
              <a:rPr lang="en-US" smtClean="0"/>
              <a:t>10/30/25</a:t>
            </a:fld>
            <a:endParaRPr lang="en-US"/>
          </a:p>
        </p:txBody>
      </p:sp>
      <p:sp>
        <p:nvSpPr>
          <p:cNvPr id="5" name="Footer Placeholder 4">
            <a:extLst>
              <a:ext uri="{FF2B5EF4-FFF2-40B4-BE49-F238E27FC236}">
                <a16:creationId xmlns:a16="http://schemas.microsoft.com/office/drawing/2014/main" id="{EF0FE5BE-BDB2-331D-76B1-40F1F4CAA6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2A49569-E451-2C76-4A4F-F335B36594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50E3775-96DA-1C47-BF38-1CA837669790}" type="slidenum">
              <a:rPr lang="en-US" smtClean="0"/>
              <a:t>‹#›</a:t>
            </a:fld>
            <a:endParaRPr lang="en-US"/>
          </a:p>
        </p:txBody>
      </p:sp>
    </p:spTree>
    <p:extLst>
      <p:ext uri="{BB962C8B-B14F-4D97-AF65-F5344CB8AC3E}">
        <p14:creationId xmlns:p14="http://schemas.microsoft.com/office/powerpoint/2010/main" val="846020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mailto:pilatfc@ornl.gov" TargetMode="External"/><Relationship Id="rId3" Type="http://schemas.openxmlformats.org/officeDocument/2006/relationships/hyperlink" Target="mailto:JLVay@lbl.gov" TargetMode="External"/><Relationship Id="rId7" Type="http://schemas.openxmlformats.org/officeDocument/2006/relationships/hyperlink" Target="mailto:srussell@lanl.gov" TargetMode="External"/><Relationship Id="rId2" Type="http://schemas.openxmlformats.org/officeDocument/2006/relationships/hyperlink" Target="mailto:ppiot@anl.gov" TargetMode="External"/><Relationship Id="rId1" Type="http://schemas.openxmlformats.org/officeDocument/2006/relationships/slideLayout" Target="../slideLayouts/slideLayout2.xml"/><Relationship Id="rId6" Type="http://schemas.openxmlformats.org/officeDocument/2006/relationships/hyperlink" Target="mailto:rarimmer@jlab.org" TargetMode="External"/><Relationship Id="rId5" Type="http://schemas.openxmlformats.org/officeDocument/2006/relationships/hyperlink" Target="mailto:sgourlay@fnal.gov" TargetMode="External"/><Relationship Id="rId10" Type="http://schemas.openxmlformats.org/officeDocument/2006/relationships/image" Target="../media/image2.png"/><Relationship Id="rId4" Type="http://schemas.openxmlformats.org/officeDocument/2006/relationships/hyperlink" Target="mailto:peggs@bnl.gov" TargetMode="External"/><Relationship Id="rId9" Type="http://schemas.openxmlformats.org/officeDocument/2006/relationships/hyperlink" Target="mailto:nanni@slac.stanford.edu"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urldefense.proofpoint.com/v2/url?u=https-3A__www.google.com_url-3Fq-3Dhttps-253A-252F-252Ffnal.zoom.us-252Fj-252F98844855305-253Fpwd-253DptQTvWa7EQytkA2oaorVp22blVPkfq.1-2526jst-253D2-26sa-3DD-26source-3Dcalendar-26ust-3D1762022040000000-26usg-3DAOvVaw20g5IxJpGLLYBV6GX3sMlS&amp;d=DwMFaQ&amp;c=gRgGjJ3BkIsb5y6s49QqsA&amp;r=7l1rvq1ASmD-8GT_WqQvfg&amp;m=uV1vk-Tm5pWerEEBAcM96TvbNk2x8XJDKQA45AmU8mNI925LJOz-T9K_mh0W6FJt&amp;s=Xt8x2DZkeDQCwwKHthnKj4kBeEYjbkN7Wwy2j5TBU_Q&amp;e=" TargetMode="External"/><Relationship Id="rId2" Type="http://schemas.openxmlformats.org/officeDocument/2006/relationships/hyperlink" Target="https://indico.muoncollider.us/event/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A9213-0B74-4678-2FF6-86D5CFF09F84}"/>
              </a:ext>
            </a:extLst>
          </p:cNvPr>
          <p:cNvSpPr>
            <a:spLocks noGrp="1"/>
          </p:cNvSpPr>
          <p:nvPr>
            <p:ph type="ctrTitle"/>
          </p:nvPr>
        </p:nvSpPr>
        <p:spPr>
          <a:xfrm>
            <a:off x="192505" y="1122363"/>
            <a:ext cx="11646569" cy="2387600"/>
          </a:xfrm>
        </p:spPr>
        <p:txBody>
          <a:bodyPr>
            <a:normAutofit/>
          </a:bodyPr>
          <a:lstStyle/>
          <a:p>
            <a:r>
              <a:rPr lang="en-US" sz="4800" b="0" i="0" u="none" strike="noStrike" dirty="0">
                <a:solidFill>
                  <a:srgbClr val="000000"/>
                </a:solidFill>
                <a:effectLst/>
                <a:latin typeface="Arial" panose="020B0604020202020204" pitchFamily="34" charset="0"/>
              </a:rPr>
              <a:t>Muon Collider </a:t>
            </a:r>
            <a:r>
              <a:rPr lang="en-US" sz="4800" dirty="0">
                <a:solidFill>
                  <a:srgbClr val="000000"/>
                </a:solidFill>
                <a:latin typeface="Arial" panose="020B0604020202020204" pitchFamily="34" charset="0"/>
              </a:rPr>
              <a:t>S</a:t>
            </a:r>
            <a:r>
              <a:rPr lang="en-US" sz="4800" b="0" i="0" u="none" strike="noStrike" dirty="0">
                <a:solidFill>
                  <a:srgbClr val="000000"/>
                </a:solidFill>
                <a:effectLst/>
                <a:latin typeface="Arial" panose="020B0604020202020204" pitchFamily="34" charset="0"/>
              </a:rPr>
              <a:t>trategy and Coordination</a:t>
            </a:r>
            <a:endParaRPr lang="en-US" sz="16600" dirty="0"/>
          </a:p>
        </p:txBody>
      </p:sp>
      <p:sp>
        <p:nvSpPr>
          <p:cNvPr id="3" name="Subtitle 2">
            <a:extLst>
              <a:ext uri="{FF2B5EF4-FFF2-40B4-BE49-F238E27FC236}">
                <a16:creationId xmlns:a16="http://schemas.microsoft.com/office/drawing/2014/main" id="{C96578B6-543F-F251-E62E-D878301FAF67}"/>
              </a:ext>
            </a:extLst>
          </p:cNvPr>
          <p:cNvSpPr>
            <a:spLocks noGrp="1"/>
          </p:cNvSpPr>
          <p:nvPr>
            <p:ph type="subTitle" idx="1"/>
          </p:nvPr>
        </p:nvSpPr>
        <p:spPr>
          <a:xfrm>
            <a:off x="1499937" y="4107364"/>
            <a:ext cx="9144000" cy="1944520"/>
          </a:xfrm>
        </p:spPr>
        <p:txBody>
          <a:bodyPr>
            <a:normAutofit/>
          </a:bodyPr>
          <a:lstStyle/>
          <a:p>
            <a:r>
              <a:rPr lang="en-US" sz="2000" dirty="0"/>
              <a:t>S. Gourlay/M. Palmer</a:t>
            </a:r>
          </a:p>
          <a:p>
            <a:r>
              <a:rPr lang="en-US" sz="2000" dirty="0"/>
              <a:t>TAC</a:t>
            </a:r>
          </a:p>
          <a:p>
            <a:r>
              <a:rPr lang="en-US" sz="2000" dirty="0"/>
              <a:t>October 31, 2025</a:t>
            </a:r>
          </a:p>
        </p:txBody>
      </p:sp>
    </p:spTree>
    <p:extLst>
      <p:ext uri="{BB962C8B-B14F-4D97-AF65-F5344CB8AC3E}">
        <p14:creationId xmlns:p14="http://schemas.microsoft.com/office/powerpoint/2010/main" val="1077760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C5C759B-B71C-CDE2-7FC0-7CBBA76FD888}"/>
              </a:ext>
            </a:extLst>
          </p:cNvPr>
          <p:cNvSpPr>
            <a:spLocks noGrp="1"/>
          </p:cNvSpPr>
          <p:nvPr>
            <p:ph type="title"/>
          </p:nvPr>
        </p:nvSpPr>
        <p:spPr>
          <a:xfrm>
            <a:off x="630936" y="640080"/>
            <a:ext cx="4818888" cy="1481328"/>
          </a:xfrm>
        </p:spPr>
        <p:txBody>
          <a:bodyPr anchor="b">
            <a:normAutofit/>
          </a:bodyPr>
          <a:lstStyle/>
          <a:p>
            <a:r>
              <a:rPr lang="en-US" sz="3000"/>
              <a:t>Muon Collider Magnet challenges and overlap with MDP</a:t>
            </a:r>
          </a:p>
        </p:txBody>
      </p:sp>
      <p:sp>
        <p:nvSpPr>
          <p:cNvPr id="20"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D91CE8E3-05F2-67E7-FFC2-5F87EFDB35D9}"/>
              </a:ext>
            </a:extLst>
          </p:cNvPr>
          <p:cNvSpPr>
            <a:spLocks noGrp="1"/>
          </p:cNvSpPr>
          <p:nvPr>
            <p:ph idx="1"/>
          </p:nvPr>
        </p:nvSpPr>
        <p:spPr>
          <a:xfrm>
            <a:off x="630936" y="2660904"/>
            <a:ext cx="4818888" cy="3547872"/>
          </a:xfrm>
        </p:spPr>
        <p:txBody>
          <a:bodyPr anchor="t">
            <a:normAutofit/>
          </a:bodyPr>
          <a:lstStyle/>
          <a:p>
            <a:r>
              <a:rPr lang="en-US" sz="2200" kern="0" dirty="0">
                <a:effectLst/>
                <a:latin typeface="Roboto" panose="02000000000000000000" pitchFamily="2" charset="0"/>
                <a:ea typeface="Times New Roman" panose="02020603050405020304" pitchFamily="18" charset="0"/>
                <a:cs typeface="Times New Roman" panose="02020603050405020304" pitchFamily="18" charset="0"/>
              </a:rPr>
              <a:t>These areas highlight the significant technical challenges and the innovative approaches required to support the development of a muon collider, focusing on both the high-performance demands of the magnets and the integration into the broader collider system.</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200" dirty="0"/>
          </a:p>
        </p:txBody>
      </p:sp>
      <p:pic>
        <p:nvPicPr>
          <p:cNvPr id="7" name="Picture 6" descr="Table&#10;&#10;AI-generated content may be incorrect.">
            <a:extLst>
              <a:ext uri="{FF2B5EF4-FFF2-40B4-BE49-F238E27FC236}">
                <a16:creationId xmlns:a16="http://schemas.microsoft.com/office/drawing/2014/main" id="{4180218B-A901-1DDB-744E-DE3569728928}"/>
              </a:ext>
            </a:extLst>
          </p:cNvPr>
          <p:cNvPicPr>
            <a:picLocks noChangeAspect="1"/>
          </p:cNvPicPr>
          <p:nvPr/>
        </p:nvPicPr>
        <p:blipFill>
          <a:blip r:embed="rId2"/>
          <a:stretch>
            <a:fillRect/>
          </a:stretch>
        </p:blipFill>
        <p:spPr>
          <a:xfrm>
            <a:off x="5955633" y="410300"/>
            <a:ext cx="5361734" cy="6037400"/>
          </a:xfrm>
          <a:prstGeom prst="rect">
            <a:avLst/>
          </a:prstGeom>
        </p:spPr>
      </p:pic>
    </p:spTree>
    <p:extLst>
      <p:ext uri="{BB962C8B-B14F-4D97-AF65-F5344CB8AC3E}">
        <p14:creationId xmlns:p14="http://schemas.microsoft.com/office/powerpoint/2010/main" val="3487624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B67A5-C650-7FF0-5BA1-8857C0B3D02B}"/>
              </a:ext>
            </a:extLst>
          </p:cNvPr>
          <p:cNvSpPr>
            <a:spLocks noGrp="1"/>
          </p:cNvSpPr>
          <p:nvPr>
            <p:ph type="title"/>
          </p:nvPr>
        </p:nvSpPr>
        <p:spPr/>
        <p:txBody>
          <a:bodyPr/>
          <a:lstStyle/>
          <a:p>
            <a:r>
              <a:rPr lang="en-US" dirty="0"/>
              <a:t>Exploit synergies</a:t>
            </a:r>
          </a:p>
        </p:txBody>
      </p:sp>
      <p:sp>
        <p:nvSpPr>
          <p:cNvPr id="3" name="Content Placeholder 2">
            <a:extLst>
              <a:ext uri="{FF2B5EF4-FFF2-40B4-BE49-F238E27FC236}">
                <a16:creationId xmlns:a16="http://schemas.microsoft.com/office/drawing/2014/main" id="{60F3F43B-2502-71B6-43B1-697FC808BCA4}"/>
              </a:ext>
            </a:extLst>
          </p:cNvPr>
          <p:cNvSpPr>
            <a:spLocks noGrp="1"/>
          </p:cNvSpPr>
          <p:nvPr>
            <p:ph idx="1"/>
          </p:nvPr>
        </p:nvSpPr>
        <p:spPr>
          <a:xfrm>
            <a:off x="838200" y="1690688"/>
            <a:ext cx="10515600" cy="4457449"/>
          </a:xfrm>
        </p:spPr>
        <p:txBody>
          <a:bodyPr>
            <a:normAutofit fontScale="85000" lnSpcReduction="20000"/>
          </a:bodyPr>
          <a:lstStyle/>
          <a:p>
            <a:r>
              <a:rPr lang="en-US" dirty="0"/>
              <a:t>International Muon Collider Collaboration</a:t>
            </a:r>
          </a:p>
          <a:p>
            <a:endParaRPr lang="en-US" sz="2400" dirty="0"/>
          </a:p>
          <a:p>
            <a:r>
              <a:rPr lang="en-US" dirty="0"/>
              <a:t>Rapidly growing private fusion development</a:t>
            </a:r>
          </a:p>
          <a:p>
            <a:pPr lvl="1"/>
            <a:r>
              <a:rPr lang="en-US" dirty="0"/>
              <a:t>Possible funding opportunities</a:t>
            </a:r>
          </a:p>
          <a:p>
            <a:pPr lvl="1"/>
            <a:r>
              <a:rPr lang="en-US" dirty="0"/>
              <a:t>Our program should be complementary to private development</a:t>
            </a:r>
          </a:p>
          <a:p>
            <a:pPr lvl="1"/>
            <a:endParaRPr lang="en-US" dirty="0"/>
          </a:p>
          <a:p>
            <a:r>
              <a:rPr lang="en-US" dirty="0"/>
              <a:t>Strong coupling to high-field user magnet program at </a:t>
            </a:r>
            <a:r>
              <a:rPr lang="en-US" dirty="0" err="1"/>
              <a:t>MagLab</a:t>
            </a:r>
            <a:endParaRPr lang="en-US" dirty="0"/>
          </a:p>
          <a:p>
            <a:endParaRPr lang="en-US" dirty="0"/>
          </a:p>
          <a:p>
            <a:r>
              <a:rPr lang="en-US" dirty="0"/>
              <a:t>For guidance</a:t>
            </a:r>
          </a:p>
          <a:p>
            <a:endParaRPr lang="en-US" dirty="0"/>
          </a:p>
          <a:p>
            <a:pPr lvl="1"/>
            <a:r>
              <a:rPr lang="en-US" dirty="0"/>
              <a:t>US Muon Collider Collaboration</a:t>
            </a:r>
          </a:p>
          <a:p>
            <a:pPr lvl="1"/>
            <a:r>
              <a:rPr lang="en-US" dirty="0"/>
              <a:t>National Lab Accelerator Study Group for the Muon Collider</a:t>
            </a:r>
          </a:p>
          <a:p>
            <a:pPr lvl="2"/>
            <a:r>
              <a:rPr lang="en-US" dirty="0"/>
              <a:t>Possible LDRD funding?</a:t>
            </a:r>
          </a:p>
        </p:txBody>
      </p:sp>
    </p:spTree>
    <p:extLst>
      <p:ext uri="{BB962C8B-B14F-4D97-AF65-F5344CB8AC3E}">
        <p14:creationId xmlns:p14="http://schemas.microsoft.com/office/powerpoint/2010/main" val="854423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3B23-24CF-5475-0A12-7C11CF472ADB}"/>
              </a:ext>
            </a:extLst>
          </p:cNvPr>
          <p:cNvSpPr>
            <a:spLocks noGrp="1"/>
          </p:cNvSpPr>
          <p:nvPr>
            <p:ph type="title"/>
          </p:nvPr>
        </p:nvSpPr>
        <p:spPr/>
        <p:txBody>
          <a:bodyPr>
            <a:normAutofit/>
          </a:bodyPr>
          <a:lstStyle/>
          <a:p>
            <a:pPr algn="ctr"/>
            <a:r>
              <a:rPr lang="en-US" sz="3200" dirty="0"/>
              <a:t>National Lab Accelerator Study Group for a Muon Collider</a:t>
            </a:r>
          </a:p>
        </p:txBody>
      </p:sp>
      <p:sp>
        <p:nvSpPr>
          <p:cNvPr id="3" name="Content Placeholder 2">
            <a:extLst>
              <a:ext uri="{FF2B5EF4-FFF2-40B4-BE49-F238E27FC236}">
                <a16:creationId xmlns:a16="http://schemas.microsoft.com/office/drawing/2014/main" id="{76DA509A-E318-9E35-6C5D-ACF295C91BD1}"/>
              </a:ext>
            </a:extLst>
          </p:cNvPr>
          <p:cNvSpPr>
            <a:spLocks noGrp="1"/>
          </p:cNvSpPr>
          <p:nvPr>
            <p:ph idx="1"/>
          </p:nvPr>
        </p:nvSpPr>
        <p:spPr/>
        <p:txBody>
          <a:bodyPr>
            <a:normAutofit fontScale="25000" lnSpcReduction="20000"/>
          </a:bodyPr>
          <a:lstStyle/>
          <a:p>
            <a:pPr algn="l" rtl="0">
              <a:buNone/>
            </a:pPr>
            <a:endParaRPr lang="en-US" b="0" i="0" u="none" strike="noStrike" dirty="0">
              <a:solidFill>
                <a:srgbClr val="000000"/>
              </a:solidFill>
              <a:effectLst/>
            </a:endParaRPr>
          </a:p>
          <a:p>
            <a:pPr marL="274320" indent="0" algn="l" rtl="0" fontAlgn="base">
              <a:lnSpc>
                <a:spcPct val="39000"/>
              </a:lnSpc>
              <a:spcAft>
                <a:spcPts val="600"/>
              </a:spcAft>
              <a:buNone/>
            </a:pPr>
            <a:endParaRPr lang="en-US" sz="5100" b="0" i="0" u="none" strike="noStrike" dirty="0">
              <a:solidFill>
                <a:srgbClr val="000000"/>
              </a:solidFill>
              <a:effectLst/>
              <a:latin typeface="Times New Roman" panose="02020603050405020304" pitchFamily="18" charset="0"/>
              <a:cs typeface="Times New Roman" panose="02020603050405020304" pitchFamily="18" charset="0"/>
            </a:endParaRPr>
          </a:p>
          <a:p>
            <a:pPr marL="274320" indent="0" algn="l" rtl="0" fontAlgn="base">
              <a:lnSpc>
                <a:spcPct val="39000"/>
              </a:lnSpc>
              <a:spcAft>
                <a:spcPts val="600"/>
              </a:spcAft>
              <a:buNone/>
            </a:pPr>
            <a:r>
              <a:rPr lang="en-US" sz="7200" b="0" i="0" u="none" strike="noStrike" dirty="0">
                <a:solidFill>
                  <a:srgbClr val="000000"/>
                </a:solidFill>
                <a:effectLst/>
                <a:latin typeface="Times New Roman" panose="02020603050405020304" pitchFamily="18" charset="0"/>
                <a:cs typeface="Times New Roman" panose="02020603050405020304" pitchFamily="18" charset="0"/>
              </a:rPr>
              <a:t>Argonne: Philippe Piot, </a:t>
            </a:r>
            <a:r>
              <a:rPr lang="en-US" sz="7200" b="0" i="0" u="sng" strike="noStrike" dirty="0">
                <a:solidFill>
                  <a:srgbClr val="1155CC"/>
                </a:solidFill>
                <a:effectLst/>
                <a:latin typeface="Times New Roman" panose="02020603050405020304" pitchFamily="18" charset="0"/>
                <a:cs typeface="Times New Roman" panose="02020603050405020304" pitchFamily="18" charset="0"/>
                <a:hlinkClick r:id="rId2"/>
              </a:rPr>
              <a:t>ppiot@anl.gov</a:t>
            </a:r>
            <a:endParaRPr lang="en-US" sz="7200" dirty="0">
              <a:solidFill>
                <a:srgbClr val="000000"/>
              </a:solidFill>
              <a:latin typeface="Times New Roman" panose="02020603050405020304" pitchFamily="18" charset="0"/>
              <a:cs typeface="Times New Roman" panose="02020603050405020304" pitchFamily="18" charset="0"/>
            </a:endParaRPr>
          </a:p>
          <a:p>
            <a:pPr marL="274320" indent="0" algn="l" rtl="0" fontAlgn="base">
              <a:lnSpc>
                <a:spcPct val="39000"/>
              </a:lnSpc>
              <a:spcAft>
                <a:spcPts val="600"/>
              </a:spcAft>
              <a:buNone/>
            </a:pPr>
            <a:endParaRPr lang="en-US" sz="7200" b="0" i="0" u="none" strike="noStrike" dirty="0">
              <a:solidFill>
                <a:srgbClr val="000000"/>
              </a:solidFill>
              <a:effectLst/>
              <a:latin typeface="Times New Roman" panose="02020603050405020304" pitchFamily="18" charset="0"/>
              <a:cs typeface="Times New Roman" panose="02020603050405020304" pitchFamily="18" charset="0"/>
            </a:endParaRPr>
          </a:p>
          <a:p>
            <a:pPr marL="274320" indent="0" algn="l" rtl="0" fontAlgn="base">
              <a:lnSpc>
                <a:spcPct val="39000"/>
              </a:lnSpc>
              <a:spcAft>
                <a:spcPts val="600"/>
              </a:spcAft>
              <a:buNone/>
            </a:pPr>
            <a:r>
              <a:rPr lang="en-US" sz="7200" b="0" i="0" u="none" strike="noStrike" dirty="0">
                <a:solidFill>
                  <a:srgbClr val="000000"/>
                </a:solidFill>
                <a:effectLst/>
                <a:latin typeface="Times New Roman" panose="02020603050405020304" pitchFamily="18" charset="0"/>
                <a:cs typeface="Times New Roman" panose="02020603050405020304" pitchFamily="18" charset="0"/>
              </a:rPr>
              <a:t>Berkeley: </a:t>
            </a:r>
            <a:r>
              <a:rPr lang="en-US" sz="7200" b="0" i="0" u="none" strike="noStrike" dirty="0">
                <a:solidFill>
                  <a:srgbClr val="212121"/>
                </a:solidFill>
                <a:effectLst/>
                <a:latin typeface="Times New Roman" panose="02020603050405020304" pitchFamily="18" charset="0"/>
                <a:cs typeface="Times New Roman" panose="02020603050405020304" pitchFamily="18" charset="0"/>
              </a:rPr>
              <a:t>Jean-Luc Vay </a:t>
            </a:r>
            <a:r>
              <a:rPr lang="en-US" sz="7200" b="0" i="0" u="sng" strike="noStrike" dirty="0">
                <a:solidFill>
                  <a:srgbClr val="1155CC"/>
                </a:solidFill>
                <a:effectLst/>
                <a:latin typeface="Times New Roman" panose="02020603050405020304" pitchFamily="18" charset="0"/>
                <a:cs typeface="Times New Roman" panose="02020603050405020304" pitchFamily="18" charset="0"/>
                <a:hlinkClick r:id="rId3"/>
              </a:rPr>
              <a:t>JLVay@lbl.gov</a:t>
            </a:r>
            <a:r>
              <a:rPr lang="en-US" sz="7200" b="0" i="0" u="none" strike="noStrike" dirty="0">
                <a:solidFill>
                  <a:srgbClr val="1E90B7"/>
                </a:solidFill>
                <a:effectLst/>
                <a:latin typeface="Times New Roman" panose="02020603050405020304" pitchFamily="18" charset="0"/>
                <a:cs typeface="Times New Roman" panose="02020603050405020304" pitchFamily="18" charset="0"/>
              </a:rPr>
              <a:t> </a:t>
            </a:r>
          </a:p>
          <a:p>
            <a:pPr marL="274320" indent="0" algn="l" rtl="0" fontAlgn="base">
              <a:lnSpc>
                <a:spcPct val="39000"/>
              </a:lnSpc>
              <a:spcAft>
                <a:spcPts val="600"/>
              </a:spcAft>
              <a:buNone/>
            </a:pPr>
            <a:endParaRPr lang="en-US" sz="7200" b="0" i="0" u="none" strike="noStrike" dirty="0">
              <a:solidFill>
                <a:srgbClr val="000000"/>
              </a:solidFill>
              <a:effectLst/>
              <a:latin typeface="Times New Roman" panose="02020603050405020304" pitchFamily="18" charset="0"/>
              <a:cs typeface="Times New Roman" panose="02020603050405020304" pitchFamily="18" charset="0"/>
            </a:endParaRPr>
          </a:p>
          <a:p>
            <a:pPr marL="274320" indent="0" algn="l" rtl="0" fontAlgn="base">
              <a:lnSpc>
                <a:spcPct val="39000"/>
              </a:lnSpc>
              <a:spcAft>
                <a:spcPts val="600"/>
              </a:spcAft>
              <a:buNone/>
            </a:pPr>
            <a:r>
              <a:rPr lang="en-US" sz="7200" b="0" i="0" u="none" strike="noStrike" dirty="0">
                <a:solidFill>
                  <a:srgbClr val="000000"/>
                </a:solidFill>
                <a:effectLst/>
                <a:latin typeface="Times New Roman" panose="02020603050405020304" pitchFamily="18" charset="0"/>
                <a:cs typeface="Times New Roman" panose="02020603050405020304" pitchFamily="18" charset="0"/>
              </a:rPr>
              <a:t>Brookhaven: Steve Peggs, </a:t>
            </a:r>
            <a:r>
              <a:rPr lang="en-US" sz="7200" b="0" i="0" u="sng" strike="noStrike" dirty="0">
                <a:solidFill>
                  <a:srgbClr val="467886"/>
                </a:solidFill>
                <a:effectLst/>
                <a:latin typeface="Times New Roman" panose="02020603050405020304" pitchFamily="18" charset="0"/>
                <a:cs typeface="Times New Roman" panose="02020603050405020304" pitchFamily="18" charset="0"/>
                <a:hlinkClick r:id="rId4"/>
              </a:rPr>
              <a:t>peggs@bnl.gov</a:t>
            </a:r>
            <a:endParaRPr lang="en-US" sz="7200" b="0" i="0" u="sng" strike="noStrike" dirty="0">
              <a:solidFill>
                <a:srgbClr val="467886"/>
              </a:solidFill>
              <a:effectLst/>
              <a:latin typeface="Times New Roman" panose="02020603050405020304" pitchFamily="18" charset="0"/>
              <a:cs typeface="Times New Roman" panose="02020603050405020304" pitchFamily="18" charset="0"/>
            </a:endParaRPr>
          </a:p>
          <a:p>
            <a:pPr marL="274320" indent="0" algn="l" rtl="0" fontAlgn="base">
              <a:lnSpc>
                <a:spcPct val="39000"/>
              </a:lnSpc>
              <a:spcAft>
                <a:spcPts val="600"/>
              </a:spcAft>
              <a:buNone/>
            </a:pPr>
            <a:endParaRPr lang="en-US" sz="7200" b="0" i="0" u="none" strike="noStrike" dirty="0">
              <a:solidFill>
                <a:srgbClr val="000000"/>
              </a:solidFill>
              <a:effectLst/>
              <a:latin typeface="Times New Roman" panose="02020603050405020304" pitchFamily="18" charset="0"/>
              <a:cs typeface="Times New Roman" panose="02020603050405020304" pitchFamily="18" charset="0"/>
            </a:endParaRPr>
          </a:p>
          <a:p>
            <a:pPr marL="274320" indent="0" algn="l" rtl="0" fontAlgn="base">
              <a:lnSpc>
                <a:spcPct val="39000"/>
              </a:lnSpc>
              <a:spcAft>
                <a:spcPts val="600"/>
              </a:spcAft>
              <a:buNone/>
            </a:pPr>
            <a:r>
              <a:rPr lang="en-US" sz="7200" b="0" i="0" u="none" strike="noStrike" dirty="0">
                <a:solidFill>
                  <a:srgbClr val="000000"/>
                </a:solidFill>
                <a:effectLst/>
                <a:latin typeface="Times New Roman" panose="02020603050405020304" pitchFamily="18" charset="0"/>
                <a:cs typeface="Times New Roman" panose="02020603050405020304" pitchFamily="18" charset="0"/>
              </a:rPr>
              <a:t>Fermi: Steve Gourlay (Chair), </a:t>
            </a:r>
            <a:r>
              <a:rPr lang="en-US" sz="7200" b="0" i="0" u="sng" strike="noStrike" dirty="0">
                <a:solidFill>
                  <a:srgbClr val="1155CC"/>
                </a:solidFill>
                <a:effectLst/>
                <a:latin typeface="Times New Roman" panose="02020603050405020304" pitchFamily="18" charset="0"/>
                <a:cs typeface="Times New Roman" panose="02020603050405020304" pitchFamily="18" charset="0"/>
                <a:hlinkClick r:id="rId5"/>
              </a:rPr>
              <a:t>sgourlay@fnal.gov</a:t>
            </a:r>
            <a:r>
              <a:rPr lang="en-US" sz="7200" b="0" i="0" u="none" strike="noStrike" dirty="0">
                <a:solidFill>
                  <a:srgbClr val="000000"/>
                </a:solidFill>
                <a:effectLst/>
                <a:latin typeface="Times New Roman" panose="02020603050405020304" pitchFamily="18" charset="0"/>
                <a:cs typeface="Times New Roman" panose="02020603050405020304" pitchFamily="18" charset="0"/>
              </a:rPr>
              <a:t> </a:t>
            </a:r>
          </a:p>
          <a:p>
            <a:pPr marL="274320" indent="0" algn="l" rtl="0" fontAlgn="base">
              <a:lnSpc>
                <a:spcPct val="39000"/>
              </a:lnSpc>
              <a:spcAft>
                <a:spcPts val="600"/>
              </a:spcAft>
              <a:buNone/>
            </a:pPr>
            <a:endParaRPr lang="en-US" sz="7200" b="0" i="0" u="none" strike="noStrike" dirty="0">
              <a:solidFill>
                <a:srgbClr val="000000"/>
              </a:solidFill>
              <a:effectLst/>
              <a:latin typeface="Times New Roman" panose="02020603050405020304" pitchFamily="18" charset="0"/>
              <a:cs typeface="Times New Roman" panose="02020603050405020304" pitchFamily="18" charset="0"/>
            </a:endParaRPr>
          </a:p>
          <a:p>
            <a:pPr marL="274320" indent="0" algn="l" rtl="0" fontAlgn="base">
              <a:lnSpc>
                <a:spcPct val="39000"/>
              </a:lnSpc>
              <a:spcAft>
                <a:spcPts val="600"/>
              </a:spcAft>
              <a:buNone/>
            </a:pPr>
            <a:r>
              <a:rPr lang="en-US" sz="7200" b="0" i="0" u="none" strike="noStrike" dirty="0" err="1">
                <a:solidFill>
                  <a:srgbClr val="000000"/>
                </a:solidFill>
                <a:effectLst/>
                <a:latin typeface="Times New Roman" panose="02020603050405020304" pitchFamily="18" charset="0"/>
                <a:cs typeface="Times New Roman" panose="02020603050405020304" pitchFamily="18" charset="0"/>
              </a:rPr>
              <a:t>JLab</a:t>
            </a:r>
            <a:r>
              <a:rPr lang="en-US" sz="7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7200" b="0" i="0" u="none" strike="noStrike" dirty="0">
                <a:solidFill>
                  <a:srgbClr val="212121"/>
                </a:solidFill>
                <a:effectLst/>
                <a:latin typeface="Times New Roman" panose="02020603050405020304" pitchFamily="18" charset="0"/>
                <a:cs typeface="Times New Roman" panose="02020603050405020304" pitchFamily="18" charset="0"/>
              </a:rPr>
              <a:t>Robert Rimmer, </a:t>
            </a:r>
            <a:r>
              <a:rPr lang="en-US" sz="7200" b="0" i="0" u="sng" strike="noStrike" dirty="0">
                <a:solidFill>
                  <a:srgbClr val="1155CC"/>
                </a:solidFill>
                <a:effectLst/>
                <a:latin typeface="Times New Roman" panose="02020603050405020304" pitchFamily="18" charset="0"/>
                <a:cs typeface="Times New Roman" panose="02020603050405020304" pitchFamily="18" charset="0"/>
                <a:hlinkClick r:id="rId6"/>
              </a:rPr>
              <a:t>rarimmer@jlab.org</a:t>
            </a:r>
            <a:r>
              <a:rPr lang="en-US" sz="7200" b="0" i="0" u="none" strike="noStrike" dirty="0">
                <a:solidFill>
                  <a:srgbClr val="212121"/>
                </a:solidFill>
                <a:effectLst/>
                <a:latin typeface="Times New Roman" panose="02020603050405020304" pitchFamily="18" charset="0"/>
                <a:cs typeface="Times New Roman" panose="02020603050405020304" pitchFamily="18" charset="0"/>
              </a:rPr>
              <a:t> </a:t>
            </a:r>
          </a:p>
          <a:p>
            <a:pPr marL="274320" indent="0" algn="l" rtl="0" fontAlgn="base">
              <a:lnSpc>
                <a:spcPct val="39000"/>
              </a:lnSpc>
              <a:spcAft>
                <a:spcPts val="600"/>
              </a:spcAft>
              <a:buNone/>
            </a:pPr>
            <a:endParaRPr lang="en-US" sz="7200" b="0" i="0" u="none" strike="noStrike" dirty="0">
              <a:solidFill>
                <a:srgbClr val="000000"/>
              </a:solidFill>
              <a:effectLst/>
              <a:latin typeface="Times New Roman" panose="02020603050405020304" pitchFamily="18" charset="0"/>
              <a:cs typeface="Times New Roman" panose="02020603050405020304" pitchFamily="18" charset="0"/>
            </a:endParaRPr>
          </a:p>
          <a:p>
            <a:pPr marL="274320" indent="0" algn="l" rtl="0" fontAlgn="base">
              <a:lnSpc>
                <a:spcPct val="39000"/>
              </a:lnSpc>
              <a:spcAft>
                <a:spcPts val="600"/>
              </a:spcAft>
              <a:buNone/>
            </a:pPr>
            <a:r>
              <a:rPr lang="en-US" sz="7200" b="0" i="0" u="none" strike="noStrike" dirty="0">
                <a:solidFill>
                  <a:srgbClr val="000000"/>
                </a:solidFill>
                <a:effectLst/>
                <a:latin typeface="Times New Roman" panose="02020603050405020304" pitchFamily="18" charset="0"/>
                <a:cs typeface="Times New Roman" panose="02020603050405020304" pitchFamily="18" charset="0"/>
              </a:rPr>
              <a:t>Los Alamos: Steve Russel, </a:t>
            </a:r>
            <a:r>
              <a:rPr lang="en-US" sz="7200" b="0" i="0" u="sng" strike="noStrike" dirty="0">
                <a:solidFill>
                  <a:srgbClr val="1155CC"/>
                </a:solidFill>
                <a:effectLst/>
                <a:latin typeface="Times New Roman" panose="02020603050405020304" pitchFamily="18" charset="0"/>
                <a:cs typeface="Times New Roman" panose="02020603050405020304" pitchFamily="18" charset="0"/>
                <a:hlinkClick r:id="rId7"/>
              </a:rPr>
              <a:t>srussell@lanl.gov</a:t>
            </a:r>
            <a:r>
              <a:rPr lang="en-US" sz="7200" b="0" i="0" u="none" strike="noStrike" dirty="0">
                <a:solidFill>
                  <a:srgbClr val="000000"/>
                </a:solidFill>
                <a:effectLst/>
                <a:latin typeface="Times New Roman" panose="02020603050405020304" pitchFamily="18" charset="0"/>
                <a:cs typeface="Times New Roman" panose="02020603050405020304" pitchFamily="18" charset="0"/>
              </a:rPr>
              <a:t> </a:t>
            </a:r>
          </a:p>
          <a:p>
            <a:pPr marL="274320" indent="0" algn="l" rtl="0" fontAlgn="base">
              <a:lnSpc>
                <a:spcPct val="39000"/>
              </a:lnSpc>
              <a:spcAft>
                <a:spcPts val="600"/>
              </a:spcAft>
              <a:buNone/>
            </a:pPr>
            <a:endParaRPr lang="en-US" sz="7200" b="0" i="0" u="none" strike="noStrike" dirty="0">
              <a:solidFill>
                <a:srgbClr val="000000"/>
              </a:solidFill>
              <a:effectLst/>
              <a:latin typeface="Times New Roman" panose="02020603050405020304" pitchFamily="18" charset="0"/>
              <a:cs typeface="Times New Roman" panose="02020603050405020304" pitchFamily="18" charset="0"/>
            </a:endParaRPr>
          </a:p>
          <a:p>
            <a:pPr marL="274320" indent="0" algn="l" rtl="0" fontAlgn="base">
              <a:lnSpc>
                <a:spcPct val="39000"/>
              </a:lnSpc>
              <a:spcAft>
                <a:spcPts val="600"/>
              </a:spcAft>
              <a:buNone/>
            </a:pPr>
            <a:r>
              <a:rPr lang="en-US" sz="7200" b="0" i="0" u="none" strike="noStrike" dirty="0">
                <a:solidFill>
                  <a:srgbClr val="000000"/>
                </a:solidFill>
                <a:effectLst/>
                <a:latin typeface="Times New Roman" panose="02020603050405020304" pitchFamily="18" charset="0"/>
                <a:cs typeface="Times New Roman" panose="02020603050405020304" pitchFamily="18" charset="0"/>
              </a:rPr>
              <a:t>Oak Ridge: </a:t>
            </a:r>
            <a:r>
              <a:rPr lang="en-US" sz="7200" b="0" i="0" u="none" strike="noStrike" dirty="0">
                <a:solidFill>
                  <a:srgbClr val="212121"/>
                </a:solidFill>
                <a:effectLst/>
                <a:latin typeface="Times New Roman" panose="02020603050405020304" pitchFamily="18" charset="0"/>
                <a:cs typeface="Times New Roman" panose="02020603050405020304" pitchFamily="18" charset="0"/>
              </a:rPr>
              <a:t>Fulvia Pilat, </a:t>
            </a:r>
            <a:r>
              <a:rPr lang="en-US" sz="7200" b="0" i="0" u="sng" strike="noStrike" dirty="0">
                <a:solidFill>
                  <a:srgbClr val="1155CC"/>
                </a:solidFill>
                <a:effectLst/>
                <a:latin typeface="Times New Roman" panose="02020603050405020304" pitchFamily="18" charset="0"/>
                <a:cs typeface="Times New Roman" panose="02020603050405020304" pitchFamily="18" charset="0"/>
                <a:hlinkClick r:id="rId8"/>
              </a:rPr>
              <a:t>pilatfc@ornl.gov</a:t>
            </a:r>
            <a:endParaRPr lang="en-US" sz="7200" b="0" i="0" u="sng" strike="noStrike" dirty="0">
              <a:solidFill>
                <a:srgbClr val="1155CC"/>
              </a:solidFill>
              <a:effectLst/>
              <a:latin typeface="Times New Roman" panose="02020603050405020304" pitchFamily="18" charset="0"/>
              <a:cs typeface="Times New Roman" panose="02020603050405020304" pitchFamily="18" charset="0"/>
            </a:endParaRPr>
          </a:p>
          <a:p>
            <a:pPr marL="274320" indent="0" algn="l" rtl="0" fontAlgn="base">
              <a:lnSpc>
                <a:spcPct val="39000"/>
              </a:lnSpc>
              <a:spcAft>
                <a:spcPts val="600"/>
              </a:spcAft>
              <a:buNone/>
            </a:pPr>
            <a:endParaRPr lang="en-US" sz="7200" b="0" i="0" u="none" strike="noStrike" dirty="0">
              <a:solidFill>
                <a:srgbClr val="000000"/>
              </a:solidFill>
              <a:effectLst/>
              <a:latin typeface="Times New Roman" panose="02020603050405020304" pitchFamily="18" charset="0"/>
              <a:cs typeface="Times New Roman" panose="02020603050405020304" pitchFamily="18" charset="0"/>
            </a:endParaRPr>
          </a:p>
          <a:p>
            <a:pPr marL="274320" indent="0" algn="l" rtl="0" fontAlgn="base">
              <a:lnSpc>
                <a:spcPct val="39000"/>
              </a:lnSpc>
              <a:spcAft>
                <a:spcPts val="600"/>
              </a:spcAft>
              <a:buNone/>
            </a:pPr>
            <a:r>
              <a:rPr lang="en-US" sz="7200" b="0" i="0" u="none" strike="noStrike" dirty="0">
                <a:solidFill>
                  <a:srgbClr val="000000"/>
                </a:solidFill>
                <a:effectLst/>
                <a:latin typeface="Times New Roman" panose="02020603050405020304" pitchFamily="18" charset="0"/>
                <a:cs typeface="Times New Roman" panose="02020603050405020304" pitchFamily="18" charset="0"/>
              </a:rPr>
              <a:t>SLAC: Emilio Nanni, </a:t>
            </a:r>
            <a:r>
              <a:rPr lang="en-US" sz="7200" b="0" i="0" u="sng" strike="noStrike" dirty="0">
                <a:solidFill>
                  <a:srgbClr val="1155CC"/>
                </a:solidFill>
                <a:effectLst/>
                <a:latin typeface="Times New Roman" panose="02020603050405020304" pitchFamily="18" charset="0"/>
                <a:cs typeface="Times New Roman" panose="02020603050405020304" pitchFamily="18" charset="0"/>
                <a:hlinkClick r:id="rId9"/>
              </a:rPr>
              <a:t>nanni@slac.stanford.edu</a:t>
            </a:r>
            <a:r>
              <a:rPr lang="en-US" sz="7200" b="0" i="0" u="none" strike="noStrike" dirty="0">
                <a:solidFill>
                  <a:srgbClr val="000000"/>
                </a:solidFill>
                <a:effectLst/>
                <a:latin typeface="Times New Roman" panose="02020603050405020304" pitchFamily="18" charset="0"/>
                <a:cs typeface="Times New Roman" panose="02020603050405020304" pitchFamily="18" charset="0"/>
              </a:rPr>
              <a:t> </a:t>
            </a:r>
          </a:p>
          <a:p>
            <a:pPr>
              <a:buNone/>
            </a:pPr>
            <a:br>
              <a:rPr lang="en-US" sz="7200" b="0" i="0" u="none" strike="noStrike" dirty="0">
                <a:solidFill>
                  <a:srgbClr val="000000"/>
                </a:solidFill>
                <a:effectLst/>
                <a:latin typeface="Times New Roman" panose="02020603050405020304" pitchFamily="18" charset="0"/>
                <a:cs typeface="Times New Roman" panose="02020603050405020304" pitchFamily="18" charset="0"/>
              </a:rPr>
            </a:br>
            <a:r>
              <a:rPr lang="en-US" sz="7200" dirty="0">
                <a:solidFill>
                  <a:srgbClr val="000000"/>
                </a:solidFill>
                <a:latin typeface="Times New Roman" panose="02020603050405020304" pitchFamily="18" charset="0"/>
                <a:cs typeface="Times New Roman" panose="02020603050405020304" pitchFamily="18" charset="0"/>
              </a:rPr>
              <a:t>Scientific Secretary</a:t>
            </a:r>
            <a:r>
              <a:rPr lang="en-US" sz="7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7200" b="0" i="0" u="none" strike="noStrike" dirty="0" err="1">
                <a:solidFill>
                  <a:srgbClr val="000000"/>
                </a:solidFill>
                <a:effectLst/>
                <a:latin typeface="Times New Roman" panose="02020603050405020304" pitchFamily="18" charset="0"/>
                <a:cs typeface="Times New Roman" panose="02020603050405020304" pitchFamily="18" charset="0"/>
              </a:rPr>
              <a:t>Diktys</a:t>
            </a:r>
            <a:r>
              <a:rPr lang="en-US" sz="7200" b="0" i="0" u="none" strike="noStrike" dirty="0">
                <a:solidFill>
                  <a:srgbClr val="000000"/>
                </a:solidFill>
                <a:effectLst/>
                <a:latin typeface="Times New Roman" panose="02020603050405020304" pitchFamily="18" charset="0"/>
                <a:cs typeface="Times New Roman" panose="02020603050405020304" pitchFamily="18" charset="0"/>
              </a:rPr>
              <a:t> Stratakis, USMCC, </a:t>
            </a:r>
            <a:r>
              <a:rPr lang="en-US" sz="7200" dirty="0" err="1">
                <a:solidFill>
                  <a:srgbClr val="0B61CA"/>
                </a:solidFill>
                <a:effectLst/>
                <a:latin typeface="Times New Roman" panose="02020603050405020304" pitchFamily="18" charset="0"/>
                <a:cs typeface="Times New Roman" panose="02020603050405020304" pitchFamily="18" charset="0"/>
              </a:rPr>
              <a:t>diktys@fnal.gov</a:t>
            </a:r>
            <a:endParaRPr lang="en-US" sz="7200" dirty="0">
              <a:solidFill>
                <a:srgbClr val="0B61CA"/>
              </a:solidFill>
              <a:effectLst/>
              <a:latin typeface="Times New Roman" panose="02020603050405020304" pitchFamily="18" charset="0"/>
              <a:cs typeface="Times New Roman" panose="02020603050405020304" pitchFamily="18" charset="0"/>
            </a:endParaRPr>
          </a:p>
          <a:p>
            <a:pPr>
              <a:buNone/>
            </a:pPr>
            <a:br>
              <a:rPr lang="en-US" sz="5500" dirty="0"/>
            </a:br>
            <a:endParaRPr lang="en-US" sz="5500" dirty="0"/>
          </a:p>
        </p:txBody>
      </p:sp>
      <p:pic>
        <p:nvPicPr>
          <p:cNvPr id="4" name="Picture 3">
            <a:extLst>
              <a:ext uri="{FF2B5EF4-FFF2-40B4-BE49-F238E27FC236}">
                <a16:creationId xmlns:a16="http://schemas.microsoft.com/office/drawing/2014/main" id="{AF5881A6-1A00-53A8-647C-5EB1A4EFE4D7}"/>
              </a:ext>
            </a:extLst>
          </p:cNvPr>
          <p:cNvPicPr>
            <a:picLocks noChangeAspect="1"/>
          </p:cNvPicPr>
          <p:nvPr/>
        </p:nvPicPr>
        <p:blipFill>
          <a:blip r:embed="rId10"/>
          <a:stretch>
            <a:fillRect/>
          </a:stretch>
        </p:blipFill>
        <p:spPr>
          <a:xfrm>
            <a:off x="6923315" y="1880693"/>
            <a:ext cx="3757550" cy="3757550"/>
          </a:xfrm>
          <a:prstGeom prst="rect">
            <a:avLst/>
          </a:prstGeom>
        </p:spPr>
      </p:pic>
      <p:sp>
        <p:nvSpPr>
          <p:cNvPr id="5" name="TextBox 4">
            <a:extLst>
              <a:ext uri="{FF2B5EF4-FFF2-40B4-BE49-F238E27FC236}">
                <a16:creationId xmlns:a16="http://schemas.microsoft.com/office/drawing/2014/main" id="{73D03979-EE2C-1A57-0825-D7AF20F777C6}"/>
              </a:ext>
            </a:extLst>
          </p:cNvPr>
          <p:cNvSpPr txBox="1"/>
          <p:nvPr/>
        </p:nvSpPr>
        <p:spPr>
          <a:xfrm>
            <a:off x="9001496" y="5771408"/>
            <a:ext cx="1903534" cy="646331"/>
          </a:xfrm>
          <a:prstGeom prst="rect">
            <a:avLst/>
          </a:prstGeom>
          <a:noFill/>
        </p:spPr>
        <p:txBody>
          <a:bodyPr wrap="none" rtlCol="0">
            <a:spAutoFit/>
          </a:bodyPr>
          <a:lstStyle/>
          <a:p>
            <a:r>
              <a:rPr lang="en-US" dirty="0"/>
              <a:t>S. Gourlay</a:t>
            </a:r>
          </a:p>
          <a:p>
            <a:r>
              <a:rPr lang="en-US" dirty="0"/>
              <a:t>October 27, 2025</a:t>
            </a:r>
          </a:p>
        </p:txBody>
      </p:sp>
      <p:sp>
        <p:nvSpPr>
          <p:cNvPr id="6" name="TextBox 5">
            <a:extLst>
              <a:ext uri="{FF2B5EF4-FFF2-40B4-BE49-F238E27FC236}">
                <a16:creationId xmlns:a16="http://schemas.microsoft.com/office/drawing/2014/main" id="{4FA24C41-3792-0F9D-FBAD-F90933C20453}"/>
              </a:ext>
            </a:extLst>
          </p:cNvPr>
          <p:cNvSpPr txBox="1"/>
          <p:nvPr/>
        </p:nvSpPr>
        <p:spPr>
          <a:xfrm>
            <a:off x="838200" y="1406050"/>
            <a:ext cx="10445360" cy="369332"/>
          </a:xfrm>
          <a:prstGeom prst="rect">
            <a:avLst/>
          </a:prstGeom>
          <a:noFill/>
        </p:spPr>
        <p:txBody>
          <a:bodyPr wrap="none" rtlCol="0">
            <a:spAutoFit/>
          </a:bodyPr>
          <a:lstStyle/>
          <a:p>
            <a:r>
              <a:rPr lang="en-US" dirty="0">
                <a:solidFill>
                  <a:srgbClr val="002060"/>
                </a:solidFill>
              </a:rPr>
              <a:t>Study Group Membership composed of representatives of DOE National Labs with Accelerator Facilities</a:t>
            </a:r>
          </a:p>
        </p:txBody>
      </p:sp>
    </p:spTree>
    <p:extLst>
      <p:ext uri="{BB962C8B-B14F-4D97-AF65-F5344CB8AC3E}">
        <p14:creationId xmlns:p14="http://schemas.microsoft.com/office/powerpoint/2010/main" val="839869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7101A-C83B-664D-AFEB-D576091864F2}"/>
              </a:ext>
            </a:extLst>
          </p:cNvPr>
          <p:cNvSpPr>
            <a:spLocks noGrp="1"/>
          </p:cNvSpPr>
          <p:nvPr>
            <p:ph type="title"/>
          </p:nvPr>
        </p:nvSpPr>
        <p:spPr>
          <a:xfrm>
            <a:off x="1686339" y="365125"/>
            <a:ext cx="10515600" cy="1325563"/>
          </a:xfrm>
        </p:spPr>
        <p:txBody>
          <a:bodyPr>
            <a:noAutofit/>
          </a:bodyPr>
          <a:lstStyle/>
          <a:p>
            <a:r>
              <a:rPr lang="en-US" sz="2800" b="1" dirty="0">
                <a:effectLst/>
                <a:latin typeface="Arial" panose="020B0604020202020204" pitchFamily="34" charset="0"/>
                <a:ea typeface="Arial" panose="020B0604020202020204" pitchFamily="34" charset="0"/>
              </a:rPr>
              <a:t>Charge to the National Lab Accelerator Study Group for a Muon Collider</a:t>
            </a:r>
            <a:endParaRPr lang="en-US" sz="3600" dirty="0"/>
          </a:p>
        </p:txBody>
      </p:sp>
      <p:sp>
        <p:nvSpPr>
          <p:cNvPr id="3" name="Content Placeholder 2">
            <a:extLst>
              <a:ext uri="{FF2B5EF4-FFF2-40B4-BE49-F238E27FC236}">
                <a16:creationId xmlns:a16="http://schemas.microsoft.com/office/drawing/2014/main" id="{1DE84CAC-DB4E-1BD7-E8C3-4BD2AC08A335}"/>
              </a:ext>
            </a:extLst>
          </p:cNvPr>
          <p:cNvSpPr>
            <a:spLocks noGrp="1"/>
          </p:cNvSpPr>
          <p:nvPr>
            <p:ph idx="1"/>
          </p:nvPr>
        </p:nvSpPr>
        <p:spPr/>
        <p:txBody>
          <a:bodyPr>
            <a:normAutofit lnSpcReduction="10000"/>
          </a:bodyPr>
          <a:lstStyle/>
          <a:p>
            <a:pPr marL="0" marR="0">
              <a:lnSpc>
                <a:spcPct val="115000"/>
              </a:lnSpc>
              <a:spcBef>
                <a:spcPts val="1200"/>
              </a:spcBef>
              <a:spcAft>
                <a:spcPts val="1200"/>
              </a:spcAft>
              <a:buNone/>
            </a:pPr>
            <a:r>
              <a:rPr lang="en-US" sz="1800" b="1" dirty="0">
                <a:effectLst/>
                <a:latin typeface="Arial" panose="020B0604020202020204" pitchFamily="34" charset="0"/>
                <a:ea typeface="Arial" panose="020B0604020202020204" pitchFamily="34" charset="0"/>
              </a:rPr>
              <a:t>Charge to the National Lab Accelerator Study Group for a Muon Collider</a:t>
            </a:r>
            <a:endParaRPr lang="en-US" sz="1800" dirty="0">
              <a:effectLst/>
              <a:latin typeface="Arial" panose="020B0604020202020204" pitchFamily="34" charset="0"/>
              <a:ea typeface="Arial" panose="020B0604020202020204" pitchFamily="34" charset="0"/>
            </a:endParaRPr>
          </a:p>
          <a:p>
            <a:pPr marL="0" marR="0">
              <a:lnSpc>
                <a:spcPct val="115000"/>
              </a:lnSpc>
              <a:spcBef>
                <a:spcPts val="1200"/>
              </a:spcBef>
              <a:spcAft>
                <a:spcPts val="1200"/>
              </a:spcAft>
              <a:buNone/>
            </a:pPr>
            <a:r>
              <a:rPr lang="en-US" sz="1800" dirty="0">
                <a:effectLst/>
                <a:latin typeface="Arial" panose="020B0604020202020204" pitchFamily="34" charset="0"/>
                <a:ea typeface="Arial" panose="020B0604020202020204" pitchFamily="34" charset="0"/>
              </a:rPr>
              <a:t>The purpose of this study group is to:</a:t>
            </a:r>
          </a:p>
          <a:p>
            <a:pPr marL="342900" marR="0" lvl="0" indent="-342900">
              <a:lnSpc>
                <a:spcPct val="115000"/>
              </a:lnSpc>
              <a:spcBef>
                <a:spcPts val="1200"/>
              </a:spcBef>
              <a:buFont typeface="Arial" panose="020B0604020202020204" pitchFamily="34" charset="0"/>
              <a:buChar char="●"/>
            </a:pPr>
            <a:r>
              <a:rPr lang="en-US" sz="1800" u="none" strike="noStrike" dirty="0">
                <a:effectLst/>
                <a:latin typeface="Arial" panose="020B0604020202020204" pitchFamily="34" charset="0"/>
                <a:ea typeface="Arial" panose="020B0604020202020204" pitchFamily="34" charset="0"/>
              </a:rPr>
              <a:t>Identify the key accelerator challenges that must be addressed to enable the realization of a 10 TeV Muon Collider;</a:t>
            </a:r>
          </a:p>
          <a:p>
            <a:pPr marL="342900" marR="0" lvl="0" indent="-342900">
              <a:lnSpc>
                <a:spcPct val="115000"/>
              </a:lnSpc>
              <a:buFont typeface="Arial" panose="020B0604020202020204" pitchFamily="34" charset="0"/>
              <a:buChar char="●"/>
            </a:pPr>
            <a:r>
              <a:rPr lang="en-US" sz="1800" u="none" strike="noStrike" dirty="0">
                <a:effectLst/>
                <a:latin typeface="Arial" panose="020B0604020202020204" pitchFamily="34" charset="0"/>
                <a:ea typeface="Arial" panose="020B0604020202020204" pitchFamily="34" charset="0"/>
              </a:rPr>
              <a:t>Evaluate the R&amp;D steps, including demonstrations, simulation and software tools, and facility capabilities required to address these challenges;</a:t>
            </a:r>
          </a:p>
          <a:p>
            <a:pPr marL="342900" marR="0" lvl="0" indent="-342900">
              <a:lnSpc>
                <a:spcPct val="115000"/>
              </a:lnSpc>
              <a:buFont typeface="Arial" panose="020B0604020202020204" pitchFamily="34" charset="0"/>
              <a:buChar char="●"/>
            </a:pPr>
            <a:r>
              <a:rPr lang="en-US" sz="1800" u="none" strike="noStrike" dirty="0">
                <a:effectLst/>
                <a:latin typeface="Arial" panose="020B0604020202020204" pitchFamily="34" charset="0"/>
                <a:ea typeface="Arial" panose="020B0604020202020204" pitchFamily="34" charset="0"/>
              </a:rPr>
              <a:t>Provide a technically-informed, bounded estimate of the time required to complete each major R&amp;D category, recognizing that these estimates will inform — but not constitute — a full collider development plan; and </a:t>
            </a:r>
          </a:p>
          <a:p>
            <a:pPr marL="342900" marR="0" lvl="0" indent="-342900">
              <a:lnSpc>
                <a:spcPct val="115000"/>
              </a:lnSpc>
              <a:spcAft>
                <a:spcPts val="1200"/>
              </a:spcAft>
              <a:buFont typeface="Arial" panose="020B0604020202020204" pitchFamily="34" charset="0"/>
              <a:buChar char="●"/>
            </a:pPr>
            <a:r>
              <a:rPr lang="en-US" sz="1800" u="none" strike="noStrike" dirty="0">
                <a:effectLst/>
                <a:latin typeface="Arial" panose="020B0604020202020204" pitchFamily="34" charset="0"/>
                <a:ea typeface="Arial" panose="020B0604020202020204" pitchFamily="34" charset="0"/>
              </a:rPr>
              <a:t>Assess the capabilities and roles of U.S. national laboratories in contributing to these critical areas.</a:t>
            </a:r>
          </a:p>
          <a:p>
            <a:endParaRPr lang="en-US" dirty="0"/>
          </a:p>
        </p:txBody>
      </p:sp>
      <p:pic>
        <p:nvPicPr>
          <p:cNvPr id="4" name="Picture 3">
            <a:extLst>
              <a:ext uri="{FF2B5EF4-FFF2-40B4-BE49-F238E27FC236}">
                <a16:creationId xmlns:a16="http://schemas.microsoft.com/office/drawing/2014/main" id="{9C7B0F44-8FB0-39F5-F216-A838CFAC65B9}"/>
              </a:ext>
            </a:extLst>
          </p:cNvPr>
          <p:cNvPicPr>
            <a:picLocks noChangeAspect="1"/>
          </p:cNvPicPr>
          <p:nvPr/>
        </p:nvPicPr>
        <p:blipFill>
          <a:blip r:embed="rId2"/>
          <a:stretch>
            <a:fillRect/>
          </a:stretch>
        </p:blipFill>
        <p:spPr>
          <a:xfrm>
            <a:off x="0" y="-12431"/>
            <a:ext cx="1726869" cy="1726869"/>
          </a:xfrm>
          <a:prstGeom prst="rect">
            <a:avLst/>
          </a:prstGeom>
        </p:spPr>
      </p:pic>
    </p:spTree>
    <p:extLst>
      <p:ext uri="{BB962C8B-B14F-4D97-AF65-F5344CB8AC3E}">
        <p14:creationId xmlns:p14="http://schemas.microsoft.com/office/powerpoint/2010/main" val="153105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8BBA2-DE9A-9E80-DB01-C8282FFF38D4}"/>
              </a:ext>
            </a:extLst>
          </p:cNvPr>
          <p:cNvSpPr>
            <a:spLocks noGrp="1"/>
          </p:cNvSpPr>
          <p:nvPr>
            <p:ph type="title"/>
          </p:nvPr>
        </p:nvSpPr>
        <p:spPr>
          <a:xfrm>
            <a:off x="1847602" y="365125"/>
            <a:ext cx="10515600" cy="1325563"/>
          </a:xfrm>
        </p:spPr>
        <p:txBody>
          <a:bodyPr>
            <a:normAutofit/>
          </a:bodyPr>
          <a:lstStyle/>
          <a:p>
            <a:r>
              <a:rPr lang="en-US" sz="2800" b="1" dirty="0">
                <a:effectLst/>
                <a:latin typeface="Arial" panose="020B0604020202020204" pitchFamily="34" charset="0"/>
                <a:ea typeface="Arial" panose="020B0604020202020204" pitchFamily="34" charset="0"/>
              </a:rPr>
              <a:t>Charge to the National Lab Accelerator Study Group for a Muon Collider</a:t>
            </a:r>
            <a:endParaRPr lang="en-US" sz="2800" dirty="0"/>
          </a:p>
        </p:txBody>
      </p:sp>
      <p:sp>
        <p:nvSpPr>
          <p:cNvPr id="3" name="Content Placeholder 2">
            <a:extLst>
              <a:ext uri="{FF2B5EF4-FFF2-40B4-BE49-F238E27FC236}">
                <a16:creationId xmlns:a16="http://schemas.microsoft.com/office/drawing/2014/main" id="{6C9AA3D3-21CB-9B2C-C9B5-47FD5D82E0BC}"/>
              </a:ext>
            </a:extLst>
          </p:cNvPr>
          <p:cNvSpPr>
            <a:spLocks noGrp="1"/>
          </p:cNvSpPr>
          <p:nvPr>
            <p:ph idx="1"/>
          </p:nvPr>
        </p:nvSpPr>
        <p:spPr/>
        <p:txBody>
          <a:bodyPr>
            <a:normAutofit fontScale="62500" lnSpcReduction="20000"/>
          </a:bodyPr>
          <a:lstStyle/>
          <a:p>
            <a:pPr marL="0" marR="0">
              <a:lnSpc>
                <a:spcPct val="115000"/>
              </a:lnSpc>
              <a:spcBef>
                <a:spcPts val="1200"/>
              </a:spcBef>
              <a:spcAft>
                <a:spcPts val="1200"/>
              </a:spcAft>
              <a:buNone/>
            </a:pPr>
            <a:r>
              <a:rPr lang="en-US" sz="2800" dirty="0">
                <a:effectLst/>
                <a:latin typeface="Arial" panose="020B0604020202020204" pitchFamily="34" charset="0"/>
                <a:ea typeface="Arial" panose="020B0604020202020204" pitchFamily="34" charset="0"/>
              </a:rPr>
              <a:t>The study should build on existing U.S. and International Muon Collider Collaboration (IMCC) R&amp;D planning documents, critically evaluating them to identify areas of alignment, overlap, and gaps that require further attention. This includes technical gaps, infrastructure needs, and coordination challenges. </a:t>
            </a:r>
          </a:p>
          <a:p>
            <a:pPr marL="0" marR="0">
              <a:lnSpc>
                <a:spcPct val="115000"/>
              </a:lnSpc>
              <a:spcBef>
                <a:spcPts val="1200"/>
              </a:spcBef>
              <a:spcAft>
                <a:spcPts val="1200"/>
              </a:spcAft>
              <a:buNone/>
            </a:pPr>
            <a:r>
              <a:rPr lang="en-US" sz="2800" dirty="0">
                <a:effectLst/>
                <a:latin typeface="Arial" panose="020B0604020202020204" pitchFamily="34" charset="0"/>
                <a:ea typeface="Arial" panose="020B0604020202020204" pitchFamily="34" charset="0"/>
              </a:rPr>
              <a:t>The group is not tasked with developing a full collider concept or roadmap, but rather with clarifying and prioritizing the foundational technical work needed over the next decade. The resulting estimates and findings should serve as inputs for a coordinated, evolving timeline for muon collider R&amp;D.</a:t>
            </a:r>
          </a:p>
          <a:p>
            <a:pPr marL="0" marR="0">
              <a:lnSpc>
                <a:spcPct val="115000"/>
              </a:lnSpc>
              <a:spcBef>
                <a:spcPts val="1200"/>
              </a:spcBef>
              <a:spcAft>
                <a:spcPts val="1200"/>
              </a:spcAft>
              <a:buNone/>
            </a:pPr>
            <a:r>
              <a:rPr lang="en-US" sz="2800" dirty="0">
                <a:effectLst/>
                <a:latin typeface="Arial" panose="020B0604020202020204" pitchFamily="34" charset="0"/>
                <a:ea typeface="Arial" panose="020B0604020202020204" pitchFamily="34" charset="0"/>
              </a:rPr>
              <a:t>Strong emphasis should be placed on coordination across U.S. national labs, as well as alignment with international efforts, to ensure that the U.S. program is both complementary and high impact in the global context.</a:t>
            </a:r>
          </a:p>
          <a:p>
            <a:pPr marL="0" marR="0">
              <a:lnSpc>
                <a:spcPct val="125000"/>
              </a:lnSpc>
              <a:spcAft>
                <a:spcPts val="800"/>
              </a:spcAft>
            </a:pPr>
            <a:r>
              <a:rPr lang="en-US" sz="2800" dirty="0">
                <a:effectLst/>
                <a:latin typeface="Arial" panose="020B0604020202020204" pitchFamily="34" charset="0"/>
                <a:ea typeface="Arial" panose="020B0604020202020204" pitchFamily="34" charset="0"/>
              </a:rPr>
              <a:t>The study group is expected to deliver a written report by </a:t>
            </a:r>
            <a:r>
              <a:rPr lang="en-US" sz="2800" b="1" dirty="0">
                <a:effectLst/>
                <a:latin typeface="Arial" panose="020B0604020202020204" pitchFamily="34" charset="0"/>
                <a:ea typeface="Arial" panose="020B0604020202020204" pitchFamily="34" charset="0"/>
              </a:rPr>
              <a:t>July 1, 2026</a:t>
            </a:r>
            <a:r>
              <a:rPr lang="en-US" sz="2800" dirty="0">
                <a:effectLst/>
                <a:latin typeface="Arial" panose="020B0604020202020204" pitchFamily="34" charset="0"/>
                <a:ea typeface="Arial" panose="020B0604020202020204" pitchFamily="34" charset="0"/>
              </a:rPr>
              <a:t>.</a:t>
            </a:r>
          </a:p>
          <a:p>
            <a:endParaRPr lang="en-US" dirty="0"/>
          </a:p>
        </p:txBody>
      </p:sp>
      <p:pic>
        <p:nvPicPr>
          <p:cNvPr id="4" name="Picture 3">
            <a:extLst>
              <a:ext uri="{FF2B5EF4-FFF2-40B4-BE49-F238E27FC236}">
                <a16:creationId xmlns:a16="http://schemas.microsoft.com/office/drawing/2014/main" id="{D2AA8F9D-B4FD-E0C8-78F7-983819C52FDA}"/>
              </a:ext>
            </a:extLst>
          </p:cNvPr>
          <p:cNvPicPr>
            <a:picLocks noChangeAspect="1"/>
          </p:cNvPicPr>
          <p:nvPr/>
        </p:nvPicPr>
        <p:blipFill>
          <a:blip r:embed="rId2"/>
          <a:stretch>
            <a:fillRect/>
          </a:stretch>
        </p:blipFill>
        <p:spPr>
          <a:xfrm>
            <a:off x="0" y="-12431"/>
            <a:ext cx="1726869" cy="1726869"/>
          </a:xfrm>
          <a:prstGeom prst="rect">
            <a:avLst/>
          </a:prstGeom>
        </p:spPr>
      </p:pic>
    </p:spTree>
    <p:extLst>
      <p:ext uri="{BB962C8B-B14F-4D97-AF65-F5344CB8AC3E}">
        <p14:creationId xmlns:p14="http://schemas.microsoft.com/office/powerpoint/2010/main" val="53429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F6568-1E04-146E-A331-A500702AD675}"/>
              </a:ext>
            </a:extLst>
          </p:cNvPr>
          <p:cNvSpPr>
            <a:spLocks noGrp="1"/>
          </p:cNvSpPr>
          <p:nvPr>
            <p:ph type="title"/>
          </p:nvPr>
        </p:nvSpPr>
        <p:spPr>
          <a:xfrm>
            <a:off x="1779105" y="365125"/>
            <a:ext cx="10200860" cy="1325563"/>
          </a:xfrm>
        </p:spPr>
        <p:txBody>
          <a:bodyPr>
            <a:normAutofit/>
          </a:bodyPr>
          <a:lstStyle/>
          <a:p>
            <a:r>
              <a:rPr lang="en-US" sz="2800" dirty="0">
                <a:latin typeface="Arial" panose="020B0604020202020204" pitchFamily="34" charset="0"/>
                <a:cs typeface="Arial" panose="020B0604020202020204" pitchFamily="34" charset="0"/>
              </a:rPr>
              <a:t>Seminar Series</a:t>
            </a:r>
          </a:p>
        </p:txBody>
      </p:sp>
      <p:sp>
        <p:nvSpPr>
          <p:cNvPr id="3" name="Content Placeholder 2">
            <a:extLst>
              <a:ext uri="{FF2B5EF4-FFF2-40B4-BE49-F238E27FC236}">
                <a16:creationId xmlns:a16="http://schemas.microsoft.com/office/drawing/2014/main" id="{5E767C59-2D36-DB54-8F86-86A4E767BD61}"/>
              </a:ext>
            </a:extLst>
          </p:cNvPr>
          <p:cNvSpPr>
            <a:spLocks noGrp="1"/>
          </p:cNvSpPr>
          <p:nvPr>
            <p:ph idx="1"/>
          </p:nvPr>
        </p:nvSpPr>
        <p:spPr>
          <a:xfrm>
            <a:off x="439387" y="1825625"/>
            <a:ext cx="3895107" cy="4351338"/>
          </a:xfrm>
        </p:spPr>
        <p:txBody>
          <a:bodyPr>
            <a:normAutofit lnSpcReduction="10000"/>
          </a:bodyPr>
          <a:lstStyle/>
          <a:p>
            <a:r>
              <a:rPr lang="en-US" sz="2400" dirty="0">
                <a:latin typeface="Arial" panose="020B0604020202020204" pitchFamily="34" charset="0"/>
                <a:cs typeface="Arial" panose="020B0604020202020204" pitchFamily="34" charset="0"/>
              </a:rPr>
              <a:t>Monday’s at 11:00 Central time</a:t>
            </a:r>
          </a:p>
          <a:p>
            <a:endParaRPr lang="en-US" sz="8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Jointly organized with USMCC</a:t>
            </a:r>
          </a:p>
          <a:p>
            <a:endParaRPr lang="en-US" sz="8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Talks will be recorded unless otherwise requested</a:t>
            </a:r>
          </a:p>
          <a:p>
            <a:endParaRPr lang="en-US" sz="8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Posted on Indico</a:t>
            </a:r>
          </a:p>
          <a:p>
            <a:endParaRPr lang="en-US" sz="8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AI Summary</a:t>
            </a:r>
          </a:p>
          <a:p>
            <a:endParaRPr lang="en-US" dirty="0"/>
          </a:p>
        </p:txBody>
      </p:sp>
      <p:pic>
        <p:nvPicPr>
          <p:cNvPr id="4" name="Picture 3">
            <a:extLst>
              <a:ext uri="{FF2B5EF4-FFF2-40B4-BE49-F238E27FC236}">
                <a16:creationId xmlns:a16="http://schemas.microsoft.com/office/drawing/2014/main" id="{0CC697B8-28BC-FC5D-B59E-44760B439749}"/>
              </a:ext>
            </a:extLst>
          </p:cNvPr>
          <p:cNvPicPr>
            <a:picLocks noChangeAspect="1"/>
          </p:cNvPicPr>
          <p:nvPr/>
        </p:nvPicPr>
        <p:blipFill>
          <a:blip r:embed="rId2"/>
          <a:stretch>
            <a:fillRect/>
          </a:stretch>
        </p:blipFill>
        <p:spPr>
          <a:xfrm>
            <a:off x="0" y="-12431"/>
            <a:ext cx="1726869" cy="1726869"/>
          </a:xfrm>
          <a:prstGeom prst="rect">
            <a:avLst/>
          </a:prstGeom>
        </p:spPr>
      </p:pic>
      <p:sp>
        <p:nvSpPr>
          <p:cNvPr id="6" name="TextBox 5">
            <a:extLst>
              <a:ext uri="{FF2B5EF4-FFF2-40B4-BE49-F238E27FC236}">
                <a16:creationId xmlns:a16="http://schemas.microsoft.com/office/drawing/2014/main" id="{9817DDB6-3E4E-5C29-686A-BF7E6FB7F71F}"/>
              </a:ext>
            </a:extLst>
          </p:cNvPr>
          <p:cNvSpPr txBox="1"/>
          <p:nvPr/>
        </p:nvSpPr>
        <p:spPr>
          <a:xfrm>
            <a:off x="5915473" y="1229023"/>
            <a:ext cx="5262979" cy="461665"/>
          </a:xfrm>
          <a:prstGeom prst="rect">
            <a:avLst/>
          </a:prstGeom>
          <a:noFill/>
        </p:spPr>
        <p:txBody>
          <a:bodyPr wrap="none" rtlCol="0">
            <a:spAutoFit/>
          </a:bodyPr>
          <a:lstStyle/>
          <a:p>
            <a:r>
              <a:rPr lang="en-US" sz="2400" b="1" dirty="0">
                <a:solidFill>
                  <a:srgbClr val="002060"/>
                </a:solidFill>
                <a:latin typeface="Arial" panose="020B0604020202020204" pitchFamily="34" charset="0"/>
                <a:cs typeface="Arial" panose="020B0604020202020204" pitchFamily="34" charset="0"/>
              </a:rPr>
              <a:t>Preliminary Presentation Schedule</a:t>
            </a:r>
          </a:p>
        </p:txBody>
      </p:sp>
      <p:pic>
        <p:nvPicPr>
          <p:cNvPr id="7" name="Picture 6">
            <a:extLst>
              <a:ext uri="{FF2B5EF4-FFF2-40B4-BE49-F238E27FC236}">
                <a16:creationId xmlns:a16="http://schemas.microsoft.com/office/drawing/2014/main" id="{056FB05C-9C65-F585-0FD1-75E766621DA1}"/>
              </a:ext>
            </a:extLst>
          </p:cNvPr>
          <p:cNvPicPr>
            <a:picLocks noChangeAspect="1"/>
          </p:cNvPicPr>
          <p:nvPr/>
        </p:nvPicPr>
        <p:blipFill>
          <a:blip r:embed="rId3"/>
          <a:stretch>
            <a:fillRect/>
          </a:stretch>
        </p:blipFill>
        <p:spPr>
          <a:xfrm>
            <a:off x="4748797" y="1973951"/>
            <a:ext cx="7072691" cy="3885427"/>
          </a:xfrm>
          <a:prstGeom prst="rect">
            <a:avLst/>
          </a:prstGeom>
        </p:spPr>
      </p:pic>
    </p:spTree>
    <p:extLst>
      <p:ext uri="{BB962C8B-B14F-4D97-AF65-F5344CB8AC3E}">
        <p14:creationId xmlns:p14="http://schemas.microsoft.com/office/powerpoint/2010/main" val="2970387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F6DC3-7C2C-EBE1-8B86-4123C4F5F89A}"/>
              </a:ext>
            </a:extLst>
          </p:cNvPr>
          <p:cNvSpPr>
            <a:spLocks noGrp="1"/>
          </p:cNvSpPr>
          <p:nvPr>
            <p:ph type="title"/>
          </p:nvPr>
        </p:nvSpPr>
        <p:spPr/>
        <p:txBody>
          <a:bodyPr/>
          <a:lstStyle/>
          <a:p>
            <a:r>
              <a:rPr lang="en-US" dirty="0"/>
              <a:t>Next Meeting</a:t>
            </a:r>
          </a:p>
        </p:txBody>
      </p:sp>
      <p:sp>
        <p:nvSpPr>
          <p:cNvPr id="3" name="Content Placeholder 2">
            <a:extLst>
              <a:ext uri="{FF2B5EF4-FFF2-40B4-BE49-F238E27FC236}">
                <a16:creationId xmlns:a16="http://schemas.microsoft.com/office/drawing/2014/main" id="{3406ACAA-78D5-737A-1237-C30B97D923FA}"/>
              </a:ext>
            </a:extLst>
          </p:cNvPr>
          <p:cNvSpPr>
            <a:spLocks noGrp="1"/>
          </p:cNvSpPr>
          <p:nvPr>
            <p:ph idx="1"/>
          </p:nvPr>
        </p:nvSpPr>
        <p:spPr>
          <a:xfrm>
            <a:off x="838200" y="1825625"/>
            <a:ext cx="10515600" cy="4667250"/>
          </a:xfrm>
        </p:spPr>
        <p:txBody>
          <a:bodyPr>
            <a:normAutofit lnSpcReduction="10000"/>
          </a:bodyPr>
          <a:lstStyle/>
          <a:p>
            <a:pPr marL="0" indent="0" algn="l">
              <a:spcBef>
                <a:spcPts val="0"/>
              </a:spcBef>
              <a:buNone/>
            </a:pPr>
            <a:r>
              <a:rPr lang="en-US" sz="1800" b="0" i="0" u="none" strike="noStrike" dirty="0">
                <a:solidFill>
                  <a:srgbClr val="000000"/>
                </a:solidFill>
                <a:effectLst/>
                <a:latin typeface="Aptos" panose="020B0004020202020204" pitchFamily="34" charset="0"/>
              </a:rPr>
              <a:t> </a:t>
            </a:r>
            <a:r>
              <a:rPr lang="en-US" sz="3000" b="0" i="0" u="none" strike="noStrike" dirty="0">
                <a:solidFill>
                  <a:srgbClr val="000000"/>
                </a:solidFill>
                <a:effectLst/>
                <a:latin typeface="Aptos" panose="020B0004020202020204" pitchFamily="34" charset="0"/>
              </a:rPr>
              <a:t>The second meeting of this series will take place at 11am Central time on Monday Nov 3</a:t>
            </a:r>
            <a:r>
              <a:rPr lang="en-US" sz="3000" b="0" i="0" u="none" strike="noStrike" baseline="30000" dirty="0">
                <a:solidFill>
                  <a:srgbClr val="000000"/>
                </a:solidFill>
                <a:effectLst/>
                <a:latin typeface="Aptos" panose="020B0004020202020204" pitchFamily="34" charset="0"/>
              </a:rPr>
              <a:t>rd</a:t>
            </a:r>
            <a:r>
              <a:rPr lang="en-US" sz="3000" b="0" i="0" u="none" strike="noStrike" dirty="0">
                <a:solidFill>
                  <a:srgbClr val="000000"/>
                </a:solidFill>
                <a:effectLst/>
                <a:latin typeface="Aptos" panose="020B0004020202020204" pitchFamily="34" charset="0"/>
              </a:rPr>
              <a:t> and will be dedicated to the </a:t>
            </a:r>
            <a:r>
              <a:rPr lang="en-US" sz="3000" b="0" i="0" u="none" strike="noStrike" dirty="0">
                <a:solidFill>
                  <a:srgbClr val="000000"/>
                </a:solidFill>
                <a:effectLst/>
                <a:highlight>
                  <a:srgbClr val="FFFF00"/>
                </a:highlight>
                <a:latin typeface="Aptos" panose="020B0004020202020204" pitchFamily="34" charset="0"/>
              </a:rPr>
              <a:t>Target/Capture </a:t>
            </a:r>
            <a:r>
              <a:rPr lang="en-US" sz="3000" b="0" i="0" u="none" strike="noStrike" dirty="0">
                <a:solidFill>
                  <a:srgbClr val="000000"/>
                </a:solidFill>
                <a:effectLst/>
                <a:latin typeface="Aptos" panose="020B0004020202020204" pitchFamily="34" charset="0"/>
              </a:rPr>
              <a:t>system design challenges and R&amp;D. </a:t>
            </a:r>
            <a:br>
              <a:rPr lang="en-US" sz="1800" b="0" i="0" u="none" strike="noStrike" dirty="0">
                <a:solidFill>
                  <a:srgbClr val="000000"/>
                </a:solidFill>
                <a:effectLst/>
                <a:latin typeface="Aptos" panose="020B0004020202020204" pitchFamily="34" charset="0"/>
              </a:rPr>
            </a:br>
            <a:endParaRPr lang="en-US" sz="1800" b="0" i="0" u="none" strike="noStrike" dirty="0">
              <a:solidFill>
                <a:srgbClr val="000000"/>
              </a:solidFill>
              <a:effectLst/>
              <a:latin typeface="Aptos" panose="020B0004020202020204" pitchFamily="34" charset="0"/>
            </a:endParaRPr>
          </a:p>
          <a:p>
            <a:pPr algn="l" rtl="0">
              <a:buNone/>
            </a:pPr>
            <a:r>
              <a:rPr lang="en-US" sz="1800" b="0" i="0" u="none" strike="noStrike" dirty="0">
                <a:solidFill>
                  <a:srgbClr val="0078D7"/>
                </a:solidFill>
                <a:effectLst/>
                <a:latin typeface="Aptos" panose="020B0004020202020204" pitchFamily="34" charset="0"/>
                <a:hlinkClick r:id="rId2" tooltip="https://indico.muoncollider.us/event/2/"/>
              </a:rPr>
              <a:t>https://indico.muoncollider.us/event/2/</a:t>
            </a:r>
            <a:endParaRPr lang="en-US" sz="1800" b="0" i="0" u="none" strike="noStrike" dirty="0">
              <a:solidFill>
                <a:srgbClr val="000000"/>
              </a:solidFill>
              <a:effectLst/>
              <a:latin typeface="Aptos" panose="020B0004020202020204" pitchFamily="34" charset="0"/>
            </a:endParaRPr>
          </a:p>
          <a:p>
            <a:pPr algn="l" rtl="0">
              <a:buNone/>
            </a:pPr>
            <a:br>
              <a:rPr lang="en-US" sz="1800" b="0" i="0" u="none" strike="noStrike" dirty="0">
                <a:solidFill>
                  <a:srgbClr val="000000"/>
                </a:solidFill>
                <a:effectLst/>
                <a:latin typeface="Aptos" panose="020B0004020202020204" pitchFamily="34" charset="0"/>
              </a:rPr>
            </a:br>
            <a:endParaRPr lang="en-US" sz="1800" b="0" i="0" u="none" strike="noStrike" dirty="0">
              <a:solidFill>
                <a:srgbClr val="000000"/>
              </a:solidFill>
              <a:effectLst/>
              <a:latin typeface="Aptos" panose="020B0004020202020204" pitchFamily="34" charset="0"/>
            </a:endParaRPr>
          </a:p>
          <a:p>
            <a:pPr algn="l" rtl="0">
              <a:buNone/>
            </a:pPr>
            <a:r>
              <a:rPr lang="en-US" b="0" i="0" u="none" strike="noStrike" dirty="0">
                <a:solidFill>
                  <a:srgbClr val="000000"/>
                </a:solidFill>
                <a:effectLst/>
                <a:latin typeface="Roboto" panose="02000000000000000000" pitchFamily="2" charset="0"/>
              </a:rPr>
              <a:t>Join Zoom Meeting</a:t>
            </a:r>
            <a:br>
              <a:rPr lang="en-US" b="0" i="0" u="none" strike="noStrike" dirty="0">
                <a:solidFill>
                  <a:srgbClr val="000000"/>
                </a:solidFill>
                <a:effectLst/>
                <a:latin typeface="Roboto" panose="02000000000000000000" pitchFamily="2" charset="0"/>
              </a:rPr>
            </a:br>
            <a:r>
              <a:rPr lang="en-US" b="0" i="0" u="none" strike="noStrike" dirty="0">
                <a:solidFill>
                  <a:srgbClr val="0078D7"/>
                </a:solidFill>
                <a:effectLst/>
                <a:latin typeface="Roboto" panose="02000000000000000000" pitchFamily="2" charset="0"/>
                <a:hlinkClick r:id="rId3" tooltip="https://urldefense.proofpoint.com/v2/url?u=https-3A__www.google.com_url-3Fq-3Dhttps-253A-252F-252Ffnal.zoom.us-252Fj-252F98844855305-253Fpwd-253DptQTvWa7EQytkA2oaorVp22blVPkfq.1-2526jst-253D2-26sa-3DD-26source-3Dcalendar-26ust-3D1762022040000000-26usg-3DAOvVaw20g5IxJpGLLYBV6GX3sMlS&amp;d=DwMFaQ&amp;c=gRgGjJ3BkIsb5y6s49QqsA&amp;r=7l1rvq1ASmD-8GT_WqQvfg&amp;m=uV1vk-Tm5pWerEEBAcM96TvbNk2x8XJDKQA45AmU8mNI925LJOz-T9K_mh0W6FJt&amp;s=Xt8x2DZkeDQCwwKHthnKj4kBeEYjbkN7Wwy2j5TBU_Q&amp;e="/>
              </a:rPr>
              <a:t>https://fnal.zoom.us/j/98844855305?pwd=ptQTvWa7EQytkA2oaorVp22blVPkfq.1&amp;jst=2</a:t>
            </a:r>
            <a:endParaRPr lang="en-US" b="0" i="0" u="none" strike="noStrike" dirty="0">
              <a:solidFill>
                <a:srgbClr val="000000"/>
              </a:solidFill>
              <a:effectLst/>
              <a:latin typeface="Roboto" panose="02000000000000000000" pitchFamily="2" charset="0"/>
            </a:endParaRPr>
          </a:p>
          <a:p>
            <a:pPr algn="l">
              <a:spcBef>
                <a:spcPts val="975"/>
              </a:spcBef>
              <a:spcAft>
                <a:spcPts val="975"/>
              </a:spcAft>
              <a:buNone/>
            </a:pPr>
            <a:r>
              <a:rPr lang="en-US" b="0" i="0" u="none" strike="noStrike" dirty="0">
                <a:solidFill>
                  <a:srgbClr val="000000"/>
                </a:solidFill>
                <a:effectLst/>
                <a:latin typeface="Roboto" panose="02000000000000000000" pitchFamily="2" charset="0"/>
              </a:rPr>
              <a:t>Meeting ID: 988 4485 5305</a:t>
            </a:r>
            <a:br>
              <a:rPr lang="en-US" b="0" i="0" u="none" strike="noStrike" dirty="0">
                <a:solidFill>
                  <a:srgbClr val="000000"/>
                </a:solidFill>
                <a:effectLst/>
                <a:latin typeface="Roboto" panose="02000000000000000000" pitchFamily="2" charset="0"/>
              </a:rPr>
            </a:br>
            <a:r>
              <a:rPr lang="en-US" b="0" i="0" u="none" strike="noStrike" dirty="0">
                <a:solidFill>
                  <a:srgbClr val="000000"/>
                </a:solidFill>
                <a:effectLst/>
                <a:latin typeface="Roboto" panose="02000000000000000000" pitchFamily="2" charset="0"/>
              </a:rPr>
              <a:t>Passcode: 483977</a:t>
            </a:r>
          </a:p>
          <a:p>
            <a:pPr>
              <a:buNone/>
            </a:pPr>
            <a:endParaRPr lang="en-US" dirty="0"/>
          </a:p>
        </p:txBody>
      </p:sp>
    </p:spTree>
    <p:extLst>
      <p:ext uri="{BB962C8B-B14F-4D97-AF65-F5344CB8AC3E}">
        <p14:creationId xmlns:p14="http://schemas.microsoft.com/office/powerpoint/2010/main" val="39398528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2621</TotalTime>
  <Words>665</Words>
  <Application>Microsoft Macintosh PowerPoint</Application>
  <PresentationFormat>Widescreen</PresentationFormat>
  <Paragraphs>72</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Aptos</vt:lpstr>
      <vt:lpstr>Aptos Display</vt:lpstr>
      <vt:lpstr>Arial</vt:lpstr>
      <vt:lpstr>Calibri</vt:lpstr>
      <vt:lpstr>Roboto</vt:lpstr>
      <vt:lpstr>Times New Roman</vt:lpstr>
      <vt:lpstr>Office Theme</vt:lpstr>
      <vt:lpstr>Muon Collider Strategy and Coordination</vt:lpstr>
      <vt:lpstr>Muon Collider Magnet challenges and overlap with MDP</vt:lpstr>
      <vt:lpstr>Exploit synergies</vt:lpstr>
      <vt:lpstr>National Lab Accelerator Study Group for a Muon Collider</vt:lpstr>
      <vt:lpstr>Charge to the National Lab Accelerator Study Group for a Muon Collider</vt:lpstr>
      <vt:lpstr>Charge to the National Lab Accelerator Study Group for a Muon Collider</vt:lpstr>
      <vt:lpstr>Seminar Series</vt:lpstr>
      <vt:lpstr>Next Meeting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Stephen Gourlay</dc:creator>
  <cp:lastModifiedBy>soprestemon</cp:lastModifiedBy>
  <cp:revision>35</cp:revision>
  <dcterms:created xsi:type="dcterms:W3CDTF">2025-09-22T00:57:29Z</dcterms:created>
  <dcterms:modified xsi:type="dcterms:W3CDTF">2025-10-31T05:07:28Z</dcterms:modified>
</cp:coreProperties>
</file>