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6" r:id="rId2"/>
    <p:sldId id="344" r:id="rId3"/>
    <p:sldId id="281" r:id="rId4"/>
    <p:sldId id="409" r:id="rId5"/>
    <p:sldId id="436" r:id="rId6"/>
    <p:sldId id="405" r:id="rId7"/>
    <p:sldId id="407" r:id="rId8"/>
    <p:sldId id="472" r:id="rId9"/>
    <p:sldId id="473" r:id="rId10"/>
    <p:sldId id="474" r:id="rId11"/>
    <p:sldId id="501" r:id="rId12"/>
    <p:sldId id="475" r:id="rId13"/>
    <p:sldId id="503" r:id="rId14"/>
    <p:sldId id="476" r:id="rId15"/>
    <p:sldId id="477" r:id="rId16"/>
    <p:sldId id="480" r:id="rId17"/>
    <p:sldId id="481" r:id="rId18"/>
    <p:sldId id="482" r:id="rId19"/>
    <p:sldId id="490" r:id="rId20"/>
    <p:sldId id="483" r:id="rId21"/>
    <p:sldId id="484" r:id="rId22"/>
    <p:sldId id="486" r:id="rId23"/>
    <p:sldId id="485" r:id="rId24"/>
    <p:sldId id="492" r:id="rId25"/>
    <p:sldId id="494" r:id="rId26"/>
    <p:sldId id="495" r:id="rId27"/>
    <p:sldId id="497" r:id="rId28"/>
    <p:sldId id="502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557EB9-5A0F-457F-A0A4-937C2CD25B3F}">
          <p14:sldIdLst>
            <p14:sldId id="276"/>
            <p14:sldId id="344"/>
            <p14:sldId id="281"/>
            <p14:sldId id="409"/>
            <p14:sldId id="436"/>
            <p14:sldId id="405"/>
            <p14:sldId id="407"/>
            <p14:sldId id="472"/>
            <p14:sldId id="473"/>
            <p14:sldId id="474"/>
            <p14:sldId id="501"/>
            <p14:sldId id="475"/>
            <p14:sldId id="503"/>
            <p14:sldId id="476"/>
            <p14:sldId id="477"/>
            <p14:sldId id="480"/>
            <p14:sldId id="481"/>
            <p14:sldId id="482"/>
            <p14:sldId id="490"/>
            <p14:sldId id="483"/>
            <p14:sldId id="484"/>
            <p14:sldId id="486"/>
            <p14:sldId id="485"/>
            <p14:sldId id="492"/>
            <p14:sldId id="494"/>
            <p14:sldId id="495"/>
            <p14:sldId id="497"/>
            <p14:sldId id="502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0ABB"/>
    <a:srgbClr val="CC0498"/>
    <a:srgbClr val="0EE0F6"/>
    <a:srgbClr val="21D52A"/>
    <a:srgbClr val="02F419"/>
    <a:srgbClr val="F3F3F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5275" autoAdjust="0"/>
  </p:normalViewPr>
  <p:slideViewPr>
    <p:cSldViewPr snapToGrid="0">
      <p:cViewPr varScale="1">
        <p:scale>
          <a:sx n="92" d="100"/>
          <a:sy n="92" d="100"/>
        </p:scale>
        <p:origin x="822" y="48"/>
      </p:cViewPr>
      <p:guideLst/>
    </p:cSldViewPr>
  </p:slideViewPr>
  <p:outlineViewPr>
    <p:cViewPr>
      <p:scale>
        <a:sx n="33" d="100"/>
        <a:sy n="33" d="100"/>
      </p:scale>
      <p:origin x="0" y="-144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4260E8-6468-C1C0-D60D-9B9E2410C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3E256-4150-9E22-7052-0BCD71CC4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2705-18B5-4F38-9F9F-26D914D8EC9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FE1F8-CCC3-01EA-CCAE-2379B82FE7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3CB00-FF64-9ED7-DDF3-85A5A9C2B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EC378-87DC-4CFE-816F-AB6690ED4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5839-F886-4187-9646-C8E7FDDBF25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37B0-1FB6-4CB9-8446-DBF708942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43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D961A-004E-872E-BBA9-B43340515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39EF9E-061D-9152-44F9-CD4B08070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E937C-D644-A19C-D792-FEDA86EAC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17A44-A5B9-F655-F8F6-3F6BC1330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62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2C636-515E-572E-96CA-FCAF5CFE3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00D0C-22AD-BC0D-F293-FB23DE9E2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DB304-5434-9214-098A-D6AD1E6F2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5993-1E8A-706A-2E19-B9D768FDB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0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DA003-9297-649F-5231-72ED31916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B5DFF-2135-235C-0059-991AA7365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1DDEA-0648-8EF0-109D-07593BAAD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E2B54-3FA9-32BA-CB12-38FBAAAAC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308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891FC-4980-C836-7F48-983C9DD1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84E48-51CE-999B-C732-230694354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2BC8B-559D-F2A8-2BFA-2A4C81B02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07703-CB6E-C468-76AD-1D754A931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2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A002E-CE23-B774-9BF2-6528E47F1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CE364-2D88-9700-C3A4-CAFAE6C14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BB4C7-A0C5-407C-5385-446C6F13B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E79F0-641D-8210-BB87-A5769EAF06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68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095E7-8D9B-8506-1485-D30A3B3E1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2B596F-9892-ACE6-9345-C2C95DA02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A852A-B5B8-AE5A-E79E-51E1E5C8E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5D82D-300E-B963-04D1-52A9F2D77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10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D5168-3DD8-BB30-C7F0-05AF4FFA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D26D8D-3705-B4CA-E534-6D1C18E8A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B75A2-EAAF-239C-5104-447571685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B96EB-6DFA-BAF9-14C3-BA211FA73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27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52C05-2D37-08A7-26BB-ED09DB231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9E4462-306A-EBBC-51C5-129EFE307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A068C-0091-66A4-D1DB-F0F867331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C8243-C887-FC37-E773-32680B532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377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616E8-90D8-5848-570D-6C0AA936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208CE-90A6-2219-42F1-CD9600060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9310A-19E5-072D-4A45-9E735A490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D73C-F58C-F67F-B23F-F9D399020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82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48BDB-667A-FBF3-1E60-030DD2F04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AA113F-BEF8-2D0A-8DBF-B64F11ABD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3DB3F-DF72-0F28-0187-E48DD1806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9C84A-F4F2-5B26-03E3-F1C684AC0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96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19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DFD5B-294D-BFBA-36E6-9FE8B133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4FF37-8921-A159-5F55-8E29386A0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E5E9A-DA3A-2885-494E-7E76668E9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0A8EE-57E9-3949-459C-6FB5B2B24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36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4974-F3CD-8542-313F-39F506B5A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52909-1070-2E8B-7260-02DAC9296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F999D-5A48-4938-D47A-844A64BB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655FB-CC68-2B0B-688A-C1AB57190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39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CEE21-4657-1BAC-FE95-1290053AF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8B97A-1FEC-0EE3-F2AA-0749BFCEE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C2A7D-2DB8-07A4-716C-ADD126CE0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4B7C5-A090-E624-B903-82F870BB5B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595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BDD24-0668-66F6-074E-72C5D5056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BF884-1C24-434A-0B43-53ECA42A3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9682C-D87A-F301-02F3-8F2807D32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FDD82-4F2D-DF8F-0808-20AEEC9D1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02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0A6F9-4902-5FB0-FB8B-FE2CA10E7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717DF-8861-583C-5A8F-AA9FDA77B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0A5BF-E2B8-5E95-A481-9AD12D47A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C3FE4-21F4-9E5D-570C-61B7FA50B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096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5938-BFBB-5DD3-8A21-0D1132192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D4F54-F5A4-8A71-212C-0C7F67578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FADA7-221B-C809-D400-284AA81DA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E55A6-0858-02A6-E765-B83C08AB1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65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4AD4A-521F-DA28-93AF-3F405E25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B8811A-011E-880B-EE26-78D48E6F9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A5090-5ECD-8532-6F1B-6F70FFBE3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98FCD-B5EE-F490-7729-04980704D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17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A388A-AD94-9C69-1F15-42F452AAD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99F1B-3D38-1E62-CB3F-4DF2B9706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A4348-05E7-D1D4-B05D-C84639F1F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27503-B129-CF63-7F89-C7A8CDC6D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205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5C57E-892A-F077-B77B-9EADA2EC7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7E451-6E00-1CC1-2CEB-ACA7CF29A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2C1AB-0447-EAD7-4C03-2BF49F078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0C663-3F6C-B29F-C271-6DDE48DFC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973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5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1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2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5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F165-FA43-3D06-4340-72B3E0A87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5B77C-83FF-C8B6-90D5-5DD2B0EA0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F0FAB-9865-A397-3028-B0335AEBE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2A0BF-D6C0-D488-BF66-78F1933F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8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950FA-5ABB-D3D8-BEF5-4F5AE3D73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D9027E-9898-BF1C-62D6-A1C9DB1B9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B9C6D-0485-488B-13D6-1134D7DAE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32F80-468B-4712-C221-2BA826B9D0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89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19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5F87-74A8-7E83-8D84-A0925A9CF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8E4AB-23BB-0182-9A83-8E15D8675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C5417-338B-F078-79AF-4C22FE937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4A906-B82E-474E-6D49-78D72D66F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51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039-8728-4D02-94E8-2885E369AEEA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2610" y="6492875"/>
            <a:ext cx="2057400" cy="365125"/>
          </a:xfrm>
        </p:spPr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FAF3-71C0-4F24-A6A1-A3C7271696E8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F68C-F6B2-4A25-9C3E-F1043DAD57F7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F9D8-D2DC-4614-9210-ECAF056951CC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3D7-108C-4ADE-BBCC-226985816300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2DC1-533D-4387-AC83-48FA792A48FA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F4-2987-4D7B-8D13-DD1B7790B694}" type="datetime1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8B7-978D-4467-B84C-68CE5A8A4584}" type="datetime1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735-5E9A-48E9-B14D-B6112BC18411}" type="datetime1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38C-3841-4325-B0E2-47347C5D990E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C1AB-38DF-439D-ADE5-AED6D3A0103F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E2A5-96C9-493E-9346-3D3F49C94DC6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90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3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25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.jp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28.png"/><Relationship Id="rId4" Type="http://schemas.openxmlformats.org/officeDocument/2006/relationships/image" Target="../media/image73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60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28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openxmlformats.org/officeDocument/2006/relationships/image" Target="../media/image56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5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1.png"/><Relationship Id="rId5" Type="http://schemas.openxmlformats.org/officeDocument/2006/relationships/image" Target="../media/image33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1.png"/><Relationship Id="rId5" Type="http://schemas.openxmlformats.org/officeDocument/2006/relationships/image" Target="../media/image89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0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0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5.jpe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2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16.jpeg"/><Relationship Id="rId10" Type="http://schemas.openxmlformats.org/officeDocument/2006/relationships/image" Target="../media/image38.png"/><Relationship Id="rId4" Type="http://schemas.openxmlformats.org/officeDocument/2006/relationships/image" Target="../media/image15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CB2B1-BE79-1D85-31D4-C97AE89A0F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l="12981" r="13116"/>
          <a:stretch/>
        </p:blipFill>
        <p:spPr>
          <a:xfrm>
            <a:off x="0" y="-45199"/>
            <a:ext cx="9144000" cy="69483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2AB9194-FC64-9CCC-F0BA-D48098C4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31" y="823995"/>
            <a:ext cx="8917789" cy="179511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Respecting the </a:t>
            </a:r>
            <a:r>
              <a:rPr lang="en-US" sz="28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boundaries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Space-filling designs for surrogate modeling with boundary information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BB49004-4477-1905-EEB2-AF67C914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261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F285A27-AE6B-6086-7B88-7F375D63DB11}"/>
              </a:ext>
            </a:extLst>
          </p:cNvPr>
          <p:cNvSpPr txBox="1">
            <a:spLocks/>
          </p:cNvSpPr>
          <p:nvPr/>
        </p:nvSpPr>
        <p:spPr>
          <a:xfrm>
            <a:off x="502030" y="1633886"/>
            <a:ext cx="8346137" cy="1137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CEAABA6-CA3C-D17B-5A9B-9C5CB053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11" y="4118628"/>
            <a:ext cx="7569778" cy="191537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Simon Mak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Duke University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Joint work with Yen-Chun Liu (Duke), Hendrik Roch and Chun Shen (Wayne State)</a:t>
            </a:r>
          </a:p>
        </p:txBody>
      </p:sp>
    </p:spTree>
    <p:extLst>
      <p:ext uri="{BB962C8B-B14F-4D97-AF65-F5344CB8AC3E}">
        <p14:creationId xmlns:p14="http://schemas.microsoft.com/office/powerpoint/2010/main" val="344599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382162-7BD1-A6A4-DC03-8A3A2788B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B5752-1923-9F44-15FC-0BE412C3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CEF414-108E-1C1B-FF8A-4A2A707385DF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Boundaries as prior information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52CCF-D7BA-EC69-5BB3-3018BD331A26}"/>
              </a:ext>
            </a:extLst>
          </p:cNvPr>
          <p:cNvSpPr txBox="1"/>
          <p:nvPr/>
        </p:nvSpPr>
        <p:spPr>
          <a:xfrm>
            <a:off x="470275" y="1210966"/>
            <a:ext cx="820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Consider the bending of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beam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under a fixed external force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0ED780-8E29-83F4-2A99-223173105A36}"/>
              </a:ext>
            </a:extLst>
          </p:cNvPr>
          <p:cNvGrpSpPr/>
          <p:nvPr/>
        </p:nvGrpSpPr>
        <p:grpSpPr>
          <a:xfrm>
            <a:off x="1767380" y="1740942"/>
            <a:ext cx="5609238" cy="2981098"/>
            <a:chOff x="1693229" y="2568322"/>
            <a:chExt cx="5609238" cy="2981098"/>
          </a:xfrm>
        </p:grpSpPr>
        <p:pic>
          <p:nvPicPr>
            <p:cNvPr id="7" name="Picture 2" descr="https://upload.wikimedia.org/wikipedia/commons/6/68/Beam_mode_1.gif">
              <a:extLst>
                <a:ext uri="{FF2B5EF4-FFF2-40B4-BE49-F238E27FC236}">
                  <a16:creationId xmlns:a16="http://schemas.microsoft.com/office/drawing/2014/main" id="{C8619520-025E-F50F-D75A-9574A3D86EB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229" y="2568322"/>
              <a:ext cx="5609238" cy="2827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0AF61FB2-05AE-1BAE-2B14-D51E041DDB34}"/>
                </a:ext>
              </a:extLst>
            </p:cNvPr>
            <p:cNvSpPr/>
            <p:nvPr/>
          </p:nvSpPr>
          <p:spPr>
            <a:xfrm rot="17940869">
              <a:off x="2867641" y="4593811"/>
              <a:ext cx="180590" cy="924215"/>
            </a:xfrm>
            <a:prstGeom prst="leftBrace">
              <a:avLst>
                <a:gd name="adj1" fmla="val 79557"/>
                <a:gd name="adj2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A479861-1F8C-8E1E-6800-92895544D504}"/>
                    </a:ext>
                  </a:extLst>
                </p:cNvPr>
                <p:cNvSpPr txBox="1"/>
                <p:nvPr/>
              </p:nvSpPr>
              <p:spPr>
                <a:xfrm>
                  <a:off x="1970775" y="5149310"/>
                  <a:ext cx="10193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775" y="5149310"/>
                  <a:ext cx="1019313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381" r="-13690"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D263F5-2440-F925-BC0C-90A4C0825168}"/>
                </a:ext>
              </a:extLst>
            </p:cNvPr>
            <p:cNvCxnSpPr/>
            <p:nvPr/>
          </p:nvCxnSpPr>
          <p:spPr>
            <a:xfrm flipH="1">
              <a:off x="3602736" y="3739896"/>
              <a:ext cx="2569464" cy="14094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4431E16-7117-09FC-E953-C5FD0FBB347B}"/>
                    </a:ext>
                  </a:extLst>
                </p:cNvPr>
                <p:cNvSpPr txBox="1"/>
                <p:nvPr/>
              </p:nvSpPr>
              <p:spPr>
                <a:xfrm>
                  <a:off x="4585074" y="4295165"/>
                  <a:ext cx="10193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074" y="4295165"/>
                  <a:ext cx="1019313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483D81D-EC46-9C28-8ECB-E077FB2AFFA2}"/>
                </a:ext>
              </a:extLst>
            </p:cNvPr>
            <p:cNvCxnSpPr/>
            <p:nvPr/>
          </p:nvCxnSpPr>
          <p:spPr>
            <a:xfrm>
              <a:off x="5378835" y="3179963"/>
              <a:ext cx="225552" cy="152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FD28FEB-3A76-EF74-CAC3-AB723ABADE83}"/>
                    </a:ext>
                  </a:extLst>
                </p:cNvPr>
                <p:cNvSpPr txBox="1"/>
                <p:nvPr/>
              </p:nvSpPr>
              <p:spPr>
                <a:xfrm>
                  <a:off x="4585074" y="2818606"/>
                  <a:ext cx="10193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074" y="2818606"/>
                  <a:ext cx="1019313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CB755F-679D-359D-7254-60116D75E8BE}"/>
                  </a:ext>
                </a:extLst>
              </p:cNvPr>
              <p:cNvSpPr txBox="1"/>
              <p:nvPr/>
            </p:nvSpPr>
            <p:spPr>
              <a:xfrm>
                <a:off x="470274" y="4818865"/>
                <a:ext cx="820344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As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length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→0</m:t>
                    </m:r>
                  </m:oMath>
                </a14:m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, the beam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displacement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→0</m:t>
                    </m:r>
                  </m:oMath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As </a:t>
                </a:r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thickness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→∞</m:t>
                    </m:r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m:t>beam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m:t>displacement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→0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Such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boundary information</a:t>
                </a:r>
                <a:r>
                  <a:rPr lang="en-US" sz="20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comes from our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prior belief 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and should be used for </a:t>
                </a:r>
                <a:r>
                  <a:rPr lang="en-US" sz="2000" b="1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prior specification 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 surrogate modeling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CB755F-679D-359D-7254-60116D75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4" y="4818865"/>
                <a:ext cx="8203449" cy="1631216"/>
              </a:xfrm>
              <a:prstGeom prst="rect">
                <a:avLst/>
              </a:prstGeom>
              <a:blipFill>
                <a:blip r:embed="rId8"/>
                <a:stretch>
                  <a:fillRect l="-743" t="-1493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25C270-DC50-AA26-45F8-D35CFDE2E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0251E-4D55-09C3-1F57-3157FA8B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D6A316-681A-B22E-3446-580630C828F6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Boundaries as prior information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6381F-D0AD-9DAF-E10E-8FE08ADF1FED}"/>
              </a:ext>
            </a:extLst>
          </p:cNvPr>
          <p:cNvSpPr txBox="1"/>
          <p:nvPr/>
        </p:nvSpPr>
        <p:spPr>
          <a:xfrm>
            <a:off x="470275" y="1210966"/>
            <a:ext cx="820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emulating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particle collisions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 descr="From Nuclear Collisions to AI: How Machine Learning is Revolutionizing Nuclear Physics">
            <a:extLst>
              <a:ext uri="{FF2B5EF4-FFF2-40B4-BE49-F238E27FC236}">
                <a16:creationId xmlns:a16="http://schemas.microsoft.com/office/drawing/2014/main" id="{1E72E1A3-7F07-FACB-D548-BB16C236B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r="16788"/>
          <a:stretch/>
        </p:blipFill>
        <p:spPr bwMode="auto">
          <a:xfrm>
            <a:off x="368878" y="1753240"/>
            <a:ext cx="3247159" cy="26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5C8583-FBD1-460C-9CCF-78C83BA059A2}"/>
                  </a:ext>
                </a:extLst>
              </p:cNvPr>
              <p:cNvSpPr txBox="1"/>
              <p:nvPr/>
            </p:nvSpPr>
            <p:spPr>
              <a:xfrm rot="5400000">
                <a:off x="6139576" y="3779136"/>
                <a:ext cx="6475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⋯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5C8583-FBD1-460C-9CCF-78C83BA05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139576" y="3779136"/>
                <a:ext cx="64751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87EDBDE6-54EF-26F0-F3A4-F948EA4BF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154" y="1753240"/>
            <a:ext cx="5273795" cy="2726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ACD2BC1-B657-38B2-B350-5ADC5F9400E3}"/>
              </a:ext>
            </a:extLst>
          </p:cNvPr>
          <p:cNvSpPr/>
          <p:nvPr/>
        </p:nvSpPr>
        <p:spPr>
          <a:xfrm>
            <a:off x="3622675" y="3224342"/>
            <a:ext cx="949324" cy="306764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5A8599-8538-87A1-F08C-BC5CA8F85926}"/>
                  </a:ext>
                </a:extLst>
              </p:cNvPr>
              <p:cNvSpPr txBox="1"/>
              <p:nvPr/>
            </p:nvSpPr>
            <p:spPr>
              <a:xfrm>
                <a:off x="3665154" y="4534312"/>
                <a:ext cx="4429367" cy="603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threshold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below which </a:t>
                </a:r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nonperturbative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effects become </a:t>
                </a:r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important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5A8599-8538-87A1-F08C-BC5CA8F85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54" y="4534312"/>
                <a:ext cx="4429367" cy="603114"/>
              </a:xfrm>
              <a:prstGeom prst="rect">
                <a:avLst/>
              </a:prstGeom>
              <a:blipFill>
                <a:blip r:embed="rId7"/>
                <a:stretch>
                  <a:fillRect t="-4040" r="-206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100DFC-3785-E4B9-C262-2A264A1E09A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4097337" y="3531106"/>
            <a:ext cx="0" cy="1025184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495959-96A9-323C-4751-DFAEEC147B5A}"/>
                  </a:ext>
                </a:extLst>
              </p:cNvPr>
              <p:cNvSpPr txBox="1"/>
              <p:nvPr/>
            </p:nvSpPr>
            <p:spPr>
              <a:xfrm>
                <a:off x="368878" y="5155977"/>
                <a:ext cx="8203449" cy="1251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QCD</m:t>
                        </m:r>
                      </m:sub>
                    </m:sSub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=0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then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nonperturbative</a:t>
                </a:r>
                <a:r>
                  <a:rPr kumimoji="0" lang="en-US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effects are </a:t>
                </a:r>
                <a:r>
                  <a:rPr kumimoji="0" lang="en-US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absent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42950" lvl="1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b="1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Simpler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model that can be simulated much more </a:t>
                </a:r>
                <a:r>
                  <a:rPr kumimoji="0" lang="en-US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quickly</a:t>
                </a:r>
              </a:p>
              <a:p>
                <a:pPr marL="742950" lvl="1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aseline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Can be used as </a:t>
                </a:r>
                <a:r>
                  <a:rPr lang="en-US" b="1" baseline="0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boundary information </a:t>
                </a:r>
                <a:r>
                  <a:rPr lang="en-US" baseline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to </a:t>
                </a:r>
                <a:r>
                  <a:rPr lang="en-US" b="1" baseline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enhance </a:t>
                </a:r>
                <a:r>
                  <a:rPr lang="en-US" baseline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surrogates!</a:t>
                </a:r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495959-96A9-323C-4751-DFAEEC14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78" y="5155977"/>
                <a:ext cx="8203449" cy="1251818"/>
              </a:xfrm>
              <a:prstGeom prst="rect">
                <a:avLst/>
              </a:prstGeom>
              <a:blipFill>
                <a:blip r:embed="rId8"/>
                <a:stretch>
                  <a:fillRect l="-520" t="-292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5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CFCC52-2F30-CC69-5171-47CC677E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FCC09-D11A-9255-E93C-547D1EBD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7EE00-235C-40D7-372A-53C568A921D9}"/>
              </a:ext>
            </a:extLst>
          </p:cNvPr>
          <p:cNvGrpSpPr/>
          <p:nvPr/>
        </p:nvGrpSpPr>
        <p:grpSpPr>
          <a:xfrm>
            <a:off x="822959" y="3049066"/>
            <a:ext cx="6495455" cy="3024104"/>
            <a:chOff x="822959" y="3049066"/>
            <a:chExt cx="6495455" cy="30241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54B7B1-2D2E-4560-E13D-C25FEAC7F6CE}"/>
                </a:ext>
              </a:extLst>
            </p:cNvPr>
            <p:cNvGrpSpPr/>
            <p:nvPr/>
          </p:nvGrpSpPr>
          <p:grpSpPr>
            <a:xfrm>
              <a:off x="2384590" y="3049066"/>
              <a:ext cx="4933824" cy="3024104"/>
              <a:chOff x="2384590" y="3049066"/>
              <a:chExt cx="4933824" cy="302410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103C284-82E7-92B9-E6F0-723AEA3C6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4590" y="3049066"/>
                <a:ext cx="4374819" cy="302410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226F37-F50E-5B73-BECD-5645F5EB2BF7}"/>
                  </a:ext>
                </a:extLst>
              </p:cNvPr>
              <p:cNvSpPr txBox="1"/>
              <p:nvPr/>
            </p:nvSpPr>
            <p:spPr>
              <a:xfrm>
                <a:off x="5031599" y="3159083"/>
                <a:ext cx="2286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+ Training data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57A478-9442-FCB1-AA79-28C1F667BE9C}"/>
                </a:ext>
              </a:extLst>
            </p:cNvPr>
            <p:cNvSpPr txBox="1"/>
            <p:nvPr/>
          </p:nvSpPr>
          <p:spPr>
            <a:xfrm>
              <a:off x="822959" y="5186251"/>
              <a:ext cx="22868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A0ABB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Known boundaries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882103-561F-6E5C-7C71-6F1B7C5A7B15}"/>
                  </a:ext>
                </a:extLst>
              </p:cNvPr>
              <p:cNvSpPr txBox="1"/>
              <p:nvPr/>
            </p:nvSpPr>
            <p:spPr>
              <a:xfrm>
                <a:off x="470275" y="1210966"/>
                <a:ext cx="8219735" cy="179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Boundary-integrated GP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emulator:</a:t>
                </a: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Goal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Integrate knowledge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on a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AB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set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ℬ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to specify the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prior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mean and kernel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ℬ</m:t>
                        </m:r>
                      </m:sup>
                    </m:sSup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and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ℬ</m:t>
                        </m:r>
                      </m:sup>
                    </m:sSup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882103-561F-6E5C-7C71-6F1B7C5A7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1210966"/>
                <a:ext cx="8219735" cy="1790234"/>
              </a:xfrm>
              <a:prstGeom prst="rect">
                <a:avLst/>
              </a:prstGeom>
              <a:blipFill>
                <a:blip r:embed="rId5"/>
                <a:stretch>
                  <a:fillRect l="-741" t="-1706" b="-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AB934B9-822E-8732-7CC6-7D144CAD9EF1}"/>
              </a:ext>
            </a:extLst>
          </p:cNvPr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93511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2F166-B30C-7746-22E3-CE67AD566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C4DDF-3A9A-46DE-C5B4-E464E5A9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CEACE-14EE-93C2-660C-15BB82510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518" y="3137389"/>
            <a:ext cx="3096491" cy="2140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E1C97C-01FE-B073-7220-0C6CE31ABE98}"/>
                  </a:ext>
                </a:extLst>
              </p:cNvPr>
              <p:cNvSpPr txBox="1"/>
              <p:nvPr/>
            </p:nvSpPr>
            <p:spPr>
              <a:xfrm>
                <a:off x="470275" y="1210966"/>
                <a:ext cx="8219735" cy="179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Boundary-integrated GP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emulator:</a:t>
                </a: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Goal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Integrate knowledge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on a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AB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set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ℬ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to specify the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prior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mean and kernel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ℬ</m:t>
                        </m:r>
                      </m:sup>
                    </m:sSup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and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ℬ</m:t>
                        </m:r>
                      </m:sup>
                    </m:sSup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E1C97C-01FE-B073-7220-0C6CE31A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1210966"/>
                <a:ext cx="8219735" cy="1790234"/>
              </a:xfrm>
              <a:prstGeom prst="rect">
                <a:avLst/>
              </a:prstGeom>
              <a:blipFill>
                <a:blip r:embed="rId5"/>
                <a:stretch>
                  <a:fillRect l="-741" t="-1706" b="-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C52DFF2-9715-B14D-1FDC-303222F71616}"/>
              </a:ext>
            </a:extLst>
          </p:cNvPr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Boundary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F2EED-97CF-3D39-7D94-215290551FD7}"/>
                  </a:ext>
                </a:extLst>
              </p:cNvPr>
              <p:cNvSpPr txBox="1"/>
              <p:nvPr/>
            </p:nvSpPr>
            <p:spPr>
              <a:xfrm>
                <a:off x="470275" y="3137389"/>
                <a:ext cx="5161598" cy="27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Mean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ℬ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(⋅)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Use an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interpolant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that goes through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AB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known boundaries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(easy)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A0ABB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Kernel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ℬ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(⋅,⋅)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GP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rior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should reflect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certainty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on the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AB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set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ℬ</m:t>
                        </m:r>
                      </m:sup>
                    </m:sSup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Var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∈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ℬ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F2EED-97CF-3D39-7D94-21529055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3137389"/>
                <a:ext cx="5161598" cy="2756396"/>
              </a:xfrm>
              <a:prstGeom prst="rect">
                <a:avLst/>
              </a:prstGeom>
              <a:blipFill>
                <a:blip r:embed="rId6"/>
                <a:stretch>
                  <a:fillRect l="-1063" t="-885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52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C8A5A-481A-A9ED-0314-9F238B631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509D-0013-E531-1838-B3C3967A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D73535-B409-E1EF-FD22-19F670D0F7A0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BdryGP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16E251-9900-A55A-2D86-81F24C540B16}"/>
                  </a:ext>
                </a:extLst>
              </p:cNvPr>
              <p:cNvSpPr txBox="1"/>
              <p:nvPr/>
            </p:nvSpPr>
            <p:spPr>
              <a:xfrm>
                <a:off x="470275" y="1210966"/>
                <a:ext cx="8203449" cy="481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BdryGP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emulator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(Ding et al. 2019, 2025+)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Begin with the 1-d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Matérn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correlation (unit smoothness):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𝜔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−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For a certain differential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ℒ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is the unique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kernel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satisfying the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Green’s function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representation: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∗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                                      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ℒ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𝜔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𝛿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,    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𝛿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Dirac</m:t>
                      </m:r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delta</m:t>
                      </m:r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f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n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Idea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Suppose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full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(left &amp; right) boundaries known:</a:t>
                </a:r>
              </a:p>
              <a:p>
                <a:pPr marL="1257300" marR="0" lvl="2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Constraint 1: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𝑘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0,0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(left)</a:t>
                </a:r>
              </a:p>
              <a:p>
                <a:pPr marL="1257300" marR="0" lvl="2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Constraint 2: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𝑘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(right)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    Can we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solve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(∗)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with these constraints to get a new kernel?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16E251-9900-A55A-2D86-81F24C540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1210966"/>
                <a:ext cx="8203449" cy="4810035"/>
              </a:xfrm>
              <a:prstGeom prst="rect">
                <a:avLst/>
              </a:prstGeom>
              <a:blipFill>
                <a:blip r:embed="rId4"/>
                <a:stretch>
                  <a:fillRect l="-743" t="-634" b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54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14147-9188-BDCC-293E-F1485CC8A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28839-591E-F81A-331C-5C016FF1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DE26B7-F376-1151-6849-3F836B70AD63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BdryGP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84E601-5480-D9DD-F81E-BF7E2607ABF3}"/>
                  </a:ext>
                </a:extLst>
              </p:cNvPr>
              <p:cNvSpPr txBox="1"/>
              <p:nvPr/>
            </p:nvSpPr>
            <p:spPr>
              <a:xfrm>
                <a:off x="470275" y="1210966"/>
                <a:ext cx="8203449" cy="3049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BdryGP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emulator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(Ding et al. 2019, 2025+)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Yes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in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too!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1-d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BdryMatérn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covariance (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full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boundaries known):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ℬ</m:t>
                          </m:r>
                        </m:sup>
                      </m:sSubSup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sinh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∧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sinh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[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(1−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∨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𝑦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)]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sinh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[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Similar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kernels for only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left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and only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right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boundaries known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84E601-5480-D9DD-F81E-BF7E2607A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1210966"/>
                <a:ext cx="8203449" cy="3049104"/>
              </a:xfrm>
              <a:prstGeom prst="rect">
                <a:avLst/>
              </a:prstGeom>
              <a:blipFill>
                <a:blip r:embed="rId4"/>
                <a:stretch>
                  <a:fillRect l="-743" t="-1000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F5F0536-6836-73CA-7E4D-779B74DF530B}"/>
              </a:ext>
            </a:extLst>
          </p:cNvPr>
          <p:cNvGrpSpPr/>
          <p:nvPr/>
        </p:nvGrpSpPr>
        <p:grpSpPr>
          <a:xfrm>
            <a:off x="2833192" y="3849270"/>
            <a:ext cx="3477613" cy="2643605"/>
            <a:chOff x="2831779" y="3826329"/>
            <a:chExt cx="3477613" cy="264360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65F988-F1EF-8398-2BA3-F25DD170F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8621" y="3826329"/>
              <a:ext cx="3210771" cy="24405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E60DB78-F7C7-3E34-1962-9432041E17A1}"/>
                    </a:ext>
                  </a:extLst>
                </p:cNvPr>
                <p:cNvSpPr/>
                <p:nvPr/>
              </p:nvSpPr>
              <p:spPr>
                <a:xfrm rot="16200000">
                  <a:off x="2075107" y="4816688"/>
                  <a:ext cx="1849014" cy="3356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/>
                          <m:sup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ℬ</m:t>
                            </m:r>
                          </m:sup>
                        </m:sSubSup>
                        <m:d>
                          <m:d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𝑥</m:t>
                            </m:r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,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Var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𝑥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E60DB78-F7C7-3E34-1962-9432041E17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075107" y="4816688"/>
                  <a:ext cx="1849014" cy="335669"/>
                </a:xfrm>
                <a:prstGeom prst="rect">
                  <a:avLst/>
                </a:prstGeom>
                <a:blipFill>
                  <a:blip r:embed="rId6"/>
                  <a:stretch>
                    <a:fillRect r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F29D8A5-3A89-A6FA-094A-D9D880C43399}"/>
                    </a:ext>
                  </a:extLst>
                </p:cNvPr>
                <p:cNvSpPr/>
                <p:nvPr/>
              </p:nvSpPr>
              <p:spPr>
                <a:xfrm>
                  <a:off x="3779499" y="6162157"/>
                  <a:ext cx="184901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F29D8A5-3A89-A6FA-094A-D9D880C433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499" y="6162157"/>
                  <a:ext cx="1849014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12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F9CDC9-D21E-0606-5A9D-D6B21F06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968FE-D460-4D10-9AE9-DDFB8C4D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8A07F1-501B-11A6-4F56-27CCB35A315E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BdryGP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7D2F0E-17D1-20A4-EF15-5ABB5C8BD50E}"/>
                  </a:ext>
                </a:extLst>
              </p:cNvPr>
              <p:cNvSpPr txBox="1"/>
              <p:nvPr/>
            </p:nvSpPr>
            <p:spPr>
              <a:xfrm>
                <a:off x="470275" y="1210966"/>
                <a:ext cx="8203449" cy="3830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BdryGP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emulator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(Ding et al. 2019, 2025+)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Easy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multi-dimensional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extension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Suppose we know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information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of the form: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Variable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𝑙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:           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): 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=0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or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        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): 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The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product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BdryMatérn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kernel: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ℬ</m:t>
                          </m:r>
                        </m:sup>
                      </m:sSubSup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𝜎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𝑙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7D2F0E-17D1-20A4-EF15-5ABB5C8BD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1210966"/>
                <a:ext cx="8203449" cy="3830472"/>
              </a:xfrm>
              <a:prstGeom prst="rect">
                <a:avLst/>
              </a:prstGeom>
              <a:blipFill>
                <a:blip r:embed="rId4"/>
                <a:stretch>
                  <a:fillRect l="-743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82197DE-B13D-712D-958B-E960F59846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851"/>
          <a:stretch/>
        </p:blipFill>
        <p:spPr>
          <a:xfrm>
            <a:off x="6383528" y="3889006"/>
            <a:ext cx="2401058" cy="23048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11D124-99AA-4B6F-4049-9A5CD24AF8E0}"/>
              </a:ext>
            </a:extLst>
          </p:cNvPr>
          <p:cNvCxnSpPr>
            <a:cxnSpLocks/>
          </p:cNvCxnSpPr>
          <p:nvPr/>
        </p:nvCxnSpPr>
        <p:spPr>
          <a:xfrm>
            <a:off x="6812118" y="3997159"/>
            <a:ext cx="0" cy="186944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E92EBB-36B7-930A-3C29-B338FEC387AD}"/>
              </a:ext>
            </a:extLst>
          </p:cNvPr>
          <p:cNvCxnSpPr>
            <a:cxnSpLocks/>
          </p:cNvCxnSpPr>
          <p:nvPr/>
        </p:nvCxnSpPr>
        <p:spPr>
          <a:xfrm flipH="1">
            <a:off x="6812118" y="5856439"/>
            <a:ext cx="1722282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A4DB08-0F8C-5C96-8EF5-B3578C13DFE4}"/>
                  </a:ext>
                </a:extLst>
              </p:cNvPr>
              <p:cNvSpPr/>
              <p:nvPr/>
            </p:nvSpPr>
            <p:spPr>
              <a:xfrm>
                <a:off x="6314016" y="6029673"/>
                <a:ext cx="18490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A4DB08-0F8C-5C96-8EF5-B3578C13D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16" y="6029673"/>
                <a:ext cx="184901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722C31-0FE8-4129-FED2-08D4D0C1CD71}"/>
                  </a:ext>
                </a:extLst>
              </p:cNvPr>
              <p:cNvSpPr/>
              <p:nvPr/>
            </p:nvSpPr>
            <p:spPr>
              <a:xfrm>
                <a:off x="6210274" y="3604529"/>
                <a:ext cx="120368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722C31-0FE8-4129-FED2-08D4D0C1C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274" y="3604529"/>
                <a:ext cx="120368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BFD646-2BA9-E01D-ADA8-A50BA904E5E9}"/>
                  </a:ext>
                </a:extLst>
              </p:cNvPr>
              <p:cNvSpPr/>
              <p:nvPr/>
            </p:nvSpPr>
            <p:spPr>
              <a:xfrm>
                <a:off x="7483473" y="3601654"/>
                <a:ext cx="606779" cy="348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ℬ</m:t>
                          </m:r>
                        </m:sup>
                      </m:sSub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BFD646-2BA9-E01D-ADA8-A50BA904E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473" y="3601654"/>
                <a:ext cx="606779" cy="348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AD7EE1-FA05-F698-599B-4A703E1144F4}"/>
              </a:ext>
            </a:extLst>
          </p:cNvPr>
          <p:cNvCxnSpPr/>
          <p:nvPr/>
        </p:nvCxnSpPr>
        <p:spPr>
          <a:xfrm>
            <a:off x="7185153" y="3773806"/>
            <a:ext cx="345534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8D2E930-76F7-BFA2-E5FE-9CD6BE7D1F4C}"/>
                  </a:ext>
                </a:extLst>
              </p:cNvPr>
              <p:cNvSpPr/>
              <p:nvPr/>
            </p:nvSpPr>
            <p:spPr>
              <a:xfrm>
                <a:off x="7929152" y="6014413"/>
                <a:ext cx="606779" cy="34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ℬ</m:t>
                          </m:r>
                        </m:sup>
                      </m:sSub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8D2E930-76F7-BFA2-E5FE-9CD6BE7D1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152" y="6014413"/>
                <a:ext cx="606779" cy="3486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DE7E87-FC67-A1E1-371E-45CAFEA4534D}"/>
              </a:ext>
            </a:extLst>
          </p:cNvPr>
          <p:cNvCxnSpPr/>
          <p:nvPr/>
        </p:nvCxnSpPr>
        <p:spPr>
          <a:xfrm>
            <a:off x="7630832" y="6186565"/>
            <a:ext cx="345534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653451-5320-292C-8171-AB1D3C6B9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A5BA5-AD0F-06A2-8112-B22ABDBC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2E20F1-BF99-388D-62AC-76633BCF97D4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BdryGP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2510A3-55BC-DDD5-FBC9-9A98003D1F08}"/>
                  </a:ext>
                </a:extLst>
              </p:cNvPr>
              <p:cNvSpPr txBox="1"/>
              <p:nvPr/>
            </p:nvSpPr>
            <p:spPr>
              <a:xfrm>
                <a:off x="470275" y="1210966"/>
                <a:ext cx="8203449" cy="116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BdryGP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emulator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(Ding et al. 2019, 2025+)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ℬ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2510A3-55BC-DDD5-FBC9-9A98003D1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1210966"/>
                <a:ext cx="8203449" cy="1168525"/>
              </a:xfrm>
              <a:prstGeom prst="rect">
                <a:avLst/>
              </a:prstGeom>
              <a:blipFill>
                <a:blip r:embed="rId4"/>
                <a:stretch>
                  <a:fillRect l="-743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4D2A31-B661-62AF-386A-93C24F7204DC}"/>
                  </a:ext>
                </a:extLst>
              </p:cNvPr>
              <p:cNvSpPr txBox="1"/>
              <p:nvPr/>
            </p:nvSpPr>
            <p:spPr>
              <a:xfrm>
                <a:off x="470275" y="2311044"/>
                <a:ext cx="8219735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Griewank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Schwefel and Levy test functions,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𝑑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=30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dimensions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Various degrees of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information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Full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boundaries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Partial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boundaries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No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boundaries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4D2A31-B661-62AF-386A-93C24F72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2311044"/>
                <a:ext cx="8219735" cy="2092881"/>
              </a:xfrm>
              <a:prstGeom prst="rect">
                <a:avLst/>
              </a:prstGeom>
              <a:blipFill>
                <a:blip r:embed="rId5"/>
                <a:stretch>
                  <a:fillRect l="-445" t="-1166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2B93933-B864-5224-6D2E-785732B68392}"/>
              </a:ext>
            </a:extLst>
          </p:cNvPr>
          <p:cNvGrpSpPr/>
          <p:nvPr/>
        </p:nvGrpSpPr>
        <p:grpSpPr>
          <a:xfrm>
            <a:off x="298938" y="2379491"/>
            <a:ext cx="8329025" cy="2359213"/>
            <a:chOff x="353584" y="2331798"/>
            <a:chExt cx="8329025" cy="23592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8FB8D8-D3A5-B880-0C31-16502CC76524}"/>
                </a:ext>
              </a:extLst>
            </p:cNvPr>
            <p:cNvSpPr txBox="1"/>
            <p:nvPr/>
          </p:nvSpPr>
          <p:spPr>
            <a:xfrm rot="16200000">
              <a:off x="-156699" y="3354339"/>
              <a:ext cx="12975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Log-RMSE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0AE384-FB30-8753-3A17-3E3D22961BDA}"/>
                </a:ext>
              </a:extLst>
            </p:cNvPr>
            <p:cNvSpPr txBox="1"/>
            <p:nvPr/>
          </p:nvSpPr>
          <p:spPr>
            <a:xfrm rot="16200000">
              <a:off x="2645972" y="3354338"/>
              <a:ext cx="12975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Log-RMSE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22AB3D-8152-8804-A6A8-37F326796902}"/>
                </a:ext>
              </a:extLst>
            </p:cNvPr>
            <p:cNvSpPr txBox="1"/>
            <p:nvPr/>
          </p:nvSpPr>
          <p:spPr>
            <a:xfrm rot="16200000">
              <a:off x="5428322" y="3354338"/>
              <a:ext cx="12975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Log-RMSE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F08BB6-B23B-6AF4-AA75-7FF6DAD6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6265"/>
            <a:stretch>
              <a:fillRect/>
            </a:stretch>
          </p:blipFill>
          <p:spPr>
            <a:xfrm>
              <a:off x="461387" y="2619374"/>
              <a:ext cx="8221222" cy="207163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95EE36-28B7-63A1-06B4-F43BDE3A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1054" y="2627847"/>
              <a:ext cx="963251" cy="47552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AA2D93-D29E-5A8F-D9A1-054E8F34DABB}"/>
                </a:ext>
              </a:extLst>
            </p:cNvPr>
            <p:cNvSpPr txBox="1"/>
            <p:nvPr/>
          </p:nvSpPr>
          <p:spPr>
            <a:xfrm>
              <a:off x="1179795" y="2331798"/>
              <a:ext cx="12975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Griewank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23F978-EF9C-7B59-42A1-FCA863D5DED0}"/>
                </a:ext>
              </a:extLst>
            </p:cNvPr>
            <p:cNvSpPr txBox="1"/>
            <p:nvPr/>
          </p:nvSpPr>
          <p:spPr>
            <a:xfrm>
              <a:off x="3927027" y="2345544"/>
              <a:ext cx="12975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Schwefel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557268-7BA2-06BE-0665-EB8BCA48033A}"/>
                </a:ext>
              </a:extLst>
            </p:cNvPr>
            <p:cNvSpPr txBox="1"/>
            <p:nvPr/>
          </p:nvSpPr>
          <p:spPr>
            <a:xfrm>
              <a:off x="6674259" y="2331798"/>
              <a:ext cx="12975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83A5C3-E952-104A-2CD3-224238CAF934}"/>
                </a:ext>
              </a:extLst>
            </p:cNvPr>
            <p:cNvSpPr txBox="1"/>
            <p:nvPr/>
          </p:nvSpPr>
          <p:spPr>
            <a:xfrm>
              <a:off x="1179794" y="4377852"/>
              <a:ext cx="12975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Sample size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1321D0-8885-A179-F05D-A653754F1D7A}"/>
                </a:ext>
              </a:extLst>
            </p:cNvPr>
            <p:cNvSpPr txBox="1"/>
            <p:nvPr/>
          </p:nvSpPr>
          <p:spPr>
            <a:xfrm>
              <a:off x="6780494" y="4363177"/>
              <a:ext cx="12975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Sample size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5C16A9-57B0-EF6E-45D4-1608502BE8B6}"/>
                </a:ext>
              </a:extLst>
            </p:cNvPr>
            <p:cNvSpPr txBox="1"/>
            <p:nvPr/>
          </p:nvSpPr>
          <p:spPr>
            <a:xfrm>
              <a:off x="3980144" y="4374978"/>
              <a:ext cx="12975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Sample size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1E03F63-6A31-9DC6-C4C2-53CC24C1142C}"/>
              </a:ext>
            </a:extLst>
          </p:cNvPr>
          <p:cNvSpPr txBox="1"/>
          <p:nvPr/>
        </p:nvSpPr>
        <p:spPr>
          <a:xfrm>
            <a:off x="470275" y="4922376"/>
            <a:ext cx="821973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models are trained on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dataset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Considerably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better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predictions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boundary information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incorporated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3B884-0664-54B9-4017-266E41F5C5C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851"/>
          <a:stretch/>
        </p:blipFill>
        <p:spPr>
          <a:xfrm>
            <a:off x="5813257" y="3170516"/>
            <a:ext cx="2401058" cy="230486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A6ED9A-EAAA-3950-6BD4-A84D2B8D25F9}"/>
              </a:ext>
            </a:extLst>
          </p:cNvPr>
          <p:cNvCxnSpPr>
            <a:cxnSpLocks/>
          </p:cNvCxnSpPr>
          <p:nvPr/>
        </p:nvCxnSpPr>
        <p:spPr>
          <a:xfrm>
            <a:off x="6241847" y="3278669"/>
            <a:ext cx="0" cy="186944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E2A4F0-5126-83EC-276A-BE7BF2D25253}"/>
              </a:ext>
            </a:extLst>
          </p:cNvPr>
          <p:cNvCxnSpPr>
            <a:cxnSpLocks/>
          </p:cNvCxnSpPr>
          <p:nvPr/>
        </p:nvCxnSpPr>
        <p:spPr>
          <a:xfrm flipH="1">
            <a:off x="6241847" y="5137949"/>
            <a:ext cx="1696720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4797D6-5985-C7B8-CA94-23770368EF71}"/>
              </a:ext>
            </a:extLst>
          </p:cNvPr>
          <p:cNvCxnSpPr>
            <a:cxnSpLocks/>
          </p:cNvCxnSpPr>
          <p:nvPr/>
        </p:nvCxnSpPr>
        <p:spPr>
          <a:xfrm>
            <a:off x="7938567" y="3282006"/>
            <a:ext cx="0" cy="186944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83B77D-115C-34D3-5022-8E226094AE4F}"/>
              </a:ext>
            </a:extLst>
          </p:cNvPr>
          <p:cNvCxnSpPr>
            <a:cxnSpLocks/>
          </p:cNvCxnSpPr>
          <p:nvPr/>
        </p:nvCxnSpPr>
        <p:spPr>
          <a:xfrm flipH="1">
            <a:off x="6246927" y="3292166"/>
            <a:ext cx="1696720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7406E-3E86-B1CF-42C1-643C25BC7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16DBA-0338-9136-5651-0B3A9934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56D08F-85DE-1B00-6366-D1609D69E3C0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Experimental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1A7F8-822E-789C-F85F-C5F816F51A2E}"/>
              </a:ext>
            </a:extLst>
          </p:cNvPr>
          <p:cNvSpPr txBox="1"/>
          <p:nvPr/>
        </p:nvSpPr>
        <p:spPr>
          <a:xfrm>
            <a:off x="470275" y="1263440"/>
            <a:ext cx="82034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careful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experimental design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respects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A0AB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boundaries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can further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enhance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emulator performance: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Model-based designs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(Sacks et al. 1989, Currin et al. 1991, etc.):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Targets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optimality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criterion derived from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fully-specified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 model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fixed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parameters, i.e.,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length-scales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Limitation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GP length-scales are typically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unknown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prior to data, and its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misspecification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design can lead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robustness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Space-filling designs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(Joseph et al. 2016)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Model-robust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depends on only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distances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between design points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Latin hypercube designs (McKay et al. 1979, etc.)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Maximin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designs (Johnson et al. 1990, Morris &amp; Mitchell 1995, etc.)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Minimax designs (Johnson et al. 1990, Mak &amp; Joseph 2018, etc.)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MaxPro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designs (Joseph et al. 2015, 2019)</a:t>
            </a:r>
          </a:p>
        </p:txBody>
      </p:sp>
    </p:spTree>
    <p:extLst>
      <p:ext uri="{BB962C8B-B14F-4D97-AF65-F5344CB8AC3E}">
        <p14:creationId xmlns:p14="http://schemas.microsoft.com/office/powerpoint/2010/main" val="1888246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D403D-A42F-F778-4A79-DE1BF112F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6E744-2AE6-0D50-C8F7-DC64EBD7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F58DFE-808A-9A4B-96F5-0DB59AEDF3C8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Experimental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9F61D5-2300-874D-6E0C-372E10CD8DE7}"/>
                  </a:ext>
                </a:extLst>
              </p:cNvPr>
              <p:cNvSpPr txBox="1"/>
              <p:nvPr/>
            </p:nvSpPr>
            <p:spPr>
              <a:xfrm>
                <a:off x="480024" y="1276561"/>
                <a:ext cx="82034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=20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-point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maximin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design: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9F61D5-2300-874D-6E0C-372E10CD8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24" y="1276561"/>
                <a:ext cx="8203449" cy="400110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F95B681-3AE5-570D-5277-75ECD2602A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160"/>
          <a:stretch/>
        </p:blipFill>
        <p:spPr>
          <a:xfrm>
            <a:off x="2920260" y="1991652"/>
            <a:ext cx="3456791" cy="33066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4559FD2-69BE-A11A-A70C-09E5FDC99C4C}"/>
              </a:ext>
            </a:extLst>
          </p:cNvPr>
          <p:cNvGrpSpPr/>
          <p:nvPr/>
        </p:nvGrpSpPr>
        <p:grpSpPr>
          <a:xfrm>
            <a:off x="3556606" y="2158474"/>
            <a:ext cx="2407691" cy="2640583"/>
            <a:chOff x="6543082" y="4255050"/>
            <a:chExt cx="1672362" cy="183412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71849E-E8E6-0E75-F554-18E747E285AB}"/>
                </a:ext>
              </a:extLst>
            </p:cNvPr>
            <p:cNvCxnSpPr>
              <a:cxnSpLocks/>
            </p:cNvCxnSpPr>
            <p:nvPr/>
          </p:nvCxnSpPr>
          <p:spPr>
            <a:xfrm>
              <a:off x="6553200" y="4255050"/>
              <a:ext cx="0" cy="1820629"/>
            </a:xfrm>
            <a:prstGeom prst="line">
              <a:avLst/>
            </a:prstGeom>
            <a:ln w="47625">
              <a:solidFill>
                <a:srgbClr val="FA0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B1FDF-2B3E-C729-72AF-FE9F21EF2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43082" y="6075680"/>
              <a:ext cx="1672362" cy="0"/>
            </a:xfrm>
            <a:prstGeom prst="line">
              <a:avLst/>
            </a:prstGeom>
            <a:ln w="47625">
              <a:solidFill>
                <a:srgbClr val="FA0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1BA09C-BC9B-3249-1C7B-DB8EA49049C9}"/>
                </a:ext>
              </a:extLst>
            </p:cNvPr>
            <p:cNvCxnSpPr>
              <a:cxnSpLocks/>
            </p:cNvCxnSpPr>
            <p:nvPr/>
          </p:nvCxnSpPr>
          <p:spPr>
            <a:xfrm>
              <a:off x="8215444" y="4255050"/>
              <a:ext cx="0" cy="1834127"/>
            </a:xfrm>
            <a:prstGeom prst="line">
              <a:avLst/>
            </a:prstGeom>
            <a:ln w="47625">
              <a:solidFill>
                <a:srgbClr val="FA0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3EDFDB-6A6C-8507-13CE-9E9805CE32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8280" y="4269294"/>
              <a:ext cx="1657163" cy="0"/>
            </a:xfrm>
            <a:prstGeom prst="line">
              <a:avLst/>
            </a:prstGeom>
            <a:ln w="47625">
              <a:solidFill>
                <a:srgbClr val="FA0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C7C0D12-77F2-BA8E-03D1-5578D9EBEB51}"/>
              </a:ext>
            </a:extLst>
          </p:cNvPr>
          <p:cNvSpPr txBox="1"/>
          <p:nvPr/>
        </p:nvSpPr>
        <p:spPr>
          <a:xfrm>
            <a:off x="3163953" y="1705731"/>
            <a:ext cx="3292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A0AB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Known boundaries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5F7A71-4E98-8289-56B9-C4A91FD37A51}"/>
              </a:ext>
            </a:extLst>
          </p:cNvPr>
          <p:cNvGrpSpPr/>
          <p:nvPr/>
        </p:nvGrpSpPr>
        <p:grpSpPr>
          <a:xfrm>
            <a:off x="393483" y="2054442"/>
            <a:ext cx="5719528" cy="2817499"/>
            <a:chOff x="4374636" y="4163074"/>
            <a:chExt cx="3972736" cy="195701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7C6DB45-B1EC-3F2B-7714-8057978CF6B8}"/>
                </a:ext>
              </a:extLst>
            </p:cNvPr>
            <p:cNvSpPr/>
            <p:nvPr/>
          </p:nvSpPr>
          <p:spPr>
            <a:xfrm>
              <a:off x="7697586" y="4163074"/>
              <a:ext cx="215225" cy="2130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C8AEA4-5ECC-7B46-9A06-7DBA8F6ADE05}"/>
                </a:ext>
              </a:extLst>
            </p:cNvPr>
            <p:cNvSpPr/>
            <p:nvPr/>
          </p:nvSpPr>
          <p:spPr>
            <a:xfrm>
              <a:off x="8103298" y="4284035"/>
              <a:ext cx="215225" cy="2130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FBEEF9-5AAD-9B46-C748-8FD9661AE03D}"/>
                </a:ext>
              </a:extLst>
            </p:cNvPr>
            <p:cNvSpPr/>
            <p:nvPr/>
          </p:nvSpPr>
          <p:spPr>
            <a:xfrm>
              <a:off x="8132147" y="5265131"/>
              <a:ext cx="215225" cy="2130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2662AF4-BD69-24FD-3F2C-B0A9123FDDBC}"/>
                </a:ext>
              </a:extLst>
            </p:cNvPr>
            <p:cNvSpPr/>
            <p:nvPr/>
          </p:nvSpPr>
          <p:spPr>
            <a:xfrm>
              <a:off x="6521099" y="5907009"/>
              <a:ext cx="215225" cy="2130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70F3E3C-CEBE-969C-7F1D-E21FAC68B677}"/>
                </a:ext>
              </a:extLst>
            </p:cNvPr>
            <p:cNvSpPr/>
            <p:nvPr/>
          </p:nvSpPr>
          <p:spPr>
            <a:xfrm>
              <a:off x="6502312" y="5426635"/>
              <a:ext cx="215225" cy="2130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157240-557A-FCEF-CA33-C24221B8F630}"/>
                </a:ext>
              </a:extLst>
            </p:cNvPr>
            <p:cNvSpPr/>
            <p:nvPr/>
          </p:nvSpPr>
          <p:spPr>
            <a:xfrm>
              <a:off x="7628007" y="5868273"/>
              <a:ext cx="215225" cy="2130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17637DB-1D8A-4FC1-B75C-DE83B3E58382}"/>
                </a:ext>
              </a:extLst>
            </p:cNvPr>
            <p:cNvSpPr/>
            <p:nvPr/>
          </p:nvSpPr>
          <p:spPr>
            <a:xfrm>
              <a:off x="6617849" y="4376150"/>
              <a:ext cx="215225" cy="2130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F2B5B9-9145-0D88-5D3F-E9CABEB63478}"/>
                </a:ext>
              </a:extLst>
            </p:cNvPr>
            <p:cNvSpPr/>
            <p:nvPr/>
          </p:nvSpPr>
          <p:spPr>
            <a:xfrm>
              <a:off x="8034695" y="5706192"/>
              <a:ext cx="215225" cy="2130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799B8F-915F-22FF-D94B-68924E4CFE43}"/>
                </a:ext>
              </a:extLst>
            </p:cNvPr>
            <p:cNvSpPr txBox="1"/>
            <p:nvPr/>
          </p:nvSpPr>
          <p:spPr>
            <a:xfrm>
              <a:off x="4374636" y="5265131"/>
              <a:ext cx="19243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Suboptimal design points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A88A74-D137-A8AD-1E4A-18C6FA13ED9D}"/>
              </a:ext>
            </a:extLst>
          </p:cNvPr>
          <p:cNvSpPr txBox="1"/>
          <p:nvPr/>
        </p:nvSpPr>
        <p:spPr>
          <a:xfrm>
            <a:off x="439977" y="5425060"/>
            <a:ext cx="834022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Standard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space-filling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designs 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suboptimal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boundary-integrated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Experimental design should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respect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known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A0AB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boundary information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3AA095-8EA3-61B8-F6C3-E0EB3C0484F8}"/>
              </a:ext>
            </a:extLst>
          </p:cNvPr>
          <p:cNvCxnSpPr>
            <a:cxnSpLocks/>
          </p:cNvCxnSpPr>
          <p:nvPr/>
        </p:nvCxnSpPr>
        <p:spPr>
          <a:xfrm flipV="1">
            <a:off x="4326194" y="3150884"/>
            <a:ext cx="434257" cy="371606"/>
          </a:xfrm>
          <a:prstGeom prst="straightConnector1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DC8DB2-2D2C-1929-9201-606B3DEDFA50}"/>
                  </a:ext>
                </a:extLst>
              </p:cNvPr>
              <p:cNvSpPr txBox="1"/>
              <p:nvPr/>
            </p:nvSpPr>
            <p:spPr>
              <a:xfrm>
                <a:off x="4581748" y="1236086"/>
                <a:ext cx="4572000" cy="625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𝒟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∗</m:t>
                          </m:r>
                        </m:sup>
                      </m:sSub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argma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𝒟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 </m:t>
                          </m:r>
                        </m:sub>
                      </m:sSub>
                      <m:limLow>
                        <m:limLow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min</m:t>
                          </m:r>
                        </m:e>
                        <m:li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𝒟</m:t>
                          </m:r>
                        </m:lim>
                      </m:limLow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 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DC8DB2-2D2C-1929-9201-606B3DEDF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748" y="1236086"/>
                <a:ext cx="4572000" cy="625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7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Computer experiments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07" y="1257748"/>
            <a:ext cx="8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 phenomena can be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simulated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computer code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07" y="4998532"/>
            <a:ext cx="811490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Computer experiments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widely used as proxies for physical experiments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expensive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unethical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impossible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However, the more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phenomena, the more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time-consuming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simulations!</a:t>
            </a:r>
          </a:p>
        </p:txBody>
      </p:sp>
      <p:pic>
        <p:nvPicPr>
          <p:cNvPr id="1032" name="Picture 8" descr="Image result for rocket launch cf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3075" r="22024" b="9751"/>
          <a:stretch/>
        </p:blipFill>
        <p:spPr bwMode="auto">
          <a:xfrm>
            <a:off x="533662" y="1933252"/>
            <a:ext cx="2138799" cy="21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ast App: Looking Deep into Heart Valve Replacement - Digital ...">
            <a:extLst>
              <a:ext uri="{FF2B5EF4-FFF2-40B4-BE49-F238E27FC236}">
                <a16:creationId xmlns:a16="http://schemas.microsoft.com/office/drawing/2014/main" id="{02464CE7-FB23-73D7-BE14-0B993CD7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07" y="2136053"/>
            <a:ext cx="2920589" cy="17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028AF-958C-DAE6-CA0E-DFB451C80238}"/>
              </a:ext>
            </a:extLst>
          </p:cNvPr>
          <p:cNvSpPr txBox="1"/>
          <p:nvPr/>
        </p:nvSpPr>
        <p:spPr>
          <a:xfrm>
            <a:off x="138385" y="4088707"/>
            <a:ext cx="29293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Rocket propulsion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 et al. (2018), Yeh et al. (2018), Chang et al. (2019, 2021), Zhang et al. (2022)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E8DF8-021F-92C4-E602-4AE3E79DAA8F}"/>
              </a:ext>
            </a:extLst>
          </p:cNvPr>
          <p:cNvSpPr txBox="1"/>
          <p:nvPr/>
        </p:nvSpPr>
        <p:spPr>
          <a:xfrm>
            <a:off x="3001736" y="4102889"/>
            <a:ext cx="30574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High-energy physics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Everett et al. (2021), Liyanage et al. (2022), Ji et al. (2023a,b), Li et al. (2024, 2025)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8D0B9C-B391-68B1-381E-8FC12CE4041A}"/>
              </a:ext>
            </a:extLst>
          </p:cNvPr>
          <p:cNvSpPr txBox="1"/>
          <p:nvPr/>
        </p:nvSpPr>
        <p:spPr>
          <a:xfrm>
            <a:off x="5748129" y="4088707"/>
            <a:ext cx="36818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Aortic valves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Chen et al., (2020, 2021)</a:t>
            </a:r>
          </a:p>
        </p:txBody>
      </p:sp>
      <p:pic>
        <p:nvPicPr>
          <p:cNvPr id="3" name="Picture 2" descr="From Nuclear Collisions to AI: How Machine Learning is Revolutionizing Nuclear Physics">
            <a:extLst>
              <a:ext uri="{FF2B5EF4-FFF2-40B4-BE49-F238E27FC236}">
                <a16:creationId xmlns:a16="http://schemas.microsoft.com/office/drawing/2014/main" id="{83332FB1-0DEA-D588-BFFE-027CEB9D8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1233"/>
          <a:stretch/>
        </p:blipFill>
        <p:spPr bwMode="auto">
          <a:xfrm>
            <a:off x="3099208" y="2014816"/>
            <a:ext cx="2959936" cy="2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71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1481A-DE89-0AF2-E703-BB2247EF1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8FE812-89B7-9520-4625-104C41BC44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851"/>
          <a:stretch/>
        </p:blipFill>
        <p:spPr>
          <a:xfrm>
            <a:off x="5682268" y="3963981"/>
            <a:ext cx="2401058" cy="23048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14C81-F879-404D-7560-D7A0BC9F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5F701D-3499-B26C-8498-04E92D146DF6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Boundary maximin designs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D1FADA-8DA9-DD44-5484-D4FC3BD9AD69}"/>
                  </a:ext>
                </a:extLst>
              </p:cNvPr>
              <p:cNvSpPr txBox="1"/>
              <p:nvPr/>
            </p:nvSpPr>
            <p:spPr>
              <a:xfrm>
                <a:off x="480435" y="1210966"/>
                <a:ext cx="8203449" cy="248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maximin designs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(Liu &amp; Mak 2025+)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Idea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We want design points that are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well spaced out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not only from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other points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but also from known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boundaries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As for the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BdryGP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suppose known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information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of the form: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): 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, 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𝑗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0,1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, 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=1, ⋯,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𝐽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    This can be summarized by the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index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ℬ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𝑗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" panose="020B0502040204020203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Segoe UI" panose="020B0502040204020203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: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𝑗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=1, ⋯,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𝐽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D1FADA-8DA9-DD44-5484-D4FC3BD9A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35" y="1210966"/>
                <a:ext cx="8203449" cy="2484142"/>
              </a:xfrm>
              <a:prstGeom prst="rect">
                <a:avLst/>
              </a:prstGeom>
              <a:blipFill>
                <a:blip r:embed="rId5"/>
                <a:stretch>
                  <a:fillRect l="-817" t="-1229" b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0B67247-6B5D-67B5-A4B1-32E824417039}"/>
              </a:ext>
            </a:extLst>
          </p:cNvPr>
          <p:cNvGrpSpPr/>
          <p:nvPr/>
        </p:nvGrpSpPr>
        <p:grpSpPr>
          <a:xfrm>
            <a:off x="6110858" y="4072134"/>
            <a:ext cx="1701800" cy="1872777"/>
            <a:chOff x="6553200" y="4216400"/>
            <a:chExt cx="1701800" cy="187277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6F0397-E4E6-8922-AC35-1E8AE4BC1128}"/>
                </a:ext>
              </a:extLst>
            </p:cNvPr>
            <p:cNvCxnSpPr>
              <a:cxnSpLocks/>
            </p:cNvCxnSpPr>
            <p:nvPr/>
          </p:nvCxnSpPr>
          <p:spPr>
            <a:xfrm>
              <a:off x="6553200" y="4216400"/>
              <a:ext cx="0" cy="1869440"/>
            </a:xfrm>
            <a:prstGeom prst="line">
              <a:avLst/>
            </a:prstGeom>
            <a:ln w="47625">
              <a:solidFill>
                <a:srgbClr val="FA0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C29495-B9D9-7904-491D-8AA6BE2BE7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3200" y="6075680"/>
              <a:ext cx="1696720" cy="0"/>
            </a:xfrm>
            <a:prstGeom prst="line">
              <a:avLst/>
            </a:prstGeom>
            <a:ln w="47625">
              <a:solidFill>
                <a:srgbClr val="FA0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537C4B-17AD-F25B-DC41-A3CF1DA39545}"/>
                </a:ext>
              </a:extLst>
            </p:cNvPr>
            <p:cNvCxnSpPr>
              <a:cxnSpLocks/>
            </p:cNvCxnSpPr>
            <p:nvPr/>
          </p:nvCxnSpPr>
          <p:spPr>
            <a:xfrm>
              <a:off x="8249920" y="4219737"/>
              <a:ext cx="0" cy="1869440"/>
            </a:xfrm>
            <a:prstGeom prst="line">
              <a:avLst/>
            </a:prstGeom>
            <a:ln w="47625">
              <a:solidFill>
                <a:srgbClr val="FA0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255ECD-D174-D936-C791-9EC6C57A46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8280" y="4229897"/>
              <a:ext cx="1696720" cy="0"/>
            </a:xfrm>
            <a:prstGeom prst="line">
              <a:avLst/>
            </a:prstGeom>
            <a:ln w="47625">
              <a:solidFill>
                <a:srgbClr val="FA0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97CCC5-3ECE-20AE-ACED-4B7AA93F489C}"/>
                  </a:ext>
                </a:extLst>
              </p:cNvPr>
              <p:cNvSpPr txBox="1"/>
              <p:nvPr/>
            </p:nvSpPr>
            <p:spPr>
              <a:xfrm>
                <a:off x="1952502" y="4831249"/>
                <a:ext cx="37297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Here,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ℬ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1,0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,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1,1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,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2,0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,(2,1)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97CCC5-3ECE-20AE-ACED-4B7AA93F4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02" y="4831249"/>
                <a:ext cx="3729766" cy="369332"/>
              </a:xfrm>
              <a:prstGeom prst="rect">
                <a:avLst/>
              </a:prstGeom>
              <a:blipFill>
                <a:blip r:embed="rId6"/>
                <a:stretch>
                  <a:fillRect l="-1307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C00A752-B6ED-E506-8787-3447A08E15FC}"/>
              </a:ext>
            </a:extLst>
          </p:cNvPr>
          <p:cNvSpPr txBox="1"/>
          <p:nvPr/>
        </p:nvSpPr>
        <p:spPr>
          <a:xfrm>
            <a:off x="5815810" y="3695980"/>
            <a:ext cx="2286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A0AB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Known boundaries</a:t>
            </a:r>
          </a:p>
        </p:txBody>
      </p:sp>
    </p:spTree>
    <p:extLst>
      <p:ext uri="{BB962C8B-B14F-4D97-AF65-F5344CB8AC3E}">
        <p14:creationId xmlns:p14="http://schemas.microsoft.com/office/powerpoint/2010/main" val="28405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7765A-C91A-0FE5-261A-0A606826B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CE8AD-C41B-33C4-51D2-94739C1A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3BFCA6-4EC8-E081-91C4-862C5F0ED356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Boundary maximin designs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33250B-FCA3-7ADA-2192-1F34A9795C96}"/>
                  </a:ext>
                </a:extLst>
              </p:cNvPr>
              <p:cNvSpPr txBox="1"/>
              <p:nvPr/>
            </p:nvSpPr>
            <p:spPr>
              <a:xfrm>
                <a:off x="1373771" y="2198540"/>
                <a:ext cx="6396456" cy="715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ℬ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𝒟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: |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𝒟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|=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limLow>
                                        <m:limLow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kumimoji="0" lang="en-US" sz="1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𝒙</m:t>
                                          </m:r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𝒟</m:t>
                                          </m:r>
                                        </m:lim>
                                      </m:limLow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en-US" sz="18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kumimoji="0" lang="en-US" sz="18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4472C4">
                                                              <a:lumMod val="50000"/>
                                                            </a:srgb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kumimoji="0" lang="en-US" sz="1800" b="1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4472C4">
                                                              <a:lumMod val="50000"/>
                                                            </a:srgb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kumimoji="0" lang="en-US" sz="18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4472C4">
                                                              <a:lumMod val="50000"/>
                                                            </a:srgb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𝛾</m:t>
                                      </m:r>
                                      <m:limLow>
                                        <m:limLow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d>
                                            <m:dPr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ℬ</m:t>
                                          </m:r>
                                        </m:lim>
                                      </m:limLow>
                                      <m:func>
                                        <m:func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𝒟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33250B-FCA3-7ADA-2192-1F34A9795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71" y="2198540"/>
                <a:ext cx="6396456" cy="715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3ED5F-90B5-4E16-035B-B0F834A50248}"/>
                  </a:ext>
                </a:extLst>
              </p:cNvPr>
              <p:cNvSpPr txBox="1"/>
              <p:nvPr/>
            </p:nvSpPr>
            <p:spPr>
              <a:xfrm>
                <a:off x="1373770" y="2195324"/>
                <a:ext cx="6396456" cy="715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ℬ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𝒟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: |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𝒟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|=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limLow>
                                        <m:limLowPr>
                                          <m:ctrlPr>
                                            <a:rPr kumimoji="0" 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kumimoji="0" lang="en-US" sz="1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𝒙</m:t>
                                          </m:r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𝒟</m:t>
                                          </m:r>
                                        </m:lim>
                                      </m:limLow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en-US" sz="18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kumimoji="0" lang="en-US" sz="18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kumimoji="0" lang="en-US" sz="1800" b="1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kumimoji="0" lang="en-US" sz="18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𝛾</m:t>
                                      </m:r>
                                      <m:limLow>
                                        <m:limLow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d>
                                            <m:dPr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ℬ</m:t>
                                          </m:r>
                                        </m:lim>
                                      </m:limLow>
                                      <m:func>
                                        <m:func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𝒟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3ED5F-90B5-4E16-035B-B0F834A5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70" y="2195324"/>
                <a:ext cx="6396456" cy="715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D4BDEC-72A5-AC2C-FC82-1609FA48CB17}"/>
                  </a:ext>
                </a:extLst>
              </p:cNvPr>
              <p:cNvSpPr txBox="1"/>
              <p:nvPr/>
            </p:nvSpPr>
            <p:spPr>
              <a:xfrm>
                <a:off x="1373770" y="2195324"/>
                <a:ext cx="6396456" cy="715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ℬ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𝒟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: |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𝒟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|=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limLow>
                                        <m:limLow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kumimoji="0" lang="en-US" sz="1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𝒙</m:t>
                                          </m:r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𝒟</m:t>
                                          </m:r>
                                        </m:lim>
                                      </m:limLow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50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en-US" sz="18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4472C4">
                                                          <a:lumMod val="50000"/>
                                                        </a:srgb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kumimoji="0" lang="en-US" sz="18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4472C4">
                                                              <a:lumMod val="50000"/>
                                                            </a:srgb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kumimoji="0" lang="en-US" sz="1800" b="1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4472C4">
                                                              <a:lumMod val="50000"/>
                                                            </a:srgb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kumimoji="0" lang="en-US" sz="18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4472C4">
                                                              <a:lumMod val="50000"/>
                                                            </a:srgb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𝛾</m:t>
                                      </m:r>
                                      <m:limLow>
                                        <m:limLow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d>
                                            <m:dPr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ℬ</m:t>
                                          </m:r>
                                        </m:lim>
                                      </m:limLow>
                                      <m:func>
                                        <m:func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kumimoji="0" 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𝒟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D4BDEC-72A5-AC2C-FC82-1609FA48C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70" y="2195324"/>
                <a:ext cx="6396456" cy="715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8C7DBFD-8D5D-140A-5A6F-CECA314816CD}"/>
              </a:ext>
            </a:extLst>
          </p:cNvPr>
          <p:cNvGrpSpPr/>
          <p:nvPr/>
        </p:nvGrpSpPr>
        <p:grpSpPr>
          <a:xfrm>
            <a:off x="5682268" y="3865276"/>
            <a:ext cx="2401058" cy="2304864"/>
            <a:chOff x="6632610" y="3982720"/>
            <a:chExt cx="2401058" cy="230486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20A9AA-824B-147D-9722-5B5179503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11851"/>
            <a:stretch/>
          </p:blipFill>
          <p:spPr>
            <a:xfrm>
              <a:off x="6632610" y="3982720"/>
              <a:ext cx="2401058" cy="2304864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8FEE588-D515-A544-0548-7927E8E415F4}"/>
                </a:ext>
              </a:extLst>
            </p:cNvPr>
            <p:cNvGrpSpPr/>
            <p:nvPr/>
          </p:nvGrpSpPr>
          <p:grpSpPr>
            <a:xfrm>
              <a:off x="7061200" y="4082988"/>
              <a:ext cx="1701800" cy="1872777"/>
              <a:chOff x="6553200" y="4216400"/>
              <a:chExt cx="1701800" cy="1872777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23084FE-F212-0E1F-69A5-4474DA755E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3200" y="4216400"/>
                <a:ext cx="0" cy="186944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8FAC701-32D0-4068-B16A-72A4B18AC4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3200" y="6075680"/>
                <a:ext cx="1696720" cy="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BA92FD5-6668-3622-FDB2-693D8158F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9920" y="4219737"/>
                <a:ext cx="0" cy="186944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A18C0AA-3F7E-542A-85B9-AF0010334A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8280" y="4229897"/>
                <a:ext cx="1696720" cy="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D31C10-52C5-2615-F5AB-E2B6FDD1F9C2}"/>
              </a:ext>
            </a:extLst>
          </p:cNvPr>
          <p:cNvCxnSpPr>
            <a:cxnSpLocks/>
          </p:cNvCxnSpPr>
          <p:nvPr/>
        </p:nvCxnSpPr>
        <p:spPr>
          <a:xfrm>
            <a:off x="6642770" y="4490720"/>
            <a:ext cx="326608" cy="13021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12117F-5BA2-322E-81CD-E5013659C1C8}"/>
              </a:ext>
            </a:extLst>
          </p:cNvPr>
          <p:cNvCxnSpPr>
            <a:cxnSpLocks/>
          </p:cNvCxnSpPr>
          <p:nvPr/>
        </p:nvCxnSpPr>
        <p:spPr>
          <a:xfrm flipV="1">
            <a:off x="7043708" y="4887842"/>
            <a:ext cx="314290" cy="25750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B8B97EB-C2BC-0587-1D13-E3A9D4F5575B}"/>
              </a:ext>
            </a:extLst>
          </p:cNvPr>
          <p:cNvCxnSpPr>
            <a:cxnSpLocks/>
          </p:cNvCxnSpPr>
          <p:nvPr/>
        </p:nvCxnSpPr>
        <p:spPr>
          <a:xfrm flipV="1">
            <a:off x="6616607" y="3979041"/>
            <a:ext cx="0" cy="44645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F9E59D-AA69-D218-C1EE-3EC430B73F91}"/>
              </a:ext>
            </a:extLst>
          </p:cNvPr>
          <p:cNvCxnSpPr>
            <a:cxnSpLocks/>
          </p:cNvCxnSpPr>
          <p:nvPr/>
        </p:nvCxnSpPr>
        <p:spPr>
          <a:xfrm>
            <a:off x="6115938" y="5374640"/>
            <a:ext cx="39662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B1F914-C72D-7FB7-B239-EDB5525784AC}"/>
                  </a:ext>
                </a:extLst>
              </p:cNvPr>
              <p:cNvSpPr txBox="1"/>
              <p:nvPr/>
            </p:nvSpPr>
            <p:spPr>
              <a:xfrm>
                <a:off x="470275" y="1234943"/>
                <a:ext cx="8203449" cy="4555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maximin designs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(Liu &amp; Mak 2025+):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Define the new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maximin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design as: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No two design points should be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too close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together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No point should be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too close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to a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AB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known boundary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𝛾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AB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controls the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trade-off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between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design space-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fillingness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and its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distance from known boundaries 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Smaller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𝛾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greater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emphasis on distance from boundaries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These designs can be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optimized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via standard design algorithms: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Exchange-type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algorithms (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Federov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1972, etc.)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B1F914-C72D-7FB7-B239-EDB552578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1234943"/>
                <a:ext cx="8203449" cy="4555093"/>
              </a:xfrm>
              <a:prstGeom prst="rect">
                <a:avLst/>
              </a:prstGeom>
              <a:blipFill>
                <a:blip r:embed="rId8"/>
                <a:stretch>
                  <a:fillRect l="-743" t="-669" b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7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9" grpId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8D934-A31A-6D23-1E48-B25B4A50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214D6-3C31-6622-92AF-4574F507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3AF59B-3875-2894-FE9F-1A8259FADBB3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Boundary maximin designs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CC57B-EA0C-461E-0933-7B19EE689315}"/>
                  </a:ext>
                </a:extLst>
              </p:cNvPr>
              <p:cNvSpPr txBox="1"/>
              <p:nvPr/>
            </p:nvSpPr>
            <p:spPr>
              <a:xfrm>
                <a:off x="470275" y="1234943"/>
                <a:ext cx="8203449" cy="1229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maximin designs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(Liu &amp; Mak 2025+):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𝒟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ℬ</m:t>
                          </m:r>
                        </m:sup>
                      </m:sSub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limLow>
                                        <m:limLow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𝒙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𝒟</m:t>
                                          </m:r>
                                        </m:lim>
                                      </m:limLow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en-US" sz="20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kumimoji="0" lang="en-US" sz="20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kumimoji="0" lang="en-US" sz="2000" b="1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kumimoji="0" lang="en-US" sz="20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𝛾</m:t>
                                      </m:r>
                                      <m:limLow>
                                        <m:limLow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d>
                                            <m:d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ℬ</m:t>
                                          </m:r>
                                        </m:lim>
                                      </m:limLow>
                                      <m:func>
                                        <m:func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𝒟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CC57B-EA0C-461E-0933-7B19EE689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1234943"/>
                <a:ext cx="8203449" cy="1229439"/>
              </a:xfrm>
              <a:prstGeom prst="rect">
                <a:avLst/>
              </a:prstGeom>
              <a:blipFill>
                <a:blip r:embed="rId4"/>
                <a:stretch>
                  <a:fillRect l="-743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3D77234-9F1E-60B7-49AC-4B70DBDF4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34" y="2762491"/>
            <a:ext cx="8203449" cy="28775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D96825-5BBA-4B66-7CE1-E58E03E2C4BE}"/>
              </a:ext>
            </a:extLst>
          </p:cNvPr>
          <p:cNvCxnSpPr>
            <a:cxnSpLocks/>
          </p:cNvCxnSpPr>
          <p:nvPr/>
        </p:nvCxnSpPr>
        <p:spPr>
          <a:xfrm>
            <a:off x="1122298" y="3152744"/>
            <a:ext cx="0" cy="2039016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CB83CA-435F-540D-5EE8-66E9C8979411}"/>
              </a:ext>
            </a:extLst>
          </p:cNvPr>
          <p:cNvCxnSpPr>
            <a:cxnSpLocks/>
          </p:cNvCxnSpPr>
          <p:nvPr/>
        </p:nvCxnSpPr>
        <p:spPr>
          <a:xfrm flipH="1">
            <a:off x="1096898" y="5185410"/>
            <a:ext cx="1900302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C6DEC8-A705-6FA1-655B-3E885C254CBD}"/>
              </a:ext>
            </a:extLst>
          </p:cNvPr>
          <p:cNvCxnSpPr>
            <a:cxnSpLocks/>
          </p:cNvCxnSpPr>
          <p:nvPr/>
        </p:nvCxnSpPr>
        <p:spPr>
          <a:xfrm>
            <a:off x="2978150" y="3152744"/>
            <a:ext cx="0" cy="2051716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5EA126-F1B5-CD56-B329-8980777AF560}"/>
              </a:ext>
            </a:extLst>
          </p:cNvPr>
          <p:cNvCxnSpPr>
            <a:cxnSpLocks/>
          </p:cNvCxnSpPr>
          <p:nvPr/>
        </p:nvCxnSpPr>
        <p:spPr>
          <a:xfrm flipH="1">
            <a:off x="1127378" y="3166241"/>
            <a:ext cx="1869822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4D6A361-6E40-C25F-11DA-FE9838830E14}"/>
              </a:ext>
            </a:extLst>
          </p:cNvPr>
          <p:cNvSpPr txBox="1"/>
          <p:nvPr/>
        </p:nvSpPr>
        <p:spPr>
          <a:xfrm>
            <a:off x="903641" y="5438391"/>
            <a:ext cx="2286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A0AB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Known boundaries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251B95-64E1-4CEB-333B-852FFC23E887}"/>
              </a:ext>
            </a:extLst>
          </p:cNvPr>
          <p:cNvCxnSpPr/>
          <p:nvPr/>
        </p:nvCxnSpPr>
        <p:spPr>
          <a:xfrm>
            <a:off x="903641" y="6052705"/>
            <a:ext cx="7591389" cy="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09E90E-3C4E-BC8F-E12B-32694675C29B}"/>
                  </a:ext>
                </a:extLst>
              </p:cNvPr>
              <p:cNvSpPr txBox="1"/>
              <p:nvPr/>
            </p:nvSpPr>
            <p:spPr>
              <a:xfrm>
                <a:off x="3088301" y="5653506"/>
                <a:ext cx="5306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Decreasing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𝛾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greater emphasis on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boundaries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09E90E-3C4E-BC8F-E12B-32694675C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01" y="5653506"/>
                <a:ext cx="5306738" cy="369332"/>
              </a:xfrm>
              <a:prstGeom prst="rect">
                <a:avLst/>
              </a:prstGeom>
              <a:blipFill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2C25791C-665D-E683-0B64-04AF6FE690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859" r="34199"/>
          <a:stretch/>
        </p:blipFill>
        <p:spPr>
          <a:xfrm>
            <a:off x="6113721" y="2737819"/>
            <a:ext cx="2620306" cy="28775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C5EBB7-6A36-7A14-0E12-2BA588A848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658"/>
          <a:stretch/>
        </p:blipFill>
        <p:spPr>
          <a:xfrm>
            <a:off x="3357201" y="2745539"/>
            <a:ext cx="2653114" cy="287751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21BB8B-2B99-DDB0-35A2-B5E049B9D648}"/>
              </a:ext>
            </a:extLst>
          </p:cNvPr>
          <p:cNvCxnSpPr>
            <a:cxnSpLocks/>
          </p:cNvCxnSpPr>
          <p:nvPr/>
        </p:nvCxnSpPr>
        <p:spPr>
          <a:xfrm>
            <a:off x="3885818" y="3166241"/>
            <a:ext cx="0" cy="2039016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F0CBF4-D601-2DB4-619E-4268C5C42832}"/>
              </a:ext>
            </a:extLst>
          </p:cNvPr>
          <p:cNvCxnSpPr>
            <a:cxnSpLocks/>
          </p:cNvCxnSpPr>
          <p:nvPr/>
        </p:nvCxnSpPr>
        <p:spPr>
          <a:xfrm flipH="1">
            <a:off x="3860418" y="5198907"/>
            <a:ext cx="1900302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26C424-5A1C-E224-04BC-BBAB28999C5F}"/>
              </a:ext>
            </a:extLst>
          </p:cNvPr>
          <p:cNvCxnSpPr>
            <a:cxnSpLocks/>
          </p:cNvCxnSpPr>
          <p:nvPr/>
        </p:nvCxnSpPr>
        <p:spPr>
          <a:xfrm>
            <a:off x="5741670" y="3166241"/>
            <a:ext cx="0" cy="2051716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FF4D5C-8D95-747B-5E80-7070C600DE2F}"/>
              </a:ext>
            </a:extLst>
          </p:cNvPr>
          <p:cNvCxnSpPr>
            <a:cxnSpLocks/>
          </p:cNvCxnSpPr>
          <p:nvPr/>
        </p:nvCxnSpPr>
        <p:spPr>
          <a:xfrm flipH="1">
            <a:off x="3860418" y="3179738"/>
            <a:ext cx="1900302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E7E8E9-0841-FEA3-88E1-9D8D448A2138}"/>
              </a:ext>
            </a:extLst>
          </p:cNvPr>
          <p:cNvCxnSpPr>
            <a:cxnSpLocks/>
          </p:cNvCxnSpPr>
          <p:nvPr/>
        </p:nvCxnSpPr>
        <p:spPr>
          <a:xfrm>
            <a:off x="6639178" y="3159891"/>
            <a:ext cx="0" cy="2039016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580F59-3A59-1456-20DD-F5DCA356D953}"/>
              </a:ext>
            </a:extLst>
          </p:cNvPr>
          <p:cNvCxnSpPr>
            <a:cxnSpLocks/>
          </p:cNvCxnSpPr>
          <p:nvPr/>
        </p:nvCxnSpPr>
        <p:spPr>
          <a:xfrm flipH="1">
            <a:off x="6613778" y="5192557"/>
            <a:ext cx="1900302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34F884-7617-7440-D234-3A94047BDED5}"/>
              </a:ext>
            </a:extLst>
          </p:cNvPr>
          <p:cNvCxnSpPr>
            <a:cxnSpLocks/>
          </p:cNvCxnSpPr>
          <p:nvPr/>
        </p:nvCxnSpPr>
        <p:spPr>
          <a:xfrm>
            <a:off x="8495030" y="3159891"/>
            <a:ext cx="0" cy="2051716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6D9385-6077-151D-3328-CA5764F75BBF}"/>
              </a:ext>
            </a:extLst>
          </p:cNvPr>
          <p:cNvCxnSpPr>
            <a:cxnSpLocks/>
          </p:cNvCxnSpPr>
          <p:nvPr/>
        </p:nvCxnSpPr>
        <p:spPr>
          <a:xfrm flipH="1">
            <a:off x="6613778" y="3173388"/>
            <a:ext cx="1900302" cy="635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4447B-5CCA-2988-F0C6-EDF0A476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A388C32C-6FDC-502A-494C-235C1A530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53" y="2704049"/>
            <a:ext cx="8203449" cy="2991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02C1-6C02-F9B1-FE6F-8CF6F1E6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A90DE4-7BB4-A640-B30B-FA7594E14487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Boundary maximin designs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CE4162-0EC6-559D-9A14-32AE85F6A41B}"/>
                  </a:ext>
                </a:extLst>
              </p:cNvPr>
              <p:cNvSpPr txBox="1"/>
              <p:nvPr/>
            </p:nvSpPr>
            <p:spPr>
              <a:xfrm>
                <a:off x="470275" y="1234943"/>
                <a:ext cx="8203449" cy="1229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maximin designs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(Liu &amp; Mak 2025+):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𝒟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ℬ</m:t>
                          </m:r>
                        </m:sup>
                      </m:sSub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limLow>
                                        <m:limLow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𝒙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𝒟</m:t>
                                          </m:r>
                                        </m:lim>
                                      </m:limLow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en-US" sz="20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kumimoji="0" lang="en-US" sz="20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kumimoji="0" lang="en-US" sz="2000" b="1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kumimoji="0" lang="en-US" sz="20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𝛾</m:t>
                                      </m:r>
                                      <m:limLow>
                                        <m:limLow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d>
                                            <m:d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ℬ</m:t>
                                          </m:r>
                                        </m:lim>
                                      </m:limLow>
                                      <m:func>
                                        <m:func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𝒟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CE4162-0EC6-559D-9A14-32AE85F6A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" y="1234943"/>
                <a:ext cx="8203449" cy="1229439"/>
              </a:xfrm>
              <a:prstGeom prst="rect">
                <a:avLst/>
              </a:prstGeom>
              <a:blipFill>
                <a:blip r:embed="rId5"/>
                <a:stretch>
                  <a:fillRect l="-743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5BC995-C375-B119-1D5D-92631C1822FE}"/>
              </a:ext>
            </a:extLst>
          </p:cNvPr>
          <p:cNvCxnSpPr>
            <a:cxnSpLocks/>
          </p:cNvCxnSpPr>
          <p:nvPr/>
        </p:nvCxnSpPr>
        <p:spPr>
          <a:xfrm>
            <a:off x="887346" y="3152775"/>
            <a:ext cx="0" cy="2099945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5A6B40-2495-DD0C-E893-F77C2A832740}"/>
              </a:ext>
            </a:extLst>
          </p:cNvPr>
          <p:cNvCxnSpPr>
            <a:cxnSpLocks/>
          </p:cNvCxnSpPr>
          <p:nvPr/>
        </p:nvCxnSpPr>
        <p:spPr>
          <a:xfrm flipH="1">
            <a:off x="862013" y="5252720"/>
            <a:ext cx="2003107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BC2695A-39B9-7D03-A636-C0037B46DA1D}"/>
              </a:ext>
            </a:extLst>
          </p:cNvPr>
          <p:cNvSpPr txBox="1"/>
          <p:nvPr/>
        </p:nvSpPr>
        <p:spPr>
          <a:xfrm>
            <a:off x="754733" y="5438391"/>
            <a:ext cx="2286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A0AB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Known boundaries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7B861-B617-3448-50A8-5F3C109838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70" r="33381"/>
          <a:stretch/>
        </p:blipFill>
        <p:spPr>
          <a:xfrm>
            <a:off x="5925431" y="2683648"/>
            <a:ext cx="2727610" cy="299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0B0C9-4411-B2B4-435F-9FB096AD54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759"/>
          <a:stretch/>
        </p:blipFill>
        <p:spPr>
          <a:xfrm>
            <a:off x="3173447" y="2704373"/>
            <a:ext cx="2644847" cy="2991414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D7E4A5F-D225-0312-59B0-E3AF69152AF5}"/>
              </a:ext>
            </a:extLst>
          </p:cNvPr>
          <p:cNvCxnSpPr>
            <a:cxnSpLocks/>
          </p:cNvCxnSpPr>
          <p:nvPr/>
        </p:nvCxnSpPr>
        <p:spPr>
          <a:xfrm>
            <a:off x="3659121" y="3157220"/>
            <a:ext cx="0" cy="2099945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09261A-220F-E2B1-97D0-CEDB55BCE586}"/>
              </a:ext>
            </a:extLst>
          </p:cNvPr>
          <p:cNvCxnSpPr>
            <a:cxnSpLocks/>
          </p:cNvCxnSpPr>
          <p:nvPr/>
        </p:nvCxnSpPr>
        <p:spPr>
          <a:xfrm flipH="1">
            <a:off x="3633788" y="5257165"/>
            <a:ext cx="2003107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B2BE3D9-80F9-4F20-8CE0-7E9EDB81EF7B}"/>
              </a:ext>
            </a:extLst>
          </p:cNvPr>
          <p:cNvCxnSpPr>
            <a:cxnSpLocks/>
          </p:cNvCxnSpPr>
          <p:nvPr/>
        </p:nvCxnSpPr>
        <p:spPr>
          <a:xfrm>
            <a:off x="6440421" y="3147695"/>
            <a:ext cx="0" cy="2099945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5BC014-B90A-28D9-A425-F35CE9B13AD2}"/>
              </a:ext>
            </a:extLst>
          </p:cNvPr>
          <p:cNvCxnSpPr>
            <a:cxnSpLocks/>
          </p:cNvCxnSpPr>
          <p:nvPr/>
        </p:nvCxnSpPr>
        <p:spPr>
          <a:xfrm flipH="1">
            <a:off x="6415088" y="5247640"/>
            <a:ext cx="2003107" cy="0"/>
          </a:xfrm>
          <a:prstGeom prst="line">
            <a:avLst/>
          </a:prstGeom>
          <a:ln w="47625">
            <a:solidFill>
              <a:srgbClr val="FA0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200B55-EE24-E93A-4B84-7C93FDBA897D}"/>
              </a:ext>
            </a:extLst>
          </p:cNvPr>
          <p:cNvCxnSpPr/>
          <p:nvPr/>
        </p:nvCxnSpPr>
        <p:spPr>
          <a:xfrm>
            <a:off x="903641" y="6052705"/>
            <a:ext cx="7591389" cy="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FDECCE-B2A7-F916-4563-9168333BF001}"/>
                  </a:ext>
                </a:extLst>
              </p:cNvPr>
              <p:cNvSpPr txBox="1"/>
              <p:nvPr/>
            </p:nvSpPr>
            <p:spPr>
              <a:xfrm>
                <a:off x="3088301" y="5653506"/>
                <a:ext cx="5306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Decreasing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𝛾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greater emphasis on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boundaries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FDECCE-B2A7-F916-4563-9168333BF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01" y="5653506"/>
                <a:ext cx="5306738" cy="369332"/>
              </a:xfrm>
              <a:prstGeom prst="rect">
                <a:avLst/>
              </a:prstGeom>
              <a:blipFill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5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46D901-E36D-9489-7742-90D84C16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86F359-4903-24CB-1275-FB7AEFE49847}"/>
                  </a:ext>
                </a:extLst>
              </p:cNvPr>
              <p:cNvSpPr txBox="1"/>
              <p:nvPr/>
            </p:nvSpPr>
            <p:spPr>
              <a:xfrm>
                <a:off x="466359" y="2815239"/>
                <a:ext cx="8223645" cy="1813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Alternative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consider the distances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between points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and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with boundaries</a:t>
                </a:r>
              </a:p>
              <a:p>
                <a:pPr marL="742950" marR="0" lvl="1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𝛾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balances this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discrepancy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𝑑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-dim. and 1-dim. distances</a:t>
                </a:r>
              </a:p>
              <a:p>
                <a:pPr marL="742950" marR="0" lvl="1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We find that this typically yields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better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empirical performance with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limited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sample sizes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𝑛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86F359-4903-24CB-1275-FB7AEFE49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59" y="2815239"/>
                <a:ext cx="8223645" cy="1813958"/>
              </a:xfrm>
              <a:prstGeom prst="rect">
                <a:avLst/>
              </a:prstGeom>
              <a:blipFill>
                <a:blip r:embed="rId4"/>
                <a:stretch>
                  <a:fillRect l="-519" t="-1684" r="-593" b="-4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0FD07-ED76-BD2C-3886-D06D6EB2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12B30852-08AA-E2DC-2612-7E21A462AA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5570" y="159105"/>
                <a:ext cx="7424440" cy="57336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Specifying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𝛾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12B30852-08AA-E2DC-2612-7E21A462A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70" y="159105"/>
                <a:ext cx="7424440" cy="573360"/>
              </a:xfrm>
              <a:prstGeom prst="rect">
                <a:avLst/>
              </a:prstGeom>
              <a:blipFill>
                <a:blip r:embed="rId5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7DD950A-9812-289E-C270-F2171D33334C}"/>
              </a:ext>
            </a:extLst>
          </p:cNvPr>
          <p:cNvGrpSpPr/>
          <p:nvPr/>
        </p:nvGrpSpPr>
        <p:grpSpPr>
          <a:xfrm>
            <a:off x="3349100" y="3515874"/>
            <a:ext cx="2401058" cy="2304864"/>
            <a:chOff x="6632610" y="3982720"/>
            <a:chExt cx="2401058" cy="23048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9DDC1-BF2A-DC97-C630-8F72A64C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851"/>
            <a:stretch/>
          </p:blipFill>
          <p:spPr>
            <a:xfrm>
              <a:off x="6632610" y="3982720"/>
              <a:ext cx="2401058" cy="230486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506F64-8CF3-89C1-C9DD-69AB4953F46C}"/>
                </a:ext>
              </a:extLst>
            </p:cNvPr>
            <p:cNvGrpSpPr/>
            <p:nvPr/>
          </p:nvGrpSpPr>
          <p:grpSpPr>
            <a:xfrm>
              <a:off x="7061200" y="4082988"/>
              <a:ext cx="1701800" cy="1872777"/>
              <a:chOff x="6553200" y="4216400"/>
              <a:chExt cx="1701800" cy="187277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3CE96BF-80F6-E8B2-AE9E-CBFC51813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3200" y="4216400"/>
                <a:ext cx="0" cy="186944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CC88D3E-1F04-6237-28BF-0B7A1625D2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3200" y="6075680"/>
                <a:ext cx="1696720" cy="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4D6F795-C5A4-079F-A08B-0F48F2FB1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9920" y="4219737"/>
                <a:ext cx="0" cy="186944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957CCE1-2CAB-BD9E-09DC-836BD8BF0F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8280" y="4229897"/>
                <a:ext cx="1696720" cy="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8FFA22-25C6-ECD5-6592-7C5E10AD3FB3}"/>
              </a:ext>
            </a:extLst>
          </p:cNvPr>
          <p:cNvCxnSpPr>
            <a:cxnSpLocks/>
          </p:cNvCxnSpPr>
          <p:nvPr/>
        </p:nvCxnSpPr>
        <p:spPr>
          <a:xfrm flipV="1">
            <a:off x="4283439" y="3629639"/>
            <a:ext cx="0" cy="44645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7A318E-5F8D-A74D-355A-B66E7884E508}"/>
              </a:ext>
            </a:extLst>
          </p:cNvPr>
          <p:cNvCxnSpPr>
            <a:cxnSpLocks/>
          </p:cNvCxnSpPr>
          <p:nvPr/>
        </p:nvCxnSpPr>
        <p:spPr>
          <a:xfrm>
            <a:off x="3782770" y="5025238"/>
            <a:ext cx="39662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E00797-4EA6-E2CA-796A-08896124919B}"/>
              </a:ext>
            </a:extLst>
          </p:cNvPr>
          <p:cNvGrpSpPr/>
          <p:nvPr/>
        </p:nvGrpSpPr>
        <p:grpSpPr>
          <a:xfrm>
            <a:off x="533770" y="3516518"/>
            <a:ext cx="2401058" cy="2304864"/>
            <a:chOff x="6632610" y="3982720"/>
            <a:chExt cx="2401058" cy="230486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49F17D6-4255-BF92-510A-08296D7C4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851"/>
            <a:stretch/>
          </p:blipFill>
          <p:spPr>
            <a:xfrm>
              <a:off x="6632610" y="3982720"/>
              <a:ext cx="2401058" cy="2304864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C6463DC-E663-900D-8E5A-EA69939291E5}"/>
                </a:ext>
              </a:extLst>
            </p:cNvPr>
            <p:cNvGrpSpPr/>
            <p:nvPr/>
          </p:nvGrpSpPr>
          <p:grpSpPr>
            <a:xfrm>
              <a:off x="7061200" y="4082988"/>
              <a:ext cx="1701800" cy="1872777"/>
              <a:chOff x="6553200" y="4216400"/>
              <a:chExt cx="1701800" cy="1872777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562C904-52CA-3126-F744-3DBB09BA8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3200" y="4216400"/>
                <a:ext cx="0" cy="186944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8275EB2-B310-E6A2-ECDB-33F1F9A750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3200" y="6075680"/>
                <a:ext cx="1696720" cy="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59D3D51-3452-60CB-0F8A-B6DD5D2D4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9920" y="4219737"/>
                <a:ext cx="0" cy="186944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C5EEC02-1696-1503-6C6C-B010891B7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8280" y="4229897"/>
                <a:ext cx="1696720" cy="0"/>
              </a:xfrm>
              <a:prstGeom prst="line">
                <a:avLst/>
              </a:prstGeom>
              <a:ln w="47625">
                <a:solidFill>
                  <a:srgbClr val="FA0A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8F3781-E25C-2A8F-0124-5F24D9FC98CD}"/>
              </a:ext>
            </a:extLst>
          </p:cNvPr>
          <p:cNvCxnSpPr>
            <a:cxnSpLocks/>
          </p:cNvCxnSpPr>
          <p:nvPr/>
        </p:nvCxnSpPr>
        <p:spPr>
          <a:xfrm>
            <a:off x="1494272" y="4141962"/>
            <a:ext cx="326608" cy="13021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260971-5907-11C1-CF8F-9E0583A07795}"/>
              </a:ext>
            </a:extLst>
          </p:cNvPr>
          <p:cNvCxnSpPr>
            <a:cxnSpLocks/>
          </p:cNvCxnSpPr>
          <p:nvPr/>
        </p:nvCxnSpPr>
        <p:spPr>
          <a:xfrm flipV="1">
            <a:off x="1895210" y="4539084"/>
            <a:ext cx="314290" cy="25750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305F8F5-0F34-D193-E222-08C67CCE7446}"/>
              </a:ext>
            </a:extLst>
          </p:cNvPr>
          <p:cNvSpPr txBox="1"/>
          <p:nvPr/>
        </p:nvSpPr>
        <p:spPr>
          <a:xfrm>
            <a:off x="3040551" y="5767117"/>
            <a:ext cx="2320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Distances with boundaries (in 1 dimension)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1958F17-2E5A-A93E-A5A4-1842023825C6}"/>
              </a:ext>
            </a:extLst>
          </p:cNvPr>
          <p:cNvCxnSpPr>
            <a:cxnSpLocks/>
          </p:cNvCxnSpPr>
          <p:nvPr/>
        </p:nvCxnSpPr>
        <p:spPr>
          <a:xfrm>
            <a:off x="3981081" y="5025238"/>
            <a:ext cx="0" cy="741879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16092A8-C4D7-371A-C088-021512BA1FDB}"/>
              </a:ext>
            </a:extLst>
          </p:cNvPr>
          <p:cNvCxnSpPr>
            <a:cxnSpLocks/>
          </p:cNvCxnSpPr>
          <p:nvPr/>
        </p:nvCxnSpPr>
        <p:spPr>
          <a:xfrm flipH="1">
            <a:off x="3981081" y="4005171"/>
            <a:ext cx="302358" cy="1761945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D230370-98F4-57FB-2C03-0FC737725B59}"/>
                  </a:ext>
                </a:extLst>
              </p:cNvPr>
              <p:cNvSpPr txBox="1"/>
              <p:nvPr/>
            </p:nvSpPr>
            <p:spPr>
              <a:xfrm>
                <a:off x="193962" y="5727398"/>
                <a:ext cx="2320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Distances between points (in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𝑑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dimensions)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D230370-98F4-57FB-2C03-0FC737725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2" y="5727398"/>
                <a:ext cx="2320400" cy="523220"/>
              </a:xfrm>
              <a:prstGeom prst="rect">
                <a:avLst/>
              </a:prstGeom>
              <a:blipFill>
                <a:blip r:embed="rId7"/>
                <a:stretch>
                  <a:fillRect t="-3529" r="-526" b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A0FDCD-7798-29E4-34E9-B93033B7103C}"/>
              </a:ext>
            </a:extLst>
          </p:cNvPr>
          <p:cNvCxnSpPr>
            <a:cxnSpLocks/>
          </p:cNvCxnSpPr>
          <p:nvPr/>
        </p:nvCxnSpPr>
        <p:spPr>
          <a:xfrm>
            <a:off x="1609064" y="4212735"/>
            <a:ext cx="0" cy="1554382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EEC8AB5-8106-D3FB-173F-0760E943746F}"/>
              </a:ext>
            </a:extLst>
          </p:cNvPr>
          <p:cNvCxnSpPr>
            <a:cxnSpLocks/>
          </p:cNvCxnSpPr>
          <p:nvPr/>
        </p:nvCxnSpPr>
        <p:spPr>
          <a:xfrm flipH="1">
            <a:off x="1598463" y="4715061"/>
            <a:ext cx="465931" cy="1038068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find the length of an edge of a cube - Intermediate Geometry">
            <a:extLst>
              <a:ext uri="{FF2B5EF4-FFF2-40B4-BE49-F238E27FC236}">
                <a16:creationId xmlns:a16="http://schemas.microsoft.com/office/drawing/2014/main" id="{5D6F067D-A9F1-E499-75B6-40408E313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71" y="3629639"/>
            <a:ext cx="2320401" cy="22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0A50D1F-7A73-2ED6-831B-68877475257D}"/>
              </a:ext>
            </a:extLst>
          </p:cNvPr>
          <p:cNvCxnSpPr>
            <a:cxnSpLocks/>
          </p:cNvCxnSpPr>
          <p:nvPr/>
        </p:nvCxnSpPr>
        <p:spPr>
          <a:xfrm>
            <a:off x="6482026" y="5878800"/>
            <a:ext cx="147269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5CC9B50-DFBF-AC68-8775-D93578517CFF}"/>
              </a:ext>
            </a:extLst>
          </p:cNvPr>
          <p:cNvSpPr txBox="1"/>
          <p:nvPr/>
        </p:nvSpPr>
        <p:spPr>
          <a:xfrm>
            <a:off x="6542872" y="5878800"/>
            <a:ext cx="135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Distance 1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1035516-0E39-1356-C61C-06AAD2D9EF37}"/>
              </a:ext>
            </a:extLst>
          </p:cNvPr>
          <p:cNvCxnSpPr>
            <a:cxnSpLocks/>
          </p:cNvCxnSpPr>
          <p:nvPr/>
        </p:nvCxnSpPr>
        <p:spPr>
          <a:xfrm flipV="1">
            <a:off x="6587731" y="3937854"/>
            <a:ext cx="1759675" cy="165064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A3A6B41-33BE-0319-71B1-94CB777A053B}"/>
                  </a:ext>
                </a:extLst>
              </p:cNvPr>
              <p:cNvSpPr txBox="1"/>
              <p:nvPr/>
            </p:nvSpPr>
            <p:spPr>
              <a:xfrm rot="19011344">
                <a:off x="6731606" y="4468004"/>
                <a:ext cx="1351000" cy="33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Distance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𝑑</m:t>
                        </m:r>
                      </m:e>
                    </m:rad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A3A6B41-33BE-0319-71B1-94CB777A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11344">
                <a:off x="6731606" y="4468004"/>
                <a:ext cx="1351000" cy="338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609125-F158-9312-29D9-0CD5CE702840}"/>
                  </a:ext>
                </a:extLst>
              </p:cNvPr>
              <p:cNvSpPr txBox="1"/>
              <p:nvPr/>
            </p:nvSpPr>
            <p:spPr>
              <a:xfrm>
                <a:off x="466360" y="1234943"/>
                <a:ext cx="8374710" cy="2272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maximin designs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(Liu &amp; Mak 2025+):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𝒟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ℬ</m:t>
                          </m:r>
                        </m:sup>
                      </m:sSub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limLow>
                                        <m:limLow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𝒙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𝒟</m:t>
                                          </m:r>
                                        </m:lim>
                                      </m:limLow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en-US" sz="20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kumimoji="0" lang="en-US" sz="20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kumimoji="0" lang="en-US" sz="2000" b="1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kumimoji="0" lang="en-US" sz="20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rgbClr val="00206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Segoe UI" panose="020B0502040204020203" pitchFamily="34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Segoe UI" panose="020B0502040204020203" pitchFamily="34" charset="0"/>
                                        </a:rPr>
                                        <m:t>𝛾</m:t>
                                      </m:r>
                                      <m:limLow>
                                        <m:limLow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d>
                                            <m:d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∈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ℬ</m:t>
                                          </m:r>
                                        </m:lim>
                                      </m:limLow>
                                      <m:func>
                                        <m:func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𝒟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Segoe UI" panose="020B0502040204020203" pitchFamily="34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206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Segoe UI" panose="020B0502040204020203" pitchFamily="34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206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Segoe UI" panose="020B0502040204020203" pitchFamily="34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How should we specify the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parameter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𝛾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?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𝛾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can prove this design is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optimal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(in the sense of Johnson et al. 1990) for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information gain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on the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Bdry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GP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609125-F158-9312-29D9-0CD5CE702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60" y="1234943"/>
                <a:ext cx="8374710" cy="2272353"/>
              </a:xfrm>
              <a:prstGeom prst="rect">
                <a:avLst/>
              </a:prstGeom>
              <a:blipFill>
                <a:blip r:embed="rId10"/>
                <a:stretch>
                  <a:fillRect l="-801" t="-1344" r="-1384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6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6" grpId="0"/>
      <p:bldP spid="56" grpId="1"/>
      <p:bldP spid="65" grpId="0"/>
      <p:bldP spid="65" grpId="1"/>
      <p:bldP spid="74" grpId="0"/>
      <p:bldP spid="74" grpId="1"/>
      <p:bldP spid="77" grpId="0"/>
      <p:bldP spid="7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8AFFD-F94F-8FF8-27B4-57EAC1F02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FE282-D7A4-B009-136A-B01FA363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FF786-0BA6-1F64-6B81-602EFC4EB0CB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Numerical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547A8A-BF53-9F5A-DAA2-B464E4283EEA}"/>
                  </a:ext>
                </a:extLst>
              </p:cNvPr>
              <p:cNvSpPr txBox="1"/>
              <p:nvPr/>
            </p:nvSpPr>
            <p:spPr>
              <a:xfrm>
                <a:off x="466360" y="1234943"/>
                <a:ext cx="8374710" cy="3877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Simulation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experiments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information: left, right or full boundaries for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all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parameters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Sample size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=10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𝑑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(Loeppky et al. 2015)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Proposed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designs: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maximin (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BMm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Boundary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MaxPro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(BMP): extension of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BMm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for improving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projections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Compared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designs: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MmLHD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(Morris &amp; Mitchell, 1995)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MaxPro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(Joseph et al. 2015)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547A8A-BF53-9F5A-DAA2-B464E428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60" y="1234943"/>
                <a:ext cx="8374710" cy="3877985"/>
              </a:xfrm>
              <a:prstGeom prst="rect">
                <a:avLst/>
              </a:prstGeom>
              <a:blipFill>
                <a:blip r:embed="rId4"/>
                <a:stretch>
                  <a:fillRect l="-801" t="-786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597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0C33A-FCFB-AF92-C17A-DB2CFE5AE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80433-62FF-7EEA-39FC-8F2587A4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04EF36-9620-FE19-5B57-8CFA73C1150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Numerical experiments</a:t>
            </a:r>
          </a:p>
        </p:txBody>
      </p:sp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EF7A94EB-F88A-FA68-C6F2-047AE7213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4" t="93033" r="35654" b="621"/>
          <a:stretch/>
        </p:blipFill>
        <p:spPr>
          <a:xfrm>
            <a:off x="1788053" y="5947081"/>
            <a:ext cx="5731322" cy="499515"/>
          </a:xfrm>
          <a:prstGeom prst="rect">
            <a:avLst/>
          </a:prstGeom>
        </p:spPr>
      </p:pic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D161C925-2994-F297-8C18-C2710AFEC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5048" r="33323" b="8289"/>
          <a:stretch/>
        </p:blipFill>
        <p:spPr>
          <a:xfrm>
            <a:off x="2274919" y="1260362"/>
            <a:ext cx="4594162" cy="4686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3D7D9C-E7A2-E79C-EF17-704DF809DBA5}"/>
                  </a:ext>
                </a:extLst>
              </p:cNvPr>
              <p:cNvSpPr txBox="1"/>
              <p:nvPr/>
            </p:nvSpPr>
            <p:spPr>
              <a:xfrm>
                <a:off x="4291744" y="1365782"/>
                <a:ext cx="245686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Borehole function (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𝑑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=8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3D7D9C-E7A2-E79C-EF17-704DF809D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744" y="1365782"/>
                <a:ext cx="2456865" cy="707886"/>
              </a:xfrm>
              <a:prstGeom prst="rect">
                <a:avLst/>
              </a:prstGeom>
              <a:blipFill>
                <a:blip r:embed="rId5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CD494-5A5D-351F-6D9C-A041F5192A5D}"/>
              </a:ext>
            </a:extLst>
          </p:cNvPr>
          <p:cNvSpPr/>
          <p:nvPr/>
        </p:nvSpPr>
        <p:spPr>
          <a:xfrm>
            <a:off x="2917104" y="1530365"/>
            <a:ext cx="953669" cy="147088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823B0-859E-B883-9A7B-DCB4946FF06B}"/>
              </a:ext>
            </a:extLst>
          </p:cNvPr>
          <p:cNvSpPr txBox="1"/>
          <p:nvPr/>
        </p:nvSpPr>
        <p:spPr>
          <a:xfrm>
            <a:off x="575804" y="1889200"/>
            <a:ext cx="2911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Existing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designs,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existing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GP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bdry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56B406-11B4-4395-D765-AF97C4382EA6}"/>
              </a:ext>
            </a:extLst>
          </p:cNvPr>
          <p:cNvSpPr/>
          <p:nvPr/>
        </p:nvSpPr>
        <p:spPr>
          <a:xfrm>
            <a:off x="3870773" y="2827168"/>
            <a:ext cx="2530027" cy="1677514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32DFF-ECE8-362C-5DDA-F70A7CCC8171}"/>
              </a:ext>
            </a:extLst>
          </p:cNvPr>
          <p:cNvSpPr txBox="1"/>
          <p:nvPr/>
        </p:nvSpPr>
        <p:spPr>
          <a:xfrm>
            <a:off x="6269662" y="3496648"/>
            <a:ext cx="2911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Existing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designs,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BdryGP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1FC2BF-BD9E-55E1-29B1-FA0D3543F08A}"/>
              </a:ext>
            </a:extLst>
          </p:cNvPr>
          <p:cNvSpPr/>
          <p:nvPr/>
        </p:nvSpPr>
        <p:spPr>
          <a:xfrm>
            <a:off x="4195920" y="4393247"/>
            <a:ext cx="2530027" cy="105432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B3B1E-448E-A8D4-A2A6-321DE02847A4}"/>
              </a:ext>
            </a:extLst>
          </p:cNvPr>
          <p:cNvSpPr txBox="1"/>
          <p:nvPr/>
        </p:nvSpPr>
        <p:spPr>
          <a:xfrm>
            <a:off x="571985" y="4751130"/>
            <a:ext cx="2911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Proposed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designs,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BdryGP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7775C4-87A0-2CD0-9530-89DCEC227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DEEC0-6600-2255-DC56-60CAAFCE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989297-F83B-79A7-600E-72E764A7EE49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Emulating particle collisions</a:t>
            </a:r>
          </a:p>
        </p:txBody>
      </p:sp>
      <p:pic>
        <p:nvPicPr>
          <p:cNvPr id="2" name="Picture 1" descr="From Nuclear Collisions to AI: How Machine Learning is Revolutionizing Nuclear Physics">
            <a:extLst>
              <a:ext uri="{FF2B5EF4-FFF2-40B4-BE49-F238E27FC236}">
                <a16:creationId xmlns:a16="http://schemas.microsoft.com/office/drawing/2014/main" id="{CDD7383B-0D42-CFF9-F889-137A48E35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r="16788"/>
          <a:stretch/>
        </p:blipFill>
        <p:spPr bwMode="auto">
          <a:xfrm>
            <a:off x="415637" y="1384351"/>
            <a:ext cx="3247159" cy="26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DC2E0-C23B-C08C-9312-60065921A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913" y="1384351"/>
            <a:ext cx="5273795" cy="27260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03A086A-84CC-15B9-1865-33447BC723A9}"/>
              </a:ext>
            </a:extLst>
          </p:cNvPr>
          <p:cNvSpPr/>
          <p:nvPr/>
        </p:nvSpPr>
        <p:spPr>
          <a:xfrm>
            <a:off x="3669434" y="2855453"/>
            <a:ext cx="949324" cy="30676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577FB2-DF2D-95E0-6D45-605894EC8BF1}"/>
                  </a:ext>
                </a:extLst>
              </p:cNvPr>
              <p:cNvSpPr txBox="1"/>
              <p:nvPr/>
            </p:nvSpPr>
            <p:spPr>
              <a:xfrm>
                <a:off x="3415920" y="4258374"/>
                <a:ext cx="5333376" cy="621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16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threshold </a:t>
                </a:r>
                <a:r>
                  <a:rPr lang="en-US" sz="16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 simulating </a:t>
                </a:r>
                <a:r>
                  <a:rPr lang="en-US" sz="16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nonperturbative</a:t>
                </a:r>
                <a:r>
                  <a:rPr lang="en-US" sz="16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effects</a:t>
                </a:r>
                <a:endParaRPr lang="en-US" sz="1600" b="1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Boundary information</a:t>
                </a:r>
                <a:r>
                  <a:rPr lang="en-US" sz="16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at</a:t>
                </a:r>
                <a:r>
                  <a:rPr lang="en-US" sz="1600" dirty="0">
                    <a:solidFill>
                      <a:srgbClr val="0000FF"/>
                    </a:solidFill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QCD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=0</m:t>
                    </m:r>
                  </m:oMath>
                </a14:m>
                <a:endParaRPr lang="en-US" sz="1600" b="1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577FB2-DF2D-95E0-6D45-605894EC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20" y="4258374"/>
                <a:ext cx="5333376" cy="621452"/>
              </a:xfrm>
              <a:prstGeom prst="rect">
                <a:avLst/>
              </a:prstGeom>
              <a:blipFill>
                <a:blip r:embed="rId6"/>
                <a:stretch>
                  <a:fillRect l="-457" t="-396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6B6273-5C68-3C2F-57C8-ECBE2EC2014B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4144096" y="3162217"/>
            <a:ext cx="0" cy="1025184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D85EEB-8610-0AFD-CC9A-8CCBC31615CB}"/>
                  </a:ext>
                </a:extLst>
              </p:cNvPr>
              <p:cNvSpPr txBox="1"/>
              <p:nvPr/>
            </p:nvSpPr>
            <p:spPr>
              <a:xfrm>
                <a:off x="415637" y="5027795"/>
                <a:ext cx="8642397" cy="12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Goal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accurate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emulation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of 45 simulated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observables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in a particle collision</a:t>
                </a:r>
                <a:endParaRPr lang="en-US" b="0" i="1" dirty="0">
                  <a:solidFill>
                    <a:srgbClr val="4472C4">
                      <a:lumMod val="50000"/>
                    </a:srgbClr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=9</m:t>
                    </m:r>
                  </m:oMath>
                </a14:m>
                <a:r>
                  <a:rPr lang="en-US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parameters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CPU hour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budget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runs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D85EEB-8610-0AFD-CC9A-8CCBC3161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7" y="5027795"/>
                <a:ext cx="8642397" cy="1231106"/>
              </a:xfrm>
              <a:prstGeom prst="rect">
                <a:avLst/>
              </a:prstGeom>
              <a:blipFill>
                <a:blip r:embed="rId7"/>
                <a:stretch>
                  <a:fillRect l="-423" t="-2970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54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28D5CB-2DE7-7FB1-74BD-43E0D733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976D2-753B-8360-263F-1F54779E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664BE9-B2CA-612D-B5C4-796EA5900178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Emulating particle collisions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11BDBF-B911-58D0-960B-FB0D63F8999F}"/>
              </a:ext>
            </a:extLst>
          </p:cNvPr>
          <p:cNvGrpSpPr/>
          <p:nvPr/>
        </p:nvGrpSpPr>
        <p:grpSpPr>
          <a:xfrm>
            <a:off x="2197511" y="1155290"/>
            <a:ext cx="5337173" cy="4163962"/>
            <a:chOff x="1651821" y="1302774"/>
            <a:chExt cx="5337173" cy="41639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32CD51-ED46-A76C-B81D-C991A8EC4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9" r="53542" b="4529"/>
            <a:stretch/>
          </p:blipFill>
          <p:spPr>
            <a:xfrm>
              <a:off x="1651821" y="1302774"/>
              <a:ext cx="4475109" cy="41639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C3E36D-D09F-8B3A-9329-7BB9E4249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7" t="35794" r="3063" b="40261"/>
            <a:stretch/>
          </p:blipFill>
          <p:spPr>
            <a:xfrm>
              <a:off x="6126930" y="2772696"/>
              <a:ext cx="862064" cy="122411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B24D845-D3DF-928D-3B38-56CE892CE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1" t="95471" r="48444" b="168"/>
          <a:stretch/>
        </p:blipFill>
        <p:spPr>
          <a:xfrm>
            <a:off x="4077586" y="5341013"/>
            <a:ext cx="988828" cy="1901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3FABBE-B6DC-E424-41B4-34668AEED3A9}"/>
              </a:ext>
            </a:extLst>
          </p:cNvPr>
          <p:cNvSpPr txBox="1"/>
          <p:nvPr/>
        </p:nvSpPr>
        <p:spPr>
          <a:xfrm>
            <a:off x="369965" y="5557410"/>
            <a:ext cx="840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careful </a:t>
            </a: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experimental design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 considerably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amplify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benefits of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boundary-integrated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surrogates!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CDA7F7-E03F-E9D9-FBA8-10DB879F7191}"/>
              </a:ext>
            </a:extLst>
          </p:cNvPr>
          <p:cNvSpPr/>
          <p:nvPr/>
        </p:nvSpPr>
        <p:spPr>
          <a:xfrm>
            <a:off x="6790621" y="2980023"/>
            <a:ext cx="669304" cy="526274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F40B7-F69F-6081-19EA-8D51DC7713BE}"/>
              </a:ext>
            </a:extLst>
          </p:cNvPr>
          <p:cNvSpPr txBox="1"/>
          <p:nvPr/>
        </p:nvSpPr>
        <p:spPr>
          <a:xfrm>
            <a:off x="7757596" y="3083381"/>
            <a:ext cx="1156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designs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7AFFE8-5D7F-4B0D-388F-2600CDCE9946}"/>
              </a:ext>
            </a:extLst>
          </p:cNvPr>
          <p:cNvSpPr/>
          <p:nvPr/>
        </p:nvSpPr>
        <p:spPr>
          <a:xfrm>
            <a:off x="6790621" y="3539088"/>
            <a:ext cx="862064" cy="2119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F4A4A-B2BB-34B2-11F6-A3B5686F3AFE}"/>
              </a:ext>
            </a:extLst>
          </p:cNvPr>
          <p:cNvSpPr txBox="1"/>
          <p:nvPr/>
        </p:nvSpPr>
        <p:spPr>
          <a:xfrm>
            <a:off x="7757596" y="3490816"/>
            <a:ext cx="12877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State-of-the-art</a:t>
            </a:r>
          </a:p>
        </p:txBody>
      </p:sp>
    </p:spTree>
    <p:extLst>
      <p:ext uri="{BB962C8B-B14F-4D97-AF65-F5344CB8AC3E}">
        <p14:creationId xmlns:p14="http://schemas.microsoft.com/office/powerpoint/2010/main" val="18237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023372" y="9159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File:Pictofigo - Idea.pn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60" y="1895298"/>
            <a:ext cx="2760663" cy="30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8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261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Quark-gluon plasma</a:t>
            </a:r>
          </a:p>
        </p:txBody>
      </p:sp>
      <p:pic>
        <p:nvPicPr>
          <p:cNvPr id="1028" name="Picture 4" descr="Quark-gluon plasma cosm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8" y="1562801"/>
            <a:ext cx="6485141" cy="486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D39FC2-F0D7-91A7-E4A7-F9D351460861}"/>
              </a:ext>
            </a:extLst>
          </p:cNvPr>
          <p:cNvGrpSpPr/>
          <p:nvPr/>
        </p:nvGrpSpPr>
        <p:grpSpPr>
          <a:xfrm>
            <a:off x="1117279" y="5052026"/>
            <a:ext cx="7097256" cy="1003856"/>
            <a:chOff x="1023372" y="5227961"/>
            <a:chExt cx="7097256" cy="1003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7C3BB8-2E96-AF6F-97E2-57AD08D4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372" y="5227961"/>
              <a:ext cx="7045472" cy="100385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BD69B-FD44-85BF-C368-7F87588E5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8879" b="76457"/>
            <a:stretch/>
          </p:blipFill>
          <p:spPr>
            <a:xfrm>
              <a:off x="7337132" y="5995477"/>
              <a:ext cx="783496" cy="236340"/>
            </a:xfrm>
            <a:prstGeom prst="rect">
              <a:avLst/>
            </a:prstGeom>
            <a:solidFill>
              <a:srgbClr val="FF0000"/>
            </a:solidFill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12B0D0-46A5-81F1-5E3B-84CC8B9FF1F4}"/>
              </a:ext>
            </a:extLst>
          </p:cNvPr>
          <p:cNvSpPr txBox="1"/>
          <p:nvPr/>
        </p:nvSpPr>
        <p:spPr>
          <a:xfrm>
            <a:off x="383056" y="1096474"/>
            <a:ext cx="848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Quark-gluon plasma (QGP)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universe formation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A41C2-6CB8-6E66-71B0-D62478173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744" y="1562801"/>
            <a:ext cx="1301582" cy="805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DAEFA2-BAAC-CC15-BF0E-E7B493F6E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1310" y="2368542"/>
            <a:ext cx="1108814" cy="1090334"/>
          </a:xfrm>
          <a:prstGeom prst="rect">
            <a:avLst/>
          </a:prstGeom>
        </p:spPr>
      </p:pic>
      <p:pic>
        <p:nvPicPr>
          <p:cNvPr id="8" name="Picture 2" descr="NEEP and Partners win State Energy Grant from U.S. Department of Energy |  Northeast Energy Efficiency Partnerships">
            <a:extLst>
              <a:ext uri="{FF2B5EF4-FFF2-40B4-BE49-F238E27FC236}">
                <a16:creationId xmlns:a16="http://schemas.microsoft.com/office/drawing/2014/main" id="{AA77B8C3-AC43-2C64-BB87-A1D6F587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95" y="3454119"/>
            <a:ext cx="1386512" cy="9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9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4705" y="1245169"/>
            <a:ext cx="2528455" cy="4937870"/>
            <a:chOff x="266594" y="1702369"/>
            <a:chExt cx="2528455" cy="4937870"/>
          </a:xfrm>
        </p:grpSpPr>
        <p:sp>
          <p:nvSpPr>
            <p:cNvPr id="3" name="Down Arrow 2"/>
            <p:cNvSpPr/>
            <p:nvPr/>
          </p:nvSpPr>
          <p:spPr>
            <a:xfrm>
              <a:off x="1238963" y="2071701"/>
              <a:ext cx="595423" cy="4212141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/>
                <p:nvPr/>
              </p:nvSpPr>
              <p:spPr>
                <a:xfrm>
                  <a:off x="716644" y="1702369"/>
                  <a:ext cx="17033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Parameters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𝒙</m:t>
                      </m:r>
                    </m:oMath>
                  </a14:m>
                  <a:endPara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44" y="1702369"/>
                  <a:ext cx="1703315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/>
                <p:nvPr/>
              </p:nvSpPr>
              <p:spPr>
                <a:xfrm>
                  <a:off x="266594" y="6270907"/>
                  <a:ext cx="25284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QGP o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bservable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endPara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94" y="6270907"/>
                  <a:ext cx="252845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606058" y="2243432"/>
              <a:ext cx="1861235" cy="36470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920354-C065-4A02-8D24-1D892823093D}"/>
              </a:ext>
            </a:extLst>
          </p:cNvPr>
          <p:cNvSpPr txBox="1"/>
          <p:nvPr/>
        </p:nvSpPr>
        <p:spPr>
          <a:xfrm rot="16200000">
            <a:off x="-1473161" y="3394881"/>
            <a:ext cx="378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Particle collider simulator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9D9A48-7780-768B-AAA5-4FDFB071A7AB}"/>
              </a:ext>
            </a:extLst>
          </p:cNvPr>
          <p:cNvGrpSpPr/>
          <p:nvPr/>
        </p:nvGrpSpPr>
        <p:grpSpPr>
          <a:xfrm>
            <a:off x="2858492" y="2900620"/>
            <a:ext cx="5886575" cy="3282419"/>
            <a:chOff x="2858492" y="2900620"/>
            <a:chExt cx="5886575" cy="32824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1927D3-39A2-CCEC-D642-7F65BF26D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8492" y="2900620"/>
              <a:ext cx="5886575" cy="275063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3CB239-91C5-C8F1-0706-8E1063AA2AAC}"/>
                </a:ext>
              </a:extLst>
            </p:cNvPr>
            <p:cNvSpPr txBox="1"/>
            <p:nvPr/>
          </p:nvSpPr>
          <p:spPr>
            <a:xfrm>
              <a:off x="4538707" y="5813707"/>
              <a:ext cx="252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Experimental data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67AFA4-C041-CAB4-6665-FACA93C2994B}"/>
              </a:ext>
            </a:extLst>
          </p:cNvPr>
          <p:cNvGrpSpPr/>
          <p:nvPr/>
        </p:nvGrpSpPr>
        <p:grpSpPr>
          <a:xfrm>
            <a:off x="2982106" y="5720517"/>
            <a:ext cx="1491464" cy="606534"/>
            <a:chOff x="2662382" y="5696151"/>
            <a:chExt cx="1491464" cy="606534"/>
          </a:xfrm>
        </p:grpSpPr>
        <p:sp>
          <p:nvSpPr>
            <p:cNvPr id="16" name="Down Arrow 2">
              <a:extLst>
                <a:ext uri="{FF2B5EF4-FFF2-40B4-BE49-F238E27FC236}">
                  <a16:creationId xmlns:a16="http://schemas.microsoft.com/office/drawing/2014/main" id="{F0808AAC-FE4F-E0AC-59B1-722E08A106A1}"/>
                </a:ext>
              </a:extLst>
            </p:cNvPr>
            <p:cNvSpPr/>
            <p:nvPr/>
          </p:nvSpPr>
          <p:spPr>
            <a:xfrm rot="5400000">
              <a:off x="2968074" y="5390459"/>
              <a:ext cx="595423" cy="120680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Down Arrow 2">
              <a:extLst>
                <a:ext uri="{FF2B5EF4-FFF2-40B4-BE49-F238E27FC236}">
                  <a16:creationId xmlns:a16="http://schemas.microsoft.com/office/drawing/2014/main" id="{489F704B-F712-B421-FADF-3117876262DE}"/>
                </a:ext>
              </a:extLst>
            </p:cNvPr>
            <p:cNvSpPr/>
            <p:nvPr/>
          </p:nvSpPr>
          <p:spPr>
            <a:xfrm rot="16200000">
              <a:off x="3252730" y="5401570"/>
              <a:ext cx="595423" cy="120680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Down Arrow 2">
            <a:extLst>
              <a:ext uri="{FF2B5EF4-FFF2-40B4-BE49-F238E27FC236}">
                <a16:creationId xmlns:a16="http://schemas.microsoft.com/office/drawing/2014/main" id="{7B6AECA3-667E-90AE-6974-B7F31ED3DB94}"/>
              </a:ext>
            </a:extLst>
          </p:cNvPr>
          <p:cNvSpPr/>
          <p:nvPr/>
        </p:nvSpPr>
        <p:spPr>
          <a:xfrm rot="7958922">
            <a:off x="2948624" y="1654047"/>
            <a:ext cx="595423" cy="155820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Particle collider experiments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993EBF-D1EB-B01E-3470-B6C792E70353}"/>
              </a:ext>
            </a:extLst>
          </p:cNvPr>
          <p:cNvSpPr/>
          <p:nvPr/>
        </p:nvSpPr>
        <p:spPr>
          <a:xfrm>
            <a:off x="4021081" y="2075665"/>
            <a:ext cx="2822779" cy="435622"/>
          </a:xfrm>
          <a:custGeom>
            <a:avLst/>
            <a:gdLst>
              <a:gd name="connsiteX0" fmla="*/ 0 w 2822779"/>
              <a:gd name="connsiteY0" fmla="*/ 0 h 435622"/>
              <a:gd name="connsiteX1" fmla="*/ 536328 w 2822779"/>
              <a:gd name="connsiteY1" fmla="*/ 0 h 435622"/>
              <a:gd name="connsiteX2" fmla="*/ 1016200 w 2822779"/>
              <a:gd name="connsiteY2" fmla="*/ 0 h 435622"/>
              <a:gd name="connsiteX3" fmla="*/ 1637212 w 2822779"/>
              <a:gd name="connsiteY3" fmla="*/ 0 h 435622"/>
              <a:gd name="connsiteX4" fmla="*/ 2173540 w 2822779"/>
              <a:gd name="connsiteY4" fmla="*/ 0 h 435622"/>
              <a:gd name="connsiteX5" fmla="*/ 2822779 w 2822779"/>
              <a:gd name="connsiteY5" fmla="*/ 0 h 435622"/>
              <a:gd name="connsiteX6" fmla="*/ 2822779 w 2822779"/>
              <a:gd name="connsiteY6" fmla="*/ 435622 h 435622"/>
              <a:gd name="connsiteX7" fmla="*/ 2258223 w 2822779"/>
              <a:gd name="connsiteY7" fmla="*/ 435622 h 435622"/>
              <a:gd name="connsiteX8" fmla="*/ 1637212 w 2822779"/>
              <a:gd name="connsiteY8" fmla="*/ 435622 h 435622"/>
              <a:gd name="connsiteX9" fmla="*/ 1157339 w 2822779"/>
              <a:gd name="connsiteY9" fmla="*/ 435622 h 435622"/>
              <a:gd name="connsiteX10" fmla="*/ 592784 w 2822779"/>
              <a:gd name="connsiteY10" fmla="*/ 435622 h 435622"/>
              <a:gd name="connsiteX11" fmla="*/ 0 w 2822779"/>
              <a:gd name="connsiteY11" fmla="*/ 435622 h 435622"/>
              <a:gd name="connsiteX12" fmla="*/ 0 w 2822779"/>
              <a:gd name="connsiteY12" fmla="*/ 0 h 4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2779" h="435622" extrusionOk="0">
                <a:moveTo>
                  <a:pt x="0" y="0"/>
                </a:moveTo>
                <a:cubicBezTo>
                  <a:pt x="241963" y="-44546"/>
                  <a:pt x="288011" y="14707"/>
                  <a:pt x="536328" y="0"/>
                </a:cubicBezTo>
                <a:cubicBezTo>
                  <a:pt x="784645" y="-14707"/>
                  <a:pt x="919321" y="56191"/>
                  <a:pt x="1016200" y="0"/>
                </a:cubicBezTo>
                <a:cubicBezTo>
                  <a:pt x="1113079" y="-56191"/>
                  <a:pt x="1363512" y="61700"/>
                  <a:pt x="1637212" y="0"/>
                </a:cubicBezTo>
                <a:cubicBezTo>
                  <a:pt x="1910912" y="-61700"/>
                  <a:pt x="2043930" y="6159"/>
                  <a:pt x="2173540" y="0"/>
                </a:cubicBezTo>
                <a:cubicBezTo>
                  <a:pt x="2303150" y="-6159"/>
                  <a:pt x="2682413" y="75334"/>
                  <a:pt x="2822779" y="0"/>
                </a:cubicBezTo>
                <a:cubicBezTo>
                  <a:pt x="2856527" y="87554"/>
                  <a:pt x="2781749" y="226654"/>
                  <a:pt x="2822779" y="435622"/>
                </a:cubicBezTo>
                <a:cubicBezTo>
                  <a:pt x="2661621" y="447324"/>
                  <a:pt x="2523186" y="394910"/>
                  <a:pt x="2258223" y="435622"/>
                </a:cubicBezTo>
                <a:cubicBezTo>
                  <a:pt x="1993260" y="476334"/>
                  <a:pt x="1908206" y="390504"/>
                  <a:pt x="1637212" y="435622"/>
                </a:cubicBezTo>
                <a:cubicBezTo>
                  <a:pt x="1366218" y="480740"/>
                  <a:pt x="1380820" y="432488"/>
                  <a:pt x="1157339" y="435622"/>
                </a:cubicBezTo>
                <a:cubicBezTo>
                  <a:pt x="933858" y="438756"/>
                  <a:pt x="750460" y="421525"/>
                  <a:pt x="592784" y="435622"/>
                </a:cubicBezTo>
                <a:cubicBezTo>
                  <a:pt x="435108" y="449719"/>
                  <a:pt x="178356" y="382699"/>
                  <a:pt x="0" y="435622"/>
                </a:cubicBezTo>
                <a:cubicBezTo>
                  <a:pt x="-43500" y="264175"/>
                  <a:pt x="22758" y="9422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Parameter calibration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 descr="From Nuclear Collisions to AI: How Machine Learning is Revolutionizing Nuclear Physics">
            <a:extLst>
              <a:ext uri="{FF2B5EF4-FFF2-40B4-BE49-F238E27FC236}">
                <a16:creationId xmlns:a16="http://schemas.microsoft.com/office/drawing/2014/main" id="{C6A06EEF-4272-8A46-3966-6158FB69F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1233" b="12026"/>
          <a:stretch/>
        </p:blipFill>
        <p:spPr bwMode="auto">
          <a:xfrm rot="16200000">
            <a:off x="194369" y="2767621"/>
            <a:ext cx="2796440" cy="171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6281E6-F096-9005-1ED2-4CF384003C24}"/>
              </a:ext>
            </a:extLst>
          </p:cNvPr>
          <p:cNvSpPr txBox="1"/>
          <p:nvPr/>
        </p:nvSpPr>
        <p:spPr>
          <a:xfrm>
            <a:off x="4715540" y="5714232"/>
            <a:ext cx="414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Ji et al. (2024 </a:t>
            </a:r>
            <a:r>
              <a:rPr lang="en-US" sz="14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JUQ), 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Tang et al. (2024 </a:t>
            </a:r>
            <a:r>
              <a:rPr lang="en-US" sz="14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JUQ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Chen et al. (2024 </a:t>
            </a:r>
            <a:r>
              <a:rPr lang="en-US" sz="14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 Li et al. (2025 </a:t>
            </a:r>
            <a:r>
              <a:rPr lang="en-US" sz="14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2025 </a:t>
            </a:r>
            <a:r>
              <a:rPr lang="en-US" sz="14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JCGS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F3E3A7B-F955-FD8E-426C-23842A5920BA}"/>
              </a:ext>
            </a:extLst>
          </p:cNvPr>
          <p:cNvSpPr/>
          <p:nvPr/>
        </p:nvSpPr>
        <p:spPr>
          <a:xfrm>
            <a:off x="2594012" y="1701676"/>
            <a:ext cx="3567985" cy="4296697"/>
          </a:xfrm>
          <a:custGeom>
            <a:avLst/>
            <a:gdLst>
              <a:gd name="connsiteX0" fmla="*/ 0 w 3567985"/>
              <a:gd name="connsiteY0" fmla="*/ 0 h 4296697"/>
              <a:gd name="connsiteX1" fmla="*/ 3146322 w 3567985"/>
              <a:gd name="connsiteY1" fmla="*/ 806245 h 4296697"/>
              <a:gd name="connsiteX2" fmla="*/ 3195484 w 3567985"/>
              <a:gd name="connsiteY2" fmla="*/ 3126658 h 4296697"/>
              <a:gd name="connsiteX3" fmla="*/ 0 w 3567985"/>
              <a:gd name="connsiteY3" fmla="*/ 4296697 h 429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7985" h="4296697">
                <a:moveTo>
                  <a:pt x="0" y="0"/>
                </a:moveTo>
                <a:cubicBezTo>
                  <a:pt x="1306870" y="142567"/>
                  <a:pt x="2613741" y="285135"/>
                  <a:pt x="3146322" y="806245"/>
                </a:cubicBezTo>
                <a:cubicBezTo>
                  <a:pt x="3678903" y="1327355"/>
                  <a:pt x="3719871" y="2544916"/>
                  <a:pt x="3195484" y="3126658"/>
                </a:cubicBezTo>
                <a:cubicBezTo>
                  <a:pt x="2671097" y="3708400"/>
                  <a:pt x="1335548" y="4002548"/>
                  <a:pt x="0" y="4296697"/>
                </a:cubicBezTo>
              </a:path>
            </a:pathLst>
          </a:custGeom>
          <a:noFill/>
          <a:ln w="508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EA3CCE-8CD5-AC6F-14D5-ACED94DB7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971" y="1863468"/>
            <a:ext cx="5541236" cy="37336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226" y="1245169"/>
            <a:ext cx="2528455" cy="4937870"/>
            <a:chOff x="266594" y="1702369"/>
            <a:chExt cx="2528455" cy="4937870"/>
          </a:xfrm>
        </p:grpSpPr>
        <p:sp>
          <p:nvSpPr>
            <p:cNvPr id="3" name="Down Arrow 2"/>
            <p:cNvSpPr/>
            <p:nvPr/>
          </p:nvSpPr>
          <p:spPr>
            <a:xfrm>
              <a:off x="1238963" y="2071701"/>
              <a:ext cx="595423" cy="4212141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/>
                <p:nvPr/>
              </p:nvSpPr>
              <p:spPr>
                <a:xfrm>
                  <a:off x="716644" y="1702369"/>
                  <a:ext cx="17033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Parameters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𝒙</m:t>
                      </m:r>
                    </m:oMath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44" y="1702369"/>
                  <a:ext cx="170331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606058" y="2243432"/>
              <a:ext cx="1861235" cy="36470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/>
                <p:nvPr/>
              </p:nvSpPr>
              <p:spPr>
                <a:xfrm>
                  <a:off x="266594" y="6270907"/>
                  <a:ext cx="25284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QGP o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bservable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endPara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94" y="6270907"/>
                  <a:ext cx="2528455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920354-C065-4A02-8D24-1D892823093D}"/>
              </a:ext>
            </a:extLst>
          </p:cNvPr>
          <p:cNvSpPr txBox="1"/>
          <p:nvPr/>
        </p:nvSpPr>
        <p:spPr>
          <a:xfrm rot="16200000">
            <a:off x="-1499136" y="3394881"/>
            <a:ext cx="378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Particle collider simulator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Particle collider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A4F577-1A61-4ACF-C794-BDDA37E36121}"/>
                  </a:ext>
                </a:extLst>
              </p:cNvPr>
              <p:cNvSpPr txBox="1"/>
              <p:nvPr/>
            </p:nvSpPr>
            <p:spPr>
              <a:xfrm>
                <a:off x="2760009" y="1489119"/>
                <a:ext cx="6105317" cy="2580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Key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bottlenecks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Expensive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𝒪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CPU hours / simulation run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High-dimensional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 space (~20-dim.)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Many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simulations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needed for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 calibration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in this high-dim. space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Enter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Bayesian surrogate modeling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A4F577-1A61-4ACF-C794-BDDA37E36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09" y="1489119"/>
                <a:ext cx="6105317" cy="2580899"/>
              </a:xfrm>
              <a:prstGeom prst="rect">
                <a:avLst/>
              </a:prstGeom>
              <a:blipFill>
                <a:blip r:embed="rId8"/>
                <a:stretch>
                  <a:fillRect l="-1099" t="-943" r="-999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2EE4E81-02D7-7825-3A41-26C5591609E4}"/>
              </a:ext>
            </a:extLst>
          </p:cNvPr>
          <p:cNvSpPr txBox="1"/>
          <p:nvPr/>
        </p:nvSpPr>
        <p:spPr>
          <a:xfrm>
            <a:off x="2809504" y="1412502"/>
            <a:ext cx="641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Particle collision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simulator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FBE1E8-DF99-A9DA-D549-BE9F2EBA64D0}"/>
                  </a:ext>
                </a:extLst>
              </p:cNvPr>
              <p:cNvSpPr txBox="1"/>
              <p:nvPr/>
            </p:nvSpPr>
            <p:spPr>
              <a:xfrm>
                <a:off x="5689379" y="4929112"/>
                <a:ext cx="2888828" cy="73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Surrogate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Arial" panose="020B0604020202020204" pitchFamily="34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(with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uncertainty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FBE1E8-DF99-A9DA-D549-BE9F2EBA6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79" y="4929112"/>
                <a:ext cx="2888828" cy="738857"/>
              </a:xfrm>
              <a:prstGeom prst="rect">
                <a:avLst/>
              </a:prstGeom>
              <a:blipFill>
                <a:blip r:embed="rId9"/>
                <a:stretch>
                  <a:fillRect t="-3306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0EFE69-C89A-5BA8-CC40-F777C54416D9}"/>
                  </a:ext>
                </a:extLst>
              </p:cNvPr>
              <p:cNvSpPr txBox="1"/>
              <p:nvPr/>
            </p:nvSpPr>
            <p:spPr>
              <a:xfrm>
                <a:off x="4108338" y="5675207"/>
                <a:ext cx="3398502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Computationally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expensive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CPU hours / evaluation)!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0EFE69-C89A-5BA8-CC40-F777C5441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338" y="5675207"/>
                <a:ext cx="3398502" cy="669992"/>
              </a:xfrm>
              <a:prstGeom prst="rect">
                <a:avLst/>
              </a:prstGeom>
              <a:blipFill>
                <a:blip r:embed="rId10"/>
                <a:stretch>
                  <a:fillRect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From Nuclear Collisions to AI: How Machine Learning is Revolutionizing Nuclear Physics">
            <a:extLst>
              <a:ext uri="{FF2B5EF4-FFF2-40B4-BE49-F238E27FC236}">
                <a16:creationId xmlns:a16="http://schemas.microsoft.com/office/drawing/2014/main" id="{D69D11C3-494B-7D3F-EA83-13A388642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1233" b="12026"/>
          <a:stretch/>
        </p:blipFill>
        <p:spPr bwMode="auto">
          <a:xfrm rot="16200000">
            <a:off x="152809" y="2767621"/>
            <a:ext cx="2796440" cy="171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  <p:bldP spid="14" grpId="0"/>
      <p:bldP spid="23" grpId="0"/>
      <p:bldP spid="24" grpId="0"/>
      <p:bldP spid="26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9C5F9-052C-7437-40EA-03F0EBE27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97F0F9-85CE-1B92-6F00-4CE65E32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2" descr=":peepoBaked:">
            <a:extLst>
              <a:ext uri="{FF2B5EF4-FFF2-40B4-BE49-F238E27FC236}">
                <a16:creationId xmlns:a16="http://schemas.microsoft.com/office/drawing/2014/main" id="{C0688546-C56A-0F95-1CE8-9FE12CCFD3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CAD054-892D-9C60-556C-4DD69573BDA8}"/>
              </a:ext>
            </a:extLst>
          </p:cNvPr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Gaussian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5DDF02-CD79-6480-2214-248C027E13F1}"/>
                  </a:ext>
                </a:extLst>
              </p:cNvPr>
              <p:cNvSpPr txBox="1"/>
              <p:nvPr/>
            </p:nvSpPr>
            <p:spPr>
              <a:xfrm>
                <a:off x="335318" y="1146285"/>
                <a:ext cx="8473364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Gaussian process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(GP) prior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(Santner et al. 2003; Rasmussen &amp; Williams 2006)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𝜇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5DDF02-CD79-6480-2214-248C027E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8" y="1146285"/>
                <a:ext cx="8473364" cy="1055289"/>
              </a:xfrm>
              <a:prstGeom prst="rect">
                <a:avLst/>
              </a:prstGeom>
              <a:blipFill>
                <a:blip r:embed="rId4"/>
                <a:stretch>
                  <a:fillRect l="-719" t="-2312" r="-72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E974963-BBDA-D3AC-8411-61B6ADA14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467" y="2348610"/>
            <a:ext cx="4663215" cy="3210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31D832-2A72-F0B6-BD17-B885875D5190}"/>
                  </a:ext>
                </a:extLst>
              </p:cNvPr>
              <p:cNvSpPr/>
              <p:nvPr/>
            </p:nvSpPr>
            <p:spPr>
              <a:xfrm>
                <a:off x="335318" y="2464505"/>
                <a:ext cx="380510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Mean function: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𝜇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Covariance function: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Cov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{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,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}</m:t>
                      </m:r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31D832-2A72-F0B6-BD17-B885875D5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8" y="2464505"/>
                <a:ext cx="3805105" cy="2308324"/>
              </a:xfrm>
              <a:prstGeom prst="rect">
                <a:avLst/>
              </a:prstGeom>
              <a:blipFill>
                <a:blip r:embed="rId6"/>
                <a:stretch>
                  <a:fillRect l="-1282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0512992-D657-FA9C-3799-FB75BA9D69D7}"/>
              </a:ext>
            </a:extLst>
          </p:cNvPr>
          <p:cNvSpPr/>
          <p:nvPr/>
        </p:nvSpPr>
        <p:spPr>
          <a:xfrm>
            <a:off x="552649" y="5872103"/>
            <a:ext cx="7950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Flexible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Bayesian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nonparametric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modeling</a:t>
            </a:r>
          </a:p>
        </p:txBody>
      </p:sp>
    </p:spTree>
    <p:extLst>
      <p:ext uri="{BB962C8B-B14F-4D97-AF65-F5344CB8AC3E}">
        <p14:creationId xmlns:p14="http://schemas.microsoft.com/office/powerpoint/2010/main" val="2128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56F863-96DE-CA38-A5C8-96037C448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0C2FC-96FC-6A9A-EF02-BEBEE445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B5C004-E4CE-DEDA-D924-7D2FC2B54BC7}"/>
              </a:ext>
            </a:extLst>
          </p:cNvPr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Gaussian processes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86818-1753-2E6F-31B6-B512FF872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38" y="1088773"/>
            <a:ext cx="6501145" cy="3603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1A249B-0357-6669-0369-837B53D9BA8C}"/>
              </a:ext>
            </a:extLst>
          </p:cNvPr>
          <p:cNvSpPr txBox="1"/>
          <p:nvPr/>
        </p:nvSpPr>
        <p:spPr>
          <a:xfrm>
            <a:off x="4440247" y="4333484"/>
            <a:ext cx="8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Input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4C7A7-83AC-EF87-A137-A1B485F8081B}"/>
              </a:ext>
            </a:extLst>
          </p:cNvPr>
          <p:cNvSpPr txBox="1"/>
          <p:nvPr/>
        </p:nvSpPr>
        <p:spPr>
          <a:xfrm>
            <a:off x="285375" y="1370689"/>
            <a:ext cx="198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49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716BA-D66A-C8C9-5CCF-D75B869CA185}"/>
                  </a:ext>
                </a:extLst>
              </p:cNvPr>
              <p:cNvSpPr txBox="1"/>
              <p:nvPr/>
            </p:nvSpPr>
            <p:spPr>
              <a:xfrm>
                <a:off x="5770861" y="4292427"/>
                <a:ext cx="668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716BA-D66A-C8C9-5CCF-D75B869C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61" y="4292427"/>
                <a:ext cx="6684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15ECD7-CEE7-F587-34A4-8813A0F921D4}"/>
              </a:ext>
            </a:extLst>
          </p:cNvPr>
          <p:cNvCxnSpPr/>
          <p:nvPr/>
        </p:nvCxnSpPr>
        <p:spPr>
          <a:xfrm>
            <a:off x="6055464" y="1966610"/>
            <a:ext cx="0" cy="2464427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505A11-AA6E-8778-DA0B-D9C14EE325DA}"/>
              </a:ext>
            </a:extLst>
          </p:cNvPr>
          <p:cNvCxnSpPr/>
          <p:nvPr/>
        </p:nvCxnSpPr>
        <p:spPr>
          <a:xfrm flipH="1">
            <a:off x="1836485" y="1953218"/>
            <a:ext cx="4218980" cy="0"/>
          </a:xfrm>
          <a:prstGeom prst="line">
            <a:avLst/>
          </a:prstGeom>
          <a:ln w="22225">
            <a:solidFill>
              <a:srgbClr val="CC04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E62C76-7A85-E2DE-C56A-DA6A95D432CC}"/>
                  </a:ext>
                </a:extLst>
              </p:cNvPr>
              <p:cNvSpPr txBox="1"/>
              <p:nvPr/>
            </p:nvSpPr>
            <p:spPr>
              <a:xfrm>
                <a:off x="726293" y="1716956"/>
                <a:ext cx="668457" cy="41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49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E62C76-7A85-E2DE-C56A-DA6A95D43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3" y="1716956"/>
                <a:ext cx="668457" cy="417487"/>
              </a:xfrm>
              <a:prstGeom prst="rect">
                <a:avLst/>
              </a:prstGeom>
              <a:blipFill>
                <a:blip r:embed="rId6"/>
                <a:stretch>
                  <a:fillRect l="-3636" t="-7353" r="-7636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9DF0F48-C601-5440-B021-872C35C295EB}"/>
              </a:ext>
            </a:extLst>
          </p:cNvPr>
          <p:cNvSpPr/>
          <p:nvPr/>
        </p:nvSpPr>
        <p:spPr>
          <a:xfrm>
            <a:off x="5978462" y="1753626"/>
            <a:ext cx="126627" cy="417487"/>
          </a:xfrm>
          <a:prstGeom prst="rect">
            <a:avLst/>
          </a:prstGeom>
          <a:solidFill>
            <a:srgbClr val="CC0498"/>
          </a:solidFill>
          <a:ln w="38100">
            <a:solidFill>
              <a:srgbClr val="CC0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1D0032C-35A4-C48D-A4F9-2D038CF0307C}"/>
              </a:ext>
            </a:extLst>
          </p:cNvPr>
          <p:cNvSpPr/>
          <p:nvPr/>
        </p:nvSpPr>
        <p:spPr>
          <a:xfrm>
            <a:off x="6143590" y="1753626"/>
            <a:ext cx="133256" cy="417487"/>
          </a:xfrm>
          <a:prstGeom prst="rightBrace">
            <a:avLst>
              <a:gd name="adj1" fmla="val 31228"/>
              <a:gd name="adj2" fmla="val 50000"/>
            </a:avLst>
          </a:prstGeom>
          <a:ln w="25400">
            <a:solidFill>
              <a:srgbClr val="CC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3482D7-EBD3-3A3C-71E1-E61F84AF746E}"/>
              </a:ext>
            </a:extLst>
          </p:cNvPr>
          <p:cNvCxnSpPr/>
          <p:nvPr/>
        </p:nvCxnSpPr>
        <p:spPr>
          <a:xfrm>
            <a:off x="6389692" y="1966610"/>
            <a:ext cx="435097" cy="1124099"/>
          </a:xfrm>
          <a:prstGeom prst="line">
            <a:avLst/>
          </a:prstGeom>
          <a:ln w="19050">
            <a:solidFill>
              <a:srgbClr val="CC04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D4A47B-30CF-99E1-A9B7-2950D63C057B}"/>
                  </a:ext>
                </a:extLst>
              </p:cNvPr>
              <p:cNvSpPr txBox="1"/>
              <p:nvPr/>
            </p:nvSpPr>
            <p:spPr>
              <a:xfrm>
                <a:off x="6055464" y="3137784"/>
                <a:ext cx="16921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498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Uncertainty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49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D4A47B-30CF-99E1-A9B7-2950D63C0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464" y="3137784"/>
                <a:ext cx="1692145" cy="707886"/>
              </a:xfrm>
              <a:prstGeom prst="rect">
                <a:avLst/>
              </a:prstGeom>
              <a:blipFill>
                <a:blip r:embed="rId7"/>
                <a:stretch>
                  <a:fillRect l="-719" t="-4310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66980A38-46B7-489E-D2E7-C37B2D96067B}"/>
              </a:ext>
            </a:extLst>
          </p:cNvPr>
          <p:cNvSpPr/>
          <p:nvPr/>
        </p:nvSpPr>
        <p:spPr>
          <a:xfrm>
            <a:off x="1836485" y="3510875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D514FA-6173-62AE-8AE1-235B301A4975}"/>
              </a:ext>
            </a:extLst>
          </p:cNvPr>
          <p:cNvSpPr/>
          <p:nvPr/>
        </p:nvSpPr>
        <p:spPr>
          <a:xfrm>
            <a:off x="3400947" y="4046640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1C9AB9-29B8-BA88-7099-609F3740CD3D}"/>
              </a:ext>
            </a:extLst>
          </p:cNvPr>
          <p:cNvSpPr/>
          <p:nvPr/>
        </p:nvSpPr>
        <p:spPr>
          <a:xfrm>
            <a:off x="4042423" y="2964501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E6E242-7B3E-DB37-0564-B54495E5A12B}"/>
              </a:ext>
            </a:extLst>
          </p:cNvPr>
          <p:cNvSpPr/>
          <p:nvPr/>
        </p:nvSpPr>
        <p:spPr>
          <a:xfrm>
            <a:off x="5292832" y="2077955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D82910-F60D-245E-DD43-57797A83076B}"/>
              </a:ext>
            </a:extLst>
          </p:cNvPr>
          <p:cNvSpPr/>
          <p:nvPr/>
        </p:nvSpPr>
        <p:spPr>
          <a:xfrm>
            <a:off x="6537472" y="1540334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ABB55-98D9-11AC-2F22-48DB598EDA46}"/>
              </a:ext>
            </a:extLst>
          </p:cNvPr>
          <p:cNvSpPr txBox="1"/>
          <p:nvPr/>
        </p:nvSpPr>
        <p:spPr>
          <a:xfrm>
            <a:off x="1652355" y="3185874"/>
            <a:ext cx="260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F911FC-DF62-2572-CA89-1BA9A59D67A2}"/>
                  </a:ext>
                </a:extLst>
              </p:cNvPr>
              <p:cNvSpPr txBox="1"/>
              <p:nvPr/>
            </p:nvSpPr>
            <p:spPr>
              <a:xfrm>
                <a:off x="541804" y="4715921"/>
                <a:ext cx="8485896" cy="1687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osterior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predictive distribution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ata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𝑁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Enables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efficient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algorithms in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UQ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optimization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control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inverse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problems …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Deep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GPs (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Damianou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et al., 2013; Dunlop et al., 2018; Ji et al., 2024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Tech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F911FC-DF62-2572-CA89-1BA9A59D6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4715921"/>
                <a:ext cx="8485896" cy="1687898"/>
              </a:xfrm>
              <a:prstGeom prst="rect">
                <a:avLst/>
              </a:prstGeom>
              <a:blipFill>
                <a:blip r:embed="rId8"/>
                <a:stretch>
                  <a:fillRect l="-790" t="-1812" r="-216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6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Challenges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CD4A89-6555-DC97-8A29-EBE2E34C894B}"/>
              </a:ext>
            </a:extLst>
          </p:cNvPr>
          <p:cNvGrpSpPr/>
          <p:nvPr/>
        </p:nvGrpSpPr>
        <p:grpSpPr>
          <a:xfrm>
            <a:off x="6733562" y="1211666"/>
            <a:ext cx="2528455" cy="4842581"/>
            <a:chOff x="227297" y="1607451"/>
            <a:chExt cx="2528455" cy="484258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150108-838C-C0A6-98ED-D108E22F63B5}"/>
                </a:ext>
              </a:extLst>
            </p:cNvPr>
            <p:cNvGrpSpPr/>
            <p:nvPr/>
          </p:nvGrpSpPr>
          <p:grpSpPr>
            <a:xfrm>
              <a:off x="227297" y="1607451"/>
              <a:ext cx="2528455" cy="4842581"/>
              <a:chOff x="216666" y="1754815"/>
              <a:chExt cx="2528455" cy="4842581"/>
            </a:xfrm>
          </p:grpSpPr>
          <p:sp>
            <p:nvSpPr>
              <p:cNvPr id="18" name="Down Arrow 2">
                <a:extLst>
                  <a:ext uri="{FF2B5EF4-FFF2-40B4-BE49-F238E27FC236}">
                    <a16:creationId xmlns:a16="http://schemas.microsoft.com/office/drawing/2014/main" id="{487B2261-C21F-AC27-76D5-238261CA9536}"/>
                  </a:ext>
                </a:extLst>
              </p:cNvPr>
              <p:cNvSpPr/>
              <p:nvPr/>
            </p:nvSpPr>
            <p:spPr>
              <a:xfrm>
                <a:off x="1190666" y="2070035"/>
                <a:ext cx="595423" cy="4212141"/>
              </a:xfrm>
              <a:prstGeom prst="down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71E6059-DE10-0A64-B956-7F7F02DC107E}"/>
                      </a:ext>
                    </a:extLst>
                  </p:cNvPr>
                  <p:cNvSpPr txBox="1"/>
                  <p:nvPr/>
                </p:nvSpPr>
                <p:spPr>
                  <a:xfrm>
                    <a:off x="629237" y="1754815"/>
                    <a:ext cx="170331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a:t>Parameters </a:t>
                    </a:r>
                    <a14:m>
                      <m:oMath xmlns:m="http://schemas.openxmlformats.org/officeDocument/2006/math"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𝒙</m:t>
                        </m:r>
                      </m:oMath>
                    </a14:m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71E6059-DE10-0A64-B956-7F7F02DC10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237" y="1754815"/>
                    <a:ext cx="1703315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080D9B-C481-22AF-902B-069514068B58}"/>
                  </a:ext>
                </a:extLst>
              </p:cNvPr>
              <p:cNvSpPr/>
              <p:nvPr/>
            </p:nvSpPr>
            <p:spPr>
              <a:xfrm>
                <a:off x="494497" y="2243432"/>
                <a:ext cx="1972796" cy="364700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027C8E4-6E1C-BEFB-9578-427347FFB4A7}"/>
                      </a:ext>
                    </a:extLst>
                  </p:cNvPr>
                  <p:cNvSpPr txBox="1"/>
                  <p:nvPr/>
                </p:nvSpPr>
                <p:spPr>
                  <a:xfrm>
                    <a:off x="216666" y="6258842"/>
                    <a:ext cx="252845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a:t>QGP o</a:t>
                    </a:r>
                    <a:r>
                      <a:rPr kumimoji="0" lang="en-US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a:t>bservable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oMath>
                    </a14:m>
                    <a:endParaRPr kumimoji="0" lang="en-US" sz="16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027C8E4-6E1C-BEFB-9578-427347FFB4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666" y="6258842"/>
                    <a:ext cx="2528455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5C9506-D9EF-6C5D-8380-C5D4872EEE5F}"/>
                </a:ext>
              </a:extLst>
            </p:cNvPr>
            <p:cNvSpPr txBox="1"/>
            <p:nvPr/>
          </p:nvSpPr>
          <p:spPr>
            <a:xfrm rot="16200000">
              <a:off x="-1234591" y="3699706"/>
              <a:ext cx="3786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Particle collider simulator</a:t>
              </a:r>
            </a:p>
          </p:txBody>
        </p:sp>
      </p:grpSp>
      <p:sp>
        <p:nvSpPr>
          <p:cNvPr id="30" name="Arc 29">
            <a:extLst>
              <a:ext uri="{FF2B5EF4-FFF2-40B4-BE49-F238E27FC236}">
                <a16:creationId xmlns:a16="http://schemas.microsoft.com/office/drawing/2014/main" id="{DA053A50-828C-291B-66F8-4230E0BA7C99}"/>
              </a:ext>
            </a:extLst>
          </p:cNvPr>
          <p:cNvSpPr/>
          <p:nvPr/>
        </p:nvSpPr>
        <p:spPr>
          <a:xfrm>
            <a:off x="1578932" y="1423066"/>
            <a:ext cx="58481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94ABFB-21AF-91D5-FC71-A29114D50FAC}"/>
                  </a:ext>
                </a:extLst>
              </p:cNvPr>
              <p:cNvSpPr txBox="1"/>
              <p:nvPr/>
            </p:nvSpPr>
            <p:spPr>
              <a:xfrm>
                <a:off x="417752" y="1445925"/>
                <a:ext cx="6505999" cy="349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Recall our </a:t>
                </a: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challenges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for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particle collision emulation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Expensive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CPU hours / simulation run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High-dimensional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 space (</a:t>
                </a: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𝑑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=17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dimensions)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Critical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bottleneck</a:t>
                </a:r>
                <a:r>
                  <a:rPr lang="en-US" sz="20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for training data generation: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CPU hour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budget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𝒪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runs</a:t>
                </a:r>
              </a:p>
              <a:p>
                <a:pPr marL="342900" lvl="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Not enough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training data to fill up the high-dimensional parameter space</a:t>
                </a:r>
              </a:p>
              <a:p>
                <a:pPr marL="342900" lvl="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This risks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inaccurate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&amp;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imprecise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surrogates, resulting in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inconclusive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findings on the QGP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94ABFB-21AF-91D5-FC71-A29114D5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2" y="1445925"/>
                <a:ext cx="6505999" cy="3493264"/>
              </a:xfrm>
              <a:prstGeom prst="rect">
                <a:avLst/>
              </a:prstGeom>
              <a:blipFill>
                <a:blip r:embed="rId7"/>
                <a:stretch>
                  <a:fillRect l="-1031" t="-698" r="-750" b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From Nuclear Collisions to AI: How Machine Learning is Revolutionizing Nuclear Physics">
            <a:extLst>
              <a:ext uri="{FF2B5EF4-FFF2-40B4-BE49-F238E27FC236}">
                <a16:creationId xmlns:a16="http://schemas.microsoft.com/office/drawing/2014/main" id="{B1078C23-5661-44C3-9832-EC045CD15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1233" b="12026"/>
          <a:stretch/>
        </p:blipFill>
        <p:spPr bwMode="auto">
          <a:xfrm rot="16200000">
            <a:off x="6825015" y="2682541"/>
            <a:ext cx="2624350" cy="16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3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7E1040-B9E9-2E25-C226-E4C7A6FC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9FE21-5022-4F7F-7D87-88FE415C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4D1403-1DEE-333D-9D76-3FF2307018EA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saving grace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4" descr="Image result for dynamical systems">
            <a:extLst>
              <a:ext uri="{FF2B5EF4-FFF2-40B4-BE49-F238E27FC236}">
                <a16:creationId xmlns:a16="http://schemas.microsoft.com/office/drawing/2014/main" id="{5FE6ED3A-9F18-0D85-4933-28297CC9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55" y="2681546"/>
            <a:ext cx="3007759" cy="22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ball falling clipart&quot;">
            <a:extLst>
              <a:ext uri="{FF2B5EF4-FFF2-40B4-BE49-F238E27FC236}">
                <a16:creationId xmlns:a16="http://schemas.microsoft.com/office/drawing/2014/main" id="{F71FA5A7-1FDC-EFF3-3166-3E0AC538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71" y="2249041"/>
            <a:ext cx="2113126" cy="31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06F825-195C-ED3A-B8A0-05B338630441}"/>
              </a:ext>
            </a:extLst>
          </p:cNvPr>
          <p:cNvSpPr txBox="1"/>
          <p:nvPr/>
        </p:nvSpPr>
        <p:spPr>
          <a:xfrm>
            <a:off x="511072" y="2078030"/>
            <a:ext cx="55648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Mechanistic equations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Wheeler et al. (2014),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Raissi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 (2019), etc.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Monotonicity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shape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constraints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  <a:endParaRPr lang="en-US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defRPr/>
            </a:pP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Golchi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et al. (2015),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Wang &amp; Berger (2016),  Maatouk &amp; Bay (2017), Kim &amp; Mak (2025+), etc.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Boundary information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 (2018), Ding et al. (2019), Vernon et al. (2019), Jackson &amp; Vernon (2023), Dalton et al. (2024), Ding et al. (2025+), 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CA888-CACE-040D-D079-4C708B4EF413}"/>
                  </a:ext>
                </a:extLst>
              </p:cNvPr>
              <p:cNvSpPr txBox="1"/>
              <p:nvPr/>
            </p:nvSpPr>
            <p:spPr>
              <a:xfrm>
                <a:off x="511072" y="1280258"/>
                <a:ext cx="81789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 the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physical sciences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one can often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elicit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additional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information</a:t>
                </a:r>
                <a:r>
                  <a:rPr lang="en-US" sz="20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(i.e., physics)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to supplement the </a:t>
                </a: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limited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simulation data: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CA888-CACE-040D-D079-4C708B4EF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72" y="1280258"/>
                <a:ext cx="8178938" cy="707886"/>
              </a:xfrm>
              <a:prstGeom prst="rect">
                <a:avLst/>
              </a:prstGeom>
              <a:blipFill>
                <a:blip r:embed="rId6"/>
                <a:stretch>
                  <a:fillRect l="-820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B787835C-2AEF-817D-3D0F-B4E843BBA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5945" y="2681546"/>
            <a:ext cx="2961969" cy="20474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7A4F5C-7E08-9D05-00F7-3A547303D670}"/>
              </a:ext>
            </a:extLst>
          </p:cNvPr>
          <p:cNvSpPr txBox="1"/>
          <p:nvPr/>
        </p:nvSpPr>
        <p:spPr>
          <a:xfrm>
            <a:off x="511072" y="5500979"/>
            <a:ext cx="8178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Incorporating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such information for surrogate modeling allows for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improved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predictions and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interpretable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scientific decision-making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8D7902-2311-FA8F-7DFA-05776FD17BD9}"/>
                  </a:ext>
                </a:extLst>
              </p:cNvPr>
              <p:cNvSpPr txBox="1"/>
              <p:nvPr/>
            </p:nvSpPr>
            <p:spPr>
              <a:xfrm>
                <a:off x="8181446" y="4287541"/>
                <a:ext cx="7455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8D7902-2311-FA8F-7DFA-05776FD17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46" y="4287541"/>
                <a:ext cx="745572" cy="4154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B0038D-DC79-2841-043C-1BF57BC822DF}"/>
                  </a:ext>
                </a:extLst>
              </p:cNvPr>
              <p:cNvSpPr txBox="1"/>
              <p:nvPr/>
            </p:nvSpPr>
            <p:spPr>
              <a:xfrm>
                <a:off x="6354371" y="4322019"/>
                <a:ext cx="7455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B0038D-DC79-2841-043C-1BF57BC82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371" y="4322019"/>
                <a:ext cx="745572" cy="415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E87F57-A80C-AA3F-81D2-D2C014206E6F}"/>
                  </a:ext>
                </a:extLst>
              </p:cNvPr>
              <p:cNvSpPr txBox="1"/>
              <p:nvPr/>
            </p:nvSpPr>
            <p:spPr>
              <a:xfrm flipH="1">
                <a:off x="5794921" y="2931981"/>
                <a:ext cx="8082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E87F57-A80C-AA3F-81D2-D2C014206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94921" y="2931981"/>
                <a:ext cx="808248" cy="4154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2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72051</TotalTime>
  <Words>1867</Words>
  <Application>Microsoft Office PowerPoint</Application>
  <PresentationFormat>On-screen Show (4:3)</PresentationFormat>
  <Paragraphs>314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Segoe UI</vt:lpstr>
      <vt:lpstr>Office Theme</vt:lpstr>
      <vt:lpstr>Respecting the boundaries: Space-filling designs for surrogate modeling with boundary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SimonLenovo</dc:creator>
  <cp:lastModifiedBy>Simon asdf</cp:lastModifiedBy>
  <cp:revision>2831</cp:revision>
  <dcterms:created xsi:type="dcterms:W3CDTF">2016-10-24T17:24:36Z</dcterms:created>
  <dcterms:modified xsi:type="dcterms:W3CDTF">2025-11-19T20:27:51Z</dcterms:modified>
</cp:coreProperties>
</file>