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/>
    <p:restoredTop sz="96208"/>
  </p:normalViewPr>
  <p:slideViewPr>
    <p:cSldViewPr snapToGrid="0" snapToObjects="1">
      <p:cViewPr varScale="1">
        <p:scale>
          <a:sx n="138" d="100"/>
          <a:sy n="138" d="100"/>
        </p:scale>
        <p:origin x="176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LCrawford@lbl.gov?subject=DEI%20Topic%20Suggestion" TargetMode="External"/><Relationship Id="rId2" Type="http://schemas.openxmlformats.org/officeDocument/2006/relationships/hyperlink" Target="mailto:MSBandstra@lbl.gov?subject=DEI%20Topic%20Sugges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PSichtermann@lbl.gov?subject=DEI%20Topic%20Suggestion" TargetMode="External"/><Relationship Id="rId4" Type="http://schemas.openxmlformats.org/officeDocument/2006/relationships/hyperlink" Target="mailto:TGGallant@lbl.gov?subject=DEI%20Topic%20Sugges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4956-57DE-4F45-ADB7-314F37D34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/>
              <a:t>NSD DEI Activities</a:t>
            </a:r>
            <a:br>
              <a:rPr lang="en-US" dirty="0"/>
            </a:br>
            <a:r>
              <a:rPr lang="en-US" sz="3600" dirty="0"/>
              <a:t>A year in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4ECCF-880E-E24A-BF04-762DD342E5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 Gallant, Chair, NSD DEI Council</a:t>
            </a:r>
          </a:p>
        </p:txBody>
      </p:sp>
    </p:spTree>
    <p:extLst>
      <p:ext uri="{BB962C8B-B14F-4D97-AF65-F5344CB8AC3E}">
        <p14:creationId xmlns:p14="http://schemas.microsoft.com/office/powerpoint/2010/main" val="117790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FAF7-108E-464D-B6D8-97B002C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ACBE-CA3B-D442-8C4C-B5C3C611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Departing Members:</a:t>
            </a:r>
          </a:p>
          <a:p>
            <a:r>
              <a:rPr lang="en-US" dirty="0"/>
              <a:t>Erika Suzuki, Inaugural Chair</a:t>
            </a:r>
          </a:p>
          <a:p>
            <a:r>
              <a:rPr lang="en-US" dirty="0"/>
              <a:t>Barbara </a:t>
            </a:r>
            <a:r>
              <a:rPr lang="en-US" dirty="0" err="1"/>
              <a:t>Jacak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New Members:</a:t>
            </a:r>
          </a:p>
          <a:p>
            <a:r>
              <a:rPr lang="en-US" dirty="0"/>
              <a:t>Heather Crawford</a:t>
            </a:r>
          </a:p>
          <a:p>
            <a:r>
              <a:rPr lang="en-US" dirty="0"/>
              <a:t>Mark Bandstra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Current Members</a:t>
            </a:r>
          </a:p>
          <a:p>
            <a:r>
              <a:rPr lang="en-US" dirty="0"/>
              <a:t>Tom Gallant, Chair</a:t>
            </a:r>
          </a:p>
          <a:p>
            <a:r>
              <a:rPr lang="en-US" dirty="0"/>
              <a:t>Ernst </a:t>
            </a:r>
            <a:r>
              <a:rPr lang="en-US" dirty="0" err="1"/>
              <a:t>Sichtermann</a:t>
            </a:r>
            <a:endParaRPr lang="en-US" dirty="0"/>
          </a:p>
          <a:p>
            <a:r>
              <a:rPr lang="en-US" dirty="0"/>
              <a:t>Heather Crawford</a:t>
            </a:r>
          </a:p>
          <a:p>
            <a:r>
              <a:rPr lang="en-US" dirty="0"/>
              <a:t>Mark Bandstra</a:t>
            </a:r>
          </a:p>
        </p:txBody>
      </p:sp>
    </p:spTree>
    <p:extLst>
      <p:ext uri="{BB962C8B-B14F-4D97-AF65-F5344CB8AC3E}">
        <p14:creationId xmlns:p14="http://schemas.microsoft.com/office/powerpoint/2010/main" val="146185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FAF7-108E-464D-B6D8-97B002C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NSD Staff Meeting DEI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ACBE-CA3B-D442-8C4C-B5C3C611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 numCol="2">
            <a:normAutofit lnSpcReduction="10000"/>
          </a:bodyPr>
          <a:lstStyle/>
          <a:p>
            <a:pPr fontAlgn="base"/>
            <a:r>
              <a:rPr lang="en-US" dirty="0"/>
              <a:t>April 30, 2019 – Luminary Card Program</a:t>
            </a:r>
          </a:p>
          <a:p>
            <a:pPr fontAlgn="base"/>
            <a:r>
              <a:rPr lang="en-US" dirty="0"/>
              <a:t>May 14, 2019 – Hearing Resources</a:t>
            </a:r>
          </a:p>
          <a:p>
            <a:pPr fontAlgn="base"/>
            <a:r>
              <a:rPr lang="en-US" dirty="0"/>
              <a:t>Sept. 10, 2019 – 50 Ways to Fight Bias</a:t>
            </a:r>
          </a:p>
          <a:p>
            <a:pPr fontAlgn="base"/>
            <a:r>
              <a:rPr lang="en-US" dirty="0"/>
              <a:t>Oct. 22, 2019 – Inclusive Meetings</a:t>
            </a:r>
          </a:p>
          <a:p>
            <a:pPr fontAlgn="base"/>
            <a:r>
              <a:rPr lang="en-US" dirty="0"/>
              <a:t>Nov. 19, 2019 – Library Services – LGBTQIA Section – Michael Golden</a:t>
            </a:r>
          </a:p>
          <a:p>
            <a:pPr fontAlgn="base"/>
            <a:r>
              <a:rPr lang="en-US" dirty="0"/>
              <a:t>Dec. 3, 2019 – DEI Calendar Included in NSD Staff Meeting </a:t>
            </a:r>
            <a:r>
              <a:rPr lang="en-US"/>
              <a:t>Events List</a:t>
            </a:r>
            <a:endParaRPr lang="en-US" dirty="0"/>
          </a:p>
          <a:p>
            <a:pPr fontAlgn="base"/>
            <a:r>
              <a:rPr lang="en-US" dirty="0"/>
              <a:t>Dec. 17, 2019 – NSD DEI Council Updates</a:t>
            </a:r>
          </a:p>
          <a:p>
            <a:pPr fontAlgn="base"/>
            <a:r>
              <a:rPr lang="en-US" dirty="0"/>
              <a:t>Jan. 14, 2020 – Searches, Bias, and Tools</a:t>
            </a:r>
          </a:p>
          <a:p>
            <a:pPr fontAlgn="base"/>
            <a:r>
              <a:rPr lang="en-US" dirty="0"/>
              <a:t>Jan. 28, 2020 – Nuclear Science Day and Division Outreach</a:t>
            </a:r>
          </a:p>
          <a:p>
            <a:pPr fontAlgn="base"/>
            <a:r>
              <a:rPr lang="en-US" dirty="0"/>
              <a:t>Feb. 11, 2020 – Mental Health Initiative at LBNL</a:t>
            </a:r>
          </a:p>
          <a:p>
            <a:pPr fontAlgn="base"/>
            <a:r>
              <a:rPr lang="en-US" dirty="0"/>
              <a:t>Feb. 25, 2020 – Employee Resource Group Overview</a:t>
            </a:r>
          </a:p>
          <a:p>
            <a:pPr fontAlgn="base"/>
            <a:r>
              <a:rPr lang="en-US" dirty="0"/>
              <a:t>March 10, 2020 – </a:t>
            </a:r>
            <a:r>
              <a:rPr lang="en-US" dirty="0" err="1"/>
              <a:t>Leanin.org</a:t>
            </a:r>
            <a:r>
              <a:rPr lang="en-US" dirty="0"/>
              <a:t> 50 Ways to Fight Bias Cards </a:t>
            </a:r>
          </a:p>
          <a:p>
            <a:pPr fontAlgn="base"/>
            <a:r>
              <a:rPr lang="en-US" dirty="0"/>
              <a:t>March 24, 2020 – Early Career Employee Resource Group</a:t>
            </a:r>
          </a:p>
          <a:p>
            <a:pPr fontAlgn="base"/>
            <a:r>
              <a:rPr lang="en-US" dirty="0"/>
              <a:t>April 7, 2020 – Reducing Social Isolation</a:t>
            </a:r>
          </a:p>
          <a:p>
            <a:pPr fontAlgn="base"/>
            <a:r>
              <a:rPr lang="en-US" dirty="0"/>
              <a:t>April 21, 2020 – Inclusive Meeting Best Practices</a:t>
            </a:r>
          </a:p>
          <a:p>
            <a:pPr fontAlgn="base"/>
            <a:r>
              <a:rPr lang="en-US" dirty="0"/>
              <a:t>May 5, 2020 – Bias in Performance Reviews</a:t>
            </a:r>
          </a:p>
        </p:txBody>
      </p:sp>
    </p:spTree>
    <p:extLst>
      <p:ext uri="{BB962C8B-B14F-4D97-AF65-F5344CB8AC3E}">
        <p14:creationId xmlns:p14="http://schemas.microsoft.com/office/powerpoint/2010/main" val="354553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FAF7-108E-464D-B6D8-97B002C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DEI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ACBE-CA3B-D442-8C4C-B5C3C611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 numCol="1">
            <a:normAutofit/>
          </a:bodyPr>
          <a:lstStyle/>
          <a:p>
            <a:pPr marL="0" indent="0" fontAlgn="base">
              <a:buNone/>
            </a:pPr>
            <a:r>
              <a:rPr lang="en-US" dirty="0"/>
              <a:t>The DEI Council would like to ensure that topics you want discussed are covered.  If you have a topic you would like the DEI committee to consider covering, please reach out to any of the members.</a:t>
            </a:r>
          </a:p>
          <a:p>
            <a:pPr marL="400050" lvl="1" indent="0" fontAlgn="base">
              <a:buNone/>
            </a:pPr>
            <a:endParaRPr lang="en-US" dirty="0"/>
          </a:p>
          <a:p>
            <a:pPr lvl="1" fontAlgn="base"/>
            <a:r>
              <a:rPr lang="en-US" dirty="0"/>
              <a:t>Mark Bandstra: </a:t>
            </a:r>
            <a:r>
              <a:rPr lang="en-US" dirty="0" err="1">
                <a:hlinkClick r:id="rId2"/>
              </a:rPr>
              <a:t>MSBandstra@lbl.gov</a:t>
            </a:r>
            <a:endParaRPr lang="en-US" dirty="0"/>
          </a:p>
          <a:p>
            <a:pPr lvl="1" fontAlgn="base"/>
            <a:r>
              <a:rPr lang="en-US" dirty="0"/>
              <a:t>Heather Crawford: </a:t>
            </a:r>
            <a:r>
              <a:rPr lang="en-US" dirty="0" err="1">
                <a:hlinkClick r:id="rId3"/>
              </a:rPr>
              <a:t>HLCrawford@lbl.gov</a:t>
            </a:r>
            <a:endParaRPr lang="en-US" dirty="0"/>
          </a:p>
          <a:p>
            <a:pPr lvl="1" fontAlgn="base"/>
            <a:r>
              <a:rPr lang="en-US" dirty="0"/>
              <a:t>Tom Gallant: </a:t>
            </a:r>
            <a:r>
              <a:rPr lang="en-US" dirty="0" err="1">
                <a:hlinkClick r:id="rId4"/>
              </a:rPr>
              <a:t>TGGallant@lbl.gov</a:t>
            </a:r>
            <a:endParaRPr lang="en-US" dirty="0"/>
          </a:p>
          <a:p>
            <a:pPr lvl="1" fontAlgn="base"/>
            <a:r>
              <a:rPr lang="en-US" dirty="0" err="1"/>
              <a:t>Enrst</a:t>
            </a:r>
            <a:r>
              <a:rPr lang="en-US" dirty="0"/>
              <a:t> </a:t>
            </a:r>
            <a:r>
              <a:rPr lang="en-US" dirty="0" err="1"/>
              <a:t>Sichtermann</a:t>
            </a:r>
            <a:r>
              <a:rPr lang="en-US" dirty="0"/>
              <a:t>: </a:t>
            </a:r>
            <a:r>
              <a:rPr lang="en-US" dirty="0" err="1">
                <a:hlinkClick r:id="rId5"/>
              </a:rPr>
              <a:t>EPSichtermann@lbl.gov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3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FAF7-108E-464D-B6D8-97B002C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Luminary Card Program – Update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ACBE-CA3B-D442-8C4C-B5C3C611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 numCol="1" anchor="t">
            <a:normAutofit/>
          </a:bodyPr>
          <a:lstStyle/>
          <a:p>
            <a:pPr marL="0" indent="0" fontAlgn="base">
              <a:buNone/>
            </a:pPr>
            <a:r>
              <a:rPr lang="en-US" dirty="0"/>
              <a:t>The Luminary Cards are going virtual.  To accommodate the Shelter-in-Place, the DEI council has made a PDF version of the Luminary Card available.  The virtual cards are available on the Nuclear Science Division website.  The premise is the same; send a card to someone to recognize a positive action in support of Inclusion, Diversity, Equity, and Accountability or the work climate in the Division or at the Laboratory.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A4C4CD1D-97C6-9042-AE8D-E82969CCB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93" y="4126625"/>
            <a:ext cx="32004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0A7D34-71A1-6E46-AC08-56F12E943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214" y="4126625"/>
            <a:ext cx="31877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DE44548A-A3B2-7445-A51D-6469A2BEA6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4635" y="4126625"/>
            <a:ext cx="32004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6295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FAF7-108E-464D-B6D8-97B002C2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Luminary Card Program (Cont.)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9ACBE-CA3B-D442-8C4C-B5C3C6115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 numCol="1" anchor="t">
            <a:normAutofit lnSpcReduction="10000"/>
          </a:bodyPr>
          <a:lstStyle/>
          <a:p>
            <a:pPr marL="0" indent="0" fontAlgn="base">
              <a:buNone/>
            </a:pPr>
            <a:r>
              <a:rPr lang="en-US" dirty="0"/>
              <a:t>The virtual cards include a page of instructions to the recipient.  All links in the virtual card are clickable.  One of the links will take you to a form to log your card.  You can indicate your willingness to include your name as a recipient in the NSD Newsletter.  The reason for receiving the card will not be included in the newsletter as shown below.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/>
          </a:p>
          <a:p>
            <a:pPr marL="0" indent="0" algn="ctr" fontAlgn="base">
              <a:buNone/>
            </a:pPr>
            <a:r>
              <a:rPr lang="en-US" dirty="0"/>
              <a:t>The physical cards will continue to be available in the Division Office.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6F7CE-A272-3345-B3C2-3D89DE015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750" y="3460745"/>
            <a:ext cx="9588500" cy="2374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1334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4284</TotalTime>
  <Words>468</Words>
  <Application>Microsoft Macintosh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NSD DEI Activities A year in review</vt:lpstr>
      <vt:lpstr>Membership changes</vt:lpstr>
      <vt:lpstr>NSD Staff Meeting DEI Topics</vt:lpstr>
      <vt:lpstr>Call for DEI Topics</vt:lpstr>
      <vt:lpstr>Luminary Card Program – Update </vt:lpstr>
      <vt:lpstr>Luminary Card Program (Cont.)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NSD DEI Activities A year in review</dc:title>
  <dc:creator>Tom Gallant</dc:creator>
  <cp:lastModifiedBy>Tom Gallant</cp:lastModifiedBy>
  <cp:revision>6</cp:revision>
  <dcterms:created xsi:type="dcterms:W3CDTF">2020-05-14T20:45:53Z</dcterms:created>
  <dcterms:modified xsi:type="dcterms:W3CDTF">2020-05-19T18:10:09Z</dcterms:modified>
</cp:coreProperties>
</file>