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3" r:id="rId5"/>
    <p:sldId id="272" r:id="rId6"/>
    <p:sldId id="263" r:id="rId7"/>
    <p:sldId id="274" r:id="rId8"/>
    <p:sldId id="270" r:id="rId9"/>
    <p:sldId id="265" r:id="rId10"/>
    <p:sldId id="267" r:id="rId11"/>
    <p:sldId id="271" r:id="rId12"/>
    <p:sldId id="266" r:id="rId13"/>
    <p:sldId id="259" r:id="rId14"/>
    <p:sldId id="261" r:id="rId15"/>
    <p:sldId id="260" r:id="rId16"/>
    <p:sldId id="257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3" autoAdjust="0"/>
    <p:restoredTop sz="94660"/>
  </p:normalViewPr>
  <p:slideViewPr>
    <p:cSldViewPr snapToGrid="0">
      <p:cViewPr varScale="1">
        <p:scale>
          <a:sx n="98" d="100"/>
          <a:sy n="98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4519D2-6DF5-6EEE-DE33-6F77A90C2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BE574DD-1087-0B45-62ED-D38A66137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C0A28A-E3FE-DC9D-D7CA-4B27A5D1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B5DCFC-11A6-7C14-5D8A-41581221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5BCA87-28E5-9FB1-5756-59DE71F8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23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4C0215-DE49-C50D-A032-092BCC39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9C021F-3539-02C3-BE48-F89A2F921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59E805-7169-84BB-48C4-5186858B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287FEF-4E7A-C8F6-4CE2-7FCB25EA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1A5B1D-BE59-4E84-CC3E-8D5F0B6E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71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010130F-11C6-4872-186C-778C1161FD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5FD489-4B77-FDCE-C9AE-AF863C2AA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E92C05-756F-C0F1-E58E-5043047D6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889405-2D21-D734-7903-A9FB49DA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97856E-9EBC-9948-6E87-C405942C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27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92546F-420D-6D7B-1CF4-1607B2CA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2C5569-5DFF-4C07-EAB3-4E3A9ACBD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B046F7-CADB-488B-91B6-E8EF6472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528CC5-EA72-4FE7-1804-512F008D0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D7DEF2-EC0D-2E47-414E-FFBC1740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50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2CE8D-356E-B538-2551-B854AA27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5F48ED-6005-9139-6B18-6BA5DBA18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CD33DF-99ED-509B-45FD-1908A93C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8C58AA-79FA-46CC-7E01-2228E995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CE2256-B122-8DEC-9819-A8A4C33C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91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F1081-8C92-2015-2674-3D254BD31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1C4C28-4C25-B8FC-1471-48E1416C1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C350A7-D4FF-FBFB-BADA-7782CD8E6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6DCF88-9825-BAC7-D208-494CD706A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E5A69B-7CA3-3B89-1AFC-E4F1CAD5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821C3E-E5AB-F02B-0EBB-C38C7C72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98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AAE5BE-2F45-8C7C-8784-B0126BA1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A9A9C5-68D6-05E7-75CD-2E0EDA4C9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6DD004C-8090-7925-8913-705F86E8A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B5FF6D1-F96E-852B-8DBB-21A981A19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BB32BB9-9ED3-5957-98D6-00E435275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D048A77-4E0F-B21F-3836-1089CB1A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3B52D33-F876-C41D-32DE-B4AD09950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88C279-736A-8398-AD69-B2CA91CF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77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F1E4D-0EE6-BC87-F9AD-6EB7D376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11F7EAE-EBA5-1CA7-8174-83B767B0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FA0D02-666E-173A-D182-DBD63ECA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D31AB3-D754-D36E-DF4A-28936D47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32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C6ADCE-7BE6-EC69-6CFA-52D122E2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A194BA-94BE-38EA-6B11-A8D3EA3D0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644B1A-E0B7-953C-582A-89CB0CD4B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02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54359-1804-C8B2-9DF5-A8E818E0E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1F8A62-3926-463B-921F-FEAF1F83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AA94-C780-E651-9A29-DE0390D75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FB5187-B0F1-E33B-A74C-28FC00F7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DBEAB0-D4EC-2059-0675-F4A310F7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D0059C-DEC4-C383-89EA-EC16AA40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14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6BCDA6-B4F7-0EE7-1882-0BB4ECB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AF9583C-5536-6B65-8F6D-8A4616EF3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60D18B-9AC0-38CF-E46F-D3A9E6F19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456CAB-7774-7459-16EB-30AC285D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67B4E3-4CF1-41EB-1C7D-800EEDE2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D53B72-0165-968E-91A5-F7AC45B6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52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096634B-1AB6-0BAB-6AE3-7AEAC504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CA682E-63F6-CD77-869D-3A12F76B1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CF5D65-9E3E-3732-655D-A714860A6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36C054-3CD8-4A3F-95B2-2CF2DFD3D182}" type="datetimeFigureOut">
              <a:rPr lang="it-IT" smtClean="0"/>
              <a:t>19/11/2025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A069B7-4137-B41A-86B5-BC6FFE3C0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D47951-6FBD-7624-CBCB-40BAD2988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A56FF9-0C04-44B1-8683-AA9378DFA9A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88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4CD07F-1B6C-54C5-FEB5-9F256CBE4A00}"/>
              </a:ext>
            </a:extLst>
          </p:cNvPr>
          <p:cNvGrpSpPr/>
          <p:nvPr/>
        </p:nvGrpSpPr>
        <p:grpSpPr>
          <a:xfrm>
            <a:off x="3695700" y="2440582"/>
            <a:ext cx="4800600" cy="1699051"/>
            <a:chOff x="3788596" y="2163180"/>
            <a:chExt cx="4800600" cy="16990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6518F2-B085-B61F-534D-C82810613B84}"/>
                </a:ext>
              </a:extLst>
            </p:cNvPr>
            <p:cNvSpPr txBox="1"/>
            <p:nvPr/>
          </p:nvSpPr>
          <p:spPr>
            <a:xfrm>
              <a:off x="3788596" y="2163180"/>
              <a:ext cx="4800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Status of Recent Quench Antenna applications at Fermilab for CCT5w and HTS tape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4F9538-8C42-AF2F-859D-1108CE6EAD7B}"/>
                </a:ext>
              </a:extLst>
            </p:cNvPr>
            <p:cNvSpPr txBox="1"/>
            <p:nvPr/>
          </p:nvSpPr>
          <p:spPr>
            <a:xfrm>
              <a:off x="4953828" y="3277456"/>
              <a:ext cx="22843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19Nov 2025</a:t>
              </a:r>
            </a:p>
            <a:p>
              <a:pPr algn="ctr"/>
              <a:r>
                <a:rPr lang="en-US" sz="1600" dirty="0"/>
                <a:t>Presented by J. DiMarco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E89345-54E1-2919-1CD2-352659329468}"/>
              </a:ext>
            </a:extLst>
          </p:cNvPr>
          <p:cNvSpPr txBox="1"/>
          <p:nvPr/>
        </p:nvSpPr>
        <p:spPr>
          <a:xfrm>
            <a:off x="8733034" y="5835721"/>
            <a:ext cx="159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work in progress…</a:t>
            </a:r>
          </a:p>
        </p:txBody>
      </p:sp>
    </p:spTree>
    <p:extLst>
      <p:ext uri="{BB962C8B-B14F-4D97-AF65-F5344CB8AC3E}">
        <p14:creationId xmlns:p14="http://schemas.microsoft.com/office/powerpoint/2010/main" val="45272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ta_HTStape_QA_LN2_0018_aveVoltIt_voltage">
            <a:extLst>
              <a:ext uri="{FF2B5EF4-FFF2-40B4-BE49-F238E27FC236}">
                <a16:creationId xmlns:a16="http://schemas.microsoft.com/office/drawing/2014/main" id="{96668402-1410-C94E-740C-2F7D997BD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529F46-A773-E735-5172-2B6086E28AB8}"/>
              </a:ext>
            </a:extLst>
          </p:cNvPr>
          <p:cNvCxnSpPr>
            <a:cxnSpLocks/>
          </p:cNvCxnSpPr>
          <p:nvPr/>
        </p:nvCxnSpPr>
        <p:spPr>
          <a:xfrm flipH="1" flipV="1">
            <a:off x="8989888" y="4592548"/>
            <a:ext cx="1350623" cy="2830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34222D-AB66-1DD8-4335-AB278D6314B4}"/>
              </a:ext>
            </a:extLst>
          </p:cNvPr>
          <p:cNvSpPr txBox="1"/>
          <p:nvPr/>
        </p:nvSpPr>
        <p:spPr>
          <a:xfrm>
            <a:off x="10338371" y="4413893"/>
            <a:ext cx="90112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Clear activity here</a:t>
            </a:r>
          </a:p>
        </p:txBody>
      </p:sp>
    </p:spTree>
    <p:extLst>
      <p:ext uri="{BB962C8B-B14F-4D97-AF65-F5344CB8AC3E}">
        <p14:creationId xmlns:p14="http://schemas.microsoft.com/office/powerpoint/2010/main" val="2386758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ta_HTStape_QA_LN2_0018_aveVoltIt_voltageZoom">
            <a:extLst>
              <a:ext uri="{FF2B5EF4-FFF2-40B4-BE49-F238E27FC236}">
                <a16:creationId xmlns:a16="http://schemas.microsoft.com/office/drawing/2014/main" id="{F4F5624E-6477-62C3-865F-A3522135D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1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ta_HTStape_QA_LN2_0018_aveVoltIt_voltageRANormZoom">
            <a:extLst>
              <a:ext uri="{FF2B5EF4-FFF2-40B4-BE49-F238E27FC236}">
                <a16:creationId xmlns:a16="http://schemas.microsoft.com/office/drawing/2014/main" id="{5988B035-770B-CCF3-8310-1EE427F5AD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4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1601A-F91A-E2EF-C0E2-5431260D5D28}"/>
              </a:ext>
            </a:extLst>
          </p:cNvPr>
          <p:cNvSpPr txBox="1"/>
          <p:nvPr/>
        </p:nvSpPr>
        <p:spPr>
          <a:xfrm>
            <a:off x="9020710" y="1458931"/>
            <a:ext cx="2640459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Using running average and normalizing by the standard deviation</a:t>
            </a:r>
          </a:p>
          <a:p>
            <a:endParaRPr lang="en-US" dirty="0"/>
          </a:p>
          <a:p>
            <a:r>
              <a:rPr lang="en-US" dirty="0"/>
              <a:t>Some sort of signal – presumably from current redistribution in the tape - is clearly visible about 1-2 s before threshold exceeded</a:t>
            </a:r>
          </a:p>
        </p:txBody>
      </p:sp>
    </p:spTree>
    <p:extLst>
      <p:ext uri="{BB962C8B-B14F-4D97-AF65-F5344CB8AC3E}">
        <p14:creationId xmlns:p14="http://schemas.microsoft.com/office/powerpoint/2010/main" val="254601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ta_HTStape_QA_LN2_0018_aveVoltIt_fluxRAZoom">
            <a:extLst>
              <a:ext uri="{FF2B5EF4-FFF2-40B4-BE49-F238E27FC236}">
                <a16:creationId xmlns:a16="http://schemas.microsoft.com/office/drawing/2014/main" id="{B950BD6F-9C04-2064-BA2D-4FA8390D4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C5F227-F01E-B8B3-FA67-77205936A3A4}"/>
              </a:ext>
            </a:extLst>
          </p:cNvPr>
          <p:cNvSpPr txBox="1"/>
          <p:nvPr/>
        </p:nvSpPr>
        <p:spPr>
          <a:xfrm>
            <a:off x="2694398" y="4681021"/>
            <a:ext cx="208308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Can integrate to see signal in terms of flux change</a:t>
            </a:r>
          </a:p>
        </p:txBody>
      </p:sp>
    </p:spTree>
    <p:extLst>
      <p:ext uri="{BB962C8B-B14F-4D97-AF65-F5344CB8AC3E}">
        <p14:creationId xmlns:p14="http://schemas.microsoft.com/office/powerpoint/2010/main" val="256731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273CD-1197-2408-8ADB-F601E7293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F78444-1C9F-E3B6-5218-7EA59BEBA77E}"/>
              </a:ext>
            </a:extLst>
          </p:cNvPr>
          <p:cNvSpPr txBox="1"/>
          <p:nvPr/>
        </p:nvSpPr>
        <p:spPr>
          <a:xfrm>
            <a:off x="5208998" y="2784297"/>
            <a:ext cx="263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CCT5w ‘TAN coil’ QA test</a:t>
            </a:r>
          </a:p>
        </p:txBody>
      </p:sp>
    </p:spTree>
    <p:extLst>
      <p:ext uri="{BB962C8B-B14F-4D97-AF65-F5344CB8AC3E}">
        <p14:creationId xmlns:p14="http://schemas.microsoft.com/office/powerpoint/2010/main" val="3498832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2BCAD4-5AA1-B74A-ECAD-8C2E60FD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26" t="31405" r="12647" b="43854"/>
          <a:stretch/>
        </p:blipFill>
        <p:spPr>
          <a:xfrm>
            <a:off x="4629919" y="3944857"/>
            <a:ext cx="2932162" cy="1290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FCFE43-5E17-8ABB-E18A-622031DA621B}"/>
              </a:ext>
            </a:extLst>
          </p:cNvPr>
          <p:cNvSpPr txBox="1"/>
          <p:nvPr/>
        </p:nvSpPr>
        <p:spPr>
          <a:xfrm>
            <a:off x="4866790" y="5322012"/>
            <a:ext cx="2458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Second warm bore QA</a:t>
            </a:r>
          </a:p>
          <a:p>
            <a:r>
              <a:rPr lang="en-US" sz="1400" dirty="0"/>
              <a:t>16 tangential loops around 41mm diameter cylinder;  2-layer </a:t>
            </a:r>
            <a:r>
              <a:rPr lang="en-US" sz="1400" dirty="0" err="1"/>
              <a:t>pcb</a:t>
            </a:r>
            <a:r>
              <a:rPr lang="en-US" sz="1400" dirty="0"/>
              <a:t>, 36 turns total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3BDBD9-526B-1F13-209F-836B6E405240}"/>
              </a:ext>
            </a:extLst>
          </p:cNvPr>
          <p:cNvGrpSpPr/>
          <p:nvPr/>
        </p:nvGrpSpPr>
        <p:grpSpPr>
          <a:xfrm>
            <a:off x="466671" y="2794109"/>
            <a:ext cx="3088821" cy="2644231"/>
            <a:chOff x="466671" y="2794109"/>
            <a:chExt cx="3088821" cy="2644231"/>
          </a:xfrm>
        </p:grpSpPr>
        <p:pic>
          <p:nvPicPr>
            <p:cNvPr id="14" name="Picture 13" descr="A picture containing text&#10;&#10;AI-generated content may be incorrect.">
              <a:extLst>
                <a:ext uri="{FF2B5EF4-FFF2-40B4-BE49-F238E27FC236}">
                  <a16:creationId xmlns:a16="http://schemas.microsoft.com/office/drawing/2014/main" id="{7526F074-D2E3-15F2-29B5-F23DB1880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7" r="25878"/>
            <a:stretch/>
          </p:blipFill>
          <p:spPr>
            <a:xfrm rot="5400000">
              <a:off x="909869" y="2792717"/>
              <a:ext cx="2202425" cy="308882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FDD6AE-1374-4A61-4B99-793402F5031E}"/>
                </a:ext>
              </a:extLst>
            </p:cNvPr>
            <p:cNvSpPr txBox="1"/>
            <p:nvPr/>
          </p:nvSpPr>
          <p:spPr>
            <a:xfrm>
              <a:off x="570057" y="2794109"/>
              <a:ext cx="2432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24-bit, 200 kHz sampling </a:t>
              </a:r>
              <a:r>
                <a:rPr lang="en-US" sz="1400" dirty="0" err="1"/>
                <a:t>daq</a:t>
              </a:r>
              <a:endParaRPr lang="en-US" sz="14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024BD7-0A76-E37A-F9C7-3DE6DE7BC6BE}"/>
              </a:ext>
            </a:extLst>
          </p:cNvPr>
          <p:cNvGrpSpPr/>
          <p:nvPr/>
        </p:nvGrpSpPr>
        <p:grpSpPr>
          <a:xfrm>
            <a:off x="5939047" y="23810"/>
            <a:ext cx="4934359" cy="3565870"/>
            <a:chOff x="5939047" y="23810"/>
            <a:chExt cx="4934359" cy="35658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E843623-3459-D93C-2A8B-F3434B93A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9047" y="23810"/>
              <a:ext cx="4884666" cy="3565870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D09C437-F38F-B014-8A20-6C8CD100B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9800" y="1777882"/>
              <a:ext cx="0" cy="4469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333C00-3410-A47B-445E-BE8542D3410F}"/>
                </a:ext>
              </a:extLst>
            </p:cNvPr>
            <p:cNvSpPr txBox="1"/>
            <p:nvPr/>
          </p:nvSpPr>
          <p:spPr>
            <a:xfrm>
              <a:off x="9817067" y="1816684"/>
              <a:ext cx="1056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Quench trigger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9EF468-6C25-876D-2C69-D42BEA1E6C13}"/>
              </a:ext>
            </a:extLst>
          </p:cNvPr>
          <p:cNvSpPr txBox="1"/>
          <p:nvPr/>
        </p:nvSpPr>
        <p:spPr>
          <a:xfrm>
            <a:off x="10506156" y="1187427"/>
            <a:ext cx="153805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Signals with </a:t>
            </a:r>
          </a:p>
          <a:p>
            <a:r>
              <a:rPr lang="en-US" dirty="0"/>
              <a:t>60 Hz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29CF64-EDC3-2E6E-3C0A-14DABE871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324" y="3817994"/>
            <a:ext cx="3321657" cy="24124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E2C40A3-DF20-A074-2CB3-2E99A494D4E9}"/>
              </a:ext>
            </a:extLst>
          </p:cNvPr>
          <p:cNvGrpSpPr/>
          <p:nvPr/>
        </p:nvGrpSpPr>
        <p:grpSpPr>
          <a:xfrm>
            <a:off x="133434" y="581881"/>
            <a:ext cx="5129258" cy="1938992"/>
            <a:chOff x="133434" y="581881"/>
            <a:chExt cx="5129258" cy="193899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E3F232-9701-0E41-97AD-83D4556D9B94}"/>
                </a:ext>
              </a:extLst>
            </p:cNvPr>
            <p:cNvSpPr txBox="1"/>
            <p:nvPr/>
          </p:nvSpPr>
          <p:spPr>
            <a:xfrm>
              <a:off x="133434" y="581881"/>
              <a:ext cx="508786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Three types of quench antennas were used: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Inter-layer QA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Warm-bore slant QA with 28mm dia.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Tangential warm-bore QA array with 42 mm dia.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r>
                <a:rPr lang="en-US" dirty="0"/>
                <a:t>Data taken typically for entire ramp, all tests</a:t>
              </a:r>
            </a:p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E600BA-AC91-94EE-E1F2-C5C74AE5617A}"/>
                </a:ext>
              </a:extLst>
            </p:cNvPr>
            <p:cNvSpPr/>
            <p:nvPr/>
          </p:nvSpPr>
          <p:spPr>
            <a:xfrm>
              <a:off x="378026" y="1371600"/>
              <a:ext cx="4884666" cy="3307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41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90219-8749-3682-A8EA-3DCDAAD38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42" y="1850727"/>
            <a:ext cx="5674758" cy="2371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37343-8332-A0EE-C1E9-882778B56B2D}"/>
              </a:ext>
            </a:extLst>
          </p:cNvPr>
          <p:cNvSpPr txBox="1"/>
          <p:nvPr/>
        </p:nvSpPr>
        <p:spPr>
          <a:xfrm>
            <a:off x="349322" y="369870"/>
            <a:ext cx="535283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Harmonic multipole sensitive QA have been used to localize quenches radially and azimuthally</a:t>
            </a:r>
          </a:p>
          <a:p>
            <a:r>
              <a:rPr lang="en-US" dirty="0"/>
              <a:t>- The thought here was to use an array of tangential windings to do the same type of analysis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52548-72CF-08C2-7F57-CE6EF7B4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2" y="4682125"/>
            <a:ext cx="6782747" cy="1562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99543-D986-1E69-FB1B-39D33F466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737" y="2194443"/>
            <a:ext cx="3962953" cy="743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11EC7-A3DE-1352-E376-56007F3A2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858" y="3069404"/>
            <a:ext cx="2019582" cy="647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1EB217-1908-6A68-8EA3-0E60624E9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527" y="500218"/>
            <a:ext cx="1581371" cy="1562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EF1A1A-4E78-BBE7-C713-8FE36AC29DF5}"/>
              </a:ext>
            </a:extLst>
          </p:cNvPr>
          <p:cNvSpPr txBox="1"/>
          <p:nvPr/>
        </p:nvSpPr>
        <p:spPr>
          <a:xfrm>
            <a:off x="8207338" y="4375079"/>
            <a:ext cx="3532597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 probe array can give measurement of all low order harmonics (below Nyquist order) – in principle can measure and use any pairs of consecutive harmonics to do this</a:t>
            </a:r>
          </a:p>
        </p:txBody>
      </p:sp>
    </p:spTree>
    <p:extLst>
      <p:ext uri="{BB962C8B-B14F-4D97-AF65-F5344CB8AC3E}">
        <p14:creationId xmlns:p14="http://schemas.microsoft.com/office/powerpoint/2010/main" val="212068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DC3B2-FD27-CC1A-EDA6-14A9C137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52"/>
            <a:ext cx="4932973" cy="417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D59AF-6AF2-9B05-A67A-39CC4729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231" y="3030023"/>
            <a:ext cx="4396469" cy="3751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912E6-E162-324E-75C6-21884DD2A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353" y="0"/>
            <a:ext cx="4734586" cy="3810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43E15A-6C44-36DD-DC26-8BD6576D5410}"/>
              </a:ext>
            </a:extLst>
          </p:cNvPr>
          <p:cNvSpPr txBox="1"/>
          <p:nvPr/>
        </p:nvSpPr>
        <p:spPr>
          <a:xfrm>
            <a:off x="9082355" y="719191"/>
            <a:ext cx="266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flux in vertices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37B37D-4655-D271-B9C0-430DEB131C23}"/>
              </a:ext>
            </a:extLst>
          </p:cNvPr>
          <p:cNvSpPr txBox="1"/>
          <p:nvPr/>
        </p:nvSpPr>
        <p:spPr>
          <a:xfrm>
            <a:off x="4438691" y="119026"/>
            <a:ext cx="1284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from Line Current doublet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65E8D0-7318-209A-DF1D-1322E788D6E0}"/>
              </a:ext>
            </a:extLst>
          </p:cNvPr>
          <p:cNvSpPr txBox="1"/>
          <p:nvPr/>
        </p:nvSpPr>
        <p:spPr>
          <a:xfrm>
            <a:off x="8167955" y="4986870"/>
            <a:ext cx="208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vertex QA layout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9B2BB5-40AB-F248-AB98-A4B0FAABADAE}"/>
              </a:ext>
            </a:extLst>
          </p:cNvPr>
          <p:cNvSpPr txBox="1"/>
          <p:nvPr/>
        </p:nvSpPr>
        <p:spPr>
          <a:xfrm>
            <a:off x="148976" y="4798031"/>
            <a:ext cx="310279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TAN analysis works well with the simulated data in determining the location of the quench source</a:t>
            </a:r>
          </a:p>
        </p:txBody>
      </p:sp>
    </p:spTree>
    <p:extLst>
      <p:ext uri="{BB962C8B-B14F-4D97-AF65-F5344CB8AC3E}">
        <p14:creationId xmlns:p14="http://schemas.microsoft.com/office/powerpoint/2010/main" val="2315173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AC7DF-1192-E8CD-6604-A4BE7A06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01" y="0"/>
            <a:ext cx="959274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77A0D-5E71-C1AA-A52C-AAD070AED16C}"/>
              </a:ext>
            </a:extLst>
          </p:cNvPr>
          <p:cNvSpPr txBox="1"/>
          <p:nvPr/>
        </p:nvSpPr>
        <p:spPr>
          <a:xfrm>
            <a:off x="102742" y="945223"/>
            <a:ext cx="168353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Measured Flux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37382-912F-798D-B74C-9510456427AC}"/>
              </a:ext>
            </a:extLst>
          </p:cNvPr>
          <p:cNvSpPr txBox="1"/>
          <p:nvPr/>
        </p:nvSpPr>
        <p:spPr>
          <a:xfrm>
            <a:off x="10056739" y="3780890"/>
            <a:ext cx="203594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 that symmetric, and not really indicating that part of the coil is closer to the source. </a:t>
            </a:r>
          </a:p>
        </p:txBody>
      </p:sp>
    </p:spTree>
    <p:extLst>
      <p:ext uri="{BB962C8B-B14F-4D97-AF65-F5344CB8AC3E}">
        <p14:creationId xmlns:p14="http://schemas.microsoft.com/office/powerpoint/2010/main" val="373629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B0FF5-3318-AD6C-B3E9-C85775861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273" y="0"/>
            <a:ext cx="95514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93C4C-0097-DEAA-AEF1-9334CF8DAEBC}"/>
              </a:ext>
            </a:extLst>
          </p:cNvPr>
          <p:cNvSpPr txBox="1"/>
          <p:nvPr/>
        </p:nvSpPr>
        <p:spPr>
          <a:xfrm>
            <a:off x="3311703" y="1674687"/>
            <a:ext cx="2784296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Analysis does not work!</a:t>
            </a:r>
          </a:p>
          <a:p>
            <a:r>
              <a:rPr lang="en-US" dirty="0"/>
              <a:t>(Not valid results, not consistent among harmonic pairs…)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EBD23-1AF1-747E-6CD6-D6D53EE9D0B9}"/>
              </a:ext>
            </a:extLst>
          </p:cNvPr>
          <p:cNvSpPr txBox="1"/>
          <p:nvPr/>
        </p:nvSpPr>
        <p:spPr>
          <a:xfrm>
            <a:off x="7048073" y="3924727"/>
            <a:ext cx="3399433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Still working on this -</a:t>
            </a:r>
          </a:p>
          <a:p>
            <a:r>
              <a:rPr lang="en-US" dirty="0"/>
              <a:t>Could be that CCT cable geometry requires a somewhat different analysis (?) …</a:t>
            </a:r>
          </a:p>
        </p:txBody>
      </p:sp>
    </p:spTree>
    <p:extLst>
      <p:ext uri="{BB962C8B-B14F-4D97-AF65-F5344CB8AC3E}">
        <p14:creationId xmlns:p14="http://schemas.microsoft.com/office/powerpoint/2010/main" val="93642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835CE-CDAC-FCBD-1BC1-84D37133A5E2}"/>
              </a:ext>
            </a:extLst>
          </p:cNvPr>
          <p:cNvSpPr txBox="1"/>
          <p:nvPr/>
        </p:nvSpPr>
        <p:spPr>
          <a:xfrm>
            <a:off x="5208998" y="2784297"/>
            <a:ext cx="214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HTS REBCO QA test</a:t>
            </a:r>
          </a:p>
        </p:txBody>
      </p:sp>
    </p:spTree>
    <p:extLst>
      <p:ext uri="{BB962C8B-B14F-4D97-AF65-F5344CB8AC3E}">
        <p14:creationId xmlns:p14="http://schemas.microsoft.com/office/powerpoint/2010/main" val="37538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97723E-59D6-FE59-E2FE-A33FDC08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6" y="58253"/>
            <a:ext cx="9033735" cy="6799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7F829-8655-63C5-59E7-EF6C893B0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4" t="62993" r="25456" b="6915"/>
          <a:stretch/>
        </p:blipFill>
        <p:spPr>
          <a:xfrm rot="60000">
            <a:off x="284285" y="4778544"/>
            <a:ext cx="4145976" cy="1292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041157-6634-A7FC-64A7-521A65B73293}"/>
              </a:ext>
            </a:extLst>
          </p:cNvPr>
          <p:cNvSpPr txBox="1"/>
          <p:nvPr/>
        </p:nvSpPr>
        <p:spPr>
          <a:xfrm>
            <a:off x="600649" y="3889503"/>
            <a:ext cx="314201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36 loop (18 front/back), ~4mm average loop width, 80mm length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D1FB1A-B3AC-5C8A-0032-BBB11D34944C}"/>
              </a:ext>
            </a:extLst>
          </p:cNvPr>
          <p:cNvCxnSpPr/>
          <p:nvPr/>
        </p:nvCxnSpPr>
        <p:spPr>
          <a:xfrm flipH="1">
            <a:off x="7366571" y="2178121"/>
            <a:ext cx="1058238" cy="92467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B768F5-160F-BEF4-2413-B96A8DE7C149}"/>
              </a:ext>
            </a:extLst>
          </p:cNvPr>
          <p:cNvSpPr txBox="1"/>
          <p:nvPr/>
        </p:nvSpPr>
        <p:spPr>
          <a:xfrm>
            <a:off x="8373438" y="1972638"/>
            <a:ext cx="14153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REBCO tape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B260DE-474E-A5E5-AA4E-2ADAAE907B25}"/>
              </a:ext>
            </a:extLst>
          </p:cNvPr>
          <p:cNvSpPr txBox="1"/>
          <p:nvPr/>
        </p:nvSpPr>
        <p:spPr>
          <a:xfrm>
            <a:off x="2815119" y="1746205"/>
            <a:ext cx="141211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Voltage taps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8E7C1F-8E38-4BFC-2483-C05386037F63}"/>
              </a:ext>
            </a:extLst>
          </p:cNvPr>
          <p:cNvCxnSpPr/>
          <p:nvPr/>
        </p:nvCxnSpPr>
        <p:spPr>
          <a:xfrm>
            <a:off x="3524036" y="2115537"/>
            <a:ext cx="791110" cy="102301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486BE9-E53D-FF12-3A7C-C256CA0457BF}"/>
              </a:ext>
            </a:extLst>
          </p:cNvPr>
          <p:cNvCxnSpPr>
            <a:cxnSpLocks/>
          </p:cNvCxnSpPr>
          <p:nvPr/>
        </p:nvCxnSpPr>
        <p:spPr>
          <a:xfrm>
            <a:off x="3521178" y="2115537"/>
            <a:ext cx="1924125" cy="98725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7B724A-147A-E7E2-D126-876FC2F4852E}"/>
              </a:ext>
            </a:extLst>
          </p:cNvPr>
          <p:cNvSpPr txBox="1"/>
          <p:nvPr/>
        </p:nvSpPr>
        <p:spPr>
          <a:xfrm>
            <a:off x="7750778" y="4742463"/>
            <a:ext cx="10867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LN2 bath</a:t>
            </a:r>
          </a:p>
        </p:txBody>
      </p:sp>
    </p:spTree>
    <p:extLst>
      <p:ext uri="{BB962C8B-B14F-4D97-AF65-F5344CB8AC3E}">
        <p14:creationId xmlns:p14="http://schemas.microsoft.com/office/powerpoint/2010/main" val="2954228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76fe128-c2fd-4721-8002-c01062ac2df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114371DDCF2C4CA48D7FF9F80E968D" ma:contentTypeVersion="6" ma:contentTypeDescription="Create a new document." ma:contentTypeScope="" ma:versionID="b9295aec91e878a0f3ef62ca1dbbd18f">
  <xsd:schema xmlns:xsd="http://www.w3.org/2001/XMLSchema" xmlns:xs="http://www.w3.org/2001/XMLSchema" xmlns:p="http://schemas.microsoft.com/office/2006/metadata/properties" xmlns:ns3="676fe128-c2fd-4721-8002-c01062ac2df2" targetNamespace="http://schemas.microsoft.com/office/2006/metadata/properties" ma:root="true" ma:fieldsID="f2551e19583480bf9e0060282fa56f35" ns3:_="">
    <xsd:import namespace="676fe128-c2fd-4721-8002-c01062ac2df2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fe128-c2fd-4721-8002-c01062ac2df2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600EAF-A0C4-4B2B-8B7E-67874001DD98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www.w3.org/XML/1998/namespace"/>
    <ds:schemaRef ds:uri="676fe128-c2fd-4721-8002-c01062ac2df2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E60165F-9528-4092-91BF-69D6C8206B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6fe128-c2fd-4721-8002-c01062ac2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5D03C0-A494-48D6-99D4-F1B857A32E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315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Mattia Elisei</dc:creator>
  <cp:lastModifiedBy>Joseph DiMarco</cp:lastModifiedBy>
  <cp:revision>13</cp:revision>
  <dcterms:created xsi:type="dcterms:W3CDTF">2025-06-17T22:29:56Z</dcterms:created>
  <dcterms:modified xsi:type="dcterms:W3CDTF">2025-11-19T23:11:06Z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0x01010057114371DDCF2C4CA48D7FF9F80E968D</vt:lpwstr>
  </property>
</Properties>
</file>