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9"/>
  </p:notesMasterIdLst>
  <p:handoutMasterIdLst>
    <p:handoutMasterId r:id="rId30"/>
  </p:handoutMasterIdLst>
  <p:sldIdLst>
    <p:sldId id="294" r:id="rId2"/>
    <p:sldId id="837" r:id="rId3"/>
    <p:sldId id="836" r:id="rId4"/>
    <p:sldId id="850" r:id="rId5"/>
    <p:sldId id="306" r:id="rId6"/>
    <p:sldId id="833" r:id="rId7"/>
    <p:sldId id="847" r:id="rId8"/>
    <p:sldId id="849" r:id="rId9"/>
    <p:sldId id="841" r:id="rId10"/>
    <p:sldId id="838" r:id="rId11"/>
    <p:sldId id="839" r:id="rId12"/>
    <p:sldId id="843" r:id="rId13"/>
    <p:sldId id="842" r:id="rId14"/>
    <p:sldId id="311" r:id="rId15"/>
    <p:sldId id="846" r:id="rId16"/>
    <p:sldId id="845" r:id="rId17"/>
    <p:sldId id="312" r:id="rId18"/>
    <p:sldId id="840" r:id="rId19"/>
    <p:sldId id="848" r:id="rId20"/>
    <p:sldId id="309" r:id="rId21"/>
    <p:sldId id="300" r:id="rId22"/>
    <p:sldId id="301" r:id="rId23"/>
    <p:sldId id="302" r:id="rId24"/>
    <p:sldId id="834" r:id="rId25"/>
    <p:sldId id="307" r:id="rId26"/>
    <p:sldId id="308" r:id="rId27"/>
    <p:sldId id="310" r:id="rId2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50"/>
    <a:srgbClr val="97D7EB"/>
    <a:srgbClr val="98D7EA"/>
    <a:srgbClr val="98D7EB"/>
    <a:srgbClr val="50504E"/>
    <a:srgbClr val="4E4E4E"/>
    <a:srgbClr val="404040"/>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1" autoAdjust="0"/>
    <p:restoredTop sz="94663"/>
  </p:normalViewPr>
  <p:slideViewPr>
    <p:cSldViewPr snapToGrid="0" snapToObjects="1" showGuides="1">
      <p:cViewPr varScale="1">
        <p:scale>
          <a:sx n="161" d="100"/>
          <a:sy n="161" d="100"/>
        </p:scale>
        <p:origin x="150" y="24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86E13A-E0F4-42AB-8C16-F8EB88CE5242}" type="slidenum">
              <a:rPr lang="en-US" smtClean="0"/>
              <a:pPr/>
              <a:t>20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962153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C3366FF-FC5A-AF2F-8982-6C4BF5E49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5"/>
          <a:stretch/>
        </p:blipFill>
        <p:spPr>
          <a:xfrm>
            <a:off x="-17762" y="612759"/>
            <a:ext cx="9189720" cy="2508919"/>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8A75C43-2081-4F11-88D6-F3B00ABD6D79}" type="datetime1">
              <a:rPr lang="en-US" smtClean="0"/>
              <a:t>12/3/2025</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General Purpose Low Temperature Pressure Probe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C87076DE-0718-4DD8-9325-42C4CBDDC8E7}" type="datetime1">
              <a:rPr lang="en-US" smtClean="0"/>
              <a:t>12/3/2025</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S. Krave | General Purpose Low Temperature Pressure Probe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A215DA4-C82E-4FBE-A8DF-4880360106B0}" type="datetime1">
              <a:rPr lang="en-US" smtClean="0"/>
              <a:t>12/3/2025</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S. Krave | General Purpose Low Temperature Pressure Probe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3"/>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hidden="1"/>
          <p:cNvSpPr>
            <a:spLocks noGrp="1"/>
          </p:cNvSpPr>
          <p:nvPr>
            <p:ph type="dt" sz="half" idx="10"/>
          </p:nvPr>
        </p:nvSpPr>
        <p:spPr/>
        <p:txBody>
          <a:bodyPr/>
          <a:lstStyle/>
          <a:p>
            <a:fld id="{023B8482-9083-4F0D-849F-921A4C9CB3F0}" type="datetime1">
              <a:rPr lang="en-US" smtClean="0"/>
              <a:t>12/3/2025</a:t>
            </a:fld>
            <a:endParaRPr lang="en-GB"/>
          </a:p>
        </p:txBody>
      </p:sp>
      <p:sp>
        <p:nvSpPr>
          <p:cNvPr id="7" name="Slide Number Placeholder 6"/>
          <p:cNvSpPr>
            <a:spLocks noGrp="1"/>
          </p:cNvSpPr>
          <p:nvPr>
            <p:ph type="sldNum" sz="quarter" idx="12"/>
          </p:nvPr>
        </p:nvSpPr>
        <p:spPr>
          <a:xfrm>
            <a:off x="6553200" y="4836189"/>
            <a:ext cx="2133600" cy="273844"/>
          </a:xfrm>
        </p:spPr>
        <p:txBody>
          <a:bodyPr/>
          <a:lstStyle>
            <a:lvl1pPr>
              <a:defRPr>
                <a:solidFill>
                  <a:schemeClr val="bg1">
                    <a:lumMod val="95000"/>
                  </a:schemeClr>
                </a:solidFill>
              </a:defRPr>
            </a:lvl1pPr>
          </a:lstStyle>
          <a:p>
            <a:fld id="{E6910A57-C4C2-471D-B852-7E80F10F5A4C}" type="slidenum">
              <a:rPr lang="en-GB" smtClean="0"/>
              <a:pPr/>
              <a:t>‹#›</a:t>
            </a:fld>
            <a:endParaRPr lang="en-GB"/>
          </a:p>
        </p:txBody>
      </p:sp>
    </p:spTree>
    <p:extLst>
      <p:ext uri="{BB962C8B-B14F-4D97-AF65-F5344CB8AC3E}">
        <p14:creationId xmlns:p14="http://schemas.microsoft.com/office/powerpoint/2010/main" val="354162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6744F1-5B21-459F-B865-8D784F5B09D6}" type="datetime1">
              <a:rPr lang="en-US" smtClean="0"/>
              <a:t>12/3/2025</a:t>
            </a:fld>
            <a:endParaRPr lang="en-US"/>
          </a:p>
        </p:txBody>
      </p:sp>
      <p:sp>
        <p:nvSpPr>
          <p:cNvPr id="5" name="Footer Placeholder 4"/>
          <p:cNvSpPr>
            <a:spLocks noGrp="1"/>
          </p:cNvSpPr>
          <p:nvPr>
            <p:ph type="ftr" sz="quarter" idx="11"/>
          </p:nvPr>
        </p:nvSpPr>
        <p:spPr/>
        <p:txBody>
          <a:bodyPr/>
          <a:lstStyle/>
          <a:p>
            <a:r>
              <a:rPr lang="en-US"/>
              <a:t>S. Krave | General Purpose Low Temperature Pressure Probe</a:t>
            </a:r>
          </a:p>
        </p:txBody>
      </p:sp>
      <p:sp>
        <p:nvSpPr>
          <p:cNvPr id="6" name="Slide Number Placeholder 5"/>
          <p:cNvSpPr>
            <a:spLocks noGrp="1"/>
          </p:cNvSpPr>
          <p:nvPr>
            <p:ph type="sldNum" sz="quarter" idx="12"/>
          </p:nvPr>
        </p:nvSpPr>
        <p:spPr/>
        <p:txBody>
          <a:bodyPr/>
          <a:lstStyle/>
          <a:p>
            <a:fld id="{BFC5EBF4-1307-42D9-9623-71F58D6B7992}" type="slidenum">
              <a:rPr lang="en-US" smtClean="0"/>
              <a:t>‹#›</a:t>
            </a:fld>
            <a:endParaRPr lang="en-US"/>
          </a:p>
        </p:txBody>
      </p:sp>
    </p:spTree>
    <p:extLst>
      <p:ext uri="{BB962C8B-B14F-4D97-AF65-F5344CB8AC3E}">
        <p14:creationId xmlns:p14="http://schemas.microsoft.com/office/powerpoint/2010/main" val="754602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FC454A-934B-4410-87AE-41AEACA45F9F}" type="datetime1">
              <a:rPr lang="en-US" smtClean="0"/>
              <a:t>12/3/2025</a:t>
            </a:fld>
            <a:endParaRPr lang="en-US"/>
          </a:p>
        </p:txBody>
      </p:sp>
      <p:sp>
        <p:nvSpPr>
          <p:cNvPr id="5" name="Footer Placeholder 4"/>
          <p:cNvSpPr>
            <a:spLocks noGrp="1"/>
          </p:cNvSpPr>
          <p:nvPr>
            <p:ph type="ftr" sz="quarter" idx="11"/>
          </p:nvPr>
        </p:nvSpPr>
        <p:spPr/>
        <p:txBody>
          <a:bodyPr/>
          <a:lstStyle/>
          <a:p>
            <a:r>
              <a:rPr lang="en-US"/>
              <a:t>S. Krave | General Purpose Low Temperature Pressure Probe</a:t>
            </a:r>
          </a:p>
        </p:txBody>
      </p:sp>
      <p:sp>
        <p:nvSpPr>
          <p:cNvPr id="6" name="Slide Number Placeholder 5"/>
          <p:cNvSpPr>
            <a:spLocks noGrp="1"/>
          </p:cNvSpPr>
          <p:nvPr>
            <p:ph type="sldNum" sz="quarter" idx="12"/>
          </p:nvPr>
        </p:nvSpPr>
        <p:spPr/>
        <p:txBody>
          <a:bodyPr/>
          <a:lstStyle/>
          <a:p>
            <a:fld id="{BFC5EBF4-1307-42D9-9623-71F58D6B7992}" type="slidenum">
              <a:rPr lang="en-US" smtClean="0"/>
              <a:t>‹#›</a:t>
            </a:fld>
            <a:endParaRPr lang="en-US"/>
          </a:p>
        </p:txBody>
      </p:sp>
    </p:spTree>
    <p:extLst>
      <p:ext uri="{BB962C8B-B14F-4D97-AF65-F5344CB8AC3E}">
        <p14:creationId xmlns:p14="http://schemas.microsoft.com/office/powerpoint/2010/main" val="124089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3" name="Picture 2">
            <a:extLst>
              <a:ext uri="{FF2B5EF4-FFF2-40B4-BE49-F238E27FC236}">
                <a16:creationId xmlns:a16="http://schemas.microsoft.com/office/drawing/2014/main" id="{90D440B3-9F17-BFC5-071C-0E749A69DB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7BA6F94-E34F-7970-1C5D-1D7967F7B5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
          <a:stretch/>
        </p:blipFill>
        <p:spPr>
          <a:xfrm>
            <a:off x="-17762" y="612759"/>
            <a:ext cx="9189720" cy="2508919"/>
          </a:xfrm>
          <a:prstGeom prst="rect">
            <a:avLst/>
          </a:prstGeom>
        </p:spPr>
      </p:pic>
    </p:spTree>
    <p:extLst>
      <p:ext uri="{BB962C8B-B14F-4D97-AF65-F5344CB8AC3E}">
        <p14:creationId xmlns:p14="http://schemas.microsoft.com/office/powerpoint/2010/main" val="376391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2DA75D36-F305-4A2D-4B28-9B9D51922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126671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76208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27013" indent="-227013">
              <a:spcBef>
                <a:spcPts val="984"/>
              </a:spcBef>
              <a:buFont typeface="Arial" panose="020B0604020202020204" pitchFamily="34" charset="0"/>
              <a:buChar char="•"/>
              <a:defRPr sz="1600">
                <a:solidFill>
                  <a:srgbClr val="505050"/>
                </a:solidFill>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a:solidFill>
                  <a:srgbClr val="505050"/>
                </a:solidFill>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F2EC7E28-DE9F-4488-A659-512F47F6DCE6}" type="datetime1">
              <a:rPr lang="en-US" smtClean="0"/>
              <a:t>12/3/2025</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General Purpose Low Temperature Pressure Probe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marL="285750" marR="0" lvl="0" indent="-285750" algn="l" defTabSz="457200" rtl="0" eaLnBrk="1" fontAlgn="base" latinLnBrk="0" hangingPunct="1">
              <a:lnSpc>
                <a:spcPct val="100000"/>
              </a:lnSpc>
              <a:spcBef>
                <a:spcPts val="984"/>
              </a:spcBef>
              <a:spcAft>
                <a:spcPct val="0"/>
              </a:spcAft>
              <a:buClrTx/>
              <a:buSzTx/>
              <a:tabLst/>
              <a:defRPr/>
            </a:pPr>
            <a:r>
              <a:rPr lang="en-US"/>
              <a:t>Click to edit Master text styles</a:t>
            </a:r>
          </a:p>
          <a:p>
            <a:pPr marL="285750" marR="0" lvl="1" indent="-285750" algn="l" defTabSz="457200" rtl="0" eaLnBrk="1" fontAlgn="base" latinLnBrk="0" hangingPunct="1">
              <a:lnSpc>
                <a:spcPct val="100000"/>
              </a:lnSpc>
              <a:spcBef>
                <a:spcPts val="984"/>
              </a:spcBef>
              <a:spcAft>
                <a:spcPct val="0"/>
              </a:spcAft>
              <a:buClrTx/>
              <a:buSzTx/>
              <a:tabLst/>
              <a:defRPr/>
            </a:pPr>
            <a:r>
              <a:rPr lang="en-US"/>
              <a:t>Second level</a:t>
            </a:r>
          </a:p>
          <a:p>
            <a:pPr marL="285750" marR="0" lvl="2" indent="-285750" algn="l" defTabSz="457200" rtl="0" eaLnBrk="1" fontAlgn="base" latinLnBrk="0" hangingPunct="1">
              <a:lnSpc>
                <a:spcPct val="100000"/>
              </a:lnSpc>
              <a:spcBef>
                <a:spcPts val="984"/>
              </a:spcBef>
              <a:spcAft>
                <a:spcPct val="0"/>
              </a:spcAft>
              <a:buClrTx/>
              <a:buSzTx/>
              <a:tabLst/>
              <a:defRPr/>
            </a:pPr>
            <a:r>
              <a:rPr lang="en-US"/>
              <a:t>Third level</a:t>
            </a:r>
          </a:p>
          <a:p>
            <a:pPr marL="285750" marR="0" lvl="3" indent="-285750" algn="l" defTabSz="457200" rtl="0" eaLnBrk="1" fontAlgn="base" latinLnBrk="0" hangingPunct="1">
              <a:lnSpc>
                <a:spcPct val="100000"/>
              </a:lnSpc>
              <a:spcBef>
                <a:spcPts val="984"/>
              </a:spcBef>
              <a:spcAft>
                <a:spcPct val="0"/>
              </a:spcAft>
              <a:buClrTx/>
              <a:buSzTx/>
              <a:tabLst/>
              <a:defRPr/>
            </a:pPr>
            <a:r>
              <a:rPr lang="en-US"/>
              <a:t>Fourth level</a:t>
            </a:r>
          </a:p>
          <a:p>
            <a:pPr marL="285750" marR="0" lvl="4" indent="-285750" algn="l" defTabSz="457200" rtl="0" eaLnBrk="1" fontAlgn="base" latinLnBrk="0" hangingPunct="1">
              <a:lnSpc>
                <a:spcPct val="100000"/>
              </a:lnSpc>
              <a:spcBef>
                <a:spcPts val="984"/>
              </a:spcBef>
              <a:spcAft>
                <a:spcPct val="0"/>
              </a:spcAft>
              <a:buClrTx/>
              <a:buSzTx/>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DA04ACDE-636D-4FB2-9059-92BBE3DCABF1}" type="datetime1">
              <a:rPr lang="en-US" smtClean="0"/>
              <a:t>12/3/2025</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General Purpose Low Temperature Pressure Probe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4165237"/>
            <a:ext cx="3027894" cy="320908"/>
          </a:xfrm>
          <a:prstGeom prst="rect">
            <a:avLst/>
          </a:prstGeom>
        </p:spPr>
        <p:txBody>
          <a:bodyPr lIns="0" tIns="0" rIns="0" bIns="0" anchor="b"/>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85750" marR="0"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4350"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marL="1373188" indent="0">
              <a:spcBef>
                <a:spcPts val="984"/>
              </a:spcBef>
              <a:buFont typeface="Arial" panose="020B0604020202020204" pitchFamily="34" charset="0"/>
              <a:buNone/>
              <a:defRPr sz="1200">
                <a:solidFill>
                  <a:srgbClr val="505050"/>
                </a:solidFill>
              </a:defRPr>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29CC8208-EC11-4871-B166-25080D8C6B8A}" type="datetime1">
              <a:rPr lang="en-US" smtClean="0"/>
              <a:t>12/3/2025</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S. Krave | General Purpose Low Temperature Pressure Probe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337E9888-76A4-76B3-BAD9-CA6F84EBC301}"/>
              </a:ext>
            </a:extLst>
          </p:cNvPr>
          <p:cNvSpPr>
            <a:spLocks noGrp="1"/>
          </p:cNvSpPr>
          <p:nvPr>
            <p:ph sz="half" idx="13"/>
          </p:nvPr>
        </p:nvSpPr>
        <p:spPr>
          <a:xfrm>
            <a:off x="228601" y="728664"/>
            <a:ext cx="3027893" cy="3368538"/>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751EF52-03F7-4138-98C8-7079009EADA0}" type="datetime1">
              <a:rPr lang="en-US" smtClean="0"/>
              <a:t>12/3/2025</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S. Krave | General Purpose Low Temperature Pressure Probe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7" r:id="rId2"/>
    <p:sldLayoutId id="2147484125" r:id="rId3"/>
    <p:sldLayoutId id="2147484132" r:id="rId4"/>
    <p:sldLayoutId id="2147484131" r:id="rId5"/>
    <p:sldLayoutId id="2147484129" r:id="rId6"/>
    <p:sldLayoutId id="2147484104" r:id="rId7"/>
    <p:sldLayoutId id="2147484105" r:id="rId8"/>
    <p:sldLayoutId id="2147484120" r:id="rId9"/>
    <p:sldLayoutId id="2147484103" r:id="rId10"/>
    <p:sldLayoutId id="2147484122" r:id="rId11"/>
    <p:sldLayoutId id="2147484116" r:id="rId12"/>
    <p:sldLayoutId id="2147484133" r:id="rId13"/>
    <p:sldLayoutId id="2147484134" r:id="rId14"/>
    <p:sldLayoutId id="2147484135" r:id="rId15"/>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wmf"/><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11" Type="http://schemas.openxmlformats.org/officeDocument/2006/relationships/image" Target="../media/image29.png"/><Relationship Id="rId5" Type="http://schemas.openxmlformats.org/officeDocument/2006/relationships/image" Target="../media/image35.png"/><Relationship Id="rId10" Type="http://schemas.openxmlformats.org/officeDocument/2006/relationships/oleObject" Target="../embeddings/oleObject1.bin"/><Relationship Id="rId4" Type="http://schemas.openxmlformats.org/officeDocument/2006/relationships/image" Target="../media/image34.jpe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oleObject" Target="../embeddings/oleObject1.bin"/><Relationship Id="rId4" Type="http://schemas.openxmlformats.org/officeDocument/2006/relationships/image" Target="../media/image42.jpeg"/><Relationship Id="rId9"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hyperlink" Target="https://www.mcmaster.com/93439A665/" TargetMode="External"/><Relationship Id="rId2" Type="http://schemas.openxmlformats.org/officeDocument/2006/relationships/hyperlink" Target="https://www.mcmaster.com/94400A530/" TargetMode="External"/><Relationship Id="rId1" Type="http://schemas.openxmlformats.org/officeDocument/2006/relationships/slideLayout" Target="../slideLayouts/slideLayout9.xml"/><Relationship Id="rId5" Type="http://schemas.openxmlformats.org/officeDocument/2006/relationships/hyperlink" Target="https://www.mcmaster.com/3487N24/" TargetMode="External"/><Relationship Id="rId4" Type="http://schemas.openxmlformats.org/officeDocument/2006/relationships/hyperlink" Target="https://www.mcmaster.com/9588K2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1400" dirty="0"/>
              <a:t>S. Krave</a:t>
            </a:r>
          </a:p>
          <a:p>
            <a:r>
              <a:rPr lang="en-US" dirty="0"/>
              <a:t>General thoughts and notes…</a:t>
            </a:r>
            <a:endParaRPr lang="en-US" sz="1400" dirty="0"/>
          </a:p>
          <a:p>
            <a:r>
              <a:rPr lang="en-US" sz="1400" dirty="0"/>
              <a:t>3 December 2025</a:t>
            </a:r>
          </a:p>
        </p:txBody>
      </p:sp>
      <p:sp>
        <p:nvSpPr>
          <p:cNvPr id="3" name="Text Placeholder 2"/>
          <p:cNvSpPr>
            <a:spLocks noGrp="1"/>
          </p:cNvSpPr>
          <p:nvPr>
            <p:ph type="body" sz="quarter" idx="11"/>
          </p:nvPr>
        </p:nvSpPr>
        <p:spPr/>
        <p:txBody>
          <a:bodyPr>
            <a:noAutofit/>
          </a:bodyPr>
          <a:lstStyle/>
          <a:p>
            <a:r>
              <a:rPr lang="en-US" sz="1800" dirty="0"/>
              <a:t>General Purpose Low Temperature Pressure Prob</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E87318D-5DB4-4D7B-A927-87209C1F6FFC}"/>
              </a:ext>
            </a:extLst>
          </p:cNvPr>
          <p:cNvPicPr>
            <a:picLocks noGrp="1" noChangeAspect="1"/>
          </p:cNvPicPr>
          <p:nvPr>
            <p:ph sz="half" idx="15"/>
          </p:nvPr>
        </p:nvPicPr>
        <p:blipFill>
          <a:blip r:embed="rId2"/>
          <a:stretch>
            <a:fillRect/>
          </a:stretch>
        </p:blipFill>
        <p:spPr>
          <a:xfrm>
            <a:off x="5531225" y="719138"/>
            <a:ext cx="2772613" cy="3767137"/>
          </a:xfrm>
        </p:spPr>
      </p:pic>
      <p:sp>
        <p:nvSpPr>
          <p:cNvPr id="4" name="Date Placeholder 3">
            <a:extLst>
              <a:ext uri="{FF2B5EF4-FFF2-40B4-BE49-F238E27FC236}">
                <a16:creationId xmlns:a16="http://schemas.microsoft.com/office/drawing/2014/main" id="{E691B0E1-ADC5-013D-235A-90455E277DEB}"/>
              </a:ext>
            </a:extLst>
          </p:cNvPr>
          <p:cNvSpPr>
            <a:spLocks noGrp="1"/>
          </p:cNvSpPr>
          <p:nvPr>
            <p:ph type="dt" sz="half" idx="16"/>
          </p:nvPr>
        </p:nvSpPr>
        <p:spPr/>
        <p:txBody>
          <a:bodyPr/>
          <a:lstStyle/>
          <a:p>
            <a:pPr>
              <a:defRPr/>
            </a:pPr>
            <a:fld id="{25C10A03-F759-4722-A3C5-E59552DE9324}" type="datetime1">
              <a:rPr lang="en-US" smtClean="0"/>
              <a:t>12/3/2025</a:t>
            </a:fld>
            <a:endParaRPr lang="en-US" dirty="0"/>
          </a:p>
        </p:txBody>
      </p:sp>
      <p:sp>
        <p:nvSpPr>
          <p:cNvPr id="5" name="Footer Placeholder 4">
            <a:extLst>
              <a:ext uri="{FF2B5EF4-FFF2-40B4-BE49-F238E27FC236}">
                <a16:creationId xmlns:a16="http://schemas.microsoft.com/office/drawing/2014/main" id="{CFC0BB7B-9344-AC31-5DF6-630FBC7DE25A}"/>
              </a:ext>
            </a:extLst>
          </p:cNvPr>
          <p:cNvSpPr>
            <a:spLocks noGrp="1"/>
          </p:cNvSpPr>
          <p:nvPr>
            <p:ph type="ftr" sz="quarter" idx="17"/>
          </p:nvPr>
        </p:nvSpPr>
        <p:spPr/>
        <p:txBody>
          <a:bodyPr/>
          <a:lstStyle/>
          <a:p>
            <a:pPr>
              <a:defRPr/>
            </a:pPr>
            <a:r>
              <a:rPr lang="en-US"/>
              <a:t>S. Krave | General Purpose Low Temperature Pressure Probe</a:t>
            </a:r>
            <a:endParaRPr lang="en-US" b="1" dirty="0"/>
          </a:p>
        </p:txBody>
      </p:sp>
      <p:sp>
        <p:nvSpPr>
          <p:cNvPr id="6" name="Slide Number Placeholder 5">
            <a:extLst>
              <a:ext uri="{FF2B5EF4-FFF2-40B4-BE49-F238E27FC236}">
                <a16:creationId xmlns:a16="http://schemas.microsoft.com/office/drawing/2014/main" id="{E69E35EC-5551-5C02-3F06-6DEC604C0675}"/>
              </a:ext>
            </a:extLst>
          </p:cNvPr>
          <p:cNvSpPr>
            <a:spLocks noGrp="1"/>
          </p:cNvSpPr>
          <p:nvPr>
            <p:ph type="sldNum" sz="quarter" idx="18"/>
          </p:nvPr>
        </p:nvSpPr>
        <p:spPr/>
        <p:txBody>
          <a:bodyPr/>
          <a:lstStyle/>
          <a:p>
            <a:pPr>
              <a:defRPr/>
            </a:pPr>
            <a:fld id="{979A04A2-726F-2143-A443-7788AF27176E}" type="slidenum">
              <a:rPr lang="en-US" smtClean="0"/>
              <a:pPr>
                <a:defRPr/>
              </a:pPr>
              <a:t>10</a:t>
            </a:fld>
            <a:endParaRPr lang="en-US" dirty="0"/>
          </a:p>
        </p:txBody>
      </p:sp>
      <p:sp>
        <p:nvSpPr>
          <p:cNvPr id="7" name="Title 6">
            <a:extLst>
              <a:ext uri="{FF2B5EF4-FFF2-40B4-BE49-F238E27FC236}">
                <a16:creationId xmlns:a16="http://schemas.microsoft.com/office/drawing/2014/main" id="{86139943-F3B8-D7CB-FCCE-21885F8B6063}"/>
              </a:ext>
            </a:extLst>
          </p:cNvPr>
          <p:cNvSpPr>
            <a:spLocks noGrp="1"/>
          </p:cNvSpPr>
          <p:nvPr>
            <p:ph type="title"/>
          </p:nvPr>
        </p:nvSpPr>
        <p:spPr/>
        <p:txBody>
          <a:bodyPr/>
          <a:lstStyle/>
          <a:p>
            <a:r>
              <a:rPr lang="en-US" dirty="0"/>
              <a:t>TS3 Version Extensions</a:t>
            </a:r>
          </a:p>
        </p:txBody>
      </p:sp>
      <p:sp>
        <p:nvSpPr>
          <p:cNvPr id="8" name="Content Placeholder 7">
            <a:extLst>
              <a:ext uri="{FF2B5EF4-FFF2-40B4-BE49-F238E27FC236}">
                <a16:creationId xmlns:a16="http://schemas.microsoft.com/office/drawing/2014/main" id="{372729F1-8E05-62EC-FEBB-9DEDEB0B6C8C}"/>
              </a:ext>
            </a:extLst>
          </p:cNvPr>
          <p:cNvSpPr>
            <a:spLocks noGrp="1"/>
          </p:cNvSpPr>
          <p:nvPr>
            <p:ph sz="half" idx="13"/>
          </p:nvPr>
        </p:nvSpPr>
        <p:spPr>
          <a:xfrm>
            <a:off x="228600" y="728664"/>
            <a:ext cx="5121233" cy="3368538"/>
          </a:xfrm>
        </p:spPr>
        <p:txBody>
          <a:bodyPr/>
          <a:lstStyle/>
          <a:p>
            <a:r>
              <a:rPr lang="en-US" dirty="0"/>
              <a:t>The system will allow loading of a sample in </a:t>
            </a:r>
            <a:r>
              <a:rPr lang="en-US" dirty="0" err="1"/>
              <a:t>LHe</a:t>
            </a:r>
            <a:r>
              <a:rPr lang="en-US" dirty="0"/>
              <a:t> at Test Stand 3 / elsewhere</a:t>
            </a:r>
          </a:p>
          <a:p>
            <a:pPr lvl="1"/>
            <a:r>
              <a:rPr lang="en-US" dirty="0"/>
              <a:t>The mini-version (small Scale </a:t>
            </a:r>
            <a:r>
              <a:rPr lang="en-US" dirty="0" err="1"/>
              <a:t>MConE</a:t>
            </a:r>
            <a:r>
              <a:rPr lang="en-US" dirty="0"/>
              <a:t>) is extendable to fit into the 8.5T solenoid.</a:t>
            </a:r>
          </a:p>
          <a:p>
            <a:pPr lvl="2"/>
            <a:r>
              <a:rPr lang="en-US" dirty="0"/>
              <a:t>Extend support rods</a:t>
            </a:r>
          </a:p>
          <a:p>
            <a:pPr lvl="2"/>
            <a:r>
              <a:rPr lang="en-US" dirty="0"/>
              <a:t>Modify for smaller current leads</a:t>
            </a:r>
          </a:p>
          <a:p>
            <a:r>
              <a:rPr lang="en-US" dirty="0"/>
              <a:t>The system is planned to allow some substantial current down to 4.2 K (~10 kA) in the 14cm size</a:t>
            </a:r>
          </a:p>
          <a:p>
            <a:r>
              <a:rPr lang="en-US" dirty="0"/>
              <a:t>It is being configured to be small enough to fit in a background field, to be determined</a:t>
            </a:r>
          </a:p>
          <a:p>
            <a:pPr lvl="1"/>
            <a:r>
              <a:rPr lang="en-US" dirty="0"/>
              <a:t>8.5T solenoid.</a:t>
            </a:r>
          </a:p>
          <a:p>
            <a:pPr lvl="1"/>
            <a:r>
              <a:rPr lang="en-US" dirty="0"/>
              <a:t>SMCT?</a:t>
            </a:r>
          </a:p>
          <a:p>
            <a:pPr lvl="1"/>
            <a:r>
              <a:rPr lang="en-US" dirty="0"/>
              <a:t>HFVMTF</a:t>
            </a:r>
          </a:p>
        </p:txBody>
      </p:sp>
    </p:spTree>
    <p:extLst>
      <p:ext uri="{BB962C8B-B14F-4D97-AF65-F5344CB8AC3E}">
        <p14:creationId xmlns:p14="http://schemas.microsoft.com/office/powerpoint/2010/main" val="383616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715741-D317-DE08-0AAB-B1B1B84C14E0}"/>
              </a:ext>
            </a:extLst>
          </p:cNvPr>
          <p:cNvSpPr>
            <a:spLocks noGrp="1"/>
          </p:cNvSpPr>
          <p:nvPr>
            <p:ph type="dt" sz="half" idx="16"/>
          </p:nvPr>
        </p:nvSpPr>
        <p:spPr/>
        <p:txBody>
          <a:bodyPr/>
          <a:lstStyle/>
          <a:p>
            <a:pPr>
              <a:defRPr/>
            </a:pPr>
            <a:fld id="{8D35551A-37A6-4124-A9E8-F120A22A740F}" type="datetime1">
              <a:rPr lang="en-US" smtClean="0"/>
              <a:t>12/3/2025</a:t>
            </a:fld>
            <a:endParaRPr lang="en-US" dirty="0"/>
          </a:p>
        </p:txBody>
      </p:sp>
      <p:sp>
        <p:nvSpPr>
          <p:cNvPr id="5" name="Footer Placeholder 4">
            <a:extLst>
              <a:ext uri="{FF2B5EF4-FFF2-40B4-BE49-F238E27FC236}">
                <a16:creationId xmlns:a16="http://schemas.microsoft.com/office/drawing/2014/main" id="{6E9DAAEA-3500-9498-8ACE-29D0D39D30BE}"/>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89CBDD27-6A50-7927-CF3C-E48BD975405B}"/>
              </a:ext>
            </a:extLst>
          </p:cNvPr>
          <p:cNvSpPr>
            <a:spLocks noGrp="1"/>
          </p:cNvSpPr>
          <p:nvPr>
            <p:ph type="sldNum" sz="quarter" idx="18"/>
          </p:nvPr>
        </p:nvSpPr>
        <p:spPr/>
        <p:txBody>
          <a:bodyPr/>
          <a:lstStyle/>
          <a:p>
            <a:pPr>
              <a:defRPr/>
            </a:pPr>
            <a:fld id="{979A04A2-726F-2143-A443-7788AF27176E}" type="slidenum">
              <a:rPr lang="en-US" smtClean="0"/>
              <a:pPr>
                <a:defRPr/>
              </a:pPr>
              <a:t>11</a:t>
            </a:fld>
            <a:endParaRPr lang="en-US" dirty="0"/>
          </a:p>
        </p:txBody>
      </p:sp>
      <p:sp>
        <p:nvSpPr>
          <p:cNvPr id="7" name="Title 6">
            <a:extLst>
              <a:ext uri="{FF2B5EF4-FFF2-40B4-BE49-F238E27FC236}">
                <a16:creationId xmlns:a16="http://schemas.microsoft.com/office/drawing/2014/main" id="{59620B07-29D5-D2C8-2151-201BDE432245}"/>
              </a:ext>
            </a:extLst>
          </p:cNvPr>
          <p:cNvSpPr>
            <a:spLocks noGrp="1"/>
          </p:cNvSpPr>
          <p:nvPr>
            <p:ph type="title"/>
          </p:nvPr>
        </p:nvSpPr>
        <p:spPr/>
        <p:txBody>
          <a:bodyPr/>
          <a:lstStyle/>
          <a:p>
            <a:r>
              <a:rPr lang="en-US" dirty="0"/>
              <a:t>Controls for Such a system</a:t>
            </a:r>
          </a:p>
        </p:txBody>
      </p:sp>
      <p:sp>
        <p:nvSpPr>
          <p:cNvPr id="8" name="Content Placeholder 7">
            <a:extLst>
              <a:ext uri="{FF2B5EF4-FFF2-40B4-BE49-F238E27FC236}">
                <a16:creationId xmlns:a16="http://schemas.microsoft.com/office/drawing/2014/main" id="{1AF54FA6-0FE0-7E46-478A-CDEC50DB21E7}"/>
              </a:ext>
            </a:extLst>
          </p:cNvPr>
          <p:cNvSpPr>
            <a:spLocks noGrp="1"/>
          </p:cNvSpPr>
          <p:nvPr>
            <p:ph sz="half" idx="13"/>
          </p:nvPr>
        </p:nvSpPr>
        <p:spPr>
          <a:xfrm>
            <a:off x="228601" y="728664"/>
            <a:ext cx="7448796" cy="3368538"/>
          </a:xfrm>
        </p:spPr>
        <p:txBody>
          <a:bodyPr/>
          <a:lstStyle/>
          <a:p>
            <a:r>
              <a:rPr lang="en-US" dirty="0"/>
              <a:t>Initial version can</a:t>
            </a:r>
          </a:p>
          <a:p>
            <a:pPr lvl="1"/>
            <a:r>
              <a:rPr lang="en-US" dirty="0"/>
              <a:t>Apply load to cold sample, which can be cooled if desired, maybe controlled by hand</a:t>
            </a:r>
          </a:p>
          <a:p>
            <a:r>
              <a:rPr lang="en-US" dirty="0"/>
              <a:t>A simple mechanical system like this can give simple measurements, but with several adjustable parameters, and generic end implements, it can become incredibly powerful for learning about magnet behavior given some automation</a:t>
            </a:r>
          </a:p>
          <a:p>
            <a:r>
              <a:rPr lang="en-US" dirty="0"/>
              <a:t>We can add variables to fully realize as </a:t>
            </a:r>
            <a:r>
              <a:rPr lang="en-US" dirty="0" err="1"/>
              <a:t>MConE</a:t>
            </a:r>
            <a:endParaRPr lang="en-US" dirty="0"/>
          </a:p>
          <a:p>
            <a:pPr lvl="1"/>
            <a:r>
              <a:rPr lang="en-US" dirty="0"/>
              <a:t>Parametric load control</a:t>
            </a:r>
          </a:p>
          <a:p>
            <a:pPr lvl="1"/>
            <a:r>
              <a:rPr lang="en-US" dirty="0"/>
              <a:t>Parametric Current Control</a:t>
            </a:r>
          </a:p>
          <a:p>
            <a:pPr lvl="1"/>
            <a:r>
              <a:rPr lang="en-US" dirty="0"/>
              <a:t>Parametric field control</a:t>
            </a:r>
          </a:p>
          <a:p>
            <a:pPr lvl="1"/>
            <a:r>
              <a:rPr lang="en-US" dirty="0"/>
              <a:t>With a VTI… Parametric Temperature control</a:t>
            </a:r>
          </a:p>
          <a:p>
            <a:r>
              <a:rPr lang="en-US" dirty="0"/>
              <a:t>I will be looking for some help here as things progress</a:t>
            </a:r>
          </a:p>
        </p:txBody>
      </p:sp>
      <p:pic>
        <p:nvPicPr>
          <p:cNvPr id="2" name="Picture 1">
            <a:extLst>
              <a:ext uri="{FF2B5EF4-FFF2-40B4-BE49-F238E27FC236}">
                <a16:creationId xmlns:a16="http://schemas.microsoft.com/office/drawing/2014/main" id="{91BAB3D7-4B77-A035-549B-205E3C965131}"/>
              </a:ext>
            </a:extLst>
          </p:cNvPr>
          <p:cNvPicPr>
            <a:picLocks noChangeAspect="1"/>
          </p:cNvPicPr>
          <p:nvPr/>
        </p:nvPicPr>
        <p:blipFill>
          <a:blip r:embed="rId2"/>
          <a:stretch>
            <a:fillRect/>
          </a:stretch>
        </p:blipFill>
        <p:spPr>
          <a:xfrm>
            <a:off x="4706428" y="2419756"/>
            <a:ext cx="1485157" cy="1485157"/>
          </a:xfrm>
          <a:prstGeom prst="rect">
            <a:avLst/>
          </a:prstGeom>
        </p:spPr>
      </p:pic>
      <p:pic>
        <p:nvPicPr>
          <p:cNvPr id="3" name="Picture 2">
            <a:extLst>
              <a:ext uri="{FF2B5EF4-FFF2-40B4-BE49-F238E27FC236}">
                <a16:creationId xmlns:a16="http://schemas.microsoft.com/office/drawing/2014/main" id="{A00FEDAE-DC9F-2832-3FB8-0C29C68D9493}"/>
              </a:ext>
            </a:extLst>
          </p:cNvPr>
          <p:cNvPicPr>
            <a:picLocks noChangeAspect="1"/>
          </p:cNvPicPr>
          <p:nvPr/>
        </p:nvPicPr>
        <p:blipFill>
          <a:blip r:embed="rId3"/>
          <a:stretch>
            <a:fillRect/>
          </a:stretch>
        </p:blipFill>
        <p:spPr>
          <a:xfrm flipH="1">
            <a:off x="8208075" y="190520"/>
            <a:ext cx="577527" cy="3093893"/>
          </a:xfrm>
          <a:prstGeom prst="rect">
            <a:avLst/>
          </a:prstGeom>
        </p:spPr>
      </p:pic>
      <p:pic>
        <p:nvPicPr>
          <p:cNvPr id="10" name="Picture 9">
            <a:extLst>
              <a:ext uri="{FF2B5EF4-FFF2-40B4-BE49-F238E27FC236}">
                <a16:creationId xmlns:a16="http://schemas.microsoft.com/office/drawing/2014/main" id="{319CD7EC-D54A-2CAB-6CD5-BB87067A66D1}"/>
              </a:ext>
            </a:extLst>
          </p:cNvPr>
          <p:cNvPicPr>
            <a:picLocks noChangeAspect="1"/>
          </p:cNvPicPr>
          <p:nvPr/>
        </p:nvPicPr>
        <p:blipFill>
          <a:blip r:embed="rId4"/>
          <a:stretch>
            <a:fillRect/>
          </a:stretch>
        </p:blipFill>
        <p:spPr>
          <a:xfrm>
            <a:off x="6112508" y="3064677"/>
            <a:ext cx="2086979" cy="1249761"/>
          </a:xfrm>
          <a:prstGeom prst="rect">
            <a:avLst/>
          </a:prstGeom>
        </p:spPr>
      </p:pic>
    </p:spTree>
    <p:extLst>
      <p:ext uri="{BB962C8B-B14F-4D97-AF65-F5344CB8AC3E}">
        <p14:creationId xmlns:p14="http://schemas.microsoft.com/office/powerpoint/2010/main" val="2458934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1AE167-E59D-400F-7223-B311D5C851D8}"/>
              </a:ext>
            </a:extLst>
          </p:cNvPr>
          <p:cNvSpPr>
            <a:spLocks noGrp="1"/>
          </p:cNvSpPr>
          <p:nvPr>
            <p:ph type="dt" sz="half" idx="16"/>
          </p:nvPr>
        </p:nvSpPr>
        <p:spPr/>
        <p:txBody>
          <a:bodyPr/>
          <a:lstStyle/>
          <a:p>
            <a:pPr>
              <a:defRPr/>
            </a:pPr>
            <a:fld id="{29CC8208-EC11-4871-B166-25080D8C6B8A}" type="datetime1">
              <a:rPr lang="en-US" smtClean="0"/>
              <a:t>12/3/2025</a:t>
            </a:fld>
            <a:endParaRPr lang="en-US" dirty="0"/>
          </a:p>
        </p:txBody>
      </p:sp>
      <p:sp>
        <p:nvSpPr>
          <p:cNvPr id="5" name="Footer Placeholder 4">
            <a:extLst>
              <a:ext uri="{FF2B5EF4-FFF2-40B4-BE49-F238E27FC236}">
                <a16:creationId xmlns:a16="http://schemas.microsoft.com/office/drawing/2014/main" id="{E8CFA98D-39FC-F0B3-6CCD-CBFE1115A795}"/>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1CC13FC1-EB17-184E-F733-BB224493624E}"/>
              </a:ext>
            </a:extLst>
          </p:cNvPr>
          <p:cNvSpPr>
            <a:spLocks noGrp="1"/>
          </p:cNvSpPr>
          <p:nvPr>
            <p:ph type="sldNum" sz="quarter" idx="18"/>
          </p:nvPr>
        </p:nvSpPr>
        <p:spPr/>
        <p:txBody>
          <a:bodyPr/>
          <a:lstStyle/>
          <a:p>
            <a:pPr>
              <a:defRPr/>
            </a:pPr>
            <a:fld id="{979A04A2-726F-2143-A443-7788AF27176E}" type="slidenum">
              <a:rPr lang="en-US" smtClean="0"/>
              <a:pPr>
                <a:defRPr/>
              </a:pPr>
              <a:t>12</a:t>
            </a:fld>
            <a:endParaRPr lang="en-US" dirty="0"/>
          </a:p>
        </p:txBody>
      </p:sp>
      <p:sp>
        <p:nvSpPr>
          <p:cNvPr id="7" name="Title 6">
            <a:extLst>
              <a:ext uri="{FF2B5EF4-FFF2-40B4-BE49-F238E27FC236}">
                <a16:creationId xmlns:a16="http://schemas.microsoft.com/office/drawing/2014/main" id="{1924D80A-96A3-8A37-FF56-24937392EC4E}"/>
              </a:ext>
            </a:extLst>
          </p:cNvPr>
          <p:cNvSpPr>
            <a:spLocks noGrp="1"/>
          </p:cNvSpPr>
          <p:nvPr>
            <p:ph type="title"/>
          </p:nvPr>
        </p:nvSpPr>
        <p:spPr/>
        <p:txBody>
          <a:bodyPr/>
          <a:lstStyle/>
          <a:p>
            <a:r>
              <a:rPr lang="en-US" dirty="0"/>
              <a:t>Conclusions (</a:t>
            </a:r>
            <a:r>
              <a:rPr lang="en-US" dirty="0" err="1"/>
              <a:t>ish</a:t>
            </a:r>
            <a:r>
              <a:rPr lang="en-US" dirty="0"/>
              <a:t>)</a:t>
            </a:r>
          </a:p>
        </p:txBody>
      </p:sp>
      <p:sp>
        <p:nvSpPr>
          <p:cNvPr id="8" name="Content Placeholder 7">
            <a:extLst>
              <a:ext uri="{FF2B5EF4-FFF2-40B4-BE49-F238E27FC236}">
                <a16:creationId xmlns:a16="http://schemas.microsoft.com/office/drawing/2014/main" id="{D2994634-BC94-E5BF-E50E-AF976E1912F8}"/>
              </a:ext>
            </a:extLst>
          </p:cNvPr>
          <p:cNvSpPr>
            <a:spLocks noGrp="1"/>
          </p:cNvSpPr>
          <p:nvPr>
            <p:ph sz="half" idx="13"/>
          </p:nvPr>
        </p:nvSpPr>
        <p:spPr>
          <a:xfrm>
            <a:off x="228600" y="728664"/>
            <a:ext cx="8295967" cy="3368538"/>
          </a:xfrm>
        </p:spPr>
        <p:txBody>
          <a:bodyPr/>
          <a:lstStyle/>
          <a:p>
            <a:r>
              <a:rPr lang="en-US" dirty="0"/>
              <a:t>A small scale </a:t>
            </a:r>
            <a:r>
              <a:rPr lang="en-US" dirty="0" err="1"/>
              <a:t>MConE</a:t>
            </a:r>
            <a:r>
              <a:rPr lang="en-US" dirty="0"/>
              <a:t> is ready to test, and may be extended for background field testing</a:t>
            </a:r>
          </a:p>
          <a:p>
            <a:pPr lvl="1"/>
            <a:r>
              <a:rPr lang="en-US" dirty="0"/>
              <a:t>(LN2 only)</a:t>
            </a:r>
          </a:p>
          <a:p>
            <a:r>
              <a:rPr lang="en-US" dirty="0"/>
              <a:t>In a ‘Full Size’ version, it appears that up to 20 tons and up to 10 kA can be delivered to a sample with a 140 mm diameter probe</a:t>
            </a:r>
          </a:p>
          <a:p>
            <a:pPr lvl="1"/>
            <a:r>
              <a:rPr lang="en-US" dirty="0"/>
              <a:t>Subject to </a:t>
            </a:r>
            <a:r>
              <a:rPr lang="en-US" dirty="0" err="1"/>
              <a:t>psu</a:t>
            </a:r>
            <a:r>
              <a:rPr lang="en-US" dirty="0"/>
              <a:t> limits</a:t>
            </a:r>
          </a:p>
          <a:p>
            <a:r>
              <a:rPr lang="en-US" dirty="0"/>
              <a:t>With optimization, it should be reasonable to deliver substantially higher forces and currents.</a:t>
            </a:r>
          </a:p>
          <a:p>
            <a:r>
              <a:rPr lang="en-US" dirty="0"/>
              <a:t>The system will be compatible with the 8.5T 147mm bore solenoid. This system should be useful for others as well.</a:t>
            </a:r>
          </a:p>
          <a:p>
            <a:pPr marL="0" indent="0">
              <a:buNone/>
            </a:pPr>
            <a:r>
              <a:rPr lang="en-US" b="1" dirty="0"/>
              <a:t>Next Steps</a:t>
            </a:r>
            <a:r>
              <a:rPr lang="en-US" dirty="0"/>
              <a:t>: Start more detailed design of full size model with plans to scale/adapt for different background fields as they become available. Iterations on detailed thermal analysis before design detailing note:</a:t>
            </a:r>
          </a:p>
          <a:p>
            <a:pPr marL="0" indent="0">
              <a:buNone/>
            </a:pPr>
            <a:r>
              <a:rPr lang="en-US" b="1" dirty="0"/>
              <a:t>Questions</a:t>
            </a:r>
            <a:r>
              <a:rPr lang="en-US" dirty="0"/>
              <a:t>: Is there anything else to investigate integrating?</a:t>
            </a:r>
          </a:p>
          <a:p>
            <a:endParaRPr lang="en-US" dirty="0"/>
          </a:p>
        </p:txBody>
      </p:sp>
    </p:spTree>
    <p:extLst>
      <p:ext uri="{BB962C8B-B14F-4D97-AF65-F5344CB8AC3E}">
        <p14:creationId xmlns:p14="http://schemas.microsoft.com/office/powerpoint/2010/main" val="378000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92DBE9-4626-DE55-E7D9-76C5E1AA5AF2}"/>
              </a:ext>
            </a:extLst>
          </p:cNvPr>
          <p:cNvSpPr>
            <a:spLocks noGrp="1"/>
          </p:cNvSpPr>
          <p:nvPr>
            <p:ph type="body" sz="half" idx="2"/>
          </p:nvPr>
        </p:nvSpPr>
        <p:spPr/>
        <p:txBody>
          <a:bodyPr/>
          <a:lstStyle/>
          <a:p>
            <a:endParaRPr lang="en-US"/>
          </a:p>
        </p:txBody>
      </p:sp>
      <p:sp>
        <p:nvSpPr>
          <p:cNvPr id="3" name="Content Placeholder 2">
            <a:extLst>
              <a:ext uri="{FF2B5EF4-FFF2-40B4-BE49-F238E27FC236}">
                <a16:creationId xmlns:a16="http://schemas.microsoft.com/office/drawing/2014/main" id="{6776AD00-57CB-6676-C296-A968F5A01962}"/>
              </a:ext>
            </a:extLst>
          </p:cNvPr>
          <p:cNvSpPr>
            <a:spLocks noGrp="1"/>
          </p:cNvSpPr>
          <p:nvPr>
            <p:ph sz="half" idx="15"/>
          </p:nvPr>
        </p:nvSpPr>
        <p:spPr/>
        <p:txBody>
          <a:bodyPr/>
          <a:lstStyle/>
          <a:p>
            <a:endParaRPr lang="en-US"/>
          </a:p>
        </p:txBody>
      </p:sp>
      <p:sp>
        <p:nvSpPr>
          <p:cNvPr id="4" name="Date Placeholder 3">
            <a:extLst>
              <a:ext uri="{FF2B5EF4-FFF2-40B4-BE49-F238E27FC236}">
                <a16:creationId xmlns:a16="http://schemas.microsoft.com/office/drawing/2014/main" id="{F7DBCCFF-0E28-FA9D-882D-572C3B7B4759}"/>
              </a:ext>
            </a:extLst>
          </p:cNvPr>
          <p:cNvSpPr>
            <a:spLocks noGrp="1"/>
          </p:cNvSpPr>
          <p:nvPr>
            <p:ph type="dt" sz="half" idx="16"/>
          </p:nvPr>
        </p:nvSpPr>
        <p:spPr/>
        <p:txBody>
          <a:bodyPr/>
          <a:lstStyle/>
          <a:p>
            <a:pPr>
              <a:defRPr/>
            </a:pPr>
            <a:fld id="{CD6229BB-8F23-4E7A-BAA7-233862DCB855}" type="datetime1">
              <a:rPr lang="en-US" smtClean="0"/>
              <a:t>12/3/2025</a:t>
            </a:fld>
            <a:endParaRPr lang="en-US" dirty="0"/>
          </a:p>
        </p:txBody>
      </p:sp>
      <p:sp>
        <p:nvSpPr>
          <p:cNvPr id="5" name="Footer Placeholder 4">
            <a:extLst>
              <a:ext uri="{FF2B5EF4-FFF2-40B4-BE49-F238E27FC236}">
                <a16:creationId xmlns:a16="http://schemas.microsoft.com/office/drawing/2014/main" id="{5DBEA5B8-8802-9205-54B0-675F99433356}"/>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29FA85D6-A616-02AB-33D8-1406A20C91D5}"/>
              </a:ext>
            </a:extLst>
          </p:cNvPr>
          <p:cNvSpPr>
            <a:spLocks noGrp="1"/>
          </p:cNvSpPr>
          <p:nvPr>
            <p:ph type="sldNum" sz="quarter" idx="18"/>
          </p:nvPr>
        </p:nvSpPr>
        <p:spPr/>
        <p:txBody>
          <a:bodyPr/>
          <a:lstStyle/>
          <a:p>
            <a:pPr>
              <a:defRPr/>
            </a:pPr>
            <a:fld id="{979A04A2-726F-2143-A443-7788AF27176E}" type="slidenum">
              <a:rPr lang="en-US" smtClean="0"/>
              <a:pPr>
                <a:defRPr/>
              </a:pPr>
              <a:t>13</a:t>
            </a:fld>
            <a:endParaRPr lang="en-US" dirty="0"/>
          </a:p>
        </p:txBody>
      </p:sp>
      <p:sp>
        <p:nvSpPr>
          <p:cNvPr id="7" name="Title 6">
            <a:extLst>
              <a:ext uri="{FF2B5EF4-FFF2-40B4-BE49-F238E27FC236}">
                <a16:creationId xmlns:a16="http://schemas.microsoft.com/office/drawing/2014/main" id="{025BE86B-5395-B885-6A8F-C5BE52C3B1EB}"/>
              </a:ext>
            </a:extLst>
          </p:cNvPr>
          <p:cNvSpPr>
            <a:spLocks noGrp="1"/>
          </p:cNvSpPr>
          <p:nvPr>
            <p:ph type="title"/>
          </p:nvPr>
        </p:nvSpPr>
        <p:spPr/>
        <p:txBody>
          <a:bodyPr/>
          <a:lstStyle/>
          <a:p>
            <a:r>
              <a:rPr lang="en-US" dirty="0"/>
              <a:t>Extra Stuff</a:t>
            </a:r>
          </a:p>
        </p:txBody>
      </p:sp>
      <p:sp>
        <p:nvSpPr>
          <p:cNvPr id="8" name="Content Placeholder 7">
            <a:extLst>
              <a:ext uri="{FF2B5EF4-FFF2-40B4-BE49-F238E27FC236}">
                <a16:creationId xmlns:a16="http://schemas.microsoft.com/office/drawing/2014/main" id="{D9FA4664-B77C-AC03-8D1F-6A05436FB630}"/>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339611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856854-6E65-F86A-670A-EAE363497A55}"/>
              </a:ext>
            </a:extLst>
          </p:cNvPr>
          <p:cNvSpPr>
            <a:spLocks noGrp="1"/>
          </p:cNvSpPr>
          <p:nvPr>
            <p:ph idx="1"/>
          </p:nvPr>
        </p:nvSpPr>
        <p:spPr/>
        <p:txBody>
          <a:bodyPr/>
          <a:lstStyle/>
          <a:p>
            <a:r>
              <a:rPr lang="en-US" sz="1400" dirty="0"/>
              <a:t>Check system resistivity vs diameters</a:t>
            </a:r>
          </a:p>
          <a:p>
            <a:pPr lvl="1"/>
            <a:r>
              <a:rPr lang="en-US" sz="1200" dirty="0"/>
              <a:t>Using RT properties</a:t>
            </a:r>
          </a:p>
          <a:p>
            <a:r>
              <a:rPr lang="en-US" sz="1400" dirty="0"/>
              <a:t>Check loads and stresses</a:t>
            </a:r>
          </a:p>
          <a:p>
            <a:pPr lvl="1"/>
            <a:r>
              <a:rPr lang="en-US" sz="1200" dirty="0"/>
              <a:t>And buckling, note that coaxial configuration eliminates buckling, but probe may move a little</a:t>
            </a:r>
          </a:p>
          <a:p>
            <a:r>
              <a:rPr lang="en-US" sz="1400" dirty="0"/>
              <a:t>Heat loss assuming a large bar of material with 1 end at 4k and one at room temperature</a:t>
            </a:r>
          </a:p>
          <a:p>
            <a:pPr lvl="1"/>
            <a:r>
              <a:rPr lang="en-US" sz="1200" dirty="0"/>
              <a:t>Poor assumptions lead to very high heat loads</a:t>
            </a:r>
          </a:p>
          <a:p>
            <a:pPr lvl="2"/>
            <a:r>
              <a:rPr lang="en-US" sz="1200" dirty="0"/>
              <a:t>Assume 140 mm OD, and vary Inner member</a:t>
            </a:r>
          </a:p>
          <a:p>
            <a:pPr lvl="1"/>
            <a:r>
              <a:rPr lang="en-US" sz="1200" dirty="0"/>
              <a:t>Since buckling is eliminated, equal area should be optimum.</a:t>
            </a:r>
          </a:p>
          <a:p>
            <a:r>
              <a:rPr lang="en-US" sz="1400" dirty="0"/>
              <a:t>Targets:</a:t>
            </a:r>
          </a:p>
          <a:p>
            <a:pPr lvl="1"/>
            <a:r>
              <a:rPr lang="en-US" sz="1200" dirty="0"/>
              <a:t>200 MPa in 1 in^2 sample (29000 </a:t>
            </a:r>
            <a:r>
              <a:rPr lang="en-US" sz="1200" dirty="0" err="1"/>
              <a:t>lbf</a:t>
            </a:r>
            <a:r>
              <a:rPr lang="en-US" sz="1200" dirty="0"/>
              <a:t>)</a:t>
            </a:r>
          </a:p>
          <a:p>
            <a:pPr lvl="1"/>
            <a:r>
              <a:rPr lang="en-US" sz="1200" dirty="0"/>
              <a:t>2+ kA</a:t>
            </a:r>
          </a:p>
          <a:p>
            <a:pPr lvl="1"/>
            <a:r>
              <a:rPr lang="en-US" sz="1200" dirty="0"/>
              <a:t>Fits in magnet</a:t>
            </a:r>
          </a:p>
          <a:p>
            <a:pPr lvl="1"/>
            <a:endParaRPr lang="en-US" dirty="0"/>
          </a:p>
          <a:p>
            <a:pPr lvl="1"/>
            <a:endParaRPr lang="en-US" dirty="0"/>
          </a:p>
        </p:txBody>
      </p:sp>
      <p:sp>
        <p:nvSpPr>
          <p:cNvPr id="3" name="Title 2">
            <a:extLst>
              <a:ext uri="{FF2B5EF4-FFF2-40B4-BE49-F238E27FC236}">
                <a16:creationId xmlns:a16="http://schemas.microsoft.com/office/drawing/2014/main" id="{69C695BF-FFB0-B654-B1BE-F32BCBB9AF7C}"/>
              </a:ext>
            </a:extLst>
          </p:cNvPr>
          <p:cNvSpPr>
            <a:spLocks noGrp="1"/>
          </p:cNvSpPr>
          <p:nvPr>
            <p:ph type="title"/>
          </p:nvPr>
        </p:nvSpPr>
        <p:spPr/>
        <p:txBody>
          <a:bodyPr/>
          <a:lstStyle/>
          <a:p>
            <a:r>
              <a:rPr lang="en-US" dirty="0"/>
              <a:t>Quick Analysis for ballparking…</a:t>
            </a:r>
          </a:p>
        </p:txBody>
      </p:sp>
      <p:sp>
        <p:nvSpPr>
          <p:cNvPr id="4" name="Date Placeholder 3">
            <a:extLst>
              <a:ext uri="{FF2B5EF4-FFF2-40B4-BE49-F238E27FC236}">
                <a16:creationId xmlns:a16="http://schemas.microsoft.com/office/drawing/2014/main" id="{B635D472-EFB6-6D66-8F87-619D348A7795}"/>
              </a:ext>
            </a:extLst>
          </p:cNvPr>
          <p:cNvSpPr>
            <a:spLocks noGrp="1"/>
          </p:cNvSpPr>
          <p:nvPr>
            <p:ph type="dt" sz="half" idx="2"/>
          </p:nvPr>
        </p:nvSpPr>
        <p:spPr/>
        <p:txBody>
          <a:bodyPr/>
          <a:lstStyle/>
          <a:p>
            <a:pPr>
              <a:defRPr/>
            </a:pPr>
            <a:fld id="{6BFF324C-9A19-42A9-8AED-E4B210C255F6}" type="datetime1">
              <a:rPr lang="en-US" smtClean="0"/>
              <a:t>12/3/2025</a:t>
            </a:fld>
            <a:endParaRPr lang="en-US" dirty="0"/>
          </a:p>
        </p:txBody>
      </p:sp>
      <p:sp>
        <p:nvSpPr>
          <p:cNvPr id="5" name="Footer Placeholder 4">
            <a:extLst>
              <a:ext uri="{FF2B5EF4-FFF2-40B4-BE49-F238E27FC236}">
                <a16:creationId xmlns:a16="http://schemas.microsoft.com/office/drawing/2014/main" id="{8BE8A2FD-0745-A353-16B5-510ADC11147F}"/>
              </a:ext>
            </a:extLst>
          </p:cNvPr>
          <p:cNvSpPr>
            <a:spLocks noGrp="1"/>
          </p:cNvSpPr>
          <p:nvPr>
            <p:ph type="ftr" sz="quarter" idx="3"/>
          </p:nvPr>
        </p:nvSpPr>
        <p:spPr/>
        <p:txBody>
          <a:bodyPr/>
          <a:lstStyle/>
          <a:p>
            <a:pPr>
              <a:defRPr/>
            </a:pPr>
            <a:r>
              <a:rPr lang="en-US"/>
              <a:t>S. Krave | General Purpose Low Temperature Pressure Probe</a:t>
            </a:r>
            <a:endParaRPr lang="en-US" b="1" dirty="0"/>
          </a:p>
        </p:txBody>
      </p:sp>
      <p:sp>
        <p:nvSpPr>
          <p:cNvPr id="6" name="Slide Number Placeholder 5">
            <a:extLst>
              <a:ext uri="{FF2B5EF4-FFF2-40B4-BE49-F238E27FC236}">
                <a16:creationId xmlns:a16="http://schemas.microsoft.com/office/drawing/2014/main" id="{5F6CEFBD-59E0-A812-21B1-C39E318A405A}"/>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841542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6B5D56-0A57-66FF-9EF5-77E63FB6CB81}"/>
              </a:ext>
            </a:extLst>
          </p:cNvPr>
          <p:cNvSpPr>
            <a:spLocks noGrp="1"/>
          </p:cNvSpPr>
          <p:nvPr>
            <p:ph type="body" sz="half" idx="2"/>
          </p:nvPr>
        </p:nvSpPr>
        <p:spPr/>
        <p:txBody>
          <a:bodyPr/>
          <a:lstStyle/>
          <a:p>
            <a:endParaRPr lang="en-US"/>
          </a:p>
        </p:txBody>
      </p:sp>
      <p:sp>
        <p:nvSpPr>
          <p:cNvPr id="4" name="Date Placeholder 3">
            <a:extLst>
              <a:ext uri="{FF2B5EF4-FFF2-40B4-BE49-F238E27FC236}">
                <a16:creationId xmlns:a16="http://schemas.microsoft.com/office/drawing/2014/main" id="{4500250D-20CD-E959-D026-7962DBCC2987}"/>
              </a:ext>
            </a:extLst>
          </p:cNvPr>
          <p:cNvSpPr>
            <a:spLocks noGrp="1"/>
          </p:cNvSpPr>
          <p:nvPr>
            <p:ph type="dt" sz="half" idx="16"/>
          </p:nvPr>
        </p:nvSpPr>
        <p:spPr/>
        <p:txBody>
          <a:bodyPr/>
          <a:lstStyle/>
          <a:p>
            <a:pPr>
              <a:defRPr/>
            </a:pPr>
            <a:fld id="{29CC8208-EC11-4871-B166-25080D8C6B8A}" type="datetime1">
              <a:rPr lang="en-US" smtClean="0"/>
              <a:t>12/3/2025</a:t>
            </a:fld>
            <a:endParaRPr lang="en-US" dirty="0"/>
          </a:p>
        </p:txBody>
      </p:sp>
      <p:sp>
        <p:nvSpPr>
          <p:cNvPr id="5" name="Footer Placeholder 4">
            <a:extLst>
              <a:ext uri="{FF2B5EF4-FFF2-40B4-BE49-F238E27FC236}">
                <a16:creationId xmlns:a16="http://schemas.microsoft.com/office/drawing/2014/main" id="{3C159AF6-1A08-28F5-B55A-AC3B1E00283C}"/>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C2AFFE21-8CF9-8CA2-3500-751D32049080}"/>
              </a:ext>
            </a:extLst>
          </p:cNvPr>
          <p:cNvSpPr>
            <a:spLocks noGrp="1"/>
          </p:cNvSpPr>
          <p:nvPr>
            <p:ph type="sldNum" sz="quarter" idx="18"/>
          </p:nvPr>
        </p:nvSpPr>
        <p:spPr/>
        <p:txBody>
          <a:bodyPr/>
          <a:lstStyle/>
          <a:p>
            <a:pPr>
              <a:defRPr/>
            </a:pPr>
            <a:fld id="{979A04A2-726F-2143-A443-7788AF27176E}" type="slidenum">
              <a:rPr lang="en-US" smtClean="0"/>
              <a:pPr>
                <a:defRPr/>
              </a:pPr>
              <a:t>15</a:t>
            </a:fld>
            <a:endParaRPr lang="en-US" dirty="0"/>
          </a:p>
        </p:txBody>
      </p:sp>
      <p:sp>
        <p:nvSpPr>
          <p:cNvPr id="7" name="Title 6">
            <a:extLst>
              <a:ext uri="{FF2B5EF4-FFF2-40B4-BE49-F238E27FC236}">
                <a16:creationId xmlns:a16="http://schemas.microsoft.com/office/drawing/2014/main" id="{1743FE5C-E973-F4D0-840C-9A2162EDE8B2}"/>
              </a:ext>
            </a:extLst>
          </p:cNvPr>
          <p:cNvSpPr>
            <a:spLocks noGrp="1"/>
          </p:cNvSpPr>
          <p:nvPr>
            <p:ph type="title"/>
          </p:nvPr>
        </p:nvSpPr>
        <p:spPr/>
        <p:txBody>
          <a:bodyPr/>
          <a:lstStyle/>
          <a:p>
            <a:endParaRPr lang="en-US" dirty="0"/>
          </a:p>
        </p:txBody>
      </p:sp>
      <p:sp>
        <p:nvSpPr>
          <p:cNvPr id="8" name="Content Placeholder 7">
            <a:extLst>
              <a:ext uri="{FF2B5EF4-FFF2-40B4-BE49-F238E27FC236}">
                <a16:creationId xmlns:a16="http://schemas.microsoft.com/office/drawing/2014/main" id="{ACB3D911-F22D-32B7-5749-988F3D78D769}"/>
              </a:ext>
            </a:extLst>
          </p:cNvPr>
          <p:cNvSpPr>
            <a:spLocks noGrp="1"/>
          </p:cNvSpPr>
          <p:nvPr>
            <p:ph sz="half" idx="13"/>
          </p:nvPr>
        </p:nvSpPr>
        <p:spPr/>
        <p:txBody>
          <a:bodyPr/>
          <a:lstStyle/>
          <a:p>
            <a:r>
              <a:rPr lang="en-US" dirty="0"/>
              <a:t>Unsupported buckling limit of ~20 </a:t>
            </a:r>
            <a:r>
              <a:rPr lang="en-US" dirty="0" err="1"/>
              <a:t>kN</a:t>
            </a:r>
            <a:endParaRPr lang="en-US" dirty="0"/>
          </a:p>
          <a:p>
            <a:pPr lvl="1"/>
            <a:r>
              <a:rPr lang="en-US" dirty="0"/>
              <a:t>Again coaxial arrangement eliminates failure by buckling</a:t>
            </a:r>
          </a:p>
          <a:p>
            <a:r>
              <a:rPr lang="en-US" dirty="0"/>
              <a:t>Column stress of a low value. </a:t>
            </a:r>
          </a:p>
          <a:p>
            <a:endParaRPr lang="en-US" dirty="0"/>
          </a:p>
        </p:txBody>
      </p:sp>
      <p:pic>
        <p:nvPicPr>
          <p:cNvPr id="14" name="Content Placeholder 13">
            <a:extLst>
              <a:ext uri="{FF2B5EF4-FFF2-40B4-BE49-F238E27FC236}">
                <a16:creationId xmlns:a16="http://schemas.microsoft.com/office/drawing/2014/main" id="{B4ABD8D5-E0B5-B8A6-47E8-B7D2BD19819B}"/>
              </a:ext>
            </a:extLst>
          </p:cNvPr>
          <p:cNvPicPr>
            <a:picLocks noGrp="1" noChangeAspect="1"/>
          </p:cNvPicPr>
          <p:nvPr>
            <p:ph sz="half" idx="15"/>
          </p:nvPr>
        </p:nvPicPr>
        <p:blipFill>
          <a:blip r:embed="rId2"/>
          <a:stretch>
            <a:fillRect/>
          </a:stretch>
        </p:blipFill>
        <p:spPr>
          <a:xfrm>
            <a:off x="3697868" y="719138"/>
            <a:ext cx="5037564" cy="3767137"/>
          </a:xfrm>
        </p:spPr>
      </p:pic>
    </p:spTree>
    <p:extLst>
      <p:ext uri="{BB962C8B-B14F-4D97-AF65-F5344CB8AC3E}">
        <p14:creationId xmlns:p14="http://schemas.microsoft.com/office/powerpoint/2010/main" val="2950070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DE6ADF-3039-0D7A-CAEC-D6633AC09FA7}"/>
              </a:ext>
            </a:extLst>
          </p:cNvPr>
          <p:cNvSpPr>
            <a:spLocks noGrp="1"/>
          </p:cNvSpPr>
          <p:nvPr>
            <p:ph type="dt" sz="half" idx="16"/>
          </p:nvPr>
        </p:nvSpPr>
        <p:spPr/>
        <p:txBody>
          <a:bodyPr/>
          <a:lstStyle/>
          <a:p>
            <a:pPr>
              <a:defRPr/>
            </a:pPr>
            <a:fld id="{29CC8208-EC11-4871-B166-25080D8C6B8A}" type="datetime1">
              <a:rPr lang="en-US" smtClean="0"/>
              <a:t>12/3/2025</a:t>
            </a:fld>
            <a:endParaRPr lang="en-US" dirty="0"/>
          </a:p>
        </p:txBody>
      </p:sp>
      <p:sp>
        <p:nvSpPr>
          <p:cNvPr id="5" name="Footer Placeholder 4">
            <a:extLst>
              <a:ext uri="{FF2B5EF4-FFF2-40B4-BE49-F238E27FC236}">
                <a16:creationId xmlns:a16="http://schemas.microsoft.com/office/drawing/2014/main" id="{F97F54F5-929D-37C4-B4ED-A44AB0928B91}"/>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76A8B98D-D0A0-428A-3E86-DFB485C030DC}"/>
              </a:ext>
            </a:extLst>
          </p:cNvPr>
          <p:cNvSpPr>
            <a:spLocks noGrp="1"/>
          </p:cNvSpPr>
          <p:nvPr>
            <p:ph type="sldNum" sz="quarter" idx="18"/>
          </p:nvPr>
        </p:nvSpPr>
        <p:spPr/>
        <p:txBody>
          <a:bodyPr/>
          <a:lstStyle/>
          <a:p>
            <a:pPr>
              <a:defRPr/>
            </a:pPr>
            <a:fld id="{979A04A2-726F-2143-A443-7788AF27176E}" type="slidenum">
              <a:rPr lang="en-US" smtClean="0"/>
              <a:pPr>
                <a:defRPr/>
              </a:pPr>
              <a:t>16</a:t>
            </a:fld>
            <a:endParaRPr lang="en-US" dirty="0"/>
          </a:p>
        </p:txBody>
      </p:sp>
      <p:sp>
        <p:nvSpPr>
          <p:cNvPr id="7" name="Title 6">
            <a:extLst>
              <a:ext uri="{FF2B5EF4-FFF2-40B4-BE49-F238E27FC236}">
                <a16:creationId xmlns:a16="http://schemas.microsoft.com/office/drawing/2014/main" id="{B2F5917A-A316-01F1-A535-1B4D6E229BDB}"/>
              </a:ext>
            </a:extLst>
          </p:cNvPr>
          <p:cNvSpPr>
            <a:spLocks noGrp="1"/>
          </p:cNvSpPr>
          <p:nvPr>
            <p:ph type="title"/>
          </p:nvPr>
        </p:nvSpPr>
        <p:spPr/>
        <p:txBody>
          <a:bodyPr/>
          <a:lstStyle/>
          <a:p>
            <a:r>
              <a:rPr lang="en-US" dirty="0"/>
              <a:t>Approximate Sizing for TS3</a:t>
            </a:r>
          </a:p>
        </p:txBody>
      </p:sp>
      <p:sp>
        <p:nvSpPr>
          <p:cNvPr id="8" name="Content Placeholder 7">
            <a:extLst>
              <a:ext uri="{FF2B5EF4-FFF2-40B4-BE49-F238E27FC236}">
                <a16:creationId xmlns:a16="http://schemas.microsoft.com/office/drawing/2014/main" id="{DD6058B1-0606-EF2D-B961-536A02EC67ED}"/>
              </a:ext>
            </a:extLst>
          </p:cNvPr>
          <p:cNvSpPr>
            <a:spLocks noGrp="1"/>
          </p:cNvSpPr>
          <p:nvPr>
            <p:ph sz="half" idx="13"/>
          </p:nvPr>
        </p:nvSpPr>
        <p:spPr>
          <a:xfrm>
            <a:off x="172649" y="775551"/>
            <a:ext cx="4974636" cy="3368538"/>
          </a:xfrm>
        </p:spPr>
        <p:txBody>
          <a:bodyPr/>
          <a:lstStyle/>
          <a:p>
            <a:r>
              <a:rPr lang="en-US" sz="1100" dirty="0"/>
              <a:t>Heat loads to helium can be calculated as a function of current and shape factor. As a result of the Wiedemann–Franz law, the minimum heat load tends to match across materials, with a varying cross-sectional area</a:t>
            </a:r>
          </a:p>
          <a:p>
            <a:pPr lvl="1"/>
            <a:r>
              <a:rPr lang="en-US" sz="900" dirty="0"/>
              <a:t>L = 1.5 m</a:t>
            </a:r>
          </a:p>
          <a:p>
            <a:pPr lvl="1"/>
            <a:r>
              <a:rPr lang="en-US" sz="900" dirty="0"/>
              <a:t>Dia = 140 mm (147 nominal)</a:t>
            </a:r>
          </a:p>
          <a:p>
            <a:pPr lvl="1"/>
            <a:r>
              <a:rPr lang="en-US" sz="900" dirty="0"/>
              <a:t>Fill factor = .8</a:t>
            </a:r>
          </a:p>
          <a:p>
            <a:endParaRPr lang="en-US" sz="1100" dirty="0"/>
          </a:p>
          <a:p>
            <a:pPr lvl="1"/>
            <a:r>
              <a:rPr lang="en-US" sz="900" dirty="0"/>
              <a:t>Maximum lead area = .0062 m^2</a:t>
            </a:r>
          </a:p>
          <a:p>
            <a:pPr lvl="1"/>
            <a:r>
              <a:rPr lang="en-US" sz="900" dirty="0"/>
              <a:t>10 kA </a:t>
            </a:r>
          </a:p>
          <a:p>
            <a:pPr lvl="1"/>
            <a:r>
              <a:rPr lang="en-US" sz="900" dirty="0"/>
              <a:t>IL/A = 2.4E6 (24/10^4 per chart)</a:t>
            </a:r>
          </a:p>
          <a:p>
            <a:pPr lvl="2"/>
            <a:r>
              <a:rPr lang="en-US" sz="1050" dirty="0"/>
              <a:t>~	1W/kA@4.2</a:t>
            </a:r>
          </a:p>
          <a:p>
            <a:pPr lvl="2"/>
            <a:r>
              <a:rPr lang="en-US" sz="1050" dirty="0"/>
              <a:t>~	10 watts to 4.2K at 10 kA</a:t>
            </a:r>
          </a:p>
          <a:p>
            <a:pPr lvl="2"/>
            <a:r>
              <a:rPr lang="en-US" sz="1050" dirty="0"/>
              <a:t>Optimum for SS is 1700 A</a:t>
            </a:r>
          </a:p>
          <a:p>
            <a:r>
              <a:rPr lang="en-US" sz="1250" dirty="0"/>
              <a:t>Stainless will work with a large aperture at large currents, but maybe we want to use something more conductive (but less than copper) –need optimization. (6061 Aluminum looks promising)</a:t>
            </a:r>
          </a:p>
        </p:txBody>
      </p:sp>
      <p:pic>
        <p:nvPicPr>
          <p:cNvPr id="9" name="Content Placeholder 9">
            <a:extLst>
              <a:ext uri="{FF2B5EF4-FFF2-40B4-BE49-F238E27FC236}">
                <a16:creationId xmlns:a16="http://schemas.microsoft.com/office/drawing/2014/main" id="{C930E8CA-EEFF-6FF9-1E49-C8635D2CEFCB}"/>
              </a:ext>
            </a:extLst>
          </p:cNvPr>
          <p:cNvPicPr>
            <a:picLocks noGrp="1" noChangeAspect="1"/>
          </p:cNvPicPr>
          <p:nvPr>
            <p:ph sz="half" idx="15"/>
          </p:nvPr>
        </p:nvPicPr>
        <p:blipFill>
          <a:blip r:embed="rId2"/>
          <a:stretch>
            <a:fillRect/>
          </a:stretch>
        </p:blipFill>
        <p:spPr>
          <a:xfrm>
            <a:off x="3543300" y="1326789"/>
            <a:ext cx="5346700" cy="2551834"/>
          </a:xfrm>
        </p:spPr>
      </p:pic>
      <p:sp>
        <p:nvSpPr>
          <p:cNvPr id="12" name="Star: 5 Points 11">
            <a:extLst>
              <a:ext uri="{FF2B5EF4-FFF2-40B4-BE49-F238E27FC236}">
                <a16:creationId xmlns:a16="http://schemas.microsoft.com/office/drawing/2014/main" id="{CEA1A8AB-45AB-4D67-5FDA-822CC8B30DD8}"/>
              </a:ext>
            </a:extLst>
          </p:cNvPr>
          <p:cNvSpPr/>
          <p:nvPr/>
        </p:nvSpPr>
        <p:spPr>
          <a:xfrm>
            <a:off x="5793425" y="2269314"/>
            <a:ext cx="302436" cy="302436"/>
          </a:xfrm>
          <a:prstGeom prst="star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634508D4-9EC1-2D68-41F9-BF8E320F1D47}"/>
              </a:ext>
            </a:extLst>
          </p:cNvPr>
          <p:cNvCxnSpPr>
            <a:cxnSpLocks/>
          </p:cNvCxnSpPr>
          <p:nvPr/>
        </p:nvCxnSpPr>
        <p:spPr>
          <a:xfrm flipV="1">
            <a:off x="2458585" y="2502920"/>
            <a:ext cx="3381561" cy="99117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616C63CF-A70F-6C57-71A4-1A02BCFB0837}"/>
              </a:ext>
            </a:extLst>
          </p:cNvPr>
          <p:cNvSpPr txBox="1"/>
          <p:nvPr/>
        </p:nvSpPr>
        <p:spPr>
          <a:xfrm>
            <a:off x="4792257" y="3897049"/>
            <a:ext cx="4179094" cy="261610"/>
          </a:xfrm>
          <a:prstGeom prst="rect">
            <a:avLst/>
          </a:prstGeom>
          <a:noFill/>
        </p:spPr>
        <p:txBody>
          <a:bodyPr wrap="square" rtlCol="0">
            <a:spAutoFit/>
          </a:bodyPr>
          <a:lstStyle/>
          <a:p>
            <a:pPr algn="ctr"/>
            <a:r>
              <a:rPr lang="en-US" sz="1100" dirty="0">
                <a:latin typeface="Helvetica" pitchFamily="2" charset="0"/>
              </a:rPr>
              <a:t>From A. Ballarino, “Current Leads, Links and Buses</a:t>
            </a:r>
          </a:p>
        </p:txBody>
      </p:sp>
    </p:spTree>
    <p:extLst>
      <p:ext uri="{BB962C8B-B14F-4D97-AF65-F5344CB8AC3E}">
        <p14:creationId xmlns:p14="http://schemas.microsoft.com/office/powerpoint/2010/main" val="3702928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4E94A7-8719-6BE2-9EA3-CAD4EF385A73}"/>
              </a:ext>
            </a:extLst>
          </p:cNvPr>
          <p:cNvSpPr>
            <a:spLocks noGrp="1"/>
          </p:cNvSpPr>
          <p:nvPr>
            <p:ph type="body" sz="half" idx="2"/>
          </p:nvPr>
        </p:nvSpPr>
        <p:spPr/>
        <p:txBody>
          <a:bodyPr/>
          <a:lstStyle/>
          <a:p>
            <a:endParaRPr lang="en-US"/>
          </a:p>
        </p:txBody>
      </p:sp>
      <p:sp>
        <p:nvSpPr>
          <p:cNvPr id="3" name="Content Placeholder 2">
            <a:extLst>
              <a:ext uri="{FF2B5EF4-FFF2-40B4-BE49-F238E27FC236}">
                <a16:creationId xmlns:a16="http://schemas.microsoft.com/office/drawing/2014/main" id="{0EAD8A56-1858-C989-381E-C8D6F8489973}"/>
              </a:ext>
            </a:extLst>
          </p:cNvPr>
          <p:cNvSpPr>
            <a:spLocks noGrp="1"/>
          </p:cNvSpPr>
          <p:nvPr>
            <p:ph sz="half" idx="15"/>
          </p:nvPr>
        </p:nvSpPr>
        <p:spPr>
          <a:xfrm>
            <a:off x="6098193" y="719139"/>
            <a:ext cx="2792127" cy="3767006"/>
          </a:xfrm>
        </p:spPr>
        <p:txBody>
          <a:bodyPr/>
          <a:lstStyle/>
          <a:p>
            <a:endParaRPr lang="en-US"/>
          </a:p>
        </p:txBody>
      </p:sp>
      <p:sp>
        <p:nvSpPr>
          <p:cNvPr id="4" name="Date Placeholder 3">
            <a:extLst>
              <a:ext uri="{FF2B5EF4-FFF2-40B4-BE49-F238E27FC236}">
                <a16:creationId xmlns:a16="http://schemas.microsoft.com/office/drawing/2014/main" id="{2CD65F43-0214-184A-0EB6-5DCDF3E236E9}"/>
              </a:ext>
            </a:extLst>
          </p:cNvPr>
          <p:cNvSpPr>
            <a:spLocks noGrp="1"/>
          </p:cNvSpPr>
          <p:nvPr>
            <p:ph type="dt" sz="half" idx="16"/>
          </p:nvPr>
        </p:nvSpPr>
        <p:spPr/>
        <p:txBody>
          <a:bodyPr/>
          <a:lstStyle/>
          <a:p>
            <a:pPr>
              <a:defRPr/>
            </a:pPr>
            <a:fld id="{3720FDD2-6F7F-4644-86E1-89DE556DF4A6}" type="datetime1">
              <a:rPr lang="en-US" smtClean="0"/>
              <a:t>12/3/2025</a:t>
            </a:fld>
            <a:endParaRPr lang="en-US" dirty="0"/>
          </a:p>
        </p:txBody>
      </p:sp>
      <p:sp>
        <p:nvSpPr>
          <p:cNvPr id="5" name="Footer Placeholder 4">
            <a:extLst>
              <a:ext uri="{FF2B5EF4-FFF2-40B4-BE49-F238E27FC236}">
                <a16:creationId xmlns:a16="http://schemas.microsoft.com/office/drawing/2014/main" id="{CFBBE78C-F5CC-3D79-2B8A-01977201E221}"/>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54CC7F4D-91D6-8396-ADFE-8E0F7800A204}"/>
              </a:ext>
            </a:extLst>
          </p:cNvPr>
          <p:cNvSpPr>
            <a:spLocks noGrp="1"/>
          </p:cNvSpPr>
          <p:nvPr>
            <p:ph type="sldNum" sz="quarter" idx="18"/>
          </p:nvPr>
        </p:nvSpPr>
        <p:spPr/>
        <p:txBody>
          <a:bodyPr/>
          <a:lstStyle/>
          <a:p>
            <a:pPr>
              <a:defRPr/>
            </a:pPr>
            <a:fld id="{979A04A2-726F-2143-A443-7788AF27176E}" type="slidenum">
              <a:rPr lang="en-US" smtClean="0"/>
              <a:pPr>
                <a:defRPr/>
              </a:pPr>
              <a:t>17</a:t>
            </a:fld>
            <a:endParaRPr lang="en-US" dirty="0"/>
          </a:p>
        </p:txBody>
      </p:sp>
      <p:sp>
        <p:nvSpPr>
          <p:cNvPr id="7" name="Title 6">
            <a:extLst>
              <a:ext uri="{FF2B5EF4-FFF2-40B4-BE49-F238E27FC236}">
                <a16:creationId xmlns:a16="http://schemas.microsoft.com/office/drawing/2014/main" id="{478B37F8-D65D-DEE5-C956-9B0D861CFA12}"/>
              </a:ext>
            </a:extLst>
          </p:cNvPr>
          <p:cNvSpPr>
            <a:spLocks noGrp="1"/>
          </p:cNvSpPr>
          <p:nvPr>
            <p:ph type="title"/>
          </p:nvPr>
        </p:nvSpPr>
        <p:spPr/>
        <p:txBody>
          <a:bodyPr/>
          <a:lstStyle/>
          <a:p>
            <a:r>
              <a:rPr lang="en-US" dirty="0"/>
              <a:t>Clearly…</a:t>
            </a:r>
          </a:p>
        </p:txBody>
      </p:sp>
      <p:sp>
        <p:nvSpPr>
          <p:cNvPr id="8" name="Content Placeholder 7">
            <a:extLst>
              <a:ext uri="{FF2B5EF4-FFF2-40B4-BE49-F238E27FC236}">
                <a16:creationId xmlns:a16="http://schemas.microsoft.com/office/drawing/2014/main" id="{454CA81A-9AAA-4D59-02C1-34AE1EF9DCFA}"/>
              </a:ext>
            </a:extLst>
          </p:cNvPr>
          <p:cNvSpPr>
            <a:spLocks noGrp="1"/>
          </p:cNvSpPr>
          <p:nvPr>
            <p:ph sz="half" idx="13"/>
          </p:nvPr>
        </p:nvSpPr>
        <p:spPr>
          <a:xfrm>
            <a:off x="228601" y="728664"/>
            <a:ext cx="5724867" cy="3368538"/>
          </a:xfrm>
        </p:spPr>
        <p:txBody>
          <a:bodyPr/>
          <a:lstStyle/>
          <a:p>
            <a:r>
              <a:rPr lang="en-US" dirty="0"/>
              <a:t>Detailed analysis is required after some settling</a:t>
            </a:r>
          </a:p>
          <a:p>
            <a:pPr lvl="1"/>
            <a:r>
              <a:rPr lang="en-US" dirty="0"/>
              <a:t>Include non-</a:t>
            </a:r>
            <a:r>
              <a:rPr lang="en-US" dirty="0" err="1"/>
              <a:t>linears</a:t>
            </a:r>
            <a:r>
              <a:rPr lang="en-US" dirty="0"/>
              <a:t>.</a:t>
            </a:r>
          </a:p>
          <a:p>
            <a:r>
              <a:rPr lang="en-US" dirty="0"/>
              <a:t>Heat loads from lead power dissipation is substantial and washes out thermal contributions</a:t>
            </a:r>
          </a:p>
          <a:p>
            <a:pPr lvl="1"/>
            <a:r>
              <a:rPr lang="en-US" dirty="0"/>
              <a:t>High conductivity is better than the alternative</a:t>
            </a:r>
          </a:p>
          <a:p>
            <a:pPr lvl="1"/>
            <a:r>
              <a:rPr lang="en-US" dirty="0"/>
              <a:t>Thermally insulate device as practical</a:t>
            </a:r>
          </a:p>
          <a:p>
            <a:pPr lvl="1"/>
            <a:endParaRPr lang="en-US" dirty="0"/>
          </a:p>
        </p:txBody>
      </p:sp>
    </p:spTree>
    <p:extLst>
      <p:ext uri="{BB962C8B-B14F-4D97-AF65-F5344CB8AC3E}">
        <p14:creationId xmlns:p14="http://schemas.microsoft.com/office/powerpoint/2010/main" val="2118427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D2BACF-BA62-87FB-3320-B0B4B7F07ECA}"/>
              </a:ext>
            </a:extLst>
          </p:cNvPr>
          <p:cNvSpPr>
            <a:spLocks noGrp="1"/>
          </p:cNvSpPr>
          <p:nvPr>
            <p:ph type="body" sz="half" idx="2"/>
          </p:nvPr>
        </p:nvSpPr>
        <p:spPr/>
        <p:txBody>
          <a:bodyPr/>
          <a:lstStyle/>
          <a:p>
            <a:endParaRPr lang="en-US"/>
          </a:p>
        </p:txBody>
      </p:sp>
      <p:sp>
        <p:nvSpPr>
          <p:cNvPr id="4" name="Date Placeholder 3">
            <a:extLst>
              <a:ext uri="{FF2B5EF4-FFF2-40B4-BE49-F238E27FC236}">
                <a16:creationId xmlns:a16="http://schemas.microsoft.com/office/drawing/2014/main" id="{555A6E07-6603-EBD0-203E-72DF5958F0BC}"/>
              </a:ext>
            </a:extLst>
          </p:cNvPr>
          <p:cNvSpPr>
            <a:spLocks noGrp="1"/>
          </p:cNvSpPr>
          <p:nvPr>
            <p:ph type="dt" sz="half" idx="16"/>
          </p:nvPr>
        </p:nvSpPr>
        <p:spPr/>
        <p:txBody>
          <a:bodyPr/>
          <a:lstStyle/>
          <a:p>
            <a:pPr>
              <a:defRPr/>
            </a:pPr>
            <a:fld id="{7449395A-35A6-41ED-AD73-CCE193156202}" type="datetime1">
              <a:rPr lang="en-US" smtClean="0"/>
              <a:t>12/3/2025</a:t>
            </a:fld>
            <a:endParaRPr lang="en-US" dirty="0"/>
          </a:p>
        </p:txBody>
      </p:sp>
      <p:sp>
        <p:nvSpPr>
          <p:cNvPr id="5" name="Footer Placeholder 4">
            <a:extLst>
              <a:ext uri="{FF2B5EF4-FFF2-40B4-BE49-F238E27FC236}">
                <a16:creationId xmlns:a16="http://schemas.microsoft.com/office/drawing/2014/main" id="{CC3C7849-9B8A-E210-CD9E-DD19D77AC2C9}"/>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F9A71861-D8B1-15E3-DEB9-DE63F9BFBA2B}"/>
              </a:ext>
            </a:extLst>
          </p:cNvPr>
          <p:cNvSpPr>
            <a:spLocks noGrp="1"/>
          </p:cNvSpPr>
          <p:nvPr>
            <p:ph type="sldNum" sz="quarter" idx="18"/>
          </p:nvPr>
        </p:nvSpPr>
        <p:spPr/>
        <p:txBody>
          <a:bodyPr/>
          <a:lstStyle/>
          <a:p>
            <a:pPr>
              <a:defRPr/>
            </a:pPr>
            <a:fld id="{979A04A2-726F-2143-A443-7788AF27176E}" type="slidenum">
              <a:rPr lang="en-US" smtClean="0"/>
              <a:pPr>
                <a:defRPr/>
              </a:pPr>
              <a:t>18</a:t>
            </a:fld>
            <a:endParaRPr lang="en-US" dirty="0"/>
          </a:p>
        </p:txBody>
      </p:sp>
      <p:sp>
        <p:nvSpPr>
          <p:cNvPr id="7" name="Title 6">
            <a:extLst>
              <a:ext uri="{FF2B5EF4-FFF2-40B4-BE49-F238E27FC236}">
                <a16:creationId xmlns:a16="http://schemas.microsoft.com/office/drawing/2014/main" id="{2D615703-3B0E-9155-3AC4-AA05340280CF}"/>
              </a:ext>
            </a:extLst>
          </p:cNvPr>
          <p:cNvSpPr>
            <a:spLocks noGrp="1"/>
          </p:cNvSpPr>
          <p:nvPr>
            <p:ph type="title"/>
          </p:nvPr>
        </p:nvSpPr>
        <p:spPr/>
        <p:txBody>
          <a:bodyPr/>
          <a:lstStyle/>
          <a:p>
            <a:r>
              <a:rPr lang="en-US" dirty="0"/>
              <a:t>Available Facilities: Do we have a preferred initial target?</a:t>
            </a:r>
          </a:p>
        </p:txBody>
      </p:sp>
      <p:sp>
        <p:nvSpPr>
          <p:cNvPr id="8" name="Content Placeholder 7">
            <a:extLst>
              <a:ext uri="{FF2B5EF4-FFF2-40B4-BE49-F238E27FC236}">
                <a16:creationId xmlns:a16="http://schemas.microsoft.com/office/drawing/2014/main" id="{769E74DC-D64A-5D8D-7295-5B547F108F20}"/>
              </a:ext>
            </a:extLst>
          </p:cNvPr>
          <p:cNvSpPr>
            <a:spLocks noGrp="1"/>
          </p:cNvSpPr>
          <p:nvPr>
            <p:ph sz="half" idx="13"/>
          </p:nvPr>
        </p:nvSpPr>
        <p:spPr/>
        <p:txBody>
          <a:bodyPr/>
          <a:lstStyle/>
          <a:p>
            <a:pPr lvl="1"/>
            <a:r>
              <a:rPr lang="en-US" dirty="0"/>
              <a:t>64 mm bore 15 T</a:t>
            </a:r>
          </a:p>
          <a:p>
            <a:pPr lvl="2"/>
            <a:r>
              <a:rPr lang="en-US" dirty="0"/>
              <a:t>49 with VTI</a:t>
            </a:r>
          </a:p>
          <a:p>
            <a:pPr lvl="2"/>
            <a:r>
              <a:rPr lang="en-US" dirty="0"/>
              <a:t>2400 A for insert</a:t>
            </a:r>
          </a:p>
          <a:p>
            <a:pPr lvl="1"/>
            <a:r>
              <a:rPr lang="en-US" dirty="0"/>
              <a:t>77 mm bore 14 T</a:t>
            </a:r>
          </a:p>
          <a:p>
            <a:pPr lvl="2"/>
            <a:r>
              <a:rPr lang="en-US" dirty="0"/>
              <a:t>1850 A for insert</a:t>
            </a:r>
          </a:p>
          <a:p>
            <a:pPr lvl="1"/>
            <a:r>
              <a:rPr lang="en-US" dirty="0"/>
              <a:t>147 mm bore 8.5 T</a:t>
            </a:r>
          </a:p>
          <a:p>
            <a:pPr lvl="2"/>
            <a:r>
              <a:rPr lang="en-US" dirty="0"/>
              <a:t>2400 A for insert</a:t>
            </a:r>
          </a:p>
          <a:p>
            <a:pPr lvl="1"/>
            <a:r>
              <a:rPr lang="en-US" dirty="0"/>
              <a:t>Various cryostats</a:t>
            </a:r>
          </a:p>
        </p:txBody>
      </p:sp>
      <p:pic>
        <p:nvPicPr>
          <p:cNvPr id="1026" name="Picture 2">
            <a:extLst>
              <a:ext uri="{FF2B5EF4-FFF2-40B4-BE49-F238E27FC236}">
                <a16:creationId xmlns:a16="http://schemas.microsoft.com/office/drawing/2014/main" id="{825534B1-50B9-6FE3-0E9A-1B5B59F3BFFD}"/>
              </a:ext>
            </a:extLst>
          </p:cNvPr>
          <p:cNvPicPr>
            <a:picLocks noGrp="1" noChangeAspect="1" noChangeArrowheads="1"/>
          </p:cNvPicPr>
          <p:nvPr>
            <p:ph sz="half" idx="15"/>
          </p:nvPr>
        </p:nvPicPr>
        <p:blipFill>
          <a:blip r:embed="rId2">
            <a:extLst>
              <a:ext uri="{28A0092B-C50C-407E-A947-70E740481C1C}">
                <a14:useLocalDpi xmlns:a14="http://schemas.microsoft.com/office/drawing/2010/main" val="0"/>
              </a:ext>
            </a:extLst>
          </a:blip>
          <a:srcRect/>
          <a:stretch>
            <a:fillRect/>
          </a:stretch>
        </p:blipFill>
        <p:spPr bwMode="auto">
          <a:xfrm>
            <a:off x="5279475" y="719138"/>
            <a:ext cx="1874350" cy="376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14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C7D696-2783-AB0B-AF23-1D3FB2042EFF}"/>
              </a:ext>
            </a:extLst>
          </p:cNvPr>
          <p:cNvSpPr>
            <a:spLocks noGrp="1"/>
          </p:cNvSpPr>
          <p:nvPr>
            <p:ph type="body" sz="half" idx="2"/>
          </p:nvPr>
        </p:nvSpPr>
        <p:spPr/>
        <p:txBody>
          <a:bodyPr/>
          <a:lstStyle/>
          <a:p>
            <a:endParaRPr lang="en-US"/>
          </a:p>
        </p:txBody>
      </p:sp>
      <p:sp>
        <p:nvSpPr>
          <p:cNvPr id="3" name="Content Placeholder 2">
            <a:extLst>
              <a:ext uri="{FF2B5EF4-FFF2-40B4-BE49-F238E27FC236}">
                <a16:creationId xmlns:a16="http://schemas.microsoft.com/office/drawing/2014/main" id="{743FB981-6286-5A98-584A-EAD468585525}"/>
              </a:ext>
            </a:extLst>
          </p:cNvPr>
          <p:cNvSpPr>
            <a:spLocks noGrp="1"/>
          </p:cNvSpPr>
          <p:nvPr>
            <p:ph sz="half" idx="15"/>
          </p:nvPr>
        </p:nvSpPr>
        <p:spPr/>
        <p:txBody>
          <a:bodyPr/>
          <a:lstStyle/>
          <a:p>
            <a:endParaRPr lang="en-US"/>
          </a:p>
        </p:txBody>
      </p:sp>
      <p:sp>
        <p:nvSpPr>
          <p:cNvPr id="4" name="Date Placeholder 3">
            <a:extLst>
              <a:ext uri="{FF2B5EF4-FFF2-40B4-BE49-F238E27FC236}">
                <a16:creationId xmlns:a16="http://schemas.microsoft.com/office/drawing/2014/main" id="{FD3FB7CD-3DF4-4D94-8CD1-8EEA7CAED4E2}"/>
              </a:ext>
            </a:extLst>
          </p:cNvPr>
          <p:cNvSpPr>
            <a:spLocks noGrp="1"/>
          </p:cNvSpPr>
          <p:nvPr>
            <p:ph type="dt" sz="half" idx="16"/>
          </p:nvPr>
        </p:nvSpPr>
        <p:spPr/>
        <p:txBody>
          <a:bodyPr/>
          <a:lstStyle/>
          <a:p>
            <a:pPr>
              <a:defRPr/>
            </a:pPr>
            <a:fld id="{29CC8208-EC11-4871-B166-25080D8C6B8A}" type="datetime1">
              <a:rPr lang="en-US" smtClean="0"/>
              <a:t>12/3/2025</a:t>
            </a:fld>
            <a:endParaRPr lang="en-US" dirty="0"/>
          </a:p>
        </p:txBody>
      </p:sp>
      <p:sp>
        <p:nvSpPr>
          <p:cNvPr id="5" name="Footer Placeholder 4">
            <a:extLst>
              <a:ext uri="{FF2B5EF4-FFF2-40B4-BE49-F238E27FC236}">
                <a16:creationId xmlns:a16="http://schemas.microsoft.com/office/drawing/2014/main" id="{BBC62724-ACE4-0B8E-DDBE-969E769993AB}"/>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1E505118-6A9C-FC38-1648-A675F59D7535}"/>
              </a:ext>
            </a:extLst>
          </p:cNvPr>
          <p:cNvSpPr>
            <a:spLocks noGrp="1"/>
          </p:cNvSpPr>
          <p:nvPr>
            <p:ph type="sldNum" sz="quarter" idx="18"/>
          </p:nvPr>
        </p:nvSpPr>
        <p:spPr/>
        <p:txBody>
          <a:bodyPr/>
          <a:lstStyle/>
          <a:p>
            <a:pPr>
              <a:defRPr/>
            </a:pPr>
            <a:fld id="{979A04A2-726F-2143-A443-7788AF27176E}" type="slidenum">
              <a:rPr lang="en-US" smtClean="0"/>
              <a:pPr>
                <a:defRPr/>
              </a:pPr>
              <a:t>19</a:t>
            </a:fld>
            <a:endParaRPr lang="en-US" dirty="0"/>
          </a:p>
        </p:txBody>
      </p:sp>
      <p:sp>
        <p:nvSpPr>
          <p:cNvPr id="7" name="Title 6">
            <a:extLst>
              <a:ext uri="{FF2B5EF4-FFF2-40B4-BE49-F238E27FC236}">
                <a16:creationId xmlns:a16="http://schemas.microsoft.com/office/drawing/2014/main" id="{A1EB671F-7D7F-1DC6-F5B2-9B0D29EAC225}"/>
              </a:ext>
            </a:extLst>
          </p:cNvPr>
          <p:cNvSpPr>
            <a:spLocks noGrp="1"/>
          </p:cNvSpPr>
          <p:nvPr>
            <p:ph type="title"/>
          </p:nvPr>
        </p:nvSpPr>
        <p:spPr/>
        <p:txBody>
          <a:bodyPr/>
          <a:lstStyle/>
          <a:p>
            <a:r>
              <a:rPr lang="en-US" dirty="0"/>
              <a:t>Mini Probe Plans</a:t>
            </a:r>
          </a:p>
        </p:txBody>
      </p:sp>
      <p:sp>
        <p:nvSpPr>
          <p:cNvPr id="8" name="Content Placeholder 7">
            <a:extLst>
              <a:ext uri="{FF2B5EF4-FFF2-40B4-BE49-F238E27FC236}">
                <a16:creationId xmlns:a16="http://schemas.microsoft.com/office/drawing/2014/main" id="{B5B0A9E8-54EB-361D-D74E-F70AD1FE5589}"/>
              </a:ext>
            </a:extLst>
          </p:cNvPr>
          <p:cNvSpPr>
            <a:spLocks noGrp="1"/>
          </p:cNvSpPr>
          <p:nvPr>
            <p:ph sz="half" idx="13"/>
          </p:nvPr>
        </p:nvSpPr>
        <p:spPr/>
        <p:txBody>
          <a:bodyPr/>
          <a:lstStyle/>
          <a:p>
            <a:r>
              <a:rPr lang="en-US" dirty="0"/>
              <a:t>Add electronic proportional valve to programmatically set pressure</a:t>
            </a:r>
          </a:p>
          <a:p>
            <a:pPr lvl="1"/>
            <a:r>
              <a:rPr lang="en-US" dirty="0"/>
              <a:t>Control via </a:t>
            </a:r>
            <a:r>
              <a:rPr lang="en-US" dirty="0" err="1"/>
              <a:t>labview</a:t>
            </a:r>
            <a:endParaRPr lang="en-US" dirty="0"/>
          </a:p>
          <a:p>
            <a:pPr lvl="1"/>
            <a:r>
              <a:rPr lang="en-US" dirty="0"/>
              <a:t>Integrate with test stand</a:t>
            </a:r>
          </a:p>
          <a:p>
            <a:pPr lvl="1"/>
            <a:endParaRPr lang="en-US" dirty="0"/>
          </a:p>
          <a:p>
            <a:r>
              <a:rPr lang="en-US" dirty="0"/>
              <a:t>Automate for multifunction testing</a:t>
            </a:r>
          </a:p>
          <a:p>
            <a:pPr lvl="1"/>
            <a:endParaRPr lang="en-US" dirty="0"/>
          </a:p>
        </p:txBody>
      </p:sp>
    </p:spTree>
    <p:extLst>
      <p:ext uri="{BB962C8B-B14F-4D97-AF65-F5344CB8AC3E}">
        <p14:creationId xmlns:p14="http://schemas.microsoft.com/office/powerpoint/2010/main" val="224131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61C5202-47E8-F99D-AC52-AB78C39087C5}"/>
              </a:ext>
            </a:extLst>
          </p:cNvPr>
          <p:cNvPicPr>
            <a:picLocks noGrp="1" noChangeAspect="1"/>
          </p:cNvPicPr>
          <p:nvPr>
            <p:ph sz="half" idx="15"/>
          </p:nvPr>
        </p:nvPicPr>
        <p:blipFill>
          <a:blip r:embed="rId2"/>
          <a:stretch>
            <a:fillRect/>
          </a:stretch>
        </p:blipFill>
        <p:spPr>
          <a:xfrm>
            <a:off x="6576413" y="350974"/>
            <a:ext cx="1938039" cy="3876079"/>
          </a:xfrm>
          <a:prstGeom prst="rect">
            <a:avLst/>
          </a:prstGeom>
        </p:spPr>
      </p:pic>
      <p:sp>
        <p:nvSpPr>
          <p:cNvPr id="4" name="Date Placeholder 3">
            <a:extLst>
              <a:ext uri="{FF2B5EF4-FFF2-40B4-BE49-F238E27FC236}">
                <a16:creationId xmlns:a16="http://schemas.microsoft.com/office/drawing/2014/main" id="{7E29BBE4-82AF-B99C-4575-04E476250A4E}"/>
              </a:ext>
            </a:extLst>
          </p:cNvPr>
          <p:cNvSpPr>
            <a:spLocks noGrp="1"/>
          </p:cNvSpPr>
          <p:nvPr>
            <p:ph type="dt" sz="half" idx="16"/>
          </p:nvPr>
        </p:nvSpPr>
        <p:spPr/>
        <p:txBody>
          <a:bodyPr/>
          <a:lstStyle/>
          <a:p>
            <a:pPr>
              <a:defRPr/>
            </a:pPr>
            <a:fld id="{A5646A99-7B33-4BF5-8820-A4DFA171594D}" type="datetime1">
              <a:rPr lang="en-US" smtClean="0"/>
              <a:t>12/3/2025</a:t>
            </a:fld>
            <a:endParaRPr lang="en-US" dirty="0"/>
          </a:p>
        </p:txBody>
      </p:sp>
      <p:sp>
        <p:nvSpPr>
          <p:cNvPr id="5" name="Footer Placeholder 4">
            <a:extLst>
              <a:ext uri="{FF2B5EF4-FFF2-40B4-BE49-F238E27FC236}">
                <a16:creationId xmlns:a16="http://schemas.microsoft.com/office/drawing/2014/main" id="{B86EDDEC-7AE6-3B70-9F9E-A30DB308CC1D}"/>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AADAF601-4B97-F924-FE1B-7697C1486416}"/>
              </a:ext>
            </a:extLst>
          </p:cNvPr>
          <p:cNvSpPr>
            <a:spLocks noGrp="1"/>
          </p:cNvSpPr>
          <p:nvPr>
            <p:ph type="sldNum" sz="quarter" idx="18"/>
          </p:nvPr>
        </p:nvSpPr>
        <p:spPr/>
        <p:txBody>
          <a:bodyPr/>
          <a:lstStyle/>
          <a:p>
            <a:pPr>
              <a:defRPr/>
            </a:pPr>
            <a:fld id="{979A04A2-726F-2143-A443-7788AF27176E}" type="slidenum">
              <a:rPr lang="en-US" smtClean="0"/>
              <a:pPr>
                <a:defRPr/>
              </a:pPr>
              <a:t>2</a:t>
            </a:fld>
            <a:endParaRPr lang="en-US" dirty="0"/>
          </a:p>
        </p:txBody>
      </p:sp>
      <p:sp>
        <p:nvSpPr>
          <p:cNvPr id="7" name="Title 6">
            <a:extLst>
              <a:ext uri="{FF2B5EF4-FFF2-40B4-BE49-F238E27FC236}">
                <a16:creationId xmlns:a16="http://schemas.microsoft.com/office/drawing/2014/main" id="{9FACEC61-1165-C289-7E32-469CF573690E}"/>
              </a:ext>
            </a:extLst>
          </p:cNvPr>
          <p:cNvSpPr>
            <a:spLocks noGrp="1"/>
          </p:cNvSpPr>
          <p:nvPr>
            <p:ph type="title"/>
          </p:nvPr>
        </p:nvSpPr>
        <p:spPr/>
        <p:txBody>
          <a:bodyPr/>
          <a:lstStyle/>
          <a:p>
            <a:r>
              <a:rPr lang="en-US" dirty="0"/>
              <a:t>Motivation</a:t>
            </a:r>
          </a:p>
        </p:txBody>
      </p:sp>
      <p:sp>
        <p:nvSpPr>
          <p:cNvPr id="8" name="Content Placeholder 7">
            <a:extLst>
              <a:ext uri="{FF2B5EF4-FFF2-40B4-BE49-F238E27FC236}">
                <a16:creationId xmlns:a16="http://schemas.microsoft.com/office/drawing/2014/main" id="{8AA49812-8F51-F25F-B861-7719E01CAA95}"/>
              </a:ext>
            </a:extLst>
          </p:cNvPr>
          <p:cNvSpPr>
            <a:spLocks noGrp="1"/>
          </p:cNvSpPr>
          <p:nvPr>
            <p:ph sz="half" idx="13"/>
          </p:nvPr>
        </p:nvSpPr>
        <p:spPr>
          <a:xfrm>
            <a:off x="228601" y="728664"/>
            <a:ext cx="6039464" cy="3368538"/>
          </a:xfrm>
        </p:spPr>
        <p:txBody>
          <a:bodyPr/>
          <a:lstStyle/>
          <a:p>
            <a:r>
              <a:rPr lang="en-US" dirty="0"/>
              <a:t>Quality Models require validation and good reference data.</a:t>
            </a:r>
          </a:p>
          <a:p>
            <a:pPr lvl="1"/>
            <a:r>
              <a:rPr lang="en-US" dirty="0"/>
              <a:t>Much can be simulated via multilevel modeling with good results, perhaps better than can be measured but properties assumptions in models should be correct.</a:t>
            </a:r>
          </a:p>
          <a:p>
            <a:r>
              <a:rPr lang="en-US" dirty="0"/>
              <a:t>Our Universal Test Machines are less than universal</a:t>
            </a:r>
          </a:p>
          <a:p>
            <a:pPr lvl="1"/>
            <a:r>
              <a:rPr lang="en-US" dirty="0"/>
              <a:t>And/or out of service</a:t>
            </a:r>
          </a:p>
          <a:p>
            <a:r>
              <a:rPr lang="en-US" dirty="0"/>
              <a:t>Lots of questions on mechanical performance of different conductors</a:t>
            </a:r>
          </a:p>
          <a:p>
            <a:pPr lvl="1"/>
            <a:r>
              <a:rPr lang="en-US" dirty="0"/>
              <a:t>Delamination performance of REBCO</a:t>
            </a:r>
          </a:p>
          <a:p>
            <a:pPr lvl="1"/>
            <a:r>
              <a:rPr lang="en-US" dirty="0"/>
              <a:t>REBCO cable properties and limits</a:t>
            </a:r>
          </a:p>
          <a:p>
            <a:pPr lvl="1"/>
            <a:r>
              <a:rPr lang="en-US" dirty="0"/>
              <a:t>Under-characterized materials </a:t>
            </a:r>
          </a:p>
          <a:p>
            <a:pPr lvl="2"/>
            <a:r>
              <a:rPr lang="en-US" dirty="0" err="1"/>
              <a:t>Telene</a:t>
            </a:r>
            <a:r>
              <a:rPr lang="en-US" dirty="0"/>
              <a:t>, 2212, </a:t>
            </a:r>
            <a:r>
              <a:rPr lang="en-US" dirty="0" err="1"/>
              <a:t>etc</a:t>
            </a:r>
            <a:endParaRPr lang="en-US" dirty="0"/>
          </a:p>
        </p:txBody>
      </p:sp>
    </p:spTree>
    <p:extLst>
      <p:ext uri="{BB962C8B-B14F-4D97-AF65-F5344CB8AC3E}">
        <p14:creationId xmlns:p14="http://schemas.microsoft.com/office/powerpoint/2010/main" val="63991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658100" y="4800600"/>
            <a:ext cx="1428750" cy="400050"/>
          </a:xfrm>
        </p:spPr>
        <p:txBody>
          <a:bodyPr/>
          <a:lstStyle/>
          <a:p>
            <a:fld id="{FC694828-7C99-4081-9B99-AEABC6A10D24}" type="slidenum">
              <a:rPr lang="en-US" sz="1200"/>
              <a:pPr/>
              <a:t>20</a:t>
            </a:fld>
            <a:endParaRPr lang="en-US" sz="1200" dirty="0"/>
          </a:p>
        </p:txBody>
      </p:sp>
      <p:sp>
        <p:nvSpPr>
          <p:cNvPr id="11" name="Rectangle 1"/>
          <p:cNvSpPr>
            <a:spLocks noChangeArrowheads="1"/>
          </p:cNvSpPr>
          <p:nvPr/>
        </p:nvSpPr>
        <p:spPr bwMode="auto">
          <a:xfrm>
            <a:off x="2300288" y="2154356"/>
            <a:ext cx="138564"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br>
              <a:rPr lang="en-US" sz="1350">
                <a:latin typeface="Arial" pitchFamily="34" charset="0"/>
                <a:cs typeface="Arial" pitchFamily="34" charset="0"/>
              </a:rPr>
            </a:br>
            <a:endParaRPr lang="en-US" sz="1350">
              <a:latin typeface="Arial" pitchFamily="34" charset="0"/>
              <a:cs typeface="Arial" pitchFamily="34" charset="0"/>
            </a:endParaRPr>
          </a:p>
        </p:txBody>
      </p:sp>
      <p:graphicFrame>
        <p:nvGraphicFramePr>
          <p:cNvPr id="2" name="Object 1"/>
          <p:cNvGraphicFramePr>
            <a:graphicFrameLocks noChangeAspect="1"/>
          </p:cNvGraphicFramePr>
          <p:nvPr/>
        </p:nvGraphicFramePr>
        <p:xfrm>
          <a:off x="1143000" y="7111"/>
          <a:ext cx="571500" cy="540544"/>
        </p:xfrm>
        <a:graphic>
          <a:graphicData uri="http://schemas.openxmlformats.org/presentationml/2006/ole">
            <mc:AlternateContent xmlns:mc="http://schemas.openxmlformats.org/markup-compatibility/2006">
              <mc:Choice xmlns:v="urn:schemas-microsoft-com:vml" Requires="v">
                <p:oleObj name="Bitmap Image" r:id="rId3" imgW="866896" imgH="819048" progId="PBrush">
                  <p:embed/>
                </p:oleObj>
              </mc:Choice>
              <mc:Fallback>
                <p:oleObj name="Bitmap Image" r:id="rId3" imgW="866896" imgH="819048" progId="PBrush">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7111"/>
                        <a:ext cx="571500"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
        <p:nvSpPr>
          <p:cNvPr id="9" name="Rectangle 8"/>
          <p:cNvSpPr/>
          <p:nvPr/>
        </p:nvSpPr>
        <p:spPr>
          <a:xfrm>
            <a:off x="1143000" y="547654"/>
            <a:ext cx="6858000" cy="4353499"/>
          </a:xfrm>
          <a:prstGeom prst="rect">
            <a:avLst/>
          </a:prstGeom>
        </p:spPr>
        <p:txBody>
          <a:bodyPr wrap="square">
            <a:spAutoFit/>
          </a:bodyPr>
          <a:lstStyle/>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Teslatron 1 (T1) Cryostat with 15T/17T 64 mm cold aperture solenoid, 2000 A Power Supply w/ 49 mm Variable Temperature Insert (VTI) for testing between 1.5 K to 300 K</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Teslatron 2 (T2) Cryostat with 14T/16T and 77 mm cold aperture solenoid, 1850 A PS w/VTI</a:t>
            </a:r>
          </a:p>
          <a:p>
            <a:pPr marL="257175" indent="-257175" eaLnBrk="0" hangingPunct="0">
              <a:spcBef>
                <a:spcPct val="20000"/>
              </a:spcBef>
              <a:buClr>
                <a:srgbClr val="3333FF"/>
              </a:buClr>
              <a:buFont typeface="Wingdings" pitchFamily="2" charset="2"/>
              <a:buChar char="v"/>
            </a:pPr>
            <a:r>
              <a:rPr lang="en-US" sz="975" b="1" kern="0" dirty="0" err="1">
                <a:latin typeface="Arial" panose="020B0604020202020204" pitchFamily="34" charset="0"/>
                <a:cs typeface="Arial" panose="020B0604020202020204" pitchFamily="34" charset="0"/>
              </a:rPr>
              <a:t>Teslatron</a:t>
            </a:r>
            <a:r>
              <a:rPr lang="en-US" sz="975" b="1" kern="0" dirty="0">
                <a:latin typeface="Arial" panose="020B0604020202020204" pitchFamily="34" charset="0"/>
                <a:cs typeface="Arial" panose="020B0604020202020204" pitchFamily="34" charset="0"/>
              </a:rPr>
              <a:t> 4 (T4) Cryostat with 8.5T/10T and 147 mm cold aperture solenoid, 2400 A PS</a:t>
            </a:r>
          </a:p>
          <a:p>
            <a:pPr marL="257175" indent="-257175" eaLnBrk="0" hangingPunct="0">
              <a:spcBef>
                <a:spcPct val="20000"/>
              </a:spcBef>
              <a:buClr>
                <a:srgbClr val="3333FF"/>
              </a:buClr>
              <a:buFont typeface="Wingdings" pitchFamily="2" charset="2"/>
              <a:buChar char="v"/>
            </a:pPr>
            <a:r>
              <a:rPr lang="en-US" sz="975" b="1" kern="0" dirty="0" err="1">
                <a:latin typeface="Arial" panose="020B0604020202020204" pitchFamily="34" charset="0"/>
                <a:cs typeface="Arial" panose="020B0604020202020204" pitchFamily="34" charset="0"/>
              </a:rPr>
              <a:t>Telslatron</a:t>
            </a:r>
            <a:r>
              <a:rPr lang="en-US" sz="975" b="1" kern="0" dirty="0">
                <a:latin typeface="Arial" panose="020B0604020202020204" pitchFamily="34" charset="0"/>
                <a:cs typeface="Arial" panose="020B0604020202020204" pitchFamily="34" charset="0"/>
              </a:rPr>
              <a:t> 3 (T3) Cryostat with 253 mm neck, 2400 A PS</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Physical Property Measurement System Quantum Design PPMS®</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4 tube furnaces 6’’ diameter for heat treatment in Argon and Oxygen to 1500</a:t>
            </a:r>
            <a:r>
              <a:rPr lang="en-US" sz="975" b="1" kern="0" dirty="0">
                <a:latin typeface="Symbol" panose="05050102010706020507" pitchFamily="18" charset="2"/>
                <a:cs typeface="Arial" panose="020B0604020202020204" pitchFamily="34" charset="0"/>
              </a:rPr>
              <a:t></a:t>
            </a:r>
            <a:r>
              <a:rPr lang="en-US" sz="975" b="1" kern="0" dirty="0">
                <a:latin typeface="Arial" panose="020B0604020202020204" pitchFamily="34" charset="0"/>
                <a:cs typeface="Arial" panose="020B0604020202020204" pitchFamily="34" charset="0"/>
              </a:rPr>
              <a:t>C</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I 1100°C Three Zone High Pressure Tube Furnace with Gas Flow System</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2 m long furnace up to 1250</a:t>
            </a:r>
            <a:r>
              <a:rPr lang="en-US" sz="975" b="1" kern="0" dirty="0">
                <a:latin typeface="Symbol" panose="05050102010706020507" pitchFamily="18" charset="2"/>
                <a:cs typeface="Arial" panose="020B0604020202020204" pitchFamily="34" charset="0"/>
              </a:rPr>
              <a:t></a:t>
            </a:r>
            <a:r>
              <a:rPr lang="en-US" sz="975" b="1" kern="0" dirty="0">
                <a:latin typeface="Arial" panose="020B0604020202020204" pitchFamily="34" charset="0"/>
                <a:cs typeface="Arial" panose="020B0604020202020204" pitchFamily="34" charset="0"/>
              </a:rPr>
              <a:t>C for heat treatment in air and in argon</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Metrology well calibrator for thermocouples calibration up to 700</a:t>
            </a:r>
            <a:r>
              <a:rPr lang="en-US" sz="975" b="1" kern="0" dirty="0">
                <a:latin typeface="Symbol" panose="05050102010706020507" pitchFamily="18" charset="2"/>
                <a:cs typeface="Arial" panose="020B0604020202020204" pitchFamily="34" charset="0"/>
              </a:rPr>
              <a:t></a:t>
            </a:r>
            <a:r>
              <a:rPr lang="en-US" sz="975" b="1" kern="0" dirty="0">
                <a:latin typeface="Arial" panose="020B0604020202020204" pitchFamily="34" charset="0"/>
                <a:cs typeface="Arial" panose="020B0604020202020204" pitchFamily="34" charset="0"/>
              </a:rPr>
              <a:t>C</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Motorized flat-rolling system for wires</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Probes and sample holders for SC strand critical current tests up to 2000 A in T1 and T2</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Devoted probes to test RRR of up to 6 wire samples in T1,T2 and T3</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Sample holders to measure angular dependence of current with field for HTS wires in T1 and T2</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Balanced coil magnetometer to measure magnetization in T1 and T2</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Device to test critical current sensitivity of impregnated cables to uniaxial transverse pressure in T2</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Walters’ spring-type device for tensile/compressive strain sensitivity studies of critical current density in T1 </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SC transformer for Rutherford cable tests and splice studies up to 28 kA in self-field in T1 and T2</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14T/16T Rutherford cable test facility for cable tests up to 30 kA in T2</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Modular Insert Test fixture for testing HTS YBCO pancake coils in T2</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Hall probe system for magnetic measurements in T4, </a:t>
            </a:r>
            <a:r>
              <a:rPr lang="en-US" sz="975" b="1" kern="0" dirty="0" err="1">
                <a:latin typeface="Arial" panose="020B0604020202020204" pitchFamily="34" charset="0"/>
                <a:cs typeface="Arial" panose="020B0604020202020204" pitchFamily="34" charset="0"/>
              </a:rPr>
              <a:t>eg</a:t>
            </a:r>
            <a:r>
              <a:rPr lang="en-US" sz="975" b="1" kern="0" dirty="0">
                <a:latin typeface="Arial" panose="020B0604020202020204" pitchFamily="34" charset="0"/>
                <a:cs typeface="Arial" panose="020B0604020202020204" pitchFamily="34" charset="0"/>
              </a:rPr>
              <a:t> shielding capabilities of bulk MgB</a:t>
            </a:r>
            <a:r>
              <a:rPr lang="en-US" sz="975" b="1" kern="0" baseline="-25000" dirty="0">
                <a:latin typeface="Arial" panose="020B0604020202020204" pitchFamily="34" charset="0"/>
                <a:cs typeface="Arial" panose="020B0604020202020204" pitchFamily="34" charset="0"/>
              </a:rPr>
              <a:t>2</a:t>
            </a:r>
            <a:r>
              <a:rPr lang="en-US" sz="975" b="1" kern="0" dirty="0">
                <a:latin typeface="Arial" panose="020B0604020202020204" pitchFamily="34" charset="0"/>
                <a:cs typeface="Arial" panose="020B0604020202020204" pitchFamily="34" charset="0"/>
              </a:rPr>
              <a:t> tubes</a:t>
            </a:r>
          </a:p>
          <a:p>
            <a:pPr marL="257175" indent="-257175" eaLnBrk="0" hangingPunct="0">
              <a:spcBef>
                <a:spcPct val="20000"/>
              </a:spcBef>
              <a:buClr>
                <a:srgbClr val="3333FF"/>
              </a:buClr>
              <a:buFont typeface="Wingdings" pitchFamily="2" charset="2"/>
              <a:buChar char="v"/>
            </a:pPr>
            <a:r>
              <a:rPr lang="en-US" sz="975" b="1" kern="0" dirty="0" err="1">
                <a:latin typeface="Arial" panose="020B0604020202020204" pitchFamily="34" charset="0"/>
                <a:cs typeface="Arial" panose="020B0604020202020204" pitchFamily="34" charset="0"/>
              </a:rPr>
              <a:t>Instrons</a:t>
            </a:r>
            <a:r>
              <a:rPr lang="en-US" sz="975" b="1" kern="0" dirty="0">
                <a:latin typeface="Arial" panose="020B0604020202020204" pitchFamily="34" charset="0"/>
                <a:cs typeface="Arial" panose="020B0604020202020204" pitchFamily="34" charset="0"/>
              </a:rPr>
              <a:t> for mechanical properties</a:t>
            </a:r>
          </a:p>
          <a:p>
            <a:pPr marL="257175" indent="-257175" eaLnBrk="0" hangingPunct="0">
              <a:spcBef>
                <a:spcPct val="20000"/>
              </a:spcBef>
              <a:buClr>
                <a:srgbClr val="3333FF"/>
              </a:buClr>
              <a:buFont typeface="Wingdings" pitchFamily="2" charset="2"/>
              <a:buChar char="v"/>
            </a:pPr>
            <a:r>
              <a:rPr lang="en-US" sz="975" b="1" kern="0" dirty="0">
                <a:latin typeface="Arial" panose="020B0604020202020204" pitchFamily="34" charset="0"/>
                <a:cs typeface="Arial" panose="020B0604020202020204" pitchFamily="34" charset="0"/>
              </a:rPr>
              <a:t>Optical and electron microscopes</a:t>
            </a:r>
          </a:p>
          <a:p>
            <a:pPr marL="257175" indent="-257175" eaLnBrk="0" hangingPunct="0">
              <a:spcBef>
                <a:spcPct val="20000"/>
              </a:spcBef>
              <a:buClr>
                <a:srgbClr val="3333FF"/>
              </a:buClr>
              <a:buFont typeface="Wingdings" pitchFamily="2" charset="2"/>
              <a:buChar char="v"/>
            </a:pPr>
            <a:r>
              <a:rPr lang="en-US" sz="975" b="1" kern="0" dirty="0" err="1">
                <a:latin typeface="Arial" panose="020B0604020202020204" pitchFamily="34" charset="0"/>
                <a:cs typeface="Arial" panose="020B0604020202020204" pitchFamily="34" charset="0"/>
              </a:rPr>
              <a:t>Respooler</a:t>
            </a:r>
            <a:r>
              <a:rPr lang="en-US" sz="975" b="1" kern="0" dirty="0">
                <a:latin typeface="Arial" panose="020B0604020202020204" pitchFamily="34" charset="0"/>
                <a:cs typeface="Arial" panose="020B0604020202020204" pitchFamily="34" charset="0"/>
              </a:rPr>
              <a:t> and 42-spool cabling machine with </a:t>
            </a:r>
            <a:r>
              <a:rPr lang="en-US" sz="975" b="1" kern="0" dirty="0" err="1">
                <a:latin typeface="Arial" panose="020B0604020202020204" pitchFamily="34" charset="0"/>
                <a:cs typeface="Arial" panose="020B0604020202020204" pitchFamily="34" charset="0"/>
              </a:rPr>
              <a:t>turkheads</a:t>
            </a:r>
            <a:r>
              <a:rPr lang="en-US" sz="975" b="1" kern="0" dirty="0">
                <a:latin typeface="Arial" panose="020B0604020202020204" pitchFamily="34" charset="0"/>
                <a:cs typeface="Arial" panose="020B0604020202020204" pitchFamily="34" charset="0"/>
              </a:rPr>
              <a:t> for 1-step and 2-step cables</a:t>
            </a:r>
          </a:p>
        </p:txBody>
      </p:sp>
      <p:sp>
        <p:nvSpPr>
          <p:cNvPr id="7" name="Rectangle 2"/>
          <p:cNvSpPr txBox="1">
            <a:spLocks noChangeArrowheads="1"/>
          </p:cNvSpPr>
          <p:nvPr/>
        </p:nvSpPr>
        <p:spPr>
          <a:xfrm>
            <a:off x="1714501" y="52338"/>
            <a:ext cx="5947172" cy="450089"/>
          </a:xfrm>
          <a:prstGeom prst="rect">
            <a:avLst/>
          </a:prstGeom>
        </p:spPr>
        <p:txBody>
          <a:bodyPr vert="horz" lIns="68580" tIns="34290" rIns="68580" bIns="3429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t>Superconductor Equipment List at FNAL, IB3A</a:t>
            </a:r>
          </a:p>
        </p:txBody>
      </p:sp>
      <p:sp>
        <p:nvSpPr>
          <p:cNvPr id="3" name="Date Placeholder 2">
            <a:extLst>
              <a:ext uri="{FF2B5EF4-FFF2-40B4-BE49-F238E27FC236}">
                <a16:creationId xmlns:a16="http://schemas.microsoft.com/office/drawing/2014/main" id="{3AC94768-5CAA-D4B6-84F0-5BC6CA2149C5}"/>
              </a:ext>
            </a:extLst>
          </p:cNvPr>
          <p:cNvSpPr>
            <a:spLocks noGrp="1"/>
          </p:cNvSpPr>
          <p:nvPr>
            <p:ph type="dt" sz="half" idx="10"/>
          </p:nvPr>
        </p:nvSpPr>
        <p:spPr/>
        <p:txBody>
          <a:bodyPr/>
          <a:lstStyle/>
          <a:p>
            <a:fld id="{D83581BF-75F0-427F-874E-2D94F5FBFA96}" type="datetime1">
              <a:rPr lang="en-US" smtClean="0"/>
              <a:t>12/3/2025</a:t>
            </a:fld>
            <a:endParaRPr lang="en-US"/>
          </a:p>
        </p:txBody>
      </p:sp>
      <p:sp>
        <p:nvSpPr>
          <p:cNvPr id="4" name="Footer Placeholder 3">
            <a:extLst>
              <a:ext uri="{FF2B5EF4-FFF2-40B4-BE49-F238E27FC236}">
                <a16:creationId xmlns:a16="http://schemas.microsoft.com/office/drawing/2014/main" id="{62C4ED3D-65DF-7E12-8D7D-97211008B4DC}"/>
              </a:ext>
            </a:extLst>
          </p:cNvPr>
          <p:cNvSpPr>
            <a:spLocks noGrp="1"/>
          </p:cNvSpPr>
          <p:nvPr>
            <p:ph type="ftr" sz="quarter" idx="11"/>
          </p:nvPr>
        </p:nvSpPr>
        <p:spPr/>
        <p:txBody>
          <a:bodyPr/>
          <a:lstStyle/>
          <a:p>
            <a:r>
              <a:rPr lang="en-US"/>
              <a:t>S. Krave | General Purpose Low Temperature Pressure Probe</a:t>
            </a:r>
          </a:p>
        </p:txBody>
      </p:sp>
    </p:spTree>
    <p:extLst>
      <p:ext uri="{BB962C8B-B14F-4D97-AF65-F5344CB8AC3E}">
        <p14:creationId xmlns:p14="http://schemas.microsoft.com/office/powerpoint/2010/main" val="2224241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771651" y="80962"/>
            <a:ext cx="5947172" cy="529829"/>
          </a:xfrm>
        </p:spPr>
        <p:txBody>
          <a:bodyPr>
            <a:normAutofit/>
          </a:bodyPr>
          <a:lstStyle/>
          <a:p>
            <a:r>
              <a:rPr lang="en-US" b="1" dirty="0"/>
              <a:t>IB3A Superconducting R&amp;D Lab</a:t>
            </a:r>
            <a:endParaRPr lang="en-US" b="1" dirty="0">
              <a:solidFill>
                <a:schemeClr val="tx1"/>
              </a:solidFill>
            </a:endParaRPr>
          </a:p>
        </p:txBody>
      </p:sp>
      <p:sp>
        <p:nvSpPr>
          <p:cNvPr id="24579" name="Rectangle 20"/>
          <p:cNvSpPr>
            <a:spLocks noChangeArrowheads="1"/>
          </p:cNvSpPr>
          <p:nvPr/>
        </p:nvSpPr>
        <p:spPr bwMode="auto">
          <a:xfrm>
            <a:off x="3086100" y="800100"/>
            <a:ext cx="49149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1800" b="1">
              <a:solidFill>
                <a:schemeClr val="accent2"/>
              </a:solidFill>
            </a:endParaRPr>
          </a:p>
        </p:txBody>
      </p:sp>
      <p:sp>
        <p:nvSpPr>
          <p:cNvPr id="2458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50">
                <a:solidFill>
                  <a:schemeClr val="tx1"/>
                </a:solidFill>
                <a:latin typeface="Times New Roman" pitchFamily="18" charset="0"/>
              </a:defRPr>
            </a:lvl1pPr>
            <a:lvl2pPr marL="557213" indent="-214313">
              <a:defRPr sz="1050">
                <a:solidFill>
                  <a:schemeClr val="tx1"/>
                </a:solidFill>
                <a:latin typeface="Times New Roman" pitchFamily="18" charset="0"/>
              </a:defRPr>
            </a:lvl2pPr>
            <a:lvl3pPr marL="857250" indent="-171450">
              <a:defRPr sz="1050">
                <a:solidFill>
                  <a:schemeClr val="tx1"/>
                </a:solidFill>
                <a:latin typeface="Times New Roman" pitchFamily="18" charset="0"/>
              </a:defRPr>
            </a:lvl3pPr>
            <a:lvl4pPr marL="1200150" indent="-171450">
              <a:defRPr sz="1050">
                <a:solidFill>
                  <a:schemeClr val="tx1"/>
                </a:solidFill>
                <a:latin typeface="Times New Roman" pitchFamily="18" charset="0"/>
              </a:defRPr>
            </a:lvl4pPr>
            <a:lvl5pPr marL="1543050" indent="-171450">
              <a:defRPr sz="1050">
                <a:solidFill>
                  <a:schemeClr val="tx1"/>
                </a:solidFill>
                <a:latin typeface="Times New Roman" pitchFamily="18" charset="0"/>
              </a:defRPr>
            </a:lvl5pPr>
            <a:lvl6pPr marL="1885950" indent="-171450" eaLnBrk="0" fontAlgn="base" hangingPunct="0">
              <a:spcBef>
                <a:spcPct val="0"/>
              </a:spcBef>
              <a:spcAft>
                <a:spcPct val="0"/>
              </a:spcAft>
              <a:defRPr sz="1050">
                <a:solidFill>
                  <a:schemeClr val="tx1"/>
                </a:solidFill>
                <a:latin typeface="Times New Roman" pitchFamily="18" charset="0"/>
              </a:defRPr>
            </a:lvl6pPr>
            <a:lvl7pPr marL="2228850" indent="-171450" eaLnBrk="0" fontAlgn="base" hangingPunct="0">
              <a:spcBef>
                <a:spcPct val="0"/>
              </a:spcBef>
              <a:spcAft>
                <a:spcPct val="0"/>
              </a:spcAft>
              <a:defRPr sz="1050">
                <a:solidFill>
                  <a:schemeClr val="tx1"/>
                </a:solidFill>
                <a:latin typeface="Times New Roman" pitchFamily="18" charset="0"/>
              </a:defRPr>
            </a:lvl7pPr>
            <a:lvl8pPr marL="2571750" indent="-171450" eaLnBrk="0" fontAlgn="base" hangingPunct="0">
              <a:spcBef>
                <a:spcPct val="0"/>
              </a:spcBef>
              <a:spcAft>
                <a:spcPct val="0"/>
              </a:spcAft>
              <a:defRPr sz="1050">
                <a:solidFill>
                  <a:schemeClr val="tx1"/>
                </a:solidFill>
                <a:latin typeface="Times New Roman" pitchFamily="18" charset="0"/>
              </a:defRPr>
            </a:lvl8pPr>
            <a:lvl9pPr marL="2914650" indent="-171450" eaLnBrk="0" fontAlgn="base" hangingPunct="0">
              <a:spcBef>
                <a:spcPct val="0"/>
              </a:spcBef>
              <a:spcAft>
                <a:spcPct val="0"/>
              </a:spcAft>
              <a:defRPr sz="1050">
                <a:solidFill>
                  <a:schemeClr val="tx1"/>
                </a:solidFill>
                <a:latin typeface="Times New Roman" pitchFamily="18" charset="0"/>
              </a:defRPr>
            </a:lvl9pPr>
          </a:lstStyle>
          <a:p>
            <a:r>
              <a:rPr lang="en-US" sz="900"/>
              <a:t>                           </a:t>
            </a:r>
            <a:fld id="{BF532A09-A599-4005-98D5-BA9340CA31C6}" type="slidenum">
              <a:rPr lang="en-US" sz="900"/>
              <a:pPr/>
              <a:t>21</a:t>
            </a:fld>
            <a:endParaRPr lang="en-US"/>
          </a:p>
          <a:p>
            <a:endParaRPr lang="en-US" sz="900"/>
          </a:p>
        </p:txBody>
      </p:sp>
      <p:pic>
        <p:nvPicPr>
          <p:cNvPr id="24583" name="Picture 10" descr="C:\Users\Manu\Desktop\ROMA\DSC05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628650"/>
            <a:ext cx="5679281" cy="42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C:\Users\Manu\Desktop\ROMA\DSC05084_orig.JPG"/>
          <p:cNvPicPr>
            <a:picLocks noChangeAspect="1" noChangeArrowheads="1"/>
          </p:cNvPicPr>
          <p:nvPr/>
        </p:nvPicPr>
        <p:blipFill>
          <a:blip r:embed="rId3">
            <a:extLst>
              <a:ext uri="{28A0092B-C50C-407E-A947-70E740481C1C}">
                <a14:useLocalDpi xmlns:a14="http://schemas.microsoft.com/office/drawing/2010/main" val="0"/>
              </a:ext>
            </a:extLst>
          </a:blip>
          <a:srcRect l="30576" t="3928" r="5693"/>
          <a:stretch>
            <a:fillRect/>
          </a:stretch>
        </p:blipFill>
        <p:spPr bwMode="auto">
          <a:xfrm>
            <a:off x="1227535" y="688181"/>
            <a:ext cx="2059781" cy="41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915496" y="4290038"/>
            <a:ext cx="1793468" cy="830997"/>
          </a:xfrm>
          <a:prstGeom prst="rect">
            <a:avLst/>
          </a:prstGeom>
        </p:spPr>
        <p:txBody>
          <a:bodyPr wrap="square">
            <a:spAutoFit/>
          </a:bodyPr>
          <a:lstStyle/>
          <a:p>
            <a:pPr>
              <a:defRPr/>
            </a:pPr>
            <a:r>
              <a:rPr lang="en-US" sz="1200" b="1" dirty="0">
                <a:solidFill>
                  <a:schemeClr val="bg1"/>
                </a:solidFill>
              </a:rPr>
              <a:t>Five</a:t>
            </a:r>
            <a:r>
              <a:rPr lang="en-US" sz="1200" b="1" dirty="0">
                <a:solidFill>
                  <a:schemeClr val="bg1"/>
                </a:solidFill>
                <a:latin typeface="+mn-lt"/>
              </a:rPr>
              <a:t> ovens up to 1250</a:t>
            </a:r>
            <a:r>
              <a:rPr lang="en-US" sz="1500" b="1" baseline="30000" dirty="0">
                <a:solidFill>
                  <a:schemeClr val="bg1"/>
                </a:solidFill>
                <a:latin typeface="+mn-lt"/>
              </a:rPr>
              <a:t>◦</a:t>
            </a:r>
            <a:r>
              <a:rPr lang="en-US" sz="1200" b="1" dirty="0">
                <a:solidFill>
                  <a:schemeClr val="bg1"/>
                </a:solidFill>
                <a:latin typeface="+mn-lt"/>
              </a:rPr>
              <a:t>C for heat treatment in Argon and in Oxygen.</a:t>
            </a:r>
          </a:p>
        </p:txBody>
      </p:sp>
      <p:sp>
        <p:nvSpPr>
          <p:cNvPr id="13" name="Rectangle 12"/>
          <p:cNvSpPr/>
          <p:nvPr/>
        </p:nvSpPr>
        <p:spPr>
          <a:xfrm>
            <a:off x="1203865" y="713075"/>
            <a:ext cx="2107121" cy="1384995"/>
          </a:xfrm>
          <a:prstGeom prst="rect">
            <a:avLst/>
          </a:prstGeom>
        </p:spPr>
        <p:txBody>
          <a:bodyPr wrap="square">
            <a:spAutoFit/>
          </a:bodyPr>
          <a:lstStyle/>
          <a:p>
            <a:pPr>
              <a:defRPr/>
            </a:pPr>
            <a:r>
              <a:rPr lang="en-US" sz="1200" b="1" dirty="0">
                <a:solidFill>
                  <a:schemeClr val="bg1"/>
                </a:solidFill>
              </a:rPr>
              <a:t>Four magnetic cryostats with up to 15T/17 T</a:t>
            </a:r>
            <a:r>
              <a:rPr lang="en-US" sz="1200" b="1" dirty="0">
                <a:solidFill>
                  <a:schemeClr val="bg1"/>
                </a:solidFill>
                <a:latin typeface="+mn-lt"/>
              </a:rPr>
              <a:t> background field, and with cold apertures between 64 mm and 147 mm are connected to new vent and vacuum systems.</a:t>
            </a:r>
          </a:p>
        </p:txBody>
      </p:sp>
      <p:sp>
        <p:nvSpPr>
          <p:cNvPr id="14" name="Rectangle 13"/>
          <p:cNvSpPr/>
          <p:nvPr/>
        </p:nvSpPr>
        <p:spPr>
          <a:xfrm>
            <a:off x="3829050" y="2953974"/>
            <a:ext cx="2114550" cy="1200329"/>
          </a:xfrm>
          <a:prstGeom prst="rect">
            <a:avLst/>
          </a:prstGeom>
        </p:spPr>
        <p:txBody>
          <a:bodyPr wrap="square">
            <a:spAutoFit/>
          </a:bodyPr>
          <a:lstStyle/>
          <a:p>
            <a:pPr>
              <a:defRPr/>
            </a:pPr>
            <a:r>
              <a:rPr lang="en-US" sz="1200" b="1" dirty="0">
                <a:solidFill>
                  <a:schemeClr val="bg1"/>
                </a:solidFill>
                <a:latin typeface="+mn-lt"/>
              </a:rPr>
              <a:t>Each system has its own DAQ crate and power supplies up to 2400 A. </a:t>
            </a:r>
            <a:r>
              <a:rPr lang="en-US" sz="1200" b="1" dirty="0">
                <a:solidFill>
                  <a:schemeClr val="bg1"/>
                </a:solidFill>
              </a:rPr>
              <a:t>Variable Temperature Inserts allow measurements between 1.5 K and 60 K.</a:t>
            </a:r>
            <a:endParaRPr lang="en-US" sz="1200" b="1" dirty="0">
              <a:solidFill>
                <a:schemeClr val="bg1"/>
              </a:solidFill>
              <a:latin typeface="+mn-lt"/>
            </a:endParaRPr>
          </a:p>
        </p:txBody>
      </p:sp>
      <p:sp>
        <p:nvSpPr>
          <p:cNvPr id="10" name="Rectangle 9"/>
          <p:cNvSpPr/>
          <p:nvPr/>
        </p:nvSpPr>
        <p:spPr>
          <a:xfrm>
            <a:off x="3369490" y="628650"/>
            <a:ext cx="3540875" cy="646331"/>
          </a:xfrm>
          <a:prstGeom prst="rect">
            <a:avLst/>
          </a:prstGeom>
        </p:spPr>
        <p:txBody>
          <a:bodyPr wrap="square">
            <a:spAutoFit/>
          </a:bodyPr>
          <a:lstStyle/>
          <a:p>
            <a:pPr>
              <a:defRPr/>
            </a:pPr>
            <a:r>
              <a:rPr lang="en-US" sz="1200" b="1" dirty="0">
                <a:solidFill>
                  <a:schemeClr val="bg1"/>
                </a:solidFill>
                <a:latin typeface="+mn-lt"/>
              </a:rPr>
              <a:t>Is located in IB3-A, a ~6000 square feet addition to Technical Division’s IB3 that was built in 2010 with ARRA funds. </a:t>
            </a:r>
          </a:p>
        </p:txBody>
      </p:sp>
      <p:graphicFrame>
        <p:nvGraphicFramePr>
          <p:cNvPr id="2" name="Object 1"/>
          <p:cNvGraphicFramePr>
            <a:graphicFrameLocks noChangeAspect="1"/>
          </p:cNvGraphicFramePr>
          <p:nvPr/>
        </p:nvGraphicFramePr>
        <p:xfrm>
          <a:off x="1371600" y="65485"/>
          <a:ext cx="571500" cy="540544"/>
        </p:xfrm>
        <a:graphic>
          <a:graphicData uri="http://schemas.openxmlformats.org/presentationml/2006/ole">
            <mc:AlternateContent xmlns:mc="http://schemas.openxmlformats.org/markup-compatibility/2006">
              <mc:Choice xmlns:v="urn:schemas-microsoft-com:vml" Requires="v">
                <p:oleObj name="Bitmap Image" r:id="rId4" imgW="866896" imgH="819048" progId="PBrush">
                  <p:embed/>
                </p:oleObj>
              </mc:Choice>
              <mc:Fallback>
                <p:oleObj name="Bitmap Image" r:id="rId4" imgW="866896" imgH="819048" progId="PBrush">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65485"/>
                        <a:ext cx="571500"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
        <p:nvSpPr>
          <p:cNvPr id="3" name="Date Placeholder 2">
            <a:extLst>
              <a:ext uri="{FF2B5EF4-FFF2-40B4-BE49-F238E27FC236}">
                <a16:creationId xmlns:a16="http://schemas.microsoft.com/office/drawing/2014/main" id="{2B9D0860-741D-0110-FA24-5FEEDC03E2F7}"/>
              </a:ext>
            </a:extLst>
          </p:cNvPr>
          <p:cNvSpPr>
            <a:spLocks noGrp="1"/>
          </p:cNvSpPr>
          <p:nvPr>
            <p:ph type="dt" sz="half" idx="10"/>
          </p:nvPr>
        </p:nvSpPr>
        <p:spPr/>
        <p:txBody>
          <a:bodyPr/>
          <a:lstStyle/>
          <a:p>
            <a:fld id="{D0B899EA-DB01-480A-ABEE-A50F7FEB639B}" type="datetime1">
              <a:rPr lang="en-US" smtClean="0"/>
              <a:t>12/3/2025</a:t>
            </a:fld>
            <a:endParaRPr lang="en-US"/>
          </a:p>
        </p:txBody>
      </p:sp>
      <p:sp>
        <p:nvSpPr>
          <p:cNvPr id="4" name="Footer Placeholder 3">
            <a:extLst>
              <a:ext uri="{FF2B5EF4-FFF2-40B4-BE49-F238E27FC236}">
                <a16:creationId xmlns:a16="http://schemas.microsoft.com/office/drawing/2014/main" id="{1198745A-E4B5-01FF-3567-03EE4AAE9956}"/>
              </a:ext>
            </a:extLst>
          </p:cNvPr>
          <p:cNvSpPr>
            <a:spLocks noGrp="1"/>
          </p:cNvSpPr>
          <p:nvPr>
            <p:ph type="ftr" sz="quarter" idx="11"/>
          </p:nvPr>
        </p:nvSpPr>
        <p:spPr/>
        <p:txBody>
          <a:bodyPr/>
          <a:lstStyle/>
          <a:p>
            <a:r>
              <a:rPr lang="en-US"/>
              <a:t>S. Krave | General Purpose Low Temperature Pressure Probe</a:t>
            </a:r>
          </a:p>
        </p:txBody>
      </p:sp>
    </p:spTree>
    <p:extLst>
      <p:ext uri="{BB962C8B-B14F-4D97-AF65-F5344CB8AC3E}">
        <p14:creationId xmlns:p14="http://schemas.microsoft.com/office/powerpoint/2010/main" val="285996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Slide Number Placeholder 4"/>
          <p:cNvSpPr>
            <a:spLocks noGrp="1"/>
          </p:cNvSpPr>
          <p:nvPr>
            <p:ph type="sldNum" sz="quarter" idx="12"/>
          </p:nvPr>
        </p:nvSpPr>
        <p:spPr>
          <a:xfrm>
            <a:off x="3820716" y="4900613"/>
            <a:ext cx="2180034"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50">
                <a:solidFill>
                  <a:schemeClr val="tx1"/>
                </a:solidFill>
                <a:latin typeface="Times New Roman" pitchFamily="18" charset="0"/>
              </a:defRPr>
            </a:lvl1pPr>
            <a:lvl2pPr marL="557213" indent="-214313">
              <a:defRPr sz="1050">
                <a:solidFill>
                  <a:schemeClr val="tx1"/>
                </a:solidFill>
                <a:latin typeface="Times New Roman" pitchFamily="18" charset="0"/>
              </a:defRPr>
            </a:lvl2pPr>
            <a:lvl3pPr marL="857250" indent="-171450">
              <a:defRPr sz="1050">
                <a:solidFill>
                  <a:schemeClr val="tx1"/>
                </a:solidFill>
                <a:latin typeface="Times New Roman" pitchFamily="18" charset="0"/>
              </a:defRPr>
            </a:lvl3pPr>
            <a:lvl4pPr marL="1200150" indent="-171450">
              <a:defRPr sz="1050">
                <a:solidFill>
                  <a:schemeClr val="tx1"/>
                </a:solidFill>
                <a:latin typeface="Times New Roman" pitchFamily="18" charset="0"/>
              </a:defRPr>
            </a:lvl4pPr>
            <a:lvl5pPr marL="1543050" indent="-171450">
              <a:defRPr sz="1050">
                <a:solidFill>
                  <a:schemeClr val="tx1"/>
                </a:solidFill>
                <a:latin typeface="Times New Roman" pitchFamily="18" charset="0"/>
              </a:defRPr>
            </a:lvl5pPr>
            <a:lvl6pPr marL="1885950" indent="-171450" eaLnBrk="0" fontAlgn="base" hangingPunct="0">
              <a:spcBef>
                <a:spcPct val="0"/>
              </a:spcBef>
              <a:spcAft>
                <a:spcPct val="0"/>
              </a:spcAft>
              <a:defRPr sz="1050">
                <a:solidFill>
                  <a:schemeClr val="tx1"/>
                </a:solidFill>
                <a:latin typeface="Times New Roman" pitchFamily="18" charset="0"/>
              </a:defRPr>
            </a:lvl6pPr>
            <a:lvl7pPr marL="2228850" indent="-171450" eaLnBrk="0" fontAlgn="base" hangingPunct="0">
              <a:spcBef>
                <a:spcPct val="0"/>
              </a:spcBef>
              <a:spcAft>
                <a:spcPct val="0"/>
              </a:spcAft>
              <a:defRPr sz="1050">
                <a:solidFill>
                  <a:schemeClr val="tx1"/>
                </a:solidFill>
                <a:latin typeface="Times New Roman" pitchFamily="18" charset="0"/>
              </a:defRPr>
            </a:lvl7pPr>
            <a:lvl8pPr marL="2571750" indent="-171450" eaLnBrk="0" fontAlgn="base" hangingPunct="0">
              <a:spcBef>
                <a:spcPct val="0"/>
              </a:spcBef>
              <a:spcAft>
                <a:spcPct val="0"/>
              </a:spcAft>
              <a:defRPr sz="1050">
                <a:solidFill>
                  <a:schemeClr val="tx1"/>
                </a:solidFill>
                <a:latin typeface="Times New Roman" pitchFamily="18" charset="0"/>
              </a:defRPr>
            </a:lvl8pPr>
            <a:lvl9pPr marL="2914650" indent="-171450" eaLnBrk="0" fontAlgn="base" hangingPunct="0">
              <a:spcBef>
                <a:spcPct val="0"/>
              </a:spcBef>
              <a:spcAft>
                <a:spcPct val="0"/>
              </a:spcAft>
              <a:defRPr sz="1050">
                <a:solidFill>
                  <a:schemeClr val="tx1"/>
                </a:solidFill>
                <a:latin typeface="Times New Roman" pitchFamily="18" charset="0"/>
              </a:defRPr>
            </a:lvl9pPr>
          </a:lstStyle>
          <a:p>
            <a:pPr algn="ctr"/>
            <a:r>
              <a:rPr lang="en-US" sz="900">
                <a:cs typeface="Times New Roman" pitchFamily="18" charset="0"/>
              </a:rPr>
              <a:t>   </a:t>
            </a:r>
            <a:fld id="{AD2217E4-92A8-4801-B1DD-99BE58DDB29C}" type="slidenum">
              <a:rPr lang="en-US" sz="900">
                <a:cs typeface="Times New Roman" pitchFamily="18" charset="0"/>
              </a:rPr>
              <a:pPr algn="ctr"/>
              <a:t>22</a:t>
            </a:fld>
            <a:endParaRPr lang="en-US" sz="900">
              <a:cs typeface="Times New Roman" pitchFamily="18" charset="0"/>
            </a:endParaRPr>
          </a:p>
        </p:txBody>
      </p:sp>
      <p:sp>
        <p:nvSpPr>
          <p:cNvPr id="25606" name="Rectangle 2"/>
          <p:cNvSpPr>
            <a:spLocks noGrp="1" noChangeArrowheads="1"/>
          </p:cNvSpPr>
          <p:nvPr>
            <p:ph type="title"/>
          </p:nvPr>
        </p:nvSpPr>
        <p:spPr>
          <a:xfrm>
            <a:off x="1313262" y="-60122"/>
            <a:ext cx="6172200" cy="604090"/>
          </a:xfrm>
        </p:spPr>
        <p:txBody>
          <a:bodyPr>
            <a:normAutofit/>
          </a:bodyPr>
          <a:lstStyle/>
          <a:p>
            <a:r>
              <a:rPr lang="en-US" sz="3000" dirty="0"/>
              <a:t>Experimental Setups</a:t>
            </a:r>
          </a:p>
        </p:txBody>
      </p:sp>
      <p:sp>
        <p:nvSpPr>
          <p:cNvPr id="25609" name="Rectangle 14"/>
          <p:cNvSpPr>
            <a:spLocks noChangeArrowheads="1"/>
          </p:cNvSpPr>
          <p:nvPr/>
        </p:nvSpPr>
        <p:spPr bwMode="auto">
          <a:xfrm>
            <a:off x="5028010" y="345282"/>
            <a:ext cx="1763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rPr>
              <a:t> </a:t>
            </a:r>
            <a:endParaRPr lang="en-US" sz="1800"/>
          </a:p>
        </p:txBody>
      </p:sp>
      <p:grpSp>
        <p:nvGrpSpPr>
          <p:cNvPr id="10" name="Group 9"/>
          <p:cNvGrpSpPr/>
          <p:nvPr/>
        </p:nvGrpSpPr>
        <p:grpSpPr>
          <a:xfrm>
            <a:off x="1286616" y="453118"/>
            <a:ext cx="2980973" cy="1510790"/>
            <a:chOff x="205802" y="745191"/>
            <a:chExt cx="3974631" cy="2014387"/>
          </a:xfrm>
        </p:grpSpPr>
        <p:grpSp>
          <p:nvGrpSpPr>
            <p:cNvPr id="25607" name="Group 3"/>
            <p:cNvGrpSpPr>
              <a:grpSpLocks noChangeAspect="1"/>
            </p:cNvGrpSpPr>
            <p:nvPr/>
          </p:nvGrpSpPr>
          <p:grpSpPr bwMode="auto">
            <a:xfrm>
              <a:off x="205802" y="755148"/>
              <a:ext cx="3522502" cy="2004430"/>
              <a:chOff x="64" y="641"/>
              <a:chExt cx="2832" cy="1632"/>
            </a:xfrm>
          </p:grpSpPr>
          <p:pic>
            <p:nvPicPr>
              <p:cNvPr id="25630" name="Picture 4"/>
              <p:cNvPicPr>
                <a:picLocks noChangeAspect="1" noChangeArrowheads="1"/>
              </p:cNvPicPr>
              <p:nvPr/>
            </p:nvPicPr>
            <p:blipFill>
              <a:blip r:embed="rId2">
                <a:extLst>
                  <a:ext uri="{28A0092B-C50C-407E-A947-70E740481C1C}">
                    <a14:useLocalDpi xmlns:a14="http://schemas.microsoft.com/office/drawing/2010/main" val="0"/>
                  </a:ext>
                </a:extLst>
              </a:blip>
              <a:srcRect l="29060" t="32681" r="12820" b="24208"/>
              <a:stretch>
                <a:fillRect/>
              </a:stretch>
            </p:blipFill>
            <p:spPr bwMode="auto">
              <a:xfrm>
                <a:off x="64" y="641"/>
                <a:ext cx="2832"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Line 5"/>
              <p:cNvSpPr>
                <a:spLocks noChangeAspect="1" noChangeShapeType="1"/>
              </p:cNvSpPr>
              <p:nvPr/>
            </p:nvSpPr>
            <p:spPr bwMode="auto">
              <a:xfrm flipH="1" flipV="1">
                <a:off x="602" y="877"/>
                <a:ext cx="269" cy="113"/>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5632" name="Line 6"/>
              <p:cNvSpPr>
                <a:spLocks noChangeAspect="1" noChangeShapeType="1"/>
              </p:cNvSpPr>
              <p:nvPr/>
            </p:nvSpPr>
            <p:spPr bwMode="auto">
              <a:xfrm>
                <a:off x="467" y="1066"/>
                <a:ext cx="269" cy="113"/>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5633" name="Line 7"/>
              <p:cNvSpPr>
                <a:spLocks noChangeAspect="1" noChangeShapeType="1"/>
              </p:cNvSpPr>
              <p:nvPr/>
            </p:nvSpPr>
            <p:spPr bwMode="auto">
              <a:xfrm>
                <a:off x="912" y="1296"/>
                <a:ext cx="270" cy="113"/>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5634" name="Line 8"/>
              <p:cNvSpPr>
                <a:spLocks noChangeAspect="1" noChangeShapeType="1"/>
              </p:cNvSpPr>
              <p:nvPr/>
            </p:nvSpPr>
            <p:spPr bwMode="auto">
              <a:xfrm flipH="1" flipV="1">
                <a:off x="1152" y="1056"/>
                <a:ext cx="108" cy="57"/>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5635" name="Line 9"/>
              <p:cNvSpPr>
                <a:spLocks noChangeAspect="1" noChangeShapeType="1"/>
              </p:cNvSpPr>
              <p:nvPr/>
            </p:nvSpPr>
            <p:spPr bwMode="auto">
              <a:xfrm flipH="1" flipV="1">
                <a:off x="1296" y="1344"/>
                <a:ext cx="270" cy="113"/>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5636" name="Line 10"/>
              <p:cNvSpPr>
                <a:spLocks noChangeAspect="1" noChangeShapeType="1"/>
              </p:cNvSpPr>
              <p:nvPr/>
            </p:nvSpPr>
            <p:spPr bwMode="auto">
              <a:xfrm>
                <a:off x="1584" y="1584"/>
                <a:ext cx="215" cy="113"/>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5637" name="Line 11"/>
              <p:cNvSpPr>
                <a:spLocks noChangeAspect="1" noChangeShapeType="1"/>
              </p:cNvSpPr>
              <p:nvPr/>
            </p:nvSpPr>
            <p:spPr bwMode="auto">
              <a:xfrm>
                <a:off x="1920" y="1776"/>
                <a:ext cx="216" cy="113"/>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sp>
            <p:nvSpPr>
              <p:cNvPr id="25638" name="Line 12"/>
              <p:cNvSpPr>
                <a:spLocks noChangeAspect="1" noChangeShapeType="1"/>
              </p:cNvSpPr>
              <p:nvPr/>
            </p:nvSpPr>
            <p:spPr bwMode="auto">
              <a:xfrm flipH="1" flipV="1">
                <a:off x="2064" y="1680"/>
                <a:ext cx="270" cy="141"/>
              </a:xfrm>
              <a:prstGeom prst="line">
                <a:avLst/>
              </a:prstGeom>
              <a:noFill/>
              <a:ln w="190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p>
            </p:txBody>
          </p:sp>
        </p:grpSp>
        <p:sp>
          <p:nvSpPr>
            <p:cNvPr id="41" name="Rectangle 40"/>
            <p:cNvSpPr/>
            <p:nvPr/>
          </p:nvSpPr>
          <p:spPr>
            <a:xfrm>
              <a:off x="1673927" y="745191"/>
              <a:ext cx="2506506" cy="861775"/>
            </a:xfrm>
            <a:prstGeom prst="rect">
              <a:avLst/>
            </a:prstGeom>
          </p:spPr>
          <p:txBody>
            <a:bodyPr wrap="square">
              <a:spAutoFit/>
            </a:bodyPr>
            <a:lstStyle/>
            <a:p>
              <a:pPr>
                <a:defRPr/>
              </a:pPr>
              <a:r>
                <a:rPr lang="en-US" sz="1200" b="1" dirty="0"/>
                <a:t>1998: Pressure contact probe for </a:t>
              </a:r>
              <a:r>
                <a:rPr lang="en-US" sz="1200" b="1" dirty="0" err="1"/>
                <a:t>I</a:t>
              </a:r>
              <a:r>
                <a:rPr lang="en-US" sz="1200" b="1" baseline="-25000" dirty="0" err="1"/>
                <a:t>c</a:t>
              </a:r>
              <a:r>
                <a:rPr lang="en-US" sz="1200" b="1" dirty="0"/>
                <a:t> measurements up to 1400 A</a:t>
              </a:r>
            </a:p>
          </p:txBody>
        </p:sp>
      </p:grpSp>
      <p:sp>
        <p:nvSpPr>
          <p:cNvPr id="48" name="Rectangle 47"/>
          <p:cNvSpPr/>
          <p:nvPr/>
        </p:nvSpPr>
        <p:spPr>
          <a:xfrm>
            <a:off x="1183384" y="2346864"/>
            <a:ext cx="2131316" cy="646331"/>
          </a:xfrm>
          <a:prstGeom prst="rect">
            <a:avLst/>
          </a:prstGeom>
        </p:spPr>
        <p:txBody>
          <a:bodyPr wrap="square">
            <a:spAutoFit/>
          </a:bodyPr>
          <a:lstStyle/>
          <a:p>
            <a:pPr>
              <a:defRPr/>
            </a:pPr>
            <a:r>
              <a:rPr lang="en-US" sz="1200" b="1" dirty="0"/>
              <a:t>1999: Balanced coil magnetometer for magnetization measurements</a:t>
            </a:r>
          </a:p>
        </p:txBody>
      </p:sp>
      <p:sp>
        <p:nvSpPr>
          <p:cNvPr id="25611" name="Rectangle 17"/>
          <p:cNvSpPr>
            <a:spLocks noChangeArrowheads="1"/>
          </p:cNvSpPr>
          <p:nvPr/>
        </p:nvSpPr>
        <p:spPr bwMode="auto">
          <a:xfrm>
            <a:off x="6637735" y="2453879"/>
            <a:ext cx="14428"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525">
                <a:solidFill>
                  <a:srgbClr val="000000"/>
                </a:solidFill>
              </a:rPr>
              <a:t> </a:t>
            </a:r>
            <a:endParaRPr lang="en-US" sz="1800"/>
          </a:p>
        </p:txBody>
      </p:sp>
      <p:pic>
        <p:nvPicPr>
          <p:cNvPr id="2560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468" y="3004118"/>
            <a:ext cx="2490961" cy="20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28"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7951" t="39999" r="4958" b="39999"/>
          <a:stretch/>
        </p:blipFill>
        <p:spPr bwMode="auto">
          <a:xfrm>
            <a:off x="1286615" y="4261895"/>
            <a:ext cx="2570649" cy="44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2444311" y="3616665"/>
            <a:ext cx="1886104" cy="646331"/>
          </a:xfrm>
          <a:prstGeom prst="rect">
            <a:avLst/>
          </a:prstGeom>
        </p:spPr>
        <p:txBody>
          <a:bodyPr wrap="square">
            <a:spAutoFit/>
          </a:bodyPr>
          <a:lstStyle/>
          <a:p>
            <a:pPr>
              <a:defRPr/>
            </a:pPr>
            <a:r>
              <a:rPr lang="en-US" sz="1200" b="1" dirty="0"/>
              <a:t>2001-03: ~28 kA SC transformer for SC splice resistance measurements</a:t>
            </a:r>
          </a:p>
        </p:txBody>
      </p:sp>
      <p:sp>
        <p:nvSpPr>
          <p:cNvPr id="3" name="Rectangle 2"/>
          <p:cNvSpPr>
            <a:spLocks noChangeArrowheads="1"/>
          </p:cNvSpPr>
          <p:nvPr/>
        </p:nvSpPr>
        <p:spPr bwMode="auto">
          <a:xfrm>
            <a:off x="1143001" y="5919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p>
        </p:txBody>
      </p:sp>
      <p:grpSp>
        <p:nvGrpSpPr>
          <p:cNvPr id="11" name="Group 10"/>
          <p:cNvGrpSpPr/>
          <p:nvPr/>
        </p:nvGrpSpPr>
        <p:grpSpPr>
          <a:xfrm>
            <a:off x="4075867" y="404334"/>
            <a:ext cx="2927105" cy="1646921"/>
            <a:chOff x="3913319" y="890589"/>
            <a:chExt cx="3902806" cy="2195895"/>
          </a:xfrm>
        </p:grpSpPr>
        <p:pic>
          <p:nvPicPr>
            <p:cNvPr id="25608" name="Picture 13"/>
            <p:cNvPicPr>
              <a:picLocks noChangeAspect="1" noChangeArrowheads="1"/>
            </p:cNvPicPr>
            <p:nvPr/>
          </p:nvPicPr>
          <p:blipFill>
            <a:blip r:embed="rId5">
              <a:extLst>
                <a:ext uri="{28A0092B-C50C-407E-A947-70E740481C1C}">
                  <a14:useLocalDpi xmlns:a14="http://schemas.microsoft.com/office/drawing/2010/main" val="0"/>
                </a:ext>
              </a:extLst>
            </a:blip>
            <a:srcRect l="6059" t="16443" r="6059" b="19731"/>
            <a:stretch>
              <a:fillRect/>
            </a:stretch>
          </p:blipFill>
          <p:spPr bwMode="auto">
            <a:xfrm>
              <a:off x="3913319" y="1450562"/>
              <a:ext cx="3666994" cy="163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2" name="Rectangle 18"/>
            <p:cNvSpPr>
              <a:spLocks noChangeArrowheads="1"/>
            </p:cNvSpPr>
            <p:nvPr/>
          </p:nvSpPr>
          <p:spPr bwMode="auto">
            <a:xfrm>
              <a:off x="5181600" y="1089025"/>
              <a:ext cx="25400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25613" name="Rectangle 19"/>
            <p:cNvSpPr>
              <a:spLocks noChangeArrowheads="1"/>
            </p:cNvSpPr>
            <p:nvPr/>
          </p:nvSpPr>
          <p:spPr bwMode="auto">
            <a:xfrm>
              <a:off x="5243513" y="1125538"/>
              <a:ext cx="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800"/>
            </a:p>
          </p:txBody>
        </p:sp>
        <p:sp>
          <p:nvSpPr>
            <p:cNvPr id="25614" name="Rectangle 20"/>
            <p:cNvSpPr>
              <a:spLocks noChangeArrowheads="1"/>
            </p:cNvSpPr>
            <p:nvPr/>
          </p:nvSpPr>
          <p:spPr bwMode="auto">
            <a:xfrm>
              <a:off x="5297488" y="1125538"/>
              <a:ext cx="235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rPr>
                <a:t> </a:t>
              </a:r>
              <a:endParaRPr lang="en-US" sz="1800"/>
            </a:p>
          </p:txBody>
        </p:sp>
        <p:sp>
          <p:nvSpPr>
            <p:cNvPr id="25615" name="Rectangle 21"/>
            <p:cNvSpPr>
              <a:spLocks noChangeArrowheads="1"/>
            </p:cNvSpPr>
            <p:nvPr/>
          </p:nvSpPr>
          <p:spPr bwMode="auto">
            <a:xfrm>
              <a:off x="5308600" y="2224088"/>
              <a:ext cx="3159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25616" name="Rectangle 22"/>
            <p:cNvSpPr>
              <a:spLocks noChangeArrowheads="1"/>
            </p:cNvSpPr>
            <p:nvPr/>
          </p:nvSpPr>
          <p:spPr bwMode="auto">
            <a:xfrm>
              <a:off x="5422900" y="2262188"/>
              <a:ext cx="235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rPr>
                <a:t> </a:t>
              </a:r>
              <a:endParaRPr lang="en-US" sz="1800"/>
            </a:p>
          </p:txBody>
        </p:sp>
        <p:sp>
          <p:nvSpPr>
            <p:cNvPr id="25617" name="Rectangle 23"/>
            <p:cNvSpPr>
              <a:spLocks noChangeArrowheads="1"/>
            </p:cNvSpPr>
            <p:nvPr/>
          </p:nvSpPr>
          <p:spPr bwMode="auto">
            <a:xfrm>
              <a:off x="5181600" y="2855913"/>
              <a:ext cx="2540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25618" name="Rectangle 24"/>
            <p:cNvSpPr>
              <a:spLocks noChangeArrowheads="1"/>
            </p:cNvSpPr>
            <p:nvPr/>
          </p:nvSpPr>
          <p:spPr bwMode="auto">
            <a:xfrm>
              <a:off x="5297488" y="2892425"/>
              <a:ext cx="235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rPr>
                <a:t> </a:t>
              </a:r>
              <a:endParaRPr lang="en-US" sz="1800"/>
            </a:p>
          </p:txBody>
        </p:sp>
        <p:sp>
          <p:nvSpPr>
            <p:cNvPr id="25619" name="Rectangle 25"/>
            <p:cNvSpPr>
              <a:spLocks noChangeArrowheads="1"/>
            </p:cNvSpPr>
            <p:nvPr/>
          </p:nvSpPr>
          <p:spPr bwMode="auto">
            <a:xfrm>
              <a:off x="7389813" y="1719263"/>
              <a:ext cx="319087"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p>
          </p:txBody>
        </p:sp>
        <p:sp>
          <p:nvSpPr>
            <p:cNvPr id="25620" name="Rectangle 26"/>
            <p:cNvSpPr>
              <a:spLocks noChangeArrowheads="1"/>
            </p:cNvSpPr>
            <p:nvPr/>
          </p:nvSpPr>
          <p:spPr bwMode="auto">
            <a:xfrm>
              <a:off x="7505700" y="1757362"/>
              <a:ext cx="235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rPr>
                <a:t> </a:t>
              </a:r>
              <a:endParaRPr lang="en-US" sz="1800"/>
            </a:p>
          </p:txBody>
        </p:sp>
        <p:sp>
          <p:nvSpPr>
            <p:cNvPr id="25621" name="Rectangle 27"/>
            <p:cNvSpPr>
              <a:spLocks noChangeArrowheads="1"/>
            </p:cNvSpPr>
            <p:nvPr/>
          </p:nvSpPr>
          <p:spPr bwMode="auto">
            <a:xfrm>
              <a:off x="7569200" y="1125538"/>
              <a:ext cx="2351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600">
                  <a:solidFill>
                    <a:srgbClr val="000000"/>
                  </a:solidFill>
                </a:rPr>
                <a:t> </a:t>
              </a:r>
              <a:endParaRPr lang="en-US" sz="1800"/>
            </a:p>
          </p:txBody>
        </p:sp>
        <p:sp>
          <p:nvSpPr>
            <p:cNvPr id="50" name="Rectangle 49"/>
            <p:cNvSpPr/>
            <p:nvPr/>
          </p:nvSpPr>
          <p:spPr>
            <a:xfrm>
              <a:off x="5032029" y="890589"/>
              <a:ext cx="2784096" cy="1354218"/>
            </a:xfrm>
            <a:prstGeom prst="rect">
              <a:avLst/>
            </a:prstGeom>
            <a:noFill/>
          </p:spPr>
          <p:txBody>
            <a:bodyPr wrap="square">
              <a:spAutoFit/>
            </a:bodyPr>
            <a:lstStyle/>
            <a:p>
              <a:pPr>
                <a:defRPr/>
              </a:pPr>
              <a:r>
                <a:rPr lang="en-US" sz="1200" b="1" dirty="0"/>
                <a:t>2003-2009: Five low resistance probes for stable current measurements up to 2000 A between 1.9 K and 4.5 K</a:t>
              </a:r>
            </a:p>
          </p:txBody>
        </p:sp>
      </p:grpSp>
      <p:grpSp>
        <p:nvGrpSpPr>
          <p:cNvPr id="12" name="Group 11"/>
          <p:cNvGrpSpPr/>
          <p:nvPr/>
        </p:nvGrpSpPr>
        <p:grpSpPr>
          <a:xfrm>
            <a:off x="4383921" y="3616666"/>
            <a:ext cx="2286000" cy="1421660"/>
            <a:chOff x="4869575" y="4651682"/>
            <a:chExt cx="3048000" cy="1895546"/>
          </a:xfrm>
        </p:grpSpPr>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6196" y="4651682"/>
              <a:ext cx="2487613" cy="110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50"/>
            <p:cNvSpPr/>
            <p:nvPr/>
          </p:nvSpPr>
          <p:spPr>
            <a:xfrm>
              <a:off x="4869575" y="5685453"/>
              <a:ext cx="3048000" cy="861775"/>
            </a:xfrm>
            <a:prstGeom prst="rect">
              <a:avLst/>
            </a:prstGeom>
          </p:spPr>
          <p:txBody>
            <a:bodyPr wrap="square">
              <a:spAutoFit/>
            </a:bodyPr>
            <a:lstStyle/>
            <a:p>
              <a:pPr>
                <a:defRPr/>
              </a:pPr>
              <a:r>
                <a:rPr lang="en-US" sz="1200" b="1" dirty="0"/>
                <a:t>2007: Probe to measure </a:t>
              </a:r>
              <a:r>
                <a:rPr lang="en-US" sz="1200" b="1" dirty="0" err="1"/>
                <a:t>I</a:t>
              </a:r>
              <a:r>
                <a:rPr lang="en-US" sz="1200" b="1" baseline="-25000" dirty="0" err="1"/>
                <a:t>c</a:t>
              </a:r>
              <a:r>
                <a:rPr lang="en-US" sz="1200" b="1" dirty="0"/>
                <a:t> dependence on field orientation for anisotropic HTS wires.</a:t>
              </a:r>
            </a:p>
          </p:txBody>
        </p:sp>
      </p:grpSp>
      <p:pic>
        <p:nvPicPr>
          <p:cNvPr id="25622" name="Picture 34" descr="samplein1"/>
          <p:cNvPicPr>
            <a:picLocks noChangeAspect="1" noChangeArrowheads="1"/>
          </p:cNvPicPr>
          <p:nvPr/>
        </p:nvPicPr>
        <p:blipFill rotWithShape="1">
          <a:blip r:embed="rId7">
            <a:extLst>
              <a:ext uri="{28A0092B-C50C-407E-A947-70E740481C1C}">
                <a14:useLocalDpi xmlns:a14="http://schemas.microsoft.com/office/drawing/2010/main" val="0"/>
              </a:ext>
            </a:extLst>
          </a:blip>
          <a:srcRect l="1" t="11495" r="38311" b="40609"/>
          <a:stretch/>
        </p:blipFill>
        <p:spPr bwMode="auto">
          <a:xfrm>
            <a:off x="1259035" y="1610185"/>
            <a:ext cx="1308932" cy="76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6045955" y="441056"/>
            <a:ext cx="1791416" cy="4572000"/>
            <a:chOff x="6537272" y="588075"/>
            <a:chExt cx="2388555" cy="6096000"/>
          </a:xfrm>
        </p:grpSpPr>
        <p:grpSp>
          <p:nvGrpSpPr>
            <p:cNvPr id="52" name="Group 51"/>
            <p:cNvGrpSpPr/>
            <p:nvPr/>
          </p:nvGrpSpPr>
          <p:grpSpPr>
            <a:xfrm>
              <a:off x="7924800" y="588075"/>
              <a:ext cx="1001027" cy="6096000"/>
              <a:chOff x="7924800" y="381000"/>
              <a:chExt cx="1001027" cy="6096000"/>
            </a:xfrm>
          </p:grpSpPr>
          <p:pic>
            <p:nvPicPr>
              <p:cNvPr id="53" name="Picture 2" descr="Q:\SUPERCONDUCTOR R&amp;D\All TRANSFORMERs\081219_27_1_1 spiral\DSC04591.JPG"/>
              <p:cNvPicPr>
                <a:picLocks noChangeAspect="1" noChangeArrowheads="1"/>
              </p:cNvPicPr>
              <p:nvPr/>
            </p:nvPicPr>
            <p:blipFill>
              <a:blip r:embed="rId8" cstate="print"/>
              <a:srcRect l="42593" r="45370" b="2263"/>
              <a:stretch>
                <a:fillRect/>
              </a:stretch>
            </p:blipFill>
            <p:spPr bwMode="auto">
              <a:xfrm>
                <a:off x="7924800" y="381000"/>
                <a:ext cx="1001027" cy="6096000"/>
              </a:xfrm>
              <a:prstGeom prst="rect">
                <a:avLst/>
              </a:prstGeom>
              <a:noFill/>
              <a:ln>
                <a:solidFill>
                  <a:schemeClr val="tx1"/>
                </a:solidFill>
              </a:ln>
            </p:spPr>
          </p:pic>
          <p:sp>
            <p:nvSpPr>
              <p:cNvPr id="54" name="Up Arrow 53"/>
              <p:cNvSpPr/>
              <p:nvPr/>
            </p:nvSpPr>
            <p:spPr bwMode="auto">
              <a:xfrm>
                <a:off x="8382000" y="5181600"/>
                <a:ext cx="121919" cy="1219200"/>
              </a:xfrm>
              <a:prstGeom prst="upArrow">
                <a:avLst/>
              </a:prstGeom>
              <a:solidFill>
                <a:srgbClr val="C00000"/>
              </a:solidFill>
              <a:ln w="9525" cap="flat" cmpd="sng" algn="ctr">
                <a:solidFill>
                  <a:srgbClr val="0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r" defTabSz="685800">
                  <a:spcBef>
                    <a:spcPct val="20000"/>
                  </a:spcBef>
                  <a:buClr>
                    <a:srgbClr val="FFFF00"/>
                  </a:buClr>
                  <a:buSzPct val="80000"/>
                </a:pPr>
                <a:endParaRPr lang="en-US" sz="1800">
                  <a:latin typeface="Arial" charset="0"/>
                </a:endParaRPr>
              </a:p>
            </p:txBody>
          </p:sp>
        </p:grpSp>
        <p:sp>
          <p:nvSpPr>
            <p:cNvPr id="55" name="Rectangle 54"/>
            <p:cNvSpPr/>
            <p:nvPr/>
          </p:nvSpPr>
          <p:spPr>
            <a:xfrm>
              <a:off x="6537272" y="3048000"/>
              <a:ext cx="1387528" cy="1846660"/>
            </a:xfrm>
            <a:prstGeom prst="rect">
              <a:avLst/>
            </a:prstGeom>
          </p:spPr>
          <p:txBody>
            <a:bodyPr wrap="square">
              <a:spAutoFit/>
            </a:bodyPr>
            <a:lstStyle/>
            <a:p>
              <a:pPr>
                <a:defRPr/>
              </a:pPr>
              <a:r>
                <a:rPr lang="en-US" sz="1200" b="1" dirty="0"/>
                <a:t>2009-13: SC transformer for cable tests in fields up to 14T/16T and ~30 kA</a:t>
              </a:r>
            </a:p>
          </p:txBody>
        </p:sp>
      </p:grpSp>
      <p:grpSp>
        <p:nvGrpSpPr>
          <p:cNvPr id="13" name="Group 12"/>
          <p:cNvGrpSpPr/>
          <p:nvPr/>
        </p:nvGrpSpPr>
        <p:grpSpPr>
          <a:xfrm>
            <a:off x="3412399" y="1677017"/>
            <a:ext cx="2135032" cy="1881821"/>
            <a:chOff x="3200400" y="2290103"/>
            <a:chExt cx="2846709" cy="2509094"/>
          </a:xfrm>
        </p:grpSpPr>
        <p:pic>
          <p:nvPicPr>
            <p:cNvPr id="25610"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7722" y="2290103"/>
              <a:ext cx="1449387" cy="250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3200400" y="2684266"/>
              <a:ext cx="1572913" cy="1846660"/>
            </a:xfrm>
            <a:prstGeom prst="rect">
              <a:avLst/>
            </a:prstGeom>
          </p:spPr>
          <p:txBody>
            <a:bodyPr wrap="square">
              <a:spAutoFit/>
            </a:bodyPr>
            <a:lstStyle/>
            <a:p>
              <a:pPr>
                <a:defRPr/>
              </a:pPr>
              <a:r>
                <a:rPr lang="en-US" sz="1200" b="1" dirty="0"/>
                <a:t>2001: Device to test </a:t>
              </a:r>
              <a:r>
                <a:rPr lang="en-US" sz="1200" b="1" dirty="0" err="1"/>
                <a:t>I</a:t>
              </a:r>
              <a:r>
                <a:rPr lang="en-US" sz="1200" b="1" baseline="-25000" dirty="0" err="1"/>
                <a:t>c</a:t>
              </a:r>
              <a:r>
                <a:rPr lang="en-US" sz="1200" b="1" dirty="0"/>
                <a:t> sensitivity to uniaxial transverse pressure up to 200 </a:t>
              </a:r>
              <a:r>
                <a:rPr lang="en-US" sz="1200" b="1" dirty="0" err="1"/>
                <a:t>MPa</a:t>
              </a:r>
              <a:endParaRPr lang="en-US" sz="1200" b="1" dirty="0"/>
            </a:p>
          </p:txBody>
        </p:sp>
      </p:grpSp>
      <p:sp>
        <p:nvSpPr>
          <p:cNvPr id="2" name="TextBox 1"/>
          <p:cNvSpPr txBox="1"/>
          <p:nvPr/>
        </p:nvSpPr>
        <p:spPr>
          <a:xfrm>
            <a:off x="7086600" y="4247649"/>
            <a:ext cx="285750" cy="415498"/>
          </a:xfrm>
          <a:prstGeom prst="rect">
            <a:avLst/>
          </a:prstGeom>
          <a:noFill/>
        </p:spPr>
        <p:txBody>
          <a:bodyPr wrap="square" rtlCol="0">
            <a:spAutoFit/>
          </a:bodyPr>
          <a:lstStyle/>
          <a:p>
            <a:r>
              <a:rPr lang="en-US" sz="2100" b="1" dirty="0">
                <a:solidFill>
                  <a:srgbClr val="C00000"/>
                </a:solidFill>
              </a:rPr>
              <a:t>B</a:t>
            </a:r>
          </a:p>
        </p:txBody>
      </p:sp>
      <p:graphicFrame>
        <p:nvGraphicFramePr>
          <p:cNvPr id="4" name="Object 3"/>
          <p:cNvGraphicFramePr>
            <a:graphicFrameLocks noChangeAspect="1"/>
          </p:cNvGraphicFramePr>
          <p:nvPr/>
        </p:nvGraphicFramePr>
        <p:xfrm>
          <a:off x="1371600" y="65485"/>
          <a:ext cx="571500" cy="540544"/>
        </p:xfrm>
        <a:graphic>
          <a:graphicData uri="http://schemas.openxmlformats.org/presentationml/2006/ole">
            <mc:AlternateContent xmlns:mc="http://schemas.openxmlformats.org/markup-compatibility/2006">
              <mc:Choice xmlns:v="urn:schemas-microsoft-com:vml" Requires="v">
                <p:oleObj name="Bitmap Image" r:id="rId10" imgW="866896" imgH="819048" progId="PBrush">
                  <p:embed/>
                </p:oleObj>
              </mc:Choice>
              <mc:Fallback>
                <p:oleObj name="Bitmap Image" r:id="rId10" imgW="866896" imgH="819048" progId="PBrush">
                  <p:embed/>
                  <p:pic>
                    <p:nvPicPr>
                      <p:cNvPr id="4"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65485"/>
                        <a:ext cx="571500"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sp>
        <p:nvSpPr>
          <p:cNvPr id="6" name="Date Placeholder 5">
            <a:extLst>
              <a:ext uri="{FF2B5EF4-FFF2-40B4-BE49-F238E27FC236}">
                <a16:creationId xmlns:a16="http://schemas.microsoft.com/office/drawing/2014/main" id="{F5A48F2F-766E-CA00-DD4A-3F7A3E8A7D07}"/>
              </a:ext>
            </a:extLst>
          </p:cNvPr>
          <p:cNvSpPr>
            <a:spLocks noGrp="1"/>
          </p:cNvSpPr>
          <p:nvPr>
            <p:ph type="dt" sz="half" idx="10"/>
          </p:nvPr>
        </p:nvSpPr>
        <p:spPr/>
        <p:txBody>
          <a:bodyPr/>
          <a:lstStyle/>
          <a:p>
            <a:fld id="{1AE2753D-655B-4A21-B81D-5E4140968B12}" type="datetime1">
              <a:rPr lang="en-US" smtClean="0"/>
              <a:t>12/3/2025</a:t>
            </a:fld>
            <a:endParaRPr lang="en-US"/>
          </a:p>
        </p:txBody>
      </p:sp>
      <p:sp>
        <p:nvSpPr>
          <p:cNvPr id="7" name="Footer Placeholder 6">
            <a:extLst>
              <a:ext uri="{FF2B5EF4-FFF2-40B4-BE49-F238E27FC236}">
                <a16:creationId xmlns:a16="http://schemas.microsoft.com/office/drawing/2014/main" id="{D6ADCAF4-2414-2908-8F99-C0511A8B4F6D}"/>
              </a:ext>
            </a:extLst>
          </p:cNvPr>
          <p:cNvSpPr>
            <a:spLocks noGrp="1"/>
          </p:cNvSpPr>
          <p:nvPr>
            <p:ph type="ftr" sz="quarter" idx="11"/>
          </p:nvPr>
        </p:nvSpPr>
        <p:spPr/>
        <p:txBody>
          <a:bodyPr/>
          <a:lstStyle/>
          <a:p>
            <a:r>
              <a:rPr lang="en-US"/>
              <a:t>S. Krave | General Purpose Low Temperature Pressure Probe</a:t>
            </a:r>
          </a:p>
        </p:txBody>
      </p:sp>
    </p:spTree>
    <p:extLst>
      <p:ext uri="{BB962C8B-B14F-4D97-AF65-F5344CB8AC3E}">
        <p14:creationId xmlns:p14="http://schemas.microsoft.com/office/powerpoint/2010/main" val="758478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50">
                <a:solidFill>
                  <a:schemeClr val="tx1"/>
                </a:solidFill>
                <a:latin typeface="Times New Roman" pitchFamily="18" charset="0"/>
              </a:defRPr>
            </a:lvl1pPr>
            <a:lvl2pPr marL="557213" indent="-214313">
              <a:defRPr sz="1050">
                <a:solidFill>
                  <a:schemeClr val="tx1"/>
                </a:solidFill>
                <a:latin typeface="Times New Roman" pitchFamily="18" charset="0"/>
              </a:defRPr>
            </a:lvl2pPr>
            <a:lvl3pPr marL="857250" indent="-171450">
              <a:defRPr sz="1050">
                <a:solidFill>
                  <a:schemeClr val="tx1"/>
                </a:solidFill>
                <a:latin typeface="Times New Roman" pitchFamily="18" charset="0"/>
              </a:defRPr>
            </a:lvl3pPr>
            <a:lvl4pPr marL="1200150" indent="-171450">
              <a:defRPr sz="1050">
                <a:solidFill>
                  <a:schemeClr val="tx1"/>
                </a:solidFill>
                <a:latin typeface="Times New Roman" pitchFamily="18" charset="0"/>
              </a:defRPr>
            </a:lvl4pPr>
            <a:lvl5pPr marL="1543050" indent="-171450">
              <a:defRPr sz="1050">
                <a:solidFill>
                  <a:schemeClr val="tx1"/>
                </a:solidFill>
                <a:latin typeface="Times New Roman" pitchFamily="18" charset="0"/>
              </a:defRPr>
            </a:lvl5pPr>
            <a:lvl6pPr marL="1885950" indent="-171450" eaLnBrk="0" fontAlgn="base" hangingPunct="0">
              <a:spcBef>
                <a:spcPct val="0"/>
              </a:spcBef>
              <a:spcAft>
                <a:spcPct val="0"/>
              </a:spcAft>
              <a:defRPr sz="1050">
                <a:solidFill>
                  <a:schemeClr val="tx1"/>
                </a:solidFill>
                <a:latin typeface="Times New Roman" pitchFamily="18" charset="0"/>
              </a:defRPr>
            </a:lvl6pPr>
            <a:lvl7pPr marL="2228850" indent="-171450" eaLnBrk="0" fontAlgn="base" hangingPunct="0">
              <a:spcBef>
                <a:spcPct val="0"/>
              </a:spcBef>
              <a:spcAft>
                <a:spcPct val="0"/>
              </a:spcAft>
              <a:defRPr sz="1050">
                <a:solidFill>
                  <a:schemeClr val="tx1"/>
                </a:solidFill>
                <a:latin typeface="Times New Roman" pitchFamily="18" charset="0"/>
              </a:defRPr>
            </a:lvl7pPr>
            <a:lvl8pPr marL="2571750" indent="-171450" eaLnBrk="0" fontAlgn="base" hangingPunct="0">
              <a:spcBef>
                <a:spcPct val="0"/>
              </a:spcBef>
              <a:spcAft>
                <a:spcPct val="0"/>
              </a:spcAft>
              <a:defRPr sz="1050">
                <a:solidFill>
                  <a:schemeClr val="tx1"/>
                </a:solidFill>
                <a:latin typeface="Times New Roman" pitchFamily="18" charset="0"/>
              </a:defRPr>
            </a:lvl8pPr>
            <a:lvl9pPr marL="2914650" indent="-171450" eaLnBrk="0" fontAlgn="base" hangingPunct="0">
              <a:spcBef>
                <a:spcPct val="0"/>
              </a:spcBef>
              <a:spcAft>
                <a:spcPct val="0"/>
              </a:spcAft>
              <a:defRPr sz="1050">
                <a:solidFill>
                  <a:schemeClr val="tx1"/>
                </a:solidFill>
                <a:latin typeface="Times New Roman" pitchFamily="18" charset="0"/>
              </a:defRPr>
            </a:lvl9pPr>
          </a:lstStyle>
          <a:p>
            <a:r>
              <a:rPr lang="en-US" sz="900"/>
              <a:t>                           </a:t>
            </a:r>
            <a:fld id="{BF532A09-A599-4005-98D5-BA9340CA31C6}" type="slidenum">
              <a:rPr lang="en-US" sz="900"/>
              <a:pPr/>
              <a:t>23</a:t>
            </a:fld>
            <a:endParaRPr lang="en-US"/>
          </a:p>
          <a:p>
            <a:endParaRPr lang="en-US" sz="900"/>
          </a:p>
        </p:txBody>
      </p:sp>
      <p:pic>
        <p:nvPicPr>
          <p:cNvPr id="18435" name="Picture 3" descr="Q:\SUPERCONDUCTOR R&amp;D\TDphoto\New folder2\DSC033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709" r="35895" b="3324"/>
          <a:stretch/>
        </p:blipFill>
        <p:spPr bwMode="auto">
          <a:xfrm>
            <a:off x="6921822" y="388576"/>
            <a:ext cx="1059813" cy="47439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Q:\SUPERCONDUCTOR R&amp;D\TDphoto\New folder2\DSC033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547" t="27568" r="8015" b="42323"/>
          <a:stretch/>
        </p:blipFill>
        <p:spPr bwMode="auto">
          <a:xfrm rot="16200000">
            <a:off x="5784899" y="3791624"/>
            <a:ext cx="2071097" cy="61069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flipV="1">
            <a:off x="7125793" y="4943475"/>
            <a:ext cx="360857" cy="8572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143000" y="669575"/>
            <a:ext cx="2707285" cy="1971611"/>
            <a:chOff x="158847" y="1004940"/>
            <a:chExt cx="3450866" cy="2516641"/>
          </a:xfrm>
        </p:grpSpPr>
        <p:pic>
          <p:nvPicPr>
            <p:cNvPr id="31" name="Picture 6" descr="C:\Documents and Settings\zlobin\Desktop\MC-NF\50T solenoid\DSC037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13" y="1004940"/>
              <a:ext cx="3429000" cy="251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58847" y="1031870"/>
              <a:ext cx="2491410" cy="1060717"/>
            </a:xfrm>
            <a:prstGeom prst="rect">
              <a:avLst/>
            </a:prstGeom>
          </p:spPr>
          <p:txBody>
            <a:bodyPr wrap="square">
              <a:spAutoFit/>
            </a:bodyPr>
            <a:lstStyle/>
            <a:p>
              <a:pPr>
                <a:defRPr/>
              </a:pPr>
              <a:r>
                <a:rPr lang="en-US" sz="1200" b="1" dirty="0"/>
                <a:t>Modular Insert Test Fixture (ITF) designed to test YBCO double pancake coils and Bi-2212 wire coils </a:t>
              </a:r>
            </a:p>
          </p:txBody>
        </p:sp>
      </p:grpSp>
      <p:sp>
        <p:nvSpPr>
          <p:cNvPr id="14" name="Rectangle 13"/>
          <p:cNvSpPr/>
          <p:nvPr/>
        </p:nvSpPr>
        <p:spPr>
          <a:xfrm>
            <a:off x="6515101" y="2329562"/>
            <a:ext cx="1703819" cy="646331"/>
          </a:xfrm>
          <a:prstGeom prst="rect">
            <a:avLst/>
          </a:prstGeom>
        </p:spPr>
        <p:txBody>
          <a:bodyPr wrap="square">
            <a:spAutoFit/>
          </a:bodyPr>
          <a:lstStyle/>
          <a:p>
            <a:pPr>
              <a:defRPr/>
            </a:pPr>
            <a:r>
              <a:rPr lang="en-US" sz="1200" b="1" dirty="0"/>
              <a:t>Walters’ Spring probe for strain sensitivity studies of </a:t>
            </a:r>
            <a:r>
              <a:rPr lang="en-US" sz="1200" b="1" dirty="0" err="1"/>
              <a:t>I</a:t>
            </a:r>
            <a:r>
              <a:rPr lang="en-US" sz="1200" b="1" baseline="-25000" dirty="0" err="1"/>
              <a:t>c</a:t>
            </a:r>
            <a:r>
              <a:rPr lang="en-US" sz="1200" b="1" dirty="0"/>
              <a:t> in SC wires</a:t>
            </a:r>
          </a:p>
        </p:txBody>
      </p:sp>
      <p:sp>
        <p:nvSpPr>
          <p:cNvPr id="16" name="Rectangle 2"/>
          <p:cNvSpPr txBox="1">
            <a:spLocks noChangeArrowheads="1"/>
          </p:cNvSpPr>
          <p:nvPr/>
        </p:nvSpPr>
        <p:spPr>
          <a:xfrm>
            <a:off x="1411357" y="0"/>
            <a:ext cx="6172200" cy="60409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t>Experimental Setups (cont.)</a:t>
            </a:r>
          </a:p>
        </p:txBody>
      </p:sp>
      <p:graphicFrame>
        <p:nvGraphicFramePr>
          <p:cNvPr id="4" name="Object 3"/>
          <p:cNvGraphicFramePr>
            <a:graphicFrameLocks noChangeAspect="1"/>
          </p:cNvGraphicFramePr>
          <p:nvPr/>
        </p:nvGraphicFramePr>
        <p:xfrm>
          <a:off x="1371600" y="65485"/>
          <a:ext cx="571500" cy="540544"/>
        </p:xfrm>
        <a:graphic>
          <a:graphicData uri="http://schemas.openxmlformats.org/presentationml/2006/ole">
            <mc:AlternateContent xmlns:mc="http://schemas.openxmlformats.org/markup-compatibility/2006">
              <mc:Choice xmlns:v="urn:schemas-microsoft-com:vml" Requires="v">
                <p:oleObj name="Bitmap Image" r:id="rId5" imgW="866896" imgH="819048" progId="PBrush">
                  <p:embed/>
                </p:oleObj>
              </mc:Choice>
              <mc:Fallback>
                <p:oleObj name="Bitmap Image" r:id="rId5" imgW="866896" imgH="819048" progId="PBrush">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65485"/>
                        <a:ext cx="571500"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pic>
        <p:nvPicPr>
          <p:cNvPr id="33" name="Picture 13" descr="Q:\SUPERCONDUCTOR R&amp;D\TDphoto\New folder2\DSC0334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3553"/>
          <a:stretch/>
        </p:blipFill>
        <p:spPr bwMode="auto">
          <a:xfrm>
            <a:off x="1176549" y="2903553"/>
            <a:ext cx="3371850" cy="219404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4506699" y="4520253"/>
            <a:ext cx="1759688" cy="830997"/>
          </a:xfrm>
          <a:prstGeom prst="rect">
            <a:avLst/>
          </a:prstGeom>
        </p:spPr>
        <p:txBody>
          <a:bodyPr wrap="square">
            <a:spAutoFit/>
          </a:bodyPr>
          <a:lstStyle/>
          <a:p>
            <a:pPr>
              <a:defRPr/>
            </a:pPr>
            <a:r>
              <a:rPr lang="en-US" sz="1200" b="1" dirty="0"/>
              <a:t>New </a:t>
            </a:r>
            <a:r>
              <a:rPr lang="en-US" sz="1200" b="1" dirty="0" err="1"/>
              <a:t>keystoned</a:t>
            </a:r>
            <a:r>
              <a:rPr lang="en-US" sz="1200" b="1" dirty="0"/>
              <a:t> </a:t>
            </a:r>
            <a:r>
              <a:rPr lang="en-US" sz="1200" b="1" dirty="0" err="1"/>
              <a:t>turkhead</a:t>
            </a:r>
            <a:r>
              <a:rPr lang="en-US" sz="1200" b="1" dirty="0"/>
              <a:t> for Rutherford cable fabrication in 1 step</a:t>
            </a:r>
          </a:p>
        </p:txBody>
      </p:sp>
      <p:sp>
        <p:nvSpPr>
          <p:cNvPr id="17" name="Rectangle 16"/>
          <p:cNvSpPr/>
          <p:nvPr/>
        </p:nvSpPr>
        <p:spPr>
          <a:xfrm>
            <a:off x="3985878" y="1565449"/>
            <a:ext cx="2800350" cy="461665"/>
          </a:xfrm>
          <a:prstGeom prst="rect">
            <a:avLst/>
          </a:prstGeom>
        </p:spPr>
        <p:txBody>
          <a:bodyPr wrap="square">
            <a:spAutoFit/>
          </a:bodyPr>
          <a:lstStyle/>
          <a:p>
            <a:pPr>
              <a:defRPr/>
            </a:pPr>
            <a:r>
              <a:rPr lang="en-US" sz="1200" b="1" dirty="0"/>
              <a:t>New RRR probe for wire and bulk samples</a:t>
            </a:r>
          </a:p>
        </p:txBody>
      </p:sp>
      <p:sp>
        <p:nvSpPr>
          <p:cNvPr id="19" name="Rectangle 18"/>
          <p:cNvSpPr/>
          <p:nvPr/>
        </p:nvSpPr>
        <p:spPr>
          <a:xfrm>
            <a:off x="4668408" y="2869209"/>
            <a:ext cx="1846693" cy="646331"/>
          </a:xfrm>
          <a:prstGeom prst="rect">
            <a:avLst/>
          </a:prstGeom>
        </p:spPr>
        <p:txBody>
          <a:bodyPr wrap="square">
            <a:spAutoFit/>
          </a:bodyPr>
          <a:lstStyle/>
          <a:p>
            <a:pPr>
              <a:defRPr/>
            </a:pPr>
            <a:r>
              <a:rPr lang="en-US" sz="1200" b="1" dirty="0"/>
              <a:t>New Hall probe system to measure shielding of bulk MgB</a:t>
            </a:r>
            <a:r>
              <a:rPr lang="en-US" sz="1200" b="1" baseline="-25000" dirty="0"/>
              <a:t>2</a:t>
            </a:r>
            <a:r>
              <a:rPr lang="en-US" sz="1200" b="1" dirty="0"/>
              <a:t> tubes</a:t>
            </a:r>
          </a:p>
        </p:txBody>
      </p:sp>
      <p:pic>
        <p:nvPicPr>
          <p:cNvPr id="7" name="Picture 6"/>
          <p:cNvPicPr>
            <a:picLocks noChangeAspect="1"/>
          </p:cNvPicPr>
          <p:nvPr/>
        </p:nvPicPr>
        <p:blipFill>
          <a:blip r:embed="rId8"/>
          <a:stretch>
            <a:fillRect/>
          </a:stretch>
        </p:blipFill>
        <p:spPr>
          <a:xfrm>
            <a:off x="2862474" y="1796850"/>
            <a:ext cx="3543607" cy="1060796"/>
          </a:xfrm>
          <a:prstGeom prst="rect">
            <a:avLst/>
          </a:prstGeom>
        </p:spPr>
      </p:pic>
      <p:pic>
        <p:nvPicPr>
          <p:cNvPr id="8" name="Picture 7"/>
          <p:cNvPicPr>
            <a:picLocks noChangeAspect="1"/>
          </p:cNvPicPr>
          <p:nvPr/>
        </p:nvPicPr>
        <p:blipFill>
          <a:blip r:embed="rId9"/>
          <a:stretch>
            <a:fillRect/>
          </a:stretch>
        </p:blipFill>
        <p:spPr>
          <a:xfrm>
            <a:off x="4226759" y="580684"/>
            <a:ext cx="2370558" cy="1027890"/>
          </a:xfrm>
          <a:prstGeom prst="rect">
            <a:avLst/>
          </a:prstGeom>
        </p:spPr>
      </p:pic>
      <p:sp>
        <p:nvSpPr>
          <p:cNvPr id="2" name="Date Placeholder 1">
            <a:extLst>
              <a:ext uri="{FF2B5EF4-FFF2-40B4-BE49-F238E27FC236}">
                <a16:creationId xmlns:a16="http://schemas.microsoft.com/office/drawing/2014/main" id="{A5B63135-B7BF-42C7-3B99-8ED3189180E9}"/>
              </a:ext>
            </a:extLst>
          </p:cNvPr>
          <p:cNvSpPr>
            <a:spLocks noGrp="1"/>
          </p:cNvSpPr>
          <p:nvPr>
            <p:ph type="dt" sz="half" idx="10"/>
          </p:nvPr>
        </p:nvSpPr>
        <p:spPr/>
        <p:txBody>
          <a:bodyPr/>
          <a:lstStyle/>
          <a:p>
            <a:fld id="{861AB308-D776-4D49-9075-70B42095FC2D}" type="datetime1">
              <a:rPr lang="en-US" smtClean="0"/>
              <a:t>12/3/2025</a:t>
            </a:fld>
            <a:endParaRPr lang="en-US"/>
          </a:p>
        </p:txBody>
      </p:sp>
      <p:sp>
        <p:nvSpPr>
          <p:cNvPr id="5" name="Footer Placeholder 4">
            <a:extLst>
              <a:ext uri="{FF2B5EF4-FFF2-40B4-BE49-F238E27FC236}">
                <a16:creationId xmlns:a16="http://schemas.microsoft.com/office/drawing/2014/main" id="{B6273C50-C306-18B5-BB1F-E1C50702AA67}"/>
              </a:ext>
            </a:extLst>
          </p:cNvPr>
          <p:cNvSpPr>
            <a:spLocks noGrp="1"/>
          </p:cNvSpPr>
          <p:nvPr>
            <p:ph type="ftr" sz="quarter" idx="11"/>
          </p:nvPr>
        </p:nvSpPr>
        <p:spPr/>
        <p:txBody>
          <a:bodyPr/>
          <a:lstStyle/>
          <a:p>
            <a:r>
              <a:rPr lang="en-US"/>
              <a:t>S. Krave | General Purpose Low Temperature Pressure Probe</a:t>
            </a:r>
          </a:p>
        </p:txBody>
      </p:sp>
    </p:spTree>
    <p:extLst>
      <p:ext uri="{BB962C8B-B14F-4D97-AF65-F5344CB8AC3E}">
        <p14:creationId xmlns:p14="http://schemas.microsoft.com/office/powerpoint/2010/main" val="792807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F266CD8-D2D2-985C-EA0E-B643B4161710}"/>
              </a:ext>
            </a:extLst>
          </p:cNvPr>
          <p:cNvSpPr>
            <a:spLocks noGrp="1"/>
          </p:cNvSpPr>
          <p:nvPr>
            <p:ph type="body" sz="half" idx="2"/>
          </p:nvPr>
        </p:nvSpPr>
        <p:spPr/>
        <p:txBody>
          <a:bodyPr/>
          <a:lstStyle/>
          <a:p>
            <a:endParaRPr lang="en-US"/>
          </a:p>
        </p:txBody>
      </p:sp>
      <p:sp>
        <p:nvSpPr>
          <p:cNvPr id="5" name="Date Placeholder 4">
            <a:extLst>
              <a:ext uri="{FF2B5EF4-FFF2-40B4-BE49-F238E27FC236}">
                <a16:creationId xmlns:a16="http://schemas.microsoft.com/office/drawing/2014/main" id="{CE43B92F-E699-4EC3-F2FE-40F33E1AB3C3}"/>
              </a:ext>
            </a:extLst>
          </p:cNvPr>
          <p:cNvSpPr>
            <a:spLocks noGrp="1"/>
          </p:cNvSpPr>
          <p:nvPr>
            <p:ph type="dt" sz="half" idx="16"/>
          </p:nvPr>
        </p:nvSpPr>
        <p:spPr/>
        <p:txBody>
          <a:bodyPr/>
          <a:lstStyle/>
          <a:p>
            <a:fld id="{80D19A54-7B19-4155-87CC-173646E0BB2A}" type="datetime1">
              <a:rPr lang="en-US" smtClean="0"/>
              <a:t>12/3/2025</a:t>
            </a:fld>
            <a:endParaRPr lang="en-GB" dirty="0"/>
          </a:p>
        </p:txBody>
      </p:sp>
      <p:sp>
        <p:nvSpPr>
          <p:cNvPr id="6" name="Slide Number Placeholder 5">
            <a:extLst>
              <a:ext uri="{FF2B5EF4-FFF2-40B4-BE49-F238E27FC236}">
                <a16:creationId xmlns:a16="http://schemas.microsoft.com/office/drawing/2014/main" id="{FE4F768B-BB95-FEE2-0116-287474DC4AFE}"/>
              </a:ext>
            </a:extLst>
          </p:cNvPr>
          <p:cNvSpPr>
            <a:spLocks noGrp="1"/>
          </p:cNvSpPr>
          <p:nvPr>
            <p:ph type="sldNum" sz="quarter" idx="18"/>
          </p:nvPr>
        </p:nvSpPr>
        <p:spPr/>
        <p:txBody>
          <a:bodyPr/>
          <a:lstStyle/>
          <a:p>
            <a:fld id="{E6910A57-C4C2-471D-B852-7E80F10F5A4C}" type="slidenum">
              <a:rPr lang="en-GB" smtClean="0"/>
              <a:pPr/>
              <a:t>24</a:t>
            </a:fld>
            <a:endParaRPr lang="en-GB"/>
          </a:p>
        </p:txBody>
      </p:sp>
      <p:sp>
        <p:nvSpPr>
          <p:cNvPr id="2" name="Title 1">
            <a:extLst>
              <a:ext uri="{FF2B5EF4-FFF2-40B4-BE49-F238E27FC236}">
                <a16:creationId xmlns:a16="http://schemas.microsoft.com/office/drawing/2014/main" id="{1A14CB39-FA5B-1008-93C4-5DCBC2C3D479}"/>
              </a:ext>
            </a:extLst>
          </p:cNvPr>
          <p:cNvSpPr>
            <a:spLocks noGrp="1"/>
          </p:cNvSpPr>
          <p:nvPr>
            <p:ph type="title"/>
          </p:nvPr>
        </p:nvSpPr>
        <p:spPr/>
        <p:txBody>
          <a:bodyPr/>
          <a:lstStyle/>
          <a:p>
            <a:r>
              <a:rPr lang="en-US" dirty="0"/>
              <a:t>Mini probe BOM</a:t>
            </a:r>
          </a:p>
        </p:txBody>
      </p:sp>
      <p:sp>
        <p:nvSpPr>
          <p:cNvPr id="10" name="Content Placeholder 9">
            <a:extLst>
              <a:ext uri="{FF2B5EF4-FFF2-40B4-BE49-F238E27FC236}">
                <a16:creationId xmlns:a16="http://schemas.microsoft.com/office/drawing/2014/main" id="{682E5443-3228-7C78-246E-95FDBE696EDD}"/>
              </a:ext>
            </a:extLst>
          </p:cNvPr>
          <p:cNvSpPr>
            <a:spLocks noGrp="1"/>
          </p:cNvSpPr>
          <p:nvPr>
            <p:ph sz="half" idx="13"/>
          </p:nvPr>
        </p:nvSpPr>
        <p:spPr>
          <a:xfrm>
            <a:off x="228601" y="728664"/>
            <a:ext cx="5169388" cy="3368538"/>
          </a:xfrm>
        </p:spPr>
        <p:txBody>
          <a:bodyPr/>
          <a:lstStyle/>
          <a:p>
            <a:pPr marL="214313" indent="-214313">
              <a:buFont typeface="Arial" panose="020B0604020202020204" pitchFamily="34" charset="0"/>
              <a:buChar char="•"/>
            </a:pPr>
            <a:r>
              <a:rPr lang="en-US" sz="1000" dirty="0"/>
              <a:t>Center Pushrod: 1.25” Stainless Steel</a:t>
            </a:r>
          </a:p>
          <a:p>
            <a:pPr marL="214313" indent="-214313">
              <a:buFont typeface="Arial" panose="020B0604020202020204" pitchFamily="34" charset="0"/>
              <a:buChar char="•"/>
            </a:pPr>
            <a:r>
              <a:rPr lang="en-US" sz="1000" dirty="0"/>
              <a:t>Threaded side rods 5/8-11 18-8</a:t>
            </a:r>
          </a:p>
          <a:p>
            <a:pPr marL="557213" lvl="1" indent="-214313">
              <a:buFont typeface="Arial" panose="020B0604020202020204" pitchFamily="34" charset="0"/>
              <a:buChar char="•"/>
            </a:pPr>
            <a:r>
              <a:rPr lang="en-US" sz="900" dirty="0">
                <a:hlinkClick r:id="rId2"/>
              </a:rPr>
              <a:t>https://www.mcmaster.com/94400A530/</a:t>
            </a:r>
            <a:endParaRPr lang="en-US" sz="900" dirty="0"/>
          </a:p>
          <a:p>
            <a:pPr marL="557213" lvl="1" indent="-214313">
              <a:buFont typeface="Arial" panose="020B0604020202020204" pitchFamily="34" charset="0"/>
              <a:buChar char="•"/>
            </a:pPr>
            <a:r>
              <a:rPr lang="en-US" sz="900" dirty="0"/>
              <a:t>~16.9 kip each</a:t>
            </a:r>
          </a:p>
          <a:p>
            <a:pPr marL="214313" indent="-214313">
              <a:buFont typeface="Arial" panose="020B0604020202020204" pitchFamily="34" charset="0"/>
              <a:buChar char="•"/>
            </a:pPr>
            <a:r>
              <a:rPr lang="en-US" sz="1000" dirty="0"/>
              <a:t>Nuts: Silicon bronze:</a:t>
            </a:r>
          </a:p>
          <a:p>
            <a:pPr marL="557213" lvl="1" indent="-214313">
              <a:buFont typeface="Arial" panose="020B0604020202020204" pitchFamily="34" charset="0"/>
              <a:buChar char="•"/>
            </a:pPr>
            <a:r>
              <a:rPr lang="en-US" sz="900" dirty="0">
                <a:hlinkClick r:id="rId3"/>
              </a:rPr>
              <a:t>https://www.mcmaster.com/93439A665/</a:t>
            </a:r>
            <a:endParaRPr lang="en-US" sz="900" dirty="0"/>
          </a:p>
          <a:p>
            <a:pPr marL="557213" lvl="1" indent="-214313">
              <a:buFont typeface="Arial" panose="020B0604020202020204" pitchFamily="34" charset="0"/>
              <a:buChar char="•"/>
            </a:pPr>
            <a:r>
              <a:rPr lang="en-US" sz="900" dirty="0"/>
              <a:t>Or Black Oxide: https://www.mcmaster.com/97149A300/</a:t>
            </a:r>
          </a:p>
          <a:p>
            <a:pPr marL="214313" indent="-214313">
              <a:buFont typeface="Arial" panose="020B0604020202020204" pitchFamily="34" charset="0"/>
              <a:buChar char="•"/>
            </a:pPr>
            <a:r>
              <a:rPr lang="en-US" sz="1000" dirty="0"/>
              <a:t>Springs, 5/8 ID die spring 836 LB max each (1600 </a:t>
            </a:r>
            <a:r>
              <a:rPr lang="en-US" sz="1000" dirty="0" err="1"/>
              <a:t>lbf</a:t>
            </a:r>
            <a:r>
              <a:rPr lang="en-US" sz="1000" dirty="0"/>
              <a:t>): </a:t>
            </a:r>
          </a:p>
          <a:p>
            <a:pPr marL="557213" lvl="1" indent="-214313">
              <a:buFont typeface="Arial" panose="020B0604020202020204" pitchFamily="34" charset="0"/>
              <a:buChar char="•"/>
            </a:pPr>
            <a:r>
              <a:rPr lang="en-US" sz="900" dirty="0">
                <a:hlinkClick r:id="rId4"/>
              </a:rPr>
              <a:t>https://www.mcmaster.com/9588K21/</a:t>
            </a:r>
            <a:endParaRPr lang="en-US" sz="900" dirty="0"/>
          </a:p>
          <a:p>
            <a:pPr marL="214313" indent="-214313">
              <a:buFont typeface="Arial" panose="020B0604020202020204" pitchFamily="34" charset="0"/>
              <a:buChar char="•"/>
            </a:pPr>
            <a:r>
              <a:rPr lang="en-US" sz="1000" dirty="0"/>
              <a:t>Load Cell (with USB Computer Logging), to 5000 </a:t>
            </a:r>
            <a:r>
              <a:rPr lang="en-US" sz="1000" dirty="0" err="1"/>
              <a:t>lbs</a:t>
            </a:r>
            <a:endParaRPr lang="en-US" sz="1000" dirty="0"/>
          </a:p>
          <a:p>
            <a:pPr marL="557213" lvl="1" indent="-214313">
              <a:buFont typeface="Arial" panose="020B0604020202020204" pitchFamily="34" charset="0"/>
              <a:buChar char="•"/>
            </a:pPr>
            <a:r>
              <a:rPr lang="en-US" sz="900" dirty="0">
                <a:hlinkClick r:id="rId5"/>
              </a:rPr>
              <a:t>https://www.mcmaster.com/3487N24/</a:t>
            </a:r>
            <a:endParaRPr lang="en-US" sz="900" dirty="0"/>
          </a:p>
          <a:p>
            <a:pPr marL="214313" indent="-214313">
              <a:buFont typeface="Arial" panose="020B0604020202020204" pitchFamily="34" charset="0"/>
              <a:buChar char="•"/>
            </a:pPr>
            <a:r>
              <a:rPr lang="en-US" sz="1000" dirty="0"/>
              <a:t>Cylinder: https://www.mcmaster.com/6297K17/</a:t>
            </a:r>
          </a:p>
          <a:p>
            <a:pPr marL="557213" lvl="1" indent="-214313">
              <a:buFont typeface="Arial" panose="020B0604020202020204" pitchFamily="34" charset="0"/>
              <a:buChar char="•"/>
            </a:pPr>
            <a:r>
              <a:rPr lang="en-US" sz="900" dirty="0"/>
              <a:t>8830 </a:t>
            </a:r>
            <a:r>
              <a:rPr lang="en-US" sz="900" dirty="0" err="1"/>
              <a:t>lbf</a:t>
            </a:r>
            <a:endParaRPr lang="en-US" sz="900" dirty="0"/>
          </a:p>
          <a:p>
            <a:pPr marL="214313" indent="-214313">
              <a:buFont typeface="Arial" panose="020B0604020202020204" pitchFamily="34" charset="0"/>
              <a:buChar char="•"/>
            </a:pPr>
            <a:r>
              <a:rPr lang="en-US" sz="1000" dirty="0"/>
              <a:t>Some other parts not yet listed</a:t>
            </a:r>
          </a:p>
          <a:p>
            <a:pPr marL="557213" lvl="1" indent="-214313">
              <a:buFont typeface="Arial" panose="020B0604020202020204" pitchFamily="34" charset="0"/>
              <a:buChar char="•"/>
            </a:pPr>
            <a:r>
              <a:rPr lang="en-US" sz="900" dirty="0"/>
              <a:t>Top Cylinder Plate</a:t>
            </a:r>
          </a:p>
          <a:p>
            <a:pPr marL="557213" lvl="1" indent="-214313">
              <a:buFont typeface="Arial" panose="020B0604020202020204" pitchFamily="34" charset="0"/>
              <a:buChar char="•"/>
            </a:pPr>
            <a:r>
              <a:rPr lang="en-US" sz="900" dirty="0"/>
              <a:t>Bottom plate</a:t>
            </a:r>
          </a:p>
          <a:p>
            <a:pPr marL="557213" lvl="1" indent="-214313">
              <a:buFont typeface="Arial" panose="020B0604020202020204" pitchFamily="34" charset="0"/>
              <a:buChar char="•"/>
            </a:pPr>
            <a:r>
              <a:rPr lang="en-US" sz="900" dirty="0"/>
              <a:t>Mid-braces</a:t>
            </a:r>
          </a:p>
          <a:p>
            <a:endParaRPr lang="en-US" sz="1000" dirty="0"/>
          </a:p>
          <a:p>
            <a:endParaRPr lang="en-US" dirty="0"/>
          </a:p>
        </p:txBody>
      </p:sp>
      <p:sp>
        <p:nvSpPr>
          <p:cNvPr id="4" name="Content Placeholder 3">
            <a:extLst>
              <a:ext uri="{FF2B5EF4-FFF2-40B4-BE49-F238E27FC236}">
                <a16:creationId xmlns:a16="http://schemas.microsoft.com/office/drawing/2014/main" id="{4AFD1F8F-E39D-0990-A194-C14E8EA6C8F5}"/>
              </a:ext>
            </a:extLst>
          </p:cNvPr>
          <p:cNvSpPr>
            <a:spLocks noGrp="1"/>
          </p:cNvSpPr>
          <p:nvPr>
            <p:ph sz="half" idx="15"/>
          </p:nvPr>
        </p:nvSpPr>
        <p:spPr/>
        <p:txBody>
          <a:bodyPr/>
          <a:lstStyle/>
          <a:p>
            <a:endParaRPr lang="en-US"/>
          </a:p>
        </p:txBody>
      </p:sp>
      <p:sp>
        <p:nvSpPr>
          <p:cNvPr id="7" name="Footer Placeholder 6">
            <a:extLst>
              <a:ext uri="{FF2B5EF4-FFF2-40B4-BE49-F238E27FC236}">
                <a16:creationId xmlns:a16="http://schemas.microsoft.com/office/drawing/2014/main" id="{029B3AB3-E851-4A37-4796-A363C2593CAB}"/>
              </a:ext>
            </a:extLst>
          </p:cNvPr>
          <p:cNvSpPr>
            <a:spLocks noGrp="1"/>
          </p:cNvSpPr>
          <p:nvPr>
            <p:ph type="ftr" sz="quarter" idx="17"/>
          </p:nvPr>
        </p:nvSpPr>
        <p:spPr/>
        <p:txBody>
          <a:bodyPr/>
          <a:lstStyle/>
          <a:p>
            <a:pPr>
              <a:defRPr/>
            </a:pPr>
            <a:r>
              <a:rPr lang="en-US"/>
              <a:t>S. Krave | General Purpose Low Temperature Pressure Probe</a:t>
            </a:r>
            <a:endParaRPr lang="en-US" b="1"/>
          </a:p>
        </p:txBody>
      </p:sp>
    </p:spTree>
    <p:extLst>
      <p:ext uri="{BB962C8B-B14F-4D97-AF65-F5344CB8AC3E}">
        <p14:creationId xmlns:p14="http://schemas.microsoft.com/office/powerpoint/2010/main" val="1080447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F7B976-0AD3-5CDD-B92A-6E4316CF5AA0}"/>
              </a:ext>
            </a:extLst>
          </p:cNvPr>
          <p:cNvSpPr>
            <a:spLocks noGrp="1"/>
          </p:cNvSpPr>
          <p:nvPr>
            <p:ph type="body" sz="half" idx="2"/>
          </p:nvPr>
        </p:nvSpPr>
        <p:spPr/>
        <p:txBody>
          <a:bodyPr/>
          <a:lstStyle/>
          <a:p>
            <a:endParaRPr lang="en-US"/>
          </a:p>
        </p:txBody>
      </p:sp>
      <p:pic>
        <p:nvPicPr>
          <p:cNvPr id="12" name="Content Placeholder 11">
            <a:extLst>
              <a:ext uri="{FF2B5EF4-FFF2-40B4-BE49-F238E27FC236}">
                <a16:creationId xmlns:a16="http://schemas.microsoft.com/office/drawing/2014/main" id="{68BE250F-94E6-AA2A-A9F8-74589D4A2D61}"/>
              </a:ext>
            </a:extLst>
          </p:cNvPr>
          <p:cNvPicPr>
            <a:picLocks noGrp="1" noChangeAspect="1"/>
          </p:cNvPicPr>
          <p:nvPr>
            <p:ph sz="half" idx="15"/>
          </p:nvPr>
        </p:nvPicPr>
        <p:blipFill>
          <a:blip r:embed="rId2"/>
          <a:stretch>
            <a:fillRect/>
          </a:stretch>
        </p:blipFill>
        <p:spPr>
          <a:xfrm>
            <a:off x="3697868" y="719138"/>
            <a:ext cx="5037564" cy="3767137"/>
          </a:xfrm>
        </p:spPr>
      </p:pic>
      <p:sp>
        <p:nvSpPr>
          <p:cNvPr id="4" name="Date Placeholder 3">
            <a:extLst>
              <a:ext uri="{FF2B5EF4-FFF2-40B4-BE49-F238E27FC236}">
                <a16:creationId xmlns:a16="http://schemas.microsoft.com/office/drawing/2014/main" id="{C2691577-6767-4166-44C2-4BD5C01BDEDB}"/>
              </a:ext>
            </a:extLst>
          </p:cNvPr>
          <p:cNvSpPr>
            <a:spLocks noGrp="1"/>
          </p:cNvSpPr>
          <p:nvPr>
            <p:ph type="dt" sz="half" idx="16"/>
          </p:nvPr>
        </p:nvSpPr>
        <p:spPr/>
        <p:txBody>
          <a:bodyPr/>
          <a:lstStyle/>
          <a:p>
            <a:pPr>
              <a:defRPr/>
            </a:pPr>
            <a:fld id="{0B14A0A2-9E46-47D0-AC17-26B896C757CE}" type="datetime1">
              <a:rPr lang="en-US" smtClean="0"/>
              <a:t>12/3/2025</a:t>
            </a:fld>
            <a:endParaRPr lang="en-US" dirty="0"/>
          </a:p>
        </p:txBody>
      </p:sp>
      <p:sp>
        <p:nvSpPr>
          <p:cNvPr id="5" name="Footer Placeholder 4">
            <a:extLst>
              <a:ext uri="{FF2B5EF4-FFF2-40B4-BE49-F238E27FC236}">
                <a16:creationId xmlns:a16="http://schemas.microsoft.com/office/drawing/2014/main" id="{B63F00AB-C46B-A25F-6B15-2EA945D2B83C}"/>
              </a:ext>
            </a:extLst>
          </p:cNvPr>
          <p:cNvSpPr>
            <a:spLocks noGrp="1"/>
          </p:cNvSpPr>
          <p:nvPr>
            <p:ph type="ftr" sz="quarter" idx="17"/>
          </p:nvPr>
        </p:nvSpPr>
        <p:spPr/>
        <p:txBody>
          <a:bodyPr/>
          <a:lstStyle/>
          <a:p>
            <a:pPr>
              <a:defRPr/>
            </a:pPr>
            <a:r>
              <a:rPr lang="en-US"/>
              <a:t>S. Krave | General Purpose Low Temperature Pressure Probe</a:t>
            </a:r>
            <a:endParaRPr lang="en-US" b="1" dirty="0"/>
          </a:p>
        </p:txBody>
      </p:sp>
      <p:sp>
        <p:nvSpPr>
          <p:cNvPr id="6" name="Slide Number Placeholder 5">
            <a:extLst>
              <a:ext uri="{FF2B5EF4-FFF2-40B4-BE49-F238E27FC236}">
                <a16:creationId xmlns:a16="http://schemas.microsoft.com/office/drawing/2014/main" id="{753C3F36-F85D-FA96-BB3C-DC1FCF41C72C}"/>
              </a:ext>
            </a:extLst>
          </p:cNvPr>
          <p:cNvSpPr>
            <a:spLocks noGrp="1"/>
          </p:cNvSpPr>
          <p:nvPr>
            <p:ph type="sldNum" sz="quarter" idx="18"/>
          </p:nvPr>
        </p:nvSpPr>
        <p:spPr/>
        <p:txBody>
          <a:bodyPr/>
          <a:lstStyle/>
          <a:p>
            <a:pPr>
              <a:defRPr/>
            </a:pPr>
            <a:fld id="{148C009B-CB69-E04A-B9B3-34B26D69E9CF}" type="slidenum">
              <a:rPr lang="en-US" smtClean="0"/>
              <a:pPr>
                <a:defRPr/>
              </a:pPr>
              <a:t>25</a:t>
            </a:fld>
            <a:endParaRPr lang="en-US" dirty="0"/>
          </a:p>
        </p:txBody>
      </p:sp>
      <p:sp>
        <p:nvSpPr>
          <p:cNvPr id="7" name="Title 6">
            <a:extLst>
              <a:ext uri="{FF2B5EF4-FFF2-40B4-BE49-F238E27FC236}">
                <a16:creationId xmlns:a16="http://schemas.microsoft.com/office/drawing/2014/main" id="{7D1E5E57-A2C3-9814-4D28-6B877A4BBEFB}"/>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4E72934B-6647-3F2B-D3A4-94A72A6C4E28}"/>
              </a:ext>
            </a:extLst>
          </p:cNvPr>
          <p:cNvSpPr>
            <a:spLocks noGrp="1"/>
          </p:cNvSpPr>
          <p:nvPr>
            <p:ph sz="half" idx="13"/>
          </p:nvPr>
        </p:nvSpPr>
        <p:spPr/>
        <p:txBody>
          <a:bodyPr/>
          <a:lstStyle/>
          <a:p>
            <a:r>
              <a:rPr lang="en-US" dirty="0"/>
              <a:t>1kW lead power at 685 A for equal areas</a:t>
            </a:r>
          </a:p>
          <a:p>
            <a:r>
              <a:rPr lang="en-US" dirty="0"/>
              <a:t>~1.7 V</a:t>
            </a:r>
          </a:p>
        </p:txBody>
      </p:sp>
    </p:spTree>
    <p:extLst>
      <p:ext uri="{BB962C8B-B14F-4D97-AF65-F5344CB8AC3E}">
        <p14:creationId xmlns:p14="http://schemas.microsoft.com/office/powerpoint/2010/main" val="4212471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C38CC3B-5C72-CE23-6EA5-1BD0DB50D45C}"/>
              </a:ext>
            </a:extLst>
          </p:cNvPr>
          <p:cNvSpPr>
            <a:spLocks noGrp="1"/>
          </p:cNvSpPr>
          <p:nvPr>
            <p:ph type="body" sz="half" idx="2"/>
          </p:nvPr>
        </p:nvSpPr>
        <p:spPr/>
        <p:txBody>
          <a:bodyPr/>
          <a:lstStyle/>
          <a:p>
            <a:endParaRPr lang="en-US"/>
          </a:p>
        </p:txBody>
      </p:sp>
      <p:pic>
        <p:nvPicPr>
          <p:cNvPr id="12" name="Content Placeholder 11">
            <a:extLst>
              <a:ext uri="{FF2B5EF4-FFF2-40B4-BE49-F238E27FC236}">
                <a16:creationId xmlns:a16="http://schemas.microsoft.com/office/drawing/2014/main" id="{09D2E6BA-7034-8AE9-F9DD-A088BE52B703}"/>
              </a:ext>
            </a:extLst>
          </p:cNvPr>
          <p:cNvPicPr>
            <a:picLocks noGrp="1" noChangeAspect="1"/>
          </p:cNvPicPr>
          <p:nvPr>
            <p:ph sz="half" idx="15"/>
          </p:nvPr>
        </p:nvPicPr>
        <p:blipFill>
          <a:blip r:embed="rId2"/>
          <a:stretch>
            <a:fillRect/>
          </a:stretch>
        </p:blipFill>
        <p:spPr>
          <a:xfrm>
            <a:off x="3697868" y="719138"/>
            <a:ext cx="5037564" cy="3767137"/>
          </a:xfrm>
        </p:spPr>
      </p:pic>
      <p:sp>
        <p:nvSpPr>
          <p:cNvPr id="4" name="Date Placeholder 3">
            <a:extLst>
              <a:ext uri="{FF2B5EF4-FFF2-40B4-BE49-F238E27FC236}">
                <a16:creationId xmlns:a16="http://schemas.microsoft.com/office/drawing/2014/main" id="{FFC1B4F7-31C8-5F53-ACB8-73024D02E4C6}"/>
              </a:ext>
            </a:extLst>
          </p:cNvPr>
          <p:cNvSpPr>
            <a:spLocks noGrp="1"/>
          </p:cNvSpPr>
          <p:nvPr>
            <p:ph type="dt" sz="half" idx="16"/>
          </p:nvPr>
        </p:nvSpPr>
        <p:spPr/>
        <p:txBody>
          <a:bodyPr/>
          <a:lstStyle/>
          <a:p>
            <a:pPr>
              <a:defRPr/>
            </a:pPr>
            <a:fld id="{AC28AE14-4D45-4573-9244-B6CB630956FE}" type="datetime1">
              <a:rPr lang="en-US" smtClean="0"/>
              <a:t>12/3/2025</a:t>
            </a:fld>
            <a:endParaRPr lang="en-US" dirty="0"/>
          </a:p>
        </p:txBody>
      </p:sp>
      <p:sp>
        <p:nvSpPr>
          <p:cNvPr id="5" name="Footer Placeholder 4">
            <a:extLst>
              <a:ext uri="{FF2B5EF4-FFF2-40B4-BE49-F238E27FC236}">
                <a16:creationId xmlns:a16="http://schemas.microsoft.com/office/drawing/2014/main" id="{1A179488-F7D6-54D7-03E2-C1FAF848521C}"/>
              </a:ext>
            </a:extLst>
          </p:cNvPr>
          <p:cNvSpPr>
            <a:spLocks noGrp="1"/>
          </p:cNvSpPr>
          <p:nvPr>
            <p:ph type="ftr" sz="quarter" idx="17"/>
          </p:nvPr>
        </p:nvSpPr>
        <p:spPr/>
        <p:txBody>
          <a:bodyPr/>
          <a:lstStyle/>
          <a:p>
            <a:pPr>
              <a:defRPr/>
            </a:pPr>
            <a:r>
              <a:rPr lang="en-US"/>
              <a:t>S. Krave | General Purpose Low Temperature Pressure Probe</a:t>
            </a:r>
            <a:endParaRPr lang="en-US" b="1" dirty="0"/>
          </a:p>
        </p:txBody>
      </p:sp>
      <p:sp>
        <p:nvSpPr>
          <p:cNvPr id="6" name="Slide Number Placeholder 5">
            <a:extLst>
              <a:ext uri="{FF2B5EF4-FFF2-40B4-BE49-F238E27FC236}">
                <a16:creationId xmlns:a16="http://schemas.microsoft.com/office/drawing/2014/main" id="{B79483BF-F141-870E-F7EC-0ACE7E37DD8A}"/>
              </a:ext>
            </a:extLst>
          </p:cNvPr>
          <p:cNvSpPr>
            <a:spLocks noGrp="1"/>
          </p:cNvSpPr>
          <p:nvPr>
            <p:ph type="sldNum" sz="quarter" idx="18"/>
          </p:nvPr>
        </p:nvSpPr>
        <p:spPr/>
        <p:txBody>
          <a:bodyPr/>
          <a:lstStyle/>
          <a:p>
            <a:pPr>
              <a:defRPr/>
            </a:pPr>
            <a:fld id="{148C009B-CB69-E04A-B9B3-34B26D69E9CF}" type="slidenum">
              <a:rPr lang="en-US" smtClean="0"/>
              <a:pPr>
                <a:defRPr/>
              </a:pPr>
              <a:t>26</a:t>
            </a:fld>
            <a:endParaRPr lang="en-US" dirty="0"/>
          </a:p>
        </p:txBody>
      </p:sp>
      <p:sp>
        <p:nvSpPr>
          <p:cNvPr id="7" name="Title 6">
            <a:extLst>
              <a:ext uri="{FF2B5EF4-FFF2-40B4-BE49-F238E27FC236}">
                <a16:creationId xmlns:a16="http://schemas.microsoft.com/office/drawing/2014/main" id="{3A0126E3-DC16-4FBD-1EDF-6086D287D923}"/>
              </a:ext>
            </a:extLst>
          </p:cNvPr>
          <p:cNvSpPr>
            <a:spLocks noGrp="1"/>
          </p:cNvSpPr>
          <p:nvPr>
            <p:ph type="title"/>
          </p:nvPr>
        </p:nvSpPr>
        <p:spPr/>
        <p:txBody>
          <a:bodyPr/>
          <a:lstStyle/>
          <a:p>
            <a:r>
              <a:rPr lang="en-US" dirty="0"/>
              <a:t>Bronze</a:t>
            </a:r>
          </a:p>
        </p:txBody>
      </p:sp>
      <p:sp>
        <p:nvSpPr>
          <p:cNvPr id="9" name="Content Placeholder 8">
            <a:extLst>
              <a:ext uri="{FF2B5EF4-FFF2-40B4-BE49-F238E27FC236}">
                <a16:creationId xmlns:a16="http://schemas.microsoft.com/office/drawing/2014/main" id="{F01F9B0B-9F7D-EA71-8B56-33D621FBCF11}"/>
              </a:ext>
            </a:extLst>
          </p:cNvPr>
          <p:cNvSpPr>
            <a:spLocks noGrp="1"/>
          </p:cNvSpPr>
          <p:nvPr>
            <p:ph sz="half" idx="13"/>
          </p:nvPr>
        </p:nvSpPr>
        <p:spPr/>
        <p:txBody>
          <a:bodyPr/>
          <a:lstStyle/>
          <a:p>
            <a:r>
              <a:rPr lang="en-US" dirty="0"/>
              <a:t>1 kW power at 1635 A for equal cross section</a:t>
            </a:r>
          </a:p>
          <a:p>
            <a:pPr lvl="1"/>
            <a:r>
              <a:rPr lang="en-US" dirty="0"/>
              <a:t>1V</a:t>
            </a:r>
          </a:p>
        </p:txBody>
      </p:sp>
    </p:spTree>
    <p:extLst>
      <p:ext uri="{BB962C8B-B14F-4D97-AF65-F5344CB8AC3E}">
        <p14:creationId xmlns:p14="http://schemas.microsoft.com/office/powerpoint/2010/main" val="3194956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C8DDC5-7AA8-35ED-87E6-3892A42AFF99}"/>
              </a:ext>
            </a:extLst>
          </p:cNvPr>
          <p:cNvSpPr>
            <a:spLocks noGrp="1"/>
          </p:cNvSpPr>
          <p:nvPr>
            <p:ph type="body" sz="half" idx="2"/>
          </p:nvPr>
        </p:nvSpPr>
        <p:spPr/>
        <p:txBody>
          <a:bodyPr/>
          <a:lstStyle/>
          <a:p>
            <a:endParaRPr lang="en-US"/>
          </a:p>
        </p:txBody>
      </p:sp>
      <p:pic>
        <p:nvPicPr>
          <p:cNvPr id="10" name="Content Placeholder 9">
            <a:extLst>
              <a:ext uri="{FF2B5EF4-FFF2-40B4-BE49-F238E27FC236}">
                <a16:creationId xmlns:a16="http://schemas.microsoft.com/office/drawing/2014/main" id="{E8505513-10F0-F0D0-96D5-416CBB0A4A25}"/>
              </a:ext>
            </a:extLst>
          </p:cNvPr>
          <p:cNvPicPr>
            <a:picLocks noGrp="1" noChangeAspect="1"/>
          </p:cNvPicPr>
          <p:nvPr>
            <p:ph sz="half" idx="15"/>
          </p:nvPr>
        </p:nvPicPr>
        <p:blipFill>
          <a:blip r:embed="rId2"/>
          <a:stretch>
            <a:fillRect/>
          </a:stretch>
        </p:blipFill>
        <p:spPr>
          <a:xfrm>
            <a:off x="3697868" y="719138"/>
            <a:ext cx="5037564" cy="3767137"/>
          </a:xfrm>
        </p:spPr>
      </p:pic>
      <p:sp>
        <p:nvSpPr>
          <p:cNvPr id="4" name="Date Placeholder 3">
            <a:extLst>
              <a:ext uri="{FF2B5EF4-FFF2-40B4-BE49-F238E27FC236}">
                <a16:creationId xmlns:a16="http://schemas.microsoft.com/office/drawing/2014/main" id="{8151EC7F-3741-C9D7-6653-E156051F36AE}"/>
              </a:ext>
            </a:extLst>
          </p:cNvPr>
          <p:cNvSpPr>
            <a:spLocks noGrp="1"/>
          </p:cNvSpPr>
          <p:nvPr>
            <p:ph type="dt" sz="half" idx="16"/>
          </p:nvPr>
        </p:nvSpPr>
        <p:spPr/>
        <p:txBody>
          <a:bodyPr/>
          <a:lstStyle/>
          <a:p>
            <a:pPr>
              <a:defRPr/>
            </a:pPr>
            <a:fld id="{1BDE59E6-CE2E-4535-B5C9-244817E978B4}" type="datetime1">
              <a:rPr lang="en-US" smtClean="0"/>
              <a:t>12/3/2025</a:t>
            </a:fld>
            <a:endParaRPr lang="en-US" dirty="0"/>
          </a:p>
        </p:txBody>
      </p:sp>
      <p:sp>
        <p:nvSpPr>
          <p:cNvPr id="5" name="Footer Placeholder 4">
            <a:extLst>
              <a:ext uri="{FF2B5EF4-FFF2-40B4-BE49-F238E27FC236}">
                <a16:creationId xmlns:a16="http://schemas.microsoft.com/office/drawing/2014/main" id="{9D1C8844-8AEE-9FE4-4637-7ADAA673FEE8}"/>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9322A67B-B82D-D18A-679B-29B454DC1220}"/>
              </a:ext>
            </a:extLst>
          </p:cNvPr>
          <p:cNvSpPr>
            <a:spLocks noGrp="1"/>
          </p:cNvSpPr>
          <p:nvPr>
            <p:ph type="sldNum" sz="quarter" idx="18"/>
          </p:nvPr>
        </p:nvSpPr>
        <p:spPr/>
        <p:txBody>
          <a:bodyPr/>
          <a:lstStyle/>
          <a:p>
            <a:pPr>
              <a:defRPr/>
            </a:pPr>
            <a:fld id="{979A04A2-726F-2143-A443-7788AF27176E}" type="slidenum">
              <a:rPr lang="en-US" smtClean="0"/>
              <a:pPr>
                <a:defRPr/>
              </a:pPr>
              <a:t>27</a:t>
            </a:fld>
            <a:endParaRPr lang="en-US" dirty="0"/>
          </a:p>
        </p:txBody>
      </p:sp>
      <p:sp>
        <p:nvSpPr>
          <p:cNvPr id="7" name="Title 6">
            <a:extLst>
              <a:ext uri="{FF2B5EF4-FFF2-40B4-BE49-F238E27FC236}">
                <a16:creationId xmlns:a16="http://schemas.microsoft.com/office/drawing/2014/main" id="{1B8A550B-A26A-1A1F-5047-9A95BC203BFB}"/>
              </a:ext>
            </a:extLst>
          </p:cNvPr>
          <p:cNvSpPr>
            <a:spLocks noGrp="1"/>
          </p:cNvSpPr>
          <p:nvPr>
            <p:ph type="title"/>
          </p:nvPr>
        </p:nvSpPr>
        <p:spPr/>
        <p:txBody>
          <a:bodyPr/>
          <a:lstStyle/>
          <a:p>
            <a:r>
              <a:rPr lang="en-US" dirty="0"/>
              <a:t>Copper</a:t>
            </a:r>
          </a:p>
        </p:txBody>
      </p:sp>
      <p:sp>
        <p:nvSpPr>
          <p:cNvPr id="8" name="Content Placeholder 7">
            <a:extLst>
              <a:ext uri="{FF2B5EF4-FFF2-40B4-BE49-F238E27FC236}">
                <a16:creationId xmlns:a16="http://schemas.microsoft.com/office/drawing/2014/main" id="{7986FFC2-8B51-7E76-2200-3D882BCE495E}"/>
              </a:ext>
            </a:extLst>
          </p:cNvPr>
          <p:cNvSpPr>
            <a:spLocks noGrp="1"/>
          </p:cNvSpPr>
          <p:nvPr>
            <p:ph sz="half" idx="13"/>
          </p:nvPr>
        </p:nvSpPr>
        <p:spPr/>
        <p:txBody>
          <a:bodyPr/>
          <a:lstStyle/>
          <a:p>
            <a:r>
              <a:rPr lang="en-US" dirty="0"/>
              <a:t>1</a:t>
            </a:r>
            <a:r>
              <a:rPr lang="en-US" baseline="30000" dirty="0"/>
              <a:t>st</a:t>
            </a:r>
            <a:r>
              <a:rPr lang="en-US" dirty="0"/>
              <a:t> pass</a:t>
            </a:r>
          </a:p>
          <a:p>
            <a:pPr lvl="1"/>
            <a:r>
              <a:rPr lang="en-US" dirty="0"/>
              <a:t>Did not use nonlinear data</a:t>
            </a:r>
          </a:p>
          <a:p>
            <a:pPr lvl="1"/>
            <a:r>
              <a:rPr lang="en-US" dirty="0"/>
              <a:t>Did not use vapor cooling</a:t>
            </a:r>
          </a:p>
          <a:p>
            <a:pPr lvl="1"/>
            <a:endParaRPr lang="en-US" dirty="0"/>
          </a:p>
          <a:p>
            <a:pPr lvl="1"/>
            <a:r>
              <a:rPr lang="en-US" dirty="0"/>
              <a:t>At equal areas, roughly 50 µΩ</a:t>
            </a:r>
          </a:p>
          <a:p>
            <a:pPr lvl="2"/>
            <a:r>
              <a:rPr lang="en-US" dirty="0"/>
              <a:t>Add HTS because we can.</a:t>
            </a:r>
          </a:p>
          <a:p>
            <a:pPr lvl="2"/>
            <a:r>
              <a:rPr lang="en-US" dirty="0"/>
              <a:t>Will be lower from RRR affects as well.</a:t>
            </a:r>
          </a:p>
          <a:p>
            <a:pPr lvl="1"/>
            <a:r>
              <a:rPr lang="en-US" dirty="0"/>
              <a:t>For 1 kW of lead power, this is 4400 A</a:t>
            </a:r>
          </a:p>
          <a:p>
            <a:pPr lvl="2"/>
            <a:r>
              <a:rPr lang="en-US" dirty="0"/>
              <a:t>.22 V</a:t>
            </a:r>
          </a:p>
          <a:p>
            <a:pPr lvl="1"/>
            <a:endParaRPr lang="en-US" dirty="0"/>
          </a:p>
        </p:txBody>
      </p:sp>
    </p:spTree>
    <p:extLst>
      <p:ext uri="{BB962C8B-B14F-4D97-AF65-F5344CB8AC3E}">
        <p14:creationId xmlns:p14="http://schemas.microsoft.com/office/powerpoint/2010/main" val="132305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AEDB2-2D4D-6577-8C92-81EF4AFC05FA}"/>
              </a:ext>
            </a:extLst>
          </p:cNvPr>
          <p:cNvSpPr>
            <a:spLocks noGrp="1"/>
          </p:cNvSpPr>
          <p:nvPr>
            <p:ph type="title"/>
          </p:nvPr>
        </p:nvSpPr>
        <p:spPr/>
        <p:txBody>
          <a:bodyPr/>
          <a:lstStyle/>
          <a:p>
            <a:r>
              <a:rPr lang="en-US" dirty="0"/>
              <a:t>Infrastructure (FNAL)</a:t>
            </a:r>
          </a:p>
        </p:txBody>
      </p:sp>
      <p:sp>
        <p:nvSpPr>
          <p:cNvPr id="6" name="Content Placeholder 5">
            <a:extLst>
              <a:ext uri="{FF2B5EF4-FFF2-40B4-BE49-F238E27FC236}">
                <a16:creationId xmlns:a16="http://schemas.microsoft.com/office/drawing/2014/main" id="{AD0B5A8F-477A-0C23-7ECB-50C2F0CA9D69}"/>
              </a:ext>
            </a:extLst>
          </p:cNvPr>
          <p:cNvSpPr>
            <a:spLocks noGrp="1"/>
          </p:cNvSpPr>
          <p:nvPr>
            <p:ph sz="half" idx="13"/>
          </p:nvPr>
        </p:nvSpPr>
        <p:spPr/>
        <p:txBody>
          <a:bodyPr/>
          <a:lstStyle/>
          <a:p>
            <a:r>
              <a:rPr lang="en-US" dirty="0"/>
              <a:t>At FNAL, for measuring material properties (squishing things) we have the following:</a:t>
            </a:r>
          </a:p>
          <a:p>
            <a:pPr lvl="1"/>
            <a:r>
              <a:rPr lang="en-US" dirty="0"/>
              <a:t>Low Temperature Loader (90 </a:t>
            </a:r>
            <a:r>
              <a:rPr lang="en-US" dirty="0" err="1"/>
              <a:t>kN</a:t>
            </a:r>
            <a:r>
              <a:rPr lang="en-US" dirty="0"/>
              <a:t>?) (Needs recommissioning)</a:t>
            </a:r>
          </a:p>
          <a:p>
            <a:pPr lvl="1"/>
            <a:r>
              <a:rPr lang="en-US" dirty="0"/>
              <a:t>Large Instron (500 </a:t>
            </a:r>
            <a:r>
              <a:rPr lang="en-US" dirty="0" err="1"/>
              <a:t>kN</a:t>
            </a:r>
            <a:r>
              <a:rPr lang="en-US" dirty="0"/>
              <a:t>) – out of service (Needs new controller)</a:t>
            </a:r>
          </a:p>
          <a:p>
            <a:pPr lvl="1"/>
            <a:r>
              <a:rPr lang="en-US" dirty="0"/>
              <a:t>Transverse pressure probe (20 tons)</a:t>
            </a:r>
          </a:p>
          <a:p>
            <a:pPr lvl="2"/>
            <a:r>
              <a:rPr lang="en-US" dirty="0"/>
              <a:t>Unique specific purpose device</a:t>
            </a:r>
          </a:p>
          <a:p>
            <a:pPr lvl="1"/>
            <a:r>
              <a:rPr lang="en-US" dirty="0"/>
              <a:t>Small Instron (30 </a:t>
            </a:r>
            <a:r>
              <a:rPr lang="en-US" dirty="0" err="1"/>
              <a:t>kN</a:t>
            </a:r>
            <a:r>
              <a:rPr lang="en-US" dirty="0"/>
              <a:t>)</a:t>
            </a:r>
          </a:p>
          <a:p>
            <a:pPr lvl="1"/>
            <a:r>
              <a:rPr lang="en-US" dirty="0"/>
              <a:t>Generic 20 ton shop press</a:t>
            </a:r>
          </a:p>
          <a:p>
            <a:pPr lvl="2"/>
            <a:r>
              <a:rPr lang="en-US" dirty="0"/>
              <a:t>No load cell</a:t>
            </a:r>
          </a:p>
        </p:txBody>
      </p:sp>
      <p:pic>
        <p:nvPicPr>
          <p:cNvPr id="11" name="Picture 10">
            <a:extLst>
              <a:ext uri="{FF2B5EF4-FFF2-40B4-BE49-F238E27FC236}">
                <a16:creationId xmlns:a16="http://schemas.microsoft.com/office/drawing/2014/main" id="{CD81BDE9-5F43-56E3-54EC-7E417FC4A834}"/>
              </a:ext>
            </a:extLst>
          </p:cNvPr>
          <p:cNvPicPr>
            <a:picLocks noChangeAspect="1"/>
          </p:cNvPicPr>
          <p:nvPr/>
        </p:nvPicPr>
        <p:blipFill>
          <a:blip r:embed="rId2"/>
          <a:stretch>
            <a:fillRect/>
          </a:stretch>
        </p:blipFill>
        <p:spPr>
          <a:xfrm>
            <a:off x="4234703" y="671882"/>
            <a:ext cx="1712840" cy="3421856"/>
          </a:xfrm>
          <a:prstGeom prst="rect">
            <a:avLst/>
          </a:prstGeom>
        </p:spPr>
      </p:pic>
      <p:pic>
        <p:nvPicPr>
          <p:cNvPr id="13" name="Picture 12">
            <a:extLst>
              <a:ext uri="{FF2B5EF4-FFF2-40B4-BE49-F238E27FC236}">
                <a16:creationId xmlns:a16="http://schemas.microsoft.com/office/drawing/2014/main" id="{4CBEE738-9098-4534-BF05-6FE5EC94548A}"/>
              </a:ext>
            </a:extLst>
          </p:cNvPr>
          <p:cNvPicPr>
            <a:picLocks noChangeAspect="1"/>
          </p:cNvPicPr>
          <p:nvPr/>
        </p:nvPicPr>
        <p:blipFill>
          <a:blip r:embed="rId3"/>
          <a:stretch>
            <a:fillRect/>
          </a:stretch>
        </p:blipFill>
        <p:spPr>
          <a:xfrm>
            <a:off x="6837521" y="350974"/>
            <a:ext cx="2335054" cy="3368539"/>
          </a:xfrm>
          <a:prstGeom prst="rect">
            <a:avLst/>
          </a:prstGeom>
        </p:spPr>
      </p:pic>
      <p:pic>
        <p:nvPicPr>
          <p:cNvPr id="15" name="Picture 14">
            <a:extLst>
              <a:ext uri="{FF2B5EF4-FFF2-40B4-BE49-F238E27FC236}">
                <a16:creationId xmlns:a16="http://schemas.microsoft.com/office/drawing/2014/main" id="{4473BEFB-56E6-17A9-9EA0-8D856AF30F93}"/>
              </a:ext>
            </a:extLst>
          </p:cNvPr>
          <p:cNvPicPr>
            <a:picLocks noChangeAspect="1"/>
          </p:cNvPicPr>
          <p:nvPr/>
        </p:nvPicPr>
        <p:blipFill>
          <a:blip r:embed="rId4"/>
          <a:stretch>
            <a:fillRect/>
          </a:stretch>
        </p:blipFill>
        <p:spPr>
          <a:xfrm>
            <a:off x="3582956" y="256449"/>
            <a:ext cx="883454" cy="3557587"/>
          </a:xfrm>
          <a:prstGeom prst="rect">
            <a:avLst/>
          </a:prstGeom>
        </p:spPr>
      </p:pic>
      <p:pic>
        <p:nvPicPr>
          <p:cNvPr id="17" name="Picture 16">
            <a:extLst>
              <a:ext uri="{FF2B5EF4-FFF2-40B4-BE49-F238E27FC236}">
                <a16:creationId xmlns:a16="http://schemas.microsoft.com/office/drawing/2014/main" id="{7113544E-3769-823E-4E23-488DEA995CE1}"/>
              </a:ext>
            </a:extLst>
          </p:cNvPr>
          <p:cNvPicPr>
            <a:picLocks noChangeAspect="1"/>
          </p:cNvPicPr>
          <p:nvPr/>
        </p:nvPicPr>
        <p:blipFill>
          <a:blip r:embed="rId5"/>
          <a:stretch>
            <a:fillRect/>
          </a:stretch>
        </p:blipFill>
        <p:spPr>
          <a:xfrm>
            <a:off x="5947543" y="802718"/>
            <a:ext cx="2837468" cy="3957637"/>
          </a:xfrm>
          <a:prstGeom prst="rect">
            <a:avLst/>
          </a:prstGeom>
        </p:spPr>
      </p:pic>
      <p:pic>
        <p:nvPicPr>
          <p:cNvPr id="9" name="Content Placeholder 8">
            <a:extLst>
              <a:ext uri="{FF2B5EF4-FFF2-40B4-BE49-F238E27FC236}">
                <a16:creationId xmlns:a16="http://schemas.microsoft.com/office/drawing/2014/main" id="{96E5784D-111D-0281-F8CD-339DAB8473AC}"/>
              </a:ext>
            </a:extLst>
          </p:cNvPr>
          <p:cNvPicPr>
            <a:picLocks noGrp="1" noChangeAspect="1"/>
          </p:cNvPicPr>
          <p:nvPr>
            <p:ph sz="half" idx="15"/>
          </p:nvPr>
        </p:nvPicPr>
        <p:blipFill>
          <a:blip r:embed="rId6"/>
          <a:stretch>
            <a:fillRect/>
          </a:stretch>
        </p:blipFill>
        <p:spPr>
          <a:xfrm>
            <a:off x="5002892" y="350974"/>
            <a:ext cx="2643100" cy="3767137"/>
          </a:xfrm>
        </p:spPr>
      </p:pic>
      <p:sp>
        <p:nvSpPr>
          <p:cNvPr id="20" name="Date Placeholder 19">
            <a:extLst>
              <a:ext uri="{FF2B5EF4-FFF2-40B4-BE49-F238E27FC236}">
                <a16:creationId xmlns:a16="http://schemas.microsoft.com/office/drawing/2014/main" id="{1AD5B887-0089-54C2-26CF-85C55026E431}"/>
              </a:ext>
            </a:extLst>
          </p:cNvPr>
          <p:cNvSpPr>
            <a:spLocks noGrp="1"/>
          </p:cNvSpPr>
          <p:nvPr>
            <p:ph type="dt" sz="half" idx="16"/>
          </p:nvPr>
        </p:nvSpPr>
        <p:spPr/>
        <p:txBody>
          <a:bodyPr/>
          <a:lstStyle/>
          <a:p>
            <a:pPr>
              <a:defRPr/>
            </a:pPr>
            <a:fld id="{5AB2FDA7-06CA-4D1B-9143-4E9B5CB382FE}" type="datetime1">
              <a:rPr lang="en-US" smtClean="0"/>
              <a:t>12/3/2025</a:t>
            </a:fld>
            <a:endParaRPr lang="en-US" dirty="0"/>
          </a:p>
        </p:txBody>
      </p:sp>
      <p:sp>
        <p:nvSpPr>
          <p:cNvPr id="21" name="Footer Placeholder 20">
            <a:extLst>
              <a:ext uri="{FF2B5EF4-FFF2-40B4-BE49-F238E27FC236}">
                <a16:creationId xmlns:a16="http://schemas.microsoft.com/office/drawing/2014/main" id="{6F8F0D8E-55A1-4548-FCE0-AEC916EDD25C}"/>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22" name="Slide Number Placeholder 21">
            <a:extLst>
              <a:ext uri="{FF2B5EF4-FFF2-40B4-BE49-F238E27FC236}">
                <a16:creationId xmlns:a16="http://schemas.microsoft.com/office/drawing/2014/main" id="{BA06EB62-24F2-714D-5C4C-80E5B615A383}"/>
              </a:ext>
            </a:extLst>
          </p:cNvPr>
          <p:cNvSpPr>
            <a:spLocks noGrp="1"/>
          </p:cNvSpPr>
          <p:nvPr>
            <p:ph type="sldNum" sz="quarter" idx="18"/>
          </p:nvPr>
        </p:nvSpPr>
        <p:spPr/>
        <p:txBody>
          <a:bodyPr/>
          <a:lstStyle/>
          <a:p>
            <a:pPr>
              <a:defRPr/>
            </a:pPr>
            <a:fld id="{979A04A2-726F-2143-A443-7788AF27176E}" type="slidenum">
              <a:rPr lang="en-US" smtClean="0"/>
              <a:pPr>
                <a:defRPr/>
              </a:pPr>
              <a:t>3</a:t>
            </a:fld>
            <a:endParaRPr lang="en-US" dirty="0"/>
          </a:p>
        </p:txBody>
      </p:sp>
    </p:spTree>
    <p:extLst>
      <p:ext uri="{BB962C8B-B14F-4D97-AF65-F5344CB8AC3E}">
        <p14:creationId xmlns:p14="http://schemas.microsoft.com/office/powerpoint/2010/main" val="306779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FD2FA577-57C4-915C-1E24-77BF3AA7FE23}"/>
              </a:ext>
            </a:extLst>
          </p:cNvPr>
          <p:cNvPicPr>
            <a:picLocks noGrp="1" noChangeAspect="1"/>
          </p:cNvPicPr>
          <p:nvPr>
            <p:ph sz="half" idx="15"/>
          </p:nvPr>
        </p:nvPicPr>
        <p:blipFill>
          <a:blip r:embed="rId2"/>
          <a:stretch>
            <a:fillRect/>
          </a:stretch>
        </p:blipFill>
        <p:spPr>
          <a:xfrm>
            <a:off x="5398663" y="616725"/>
            <a:ext cx="2177298" cy="3767137"/>
          </a:xfrm>
        </p:spPr>
      </p:pic>
      <p:sp>
        <p:nvSpPr>
          <p:cNvPr id="4" name="Date Placeholder 3">
            <a:extLst>
              <a:ext uri="{FF2B5EF4-FFF2-40B4-BE49-F238E27FC236}">
                <a16:creationId xmlns:a16="http://schemas.microsoft.com/office/drawing/2014/main" id="{9654CA3E-CAC1-9623-177C-58FCEFB3E69E}"/>
              </a:ext>
            </a:extLst>
          </p:cNvPr>
          <p:cNvSpPr>
            <a:spLocks noGrp="1"/>
          </p:cNvSpPr>
          <p:nvPr>
            <p:ph type="dt" sz="half" idx="16"/>
          </p:nvPr>
        </p:nvSpPr>
        <p:spPr/>
        <p:txBody>
          <a:bodyPr/>
          <a:lstStyle/>
          <a:p>
            <a:pPr>
              <a:defRPr/>
            </a:pPr>
            <a:fld id="{29CC8208-EC11-4871-B166-25080D8C6B8A}" type="datetime1">
              <a:rPr lang="en-US" smtClean="0"/>
              <a:t>12/3/2025</a:t>
            </a:fld>
            <a:endParaRPr lang="en-US" dirty="0"/>
          </a:p>
        </p:txBody>
      </p:sp>
      <p:sp>
        <p:nvSpPr>
          <p:cNvPr id="5" name="Footer Placeholder 4">
            <a:extLst>
              <a:ext uri="{FF2B5EF4-FFF2-40B4-BE49-F238E27FC236}">
                <a16:creationId xmlns:a16="http://schemas.microsoft.com/office/drawing/2014/main" id="{CC85A954-3695-AEEF-2605-E3D837C03238}"/>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8C90E7E5-322E-0822-D02E-BD89B572B773}"/>
              </a:ext>
            </a:extLst>
          </p:cNvPr>
          <p:cNvSpPr>
            <a:spLocks noGrp="1"/>
          </p:cNvSpPr>
          <p:nvPr>
            <p:ph type="sldNum" sz="quarter" idx="18"/>
          </p:nvPr>
        </p:nvSpPr>
        <p:spPr/>
        <p:txBody>
          <a:bodyPr/>
          <a:lstStyle/>
          <a:p>
            <a:pPr>
              <a:defRPr/>
            </a:pPr>
            <a:fld id="{979A04A2-726F-2143-A443-7788AF27176E}" type="slidenum">
              <a:rPr lang="en-US" smtClean="0"/>
              <a:pPr>
                <a:defRPr/>
              </a:pPr>
              <a:t>4</a:t>
            </a:fld>
            <a:endParaRPr lang="en-US" dirty="0"/>
          </a:p>
        </p:txBody>
      </p:sp>
      <p:sp>
        <p:nvSpPr>
          <p:cNvPr id="7" name="Title 6">
            <a:extLst>
              <a:ext uri="{FF2B5EF4-FFF2-40B4-BE49-F238E27FC236}">
                <a16:creationId xmlns:a16="http://schemas.microsoft.com/office/drawing/2014/main" id="{92F88A47-72F4-6FD3-D352-59CF7AFFD29C}"/>
              </a:ext>
            </a:extLst>
          </p:cNvPr>
          <p:cNvSpPr>
            <a:spLocks noGrp="1"/>
          </p:cNvSpPr>
          <p:nvPr>
            <p:ph type="title"/>
          </p:nvPr>
        </p:nvSpPr>
        <p:spPr/>
        <p:txBody>
          <a:bodyPr/>
          <a:lstStyle/>
          <a:p>
            <a:r>
              <a:rPr lang="en-US" dirty="0"/>
              <a:t>Transverse Pressure Probe</a:t>
            </a:r>
          </a:p>
        </p:txBody>
      </p:sp>
      <p:sp>
        <p:nvSpPr>
          <p:cNvPr id="8" name="Content Placeholder 7">
            <a:extLst>
              <a:ext uri="{FF2B5EF4-FFF2-40B4-BE49-F238E27FC236}">
                <a16:creationId xmlns:a16="http://schemas.microsoft.com/office/drawing/2014/main" id="{83E2354B-C417-6BB3-0774-056C0DABD489}"/>
              </a:ext>
            </a:extLst>
          </p:cNvPr>
          <p:cNvSpPr>
            <a:spLocks noGrp="1"/>
          </p:cNvSpPr>
          <p:nvPr>
            <p:ph sz="half" idx="13"/>
          </p:nvPr>
        </p:nvSpPr>
        <p:spPr>
          <a:xfrm>
            <a:off x="228601" y="744290"/>
            <a:ext cx="3904012" cy="3368538"/>
          </a:xfrm>
        </p:spPr>
        <p:txBody>
          <a:bodyPr/>
          <a:lstStyle/>
          <a:p>
            <a:r>
              <a:rPr lang="en-US" sz="1400" dirty="0"/>
              <a:t>Our existing load probe</a:t>
            </a:r>
          </a:p>
          <a:p>
            <a:r>
              <a:rPr lang="en-US" sz="1400" dirty="0"/>
              <a:t>Works(</a:t>
            </a:r>
            <a:r>
              <a:rPr lang="en-US" sz="1400" dirty="0" err="1"/>
              <a:t>ish</a:t>
            </a:r>
            <a:r>
              <a:rPr lang="en-US" sz="1400" dirty="0"/>
              <a:t>) down to 4.2K</a:t>
            </a:r>
          </a:p>
          <a:p>
            <a:r>
              <a:rPr lang="en-US" sz="1400" dirty="0"/>
              <a:t>Low current leads</a:t>
            </a:r>
          </a:p>
          <a:p>
            <a:r>
              <a:rPr lang="en-US" sz="1400" dirty="0"/>
              <a:t>Not modular</a:t>
            </a:r>
          </a:p>
          <a:p>
            <a:r>
              <a:rPr lang="en-US" sz="1400" dirty="0"/>
              <a:t>Low precision at low forces</a:t>
            </a:r>
          </a:p>
          <a:p>
            <a:pPr lvl="1"/>
            <a:r>
              <a:rPr lang="en-US" sz="1200" dirty="0"/>
              <a:t>Force readout is only from non-calibrated hydraulic pressure transducer</a:t>
            </a:r>
          </a:p>
          <a:p>
            <a:pPr lvl="1"/>
            <a:r>
              <a:rPr lang="en-US" sz="1200" dirty="0"/>
              <a:t>My guess is ~500 </a:t>
            </a:r>
            <a:r>
              <a:rPr lang="en-US" sz="1200" dirty="0" err="1"/>
              <a:t>lbs</a:t>
            </a:r>
            <a:r>
              <a:rPr lang="en-US" sz="1200" dirty="0"/>
              <a:t> hysteresis  over 20 tons</a:t>
            </a:r>
          </a:p>
          <a:p>
            <a:pPr lvl="2"/>
            <a:r>
              <a:rPr lang="en-US" sz="1200" dirty="0"/>
              <a:t>Large errors under 1000 pump psi</a:t>
            </a:r>
          </a:p>
          <a:p>
            <a:pPr lvl="2"/>
            <a:r>
              <a:rPr lang="en-US" sz="1200" dirty="0"/>
              <a:t>Plus spring return forces</a:t>
            </a:r>
          </a:p>
          <a:p>
            <a:r>
              <a:rPr lang="en-US" sz="1400" dirty="0"/>
              <a:t>Right now current is being supplied independent of probe (Nitrogen only)</a:t>
            </a:r>
          </a:p>
          <a:p>
            <a:pPr lvl="2"/>
            <a:endParaRPr lang="en-US" sz="1200" dirty="0"/>
          </a:p>
        </p:txBody>
      </p:sp>
      <p:sp>
        <p:nvSpPr>
          <p:cNvPr id="13" name="Oval 12">
            <a:extLst>
              <a:ext uri="{FF2B5EF4-FFF2-40B4-BE49-F238E27FC236}">
                <a16:creationId xmlns:a16="http://schemas.microsoft.com/office/drawing/2014/main" id="{C942BFE0-A66E-AAB4-5C00-1C0228189962}"/>
              </a:ext>
            </a:extLst>
          </p:cNvPr>
          <p:cNvSpPr/>
          <p:nvPr/>
        </p:nvSpPr>
        <p:spPr>
          <a:xfrm>
            <a:off x="6275171" y="566901"/>
            <a:ext cx="424281" cy="177534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6816E9-2D20-6DF3-D925-47BF0BD69E6F}"/>
              </a:ext>
            </a:extLst>
          </p:cNvPr>
          <p:cNvPicPr>
            <a:picLocks noChangeAspect="1"/>
          </p:cNvPicPr>
          <p:nvPr/>
        </p:nvPicPr>
        <p:blipFill>
          <a:blip r:embed="rId3"/>
          <a:stretch>
            <a:fillRect/>
          </a:stretch>
        </p:blipFill>
        <p:spPr>
          <a:xfrm>
            <a:off x="4220002" y="555241"/>
            <a:ext cx="883454" cy="3557587"/>
          </a:xfrm>
          <a:prstGeom prst="rect">
            <a:avLst/>
          </a:prstGeom>
        </p:spPr>
      </p:pic>
    </p:spTree>
    <p:extLst>
      <p:ext uri="{BB962C8B-B14F-4D97-AF65-F5344CB8AC3E}">
        <p14:creationId xmlns:p14="http://schemas.microsoft.com/office/powerpoint/2010/main" val="16099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6A56D4-2AE9-B8DB-B3AB-5DF604B99C06}"/>
              </a:ext>
            </a:extLst>
          </p:cNvPr>
          <p:cNvSpPr/>
          <p:nvPr/>
        </p:nvSpPr>
        <p:spPr>
          <a:xfrm>
            <a:off x="4041827" y="1178272"/>
            <a:ext cx="103632" cy="7373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BB2577-BD41-7288-A4E5-0BD4698B7A0B}"/>
              </a:ext>
            </a:extLst>
          </p:cNvPr>
          <p:cNvSpPr/>
          <p:nvPr/>
        </p:nvSpPr>
        <p:spPr>
          <a:xfrm>
            <a:off x="5081195" y="1178272"/>
            <a:ext cx="103632" cy="7373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7F9535-E156-1FB8-CBB5-F1A1EFAADDB8}"/>
              </a:ext>
            </a:extLst>
          </p:cNvPr>
          <p:cNvSpPr/>
          <p:nvPr/>
        </p:nvSpPr>
        <p:spPr>
          <a:xfrm>
            <a:off x="4550842" y="1546343"/>
            <a:ext cx="121479" cy="24353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F7D1E9B-B9AD-0148-1109-41CB532352ED}"/>
              </a:ext>
            </a:extLst>
          </p:cNvPr>
          <p:cNvSpPr>
            <a:spLocks noGrp="1"/>
          </p:cNvSpPr>
          <p:nvPr>
            <p:ph idx="1"/>
          </p:nvPr>
        </p:nvSpPr>
        <p:spPr>
          <a:xfrm>
            <a:off x="228602" y="728664"/>
            <a:ext cx="2819117" cy="3794522"/>
          </a:xfrm>
        </p:spPr>
        <p:txBody>
          <a:bodyPr/>
          <a:lstStyle/>
          <a:p>
            <a:r>
              <a:rPr lang="en-US" sz="1400" dirty="0"/>
              <a:t>That happens to have current leads</a:t>
            </a:r>
          </a:p>
          <a:p>
            <a:r>
              <a:rPr lang="en-US" sz="1400" dirty="0"/>
              <a:t>That happens to fit in a magnet</a:t>
            </a:r>
          </a:p>
          <a:p>
            <a:endParaRPr lang="en-US" sz="1400" dirty="0"/>
          </a:p>
          <a:p>
            <a:r>
              <a:rPr lang="en-US" sz="1400" dirty="0"/>
              <a:t>System is a large pushrod</a:t>
            </a:r>
          </a:p>
          <a:p>
            <a:pPr lvl="1"/>
            <a:r>
              <a:rPr lang="en-US" sz="1200" dirty="0"/>
              <a:t>Prevents buckling</a:t>
            </a:r>
          </a:p>
          <a:p>
            <a:pPr lvl="1"/>
            <a:r>
              <a:rPr lang="en-US" sz="1200" dirty="0"/>
              <a:t>Use roller screw or hydraulics to apply either tension or compression to sample</a:t>
            </a:r>
          </a:p>
          <a:p>
            <a:pPr lvl="1"/>
            <a:r>
              <a:rPr lang="en-US" sz="1200" dirty="0"/>
              <a:t>Use inner and outer supports as current leads</a:t>
            </a:r>
          </a:p>
          <a:p>
            <a:pPr lvl="2"/>
            <a:r>
              <a:rPr lang="en-US" sz="1200" dirty="0"/>
              <a:t>Wrap in HTS to reduce He Consumption</a:t>
            </a:r>
          </a:p>
          <a:p>
            <a:r>
              <a:rPr lang="en-US" sz="1400" dirty="0"/>
              <a:t>Where applicable, insert G-10 electrical and thermal brakes</a:t>
            </a:r>
          </a:p>
          <a:p>
            <a:pPr lvl="1"/>
            <a:endParaRPr lang="en-US" dirty="0"/>
          </a:p>
        </p:txBody>
      </p:sp>
      <p:sp>
        <p:nvSpPr>
          <p:cNvPr id="4" name="Title 3">
            <a:extLst>
              <a:ext uri="{FF2B5EF4-FFF2-40B4-BE49-F238E27FC236}">
                <a16:creationId xmlns:a16="http://schemas.microsoft.com/office/drawing/2014/main" id="{3F573B09-B7D4-0DB8-5726-350B0488DA6C}"/>
              </a:ext>
            </a:extLst>
          </p:cNvPr>
          <p:cNvSpPr>
            <a:spLocks noGrp="1"/>
          </p:cNvSpPr>
          <p:nvPr>
            <p:ph type="title"/>
          </p:nvPr>
        </p:nvSpPr>
        <p:spPr/>
        <p:txBody>
          <a:bodyPr/>
          <a:lstStyle/>
          <a:p>
            <a:r>
              <a:rPr lang="en-US" dirty="0"/>
              <a:t>Proposal: Build a cryogenic capable load system</a:t>
            </a:r>
          </a:p>
        </p:txBody>
      </p:sp>
      <p:sp>
        <p:nvSpPr>
          <p:cNvPr id="6" name="Oval 5">
            <a:extLst>
              <a:ext uri="{FF2B5EF4-FFF2-40B4-BE49-F238E27FC236}">
                <a16:creationId xmlns:a16="http://schemas.microsoft.com/office/drawing/2014/main" id="{52603B55-75F8-C4B7-051E-EF603A71AD72}"/>
              </a:ext>
            </a:extLst>
          </p:cNvPr>
          <p:cNvSpPr/>
          <p:nvPr/>
        </p:nvSpPr>
        <p:spPr>
          <a:xfrm>
            <a:off x="3254984" y="3705510"/>
            <a:ext cx="999744" cy="99974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1B0E9BB-94C5-B38E-1AB8-FE038325FB8D}"/>
              </a:ext>
            </a:extLst>
          </p:cNvPr>
          <p:cNvSpPr/>
          <p:nvPr/>
        </p:nvSpPr>
        <p:spPr>
          <a:xfrm>
            <a:off x="3370629" y="3821155"/>
            <a:ext cx="768454" cy="76845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E854BC-6D98-CCEE-0F9D-816CB6018946}"/>
              </a:ext>
            </a:extLst>
          </p:cNvPr>
          <p:cNvSpPr/>
          <p:nvPr/>
        </p:nvSpPr>
        <p:spPr>
          <a:xfrm>
            <a:off x="3411070" y="3861596"/>
            <a:ext cx="687572" cy="687572"/>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053070-FBF9-1EF3-2B4C-519A92D20DCE}"/>
              </a:ext>
            </a:extLst>
          </p:cNvPr>
          <p:cNvSpPr/>
          <p:nvPr/>
        </p:nvSpPr>
        <p:spPr>
          <a:xfrm>
            <a:off x="4450259" y="3709370"/>
            <a:ext cx="60960" cy="4069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748C04-F6B5-7D1A-82D1-F70C09BF8988}"/>
              </a:ext>
            </a:extLst>
          </p:cNvPr>
          <p:cNvSpPr/>
          <p:nvPr/>
        </p:nvSpPr>
        <p:spPr>
          <a:xfrm>
            <a:off x="4718483" y="3741645"/>
            <a:ext cx="60960" cy="4069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4892B0-F38C-1B07-5ECD-E7B62BEAAA6F}"/>
              </a:ext>
            </a:extLst>
          </p:cNvPr>
          <p:cNvSpPr/>
          <p:nvPr/>
        </p:nvSpPr>
        <p:spPr>
          <a:xfrm>
            <a:off x="4450259" y="4116278"/>
            <a:ext cx="329184" cy="2189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8E7CDC-80C6-3BDC-D5F0-7A9EB4770BAF}"/>
              </a:ext>
            </a:extLst>
          </p:cNvPr>
          <p:cNvSpPr/>
          <p:nvPr/>
        </p:nvSpPr>
        <p:spPr>
          <a:xfrm>
            <a:off x="4450259" y="1915645"/>
            <a:ext cx="329184" cy="18105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1B64609-D3DA-BADC-51D3-2C422642E3F8}"/>
              </a:ext>
            </a:extLst>
          </p:cNvPr>
          <p:cNvSpPr/>
          <p:nvPr/>
        </p:nvSpPr>
        <p:spPr>
          <a:xfrm>
            <a:off x="4422827" y="1601912"/>
            <a:ext cx="384048" cy="11304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00" dirty="0">
                <a:solidFill>
                  <a:schemeClr val="bg2"/>
                </a:solidFill>
              </a:rPr>
              <a:t>Load Cell</a:t>
            </a:r>
          </a:p>
        </p:txBody>
      </p:sp>
      <p:sp>
        <p:nvSpPr>
          <p:cNvPr id="14" name="Rectangle 13">
            <a:extLst>
              <a:ext uri="{FF2B5EF4-FFF2-40B4-BE49-F238E27FC236}">
                <a16:creationId xmlns:a16="http://schemas.microsoft.com/office/drawing/2014/main" id="{972BD242-119D-12ED-903F-36F0DEE26874}"/>
              </a:ext>
            </a:extLst>
          </p:cNvPr>
          <p:cNvSpPr/>
          <p:nvPr/>
        </p:nvSpPr>
        <p:spPr>
          <a:xfrm>
            <a:off x="4308208" y="1305805"/>
            <a:ext cx="613286" cy="29870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900" dirty="0">
                <a:solidFill>
                  <a:schemeClr val="tx1"/>
                </a:solidFill>
              </a:rPr>
              <a:t>~20 Ton</a:t>
            </a:r>
          </a:p>
        </p:txBody>
      </p:sp>
      <p:sp>
        <p:nvSpPr>
          <p:cNvPr id="16" name="Rectangle 15">
            <a:extLst>
              <a:ext uri="{FF2B5EF4-FFF2-40B4-BE49-F238E27FC236}">
                <a16:creationId xmlns:a16="http://schemas.microsoft.com/office/drawing/2014/main" id="{C8555E2B-70D0-CD45-5873-9CC262151A34}"/>
              </a:ext>
            </a:extLst>
          </p:cNvPr>
          <p:cNvSpPr/>
          <p:nvPr/>
        </p:nvSpPr>
        <p:spPr>
          <a:xfrm>
            <a:off x="3761411" y="1842493"/>
            <a:ext cx="1700784" cy="1341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C8ED8-C7DB-E5C6-63B9-A97089AF8BCA}"/>
              </a:ext>
            </a:extLst>
          </p:cNvPr>
          <p:cNvSpPr/>
          <p:nvPr/>
        </p:nvSpPr>
        <p:spPr>
          <a:xfrm>
            <a:off x="4029635" y="1178271"/>
            <a:ext cx="1158240" cy="1130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4">
            <a:extLst>
              <a:ext uri="{FF2B5EF4-FFF2-40B4-BE49-F238E27FC236}">
                <a16:creationId xmlns:a16="http://schemas.microsoft.com/office/drawing/2014/main" id="{1214DD89-83B3-A48D-C1D4-83C389818097}"/>
              </a:ext>
            </a:extLst>
          </p:cNvPr>
          <p:cNvSpPr txBox="1">
            <a:spLocks/>
          </p:cNvSpPr>
          <p:nvPr/>
        </p:nvSpPr>
        <p:spPr>
          <a:xfrm>
            <a:off x="5654398" y="620314"/>
            <a:ext cx="3318914" cy="3794522"/>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200" dirty="0"/>
          </a:p>
          <a:p>
            <a:r>
              <a:rPr lang="en-US" sz="1200" dirty="0"/>
              <a:t>Load frame to react forces</a:t>
            </a:r>
          </a:p>
          <a:p>
            <a:r>
              <a:rPr lang="en-US" sz="1200" dirty="0"/>
              <a:t>Double acting </a:t>
            </a:r>
            <a:r>
              <a:rPr lang="en-US" sz="1200" strike="sngStrike" dirty="0"/>
              <a:t>cylinder </a:t>
            </a:r>
            <a:r>
              <a:rPr lang="en-US" sz="1200" dirty="0">
                <a:solidFill>
                  <a:srgbClr val="FF0000"/>
                </a:solidFill>
              </a:rPr>
              <a:t>Roller Screw? </a:t>
            </a:r>
            <a:r>
              <a:rPr lang="en-US" sz="1200" dirty="0"/>
              <a:t>to apply ~200 MPa to 20mm x 50 mm (20 ton)</a:t>
            </a:r>
          </a:p>
          <a:p>
            <a:r>
              <a:rPr lang="en-US" sz="1200" dirty="0" err="1"/>
              <a:t>Teslatron</a:t>
            </a:r>
            <a:r>
              <a:rPr lang="en-US" sz="1200" dirty="0"/>
              <a:t> or generic mount flange</a:t>
            </a:r>
          </a:p>
          <a:p>
            <a:r>
              <a:rPr lang="en-US" sz="1200" dirty="0"/>
              <a:t>140 mm outer diameter (or VTI OD)</a:t>
            </a:r>
          </a:p>
          <a:p>
            <a:r>
              <a:rPr lang="en-US" sz="1200" dirty="0"/>
              <a:t>ID Pushrod sized to optimize loads and minimize total heat leak/mass</a:t>
            </a:r>
          </a:p>
          <a:p>
            <a:r>
              <a:rPr lang="en-US" sz="1200" dirty="0"/>
              <a:t>Instrument thin wall with strain gages and calibrate for force sensing</a:t>
            </a:r>
          </a:p>
          <a:p>
            <a:r>
              <a:rPr lang="en-US" sz="1200" dirty="0"/>
              <a:t>Interchangeable load head using Instron Style coupling </a:t>
            </a:r>
          </a:p>
          <a:p>
            <a:r>
              <a:rPr lang="en-US" sz="1200" dirty="0"/>
              <a:t>Some displacement sensing </a:t>
            </a:r>
          </a:p>
          <a:p>
            <a:pPr lvl="1"/>
            <a:r>
              <a:rPr lang="en-US" sz="1000" dirty="0"/>
              <a:t>Possibly Fiber-optic interferometry for displacement and dilatometry (S. Holl, https://cds.cern.ch/record/2845427/files/CERN-THESIS-2022-274.pdf)</a:t>
            </a:r>
          </a:p>
          <a:p>
            <a:endParaRPr lang="en-US" dirty="0"/>
          </a:p>
        </p:txBody>
      </p:sp>
      <p:cxnSp>
        <p:nvCxnSpPr>
          <p:cNvPr id="26" name="Straight Arrow Connector 25">
            <a:extLst>
              <a:ext uri="{FF2B5EF4-FFF2-40B4-BE49-F238E27FC236}">
                <a16:creationId xmlns:a16="http://schemas.microsoft.com/office/drawing/2014/main" id="{593DB345-ABEB-E803-4AC8-1C0F2DFD3451}"/>
              </a:ext>
            </a:extLst>
          </p:cNvPr>
          <p:cNvCxnSpPr>
            <a:cxnSpLocks/>
            <a:endCxn id="17" idx="3"/>
          </p:cNvCxnSpPr>
          <p:nvPr/>
        </p:nvCxnSpPr>
        <p:spPr>
          <a:xfrm flipH="1">
            <a:off x="5187875" y="1015853"/>
            <a:ext cx="497182" cy="21894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0" name="Straight Arrow Connector 29">
            <a:extLst>
              <a:ext uri="{FF2B5EF4-FFF2-40B4-BE49-F238E27FC236}">
                <a16:creationId xmlns:a16="http://schemas.microsoft.com/office/drawing/2014/main" id="{34A1E12C-B917-0352-8AA4-F57149D229E4}"/>
              </a:ext>
            </a:extLst>
          </p:cNvPr>
          <p:cNvCxnSpPr>
            <a:cxnSpLocks/>
            <a:endCxn id="14" idx="3"/>
          </p:cNvCxnSpPr>
          <p:nvPr/>
        </p:nvCxnSpPr>
        <p:spPr>
          <a:xfrm flipH="1">
            <a:off x="4921494" y="1343849"/>
            <a:ext cx="744392" cy="11130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2" name="Straight Arrow Connector 31">
            <a:extLst>
              <a:ext uri="{FF2B5EF4-FFF2-40B4-BE49-F238E27FC236}">
                <a16:creationId xmlns:a16="http://schemas.microsoft.com/office/drawing/2014/main" id="{A3D43115-B2BC-8FF6-BF32-C38503E20F9A}"/>
              </a:ext>
            </a:extLst>
          </p:cNvPr>
          <p:cNvCxnSpPr>
            <a:cxnSpLocks/>
          </p:cNvCxnSpPr>
          <p:nvPr/>
        </p:nvCxnSpPr>
        <p:spPr>
          <a:xfrm flipH="1">
            <a:off x="5423296" y="1842493"/>
            <a:ext cx="242590" cy="5666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4" name="Straight Arrow Connector 33">
            <a:extLst>
              <a:ext uri="{FF2B5EF4-FFF2-40B4-BE49-F238E27FC236}">
                <a16:creationId xmlns:a16="http://schemas.microsoft.com/office/drawing/2014/main" id="{E495BB6A-0969-08D3-411F-18D42EDCE4B2}"/>
              </a:ext>
            </a:extLst>
          </p:cNvPr>
          <p:cNvCxnSpPr>
            <a:cxnSpLocks/>
          </p:cNvCxnSpPr>
          <p:nvPr/>
        </p:nvCxnSpPr>
        <p:spPr>
          <a:xfrm flipH="1">
            <a:off x="4825604" y="2140804"/>
            <a:ext cx="846819" cy="1518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6" name="Straight Arrow Connector 35">
            <a:extLst>
              <a:ext uri="{FF2B5EF4-FFF2-40B4-BE49-F238E27FC236}">
                <a16:creationId xmlns:a16="http://schemas.microsoft.com/office/drawing/2014/main" id="{515160CB-FA45-C360-230C-56DAA56D61C3}"/>
              </a:ext>
            </a:extLst>
          </p:cNvPr>
          <p:cNvCxnSpPr>
            <a:cxnSpLocks/>
          </p:cNvCxnSpPr>
          <p:nvPr/>
        </p:nvCxnSpPr>
        <p:spPr>
          <a:xfrm flipH="1">
            <a:off x="4615209" y="2450979"/>
            <a:ext cx="1063227" cy="141027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8" name="Straight Arrow Connector 37">
            <a:extLst>
              <a:ext uri="{FF2B5EF4-FFF2-40B4-BE49-F238E27FC236}">
                <a16:creationId xmlns:a16="http://schemas.microsoft.com/office/drawing/2014/main" id="{C169220A-4B45-1AAB-74F2-C6C91AA0901D}"/>
              </a:ext>
            </a:extLst>
          </p:cNvPr>
          <p:cNvCxnSpPr>
            <a:cxnSpLocks/>
            <a:endCxn id="11" idx="0"/>
          </p:cNvCxnSpPr>
          <p:nvPr/>
        </p:nvCxnSpPr>
        <p:spPr>
          <a:xfrm flipH="1">
            <a:off x="4748963" y="2931143"/>
            <a:ext cx="929473" cy="81050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0" name="Straight Arrow Connector 39">
            <a:extLst>
              <a:ext uri="{FF2B5EF4-FFF2-40B4-BE49-F238E27FC236}">
                <a16:creationId xmlns:a16="http://schemas.microsoft.com/office/drawing/2014/main" id="{75FCEF2B-EBE1-338D-7BFA-39E61509FC65}"/>
              </a:ext>
            </a:extLst>
          </p:cNvPr>
          <p:cNvCxnSpPr>
            <a:cxnSpLocks/>
          </p:cNvCxnSpPr>
          <p:nvPr/>
        </p:nvCxnSpPr>
        <p:spPr>
          <a:xfrm flipH="1">
            <a:off x="4762363" y="3420540"/>
            <a:ext cx="910060" cy="74361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2" name="Straight Arrow Connector 41">
            <a:extLst>
              <a:ext uri="{FF2B5EF4-FFF2-40B4-BE49-F238E27FC236}">
                <a16:creationId xmlns:a16="http://schemas.microsoft.com/office/drawing/2014/main" id="{5E75F712-5DD4-A628-3117-D697501EDDE4}"/>
              </a:ext>
            </a:extLst>
          </p:cNvPr>
          <p:cNvCxnSpPr>
            <a:cxnSpLocks/>
            <a:endCxn id="13" idx="2"/>
          </p:cNvCxnSpPr>
          <p:nvPr/>
        </p:nvCxnSpPr>
        <p:spPr>
          <a:xfrm flipH="1">
            <a:off x="4611582" y="3420540"/>
            <a:ext cx="1060841" cy="56114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60" name="Straight Arrow Connector 59">
            <a:extLst>
              <a:ext uri="{FF2B5EF4-FFF2-40B4-BE49-F238E27FC236}">
                <a16:creationId xmlns:a16="http://schemas.microsoft.com/office/drawing/2014/main" id="{F4696AAB-428B-27D3-8973-7921CA168F8B}"/>
              </a:ext>
            </a:extLst>
          </p:cNvPr>
          <p:cNvCxnSpPr>
            <a:endCxn id="11" idx="1"/>
          </p:cNvCxnSpPr>
          <p:nvPr/>
        </p:nvCxnSpPr>
        <p:spPr>
          <a:xfrm flipH="1">
            <a:off x="4718483" y="3912824"/>
            <a:ext cx="953940" cy="3227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 name="Date Placeholder 2">
            <a:extLst>
              <a:ext uri="{FF2B5EF4-FFF2-40B4-BE49-F238E27FC236}">
                <a16:creationId xmlns:a16="http://schemas.microsoft.com/office/drawing/2014/main" id="{6C2D77CD-0BBC-DFB2-28BF-CF0DEAC3DB5B}"/>
              </a:ext>
            </a:extLst>
          </p:cNvPr>
          <p:cNvSpPr>
            <a:spLocks noGrp="1"/>
          </p:cNvSpPr>
          <p:nvPr>
            <p:ph type="dt" sz="half" idx="2"/>
          </p:nvPr>
        </p:nvSpPr>
        <p:spPr/>
        <p:txBody>
          <a:bodyPr/>
          <a:lstStyle/>
          <a:p>
            <a:pPr>
              <a:defRPr/>
            </a:pPr>
            <a:fld id="{7C4C5F1B-650A-4C6A-8CDB-16B4C268EEEC}" type="datetime1">
              <a:rPr lang="en-US" smtClean="0"/>
              <a:t>12/3/2025</a:t>
            </a:fld>
            <a:endParaRPr lang="en-US" dirty="0"/>
          </a:p>
        </p:txBody>
      </p:sp>
      <p:sp>
        <p:nvSpPr>
          <p:cNvPr id="22" name="Footer Placeholder 21">
            <a:extLst>
              <a:ext uri="{FF2B5EF4-FFF2-40B4-BE49-F238E27FC236}">
                <a16:creationId xmlns:a16="http://schemas.microsoft.com/office/drawing/2014/main" id="{5BEFC943-71F4-DF6F-62EC-8615541CC8FA}"/>
              </a:ext>
            </a:extLst>
          </p:cNvPr>
          <p:cNvSpPr>
            <a:spLocks noGrp="1"/>
          </p:cNvSpPr>
          <p:nvPr>
            <p:ph type="ftr" sz="quarter" idx="3"/>
          </p:nvPr>
        </p:nvSpPr>
        <p:spPr/>
        <p:txBody>
          <a:bodyPr/>
          <a:lstStyle/>
          <a:p>
            <a:pPr>
              <a:defRPr/>
            </a:pPr>
            <a:r>
              <a:rPr lang="en-US"/>
              <a:t>S. Krave | General Purpose Low Temperature Pressure Probe</a:t>
            </a:r>
            <a:endParaRPr lang="en-US" b="1" dirty="0"/>
          </a:p>
        </p:txBody>
      </p:sp>
      <p:sp>
        <p:nvSpPr>
          <p:cNvPr id="24" name="Slide Number Placeholder 23">
            <a:extLst>
              <a:ext uri="{FF2B5EF4-FFF2-40B4-BE49-F238E27FC236}">
                <a16:creationId xmlns:a16="http://schemas.microsoft.com/office/drawing/2014/main" id="{F557EDAB-AF9E-EEF5-D119-611C2F1BC089}"/>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20" name="Picture 19">
            <a:extLst>
              <a:ext uri="{FF2B5EF4-FFF2-40B4-BE49-F238E27FC236}">
                <a16:creationId xmlns:a16="http://schemas.microsoft.com/office/drawing/2014/main" id="{B699DD9F-99CA-9A9D-7156-27EEF20A2AC8}"/>
              </a:ext>
            </a:extLst>
          </p:cNvPr>
          <p:cNvPicPr>
            <a:picLocks noChangeAspect="1"/>
          </p:cNvPicPr>
          <p:nvPr/>
        </p:nvPicPr>
        <p:blipFill>
          <a:blip r:embed="rId2"/>
          <a:stretch>
            <a:fillRect/>
          </a:stretch>
        </p:blipFill>
        <p:spPr>
          <a:xfrm>
            <a:off x="3155945" y="2121007"/>
            <a:ext cx="1177180" cy="1498050"/>
          </a:xfrm>
          <a:prstGeom prst="rect">
            <a:avLst/>
          </a:prstGeom>
        </p:spPr>
      </p:pic>
    </p:spTree>
    <p:extLst>
      <p:ext uri="{BB962C8B-B14F-4D97-AF65-F5344CB8AC3E}">
        <p14:creationId xmlns:p14="http://schemas.microsoft.com/office/powerpoint/2010/main" val="468601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a:extLst>
              <a:ext uri="{FF2B5EF4-FFF2-40B4-BE49-F238E27FC236}">
                <a16:creationId xmlns:a16="http://schemas.microsoft.com/office/drawing/2014/main" id="{C24CFC82-1B7C-9BFF-8D55-EC21F7A0292E}"/>
              </a:ext>
            </a:extLst>
          </p:cNvPr>
          <p:cNvPicPr>
            <a:picLocks noGrp="1" noChangeAspect="1"/>
          </p:cNvPicPr>
          <p:nvPr>
            <p:ph sz="half" idx="15"/>
          </p:nvPr>
        </p:nvPicPr>
        <p:blipFill>
          <a:blip r:embed="rId2"/>
          <a:stretch>
            <a:fillRect/>
          </a:stretch>
        </p:blipFill>
        <p:spPr>
          <a:xfrm>
            <a:off x="6583629" y="122968"/>
            <a:ext cx="1637322" cy="3767137"/>
          </a:xfrm>
        </p:spPr>
      </p:pic>
      <p:sp>
        <p:nvSpPr>
          <p:cNvPr id="4" name="Date Placeholder 3">
            <a:extLst>
              <a:ext uri="{FF2B5EF4-FFF2-40B4-BE49-F238E27FC236}">
                <a16:creationId xmlns:a16="http://schemas.microsoft.com/office/drawing/2014/main" id="{2B4C0C55-73DF-B3BE-B2ED-C2FD46ECB2F0}"/>
              </a:ext>
            </a:extLst>
          </p:cNvPr>
          <p:cNvSpPr>
            <a:spLocks noGrp="1"/>
          </p:cNvSpPr>
          <p:nvPr>
            <p:ph type="dt" sz="half" idx="16"/>
          </p:nvPr>
        </p:nvSpPr>
        <p:spPr/>
        <p:txBody>
          <a:bodyPr/>
          <a:lstStyle/>
          <a:p>
            <a:pPr>
              <a:defRPr/>
            </a:pPr>
            <a:fld id="{C278EA07-A3FD-4876-A695-7394CE187D41}" type="datetime1">
              <a:rPr lang="en-US" smtClean="0"/>
              <a:t>12/3/2025</a:t>
            </a:fld>
            <a:endParaRPr lang="en-US" dirty="0"/>
          </a:p>
        </p:txBody>
      </p:sp>
      <p:sp>
        <p:nvSpPr>
          <p:cNvPr id="6" name="Slide Number Placeholder 5">
            <a:extLst>
              <a:ext uri="{FF2B5EF4-FFF2-40B4-BE49-F238E27FC236}">
                <a16:creationId xmlns:a16="http://schemas.microsoft.com/office/drawing/2014/main" id="{D4EB7447-1EAF-EBEC-1099-0F3230128D7E}"/>
              </a:ext>
            </a:extLst>
          </p:cNvPr>
          <p:cNvSpPr>
            <a:spLocks noGrp="1"/>
          </p:cNvSpPr>
          <p:nvPr>
            <p:ph type="sldNum" sz="quarter" idx="18"/>
          </p:nvPr>
        </p:nvSpPr>
        <p:spPr/>
        <p:txBody>
          <a:bodyPr/>
          <a:lstStyle/>
          <a:p>
            <a:pPr>
              <a:defRPr/>
            </a:pPr>
            <a:fld id="{148C009B-CB69-E04A-B9B3-34B26D69E9CF}" type="slidenum">
              <a:rPr lang="en-US" smtClean="0"/>
              <a:pPr>
                <a:defRPr/>
              </a:pPr>
              <a:t>6</a:t>
            </a:fld>
            <a:endParaRPr lang="en-US" dirty="0"/>
          </a:p>
        </p:txBody>
      </p:sp>
      <p:sp>
        <p:nvSpPr>
          <p:cNvPr id="7" name="Title 6">
            <a:extLst>
              <a:ext uri="{FF2B5EF4-FFF2-40B4-BE49-F238E27FC236}">
                <a16:creationId xmlns:a16="http://schemas.microsoft.com/office/drawing/2014/main" id="{607F2641-5B94-B5CB-0AAB-586095E0CC70}"/>
              </a:ext>
            </a:extLst>
          </p:cNvPr>
          <p:cNvSpPr>
            <a:spLocks noGrp="1"/>
          </p:cNvSpPr>
          <p:nvPr>
            <p:ph type="title"/>
          </p:nvPr>
        </p:nvSpPr>
        <p:spPr/>
        <p:txBody>
          <a:bodyPr/>
          <a:lstStyle/>
          <a:p>
            <a:r>
              <a:rPr lang="en-US" dirty="0"/>
              <a:t>Mini Transverse Sample Holder : A small step</a:t>
            </a:r>
          </a:p>
        </p:txBody>
      </p:sp>
      <p:sp>
        <p:nvSpPr>
          <p:cNvPr id="2" name="Content Placeholder 1">
            <a:extLst>
              <a:ext uri="{FF2B5EF4-FFF2-40B4-BE49-F238E27FC236}">
                <a16:creationId xmlns:a16="http://schemas.microsoft.com/office/drawing/2014/main" id="{AD264E0A-9B12-5B16-81D1-84EAC2FDB04E}"/>
              </a:ext>
            </a:extLst>
          </p:cNvPr>
          <p:cNvSpPr>
            <a:spLocks noGrp="1"/>
          </p:cNvSpPr>
          <p:nvPr>
            <p:ph sz="half" idx="13"/>
          </p:nvPr>
        </p:nvSpPr>
        <p:spPr>
          <a:xfrm>
            <a:off x="228600" y="728664"/>
            <a:ext cx="5346289" cy="3368538"/>
          </a:xfrm>
        </p:spPr>
        <p:txBody>
          <a:bodyPr/>
          <a:lstStyle/>
          <a:p>
            <a:pPr marL="171450" indent="-171450">
              <a:buFont typeface="Arial" panose="020B0604020202020204" pitchFamily="34" charset="0"/>
              <a:buChar char="•"/>
            </a:pPr>
            <a:r>
              <a:rPr lang="en-US" sz="1200" dirty="0"/>
              <a:t>A smaller low cost holder is desired for testing of larger bend radius ~25mm with straight section samples. It is to work in LN2 without background field. External actuation is desired (~24”-36”)</a:t>
            </a:r>
          </a:p>
          <a:p>
            <a:pPr marL="214313" indent="-214313">
              <a:buFont typeface="Arial" panose="020B0604020202020204" pitchFamily="34" charset="0"/>
              <a:buChar char="•"/>
            </a:pPr>
            <a:r>
              <a:rPr lang="en-US" sz="1200" dirty="0"/>
              <a:t>Max load 5000 </a:t>
            </a:r>
            <a:r>
              <a:rPr lang="en-US" sz="1200" dirty="0" err="1"/>
              <a:t>lbf</a:t>
            </a:r>
            <a:endParaRPr lang="en-US" sz="1200" dirty="0"/>
          </a:p>
          <a:p>
            <a:pPr marL="557213" lvl="1" indent="-214313">
              <a:buFont typeface="Arial" panose="020B0604020202020204" pitchFamily="34" charset="0"/>
              <a:buChar char="•"/>
            </a:pPr>
            <a:r>
              <a:rPr lang="en-US" sz="1100" dirty="0"/>
              <a:t>Limited by load cell</a:t>
            </a:r>
          </a:p>
          <a:p>
            <a:pPr marL="214313" indent="-214313">
              <a:buFont typeface="Arial" panose="020B0604020202020204" pitchFamily="34" charset="0"/>
              <a:buChar char="•"/>
            </a:pPr>
            <a:r>
              <a:rPr lang="en-US" sz="1200" dirty="0"/>
              <a:t>External actuation</a:t>
            </a:r>
          </a:p>
          <a:p>
            <a:pPr marL="214313" indent="-214313">
              <a:buFont typeface="Arial" panose="020B0604020202020204" pitchFamily="34" charset="0"/>
              <a:buChar char="•"/>
            </a:pPr>
            <a:r>
              <a:rPr lang="en-US" sz="1200" dirty="0"/>
              <a:t>Sample width up to 1.5”</a:t>
            </a:r>
          </a:p>
          <a:p>
            <a:pPr marL="214313" indent="-214313">
              <a:buFont typeface="Arial" panose="020B0604020202020204" pitchFamily="34" charset="0"/>
              <a:buChar char="•"/>
            </a:pPr>
            <a:r>
              <a:rPr lang="en-US" sz="1200" dirty="0"/>
              <a:t>Sample Length up to 4”</a:t>
            </a:r>
          </a:p>
          <a:p>
            <a:pPr marL="214313" indent="-214313">
              <a:buFont typeface="Arial" panose="020B0604020202020204" pitchFamily="34" charset="0"/>
              <a:buChar char="•"/>
            </a:pPr>
            <a:r>
              <a:rPr lang="en-US" sz="1200" dirty="0"/>
              <a:t>2 kA (800 stated)</a:t>
            </a:r>
          </a:p>
          <a:p>
            <a:pPr marL="557213" lvl="1" indent="-214313">
              <a:buFont typeface="Arial" panose="020B0604020202020204" pitchFamily="34" charset="0"/>
              <a:buChar char="•"/>
            </a:pPr>
            <a:r>
              <a:rPr lang="en-US" sz="1100" dirty="0"/>
              <a:t>@10A/mm</a:t>
            </a:r>
            <a:r>
              <a:rPr lang="en-US" sz="1100" baseline="30000" dirty="0"/>
              <a:t>2</a:t>
            </a:r>
            <a:r>
              <a:rPr lang="en-US" sz="1100" dirty="0"/>
              <a:t> requires 200 mm</a:t>
            </a:r>
            <a:r>
              <a:rPr lang="en-US" sz="1100" baseline="30000" dirty="0"/>
              <a:t>2</a:t>
            </a:r>
            <a:r>
              <a:rPr lang="en-US" sz="1100" dirty="0"/>
              <a:t> of conductor</a:t>
            </a:r>
          </a:p>
          <a:p>
            <a:pPr marL="557213" lvl="1" indent="-214313">
              <a:buFont typeface="Arial" panose="020B0604020202020204" pitchFamily="34" charset="0"/>
              <a:buChar char="•"/>
            </a:pPr>
            <a:r>
              <a:rPr lang="en-US" sz="1100" dirty="0"/>
              <a:t>1” x 0.5” copper is 322 mm</a:t>
            </a:r>
            <a:r>
              <a:rPr lang="en-US" sz="1100" baseline="30000" dirty="0"/>
              <a:t>2</a:t>
            </a:r>
            <a:r>
              <a:rPr lang="en-US" sz="1100" dirty="0"/>
              <a:t> or 6.2 A/mm^2</a:t>
            </a:r>
          </a:p>
          <a:p>
            <a:pPr marL="214313" indent="-214313">
              <a:buFont typeface="Arial" panose="020B0604020202020204" pitchFamily="34" charset="0"/>
              <a:buChar char="•"/>
            </a:pPr>
            <a:r>
              <a:rPr lang="en-US" sz="1200" dirty="0"/>
              <a:t>External Diameter 5.5 inches (fits in 14.7 cm 8.5T magnet)</a:t>
            </a:r>
          </a:p>
          <a:p>
            <a:r>
              <a:rPr lang="en-US" sz="1200" dirty="0"/>
              <a:t>This would be a little larger in size than the TPI probe.</a:t>
            </a:r>
          </a:p>
          <a:p>
            <a:r>
              <a:rPr lang="en-US" sz="1200" dirty="0"/>
              <a:t>Actuated by hand pump? – Compression only</a:t>
            </a:r>
          </a:p>
          <a:p>
            <a:endParaRPr lang="en-US" dirty="0"/>
          </a:p>
        </p:txBody>
      </p:sp>
      <p:sp>
        <p:nvSpPr>
          <p:cNvPr id="5" name="TextBox 4">
            <a:extLst>
              <a:ext uri="{FF2B5EF4-FFF2-40B4-BE49-F238E27FC236}">
                <a16:creationId xmlns:a16="http://schemas.microsoft.com/office/drawing/2014/main" id="{7E41EB7D-FF80-3E48-3315-B76FDA76DDD6}"/>
              </a:ext>
            </a:extLst>
          </p:cNvPr>
          <p:cNvSpPr txBox="1"/>
          <p:nvPr/>
        </p:nvSpPr>
        <p:spPr>
          <a:xfrm>
            <a:off x="6132072" y="3890105"/>
            <a:ext cx="2658421" cy="923330"/>
          </a:xfrm>
          <a:prstGeom prst="rect">
            <a:avLst/>
          </a:prstGeom>
          <a:noFill/>
        </p:spPr>
        <p:txBody>
          <a:bodyPr wrap="square" rtlCol="0">
            <a:spAutoFit/>
          </a:bodyPr>
          <a:lstStyle/>
          <a:p>
            <a:pPr algn="ctr"/>
            <a:r>
              <a:rPr lang="en-US" sz="900" dirty="0">
                <a:latin typeface="Helvetica" pitchFamily="2" charset="0"/>
              </a:rPr>
              <a:t>In process of lead analysis…</a:t>
            </a:r>
          </a:p>
          <a:p>
            <a:pPr algn="ctr"/>
            <a:r>
              <a:rPr lang="en-US" sz="900" dirty="0">
                <a:latin typeface="Helvetica" pitchFamily="2" charset="0"/>
              </a:rPr>
              <a:t>To have in hand:</a:t>
            </a:r>
          </a:p>
          <a:p>
            <a:pPr algn="ctr"/>
            <a:r>
              <a:rPr lang="en-US" sz="900" dirty="0">
                <a:latin typeface="Helvetica" pitchFamily="2" charset="0"/>
              </a:rPr>
              <a:t>$15k M&amp;S</a:t>
            </a:r>
          </a:p>
          <a:p>
            <a:pPr algn="ctr"/>
            <a:r>
              <a:rPr lang="en-US" sz="900" dirty="0">
                <a:latin typeface="Helvetica" pitchFamily="2" charset="0"/>
              </a:rPr>
              <a:t>.05 FTE</a:t>
            </a:r>
          </a:p>
          <a:p>
            <a:pPr algn="ctr"/>
            <a:r>
              <a:rPr lang="en-US" sz="900" dirty="0">
                <a:latin typeface="Helvetica" pitchFamily="2" charset="0"/>
              </a:rPr>
              <a:t>A couple months for simple machining</a:t>
            </a:r>
          </a:p>
          <a:p>
            <a:pPr algn="ctr"/>
            <a:endParaRPr lang="en-US" sz="900" dirty="0">
              <a:latin typeface="Helvetica" pitchFamily="2" charset="0"/>
            </a:endParaRPr>
          </a:p>
        </p:txBody>
      </p:sp>
      <p:sp>
        <p:nvSpPr>
          <p:cNvPr id="10" name="Footer Placeholder 9">
            <a:extLst>
              <a:ext uri="{FF2B5EF4-FFF2-40B4-BE49-F238E27FC236}">
                <a16:creationId xmlns:a16="http://schemas.microsoft.com/office/drawing/2014/main" id="{5F56C75E-3211-8CA4-C98C-067308CCA39B}"/>
              </a:ext>
            </a:extLst>
          </p:cNvPr>
          <p:cNvSpPr>
            <a:spLocks noGrp="1"/>
          </p:cNvSpPr>
          <p:nvPr>
            <p:ph type="ftr" sz="quarter" idx="17"/>
          </p:nvPr>
        </p:nvSpPr>
        <p:spPr/>
        <p:txBody>
          <a:bodyPr/>
          <a:lstStyle/>
          <a:p>
            <a:pPr>
              <a:defRPr/>
            </a:pPr>
            <a:r>
              <a:rPr lang="en-US"/>
              <a:t>S. Krave | General Purpose Low Temperature Pressure Probe</a:t>
            </a:r>
            <a:endParaRPr lang="en-US" b="1"/>
          </a:p>
        </p:txBody>
      </p:sp>
    </p:spTree>
    <p:extLst>
      <p:ext uri="{BB962C8B-B14F-4D97-AF65-F5344CB8AC3E}">
        <p14:creationId xmlns:p14="http://schemas.microsoft.com/office/powerpoint/2010/main" val="2595449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6DAFB3-7587-56C7-9EE5-4DD9BFC5CE3F}"/>
              </a:ext>
            </a:extLst>
          </p:cNvPr>
          <p:cNvSpPr>
            <a:spLocks noGrp="1"/>
          </p:cNvSpPr>
          <p:nvPr>
            <p:ph type="body" sz="half" idx="2"/>
          </p:nvPr>
        </p:nvSpPr>
        <p:spPr/>
        <p:txBody>
          <a:bodyPr/>
          <a:lstStyle/>
          <a:p>
            <a:endParaRPr lang="en-US"/>
          </a:p>
        </p:txBody>
      </p:sp>
      <p:pic>
        <p:nvPicPr>
          <p:cNvPr id="10" name="Content Placeholder 9" descr="A picture containing indoor&#10;&#10;AI-generated content may be incorrect.">
            <a:extLst>
              <a:ext uri="{FF2B5EF4-FFF2-40B4-BE49-F238E27FC236}">
                <a16:creationId xmlns:a16="http://schemas.microsoft.com/office/drawing/2014/main" id="{080B6ECA-40C5-8450-C57D-E4008F1B337A}"/>
              </a:ext>
            </a:extLst>
          </p:cNvPr>
          <p:cNvPicPr>
            <a:picLocks noGrp="1" noChangeAspect="1"/>
          </p:cNvPicPr>
          <p:nvPr>
            <p:ph sz="half" idx="15"/>
          </p:nvPr>
        </p:nvPicPr>
        <p:blipFill>
          <a:blip r:embed="rId2"/>
          <a:stretch>
            <a:fillRect/>
          </a:stretch>
        </p:blipFill>
        <p:spPr>
          <a:xfrm rot="5400000">
            <a:off x="4190770" y="868993"/>
            <a:ext cx="3767137" cy="2825352"/>
          </a:xfrm>
        </p:spPr>
      </p:pic>
      <p:sp>
        <p:nvSpPr>
          <p:cNvPr id="4" name="Date Placeholder 3">
            <a:extLst>
              <a:ext uri="{FF2B5EF4-FFF2-40B4-BE49-F238E27FC236}">
                <a16:creationId xmlns:a16="http://schemas.microsoft.com/office/drawing/2014/main" id="{53C5B06F-BF6E-2CDF-A277-A101FE2A7AB6}"/>
              </a:ext>
            </a:extLst>
          </p:cNvPr>
          <p:cNvSpPr>
            <a:spLocks noGrp="1"/>
          </p:cNvSpPr>
          <p:nvPr>
            <p:ph type="dt" sz="half" idx="16"/>
          </p:nvPr>
        </p:nvSpPr>
        <p:spPr/>
        <p:txBody>
          <a:bodyPr/>
          <a:lstStyle/>
          <a:p>
            <a:pPr>
              <a:defRPr/>
            </a:pPr>
            <a:fld id="{29CC8208-EC11-4871-B166-25080D8C6B8A}" type="datetime1">
              <a:rPr lang="en-US" smtClean="0"/>
              <a:t>12/3/2025</a:t>
            </a:fld>
            <a:endParaRPr lang="en-US" dirty="0"/>
          </a:p>
        </p:txBody>
      </p:sp>
      <p:sp>
        <p:nvSpPr>
          <p:cNvPr id="5" name="Footer Placeholder 4">
            <a:extLst>
              <a:ext uri="{FF2B5EF4-FFF2-40B4-BE49-F238E27FC236}">
                <a16:creationId xmlns:a16="http://schemas.microsoft.com/office/drawing/2014/main" id="{2699F473-5AFC-F125-0CE0-5401639DCB80}"/>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83AF598D-737D-3D5D-AA28-5EF4BFC7D776}"/>
              </a:ext>
            </a:extLst>
          </p:cNvPr>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a:extLst>
              <a:ext uri="{FF2B5EF4-FFF2-40B4-BE49-F238E27FC236}">
                <a16:creationId xmlns:a16="http://schemas.microsoft.com/office/drawing/2014/main" id="{8522910B-C880-BDFD-4B92-D50AEEB7CD76}"/>
              </a:ext>
            </a:extLst>
          </p:cNvPr>
          <p:cNvSpPr>
            <a:spLocks noGrp="1"/>
          </p:cNvSpPr>
          <p:nvPr>
            <p:ph type="title"/>
          </p:nvPr>
        </p:nvSpPr>
        <p:spPr/>
        <p:txBody>
          <a:bodyPr/>
          <a:lstStyle/>
          <a:p>
            <a:r>
              <a:rPr lang="en-US" dirty="0"/>
              <a:t>Mini Probe Assembled</a:t>
            </a:r>
          </a:p>
        </p:txBody>
      </p:sp>
      <p:sp>
        <p:nvSpPr>
          <p:cNvPr id="8" name="Content Placeholder 7">
            <a:extLst>
              <a:ext uri="{FF2B5EF4-FFF2-40B4-BE49-F238E27FC236}">
                <a16:creationId xmlns:a16="http://schemas.microsoft.com/office/drawing/2014/main" id="{96BF3A01-BC71-A681-8C81-6B33FD25438B}"/>
              </a:ext>
            </a:extLst>
          </p:cNvPr>
          <p:cNvSpPr>
            <a:spLocks noGrp="1"/>
          </p:cNvSpPr>
          <p:nvPr>
            <p:ph sz="half" idx="13"/>
          </p:nvPr>
        </p:nvSpPr>
        <p:spPr/>
        <p:txBody>
          <a:bodyPr/>
          <a:lstStyle/>
          <a:p>
            <a:r>
              <a:rPr lang="en-US" dirty="0"/>
              <a:t>Right now we can*:</a:t>
            </a:r>
          </a:p>
          <a:p>
            <a:pPr lvl="1"/>
            <a:r>
              <a:rPr lang="en-US" dirty="0"/>
              <a:t>Cool down in nitrogen tub</a:t>
            </a:r>
          </a:p>
          <a:p>
            <a:pPr lvl="1"/>
            <a:r>
              <a:rPr lang="en-US" dirty="0"/>
              <a:t>Control to precise set force manually</a:t>
            </a:r>
          </a:p>
          <a:p>
            <a:pPr lvl="1"/>
            <a:r>
              <a:rPr lang="en-US" dirty="0"/>
              <a:t>Read load</a:t>
            </a:r>
          </a:p>
          <a:p>
            <a:pPr marL="282575" lvl="1" indent="0">
              <a:buNone/>
            </a:pPr>
            <a:endParaRPr lang="en-US" dirty="0"/>
          </a:p>
          <a:p>
            <a:pPr marL="282575" lvl="1" indent="0">
              <a:buNone/>
            </a:pPr>
            <a:endParaRPr lang="en-US" dirty="0"/>
          </a:p>
          <a:p>
            <a:pPr marL="282575" lvl="1" indent="0">
              <a:buNone/>
            </a:pPr>
            <a:r>
              <a:rPr lang="en-US" dirty="0"/>
              <a:t>*Hydraulic fittings have not been installed but it may be directly connected to manual system</a:t>
            </a:r>
          </a:p>
        </p:txBody>
      </p:sp>
    </p:spTree>
    <p:extLst>
      <p:ext uri="{BB962C8B-B14F-4D97-AF65-F5344CB8AC3E}">
        <p14:creationId xmlns:p14="http://schemas.microsoft.com/office/powerpoint/2010/main" val="48521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F35FD4-776F-C368-B96C-BDD8354BEF0B}"/>
              </a:ext>
            </a:extLst>
          </p:cNvPr>
          <p:cNvSpPr>
            <a:spLocks noGrp="1"/>
          </p:cNvSpPr>
          <p:nvPr>
            <p:ph type="body" sz="half" idx="2"/>
          </p:nvPr>
        </p:nvSpPr>
        <p:spPr/>
        <p:txBody>
          <a:bodyPr/>
          <a:lstStyle/>
          <a:p>
            <a:endParaRPr lang="en-US"/>
          </a:p>
        </p:txBody>
      </p:sp>
      <p:pic>
        <p:nvPicPr>
          <p:cNvPr id="10" name="Content Placeholder 9" descr="Graphical user interface&#10;&#10;AI-generated content may be incorrect.">
            <a:extLst>
              <a:ext uri="{FF2B5EF4-FFF2-40B4-BE49-F238E27FC236}">
                <a16:creationId xmlns:a16="http://schemas.microsoft.com/office/drawing/2014/main" id="{75A83EE0-E3FB-1542-83AF-ACAC2BCF07AD}"/>
              </a:ext>
            </a:extLst>
          </p:cNvPr>
          <p:cNvPicPr>
            <a:picLocks noGrp="1" noChangeAspect="1"/>
          </p:cNvPicPr>
          <p:nvPr>
            <p:ph sz="half" idx="15"/>
          </p:nvPr>
        </p:nvPicPr>
        <p:blipFill>
          <a:blip r:embed="rId2"/>
          <a:stretch>
            <a:fillRect/>
          </a:stretch>
        </p:blipFill>
        <p:spPr>
          <a:xfrm>
            <a:off x="3543300" y="1165781"/>
            <a:ext cx="5346700" cy="2873851"/>
          </a:xfrm>
        </p:spPr>
      </p:pic>
      <p:sp>
        <p:nvSpPr>
          <p:cNvPr id="4" name="Date Placeholder 3">
            <a:extLst>
              <a:ext uri="{FF2B5EF4-FFF2-40B4-BE49-F238E27FC236}">
                <a16:creationId xmlns:a16="http://schemas.microsoft.com/office/drawing/2014/main" id="{1433E51F-FCE6-9EA9-6B14-07B655FC003C}"/>
              </a:ext>
            </a:extLst>
          </p:cNvPr>
          <p:cNvSpPr>
            <a:spLocks noGrp="1"/>
          </p:cNvSpPr>
          <p:nvPr>
            <p:ph type="dt" sz="half" idx="16"/>
          </p:nvPr>
        </p:nvSpPr>
        <p:spPr/>
        <p:txBody>
          <a:bodyPr/>
          <a:lstStyle/>
          <a:p>
            <a:pPr>
              <a:defRPr/>
            </a:pPr>
            <a:fld id="{29CC8208-EC11-4871-B166-25080D8C6B8A}" type="datetime1">
              <a:rPr lang="en-US" smtClean="0"/>
              <a:t>12/3/2025</a:t>
            </a:fld>
            <a:endParaRPr lang="en-US" dirty="0"/>
          </a:p>
        </p:txBody>
      </p:sp>
      <p:sp>
        <p:nvSpPr>
          <p:cNvPr id="5" name="Footer Placeholder 4">
            <a:extLst>
              <a:ext uri="{FF2B5EF4-FFF2-40B4-BE49-F238E27FC236}">
                <a16:creationId xmlns:a16="http://schemas.microsoft.com/office/drawing/2014/main" id="{FB695B3D-0FDA-6D05-226C-C91426123399}"/>
              </a:ext>
            </a:extLst>
          </p:cNvPr>
          <p:cNvSpPr>
            <a:spLocks noGrp="1"/>
          </p:cNvSpPr>
          <p:nvPr>
            <p:ph type="ftr" sz="quarter" idx="17"/>
          </p:nvPr>
        </p:nvSpPr>
        <p:spPr/>
        <p:txBody>
          <a:bodyPr/>
          <a:lstStyle/>
          <a:p>
            <a:pPr>
              <a:defRPr/>
            </a:pPr>
            <a:r>
              <a:rPr lang="en-US"/>
              <a:t>S. Krave | General Purpose Low Temperature Pressure Probe</a:t>
            </a:r>
            <a:endParaRPr lang="en-US" b="1"/>
          </a:p>
        </p:txBody>
      </p:sp>
      <p:sp>
        <p:nvSpPr>
          <p:cNvPr id="6" name="Slide Number Placeholder 5">
            <a:extLst>
              <a:ext uri="{FF2B5EF4-FFF2-40B4-BE49-F238E27FC236}">
                <a16:creationId xmlns:a16="http://schemas.microsoft.com/office/drawing/2014/main" id="{B09E8C87-7C40-5321-7D8E-9C9E3CAFEB84}"/>
              </a:ext>
            </a:extLst>
          </p:cNvPr>
          <p:cNvSpPr>
            <a:spLocks noGrp="1"/>
          </p:cNvSpPr>
          <p:nvPr>
            <p:ph type="sldNum" sz="quarter" idx="18"/>
          </p:nvPr>
        </p:nvSpPr>
        <p:spPr/>
        <p:txBody>
          <a:bodyPr/>
          <a:lstStyle/>
          <a:p>
            <a:pPr>
              <a:defRPr/>
            </a:pPr>
            <a:fld id="{979A04A2-726F-2143-A443-7788AF27176E}" type="slidenum">
              <a:rPr lang="en-US" smtClean="0"/>
              <a:pPr>
                <a:defRPr/>
              </a:pPr>
              <a:t>8</a:t>
            </a:fld>
            <a:endParaRPr lang="en-US" dirty="0"/>
          </a:p>
        </p:txBody>
      </p:sp>
      <p:sp>
        <p:nvSpPr>
          <p:cNvPr id="7" name="Title 6">
            <a:extLst>
              <a:ext uri="{FF2B5EF4-FFF2-40B4-BE49-F238E27FC236}">
                <a16:creationId xmlns:a16="http://schemas.microsoft.com/office/drawing/2014/main" id="{54CE37FD-5DBF-6FBE-FE1E-4A4CFBDCCDEC}"/>
              </a:ext>
            </a:extLst>
          </p:cNvPr>
          <p:cNvSpPr>
            <a:spLocks noGrp="1"/>
          </p:cNvSpPr>
          <p:nvPr>
            <p:ph type="title"/>
          </p:nvPr>
        </p:nvSpPr>
        <p:spPr/>
        <p:txBody>
          <a:bodyPr/>
          <a:lstStyle/>
          <a:p>
            <a:r>
              <a:rPr lang="en-US" dirty="0"/>
              <a:t>Loadcell Test</a:t>
            </a:r>
          </a:p>
        </p:txBody>
      </p:sp>
      <p:sp>
        <p:nvSpPr>
          <p:cNvPr id="8" name="Content Placeholder 7">
            <a:extLst>
              <a:ext uri="{FF2B5EF4-FFF2-40B4-BE49-F238E27FC236}">
                <a16:creationId xmlns:a16="http://schemas.microsoft.com/office/drawing/2014/main" id="{7DE30BEF-6696-58CB-5246-6D36920263FE}"/>
              </a:ext>
            </a:extLst>
          </p:cNvPr>
          <p:cNvSpPr>
            <a:spLocks noGrp="1"/>
          </p:cNvSpPr>
          <p:nvPr>
            <p:ph sz="half" idx="13"/>
          </p:nvPr>
        </p:nvSpPr>
        <p:spPr/>
        <p:txBody>
          <a:bodyPr/>
          <a:lstStyle/>
          <a:p>
            <a:r>
              <a:rPr lang="en-US" dirty="0"/>
              <a:t>Loadcell on device is working well. Set to log to file. Can use for postprocessing.</a:t>
            </a:r>
          </a:p>
          <a:p>
            <a:r>
              <a:rPr lang="en-US" dirty="0"/>
              <a:t>High precision calibrated loadcell (&lt;0.05% full scale error)</a:t>
            </a:r>
          </a:p>
          <a:p>
            <a:pPr lvl="1"/>
            <a:r>
              <a:rPr lang="en-US" dirty="0"/>
              <a:t>Can interface with </a:t>
            </a:r>
            <a:r>
              <a:rPr lang="en-US" dirty="0" err="1"/>
              <a:t>Labview</a:t>
            </a:r>
            <a:r>
              <a:rPr lang="en-US" dirty="0"/>
              <a:t> via serial (USB)</a:t>
            </a:r>
          </a:p>
        </p:txBody>
      </p:sp>
    </p:spTree>
    <p:extLst>
      <p:ext uri="{BB962C8B-B14F-4D97-AF65-F5344CB8AC3E}">
        <p14:creationId xmlns:p14="http://schemas.microsoft.com/office/powerpoint/2010/main" val="3648797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9F004D1-D53B-460D-697A-57F35730A6D2}"/>
              </a:ext>
            </a:extLst>
          </p:cNvPr>
          <p:cNvPicPr>
            <a:picLocks noGrp="1" noChangeAspect="1"/>
          </p:cNvPicPr>
          <p:nvPr>
            <p:ph idx="1"/>
          </p:nvPr>
        </p:nvPicPr>
        <p:blipFill>
          <a:blip r:embed="rId2"/>
          <a:stretch>
            <a:fillRect/>
          </a:stretch>
        </p:blipFill>
        <p:spPr>
          <a:xfrm>
            <a:off x="579649" y="259587"/>
            <a:ext cx="6759130" cy="3794125"/>
          </a:xfrm>
        </p:spPr>
      </p:pic>
      <p:sp>
        <p:nvSpPr>
          <p:cNvPr id="3" name="Title 2">
            <a:extLst>
              <a:ext uri="{FF2B5EF4-FFF2-40B4-BE49-F238E27FC236}">
                <a16:creationId xmlns:a16="http://schemas.microsoft.com/office/drawing/2014/main" id="{5A306719-3B87-785F-3672-EA4411979BFB}"/>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1260CD95-BB8A-3F37-A555-18C888154A6C}"/>
              </a:ext>
            </a:extLst>
          </p:cNvPr>
          <p:cNvSpPr>
            <a:spLocks noGrp="1"/>
          </p:cNvSpPr>
          <p:nvPr>
            <p:ph type="dt" sz="half" idx="2"/>
          </p:nvPr>
        </p:nvSpPr>
        <p:spPr/>
        <p:txBody>
          <a:bodyPr/>
          <a:lstStyle/>
          <a:p>
            <a:pPr>
              <a:defRPr/>
            </a:pPr>
            <a:fld id="{04809847-A63F-47D0-895B-6742CEC87570}" type="datetime1">
              <a:rPr lang="en-US" smtClean="0"/>
              <a:t>12/3/2025</a:t>
            </a:fld>
            <a:endParaRPr lang="en-US" dirty="0"/>
          </a:p>
        </p:txBody>
      </p:sp>
      <p:sp>
        <p:nvSpPr>
          <p:cNvPr id="5" name="Footer Placeholder 4">
            <a:extLst>
              <a:ext uri="{FF2B5EF4-FFF2-40B4-BE49-F238E27FC236}">
                <a16:creationId xmlns:a16="http://schemas.microsoft.com/office/drawing/2014/main" id="{65BE6FB3-B87C-18F2-FAF7-C39F4276B606}"/>
              </a:ext>
            </a:extLst>
          </p:cNvPr>
          <p:cNvSpPr>
            <a:spLocks noGrp="1"/>
          </p:cNvSpPr>
          <p:nvPr>
            <p:ph type="ftr" sz="quarter" idx="3"/>
          </p:nvPr>
        </p:nvSpPr>
        <p:spPr/>
        <p:txBody>
          <a:bodyPr/>
          <a:lstStyle/>
          <a:p>
            <a:pPr>
              <a:defRPr/>
            </a:pPr>
            <a:r>
              <a:rPr lang="en-US"/>
              <a:t>S. Krave | General Purpose Low Temperature Pressure Probe</a:t>
            </a:r>
            <a:endParaRPr lang="en-US" b="1" dirty="0"/>
          </a:p>
        </p:txBody>
      </p:sp>
      <p:sp>
        <p:nvSpPr>
          <p:cNvPr id="6" name="Slide Number Placeholder 5">
            <a:extLst>
              <a:ext uri="{FF2B5EF4-FFF2-40B4-BE49-F238E27FC236}">
                <a16:creationId xmlns:a16="http://schemas.microsoft.com/office/drawing/2014/main" id="{55920B5B-FB39-0954-9589-4667682496D2}"/>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cxnSp>
        <p:nvCxnSpPr>
          <p:cNvPr id="7" name="Straight Arrow Connector 6">
            <a:extLst>
              <a:ext uri="{FF2B5EF4-FFF2-40B4-BE49-F238E27FC236}">
                <a16:creationId xmlns:a16="http://schemas.microsoft.com/office/drawing/2014/main" id="{E46D48CC-BE1B-2FB7-1807-20670AAD0561}"/>
              </a:ext>
            </a:extLst>
          </p:cNvPr>
          <p:cNvCxnSpPr>
            <a:cxnSpLocks/>
          </p:cNvCxnSpPr>
          <p:nvPr/>
        </p:nvCxnSpPr>
        <p:spPr>
          <a:xfrm flipH="1">
            <a:off x="3467595" y="1389413"/>
            <a:ext cx="30757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B9DC890-0C27-8EBB-F431-79389CABACD6}"/>
              </a:ext>
            </a:extLst>
          </p:cNvPr>
          <p:cNvSpPr txBox="1"/>
          <p:nvPr/>
        </p:nvSpPr>
        <p:spPr>
          <a:xfrm>
            <a:off x="6120160" y="1273997"/>
            <a:ext cx="2006930" cy="230832"/>
          </a:xfrm>
          <a:prstGeom prst="rect">
            <a:avLst/>
          </a:prstGeom>
          <a:noFill/>
        </p:spPr>
        <p:txBody>
          <a:bodyPr wrap="square" rtlCol="0">
            <a:spAutoFit/>
          </a:bodyPr>
          <a:lstStyle/>
          <a:p>
            <a:pPr algn="ctr"/>
            <a:r>
              <a:rPr lang="en-US" sz="900" dirty="0">
                <a:latin typeface="Helvetica" pitchFamily="2" charset="0"/>
              </a:rPr>
              <a:t>Should Update to IB3</a:t>
            </a:r>
          </a:p>
        </p:txBody>
      </p:sp>
    </p:spTree>
    <p:extLst>
      <p:ext uri="{BB962C8B-B14F-4D97-AF65-F5344CB8AC3E}">
        <p14:creationId xmlns:p14="http://schemas.microsoft.com/office/powerpoint/2010/main" val="2820938266"/>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900" dirty="0">
            <a:latin typeface="Helvetica" pitchFamily="2" charset="0"/>
          </a:defRPr>
        </a:defPPr>
      </a:lstStyle>
    </a:txDef>
  </a:objectDefaults>
  <a:extraClrSchemeLst/>
  <a:extLst>
    <a:ext uri="{05A4C25C-085E-4340-85A3-A5531E510DB2}">
      <thm15:themeFamily xmlns:thm15="http://schemas.microsoft.com/office/thememl/2012/main" name="Presentation1" id="{508473E5-0C25-42F0-A416-D252C5B69D65}" vid="{B640DC76-C438-4508-8DBC-0E18394E71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Fermi2023Template</Template>
  <TotalTime>22746</TotalTime>
  <Words>2496</Words>
  <Application>Microsoft Office PowerPoint</Application>
  <PresentationFormat>On-screen Show (16:9)</PresentationFormat>
  <Paragraphs>332</Paragraphs>
  <Slides>27</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Helvetica</vt:lpstr>
      <vt:lpstr>Symbol</vt:lpstr>
      <vt:lpstr>Times New Roman</vt:lpstr>
      <vt:lpstr>Wingdings</vt:lpstr>
      <vt:lpstr>Fermilab_PPT_090915</vt:lpstr>
      <vt:lpstr>Bitmap Image</vt:lpstr>
      <vt:lpstr>PowerPoint Presentation</vt:lpstr>
      <vt:lpstr>Motivation</vt:lpstr>
      <vt:lpstr>Infrastructure (FNAL)</vt:lpstr>
      <vt:lpstr>Transverse Pressure Probe</vt:lpstr>
      <vt:lpstr>Proposal: Build a cryogenic capable load system</vt:lpstr>
      <vt:lpstr>Mini Transverse Sample Holder : A small step</vt:lpstr>
      <vt:lpstr>Mini Probe Assembled</vt:lpstr>
      <vt:lpstr>Loadcell Test</vt:lpstr>
      <vt:lpstr>PowerPoint Presentation</vt:lpstr>
      <vt:lpstr>TS3 Version Extensions</vt:lpstr>
      <vt:lpstr>Controls for Such a system</vt:lpstr>
      <vt:lpstr>Conclusions (ish)</vt:lpstr>
      <vt:lpstr>Extra Stuff</vt:lpstr>
      <vt:lpstr>Quick Analysis for ballparking…</vt:lpstr>
      <vt:lpstr>PowerPoint Presentation</vt:lpstr>
      <vt:lpstr>Approximate Sizing for TS3</vt:lpstr>
      <vt:lpstr>Clearly…</vt:lpstr>
      <vt:lpstr>Available Facilities: Do we have a preferred initial target?</vt:lpstr>
      <vt:lpstr>Mini Probe Plans</vt:lpstr>
      <vt:lpstr>PowerPoint Presentation</vt:lpstr>
      <vt:lpstr>IB3A Superconducting R&amp;D Lab</vt:lpstr>
      <vt:lpstr>Experimental Setups</vt:lpstr>
      <vt:lpstr>PowerPoint Presentation</vt:lpstr>
      <vt:lpstr>Mini probe BOM</vt:lpstr>
      <vt:lpstr>PowerPoint Presentation</vt:lpstr>
      <vt:lpstr>Bronze</vt:lpstr>
      <vt:lpstr>Copper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T. Krave</dc:creator>
  <cp:lastModifiedBy>Steven Krave</cp:lastModifiedBy>
  <cp:revision>23</cp:revision>
  <cp:lastPrinted>2014-01-20T19:40:21Z</cp:lastPrinted>
  <dcterms:created xsi:type="dcterms:W3CDTF">2024-01-16T17:27:18Z</dcterms:created>
  <dcterms:modified xsi:type="dcterms:W3CDTF">2025-12-03T20:58:43Z</dcterms:modified>
</cp:coreProperties>
</file>