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comments/comment2.xml" ContentType="application/vnd.openxmlformats-officedocument.presentationml.comments+xml"/>
  <Override PartName="/ppt/notesSlides/notesSlide13.xml" ContentType="application/vnd.openxmlformats-officedocument.presentationml.notesSlide+xml"/>
  <Override PartName="/ppt/comments/comment3.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77" r:id="rId2"/>
  </p:sldMasterIdLst>
  <p:notesMasterIdLst>
    <p:notesMasterId r:id="rId28"/>
  </p:notesMasterIdLst>
  <p:handoutMasterIdLst>
    <p:handoutMasterId r:id="rId29"/>
  </p:handoutMasterIdLst>
  <p:sldIdLst>
    <p:sldId id="286" r:id="rId3"/>
    <p:sldId id="527" r:id="rId4"/>
    <p:sldId id="491" r:id="rId5"/>
    <p:sldId id="517" r:id="rId6"/>
    <p:sldId id="525" r:id="rId7"/>
    <p:sldId id="528" r:id="rId8"/>
    <p:sldId id="529" r:id="rId9"/>
    <p:sldId id="533" r:id="rId10"/>
    <p:sldId id="531" r:id="rId11"/>
    <p:sldId id="532" r:id="rId12"/>
    <p:sldId id="535" r:id="rId13"/>
    <p:sldId id="536" r:id="rId14"/>
    <p:sldId id="534" r:id="rId15"/>
    <p:sldId id="497" r:id="rId16"/>
    <p:sldId id="537" r:id="rId17"/>
    <p:sldId id="504" r:id="rId18"/>
    <p:sldId id="508" r:id="rId19"/>
    <p:sldId id="538" r:id="rId20"/>
    <p:sldId id="516" r:id="rId21"/>
    <p:sldId id="539" r:id="rId22"/>
    <p:sldId id="495" r:id="rId23"/>
    <p:sldId id="494" r:id="rId24"/>
    <p:sldId id="506" r:id="rId25"/>
    <p:sldId id="509" r:id="rId26"/>
    <p:sldId id="513" r:id="rId27"/>
  </p:sldIdLst>
  <p:sldSz cx="9144000" cy="6858000" type="screen4x3"/>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60" userDrawn="1">
          <p15:clr>
            <a:srgbClr val="A4A3A4"/>
          </p15:clr>
        </p15:guide>
        <p15:guide id="2" orient="horz" pos="1010" userDrawn="1">
          <p15:clr>
            <a:srgbClr val="A4A3A4"/>
          </p15:clr>
        </p15:guide>
        <p15:guide id="3" orient="horz" pos="3630" userDrawn="1">
          <p15:clr>
            <a:srgbClr val="A4A3A4"/>
          </p15:clr>
        </p15:guide>
        <p15:guide id="4" orient="horz" pos="2309" userDrawn="1">
          <p15:clr>
            <a:srgbClr val="A4A3A4"/>
          </p15:clr>
        </p15:guide>
        <p15:guide id="5" pos="5471" userDrawn="1">
          <p15:clr>
            <a:srgbClr val="A4A3A4"/>
          </p15:clr>
        </p15:guide>
        <p15:guide id="6" pos="295" userDrawn="1">
          <p15:clr>
            <a:srgbClr val="A4A3A4"/>
          </p15:clr>
        </p15:guide>
        <p15:guide id="7" userDrawn="1">
          <p15:clr>
            <a:srgbClr val="A4A3A4"/>
          </p15:clr>
        </p15:guide>
        <p15:guide id="8" pos="2075" userDrawn="1">
          <p15:clr>
            <a:srgbClr val="A4A3A4"/>
          </p15:clr>
        </p15:guide>
        <p15:guide id="9" pos="3889" userDrawn="1">
          <p15:clr>
            <a:srgbClr val="A4A3A4"/>
          </p15:clr>
        </p15:guide>
        <p15:guide id="10" pos="3679" userDrawn="1">
          <p15:clr>
            <a:srgbClr val="A4A3A4"/>
          </p15:clr>
        </p15:guide>
        <p15:guide id="11" pos="2852" userDrawn="1">
          <p15:clr>
            <a:srgbClr val="A4A3A4"/>
          </p15:clr>
        </p15:guide>
        <p15:guide id="12" pos="1871" userDrawn="1">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oyan E. Stoynev x 30907N" initials="SESx3" lastIdx="1" clrIdx="0">
    <p:extLst>
      <p:ext uri="{19B8F6BF-5375-455C-9EA6-DF929625EA0E}">
        <p15:presenceInfo xmlns:p15="http://schemas.microsoft.com/office/powerpoint/2012/main" userId="S-1-5-21-1644491937-1202660629-839522115-180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BE2"/>
    <a:srgbClr val="898989"/>
    <a:srgbClr val="FF33CC"/>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51"/>
    <p:restoredTop sz="93068"/>
  </p:normalViewPr>
  <p:slideViewPr>
    <p:cSldViewPr snapToGrid="0" snapToObjects="1">
      <p:cViewPr varScale="1">
        <p:scale>
          <a:sx n="93" d="100"/>
          <a:sy n="93" d="100"/>
        </p:scale>
        <p:origin x="1430" y="82"/>
      </p:cViewPr>
      <p:guideLst>
        <p:guide orient="horz" pos="2560"/>
        <p:guide orient="horz" pos="1010"/>
        <p:guide orient="horz" pos="3630"/>
        <p:guide orient="horz" pos="2309"/>
        <p:guide pos="5471"/>
        <p:guide pos="295"/>
        <p:guide/>
        <p:guide pos="2075"/>
        <p:guide pos="3889"/>
        <p:guide pos="3679"/>
        <p:guide pos="2852"/>
        <p:guide pos="1871"/>
      </p:guideLst>
    </p:cSldViewPr>
  </p:slideViewPr>
  <p:notesTextViewPr>
    <p:cViewPr>
      <p:scale>
        <a:sx n="100" d="100"/>
        <a:sy n="100" d="100"/>
      </p:scale>
      <p:origin x="0" y="0"/>
    </p:cViewPr>
  </p:notesTextViewPr>
  <p:sorterViewPr>
    <p:cViewPr>
      <p:scale>
        <a:sx n="39" d="100"/>
        <a:sy n="39" d="100"/>
      </p:scale>
      <p:origin x="0" y="0"/>
    </p:cViewPr>
  </p:sorterViewPr>
  <p:notesViewPr>
    <p:cSldViewPr snapToGrid="0" snapToObjects="1">
      <p:cViewPr varScale="1">
        <p:scale>
          <a:sx n="114" d="100"/>
          <a:sy n="114" d="100"/>
        </p:scale>
        <p:origin x="-4192" y="-112"/>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8-12T11:43:16.268" idx="1">
    <p:pos x="10" y="10"/>
    <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8-12T11:43:16.268" idx="1">
    <p:pos x="10" y="10"/>
    <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8-12T11:43:16.268" idx="1">
    <p:pos x="10" y="10"/>
    <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1B9D2C41-C2D0-FF45-8B99-3885B7F78EB1}" type="datetimeFigureOut">
              <a:rPr lang="en-US" smtClean="0"/>
              <a:t>8/28/2019</a:t>
            </a:fld>
            <a:endParaRPr lang="en-US" dirty="0"/>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269AC406-2681-664E-BB07-370330405AEA}" type="slidenum">
              <a:rPr lang="en-US" smtClean="0"/>
              <a:t>‹#›</a:t>
            </a:fld>
            <a:endParaRPr lang="en-US" dirty="0"/>
          </a:p>
        </p:txBody>
      </p:sp>
    </p:spTree>
    <p:extLst>
      <p:ext uri="{BB962C8B-B14F-4D97-AF65-F5344CB8AC3E}">
        <p14:creationId xmlns:p14="http://schemas.microsoft.com/office/powerpoint/2010/main" val="4613687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CA948ED6-3360-EB40-9D40-476C2156E9E8}" type="datetimeFigureOut">
              <a:rPr lang="en-US" smtClean="0"/>
              <a:t>8/28/2019</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D8C10DA6-9909-7D4F-83A2-7593F71DDB5D}" type="slidenum">
              <a:rPr lang="en-US" smtClean="0"/>
              <a:t>‹#›</a:t>
            </a:fld>
            <a:endParaRPr lang="en-US" dirty="0"/>
          </a:p>
        </p:txBody>
      </p:sp>
    </p:spTree>
    <p:extLst>
      <p:ext uri="{BB962C8B-B14F-4D97-AF65-F5344CB8AC3E}">
        <p14:creationId xmlns:p14="http://schemas.microsoft.com/office/powerpoint/2010/main" val="325025281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C10DA6-9909-7D4F-83A2-7593F71DDB5D}" type="slidenum">
              <a:rPr lang="en-US" smtClean="0"/>
              <a:t>1</a:t>
            </a:fld>
            <a:endParaRPr lang="en-US" dirty="0"/>
          </a:p>
        </p:txBody>
      </p:sp>
    </p:spTree>
    <p:extLst>
      <p:ext uri="{BB962C8B-B14F-4D97-AF65-F5344CB8AC3E}">
        <p14:creationId xmlns:p14="http://schemas.microsoft.com/office/powerpoint/2010/main" val="2087803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10DA6-9909-7D4F-83A2-7593F71DDB5D}" type="slidenum">
              <a:rPr lang="en-US" smtClean="0"/>
              <a:t>10</a:t>
            </a:fld>
            <a:endParaRPr lang="en-US" dirty="0"/>
          </a:p>
        </p:txBody>
      </p:sp>
    </p:spTree>
    <p:extLst>
      <p:ext uri="{BB962C8B-B14F-4D97-AF65-F5344CB8AC3E}">
        <p14:creationId xmlns:p14="http://schemas.microsoft.com/office/powerpoint/2010/main" val="4247688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10DA6-9909-7D4F-83A2-7593F71DDB5D}" type="slidenum">
              <a:rPr lang="en-US" smtClean="0"/>
              <a:t>11</a:t>
            </a:fld>
            <a:endParaRPr lang="en-US" dirty="0"/>
          </a:p>
        </p:txBody>
      </p:sp>
    </p:spTree>
    <p:extLst>
      <p:ext uri="{BB962C8B-B14F-4D97-AF65-F5344CB8AC3E}">
        <p14:creationId xmlns:p14="http://schemas.microsoft.com/office/powerpoint/2010/main" val="1778119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10DA6-9909-7D4F-83A2-7593F71DDB5D}" type="slidenum">
              <a:rPr lang="en-US" smtClean="0"/>
              <a:t>12</a:t>
            </a:fld>
            <a:endParaRPr lang="en-US" dirty="0"/>
          </a:p>
        </p:txBody>
      </p:sp>
    </p:spTree>
    <p:extLst>
      <p:ext uri="{BB962C8B-B14F-4D97-AF65-F5344CB8AC3E}">
        <p14:creationId xmlns:p14="http://schemas.microsoft.com/office/powerpoint/2010/main" val="852964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10DA6-9909-7D4F-83A2-7593F71DDB5D}" type="slidenum">
              <a:rPr lang="en-US" smtClean="0"/>
              <a:t>13</a:t>
            </a:fld>
            <a:endParaRPr lang="en-US" dirty="0"/>
          </a:p>
        </p:txBody>
      </p:sp>
    </p:spTree>
    <p:extLst>
      <p:ext uri="{BB962C8B-B14F-4D97-AF65-F5344CB8AC3E}">
        <p14:creationId xmlns:p14="http://schemas.microsoft.com/office/powerpoint/2010/main" val="1748664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10DA6-9909-7D4F-83A2-7593F71DDB5D}" type="slidenum">
              <a:rPr lang="en-US" smtClean="0"/>
              <a:t>14</a:t>
            </a:fld>
            <a:endParaRPr lang="en-US" dirty="0"/>
          </a:p>
        </p:txBody>
      </p:sp>
    </p:spTree>
    <p:extLst>
      <p:ext uri="{BB962C8B-B14F-4D97-AF65-F5344CB8AC3E}">
        <p14:creationId xmlns:p14="http://schemas.microsoft.com/office/powerpoint/2010/main" val="502444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10DA6-9909-7D4F-83A2-7593F71DDB5D}" type="slidenum">
              <a:rPr lang="en-US" smtClean="0"/>
              <a:t>15</a:t>
            </a:fld>
            <a:endParaRPr lang="en-US" dirty="0"/>
          </a:p>
        </p:txBody>
      </p:sp>
    </p:spTree>
    <p:extLst>
      <p:ext uri="{BB962C8B-B14F-4D97-AF65-F5344CB8AC3E}">
        <p14:creationId xmlns:p14="http://schemas.microsoft.com/office/powerpoint/2010/main" val="3552309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10DA6-9909-7D4F-83A2-7593F71DDB5D}" type="slidenum">
              <a:rPr lang="en-US" smtClean="0"/>
              <a:t>16</a:t>
            </a:fld>
            <a:endParaRPr lang="en-US" dirty="0"/>
          </a:p>
        </p:txBody>
      </p:sp>
    </p:spTree>
    <p:extLst>
      <p:ext uri="{BB962C8B-B14F-4D97-AF65-F5344CB8AC3E}">
        <p14:creationId xmlns:p14="http://schemas.microsoft.com/office/powerpoint/2010/main" val="4265730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10DA6-9909-7D4F-83A2-7593F71DDB5D}" type="slidenum">
              <a:rPr lang="en-US" smtClean="0"/>
              <a:t>17</a:t>
            </a:fld>
            <a:endParaRPr lang="en-US" dirty="0"/>
          </a:p>
        </p:txBody>
      </p:sp>
    </p:spTree>
    <p:extLst>
      <p:ext uri="{BB962C8B-B14F-4D97-AF65-F5344CB8AC3E}">
        <p14:creationId xmlns:p14="http://schemas.microsoft.com/office/powerpoint/2010/main" val="3063847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10DA6-9909-7D4F-83A2-7593F71DDB5D}" type="slidenum">
              <a:rPr lang="en-US" smtClean="0"/>
              <a:t>18</a:t>
            </a:fld>
            <a:endParaRPr lang="en-US" dirty="0"/>
          </a:p>
        </p:txBody>
      </p:sp>
    </p:spTree>
    <p:extLst>
      <p:ext uri="{BB962C8B-B14F-4D97-AF65-F5344CB8AC3E}">
        <p14:creationId xmlns:p14="http://schemas.microsoft.com/office/powerpoint/2010/main" val="3580404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10DA6-9909-7D4F-83A2-7593F71DDB5D}" type="slidenum">
              <a:rPr lang="en-US" smtClean="0"/>
              <a:t>19</a:t>
            </a:fld>
            <a:endParaRPr lang="en-US" dirty="0"/>
          </a:p>
        </p:txBody>
      </p:sp>
    </p:spTree>
    <p:extLst>
      <p:ext uri="{BB962C8B-B14F-4D97-AF65-F5344CB8AC3E}">
        <p14:creationId xmlns:p14="http://schemas.microsoft.com/office/powerpoint/2010/main" val="3631250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10DA6-9909-7D4F-83A2-7593F71DDB5D}" type="slidenum">
              <a:rPr lang="en-US" smtClean="0"/>
              <a:t>2</a:t>
            </a:fld>
            <a:endParaRPr lang="en-US" dirty="0"/>
          </a:p>
        </p:txBody>
      </p:sp>
    </p:spTree>
    <p:extLst>
      <p:ext uri="{BB962C8B-B14F-4D97-AF65-F5344CB8AC3E}">
        <p14:creationId xmlns:p14="http://schemas.microsoft.com/office/powerpoint/2010/main" val="1210766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10DA6-9909-7D4F-83A2-7593F71DDB5D}" type="slidenum">
              <a:rPr lang="en-US" smtClean="0"/>
              <a:t>20</a:t>
            </a:fld>
            <a:endParaRPr lang="en-US" dirty="0"/>
          </a:p>
        </p:txBody>
      </p:sp>
    </p:spTree>
    <p:extLst>
      <p:ext uri="{BB962C8B-B14F-4D97-AF65-F5344CB8AC3E}">
        <p14:creationId xmlns:p14="http://schemas.microsoft.com/office/powerpoint/2010/main" val="607630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10DA6-9909-7D4F-83A2-7593F71DDB5D}" type="slidenum">
              <a:rPr lang="en-US" smtClean="0"/>
              <a:t>21</a:t>
            </a:fld>
            <a:endParaRPr lang="en-US" dirty="0"/>
          </a:p>
        </p:txBody>
      </p:sp>
    </p:spTree>
    <p:extLst>
      <p:ext uri="{BB962C8B-B14F-4D97-AF65-F5344CB8AC3E}">
        <p14:creationId xmlns:p14="http://schemas.microsoft.com/office/powerpoint/2010/main" val="1988839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10DA6-9909-7D4F-83A2-7593F71DDB5D}" type="slidenum">
              <a:rPr lang="en-US" smtClean="0"/>
              <a:t>22</a:t>
            </a:fld>
            <a:endParaRPr lang="en-US" dirty="0"/>
          </a:p>
        </p:txBody>
      </p:sp>
    </p:spTree>
    <p:extLst>
      <p:ext uri="{BB962C8B-B14F-4D97-AF65-F5344CB8AC3E}">
        <p14:creationId xmlns:p14="http://schemas.microsoft.com/office/powerpoint/2010/main" val="3343259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10DA6-9909-7D4F-83A2-7593F71DDB5D}" type="slidenum">
              <a:rPr lang="en-US" smtClean="0"/>
              <a:t>23</a:t>
            </a:fld>
            <a:endParaRPr lang="en-US" dirty="0"/>
          </a:p>
        </p:txBody>
      </p:sp>
    </p:spTree>
    <p:extLst>
      <p:ext uri="{BB962C8B-B14F-4D97-AF65-F5344CB8AC3E}">
        <p14:creationId xmlns:p14="http://schemas.microsoft.com/office/powerpoint/2010/main" val="17865815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10DA6-9909-7D4F-83A2-7593F71DDB5D}" type="slidenum">
              <a:rPr lang="en-US" smtClean="0"/>
              <a:t>24</a:t>
            </a:fld>
            <a:endParaRPr lang="en-US" dirty="0"/>
          </a:p>
        </p:txBody>
      </p:sp>
    </p:spTree>
    <p:extLst>
      <p:ext uri="{BB962C8B-B14F-4D97-AF65-F5344CB8AC3E}">
        <p14:creationId xmlns:p14="http://schemas.microsoft.com/office/powerpoint/2010/main" val="27415977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10DA6-9909-7D4F-83A2-7593F71DDB5D}" type="slidenum">
              <a:rPr lang="en-US" smtClean="0"/>
              <a:t>25</a:t>
            </a:fld>
            <a:endParaRPr lang="en-US" dirty="0"/>
          </a:p>
        </p:txBody>
      </p:sp>
    </p:spTree>
    <p:extLst>
      <p:ext uri="{BB962C8B-B14F-4D97-AF65-F5344CB8AC3E}">
        <p14:creationId xmlns:p14="http://schemas.microsoft.com/office/powerpoint/2010/main" val="2993455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10DA6-9909-7D4F-83A2-7593F71DDB5D}" type="slidenum">
              <a:rPr lang="en-US" smtClean="0"/>
              <a:t>3</a:t>
            </a:fld>
            <a:endParaRPr lang="en-US" dirty="0"/>
          </a:p>
        </p:txBody>
      </p:sp>
    </p:spTree>
    <p:extLst>
      <p:ext uri="{BB962C8B-B14F-4D97-AF65-F5344CB8AC3E}">
        <p14:creationId xmlns:p14="http://schemas.microsoft.com/office/powerpoint/2010/main" val="944430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10DA6-9909-7D4F-83A2-7593F71DDB5D}" type="slidenum">
              <a:rPr lang="en-US" smtClean="0"/>
              <a:t>4</a:t>
            </a:fld>
            <a:endParaRPr lang="en-US" dirty="0"/>
          </a:p>
        </p:txBody>
      </p:sp>
    </p:spTree>
    <p:extLst>
      <p:ext uri="{BB962C8B-B14F-4D97-AF65-F5344CB8AC3E}">
        <p14:creationId xmlns:p14="http://schemas.microsoft.com/office/powerpoint/2010/main" val="3291404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10DA6-9909-7D4F-83A2-7593F71DDB5D}" type="slidenum">
              <a:rPr lang="en-US" smtClean="0"/>
              <a:t>5</a:t>
            </a:fld>
            <a:endParaRPr lang="en-US" dirty="0"/>
          </a:p>
        </p:txBody>
      </p:sp>
    </p:spTree>
    <p:extLst>
      <p:ext uri="{BB962C8B-B14F-4D97-AF65-F5344CB8AC3E}">
        <p14:creationId xmlns:p14="http://schemas.microsoft.com/office/powerpoint/2010/main" val="1224284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10DA6-9909-7D4F-83A2-7593F71DDB5D}" type="slidenum">
              <a:rPr lang="en-US" smtClean="0"/>
              <a:t>6</a:t>
            </a:fld>
            <a:endParaRPr lang="en-US" dirty="0"/>
          </a:p>
        </p:txBody>
      </p:sp>
    </p:spTree>
    <p:extLst>
      <p:ext uri="{BB962C8B-B14F-4D97-AF65-F5344CB8AC3E}">
        <p14:creationId xmlns:p14="http://schemas.microsoft.com/office/powerpoint/2010/main" val="2347815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10DA6-9909-7D4F-83A2-7593F71DDB5D}" type="slidenum">
              <a:rPr lang="en-US" smtClean="0"/>
              <a:t>7</a:t>
            </a:fld>
            <a:endParaRPr lang="en-US" dirty="0"/>
          </a:p>
        </p:txBody>
      </p:sp>
    </p:spTree>
    <p:extLst>
      <p:ext uri="{BB962C8B-B14F-4D97-AF65-F5344CB8AC3E}">
        <p14:creationId xmlns:p14="http://schemas.microsoft.com/office/powerpoint/2010/main" val="1740792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10DA6-9909-7D4F-83A2-7593F71DDB5D}" type="slidenum">
              <a:rPr lang="en-US" smtClean="0"/>
              <a:t>8</a:t>
            </a:fld>
            <a:endParaRPr lang="en-US" dirty="0"/>
          </a:p>
        </p:txBody>
      </p:sp>
    </p:spTree>
    <p:extLst>
      <p:ext uri="{BB962C8B-B14F-4D97-AF65-F5344CB8AC3E}">
        <p14:creationId xmlns:p14="http://schemas.microsoft.com/office/powerpoint/2010/main" val="4260043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10DA6-9909-7D4F-83A2-7593F71DDB5D}" type="slidenum">
              <a:rPr lang="en-US" smtClean="0"/>
              <a:t>9</a:t>
            </a:fld>
            <a:endParaRPr lang="en-US" dirty="0"/>
          </a:p>
        </p:txBody>
      </p:sp>
    </p:spTree>
    <p:extLst>
      <p:ext uri="{BB962C8B-B14F-4D97-AF65-F5344CB8AC3E}">
        <p14:creationId xmlns:p14="http://schemas.microsoft.com/office/powerpoint/2010/main" val="821680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603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4" name="Picture 3" descr="20160714_001-2-Edit_blueppt.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
            <a:ext cx="9144000" cy="6313727"/>
          </a:xfrm>
          <a:prstGeom prst="rect">
            <a:avLst/>
          </a:prstGeom>
        </p:spPr>
      </p:pic>
      <p:sp>
        <p:nvSpPr>
          <p:cNvPr id="11" name="Rectangle 10"/>
          <p:cNvSpPr/>
          <p:nvPr userDrawn="1"/>
        </p:nvSpPr>
        <p:spPr>
          <a:xfrm>
            <a:off x="0" y="4891939"/>
            <a:ext cx="9144000" cy="1421788"/>
          </a:xfrm>
          <a:prstGeom prst="rect">
            <a:avLst/>
          </a:prstGeom>
          <a:gradFill>
            <a:gsLst>
              <a:gs pos="0">
                <a:schemeClr val="tx2">
                  <a:alpha val="61000"/>
                </a:schemeClr>
              </a:gs>
              <a:gs pos="100000">
                <a:schemeClr val="accent3">
                  <a:alpha val="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Subtitle 2"/>
          <p:cNvSpPr>
            <a:spLocks noGrp="1"/>
          </p:cNvSpPr>
          <p:nvPr>
            <p:ph type="subTitle" idx="1"/>
          </p:nvPr>
        </p:nvSpPr>
        <p:spPr>
          <a:xfrm>
            <a:off x="458791" y="4891939"/>
            <a:ext cx="8226425" cy="805052"/>
          </a:xfrm>
        </p:spPr>
        <p:txBody>
          <a:bodyPr anchor="b" anchorCtr="0"/>
          <a:lstStyle>
            <a:lvl1pPr marL="0" indent="0" algn="ctr">
              <a:buNone/>
              <a:defRPr>
                <a:solidFill>
                  <a:schemeClr val="bg1"/>
                </a:solidFill>
                <a:latin typeface="+mn-lt"/>
                <a:cs typeface="Helvetic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5" name="Rectangle 4"/>
          <p:cNvSpPr/>
          <p:nvPr userDrawn="1"/>
        </p:nvSpPr>
        <p:spPr>
          <a:xfrm>
            <a:off x="0" y="2183808"/>
            <a:ext cx="9144000" cy="2183808"/>
          </a:xfrm>
          <a:prstGeom prst="rect">
            <a:avLst/>
          </a:prstGeom>
          <a:solidFill>
            <a:srgbClr val="00395A">
              <a:alpha val="90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Text Placeholder 5"/>
          <p:cNvSpPr>
            <a:spLocks noGrp="1"/>
          </p:cNvSpPr>
          <p:nvPr>
            <p:ph type="body" sz="quarter" idx="10"/>
          </p:nvPr>
        </p:nvSpPr>
        <p:spPr>
          <a:xfrm>
            <a:off x="458788" y="2538981"/>
            <a:ext cx="8226426" cy="1574800"/>
          </a:xfrm>
        </p:spPr>
        <p:txBody>
          <a:bodyPr anchor="ctr" anchorCtr="1">
            <a:normAutofit/>
          </a:bodyPr>
          <a:lstStyle>
            <a:lvl1pPr marL="0" indent="0" algn="ctr">
              <a:buNone/>
              <a:defRPr sz="2700">
                <a:solidFill>
                  <a:schemeClr val="bg1"/>
                </a:solidFill>
                <a:latin typeface="+mj-lt"/>
              </a:defRPr>
            </a:lvl1pPr>
          </a:lstStyle>
          <a:p>
            <a:pPr lvl="0"/>
            <a:r>
              <a:rPr lang="en-US" dirty="0"/>
              <a:t>Click to edit Master text styles</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8594" y="186643"/>
            <a:ext cx="2842337" cy="1020399"/>
          </a:xfrm>
          <a:prstGeom prst="rect">
            <a:avLst/>
          </a:prstGeom>
        </p:spPr>
      </p:pic>
    </p:spTree>
    <p:extLst>
      <p:ext uri="{BB962C8B-B14F-4D97-AF65-F5344CB8AC3E}">
        <p14:creationId xmlns:p14="http://schemas.microsoft.com/office/powerpoint/2010/main" val="1323335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userDrawn="1"/>
        </p:nvSpPr>
        <p:spPr>
          <a:xfrm>
            <a:off x="3" y="0"/>
            <a:ext cx="9143999" cy="11430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2707572" y="0"/>
            <a:ext cx="6436428" cy="11430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260E43B-7F43-FA45-AAB7-E054FD6CC4E3}" type="slidenum">
              <a:rPr lang="en-US" smtClean="0"/>
              <a:t>‹#›</a:t>
            </a:fld>
            <a:endParaRPr lang="en-US"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1643" y="123515"/>
            <a:ext cx="2064288" cy="889536"/>
          </a:xfrm>
          <a:prstGeom prst="rect">
            <a:avLst/>
          </a:prstGeom>
        </p:spPr>
      </p:pic>
    </p:spTree>
    <p:extLst>
      <p:ext uri="{BB962C8B-B14F-4D97-AF65-F5344CB8AC3E}">
        <p14:creationId xmlns:p14="http://schemas.microsoft.com/office/powerpoint/2010/main" val="2205109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6" y="2130852"/>
            <a:ext cx="7773293" cy="1470049"/>
          </a:xfrm>
        </p:spPr>
        <p:txBody>
          <a:bodyPr/>
          <a:lstStyle/>
          <a:p>
            <a:r>
              <a:rPr lang="en-US"/>
              <a:t>Click to edit Master title style</a:t>
            </a:r>
          </a:p>
        </p:txBody>
      </p:sp>
      <p:sp>
        <p:nvSpPr>
          <p:cNvPr id="3" name="Subtitle 2"/>
          <p:cNvSpPr>
            <a:spLocks noGrp="1"/>
          </p:cNvSpPr>
          <p:nvPr>
            <p:ph type="subTitle" idx="1"/>
          </p:nvPr>
        </p:nvSpPr>
        <p:spPr>
          <a:xfrm>
            <a:off x="1371825" y="3886651"/>
            <a:ext cx="6400354" cy="1752451"/>
          </a:xfrm>
        </p:spPr>
        <p:txBody>
          <a:bodyPr/>
          <a:lstStyle>
            <a:lvl1pPr marL="0" indent="0" algn="ctr">
              <a:buNone/>
              <a:defRPr/>
            </a:lvl1pPr>
            <a:lvl2pPr marL="241093" indent="0" algn="ctr">
              <a:buNone/>
              <a:defRPr/>
            </a:lvl2pPr>
            <a:lvl3pPr marL="482186" indent="0" algn="ctr">
              <a:buNone/>
              <a:defRPr/>
            </a:lvl3pPr>
            <a:lvl4pPr marL="723279" indent="0" algn="ctr">
              <a:buNone/>
              <a:defRPr/>
            </a:lvl4pPr>
            <a:lvl5pPr marL="964372" indent="0" algn="ctr">
              <a:buNone/>
              <a:defRPr/>
            </a:lvl5pPr>
            <a:lvl6pPr marL="1205465" indent="0" algn="ctr">
              <a:buNone/>
              <a:defRPr/>
            </a:lvl6pPr>
            <a:lvl7pPr marL="1446558" indent="0" algn="ctr">
              <a:buNone/>
              <a:defRPr/>
            </a:lvl7pPr>
            <a:lvl8pPr marL="1687651" indent="0" algn="ctr">
              <a:buNone/>
              <a:defRPr/>
            </a:lvl8pPr>
            <a:lvl9pPr marL="1928744" indent="0" algn="ctr">
              <a:buNone/>
              <a:defRPr/>
            </a:lvl9pPr>
          </a:lstStyle>
          <a:p>
            <a:r>
              <a:rPr lang="en-US"/>
              <a:t>Click to edit Master subtitle style</a:t>
            </a:r>
          </a:p>
        </p:txBody>
      </p:sp>
    </p:spTree>
    <p:extLst>
      <p:ext uri="{BB962C8B-B14F-4D97-AF65-F5344CB8AC3E}">
        <p14:creationId xmlns:p14="http://schemas.microsoft.com/office/powerpoint/2010/main" val="4212213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9438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4" name="Picture 3" descr="20160714_001-2-Edit_blueppt.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
            <a:ext cx="9144000" cy="6313727"/>
          </a:xfrm>
          <a:prstGeom prst="rect">
            <a:avLst/>
          </a:prstGeom>
        </p:spPr>
      </p:pic>
      <p:sp>
        <p:nvSpPr>
          <p:cNvPr id="11" name="Rectangle 10"/>
          <p:cNvSpPr/>
          <p:nvPr userDrawn="1"/>
        </p:nvSpPr>
        <p:spPr>
          <a:xfrm>
            <a:off x="0" y="4891939"/>
            <a:ext cx="9144000" cy="1421788"/>
          </a:xfrm>
          <a:prstGeom prst="rect">
            <a:avLst/>
          </a:prstGeom>
          <a:gradFill>
            <a:gsLst>
              <a:gs pos="0">
                <a:schemeClr val="tx2">
                  <a:alpha val="61000"/>
                </a:schemeClr>
              </a:gs>
              <a:gs pos="100000">
                <a:schemeClr val="accent3">
                  <a:alpha val="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3" name="Subtitle 2"/>
          <p:cNvSpPr>
            <a:spLocks noGrp="1"/>
          </p:cNvSpPr>
          <p:nvPr>
            <p:ph type="subTitle" idx="1"/>
          </p:nvPr>
        </p:nvSpPr>
        <p:spPr>
          <a:xfrm>
            <a:off x="458791" y="4891939"/>
            <a:ext cx="8226425" cy="805052"/>
          </a:xfrm>
        </p:spPr>
        <p:txBody>
          <a:bodyPr anchor="b" anchorCtr="0"/>
          <a:lstStyle>
            <a:lvl1pPr marL="0" indent="0" algn="ctr">
              <a:buNone/>
              <a:defRPr>
                <a:solidFill>
                  <a:schemeClr val="bg1"/>
                </a:solidFill>
                <a:latin typeface="+mn-lt"/>
                <a:cs typeface="Helvetic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5" name="Rectangle 4"/>
          <p:cNvSpPr/>
          <p:nvPr userDrawn="1"/>
        </p:nvSpPr>
        <p:spPr>
          <a:xfrm>
            <a:off x="0" y="2183808"/>
            <a:ext cx="9144000" cy="2183808"/>
          </a:xfrm>
          <a:prstGeom prst="rect">
            <a:avLst/>
          </a:prstGeom>
          <a:solidFill>
            <a:srgbClr val="00395A">
              <a:alpha val="90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0" name="Text Placeholder 5"/>
          <p:cNvSpPr>
            <a:spLocks noGrp="1"/>
          </p:cNvSpPr>
          <p:nvPr>
            <p:ph type="body" sz="quarter" idx="10"/>
          </p:nvPr>
        </p:nvSpPr>
        <p:spPr>
          <a:xfrm>
            <a:off x="458788" y="2538981"/>
            <a:ext cx="8226426" cy="1574800"/>
          </a:xfrm>
        </p:spPr>
        <p:txBody>
          <a:bodyPr anchor="ctr" anchorCtr="1">
            <a:normAutofit/>
          </a:bodyPr>
          <a:lstStyle>
            <a:lvl1pPr marL="0" indent="0" algn="ctr">
              <a:buNone/>
              <a:defRPr sz="2700">
                <a:solidFill>
                  <a:schemeClr val="bg1"/>
                </a:solidFill>
                <a:latin typeface="+mj-lt"/>
              </a:defRPr>
            </a:lvl1pPr>
          </a:lstStyle>
          <a:p>
            <a:pPr lvl="0"/>
            <a:r>
              <a:rPr lang="en-US" dirty="0"/>
              <a:t>Click to edit Master text styles</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8594" y="186643"/>
            <a:ext cx="2842337" cy="1020399"/>
          </a:xfrm>
          <a:prstGeom prst="rect">
            <a:avLst/>
          </a:prstGeom>
        </p:spPr>
      </p:pic>
    </p:spTree>
    <p:extLst>
      <p:ext uri="{BB962C8B-B14F-4D97-AF65-F5344CB8AC3E}">
        <p14:creationId xmlns:p14="http://schemas.microsoft.com/office/powerpoint/2010/main" val="4274186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userDrawn="1"/>
        </p:nvSpPr>
        <p:spPr>
          <a:xfrm>
            <a:off x="3" y="0"/>
            <a:ext cx="9143999" cy="11430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2" name="Title 1"/>
          <p:cNvSpPr>
            <a:spLocks noGrp="1"/>
          </p:cNvSpPr>
          <p:nvPr>
            <p:ph type="title"/>
          </p:nvPr>
        </p:nvSpPr>
        <p:spPr>
          <a:xfrm>
            <a:off x="2707572" y="0"/>
            <a:ext cx="6436428" cy="11430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356884" y="6417781"/>
            <a:ext cx="516675" cy="365125"/>
          </a:xfrm>
        </p:spPr>
        <p:txBody>
          <a:bodyPr/>
          <a:lstStyle/>
          <a:p>
            <a:pPr>
              <a:defRPr/>
            </a:pPr>
            <a:fld id="{D260E43B-7F43-FA45-AAB7-E054FD6CC4E3}" type="slidenum">
              <a:rPr lang="en-US" smtClean="0"/>
              <a:pPr>
                <a:defRPr/>
              </a:pPr>
              <a:t>‹#›</a:t>
            </a:fld>
            <a:endParaRPr lang="en-US"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591" y="123515"/>
            <a:ext cx="2477816" cy="889536"/>
          </a:xfrm>
          <a:prstGeom prst="rect">
            <a:avLst/>
          </a:prstGeom>
        </p:spPr>
      </p:pic>
    </p:spTree>
    <p:extLst>
      <p:ext uri="{BB962C8B-B14F-4D97-AF65-F5344CB8AC3E}">
        <p14:creationId xmlns:p14="http://schemas.microsoft.com/office/powerpoint/2010/main" val="638132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6" y="2130852"/>
            <a:ext cx="7773293" cy="1470049"/>
          </a:xfrm>
        </p:spPr>
        <p:txBody>
          <a:bodyPr/>
          <a:lstStyle/>
          <a:p>
            <a:r>
              <a:rPr lang="en-US"/>
              <a:t>Click to edit Master title style</a:t>
            </a:r>
          </a:p>
        </p:txBody>
      </p:sp>
      <p:sp>
        <p:nvSpPr>
          <p:cNvPr id="3" name="Subtitle 2"/>
          <p:cNvSpPr>
            <a:spLocks noGrp="1"/>
          </p:cNvSpPr>
          <p:nvPr>
            <p:ph type="subTitle" idx="1"/>
          </p:nvPr>
        </p:nvSpPr>
        <p:spPr>
          <a:xfrm>
            <a:off x="1371825" y="3886651"/>
            <a:ext cx="6400354" cy="1752451"/>
          </a:xfrm>
        </p:spPr>
        <p:txBody>
          <a:bodyPr/>
          <a:lstStyle>
            <a:lvl1pPr marL="0" indent="0" algn="ctr">
              <a:buNone/>
              <a:defRPr/>
            </a:lvl1pPr>
            <a:lvl2pPr marL="241093" indent="0" algn="ctr">
              <a:buNone/>
              <a:defRPr/>
            </a:lvl2pPr>
            <a:lvl3pPr marL="482186" indent="0" algn="ctr">
              <a:buNone/>
              <a:defRPr/>
            </a:lvl3pPr>
            <a:lvl4pPr marL="723279" indent="0" algn="ctr">
              <a:buNone/>
              <a:defRPr/>
            </a:lvl4pPr>
            <a:lvl5pPr marL="964372" indent="0" algn="ctr">
              <a:buNone/>
              <a:defRPr/>
            </a:lvl5pPr>
            <a:lvl6pPr marL="1205465" indent="0" algn="ctr">
              <a:buNone/>
              <a:defRPr/>
            </a:lvl6pPr>
            <a:lvl7pPr marL="1446558" indent="0" algn="ctr">
              <a:buNone/>
              <a:defRPr/>
            </a:lvl7pPr>
            <a:lvl8pPr marL="1687651" indent="0" algn="ctr">
              <a:buNone/>
              <a:defRPr/>
            </a:lvl8pPr>
            <a:lvl9pPr marL="1928744" indent="0" algn="ctr">
              <a:buNone/>
              <a:defRPr/>
            </a:lvl9pPr>
          </a:lstStyle>
          <a:p>
            <a:r>
              <a:rPr lang="en-US"/>
              <a:t>Click to edit Master subtitle style</a:t>
            </a:r>
          </a:p>
        </p:txBody>
      </p:sp>
    </p:spTree>
    <p:extLst>
      <p:ext uri="{BB962C8B-B14F-4D97-AF65-F5344CB8AC3E}">
        <p14:creationId xmlns:p14="http://schemas.microsoft.com/office/powerpoint/2010/main" val="24129966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43000"/>
          </a:xfrm>
          <a:prstGeom prst="rect">
            <a:avLst/>
          </a:prstGeom>
          <a:solidFill>
            <a:schemeClr val="tx2"/>
          </a:solidFill>
          <a:effectLst>
            <a:outerShdw blurRad="50800" dist="38100" dir="2700000" algn="tl" rotWithShape="0">
              <a:srgbClr val="000000">
                <a:alpha val="43000"/>
              </a:srgbClr>
            </a:outerShdw>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170127" y="6356354"/>
            <a:ext cx="516675" cy="365125"/>
          </a:xfrm>
          <a:prstGeom prst="rect">
            <a:avLst/>
          </a:prstGeom>
        </p:spPr>
        <p:txBody>
          <a:bodyPr vert="horz" lIns="91440" tIns="45720" rIns="91440" bIns="45720" rtlCol="0" anchor="ctr"/>
          <a:lstStyle>
            <a:lvl1pPr algn="r">
              <a:defRPr sz="750">
                <a:solidFill>
                  <a:srgbClr val="898989"/>
                </a:solidFill>
              </a:defRPr>
            </a:lvl1pPr>
          </a:lstStyle>
          <a:p>
            <a:fld id="{D260E43B-7F43-FA45-AAB7-E054FD6CC4E3}" type="slidenum">
              <a:rPr lang="en-US" smtClean="0"/>
              <a:pPr/>
              <a:t>‹#›</a:t>
            </a:fld>
            <a:endParaRPr lang="en-US" dirty="0"/>
          </a:p>
        </p:txBody>
      </p:sp>
      <p:grpSp>
        <p:nvGrpSpPr>
          <p:cNvPr id="10" name="Group 9"/>
          <p:cNvGrpSpPr/>
          <p:nvPr userDrawn="1"/>
        </p:nvGrpSpPr>
        <p:grpSpPr>
          <a:xfrm>
            <a:off x="-158720" y="-142629"/>
            <a:ext cx="9447494" cy="7137992"/>
            <a:chOff x="-158720" y="-142629"/>
            <a:chExt cx="9447494" cy="7137992"/>
          </a:xfrm>
        </p:grpSpPr>
        <p:grpSp>
          <p:nvGrpSpPr>
            <p:cNvPr id="11" name="Group 10"/>
            <p:cNvGrpSpPr/>
            <p:nvPr userDrawn="1"/>
          </p:nvGrpSpPr>
          <p:grpSpPr>
            <a:xfrm>
              <a:off x="467806" y="6873248"/>
              <a:ext cx="8217866" cy="122115"/>
              <a:chOff x="467806" y="6873248"/>
              <a:chExt cx="8217866" cy="122115"/>
            </a:xfrm>
          </p:grpSpPr>
          <p:cxnSp>
            <p:nvCxnSpPr>
              <p:cNvPr id="39" name="Straight Connector 38"/>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1" name="Group 40"/>
              <p:cNvGrpSpPr/>
              <p:nvPr userDrawn="1"/>
            </p:nvGrpSpPr>
            <p:grpSpPr>
              <a:xfrm>
                <a:off x="5715000" y="6873248"/>
                <a:ext cx="457200" cy="122115"/>
                <a:chOff x="5715000" y="6873248"/>
                <a:chExt cx="457200" cy="122115"/>
              </a:xfrm>
            </p:grpSpPr>
            <p:cxnSp>
              <p:nvCxnSpPr>
                <p:cNvPr id="45" name="Straight Connector 4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userDrawn="1"/>
            </p:nvGrpSpPr>
            <p:grpSpPr>
              <a:xfrm>
                <a:off x="2971800" y="6873248"/>
                <a:ext cx="457200" cy="122115"/>
                <a:chOff x="5715000" y="6873248"/>
                <a:chExt cx="457200" cy="122115"/>
              </a:xfrm>
            </p:grpSpPr>
            <p:cxnSp>
              <p:nvCxnSpPr>
                <p:cNvPr id="43" name="Straight Connector 42"/>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2" name="Group 11"/>
            <p:cNvGrpSpPr/>
            <p:nvPr userDrawn="1"/>
          </p:nvGrpSpPr>
          <p:grpSpPr>
            <a:xfrm>
              <a:off x="467806" y="-142629"/>
              <a:ext cx="8217866" cy="122115"/>
              <a:chOff x="467806" y="6873248"/>
              <a:chExt cx="8217866" cy="122115"/>
            </a:xfrm>
          </p:grpSpPr>
          <p:cxnSp>
            <p:nvCxnSpPr>
              <p:cNvPr id="31" name="Straight Connector 30"/>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3" name="Group 32"/>
              <p:cNvGrpSpPr/>
              <p:nvPr userDrawn="1"/>
            </p:nvGrpSpPr>
            <p:grpSpPr>
              <a:xfrm>
                <a:off x="5715000" y="6873248"/>
                <a:ext cx="457200" cy="122115"/>
                <a:chOff x="5715000" y="6873248"/>
                <a:chExt cx="457200" cy="122115"/>
              </a:xfrm>
            </p:grpSpPr>
            <p:cxnSp>
              <p:nvCxnSpPr>
                <p:cNvPr id="37" name="Straight Connector 36"/>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userDrawn="1"/>
            </p:nvGrpSpPr>
            <p:grpSpPr>
              <a:xfrm>
                <a:off x="2971800" y="6873248"/>
                <a:ext cx="457200" cy="122115"/>
                <a:chOff x="5715000" y="6873248"/>
                <a:chExt cx="457200" cy="122115"/>
              </a:xfrm>
            </p:grpSpPr>
            <p:cxnSp>
              <p:nvCxnSpPr>
                <p:cNvPr id="35" name="Straight Connector 3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userDrawn="1"/>
          </p:nvGrpSpPr>
          <p:grpSpPr>
            <a:xfrm>
              <a:off x="-158720" y="1143066"/>
              <a:ext cx="122115" cy="5029134"/>
              <a:chOff x="-158720" y="1143066"/>
              <a:chExt cx="122115" cy="5029134"/>
            </a:xfrm>
          </p:grpSpPr>
          <p:cxnSp>
            <p:nvCxnSpPr>
              <p:cNvPr id="25" name="Straight Connector 24"/>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userDrawn="1"/>
          </p:nvGrpSpPr>
          <p:grpSpPr>
            <a:xfrm>
              <a:off x="9166659" y="1143066"/>
              <a:ext cx="122115" cy="5029134"/>
              <a:chOff x="-158720" y="1143066"/>
              <a:chExt cx="122115" cy="5029134"/>
            </a:xfrm>
          </p:grpSpPr>
          <p:cxnSp>
            <p:nvCxnSpPr>
              <p:cNvPr id="17" name="Straight Connector 16"/>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sp>
        <p:nvSpPr>
          <p:cNvPr id="47" name="Rectangle 46"/>
          <p:cNvSpPr/>
          <p:nvPr userDrawn="1"/>
        </p:nvSpPr>
        <p:spPr>
          <a:xfrm>
            <a:off x="461" y="6323778"/>
            <a:ext cx="9166199" cy="5460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68562" tIns="34282" rIns="68562" bIns="34282" anchor="ctr"/>
          <a:lstStyle/>
          <a:p>
            <a:pPr algn="ctr" defTabSz="342812">
              <a:defRPr/>
            </a:pPr>
            <a:endParaRPr lang="en-US" sz="1350" dirty="0">
              <a:solidFill>
                <a:srgbClr val="FFFFFF"/>
              </a:solidFill>
              <a:latin typeface="Arial" charset="0"/>
              <a:ea typeface="ＭＳ Ｐゴシック" charset="0"/>
              <a:cs typeface="ＭＳ Ｐゴシック" charset="0"/>
            </a:endParaRPr>
          </a:p>
          <a:p>
            <a:pPr algn="ctr" defTabSz="342812">
              <a:defRPr/>
            </a:pPr>
            <a:endParaRPr lang="en-US" sz="1350" dirty="0">
              <a:solidFill>
                <a:srgbClr val="FFFFFF"/>
              </a:solidFill>
              <a:latin typeface="Arial" charset="0"/>
              <a:ea typeface="ＭＳ Ｐゴシック" charset="0"/>
              <a:cs typeface="ＭＳ Ｐゴシック" charset="0"/>
            </a:endParaRPr>
          </a:p>
        </p:txBody>
      </p:sp>
      <p:pic>
        <p:nvPicPr>
          <p:cNvPr id="48" name="Picture 47" descr="RGB_White-Seal_White-Mark_SC_Horizontal–400dpi.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66644" y="6457861"/>
            <a:ext cx="1570468" cy="263614"/>
          </a:xfrm>
          <a:prstGeom prst="rect">
            <a:avLst/>
          </a:prstGeom>
        </p:spPr>
      </p:pic>
    </p:spTree>
    <p:extLst>
      <p:ext uri="{BB962C8B-B14F-4D97-AF65-F5344CB8AC3E}">
        <p14:creationId xmlns:p14="http://schemas.microsoft.com/office/powerpoint/2010/main" val="190536434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3" r:id="rId4"/>
  </p:sldLayoutIdLst>
  <p:hf hdr="0" ftr="0" dt="0"/>
  <p:txStyles>
    <p:titleStyle>
      <a:lvl1pPr algn="ctr" defTabSz="342900" rtl="0" eaLnBrk="1" latinLnBrk="0" hangingPunct="1">
        <a:spcBef>
          <a:spcPct val="0"/>
        </a:spcBef>
        <a:buNone/>
        <a:defRPr sz="2100" kern="1200">
          <a:solidFill>
            <a:schemeClr val="bg1"/>
          </a:solidFill>
          <a:latin typeface="+mj-lt"/>
          <a:ea typeface="+mj-ea"/>
          <a:cs typeface="+mj-cs"/>
        </a:defRPr>
      </a:lvl1pPr>
    </p:titleStyle>
    <p:bodyStyle>
      <a:lvl1pPr marL="257175" indent="-257175" algn="l" defTabSz="342900" rtl="0" eaLnBrk="1" latinLnBrk="0" hangingPunct="1">
        <a:spcBef>
          <a:spcPct val="20000"/>
        </a:spcBef>
        <a:buFont typeface="Arial"/>
        <a:buChar char="•"/>
        <a:defRPr sz="1800" kern="1200">
          <a:solidFill>
            <a:schemeClr val="tx2"/>
          </a:solidFill>
          <a:latin typeface="+mj-lt"/>
          <a:ea typeface="+mn-ea"/>
          <a:cs typeface="+mn-cs"/>
        </a:defRPr>
      </a:lvl1pPr>
      <a:lvl2pPr marL="557213" indent="-214313" algn="l" defTabSz="342900" rtl="0" eaLnBrk="1" latinLnBrk="0" hangingPunct="1">
        <a:spcBef>
          <a:spcPct val="20000"/>
        </a:spcBef>
        <a:buFont typeface="Courier New"/>
        <a:buChar char="o"/>
        <a:defRPr sz="1500" kern="1200">
          <a:solidFill>
            <a:srgbClr val="1F497D"/>
          </a:solidFill>
          <a:latin typeface="+mj-lt"/>
          <a:ea typeface="+mn-ea"/>
          <a:cs typeface="+mn-cs"/>
        </a:defRPr>
      </a:lvl2pPr>
      <a:lvl3pPr marL="857250" indent="-171450" algn="l" defTabSz="342900" rtl="0" eaLnBrk="1" latinLnBrk="0" hangingPunct="1">
        <a:spcBef>
          <a:spcPct val="20000"/>
        </a:spcBef>
        <a:buFont typeface="Arial"/>
        <a:buChar char="•"/>
        <a:defRPr sz="1500" kern="1200">
          <a:solidFill>
            <a:srgbClr val="1F497D"/>
          </a:solidFill>
          <a:latin typeface="+mj-lt"/>
          <a:ea typeface="+mn-ea"/>
          <a:cs typeface="+mn-cs"/>
        </a:defRPr>
      </a:lvl3pPr>
      <a:lvl4pPr marL="1200150" indent="-171450" algn="l" defTabSz="342900" rtl="0" eaLnBrk="1" latinLnBrk="0" hangingPunct="1">
        <a:spcBef>
          <a:spcPct val="20000"/>
        </a:spcBef>
        <a:buFont typeface="Arial"/>
        <a:buChar char="–"/>
        <a:defRPr sz="1500" kern="1200">
          <a:solidFill>
            <a:srgbClr val="1F497D"/>
          </a:solidFill>
          <a:latin typeface="+mj-lt"/>
          <a:ea typeface="+mn-ea"/>
          <a:cs typeface="+mn-cs"/>
        </a:defRPr>
      </a:lvl4pPr>
      <a:lvl5pPr marL="1543050" indent="-171450" algn="l" defTabSz="342900" rtl="0" eaLnBrk="1" latinLnBrk="0" hangingPunct="1">
        <a:spcBef>
          <a:spcPct val="20000"/>
        </a:spcBef>
        <a:buFont typeface="Arial"/>
        <a:buChar char="»"/>
        <a:defRPr sz="1500" kern="1200">
          <a:solidFill>
            <a:srgbClr val="1F497D"/>
          </a:solidFill>
          <a:latin typeface="+mj-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43000"/>
          </a:xfrm>
          <a:prstGeom prst="rect">
            <a:avLst/>
          </a:prstGeom>
          <a:solidFill>
            <a:schemeClr val="tx2"/>
          </a:solidFill>
          <a:effectLst>
            <a:outerShdw blurRad="50800" dist="38100" dir="2700000" algn="tl" rotWithShape="0">
              <a:srgbClr val="000000">
                <a:alpha val="43000"/>
              </a:srgbClr>
            </a:outerShdw>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170127" y="6356354"/>
            <a:ext cx="516675" cy="365125"/>
          </a:xfrm>
          <a:prstGeom prst="rect">
            <a:avLst/>
          </a:prstGeom>
        </p:spPr>
        <p:txBody>
          <a:bodyPr vert="horz" lIns="91440" tIns="45720" rIns="91440" bIns="45720" rtlCol="0" anchor="ctr"/>
          <a:lstStyle>
            <a:lvl1pPr algn="r">
              <a:defRPr sz="750">
                <a:solidFill>
                  <a:srgbClr val="898989"/>
                </a:solidFill>
              </a:defRPr>
            </a:lvl1pPr>
          </a:lstStyle>
          <a:p>
            <a:pPr>
              <a:defRPr/>
            </a:pPr>
            <a:fld id="{D260E43B-7F43-FA45-AAB7-E054FD6CC4E3}" type="slidenum">
              <a:rPr lang="en-US" smtClean="0"/>
              <a:pPr>
                <a:defRPr/>
              </a:pPr>
              <a:t>‹#›</a:t>
            </a:fld>
            <a:endParaRPr lang="en-US" dirty="0"/>
          </a:p>
        </p:txBody>
      </p:sp>
      <p:grpSp>
        <p:nvGrpSpPr>
          <p:cNvPr id="10" name="Group 9"/>
          <p:cNvGrpSpPr/>
          <p:nvPr userDrawn="1"/>
        </p:nvGrpSpPr>
        <p:grpSpPr>
          <a:xfrm>
            <a:off x="-158720" y="-142629"/>
            <a:ext cx="9447494" cy="7137992"/>
            <a:chOff x="-158720" y="-142629"/>
            <a:chExt cx="9447494" cy="7137992"/>
          </a:xfrm>
        </p:grpSpPr>
        <p:grpSp>
          <p:nvGrpSpPr>
            <p:cNvPr id="11" name="Group 10"/>
            <p:cNvGrpSpPr/>
            <p:nvPr userDrawn="1"/>
          </p:nvGrpSpPr>
          <p:grpSpPr>
            <a:xfrm>
              <a:off x="467806" y="6873248"/>
              <a:ext cx="8217866" cy="122115"/>
              <a:chOff x="467806" y="6873248"/>
              <a:chExt cx="8217866" cy="122115"/>
            </a:xfrm>
          </p:grpSpPr>
          <p:cxnSp>
            <p:nvCxnSpPr>
              <p:cNvPr id="39" name="Straight Connector 38"/>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1" name="Group 40"/>
              <p:cNvGrpSpPr/>
              <p:nvPr userDrawn="1"/>
            </p:nvGrpSpPr>
            <p:grpSpPr>
              <a:xfrm>
                <a:off x="5715000" y="6873248"/>
                <a:ext cx="457200" cy="122115"/>
                <a:chOff x="5715000" y="6873248"/>
                <a:chExt cx="457200" cy="122115"/>
              </a:xfrm>
            </p:grpSpPr>
            <p:cxnSp>
              <p:nvCxnSpPr>
                <p:cNvPr id="45" name="Straight Connector 4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userDrawn="1"/>
            </p:nvGrpSpPr>
            <p:grpSpPr>
              <a:xfrm>
                <a:off x="2971800" y="6873248"/>
                <a:ext cx="457200" cy="122115"/>
                <a:chOff x="5715000" y="6873248"/>
                <a:chExt cx="457200" cy="122115"/>
              </a:xfrm>
            </p:grpSpPr>
            <p:cxnSp>
              <p:nvCxnSpPr>
                <p:cNvPr id="43" name="Straight Connector 42"/>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2" name="Group 11"/>
            <p:cNvGrpSpPr/>
            <p:nvPr userDrawn="1"/>
          </p:nvGrpSpPr>
          <p:grpSpPr>
            <a:xfrm>
              <a:off x="467806" y="-142629"/>
              <a:ext cx="8217866" cy="122115"/>
              <a:chOff x="467806" y="6873248"/>
              <a:chExt cx="8217866" cy="122115"/>
            </a:xfrm>
          </p:grpSpPr>
          <p:cxnSp>
            <p:nvCxnSpPr>
              <p:cNvPr id="31" name="Straight Connector 30"/>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3" name="Group 32"/>
              <p:cNvGrpSpPr/>
              <p:nvPr userDrawn="1"/>
            </p:nvGrpSpPr>
            <p:grpSpPr>
              <a:xfrm>
                <a:off x="5715000" y="6873248"/>
                <a:ext cx="457200" cy="122115"/>
                <a:chOff x="5715000" y="6873248"/>
                <a:chExt cx="457200" cy="122115"/>
              </a:xfrm>
            </p:grpSpPr>
            <p:cxnSp>
              <p:nvCxnSpPr>
                <p:cNvPr id="37" name="Straight Connector 36"/>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userDrawn="1"/>
            </p:nvGrpSpPr>
            <p:grpSpPr>
              <a:xfrm>
                <a:off x="2971800" y="6873248"/>
                <a:ext cx="457200" cy="122115"/>
                <a:chOff x="5715000" y="6873248"/>
                <a:chExt cx="457200" cy="122115"/>
              </a:xfrm>
            </p:grpSpPr>
            <p:cxnSp>
              <p:nvCxnSpPr>
                <p:cNvPr id="35" name="Straight Connector 3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userDrawn="1"/>
          </p:nvGrpSpPr>
          <p:grpSpPr>
            <a:xfrm>
              <a:off x="-158720" y="1143066"/>
              <a:ext cx="122115" cy="5029134"/>
              <a:chOff x="-158720" y="1143066"/>
              <a:chExt cx="122115" cy="5029134"/>
            </a:xfrm>
          </p:grpSpPr>
          <p:cxnSp>
            <p:nvCxnSpPr>
              <p:cNvPr id="25" name="Straight Connector 24"/>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userDrawn="1"/>
          </p:nvGrpSpPr>
          <p:grpSpPr>
            <a:xfrm>
              <a:off x="9166659" y="1143066"/>
              <a:ext cx="122115" cy="5029134"/>
              <a:chOff x="-158720" y="1143066"/>
              <a:chExt cx="122115" cy="5029134"/>
            </a:xfrm>
          </p:grpSpPr>
          <p:cxnSp>
            <p:nvCxnSpPr>
              <p:cNvPr id="17" name="Straight Connector 16"/>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sp>
        <p:nvSpPr>
          <p:cNvPr id="47" name="Rectangle 46"/>
          <p:cNvSpPr/>
          <p:nvPr userDrawn="1"/>
        </p:nvSpPr>
        <p:spPr>
          <a:xfrm>
            <a:off x="461" y="6323778"/>
            <a:ext cx="9166199" cy="5460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68562" tIns="34282" rIns="68562" bIns="34282" anchor="ctr"/>
          <a:lstStyle/>
          <a:p>
            <a:pPr marL="0" marR="0" lvl="0" indent="0" algn="ctr" defTabSz="342812"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endParaRPr>
          </a:p>
          <a:p>
            <a:pPr marL="0" marR="0" lvl="0" indent="0" algn="ctr" defTabSz="342812"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endParaRPr>
          </a:p>
        </p:txBody>
      </p:sp>
      <p:pic>
        <p:nvPicPr>
          <p:cNvPr id="48" name="Picture 47" descr="RGB_White-Seal_White-Mark_SC_Horizontal–400dpi.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66644" y="6457861"/>
            <a:ext cx="1570468" cy="263614"/>
          </a:xfrm>
          <a:prstGeom prst="rect">
            <a:avLst/>
          </a:prstGeom>
        </p:spPr>
      </p:pic>
    </p:spTree>
    <p:extLst>
      <p:ext uri="{BB962C8B-B14F-4D97-AF65-F5344CB8AC3E}">
        <p14:creationId xmlns:p14="http://schemas.microsoft.com/office/powerpoint/2010/main" val="144897949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hf hdr="0" ftr="0" dt="0"/>
  <p:txStyles>
    <p:titleStyle>
      <a:lvl1pPr algn="ctr" defTabSz="342900" rtl="0" eaLnBrk="1" latinLnBrk="0" hangingPunct="1">
        <a:spcBef>
          <a:spcPct val="0"/>
        </a:spcBef>
        <a:buNone/>
        <a:defRPr sz="2100" kern="1200">
          <a:solidFill>
            <a:schemeClr val="bg1"/>
          </a:solidFill>
          <a:latin typeface="+mj-lt"/>
          <a:ea typeface="+mj-ea"/>
          <a:cs typeface="+mj-cs"/>
        </a:defRPr>
      </a:lvl1pPr>
    </p:titleStyle>
    <p:bodyStyle>
      <a:lvl1pPr marL="257175" indent="-257175" algn="l" defTabSz="342900" rtl="0" eaLnBrk="1" latinLnBrk="0" hangingPunct="1">
        <a:spcBef>
          <a:spcPct val="20000"/>
        </a:spcBef>
        <a:buFont typeface="Arial"/>
        <a:buChar char="•"/>
        <a:defRPr sz="1800" kern="1200">
          <a:solidFill>
            <a:schemeClr val="tx2"/>
          </a:solidFill>
          <a:latin typeface="+mj-lt"/>
          <a:ea typeface="+mn-ea"/>
          <a:cs typeface="+mn-cs"/>
        </a:defRPr>
      </a:lvl1pPr>
      <a:lvl2pPr marL="557213" indent="-214313" algn="l" defTabSz="342900" rtl="0" eaLnBrk="1" latinLnBrk="0" hangingPunct="1">
        <a:spcBef>
          <a:spcPct val="20000"/>
        </a:spcBef>
        <a:buFont typeface="Courier New"/>
        <a:buChar char="o"/>
        <a:defRPr sz="1500" kern="1200">
          <a:solidFill>
            <a:srgbClr val="1F497D"/>
          </a:solidFill>
          <a:latin typeface="+mj-lt"/>
          <a:ea typeface="+mn-ea"/>
          <a:cs typeface="+mn-cs"/>
        </a:defRPr>
      </a:lvl2pPr>
      <a:lvl3pPr marL="857250" indent="-171450" algn="l" defTabSz="342900" rtl="0" eaLnBrk="1" latinLnBrk="0" hangingPunct="1">
        <a:spcBef>
          <a:spcPct val="20000"/>
        </a:spcBef>
        <a:buFont typeface="Arial"/>
        <a:buChar char="•"/>
        <a:defRPr sz="1500" kern="1200">
          <a:solidFill>
            <a:srgbClr val="1F497D"/>
          </a:solidFill>
          <a:latin typeface="+mj-lt"/>
          <a:ea typeface="+mn-ea"/>
          <a:cs typeface="+mn-cs"/>
        </a:defRPr>
      </a:lvl3pPr>
      <a:lvl4pPr marL="1200150" indent="-171450" algn="l" defTabSz="342900" rtl="0" eaLnBrk="1" latinLnBrk="0" hangingPunct="1">
        <a:spcBef>
          <a:spcPct val="20000"/>
        </a:spcBef>
        <a:buFont typeface="Arial"/>
        <a:buChar char="–"/>
        <a:defRPr sz="1500" kern="1200">
          <a:solidFill>
            <a:srgbClr val="1F497D"/>
          </a:solidFill>
          <a:latin typeface="+mj-lt"/>
          <a:ea typeface="+mn-ea"/>
          <a:cs typeface="+mn-cs"/>
        </a:defRPr>
      </a:lvl4pPr>
      <a:lvl5pPr marL="1543050" indent="-171450" algn="l" defTabSz="342900" rtl="0" eaLnBrk="1" latinLnBrk="0" hangingPunct="1">
        <a:spcBef>
          <a:spcPct val="20000"/>
        </a:spcBef>
        <a:buFont typeface="Arial"/>
        <a:buChar char="»"/>
        <a:defRPr sz="1500" kern="1200">
          <a:solidFill>
            <a:srgbClr val="1F497D"/>
          </a:solidFill>
          <a:latin typeface="+mj-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comments" Target="../comments/comment1.xml"/><Relationship Id="rId5" Type="http://schemas.openxmlformats.org/officeDocument/2006/relationships/image" Target="../media/image22.pn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comments" Target="../comments/comment3.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43.JP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487094" y="4526204"/>
            <a:ext cx="6169819" cy="776279"/>
          </a:xfrm>
        </p:spPr>
        <p:txBody>
          <a:bodyPr>
            <a:normAutofit fontScale="92500" lnSpcReduction="10000"/>
          </a:bodyPr>
          <a:lstStyle/>
          <a:p>
            <a:r>
              <a:rPr lang="en-US" b="1" dirty="0"/>
              <a:t>Stoyan Stoynev </a:t>
            </a:r>
          </a:p>
          <a:p>
            <a:r>
              <a:rPr lang="en-US" sz="1425" dirty="0"/>
              <a:t>US Magnet Development Program</a:t>
            </a:r>
          </a:p>
          <a:p>
            <a:r>
              <a:rPr lang="en-US" sz="1425" dirty="0"/>
              <a:t>Fermi National Accelerator Laboratory</a:t>
            </a:r>
          </a:p>
        </p:txBody>
      </p:sp>
      <p:sp>
        <p:nvSpPr>
          <p:cNvPr id="3" name="Rectangle 2"/>
          <p:cNvSpPr/>
          <p:nvPr/>
        </p:nvSpPr>
        <p:spPr>
          <a:xfrm>
            <a:off x="1487094" y="2729787"/>
            <a:ext cx="6169819" cy="1292662"/>
          </a:xfrm>
          <a:prstGeom prst="rect">
            <a:avLst/>
          </a:prstGeom>
        </p:spPr>
        <p:txBody>
          <a:bodyPr wrap="square">
            <a:spAutoFit/>
          </a:bodyPr>
          <a:lstStyle/>
          <a:p>
            <a:pPr algn="ctr"/>
            <a:r>
              <a:rPr lang="en-US" sz="2400" dirty="0">
                <a:solidFill>
                  <a:schemeClr val="bg1"/>
                </a:solidFill>
              </a:rPr>
              <a:t>15 T magnet – instrumentation performance</a:t>
            </a:r>
          </a:p>
          <a:p>
            <a:pPr algn="ctr"/>
            <a:endParaRPr lang="en-US" sz="2400" dirty="0">
              <a:solidFill>
                <a:schemeClr val="bg1"/>
              </a:solidFill>
            </a:endParaRPr>
          </a:p>
          <a:p>
            <a:pPr algn="ctr"/>
            <a:r>
              <a:rPr lang="en-US" sz="1500" dirty="0">
                <a:solidFill>
                  <a:schemeClr val="bg1"/>
                </a:solidFill>
              </a:rPr>
              <a:t>MDP meeting</a:t>
            </a:r>
          </a:p>
          <a:p>
            <a:pPr algn="ctr"/>
            <a:r>
              <a:rPr lang="en-US" sz="1500" dirty="0">
                <a:solidFill>
                  <a:schemeClr val="bg1"/>
                </a:solidFill>
              </a:rPr>
              <a:t>August, 2019</a:t>
            </a:r>
          </a:p>
        </p:txBody>
      </p:sp>
    </p:spTree>
    <p:extLst>
      <p:ext uri="{BB962C8B-B14F-4D97-AF65-F5344CB8AC3E}">
        <p14:creationId xmlns:p14="http://schemas.microsoft.com/office/powerpoint/2010/main" val="1735758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Inner layer quenches – QA (2)</a:t>
            </a:r>
          </a:p>
        </p:txBody>
      </p:sp>
      <p:sp>
        <p:nvSpPr>
          <p:cNvPr id="127" name="Slide Number Placeholder 3">
            <a:extLst>
              <a:ext uri="{FF2B5EF4-FFF2-40B4-BE49-F238E27FC236}">
                <a16:creationId xmlns:a16="http://schemas.microsoft.com/office/drawing/2014/main" id="{E0810190-2F93-4B44-8DC6-E70E8BCE4A75}"/>
              </a:ext>
            </a:extLst>
          </p:cNvPr>
          <p:cNvSpPr>
            <a:spLocks noGrp="1"/>
          </p:cNvSpPr>
          <p:nvPr>
            <p:ph type="sldNum" sz="quarter" idx="12"/>
          </p:nvPr>
        </p:nvSpPr>
        <p:spPr>
          <a:xfrm>
            <a:off x="7356884" y="6417781"/>
            <a:ext cx="516675" cy="365125"/>
          </a:xfrm>
        </p:spPr>
        <p:txBody>
          <a:bodyPr/>
          <a:lstStyle/>
          <a:p>
            <a:pPr>
              <a:defRPr/>
            </a:pPr>
            <a:fld id="{D260E43B-7F43-FA45-AAB7-E054FD6CC4E3}" type="slidenum">
              <a:rPr lang="en-US" smtClean="0"/>
              <a:pPr>
                <a:defRPr/>
              </a:pPr>
              <a:t>10</a:t>
            </a:fld>
            <a:endParaRPr lang="en-US" dirty="0"/>
          </a:p>
        </p:txBody>
      </p:sp>
      <p:sp>
        <p:nvSpPr>
          <p:cNvPr id="20" name="TextBox 19">
            <a:extLst>
              <a:ext uri="{FF2B5EF4-FFF2-40B4-BE49-F238E27FC236}">
                <a16:creationId xmlns:a16="http://schemas.microsoft.com/office/drawing/2014/main" id="{CD358A57-1410-413D-B9CC-91DBC83177BC}"/>
              </a:ext>
            </a:extLst>
          </p:cNvPr>
          <p:cNvSpPr txBox="1"/>
          <p:nvPr/>
        </p:nvSpPr>
        <p:spPr>
          <a:xfrm>
            <a:off x="6029886" y="1352284"/>
            <a:ext cx="1013419" cy="369332"/>
          </a:xfrm>
          <a:prstGeom prst="rect">
            <a:avLst/>
          </a:prstGeom>
          <a:noFill/>
        </p:spPr>
        <p:txBody>
          <a:bodyPr wrap="none" rtlCol="0">
            <a:spAutoFit/>
          </a:bodyPr>
          <a:lstStyle/>
          <a:p>
            <a:r>
              <a:rPr lang="en-US" dirty="0"/>
              <a:t>Ramp 15</a:t>
            </a:r>
          </a:p>
        </p:txBody>
      </p:sp>
      <p:pic>
        <p:nvPicPr>
          <p:cNvPr id="10" name="Picture 9">
            <a:extLst>
              <a:ext uri="{FF2B5EF4-FFF2-40B4-BE49-F238E27FC236}">
                <a16:creationId xmlns:a16="http://schemas.microsoft.com/office/drawing/2014/main" id="{02281880-1D35-436D-BB26-877DA2608FFB}"/>
              </a:ext>
            </a:extLst>
          </p:cNvPr>
          <p:cNvPicPr>
            <a:picLocks noChangeAspect="1"/>
          </p:cNvPicPr>
          <p:nvPr/>
        </p:nvPicPr>
        <p:blipFill>
          <a:blip r:embed="rId3"/>
          <a:stretch>
            <a:fillRect/>
          </a:stretch>
        </p:blipFill>
        <p:spPr>
          <a:xfrm>
            <a:off x="4282439" y="1775059"/>
            <a:ext cx="4777741" cy="3949231"/>
          </a:xfrm>
          <a:prstGeom prst="rect">
            <a:avLst/>
          </a:prstGeom>
        </p:spPr>
      </p:pic>
      <p:sp>
        <p:nvSpPr>
          <p:cNvPr id="11" name="TextBox 10">
            <a:extLst>
              <a:ext uri="{FF2B5EF4-FFF2-40B4-BE49-F238E27FC236}">
                <a16:creationId xmlns:a16="http://schemas.microsoft.com/office/drawing/2014/main" id="{A51C5DC7-1A3B-4701-93D7-285594C8FDF5}"/>
              </a:ext>
            </a:extLst>
          </p:cNvPr>
          <p:cNvSpPr txBox="1"/>
          <p:nvPr/>
        </p:nvSpPr>
        <p:spPr>
          <a:xfrm>
            <a:off x="393986" y="5772808"/>
            <a:ext cx="8576194" cy="338554"/>
          </a:xfrm>
          <a:prstGeom prst="rect">
            <a:avLst/>
          </a:prstGeom>
          <a:noFill/>
        </p:spPr>
        <p:txBody>
          <a:bodyPr wrap="none" rtlCol="0">
            <a:spAutoFit/>
          </a:bodyPr>
          <a:lstStyle/>
          <a:p>
            <a:r>
              <a:rPr lang="en-US" sz="1600" dirty="0"/>
              <a:t>LBNL QA also indicates slower propagation velocity than VTs in the straight section (factor of two).</a:t>
            </a:r>
          </a:p>
        </p:txBody>
      </p:sp>
      <p:sp>
        <p:nvSpPr>
          <p:cNvPr id="13" name="TextBox 12">
            <a:extLst>
              <a:ext uri="{FF2B5EF4-FFF2-40B4-BE49-F238E27FC236}">
                <a16:creationId xmlns:a16="http://schemas.microsoft.com/office/drawing/2014/main" id="{8602D79A-9D1B-4986-9AFE-F37B68A66240}"/>
              </a:ext>
            </a:extLst>
          </p:cNvPr>
          <p:cNvSpPr txBox="1"/>
          <p:nvPr/>
        </p:nvSpPr>
        <p:spPr>
          <a:xfrm>
            <a:off x="5195395" y="2844225"/>
            <a:ext cx="2161489" cy="584775"/>
          </a:xfrm>
          <a:prstGeom prst="rect">
            <a:avLst/>
          </a:prstGeom>
          <a:noFill/>
        </p:spPr>
        <p:txBody>
          <a:bodyPr wrap="none" rtlCol="0">
            <a:spAutoFit/>
          </a:bodyPr>
          <a:lstStyle/>
          <a:p>
            <a:r>
              <a:rPr lang="en-US" sz="1600" dirty="0">
                <a:solidFill>
                  <a:srgbClr val="0070C0"/>
                </a:solidFill>
              </a:rPr>
              <a:t>Distance between two </a:t>
            </a:r>
          </a:p>
          <a:p>
            <a:r>
              <a:rPr lang="en-US" sz="1600" dirty="0">
                <a:solidFill>
                  <a:srgbClr val="0070C0"/>
                </a:solidFill>
              </a:rPr>
              <a:t>LBNL QAs is 14.5 cm</a:t>
            </a:r>
          </a:p>
        </p:txBody>
      </p:sp>
      <p:sp>
        <p:nvSpPr>
          <p:cNvPr id="16" name="TextBox 15">
            <a:extLst>
              <a:ext uri="{FF2B5EF4-FFF2-40B4-BE49-F238E27FC236}">
                <a16:creationId xmlns:a16="http://schemas.microsoft.com/office/drawing/2014/main" id="{9175E3A0-3E92-48E6-B94F-2718DDA465E0}"/>
              </a:ext>
            </a:extLst>
          </p:cNvPr>
          <p:cNvSpPr txBox="1"/>
          <p:nvPr/>
        </p:nvSpPr>
        <p:spPr>
          <a:xfrm>
            <a:off x="4411108" y="1458475"/>
            <a:ext cx="1031051" cy="369332"/>
          </a:xfrm>
          <a:prstGeom prst="rect">
            <a:avLst/>
          </a:prstGeom>
          <a:noFill/>
        </p:spPr>
        <p:txBody>
          <a:bodyPr wrap="none" rtlCol="0">
            <a:spAutoFit/>
          </a:bodyPr>
          <a:lstStyle/>
          <a:p>
            <a:r>
              <a:rPr lang="en-US" dirty="0">
                <a:solidFill>
                  <a:srgbClr val="203BE2"/>
                </a:solidFill>
              </a:rPr>
              <a:t>LBNL QA</a:t>
            </a:r>
          </a:p>
        </p:txBody>
      </p:sp>
      <p:sp>
        <p:nvSpPr>
          <p:cNvPr id="3" name="Rectangle 2">
            <a:extLst>
              <a:ext uri="{FF2B5EF4-FFF2-40B4-BE49-F238E27FC236}">
                <a16:creationId xmlns:a16="http://schemas.microsoft.com/office/drawing/2014/main" id="{A796416F-A086-4B04-A767-6851C76693A3}"/>
              </a:ext>
            </a:extLst>
          </p:cNvPr>
          <p:cNvSpPr/>
          <p:nvPr/>
        </p:nvSpPr>
        <p:spPr>
          <a:xfrm>
            <a:off x="176122" y="3453676"/>
            <a:ext cx="4572000" cy="923330"/>
          </a:xfrm>
          <a:prstGeom prst="rect">
            <a:avLst/>
          </a:prstGeom>
        </p:spPr>
        <p:txBody>
          <a:bodyPr>
            <a:spAutoFit/>
          </a:bodyPr>
          <a:lstStyle/>
          <a:p>
            <a:r>
              <a:rPr lang="en-US" dirty="0"/>
              <a:t>The first LBNL QA active element is </a:t>
            </a:r>
          </a:p>
          <a:p>
            <a:r>
              <a:rPr lang="en-US" dirty="0"/>
              <a:t>~ 1-2 cm from VT A7 in longitudinal </a:t>
            </a:r>
          </a:p>
          <a:p>
            <a:r>
              <a:rPr lang="en-US" dirty="0"/>
              <a:t>direction toward RE .</a:t>
            </a:r>
          </a:p>
        </p:txBody>
      </p:sp>
    </p:spTree>
    <p:extLst>
      <p:ext uri="{BB962C8B-B14F-4D97-AF65-F5344CB8AC3E}">
        <p14:creationId xmlns:p14="http://schemas.microsoft.com/office/powerpoint/2010/main" val="3767910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Acoustics</a:t>
            </a:r>
          </a:p>
        </p:txBody>
      </p:sp>
      <p:sp>
        <p:nvSpPr>
          <p:cNvPr id="127" name="Slide Number Placeholder 3">
            <a:extLst>
              <a:ext uri="{FF2B5EF4-FFF2-40B4-BE49-F238E27FC236}">
                <a16:creationId xmlns:a16="http://schemas.microsoft.com/office/drawing/2014/main" id="{E0810190-2F93-4B44-8DC6-E70E8BCE4A75}"/>
              </a:ext>
            </a:extLst>
          </p:cNvPr>
          <p:cNvSpPr>
            <a:spLocks noGrp="1"/>
          </p:cNvSpPr>
          <p:nvPr>
            <p:ph type="sldNum" sz="quarter" idx="12"/>
          </p:nvPr>
        </p:nvSpPr>
        <p:spPr>
          <a:xfrm>
            <a:off x="7356884" y="6417781"/>
            <a:ext cx="516675" cy="365125"/>
          </a:xfrm>
        </p:spPr>
        <p:txBody>
          <a:bodyPr/>
          <a:lstStyle/>
          <a:p>
            <a:pPr>
              <a:defRPr/>
            </a:pPr>
            <a:fld id="{D260E43B-7F43-FA45-AAB7-E054FD6CC4E3}" type="slidenum">
              <a:rPr lang="en-US" smtClean="0"/>
              <a:pPr>
                <a:defRPr/>
              </a:pPr>
              <a:t>11</a:t>
            </a:fld>
            <a:endParaRPr lang="en-US" dirty="0"/>
          </a:p>
        </p:txBody>
      </p:sp>
      <p:pic>
        <p:nvPicPr>
          <p:cNvPr id="9" name="Picture 8">
            <a:extLst>
              <a:ext uri="{FF2B5EF4-FFF2-40B4-BE49-F238E27FC236}">
                <a16:creationId xmlns:a16="http://schemas.microsoft.com/office/drawing/2014/main" id="{F9521564-A6D9-4B88-B640-5A79BD439364}"/>
              </a:ext>
            </a:extLst>
          </p:cNvPr>
          <p:cNvPicPr/>
          <p:nvPr/>
        </p:nvPicPr>
        <p:blipFill>
          <a:blip r:embed="rId3">
            <a:extLst>
              <a:ext uri="{28A0092B-C50C-407E-A947-70E740481C1C}">
                <a14:useLocalDpi xmlns:a14="http://schemas.microsoft.com/office/drawing/2010/main" val="0"/>
              </a:ext>
            </a:extLst>
          </a:blip>
          <a:stretch>
            <a:fillRect/>
          </a:stretch>
        </p:blipFill>
        <p:spPr>
          <a:xfrm>
            <a:off x="8300720" y="1233078"/>
            <a:ext cx="691507" cy="1898263"/>
          </a:xfrm>
          <a:prstGeom prst="rect">
            <a:avLst/>
          </a:prstGeom>
        </p:spPr>
      </p:pic>
      <p:pic>
        <p:nvPicPr>
          <p:cNvPr id="12" name="Picture 11">
            <a:extLst>
              <a:ext uri="{FF2B5EF4-FFF2-40B4-BE49-F238E27FC236}">
                <a16:creationId xmlns:a16="http://schemas.microsoft.com/office/drawing/2014/main" id="{641070B2-9E6D-4D88-BB96-324F73F81DB0}"/>
              </a:ext>
            </a:extLst>
          </p:cNvPr>
          <p:cNvPicPr>
            <a:picLocks noChangeAspect="1"/>
          </p:cNvPicPr>
          <p:nvPr/>
        </p:nvPicPr>
        <p:blipFill>
          <a:blip r:embed="rId4"/>
          <a:stretch>
            <a:fillRect/>
          </a:stretch>
        </p:blipFill>
        <p:spPr>
          <a:xfrm>
            <a:off x="5496602" y="1248851"/>
            <a:ext cx="2531016" cy="1898262"/>
          </a:xfrm>
          <a:prstGeom prst="rect">
            <a:avLst/>
          </a:prstGeom>
        </p:spPr>
      </p:pic>
      <p:sp>
        <p:nvSpPr>
          <p:cNvPr id="14" name="TextBox 13">
            <a:extLst>
              <a:ext uri="{FF2B5EF4-FFF2-40B4-BE49-F238E27FC236}">
                <a16:creationId xmlns:a16="http://schemas.microsoft.com/office/drawing/2014/main" id="{B02E2220-6FC1-47C6-AFE9-2C337A313979}"/>
              </a:ext>
            </a:extLst>
          </p:cNvPr>
          <p:cNvSpPr txBox="1"/>
          <p:nvPr/>
        </p:nvSpPr>
        <p:spPr>
          <a:xfrm>
            <a:off x="288077" y="1520489"/>
            <a:ext cx="4983031" cy="1077218"/>
          </a:xfrm>
          <a:prstGeom prst="rect">
            <a:avLst/>
          </a:prstGeom>
          <a:noFill/>
        </p:spPr>
        <p:txBody>
          <a:bodyPr wrap="none" rtlCol="0">
            <a:spAutoFit/>
          </a:bodyPr>
          <a:lstStyle/>
          <a:p>
            <a:r>
              <a:rPr lang="en-US" sz="1600" dirty="0"/>
              <a:t>Two sensors on each end and three on the shell.</a:t>
            </a:r>
          </a:p>
          <a:p>
            <a:r>
              <a:rPr lang="en-US" sz="1600" b="1" dirty="0"/>
              <a:t>We couldn’t get signal </a:t>
            </a:r>
            <a:r>
              <a:rPr lang="en-US" sz="1600" dirty="0"/>
              <a:t>for any of them during quenches </a:t>
            </a:r>
          </a:p>
          <a:p>
            <a:r>
              <a:rPr lang="en-US" sz="1600" dirty="0"/>
              <a:t>(they were tested fine before cool-down, on the magnet </a:t>
            </a:r>
          </a:p>
          <a:p>
            <a:r>
              <a:rPr lang="en-US" sz="1600" dirty="0"/>
              <a:t> when the magnet was outside the cryostat)</a:t>
            </a:r>
          </a:p>
        </p:txBody>
      </p:sp>
      <p:pic>
        <p:nvPicPr>
          <p:cNvPr id="4" name="Picture 3">
            <a:extLst>
              <a:ext uri="{FF2B5EF4-FFF2-40B4-BE49-F238E27FC236}">
                <a16:creationId xmlns:a16="http://schemas.microsoft.com/office/drawing/2014/main" id="{E7B26840-3C72-4F54-889A-965DC09E1C20}"/>
              </a:ext>
            </a:extLst>
          </p:cNvPr>
          <p:cNvPicPr>
            <a:picLocks noChangeAspect="1"/>
          </p:cNvPicPr>
          <p:nvPr/>
        </p:nvPicPr>
        <p:blipFill>
          <a:blip r:embed="rId5"/>
          <a:stretch>
            <a:fillRect/>
          </a:stretch>
        </p:blipFill>
        <p:spPr>
          <a:xfrm>
            <a:off x="101015" y="2975196"/>
            <a:ext cx="5331329" cy="3186201"/>
          </a:xfrm>
          <a:prstGeom prst="rect">
            <a:avLst/>
          </a:prstGeom>
        </p:spPr>
      </p:pic>
      <p:sp>
        <p:nvSpPr>
          <p:cNvPr id="5" name="TextBox 4">
            <a:extLst>
              <a:ext uri="{FF2B5EF4-FFF2-40B4-BE49-F238E27FC236}">
                <a16:creationId xmlns:a16="http://schemas.microsoft.com/office/drawing/2014/main" id="{9500EAA7-54A6-4F9E-B18C-3713221C7C5B}"/>
              </a:ext>
            </a:extLst>
          </p:cNvPr>
          <p:cNvSpPr txBox="1"/>
          <p:nvPr/>
        </p:nvSpPr>
        <p:spPr>
          <a:xfrm>
            <a:off x="5605199" y="3389018"/>
            <a:ext cx="3315908" cy="1815882"/>
          </a:xfrm>
          <a:prstGeom prst="rect">
            <a:avLst/>
          </a:prstGeom>
          <a:noFill/>
        </p:spPr>
        <p:txBody>
          <a:bodyPr wrap="none" rtlCol="0">
            <a:spAutoFit/>
          </a:bodyPr>
          <a:lstStyle/>
          <a:p>
            <a:r>
              <a:rPr lang="en-US" sz="1600" dirty="0"/>
              <a:t>On the right is an example from one </a:t>
            </a:r>
          </a:p>
          <a:p>
            <a:r>
              <a:rPr lang="en-US" sz="1600" dirty="0"/>
              <a:t>of the ramps (last ~20 s of it).</a:t>
            </a:r>
          </a:p>
          <a:p>
            <a:r>
              <a:rPr lang="en-US" sz="1600" dirty="0"/>
              <a:t>The top curve is proportional to the </a:t>
            </a:r>
          </a:p>
          <a:p>
            <a:r>
              <a:rPr lang="en-US" sz="1600" dirty="0"/>
              <a:t>current (it drops to zero toward the </a:t>
            </a:r>
          </a:p>
          <a:p>
            <a:r>
              <a:rPr lang="en-US" sz="1600" dirty="0"/>
              <a:t>end). The rest are acoustic sensor </a:t>
            </a:r>
          </a:p>
          <a:p>
            <a:r>
              <a:rPr lang="en-US" sz="1600" dirty="0"/>
              <a:t>signals, shifted in the Y-axis for </a:t>
            </a:r>
          </a:p>
          <a:p>
            <a:r>
              <a:rPr lang="en-US" sz="1600" dirty="0"/>
              <a:t>clarity.</a:t>
            </a:r>
          </a:p>
        </p:txBody>
      </p:sp>
      <p:sp>
        <p:nvSpPr>
          <p:cNvPr id="6" name="TextBox 5">
            <a:extLst>
              <a:ext uri="{FF2B5EF4-FFF2-40B4-BE49-F238E27FC236}">
                <a16:creationId xmlns:a16="http://schemas.microsoft.com/office/drawing/2014/main" id="{7F6F1C3C-FA82-45FD-96D1-EF0C7DF26347}"/>
              </a:ext>
            </a:extLst>
          </p:cNvPr>
          <p:cNvSpPr txBox="1"/>
          <p:nvPr/>
        </p:nvSpPr>
        <p:spPr>
          <a:xfrm>
            <a:off x="5496602" y="5377359"/>
            <a:ext cx="3738909" cy="923330"/>
          </a:xfrm>
          <a:prstGeom prst="rect">
            <a:avLst/>
          </a:prstGeom>
          <a:noFill/>
        </p:spPr>
        <p:txBody>
          <a:bodyPr wrap="none" rtlCol="0">
            <a:spAutoFit/>
          </a:bodyPr>
          <a:lstStyle/>
          <a:p>
            <a:r>
              <a:rPr lang="en-US" dirty="0">
                <a:solidFill>
                  <a:srgbClr val="C00000"/>
                </a:solidFill>
              </a:rPr>
              <a:t>We plan to use the old-style sensors </a:t>
            </a:r>
          </a:p>
          <a:p>
            <a:r>
              <a:rPr lang="en-US" dirty="0">
                <a:solidFill>
                  <a:srgbClr val="C00000"/>
                </a:solidFill>
              </a:rPr>
              <a:t>for the next test (ends only), </a:t>
            </a:r>
          </a:p>
          <a:p>
            <a:r>
              <a:rPr lang="en-US" dirty="0">
                <a:solidFill>
                  <a:srgbClr val="C00000"/>
                </a:solidFill>
              </a:rPr>
              <a:t>they performed reliably in past. </a:t>
            </a:r>
          </a:p>
        </p:txBody>
      </p:sp>
    </p:spTree>
    <p:extLst>
      <p:ext uri="{BB962C8B-B14F-4D97-AF65-F5344CB8AC3E}">
        <p14:creationId xmlns:p14="http://schemas.microsoft.com/office/powerpoint/2010/main" val="2925246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Acoustics (2)</a:t>
            </a:r>
          </a:p>
        </p:txBody>
      </p:sp>
      <p:sp>
        <p:nvSpPr>
          <p:cNvPr id="127" name="Slide Number Placeholder 3">
            <a:extLst>
              <a:ext uri="{FF2B5EF4-FFF2-40B4-BE49-F238E27FC236}">
                <a16:creationId xmlns:a16="http://schemas.microsoft.com/office/drawing/2014/main" id="{E0810190-2F93-4B44-8DC6-E70E8BCE4A75}"/>
              </a:ext>
            </a:extLst>
          </p:cNvPr>
          <p:cNvSpPr>
            <a:spLocks noGrp="1"/>
          </p:cNvSpPr>
          <p:nvPr>
            <p:ph type="sldNum" sz="quarter" idx="12"/>
          </p:nvPr>
        </p:nvSpPr>
        <p:spPr>
          <a:xfrm>
            <a:off x="7356884" y="6417781"/>
            <a:ext cx="516675" cy="365125"/>
          </a:xfrm>
        </p:spPr>
        <p:txBody>
          <a:bodyPr/>
          <a:lstStyle/>
          <a:p>
            <a:pPr>
              <a:defRPr/>
            </a:pPr>
            <a:fld id="{D260E43B-7F43-FA45-AAB7-E054FD6CC4E3}" type="slidenum">
              <a:rPr lang="en-US" smtClean="0"/>
              <a:pPr>
                <a:defRPr/>
              </a:pPr>
              <a:t>12</a:t>
            </a:fld>
            <a:endParaRPr lang="en-US" dirty="0"/>
          </a:p>
        </p:txBody>
      </p:sp>
      <p:sp>
        <p:nvSpPr>
          <p:cNvPr id="3" name="Rectangle 2">
            <a:extLst>
              <a:ext uri="{FF2B5EF4-FFF2-40B4-BE49-F238E27FC236}">
                <a16:creationId xmlns:a16="http://schemas.microsoft.com/office/drawing/2014/main" id="{B6417F73-F5B7-4374-93A1-60BC1E3D53C7}"/>
              </a:ext>
            </a:extLst>
          </p:cNvPr>
          <p:cNvSpPr/>
          <p:nvPr/>
        </p:nvSpPr>
        <p:spPr>
          <a:xfrm>
            <a:off x="101183" y="1672360"/>
            <a:ext cx="8941633" cy="3139321"/>
          </a:xfrm>
          <a:prstGeom prst="rect">
            <a:avLst/>
          </a:prstGeom>
        </p:spPr>
        <p:txBody>
          <a:bodyPr wrap="square">
            <a:spAutoFit/>
          </a:bodyPr>
          <a:lstStyle/>
          <a:p>
            <a:r>
              <a:rPr lang="en-US" dirty="0">
                <a:latin typeface="Calibri" panose="020F0502020204030204" pitchFamily="34" charset="0"/>
              </a:rPr>
              <a:t>Some potential loop areas in the wires were eliminated (reconfigured harness) – to quiet down the system and for easier troubleshooting individual sensors. This didn't do much, but it did enable us to view individual sensors current draw. We had a substantial current draw when all sensors were connected to power in parallel, ~several hundred milliamps.</a:t>
            </a:r>
          </a:p>
          <a:p>
            <a:endParaRPr lang="en-US" dirty="0">
              <a:latin typeface="Calibri" panose="020F0502020204030204" pitchFamily="34" charset="0"/>
            </a:endParaRPr>
          </a:p>
          <a:p>
            <a:r>
              <a:rPr lang="en-US" dirty="0">
                <a:latin typeface="Calibri" panose="020F0502020204030204" pitchFamily="34" charset="0"/>
              </a:rPr>
              <a:t>We did try and individually troubleshoot a couple of the sensors, including running at a slightly increased voltage. There was some oscillatory behavior, and a little something looking like switching between states but it was not responsive to external input. They never ended up kicking over from the unusually high current draw to something more reasonable, expecting something along the lines of a couple milliamps or less per sensor. The old style sensors last a couple days on a single battery, so we are probably looking at microamps.</a:t>
            </a:r>
            <a:endParaRPr lang="en-US" dirty="0">
              <a:effectLst/>
              <a:latin typeface="Calibri" panose="020F0502020204030204" pitchFamily="34" charset="0"/>
            </a:endParaRPr>
          </a:p>
        </p:txBody>
      </p:sp>
      <p:sp>
        <p:nvSpPr>
          <p:cNvPr id="8" name="TextBox 7">
            <a:extLst>
              <a:ext uri="{FF2B5EF4-FFF2-40B4-BE49-F238E27FC236}">
                <a16:creationId xmlns:a16="http://schemas.microsoft.com/office/drawing/2014/main" id="{EC076062-E4CD-4C27-ABA6-CE6EFECB98E8}"/>
              </a:ext>
            </a:extLst>
          </p:cNvPr>
          <p:cNvSpPr txBox="1"/>
          <p:nvPr/>
        </p:nvSpPr>
        <p:spPr>
          <a:xfrm>
            <a:off x="3297836" y="1174256"/>
            <a:ext cx="2392450" cy="369332"/>
          </a:xfrm>
          <a:prstGeom prst="rect">
            <a:avLst/>
          </a:prstGeom>
          <a:noFill/>
        </p:spPr>
        <p:txBody>
          <a:bodyPr wrap="none" rtlCol="0">
            <a:spAutoFit/>
          </a:bodyPr>
          <a:lstStyle/>
          <a:p>
            <a:r>
              <a:rPr lang="en-US" u="sng" dirty="0"/>
              <a:t>Investigations by Steve</a:t>
            </a:r>
          </a:p>
        </p:txBody>
      </p:sp>
    </p:spTree>
    <p:extLst>
      <p:ext uri="{BB962C8B-B14F-4D97-AF65-F5344CB8AC3E}">
        <p14:creationId xmlns:p14="http://schemas.microsoft.com/office/powerpoint/2010/main" val="2303306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Temperature sensors</a:t>
            </a:r>
          </a:p>
        </p:txBody>
      </p:sp>
      <p:sp>
        <p:nvSpPr>
          <p:cNvPr id="127" name="Slide Number Placeholder 3">
            <a:extLst>
              <a:ext uri="{FF2B5EF4-FFF2-40B4-BE49-F238E27FC236}">
                <a16:creationId xmlns:a16="http://schemas.microsoft.com/office/drawing/2014/main" id="{E0810190-2F93-4B44-8DC6-E70E8BCE4A75}"/>
              </a:ext>
            </a:extLst>
          </p:cNvPr>
          <p:cNvSpPr>
            <a:spLocks noGrp="1"/>
          </p:cNvSpPr>
          <p:nvPr>
            <p:ph type="sldNum" sz="quarter" idx="12"/>
          </p:nvPr>
        </p:nvSpPr>
        <p:spPr>
          <a:xfrm>
            <a:off x="7356884" y="6417781"/>
            <a:ext cx="516675" cy="365125"/>
          </a:xfrm>
        </p:spPr>
        <p:txBody>
          <a:bodyPr/>
          <a:lstStyle/>
          <a:p>
            <a:pPr>
              <a:defRPr/>
            </a:pPr>
            <a:fld id="{D260E43B-7F43-FA45-AAB7-E054FD6CC4E3}" type="slidenum">
              <a:rPr lang="en-US" smtClean="0"/>
              <a:pPr>
                <a:defRPr/>
              </a:pPr>
              <a:t>13</a:t>
            </a:fld>
            <a:endParaRPr lang="en-US" dirty="0"/>
          </a:p>
        </p:txBody>
      </p:sp>
      <p:sp>
        <p:nvSpPr>
          <p:cNvPr id="14" name="TextBox 13">
            <a:extLst>
              <a:ext uri="{FF2B5EF4-FFF2-40B4-BE49-F238E27FC236}">
                <a16:creationId xmlns:a16="http://schemas.microsoft.com/office/drawing/2014/main" id="{B02E2220-6FC1-47C6-AFE9-2C337A313979}"/>
              </a:ext>
            </a:extLst>
          </p:cNvPr>
          <p:cNvSpPr txBox="1"/>
          <p:nvPr/>
        </p:nvSpPr>
        <p:spPr>
          <a:xfrm>
            <a:off x="288077" y="1520489"/>
            <a:ext cx="8161914" cy="584775"/>
          </a:xfrm>
          <a:prstGeom prst="rect">
            <a:avLst/>
          </a:prstGeom>
          <a:noFill/>
        </p:spPr>
        <p:txBody>
          <a:bodyPr wrap="none" rtlCol="0">
            <a:spAutoFit/>
          </a:bodyPr>
          <a:lstStyle/>
          <a:p>
            <a:r>
              <a:rPr lang="en-US" sz="1600" dirty="0"/>
              <a:t>Unusually we placed two temperature sensors in the bore (facing each other in the LE bore). </a:t>
            </a:r>
          </a:p>
          <a:p>
            <a:r>
              <a:rPr lang="en-US" sz="1600" dirty="0"/>
              <a:t>One of them died (got disconnected) in the last half of the test. </a:t>
            </a:r>
          </a:p>
        </p:txBody>
      </p:sp>
      <p:sp>
        <p:nvSpPr>
          <p:cNvPr id="13" name="Rectangle 12">
            <a:extLst>
              <a:ext uri="{FF2B5EF4-FFF2-40B4-BE49-F238E27FC236}">
                <a16:creationId xmlns:a16="http://schemas.microsoft.com/office/drawing/2014/main" id="{3E6C16D4-00AC-4FE6-86B9-5C5E57D97C85}"/>
              </a:ext>
            </a:extLst>
          </p:cNvPr>
          <p:cNvSpPr/>
          <p:nvPr/>
        </p:nvSpPr>
        <p:spPr>
          <a:xfrm>
            <a:off x="131152" y="2482753"/>
            <a:ext cx="3668855" cy="2554545"/>
          </a:xfrm>
          <a:prstGeom prst="rect">
            <a:avLst/>
          </a:prstGeom>
        </p:spPr>
        <p:txBody>
          <a:bodyPr wrap="square">
            <a:spAutoFit/>
          </a:bodyPr>
          <a:lstStyle/>
          <a:p>
            <a:r>
              <a:rPr lang="en-US" sz="1600" dirty="0"/>
              <a:t>The bore sensors showed that the bore </a:t>
            </a:r>
          </a:p>
          <a:p>
            <a:r>
              <a:rPr lang="en-US" sz="1600" dirty="0"/>
              <a:t>temperature rises sharply during a ramp.</a:t>
            </a:r>
          </a:p>
          <a:p>
            <a:r>
              <a:rPr lang="en-US" sz="1600" dirty="0"/>
              <a:t>The slope of the rise changes with the </a:t>
            </a:r>
          </a:p>
          <a:p>
            <a:r>
              <a:rPr lang="en-US" sz="1600" dirty="0"/>
              <a:t>ramp rate.</a:t>
            </a:r>
          </a:p>
          <a:p>
            <a:r>
              <a:rPr lang="en-US" sz="1600" dirty="0"/>
              <a:t>Quenches in inner layers were at temperatures around 2 K. </a:t>
            </a:r>
          </a:p>
          <a:p>
            <a:endParaRPr lang="en-US" sz="1600" dirty="0"/>
          </a:p>
          <a:p>
            <a:r>
              <a:rPr lang="en-US" sz="1600" dirty="0"/>
              <a:t>The insert shows a rescaled version of a temperature graph compared with </a:t>
            </a:r>
          </a:p>
          <a:p>
            <a:r>
              <a:rPr lang="en-US" sz="1600" dirty="0"/>
              <a:t>the current ramp graph (black).</a:t>
            </a:r>
          </a:p>
        </p:txBody>
      </p:sp>
      <p:pic>
        <p:nvPicPr>
          <p:cNvPr id="11" name="Picture 10">
            <a:extLst>
              <a:ext uri="{FF2B5EF4-FFF2-40B4-BE49-F238E27FC236}">
                <a16:creationId xmlns:a16="http://schemas.microsoft.com/office/drawing/2014/main" id="{C503815F-189B-4679-8183-4B737087458D}"/>
              </a:ext>
            </a:extLst>
          </p:cNvPr>
          <p:cNvPicPr>
            <a:picLocks noChangeAspect="1"/>
          </p:cNvPicPr>
          <p:nvPr/>
        </p:nvPicPr>
        <p:blipFill>
          <a:blip r:embed="rId3"/>
          <a:stretch>
            <a:fillRect/>
          </a:stretch>
        </p:blipFill>
        <p:spPr>
          <a:xfrm>
            <a:off x="3695750" y="2105264"/>
            <a:ext cx="4524774" cy="4018218"/>
          </a:xfrm>
          <a:prstGeom prst="rect">
            <a:avLst/>
          </a:prstGeom>
        </p:spPr>
      </p:pic>
      <p:pic>
        <p:nvPicPr>
          <p:cNvPr id="15" name="Picture 14">
            <a:extLst>
              <a:ext uri="{FF2B5EF4-FFF2-40B4-BE49-F238E27FC236}">
                <a16:creationId xmlns:a16="http://schemas.microsoft.com/office/drawing/2014/main" id="{8651B8B3-613A-41CE-B0A8-DE31DC42CB71}"/>
              </a:ext>
            </a:extLst>
          </p:cNvPr>
          <p:cNvPicPr>
            <a:picLocks noChangeAspect="1"/>
          </p:cNvPicPr>
          <p:nvPr/>
        </p:nvPicPr>
        <p:blipFill>
          <a:blip r:embed="rId4"/>
          <a:stretch>
            <a:fillRect/>
          </a:stretch>
        </p:blipFill>
        <p:spPr>
          <a:xfrm>
            <a:off x="7304181" y="1810965"/>
            <a:ext cx="1839819" cy="1679835"/>
          </a:xfrm>
          <a:prstGeom prst="rect">
            <a:avLst/>
          </a:prstGeom>
        </p:spPr>
      </p:pic>
      <p:sp>
        <p:nvSpPr>
          <p:cNvPr id="17" name="TextBox 16">
            <a:extLst>
              <a:ext uri="{FF2B5EF4-FFF2-40B4-BE49-F238E27FC236}">
                <a16:creationId xmlns:a16="http://schemas.microsoft.com/office/drawing/2014/main" id="{E94DC9DA-C51B-40E6-8449-7201DED0FB4A}"/>
              </a:ext>
            </a:extLst>
          </p:cNvPr>
          <p:cNvSpPr txBox="1"/>
          <p:nvPr/>
        </p:nvSpPr>
        <p:spPr>
          <a:xfrm>
            <a:off x="6220679" y="1920598"/>
            <a:ext cx="1083502" cy="369332"/>
          </a:xfrm>
          <a:prstGeom prst="rect">
            <a:avLst/>
          </a:prstGeom>
          <a:noFill/>
        </p:spPr>
        <p:txBody>
          <a:bodyPr wrap="none" rtlCol="0">
            <a:spAutoFit/>
          </a:bodyPr>
          <a:lstStyle/>
          <a:p>
            <a:r>
              <a:rPr lang="en-US" dirty="0"/>
              <a:t>Ramp 12</a:t>
            </a:r>
          </a:p>
        </p:txBody>
      </p:sp>
      <p:sp>
        <p:nvSpPr>
          <p:cNvPr id="16" name="TextBox 15">
            <a:extLst>
              <a:ext uri="{FF2B5EF4-FFF2-40B4-BE49-F238E27FC236}">
                <a16:creationId xmlns:a16="http://schemas.microsoft.com/office/drawing/2014/main" id="{42943597-F6DF-4C67-AE5D-628AF11925AF}"/>
              </a:ext>
            </a:extLst>
          </p:cNvPr>
          <p:cNvSpPr txBox="1"/>
          <p:nvPr/>
        </p:nvSpPr>
        <p:spPr>
          <a:xfrm>
            <a:off x="3972901" y="2466216"/>
            <a:ext cx="463588" cy="369332"/>
          </a:xfrm>
          <a:prstGeom prst="rect">
            <a:avLst/>
          </a:prstGeom>
          <a:noFill/>
        </p:spPr>
        <p:txBody>
          <a:bodyPr wrap="none" rtlCol="0">
            <a:spAutoFit/>
          </a:bodyPr>
          <a:lstStyle/>
          <a:p>
            <a:r>
              <a:rPr lang="en-US" dirty="0"/>
              <a:t>[K]</a:t>
            </a:r>
          </a:p>
        </p:txBody>
      </p:sp>
      <p:sp>
        <p:nvSpPr>
          <p:cNvPr id="19" name="TextBox 18">
            <a:extLst>
              <a:ext uri="{FF2B5EF4-FFF2-40B4-BE49-F238E27FC236}">
                <a16:creationId xmlns:a16="http://schemas.microsoft.com/office/drawing/2014/main" id="{9E518C6F-3A36-4FBE-A7C0-F53853535E97}"/>
              </a:ext>
            </a:extLst>
          </p:cNvPr>
          <p:cNvSpPr txBox="1"/>
          <p:nvPr/>
        </p:nvSpPr>
        <p:spPr>
          <a:xfrm>
            <a:off x="7300895" y="1735932"/>
            <a:ext cx="356188" cy="276999"/>
          </a:xfrm>
          <a:prstGeom prst="rect">
            <a:avLst/>
          </a:prstGeom>
          <a:noFill/>
        </p:spPr>
        <p:txBody>
          <a:bodyPr wrap="none" rtlCol="0">
            <a:spAutoFit/>
          </a:bodyPr>
          <a:lstStyle/>
          <a:p>
            <a:r>
              <a:rPr lang="en-US" sz="1200" dirty="0"/>
              <a:t>[A]</a:t>
            </a:r>
          </a:p>
        </p:txBody>
      </p:sp>
      <p:sp>
        <p:nvSpPr>
          <p:cNvPr id="18" name="TextBox 17">
            <a:extLst>
              <a:ext uri="{FF2B5EF4-FFF2-40B4-BE49-F238E27FC236}">
                <a16:creationId xmlns:a16="http://schemas.microsoft.com/office/drawing/2014/main" id="{8370F851-4DFD-4F32-AD7C-78706B074B37}"/>
              </a:ext>
            </a:extLst>
          </p:cNvPr>
          <p:cNvSpPr txBox="1"/>
          <p:nvPr/>
        </p:nvSpPr>
        <p:spPr>
          <a:xfrm>
            <a:off x="5958137" y="3319611"/>
            <a:ext cx="1961691" cy="923330"/>
          </a:xfrm>
          <a:prstGeom prst="rect">
            <a:avLst/>
          </a:prstGeom>
          <a:noFill/>
        </p:spPr>
        <p:txBody>
          <a:bodyPr wrap="none" rtlCol="0">
            <a:spAutoFit/>
          </a:bodyPr>
          <a:lstStyle/>
          <a:p>
            <a:endParaRPr lang="en-US" dirty="0">
              <a:solidFill>
                <a:srgbClr val="7030A0"/>
              </a:solidFill>
            </a:endParaRPr>
          </a:p>
          <a:p>
            <a:r>
              <a:rPr lang="en-US" dirty="0">
                <a:solidFill>
                  <a:srgbClr val="7030A0"/>
                </a:solidFill>
              </a:rPr>
              <a:t>            Bore</a:t>
            </a:r>
          </a:p>
          <a:p>
            <a:r>
              <a:rPr lang="en-US" dirty="0">
                <a:solidFill>
                  <a:srgbClr val="7030A0"/>
                </a:solidFill>
              </a:rPr>
              <a:t>Shell (top/bottom)</a:t>
            </a:r>
          </a:p>
        </p:txBody>
      </p:sp>
      <p:cxnSp>
        <p:nvCxnSpPr>
          <p:cNvPr id="23" name="Straight Arrow Connector 22">
            <a:extLst>
              <a:ext uri="{FF2B5EF4-FFF2-40B4-BE49-F238E27FC236}">
                <a16:creationId xmlns:a16="http://schemas.microsoft.com/office/drawing/2014/main" id="{5B9A3BCD-D839-4D32-BABF-E2DE8982ECE7}"/>
              </a:ext>
            </a:extLst>
          </p:cNvPr>
          <p:cNvCxnSpPr>
            <a:cxnSpLocks/>
          </p:cNvCxnSpPr>
          <p:nvPr/>
        </p:nvCxnSpPr>
        <p:spPr>
          <a:xfrm flipH="1" flipV="1">
            <a:off x="6453266" y="3490800"/>
            <a:ext cx="208697" cy="269225"/>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5BEE1A08-41A3-45FC-978B-B9806420A74E}"/>
              </a:ext>
            </a:extLst>
          </p:cNvPr>
          <p:cNvCxnSpPr>
            <a:cxnSpLocks/>
          </p:cNvCxnSpPr>
          <p:nvPr/>
        </p:nvCxnSpPr>
        <p:spPr>
          <a:xfrm flipH="1">
            <a:off x="6220543" y="4242942"/>
            <a:ext cx="1" cy="359038"/>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1389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Strain gauges – half bridges where possible</a:t>
            </a:r>
          </a:p>
        </p:txBody>
      </p:sp>
      <p:sp>
        <p:nvSpPr>
          <p:cNvPr id="4" name="Slide Number Placeholder 3"/>
          <p:cNvSpPr>
            <a:spLocks noGrp="1"/>
          </p:cNvSpPr>
          <p:nvPr>
            <p:ph type="sldNum" sz="quarter" idx="12"/>
          </p:nvPr>
        </p:nvSpPr>
        <p:spPr/>
        <p:txBody>
          <a:bodyPr/>
          <a:lstStyle/>
          <a:p>
            <a:fld id="{D260E43B-7F43-FA45-AAB7-E054FD6CC4E3}" type="slidenum">
              <a:rPr lang="en-US" smtClean="0"/>
              <a:t>14</a:t>
            </a:fld>
            <a:endParaRPr lang="en-US" dirty="0"/>
          </a:p>
        </p:txBody>
      </p:sp>
      <p:grpSp>
        <p:nvGrpSpPr>
          <p:cNvPr id="6" name="Group 46">
            <a:extLst>
              <a:ext uri="{FF2B5EF4-FFF2-40B4-BE49-F238E27FC236}">
                <a16:creationId xmlns:a16="http://schemas.microsoft.com/office/drawing/2014/main" id="{544538D7-6FC2-4F27-8621-BACB8CA0D33E}"/>
              </a:ext>
            </a:extLst>
          </p:cNvPr>
          <p:cNvGrpSpPr>
            <a:grpSpLocks/>
          </p:cNvGrpSpPr>
          <p:nvPr/>
        </p:nvGrpSpPr>
        <p:grpSpPr bwMode="auto">
          <a:xfrm>
            <a:off x="102765" y="1254125"/>
            <a:ext cx="7078663" cy="4867275"/>
            <a:chOff x="144" y="790"/>
            <a:chExt cx="4459" cy="3066"/>
          </a:xfrm>
        </p:grpSpPr>
        <p:pic>
          <p:nvPicPr>
            <p:cNvPr id="7" name="Picture 6" descr="tqs02d-pole-gage-set">
              <a:extLst>
                <a:ext uri="{FF2B5EF4-FFF2-40B4-BE49-F238E27FC236}">
                  <a16:creationId xmlns:a16="http://schemas.microsoft.com/office/drawing/2014/main" id="{5D5103E4-B06B-40CA-A4DD-63217DA6C0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 y="816"/>
              <a:ext cx="3936" cy="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6">
              <a:extLst>
                <a:ext uri="{FF2B5EF4-FFF2-40B4-BE49-F238E27FC236}">
                  <a16:creationId xmlns:a16="http://schemas.microsoft.com/office/drawing/2014/main" id="{8BD8D679-A11C-4ACD-8502-A82FB70C68C9}"/>
                </a:ext>
              </a:extLst>
            </p:cNvPr>
            <p:cNvSpPr>
              <a:spLocks noChangeShapeType="1"/>
            </p:cNvSpPr>
            <p:nvPr/>
          </p:nvSpPr>
          <p:spPr bwMode="auto">
            <a:xfrm>
              <a:off x="588" y="1008"/>
              <a:ext cx="1082" cy="617"/>
            </a:xfrm>
            <a:prstGeom prst="line">
              <a:avLst/>
            </a:prstGeom>
            <a:noFill/>
            <a:ln w="9525">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en-US"/>
            </a:p>
          </p:txBody>
        </p:sp>
        <p:sp>
          <p:nvSpPr>
            <p:cNvPr id="9" name="Text Box 7">
              <a:extLst>
                <a:ext uri="{FF2B5EF4-FFF2-40B4-BE49-F238E27FC236}">
                  <a16:creationId xmlns:a16="http://schemas.microsoft.com/office/drawing/2014/main" id="{5118432B-2DB9-4C10-9C41-2A9E1A1192C9}"/>
                </a:ext>
              </a:extLst>
            </p:cNvPr>
            <p:cNvSpPr txBox="1">
              <a:spLocks noChangeArrowheads="1"/>
            </p:cNvSpPr>
            <p:nvPr/>
          </p:nvSpPr>
          <p:spPr bwMode="auto">
            <a:xfrm>
              <a:off x="145" y="912"/>
              <a:ext cx="49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Char char="•"/>
                <a:defRPr sz="2800" b="1">
                  <a:solidFill>
                    <a:schemeClr val="accent2"/>
                  </a:solidFill>
                  <a:latin typeface="Arial" panose="020B0604020202020204" pitchFamily="34" charset="0"/>
                </a:defRPr>
              </a:lvl1pPr>
              <a:lvl2pPr marL="742950" indent="-285750">
                <a:spcBef>
                  <a:spcPct val="20000"/>
                </a:spcBef>
                <a:buFont typeface="Times New Roman" panose="02020603050405020304" pitchFamily="18" charset="0"/>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ClrTx/>
                <a:buFontTx/>
                <a:buNone/>
              </a:pPr>
              <a:r>
                <a:rPr lang="en-US" altLang="en-US" sz="1200" b="0" i="1">
                  <a:solidFill>
                    <a:schemeClr val="tx1"/>
                  </a:solidFill>
                </a:rPr>
                <a:t>P+ (red) </a:t>
              </a:r>
            </a:p>
          </p:txBody>
        </p:sp>
        <p:sp>
          <p:nvSpPr>
            <p:cNvPr id="10" name="Line 6">
              <a:extLst>
                <a:ext uri="{FF2B5EF4-FFF2-40B4-BE49-F238E27FC236}">
                  <a16:creationId xmlns:a16="http://schemas.microsoft.com/office/drawing/2014/main" id="{119A9DBA-93D8-4F67-A8CF-2D9155F3235E}"/>
                </a:ext>
              </a:extLst>
            </p:cNvPr>
            <p:cNvSpPr>
              <a:spLocks noChangeShapeType="1"/>
            </p:cNvSpPr>
            <p:nvPr/>
          </p:nvSpPr>
          <p:spPr bwMode="auto">
            <a:xfrm>
              <a:off x="588" y="1134"/>
              <a:ext cx="1082" cy="617"/>
            </a:xfrm>
            <a:prstGeom prst="line">
              <a:avLst/>
            </a:prstGeom>
            <a:noFill/>
            <a:ln w="9525">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en-US"/>
            </a:p>
          </p:txBody>
        </p:sp>
        <p:sp>
          <p:nvSpPr>
            <p:cNvPr id="11" name="Text Box 7">
              <a:extLst>
                <a:ext uri="{FF2B5EF4-FFF2-40B4-BE49-F238E27FC236}">
                  <a16:creationId xmlns:a16="http://schemas.microsoft.com/office/drawing/2014/main" id="{B2EACD5F-DF82-4191-B2BA-1FBAA1BF1839}"/>
                </a:ext>
              </a:extLst>
            </p:cNvPr>
            <p:cNvSpPr txBox="1">
              <a:spLocks noChangeArrowheads="1"/>
            </p:cNvSpPr>
            <p:nvPr/>
          </p:nvSpPr>
          <p:spPr bwMode="auto">
            <a:xfrm>
              <a:off x="148" y="1028"/>
              <a:ext cx="47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Char char="•"/>
                <a:defRPr sz="2800" b="1">
                  <a:solidFill>
                    <a:schemeClr val="accent2"/>
                  </a:solidFill>
                  <a:latin typeface="Arial" panose="020B0604020202020204" pitchFamily="34" charset="0"/>
                </a:defRPr>
              </a:lvl1pPr>
              <a:lvl2pPr marL="742950" indent="-285750">
                <a:spcBef>
                  <a:spcPct val="20000"/>
                </a:spcBef>
                <a:buFont typeface="Times New Roman" panose="02020603050405020304" pitchFamily="18" charset="0"/>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ClrTx/>
                <a:buFontTx/>
                <a:buNone/>
              </a:pPr>
              <a:r>
                <a:rPr lang="en-US" altLang="en-US" sz="1200" b="0" i="1" dirty="0">
                  <a:solidFill>
                    <a:schemeClr val="tx1"/>
                  </a:solidFill>
                </a:rPr>
                <a:t>S- (</a:t>
              </a:r>
              <a:r>
                <a:rPr lang="en-US" altLang="en-US" sz="1200" b="0" i="1" dirty="0" err="1">
                  <a:solidFill>
                    <a:schemeClr val="tx1"/>
                  </a:solidFill>
                </a:rPr>
                <a:t>wht</a:t>
              </a:r>
              <a:r>
                <a:rPr lang="en-US" altLang="en-US" sz="1200" b="0" i="1" dirty="0">
                  <a:solidFill>
                    <a:schemeClr val="tx1"/>
                  </a:solidFill>
                </a:rPr>
                <a:t>) </a:t>
              </a:r>
            </a:p>
          </p:txBody>
        </p:sp>
        <p:sp>
          <p:nvSpPr>
            <p:cNvPr id="12" name="Line 6">
              <a:extLst>
                <a:ext uri="{FF2B5EF4-FFF2-40B4-BE49-F238E27FC236}">
                  <a16:creationId xmlns:a16="http://schemas.microsoft.com/office/drawing/2014/main" id="{9F57EA47-D34A-43DD-B92A-2A3B046A608D}"/>
                </a:ext>
              </a:extLst>
            </p:cNvPr>
            <p:cNvSpPr>
              <a:spLocks noChangeShapeType="1"/>
            </p:cNvSpPr>
            <p:nvPr/>
          </p:nvSpPr>
          <p:spPr bwMode="auto">
            <a:xfrm>
              <a:off x="588" y="1253"/>
              <a:ext cx="1082" cy="617"/>
            </a:xfrm>
            <a:prstGeom prst="line">
              <a:avLst/>
            </a:prstGeom>
            <a:noFill/>
            <a:ln w="9525">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en-US"/>
            </a:p>
          </p:txBody>
        </p:sp>
        <p:sp>
          <p:nvSpPr>
            <p:cNvPr id="13" name="Text Box 7">
              <a:extLst>
                <a:ext uri="{FF2B5EF4-FFF2-40B4-BE49-F238E27FC236}">
                  <a16:creationId xmlns:a16="http://schemas.microsoft.com/office/drawing/2014/main" id="{01F30DD5-0241-45B4-B84F-F14119CD35C4}"/>
                </a:ext>
              </a:extLst>
            </p:cNvPr>
            <p:cNvSpPr txBox="1">
              <a:spLocks noChangeArrowheads="1"/>
            </p:cNvSpPr>
            <p:nvPr/>
          </p:nvSpPr>
          <p:spPr bwMode="auto">
            <a:xfrm>
              <a:off x="144" y="1152"/>
              <a:ext cx="49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Char char="•"/>
                <a:defRPr sz="2800" b="1">
                  <a:solidFill>
                    <a:schemeClr val="accent2"/>
                  </a:solidFill>
                  <a:latin typeface="Arial" panose="020B0604020202020204" pitchFamily="34" charset="0"/>
                </a:defRPr>
              </a:lvl1pPr>
              <a:lvl2pPr marL="742950" indent="-285750">
                <a:spcBef>
                  <a:spcPct val="20000"/>
                </a:spcBef>
                <a:buFont typeface="Times New Roman" panose="02020603050405020304" pitchFamily="18" charset="0"/>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ClrTx/>
                <a:buFontTx/>
                <a:buNone/>
              </a:pPr>
              <a:r>
                <a:rPr lang="en-US" altLang="en-US" sz="1200" b="0" i="1">
                  <a:solidFill>
                    <a:schemeClr val="tx1"/>
                  </a:solidFill>
                </a:rPr>
                <a:t>S+ (grn) </a:t>
              </a:r>
            </a:p>
          </p:txBody>
        </p:sp>
        <p:sp>
          <p:nvSpPr>
            <p:cNvPr id="14" name="Line 6">
              <a:extLst>
                <a:ext uri="{FF2B5EF4-FFF2-40B4-BE49-F238E27FC236}">
                  <a16:creationId xmlns:a16="http://schemas.microsoft.com/office/drawing/2014/main" id="{7061F164-6EDA-42E7-A990-DC0FA5BE910F}"/>
                </a:ext>
              </a:extLst>
            </p:cNvPr>
            <p:cNvSpPr>
              <a:spLocks noChangeShapeType="1"/>
            </p:cNvSpPr>
            <p:nvPr/>
          </p:nvSpPr>
          <p:spPr bwMode="auto">
            <a:xfrm>
              <a:off x="588" y="1382"/>
              <a:ext cx="1082" cy="617"/>
            </a:xfrm>
            <a:prstGeom prst="line">
              <a:avLst/>
            </a:prstGeom>
            <a:noFill/>
            <a:ln w="9525">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en-US"/>
            </a:p>
          </p:txBody>
        </p:sp>
        <p:sp>
          <p:nvSpPr>
            <p:cNvPr id="15" name="Text Box 7">
              <a:extLst>
                <a:ext uri="{FF2B5EF4-FFF2-40B4-BE49-F238E27FC236}">
                  <a16:creationId xmlns:a16="http://schemas.microsoft.com/office/drawing/2014/main" id="{F383994B-9E06-473E-B223-651C29EAD646}"/>
                </a:ext>
              </a:extLst>
            </p:cNvPr>
            <p:cNvSpPr txBox="1">
              <a:spLocks noChangeArrowheads="1"/>
            </p:cNvSpPr>
            <p:nvPr/>
          </p:nvSpPr>
          <p:spPr bwMode="auto">
            <a:xfrm>
              <a:off x="184" y="1281"/>
              <a:ext cx="45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Char char="•"/>
                <a:defRPr sz="2800" b="1">
                  <a:solidFill>
                    <a:schemeClr val="accent2"/>
                  </a:solidFill>
                  <a:latin typeface="Arial" panose="020B0604020202020204" pitchFamily="34" charset="0"/>
                </a:defRPr>
              </a:lvl1pPr>
              <a:lvl2pPr marL="742950" indent="-285750">
                <a:spcBef>
                  <a:spcPct val="20000"/>
                </a:spcBef>
                <a:buFont typeface="Times New Roman" panose="02020603050405020304" pitchFamily="18" charset="0"/>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ClrTx/>
                <a:buFontTx/>
                <a:buNone/>
              </a:pPr>
              <a:r>
                <a:rPr lang="en-US" altLang="en-US" sz="1200" b="0" i="1">
                  <a:solidFill>
                    <a:schemeClr val="tx1"/>
                  </a:solidFill>
                </a:rPr>
                <a:t>P- (blk) </a:t>
              </a:r>
            </a:p>
          </p:txBody>
        </p:sp>
        <p:sp>
          <p:nvSpPr>
            <p:cNvPr id="16" name="Line 6">
              <a:extLst>
                <a:ext uri="{FF2B5EF4-FFF2-40B4-BE49-F238E27FC236}">
                  <a16:creationId xmlns:a16="http://schemas.microsoft.com/office/drawing/2014/main" id="{2D00CD9E-BC9F-46EE-9B92-89B76D10B848}"/>
                </a:ext>
              </a:extLst>
            </p:cNvPr>
            <p:cNvSpPr>
              <a:spLocks noChangeShapeType="1"/>
            </p:cNvSpPr>
            <p:nvPr/>
          </p:nvSpPr>
          <p:spPr bwMode="auto">
            <a:xfrm>
              <a:off x="1836" y="1056"/>
              <a:ext cx="650" cy="857"/>
            </a:xfrm>
            <a:prstGeom prst="line">
              <a:avLst/>
            </a:prstGeom>
            <a:noFill/>
            <a:ln w="9525">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en-US"/>
            </a:p>
          </p:txBody>
        </p:sp>
        <p:sp>
          <p:nvSpPr>
            <p:cNvPr id="17" name="Text Box 7">
              <a:extLst>
                <a:ext uri="{FF2B5EF4-FFF2-40B4-BE49-F238E27FC236}">
                  <a16:creationId xmlns:a16="http://schemas.microsoft.com/office/drawing/2014/main" id="{C0C9B7EB-7DE2-48EB-86B7-DD1DFA248843}"/>
                </a:ext>
              </a:extLst>
            </p:cNvPr>
            <p:cNvSpPr txBox="1">
              <a:spLocks noChangeArrowheads="1"/>
            </p:cNvSpPr>
            <p:nvPr/>
          </p:nvSpPr>
          <p:spPr bwMode="auto">
            <a:xfrm>
              <a:off x="1312" y="795"/>
              <a:ext cx="100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Char char="•"/>
                <a:defRPr sz="2800" b="1">
                  <a:solidFill>
                    <a:schemeClr val="accent2"/>
                  </a:solidFill>
                  <a:latin typeface="Arial" panose="020B0604020202020204" pitchFamily="34" charset="0"/>
                </a:defRPr>
              </a:lvl1pPr>
              <a:lvl2pPr marL="742950" indent="-285750">
                <a:spcBef>
                  <a:spcPct val="20000"/>
                </a:spcBef>
                <a:buFont typeface="Times New Roman" panose="02020603050405020304" pitchFamily="18" charset="0"/>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1200" b="0" i="1">
                  <a:solidFill>
                    <a:schemeClr val="tx1"/>
                  </a:solidFill>
                </a:rPr>
                <a:t>ACTIVE GAGE</a:t>
              </a:r>
            </a:p>
            <a:p>
              <a:pPr algn="ctr" eaLnBrk="1" hangingPunct="1">
                <a:spcBef>
                  <a:spcPct val="0"/>
                </a:spcBef>
                <a:buClrTx/>
                <a:buFontTx/>
                <a:buNone/>
              </a:pPr>
              <a:r>
                <a:rPr lang="en-US" altLang="en-US" sz="1000" b="0" i="1">
                  <a:solidFill>
                    <a:schemeClr val="tx1"/>
                  </a:solidFill>
                </a:rPr>
                <a:t>Bonded in Axial Direction</a:t>
              </a:r>
            </a:p>
          </p:txBody>
        </p:sp>
        <p:sp>
          <p:nvSpPr>
            <p:cNvPr id="18" name="Line 6">
              <a:extLst>
                <a:ext uri="{FF2B5EF4-FFF2-40B4-BE49-F238E27FC236}">
                  <a16:creationId xmlns:a16="http://schemas.microsoft.com/office/drawing/2014/main" id="{4F4CA2A0-D0A7-4BFA-8829-287EC2C0A243}"/>
                </a:ext>
              </a:extLst>
            </p:cNvPr>
            <p:cNvSpPr>
              <a:spLocks noChangeShapeType="1"/>
            </p:cNvSpPr>
            <p:nvPr/>
          </p:nvSpPr>
          <p:spPr bwMode="auto">
            <a:xfrm flipH="1" flipV="1">
              <a:off x="1862" y="2777"/>
              <a:ext cx="358" cy="679"/>
            </a:xfrm>
            <a:prstGeom prst="line">
              <a:avLst/>
            </a:prstGeom>
            <a:noFill/>
            <a:ln w="9525">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en-US"/>
            </a:p>
          </p:txBody>
        </p:sp>
        <p:sp>
          <p:nvSpPr>
            <p:cNvPr id="19" name="Text Box 7">
              <a:extLst>
                <a:ext uri="{FF2B5EF4-FFF2-40B4-BE49-F238E27FC236}">
                  <a16:creationId xmlns:a16="http://schemas.microsoft.com/office/drawing/2014/main" id="{9710FC0D-9EB1-46BA-8535-B83B2E93D1BD}"/>
                </a:ext>
              </a:extLst>
            </p:cNvPr>
            <p:cNvSpPr txBox="1">
              <a:spLocks noChangeArrowheads="1"/>
            </p:cNvSpPr>
            <p:nvPr/>
          </p:nvSpPr>
          <p:spPr bwMode="auto">
            <a:xfrm>
              <a:off x="1649" y="3456"/>
              <a:ext cx="156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Char char="•"/>
                <a:defRPr sz="2800" b="1">
                  <a:solidFill>
                    <a:schemeClr val="accent2"/>
                  </a:solidFill>
                  <a:latin typeface="Arial" panose="020B0604020202020204" pitchFamily="34" charset="0"/>
                </a:defRPr>
              </a:lvl1pPr>
              <a:lvl2pPr marL="742950" indent="-285750">
                <a:spcBef>
                  <a:spcPct val="20000"/>
                </a:spcBef>
                <a:buFont typeface="Times New Roman" panose="02020603050405020304" pitchFamily="18" charset="0"/>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1200" b="0" i="1">
                  <a:solidFill>
                    <a:schemeClr val="tx1"/>
                  </a:solidFill>
                </a:rPr>
                <a:t>TEMP-COMPENSATING GAGES</a:t>
              </a:r>
            </a:p>
            <a:p>
              <a:pPr algn="ctr" eaLnBrk="1" hangingPunct="1">
                <a:spcBef>
                  <a:spcPct val="0"/>
                </a:spcBef>
                <a:buClrTx/>
                <a:buFontTx/>
                <a:buNone/>
              </a:pPr>
              <a:r>
                <a:rPr lang="en-US" altLang="en-US" sz="1000" b="0" i="1">
                  <a:solidFill>
                    <a:schemeClr val="tx1"/>
                  </a:solidFill>
                </a:rPr>
                <a:t>“Floating”</a:t>
              </a:r>
            </a:p>
          </p:txBody>
        </p:sp>
        <p:sp>
          <p:nvSpPr>
            <p:cNvPr id="20" name="Line 6">
              <a:extLst>
                <a:ext uri="{FF2B5EF4-FFF2-40B4-BE49-F238E27FC236}">
                  <a16:creationId xmlns:a16="http://schemas.microsoft.com/office/drawing/2014/main" id="{E8F4F7F8-387F-481D-8EA7-963523C541C6}"/>
                </a:ext>
              </a:extLst>
            </p:cNvPr>
            <p:cNvSpPr>
              <a:spLocks noChangeShapeType="1"/>
            </p:cNvSpPr>
            <p:nvPr/>
          </p:nvSpPr>
          <p:spPr bwMode="auto">
            <a:xfrm flipH="1">
              <a:off x="3849" y="1061"/>
              <a:ext cx="123" cy="857"/>
            </a:xfrm>
            <a:prstGeom prst="line">
              <a:avLst/>
            </a:prstGeom>
            <a:noFill/>
            <a:ln w="9525">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en-US"/>
            </a:p>
          </p:txBody>
        </p:sp>
        <p:sp>
          <p:nvSpPr>
            <p:cNvPr id="21" name="Text Box 7">
              <a:extLst>
                <a:ext uri="{FF2B5EF4-FFF2-40B4-BE49-F238E27FC236}">
                  <a16:creationId xmlns:a16="http://schemas.microsoft.com/office/drawing/2014/main" id="{E2A246EF-3104-4517-BC97-5A1CD4ACACF6}"/>
                </a:ext>
              </a:extLst>
            </p:cNvPr>
            <p:cNvSpPr txBox="1">
              <a:spLocks noChangeArrowheads="1"/>
            </p:cNvSpPr>
            <p:nvPr/>
          </p:nvSpPr>
          <p:spPr bwMode="auto">
            <a:xfrm>
              <a:off x="3372" y="790"/>
              <a:ext cx="1231"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Char char="•"/>
                <a:defRPr sz="2800" b="1">
                  <a:solidFill>
                    <a:schemeClr val="accent2"/>
                  </a:solidFill>
                  <a:latin typeface="Arial" panose="020B0604020202020204" pitchFamily="34" charset="0"/>
                </a:defRPr>
              </a:lvl1pPr>
              <a:lvl2pPr marL="742950" indent="-285750">
                <a:spcBef>
                  <a:spcPct val="20000"/>
                </a:spcBef>
                <a:buFont typeface="Times New Roman" panose="02020603050405020304" pitchFamily="18" charset="0"/>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1200" b="0" i="1">
                  <a:solidFill>
                    <a:schemeClr val="tx1"/>
                  </a:solidFill>
                </a:rPr>
                <a:t>ACTIVE GAGE</a:t>
              </a:r>
            </a:p>
            <a:p>
              <a:pPr algn="ctr" eaLnBrk="1" hangingPunct="1">
                <a:spcBef>
                  <a:spcPct val="0"/>
                </a:spcBef>
                <a:buClrTx/>
                <a:buFontTx/>
                <a:buNone/>
              </a:pPr>
              <a:r>
                <a:rPr lang="en-US" altLang="en-US" sz="1000" b="0" i="1">
                  <a:solidFill>
                    <a:schemeClr val="tx1"/>
                  </a:solidFill>
                </a:rPr>
                <a:t>Bonded in Transverse Direction</a:t>
              </a:r>
            </a:p>
          </p:txBody>
        </p:sp>
        <p:sp>
          <p:nvSpPr>
            <p:cNvPr id="22" name="Line 6">
              <a:extLst>
                <a:ext uri="{FF2B5EF4-FFF2-40B4-BE49-F238E27FC236}">
                  <a16:creationId xmlns:a16="http://schemas.microsoft.com/office/drawing/2014/main" id="{9AB884C9-8193-46D5-9340-5809654ECA25}"/>
                </a:ext>
              </a:extLst>
            </p:cNvPr>
            <p:cNvSpPr>
              <a:spLocks noChangeShapeType="1"/>
            </p:cNvSpPr>
            <p:nvPr/>
          </p:nvSpPr>
          <p:spPr bwMode="auto">
            <a:xfrm flipV="1">
              <a:off x="2700" y="2777"/>
              <a:ext cx="362" cy="679"/>
            </a:xfrm>
            <a:prstGeom prst="line">
              <a:avLst/>
            </a:prstGeom>
            <a:noFill/>
            <a:ln w="9525">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en-US"/>
            </a:p>
          </p:txBody>
        </p:sp>
      </p:grpSp>
      <p:sp>
        <p:nvSpPr>
          <p:cNvPr id="23" name="Rectangle 22">
            <a:extLst>
              <a:ext uri="{FF2B5EF4-FFF2-40B4-BE49-F238E27FC236}">
                <a16:creationId xmlns:a16="http://schemas.microsoft.com/office/drawing/2014/main" id="{1CE874EC-3F07-4938-8825-2F4815026949}"/>
              </a:ext>
            </a:extLst>
          </p:cNvPr>
          <p:cNvSpPr/>
          <p:nvPr/>
        </p:nvSpPr>
        <p:spPr>
          <a:xfrm>
            <a:off x="5634954" y="5766641"/>
            <a:ext cx="3225948" cy="369332"/>
          </a:xfrm>
          <a:prstGeom prst="rect">
            <a:avLst/>
          </a:prstGeom>
        </p:spPr>
        <p:txBody>
          <a:bodyPr wrap="none">
            <a:spAutoFit/>
          </a:bodyPr>
          <a:lstStyle/>
          <a:p>
            <a:r>
              <a:rPr lang="en-US" altLang="en-US" i="1" dirty="0">
                <a:solidFill>
                  <a:srgbClr val="C00000"/>
                </a:solidFill>
              </a:rPr>
              <a:t>from LBNL 23N928 SPEC DWG</a:t>
            </a:r>
            <a:endParaRPr lang="en-US" dirty="0">
              <a:solidFill>
                <a:srgbClr val="C00000"/>
              </a:solidFill>
            </a:endParaRPr>
          </a:p>
        </p:txBody>
      </p:sp>
      <p:sp>
        <p:nvSpPr>
          <p:cNvPr id="24" name="Footer Placeholder 2">
            <a:extLst>
              <a:ext uri="{FF2B5EF4-FFF2-40B4-BE49-F238E27FC236}">
                <a16:creationId xmlns:a16="http://schemas.microsoft.com/office/drawing/2014/main" id="{FFF6ECC3-7CE7-456B-8B34-31083A12E601}"/>
              </a:ext>
            </a:extLst>
          </p:cNvPr>
          <p:cNvSpPr txBox="1">
            <a:spLocks/>
          </p:cNvSpPr>
          <p:nvPr/>
        </p:nvSpPr>
        <p:spPr>
          <a:xfrm>
            <a:off x="16938" y="5640388"/>
            <a:ext cx="2590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Clr>
                <a:schemeClr val="tx1"/>
              </a:buClr>
              <a:buChar char="•"/>
              <a:defRPr sz="2800" b="1" kern="1200">
                <a:solidFill>
                  <a:schemeClr val="accent2"/>
                </a:solidFill>
                <a:latin typeface="Arial" panose="020B0604020202020204" pitchFamily="34" charset="0"/>
                <a:ea typeface="+mn-ea"/>
                <a:cs typeface="+mn-cs"/>
              </a:defRPr>
            </a:lvl1pPr>
            <a:lvl2pPr marL="742950" indent="-285750" algn="l" defTabSz="457200" rtl="0" eaLnBrk="1" latinLnBrk="0" hangingPunct="1">
              <a:spcBef>
                <a:spcPct val="20000"/>
              </a:spcBef>
              <a:buFont typeface="Times New Roman" panose="02020603050405020304" pitchFamily="18" charset="0"/>
              <a:buChar char="»"/>
              <a:defRPr sz="2400" kern="120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Char char="•"/>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Char char="–"/>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Char char="»"/>
              <a:defRPr sz="20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9pPr>
          </a:lstStyle>
          <a:p>
            <a:pPr>
              <a:spcBef>
                <a:spcPct val="0"/>
              </a:spcBef>
              <a:buClr>
                <a:srgbClr val="000000"/>
              </a:buClr>
              <a:buFontTx/>
              <a:buNone/>
            </a:pPr>
            <a:r>
              <a:rPr lang="en-GB" altLang="en-US" sz="1400" dirty="0">
                <a:solidFill>
                  <a:srgbClr val="CC3300"/>
                </a:solidFill>
              </a:rPr>
              <a:t>LBNL COIL INSTRUMENTATION  </a:t>
            </a:r>
            <a:endParaRPr lang="en-US" altLang="en-US" sz="1000" dirty="0">
              <a:solidFill>
                <a:schemeClr val="tx1"/>
              </a:solidFill>
            </a:endParaRPr>
          </a:p>
        </p:txBody>
      </p:sp>
      <p:sp>
        <p:nvSpPr>
          <p:cNvPr id="25" name="TextBox 24">
            <a:extLst>
              <a:ext uri="{FF2B5EF4-FFF2-40B4-BE49-F238E27FC236}">
                <a16:creationId xmlns:a16="http://schemas.microsoft.com/office/drawing/2014/main" id="{3FAEA714-D3F4-43B8-BF33-C1FF99026030}"/>
              </a:ext>
            </a:extLst>
          </p:cNvPr>
          <p:cNvSpPr txBox="1"/>
          <p:nvPr/>
        </p:nvSpPr>
        <p:spPr>
          <a:xfrm>
            <a:off x="6615893" y="2290916"/>
            <a:ext cx="2434128" cy="1754326"/>
          </a:xfrm>
          <a:prstGeom prst="rect">
            <a:avLst/>
          </a:prstGeom>
          <a:solidFill>
            <a:schemeClr val="accent2">
              <a:lumMod val="20000"/>
              <a:lumOff val="80000"/>
            </a:schemeClr>
          </a:solidFill>
        </p:spPr>
        <p:txBody>
          <a:bodyPr wrap="none" rtlCol="0">
            <a:spAutoFit/>
          </a:bodyPr>
          <a:lstStyle/>
          <a:p>
            <a:r>
              <a:rPr lang="en-US" dirty="0"/>
              <a:t>We are using the </a:t>
            </a:r>
          </a:p>
          <a:p>
            <a:r>
              <a:rPr lang="en-US" dirty="0"/>
              <a:t>typical LBNL SG </a:t>
            </a:r>
          </a:p>
          <a:p>
            <a:r>
              <a:rPr lang="en-US" dirty="0"/>
              <a:t>configuration where </a:t>
            </a:r>
          </a:p>
          <a:p>
            <a:r>
              <a:rPr lang="en-US" dirty="0"/>
              <a:t>possible</a:t>
            </a:r>
          </a:p>
          <a:p>
            <a:r>
              <a:rPr lang="en-US" dirty="0"/>
              <a:t>(coil and bullet gauges </a:t>
            </a:r>
          </a:p>
          <a:p>
            <a:r>
              <a:rPr lang="en-US" dirty="0"/>
              <a:t> are exceptions)</a:t>
            </a:r>
          </a:p>
        </p:txBody>
      </p:sp>
    </p:spTree>
    <p:extLst>
      <p:ext uri="{BB962C8B-B14F-4D97-AF65-F5344CB8AC3E}">
        <p14:creationId xmlns:p14="http://schemas.microsoft.com/office/powerpoint/2010/main" val="1711182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Strain gauges – half bridges where possible</a:t>
            </a:r>
          </a:p>
        </p:txBody>
      </p:sp>
      <p:sp>
        <p:nvSpPr>
          <p:cNvPr id="4" name="Slide Number Placeholder 3"/>
          <p:cNvSpPr>
            <a:spLocks noGrp="1"/>
          </p:cNvSpPr>
          <p:nvPr>
            <p:ph type="sldNum" sz="quarter" idx="12"/>
          </p:nvPr>
        </p:nvSpPr>
        <p:spPr/>
        <p:txBody>
          <a:bodyPr/>
          <a:lstStyle/>
          <a:p>
            <a:fld id="{D260E43B-7F43-FA45-AAB7-E054FD6CC4E3}" type="slidenum">
              <a:rPr lang="en-US" smtClean="0"/>
              <a:t>15</a:t>
            </a:fld>
            <a:endParaRPr lang="en-US" dirty="0"/>
          </a:p>
        </p:txBody>
      </p:sp>
      <p:sp>
        <p:nvSpPr>
          <p:cNvPr id="26" name="TextBox 25">
            <a:extLst>
              <a:ext uri="{FF2B5EF4-FFF2-40B4-BE49-F238E27FC236}">
                <a16:creationId xmlns:a16="http://schemas.microsoft.com/office/drawing/2014/main" id="{6C7847DE-2F8C-411C-95A2-641E0D807517}"/>
              </a:ext>
            </a:extLst>
          </p:cNvPr>
          <p:cNvSpPr txBox="1"/>
          <p:nvPr/>
        </p:nvSpPr>
        <p:spPr>
          <a:xfrm>
            <a:off x="157316" y="1205794"/>
            <a:ext cx="8986684" cy="2308324"/>
          </a:xfrm>
          <a:prstGeom prst="rect">
            <a:avLst/>
          </a:prstGeom>
          <a:noFill/>
        </p:spPr>
        <p:txBody>
          <a:bodyPr wrap="square" rtlCol="0">
            <a:spAutoFit/>
          </a:bodyPr>
          <a:lstStyle/>
          <a:p>
            <a:r>
              <a:rPr lang="en-US" dirty="0"/>
              <a:t>64 strain gauge channels in total</a:t>
            </a:r>
          </a:p>
          <a:p>
            <a:endParaRPr lang="en-US" dirty="0"/>
          </a:p>
          <a:p>
            <a:r>
              <a:rPr lang="en-US" dirty="0"/>
              <a:t>Shell gauges –                worked fine</a:t>
            </a:r>
          </a:p>
          <a:p>
            <a:r>
              <a:rPr lang="en-US" dirty="0"/>
              <a:t>Bullet gauges –               worked fine (two “died” but each gauge come as one in a pair)</a:t>
            </a:r>
          </a:p>
          <a:p>
            <a:r>
              <a:rPr lang="en-US" dirty="0"/>
              <a:t>Clamp gauges –              worked fine</a:t>
            </a:r>
          </a:p>
          <a:p>
            <a:r>
              <a:rPr lang="en-US" dirty="0"/>
              <a:t>Coil gauges (layer 1) –    worked fine (one “died”)</a:t>
            </a:r>
          </a:p>
          <a:p>
            <a:r>
              <a:rPr lang="en-US" dirty="0"/>
              <a:t>Pole gauges (layer 1) –   worked fine (two “died”)</a:t>
            </a:r>
          </a:p>
          <a:p>
            <a:r>
              <a:rPr lang="en-US" dirty="0"/>
              <a:t>Pole gauges (layer 3 and 4) – problems with </a:t>
            </a:r>
            <a:r>
              <a:rPr lang="en-US" dirty="0" err="1"/>
              <a:t>hipot</a:t>
            </a:r>
            <a:r>
              <a:rPr lang="en-US" dirty="0"/>
              <a:t> and shorts, disconnected after cool down  </a:t>
            </a:r>
          </a:p>
        </p:txBody>
      </p:sp>
      <p:sp>
        <p:nvSpPr>
          <p:cNvPr id="5" name="Rectangle 4">
            <a:extLst>
              <a:ext uri="{FF2B5EF4-FFF2-40B4-BE49-F238E27FC236}">
                <a16:creationId xmlns:a16="http://schemas.microsoft.com/office/drawing/2014/main" id="{7C878012-07EE-4013-9DA9-2546EE4DA647}"/>
              </a:ext>
            </a:extLst>
          </p:cNvPr>
          <p:cNvSpPr/>
          <p:nvPr/>
        </p:nvSpPr>
        <p:spPr>
          <a:xfrm>
            <a:off x="999857" y="3996453"/>
            <a:ext cx="7712111" cy="646331"/>
          </a:xfrm>
          <a:prstGeom prst="rect">
            <a:avLst/>
          </a:prstGeom>
        </p:spPr>
        <p:txBody>
          <a:bodyPr wrap="none">
            <a:spAutoFit/>
          </a:bodyPr>
          <a:lstStyle/>
          <a:p>
            <a:r>
              <a:rPr lang="en-US" dirty="0"/>
              <a:t>“</a:t>
            </a:r>
            <a:r>
              <a:rPr lang="en-US" b="1" dirty="0"/>
              <a:t>worked fine</a:t>
            </a:r>
            <a:r>
              <a:rPr lang="en-US" dirty="0"/>
              <a:t>” : it means we had read them through all stages, </a:t>
            </a:r>
          </a:p>
          <a:p>
            <a:r>
              <a:rPr lang="en-US" dirty="0"/>
              <a:t>                         it doesn’t mean we understand the data fully (it is not “noise”) </a:t>
            </a:r>
          </a:p>
        </p:txBody>
      </p:sp>
      <p:sp>
        <p:nvSpPr>
          <p:cNvPr id="27" name="Rectangle 26">
            <a:extLst>
              <a:ext uri="{FF2B5EF4-FFF2-40B4-BE49-F238E27FC236}">
                <a16:creationId xmlns:a16="http://schemas.microsoft.com/office/drawing/2014/main" id="{08484604-9CF7-4DBD-9F89-B9BA7E349845}"/>
              </a:ext>
            </a:extLst>
          </p:cNvPr>
          <p:cNvSpPr/>
          <p:nvPr/>
        </p:nvSpPr>
        <p:spPr>
          <a:xfrm>
            <a:off x="782612" y="4930118"/>
            <a:ext cx="7736092" cy="1200329"/>
          </a:xfrm>
          <a:prstGeom prst="rect">
            <a:avLst/>
          </a:prstGeom>
        </p:spPr>
        <p:txBody>
          <a:bodyPr wrap="none">
            <a:spAutoFit/>
          </a:bodyPr>
          <a:lstStyle/>
          <a:p>
            <a:r>
              <a:rPr lang="en-US" dirty="0"/>
              <a:t>The data were in the hands of me, Igor, </a:t>
            </a:r>
            <a:r>
              <a:rPr lang="en-US" dirty="0" err="1"/>
              <a:t>Shlomo</a:t>
            </a:r>
            <a:r>
              <a:rPr lang="en-US" dirty="0"/>
              <a:t> and in part they are confusing</a:t>
            </a:r>
            <a:br>
              <a:rPr lang="en-US" dirty="0"/>
            </a:br>
            <a:r>
              <a:rPr lang="en-US" dirty="0"/>
              <a:t>(and there is a lot of data).</a:t>
            </a:r>
          </a:p>
          <a:p>
            <a:r>
              <a:rPr lang="en-US" dirty="0"/>
              <a:t>Often we can make trivial conclusions (the structure twists).</a:t>
            </a:r>
          </a:p>
          <a:p>
            <a:r>
              <a:rPr lang="en-US" b="1" dirty="0"/>
              <a:t>And probably more </a:t>
            </a:r>
            <a:r>
              <a:rPr lang="en-US" b="1" u="sng" dirty="0"/>
              <a:t>dedicated</a:t>
            </a:r>
            <a:r>
              <a:rPr lang="en-US" b="1" dirty="0"/>
              <a:t> time on those studies is needed.</a:t>
            </a:r>
          </a:p>
        </p:txBody>
      </p:sp>
    </p:spTree>
    <p:extLst>
      <p:ext uri="{BB962C8B-B14F-4D97-AF65-F5344CB8AC3E}">
        <p14:creationId xmlns:p14="http://schemas.microsoft.com/office/powerpoint/2010/main" val="1662477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SG - cool-down and warm up</a:t>
            </a:r>
          </a:p>
        </p:txBody>
      </p:sp>
      <p:sp>
        <p:nvSpPr>
          <p:cNvPr id="4" name="Slide Number Placeholder 3"/>
          <p:cNvSpPr>
            <a:spLocks noGrp="1"/>
          </p:cNvSpPr>
          <p:nvPr>
            <p:ph type="sldNum" sz="quarter" idx="12"/>
          </p:nvPr>
        </p:nvSpPr>
        <p:spPr/>
        <p:txBody>
          <a:bodyPr/>
          <a:lstStyle/>
          <a:p>
            <a:fld id="{D260E43B-7F43-FA45-AAB7-E054FD6CC4E3}" type="slidenum">
              <a:rPr lang="en-US" smtClean="0"/>
              <a:t>16</a:t>
            </a:fld>
            <a:endParaRPr lang="en-US" dirty="0"/>
          </a:p>
        </p:txBody>
      </p:sp>
      <p:pic>
        <p:nvPicPr>
          <p:cNvPr id="5" name="Picture 4">
            <a:extLst>
              <a:ext uri="{FF2B5EF4-FFF2-40B4-BE49-F238E27FC236}">
                <a16:creationId xmlns:a16="http://schemas.microsoft.com/office/drawing/2014/main" id="{40508510-676A-4456-8EA0-E0DA0B8BBF0C}"/>
              </a:ext>
            </a:extLst>
          </p:cNvPr>
          <p:cNvPicPr>
            <a:picLocks noChangeAspect="1"/>
          </p:cNvPicPr>
          <p:nvPr/>
        </p:nvPicPr>
        <p:blipFill>
          <a:blip r:embed="rId3"/>
          <a:stretch>
            <a:fillRect/>
          </a:stretch>
        </p:blipFill>
        <p:spPr>
          <a:xfrm>
            <a:off x="0" y="1222831"/>
            <a:ext cx="9144000" cy="1373792"/>
          </a:xfrm>
          <a:prstGeom prst="rect">
            <a:avLst/>
          </a:prstGeom>
        </p:spPr>
      </p:pic>
      <p:pic>
        <p:nvPicPr>
          <p:cNvPr id="6" name="Picture 5">
            <a:extLst>
              <a:ext uri="{FF2B5EF4-FFF2-40B4-BE49-F238E27FC236}">
                <a16:creationId xmlns:a16="http://schemas.microsoft.com/office/drawing/2014/main" id="{41D9BB11-E2BD-4D59-B7C9-6D3EFAAD25F7}"/>
              </a:ext>
            </a:extLst>
          </p:cNvPr>
          <p:cNvPicPr>
            <a:picLocks noChangeAspect="1"/>
          </p:cNvPicPr>
          <p:nvPr/>
        </p:nvPicPr>
        <p:blipFill>
          <a:blip r:embed="rId4"/>
          <a:stretch>
            <a:fillRect/>
          </a:stretch>
        </p:blipFill>
        <p:spPr>
          <a:xfrm>
            <a:off x="0" y="2503802"/>
            <a:ext cx="9144000" cy="1387629"/>
          </a:xfrm>
          <a:prstGeom prst="rect">
            <a:avLst/>
          </a:prstGeom>
        </p:spPr>
      </p:pic>
      <p:pic>
        <p:nvPicPr>
          <p:cNvPr id="8" name="Picture 7">
            <a:extLst>
              <a:ext uri="{FF2B5EF4-FFF2-40B4-BE49-F238E27FC236}">
                <a16:creationId xmlns:a16="http://schemas.microsoft.com/office/drawing/2014/main" id="{29362C58-8849-4479-A500-E49FFA975198}"/>
              </a:ext>
            </a:extLst>
          </p:cNvPr>
          <p:cNvPicPr>
            <a:picLocks noChangeAspect="1"/>
          </p:cNvPicPr>
          <p:nvPr/>
        </p:nvPicPr>
        <p:blipFill>
          <a:blip r:embed="rId5"/>
          <a:stretch>
            <a:fillRect/>
          </a:stretch>
        </p:blipFill>
        <p:spPr>
          <a:xfrm>
            <a:off x="0" y="3845504"/>
            <a:ext cx="9144000" cy="1362656"/>
          </a:xfrm>
          <a:prstGeom prst="rect">
            <a:avLst/>
          </a:prstGeom>
        </p:spPr>
      </p:pic>
      <p:pic>
        <p:nvPicPr>
          <p:cNvPr id="9" name="Picture 8">
            <a:extLst>
              <a:ext uri="{FF2B5EF4-FFF2-40B4-BE49-F238E27FC236}">
                <a16:creationId xmlns:a16="http://schemas.microsoft.com/office/drawing/2014/main" id="{8A9A64FA-81A8-4662-B772-3424F9AA5D64}"/>
              </a:ext>
            </a:extLst>
          </p:cNvPr>
          <p:cNvPicPr>
            <a:picLocks noChangeAspect="1"/>
          </p:cNvPicPr>
          <p:nvPr/>
        </p:nvPicPr>
        <p:blipFill>
          <a:blip r:embed="rId6"/>
          <a:stretch>
            <a:fillRect/>
          </a:stretch>
        </p:blipFill>
        <p:spPr>
          <a:xfrm>
            <a:off x="0" y="5140312"/>
            <a:ext cx="9144000" cy="1245420"/>
          </a:xfrm>
          <a:prstGeom prst="rect">
            <a:avLst/>
          </a:prstGeom>
        </p:spPr>
      </p:pic>
      <p:sp>
        <p:nvSpPr>
          <p:cNvPr id="39" name="TextBox 38">
            <a:extLst>
              <a:ext uri="{FF2B5EF4-FFF2-40B4-BE49-F238E27FC236}">
                <a16:creationId xmlns:a16="http://schemas.microsoft.com/office/drawing/2014/main" id="{C9F10732-7343-4E76-8BD2-62A9EF886312}"/>
              </a:ext>
            </a:extLst>
          </p:cNvPr>
          <p:cNvSpPr txBox="1"/>
          <p:nvPr/>
        </p:nvSpPr>
        <p:spPr>
          <a:xfrm>
            <a:off x="4512012" y="867272"/>
            <a:ext cx="4740016" cy="307777"/>
          </a:xfrm>
          <a:prstGeom prst="rect">
            <a:avLst/>
          </a:prstGeom>
          <a:noFill/>
        </p:spPr>
        <p:txBody>
          <a:bodyPr wrap="none" rtlCol="0">
            <a:spAutoFit/>
          </a:bodyPr>
          <a:lstStyle/>
          <a:p>
            <a:r>
              <a:rPr lang="en-US" sz="1400" dirty="0">
                <a:highlight>
                  <a:srgbClr val="FFFF00"/>
                </a:highlight>
              </a:rPr>
              <a:t>All normalized to ZERO just before cool-down, in </a:t>
            </a:r>
            <a:r>
              <a:rPr lang="en-US" sz="1400" dirty="0" err="1">
                <a:highlight>
                  <a:srgbClr val="FFFF00"/>
                </a:highlight>
              </a:rPr>
              <a:t>microStrain</a:t>
            </a:r>
            <a:r>
              <a:rPr lang="en-US" sz="1400" dirty="0">
                <a:highlight>
                  <a:srgbClr val="FFFF00"/>
                </a:highlight>
              </a:rPr>
              <a:t> </a:t>
            </a:r>
          </a:p>
        </p:txBody>
      </p:sp>
    </p:spTree>
    <p:extLst>
      <p:ext uri="{BB962C8B-B14F-4D97-AF65-F5344CB8AC3E}">
        <p14:creationId xmlns:p14="http://schemas.microsoft.com/office/powerpoint/2010/main" val="177628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Ramps – strain vs I</a:t>
            </a:r>
            <a:r>
              <a:rPr lang="en-US" sz="2400" baseline="30000" dirty="0"/>
              <a:t>2</a:t>
            </a:r>
            <a:br>
              <a:rPr lang="en-US" sz="2400" baseline="30000" dirty="0"/>
            </a:br>
            <a:r>
              <a:rPr lang="en-US" sz="2400" dirty="0"/>
              <a:t>(pole, layer 1)</a:t>
            </a:r>
          </a:p>
        </p:txBody>
      </p:sp>
      <p:sp>
        <p:nvSpPr>
          <p:cNvPr id="4" name="Slide Number Placeholder 3"/>
          <p:cNvSpPr>
            <a:spLocks noGrp="1"/>
          </p:cNvSpPr>
          <p:nvPr>
            <p:ph type="sldNum" sz="quarter" idx="12"/>
          </p:nvPr>
        </p:nvSpPr>
        <p:spPr/>
        <p:txBody>
          <a:bodyPr/>
          <a:lstStyle/>
          <a:p>
            <a:fld id="{D260E43B-7F43-FA45-AAB7-E054FD6CC4E3}" type="slidenum">
              <a:rPr lang="en-US" smtClean="0"/>
              <a:t>17</a:t>
            </a:fld>
            <a:endParaRPr lang="en-US" dirty="0"/>
          </a:p>
        </p:txBody>
      </p:sp>
      <p:pic>
        <p:nvPicPr>
          <p:cNvPr id="6" name="Picture 5">
            <a:extLst>
              <a:ext uri="{FF2B5EF4-FFF2-40B4-BE49-F238E27FC236}">
                <a16:creationId xmlns:a16="http://schemas.microsoft.com/office/drawing/2014/main" id="{A5FE5160-A57F-4682-BCEA-E129CFC4DFBF}"/>
              </a:ext>
            </a:extLst>
          </p:cNvPr>
          <p:cNvPicPr>
            <a:picLocks noChangeAspect="1"/>
          </p:cNvPicPr>
          <p:nvPr/>
        </p:nvPicPr>
        <p:blipFill>
          <a:blip r:embed="rId3"/>
          <a:stretch>
            <a:fillRect/>
          </a:stretch>
        </p:blipFill>
        <p:spPr>
          <a:xfrm>
            <a:off x="131805" y="1480724"/>
            <a:ext cx="3413547" cy="2111426"/>
          </a:xfrm>
          <a:prstGeom prst="rect">
            <a:avLst/>
          </a:prstGeom>
        </p:spPr>
      </p:pic>
      <p:pic>
        <p:nvPicPr>
          <p:cNvPr id="24" name="Picture 23">
            <a:extLst>
              <a:ext uri="{FF2B5EF4-FFF2-40B4-BE49-F238E27FC236}">
                <a16:creationId xmlns:a16="http://schemas.microsoft.com/office/drawing/2014/main" id="{D49BA0B5-5C79-4119-AD73-82B4E8EF7E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805" y="3821696"/>
            <a:ext cx="3872389" cy="2313759"/>
          </a:xfrm>
          <a:prstGeom prst="rect">
            <a:avLst/>
          </a:prstGeom>
        </p:spPr>
      </p:pic>
      <p:pic>
        <p:nvPicPr>
          <p:cNvPr id="25" name="Picture 24">
            <a:extLst>
              <a:ext uri="{FF2B5EF4-FFF2-40B4-BE49-F238E27FC236}">
                <a16:creationId xmlns:a16="http://schemas.microsoft.com/office/drawing/2014/main" id="{F577450F-A974-4F77-BE9D-995AD5E709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6307" y="1466631"/>
            <a:ext cx="3922038" cy="2313759"/>
          </a:xfrm>
          <a:prstGeom prst="rect">
            <a:avLst/>
          </a:prstGeom>
        </p:spPr>
      </p:pic>
      <p:pic>
        <p:nvPicPr>
          <p:cNvPr id="26" name="Picture 25">
            <a:extLst>
              <a:ext uri="{FF2B5EF4-FFF2-40B4-BE49-F238E27FC236}">
                <a16:creationId xmlns:a16="http://schemas.microsoft.com/office/drawing/2014/main" id="{B7A619BE-DE58-4D0F-8538-31730F2F57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26307" y="3821696"/>
            <a:ext cx="3922038" cy="2320652"/>
          </a:xfrm>
          <a:prstGeom prst="rect">
            <a:avLst/>
          </a:prstGeom>
        </p:spPr>
      </p:pic>
      <p:sp>
        <p:nvSpPr>
          <p:cNvPr id="27" name="TextBox 26">
            <a:extLst>
              <a:ext uri="{FF2B5EF4-FFF2-40B4-BE49-F238E27FC236}">
                <a16:creationId xmlns:a16="http://schemas.microsoft.com/office/drawing/2014/main" id="{C7B49CC2-E3E8-48B5-8A97-249CEF04C5D8}"/>
              </a:ext>
            </a:extLst>
          </p:cNvPr>
          <p:cNvSpPr txBox="1"/>
          <p:nvPr/>
        </p:nvSpPr>
        <p:spPr>
          <a:xfrm>
            <a:off x="1614965" y="2623510"/>
            <a:ext cx="1092607" cy="369332"/>
          </a:xfrm>
          <a:prstGeom prst="rect">
            <a:avLst/>
          </a:prstGeom>
          <a:noFill/>
        </p:spPr>
        <p:txBody>
          <a:bodyPr wrap="none" rtlCol="0">
            <a:spAutoFit/>
          </a:bodyPr>
          <a:lstStyle/>
          <a:p>
            <a:r>
              <a:rPr lang="en-US" dirty="0"/>
              <a:t>C2_PAZLE</a:t>
            </a:r>
          </a:p>
        </p:txBody>
      </p:sp>
      <p:sp>
        <p:nvSpPr>
          <p:cNvPr id="28" name="TextBox 27">
            <a:extLst>
              <a:ext uri="{FF2B5EF4-FFF2-40B4-BE49-F238E27FC236}">
                <a16:creationId xmlns:a16="http://schemas.microsoft.com/office/drawing/2014/main" id="{1E31A8D9-338C-4DE6-96BE-BB428730F54C}"/>
              </a:ext>
            </a:extLst>
          </p:cNvPr>
          <p:cNvSpPr txBox="1"/>
          <p:nvPr/>
        </p:nvSpPr>
        <p:spPr>
          <a:xfrm>
            <a:off x="2395263" y="5111106"/>
            <a:ext cx="1107483" cy="369332"/>
          </a:xfrm>
          <a:prstGeom prst="rect">
            <a:avLst/>
          </a:prstGeom>
          <a:noFill/>
        </p:spPr>
        <p:txBody>
          <a:bodyPr wrap="none" rtlCol="0">
            <a:spAutoFit/>
          </a:bodyPr>
          <a:lstStyle/>
          <a:p>
            <a:r>
              <a:rPr lang="en-US" dirty="0"/>
              <a:t>C2_PLGLE</a:t>
            </a:r>
          </a:p>
        </p:txBody>
      </p:sp>
      <p:sp>
        <p:nvSpPr>
          <p:cNvPr id="29" name="TextBox 28">
            <a:extLst>
              <a:ext uri="{FF2B5EF4-FFF2-40B4-BE49-F238E27FC236}">
                <a16:creationId xmlns:a16="http://schemas.microsoft.com/office/drawing/2014/main" id="{72E3B997-EB9C-4556-A105-7FAE0665C407}"/>
              </a:ext>
            </a:extLst>
          </p:cNvPr>
          <p:cNvSpPr txBox="1"/>
          <p:nvPr/>
        </p:nvSpPr>
        <p:spPr>
          <a:xfrm>
            <a:off x="6073963" y="4161606"/>
            <a:ext cx="1107483" cy="369332"/>
          </a:xfrm>
          <a:prstGeom prst="rect">
            <a:avLst/>
          </a:prstGeom>
          <a:noFill/>
        </p:spPr>
        <p:txBody>
          <a:bodyPr wrap="none" rtlCol="0">
            <a:spAutoFit/>
          </a:bodyPr>
          <a:lstStyle/>
          <a:p>
            <a:r>
              <a:rPr lang="en-US" dirty="0"/>
              <a:t>C3_PLGLE</a:t>
            </a:r>
          </a:p>
        </p:txBody>
      </p:sp>
      <p:sp>
        <p:nvSpPr>
          <p:cNvPr id="30" name="TextBox 29">
            <a:extLst>
              <a:ext uri="{FF2B5EF4-FFF2-40B4-BE49-F238E27FC236}">
                <a16:creationId xmlns:a16="http://schemas.microsoft.com/office/drawing/2014/main" id="{94BB2F6D-0F21-41C3-8100-0159101E67D1}"/>
              </a:ext>
            </a:extLst>
          </p:cNvPr>
          <p:cNvSpPr txBox="1"/>
          <p:nvPr/>
        </p:nvSpPr>
        <p:spPr>
          <a:xfrm>
            <a:off x="6264277" y="2856145"/>
            <a:ext cx="1092607" cy="369332"/>
          </a:xfrm>
          <a:prstGeom prst="rect">
            <a:avLst/>
          </a:prstGeom>
          <a:noFill/>
        </p:spPr>
        <p:txBody>
          <a:bodyPr wrap="none" rtlCol="0">
            <a:spAutoFit/>
          </a:bodyPr>
          <a:lstStyle/>
          <a:p>
            <a:r>
              <a:rPr lang="en-US" dirty="0"/>
              <a:t>C3_PAZLE</a:t>
            </a:r>
          </a:p>
        </p:txBody>
      </p:sp>
      <p:sp>
        <p:nvSpPr>
          <p:cNvPr id="7" name="Oval 6">
            <a:extLst>
              <a:ext uri="{FF2B5EF4-FFF2-40B4-BE49-F238E27FC236}">
                <a16:creationId xmlns:a16="http://schemas.microsoft.com/office/drawing/2014/main" id="{CD87EFE2-AD3F-4C44-AE41-DEB4D7468D1D}"/>
              </a:ext>
            </a:extLst>
          </p:cNvPr>
          <p:cNvSpPr/>
          <p:nvPr/>
        </p:nvSpPr>
        <p:spPr>
          <a:xfrm>
            <a:off x="2559191" y="3894588"/>
            <a:ext cx="1400433" cy="73449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DD9F961-E1F0-46A7-BAA9-32E57FB8ACF2}"/>
              </a:ext>
            </a:extLst>
          </p:cNvPr>
          <p:cNvSpPr txBox="1"/>
          <p:nvPr/>
        </p:nvSpPr>
        <p:spPr>
          <a:xfrm>
            <a:off x="2579676" y="1167192"/>
            <a:ext cx="1298945" cy="307777"/>
          </a:xfrm>
          <a:prstGeom prst="rect">
            <a:avLst/>
          </a:prstGeom>
          <a:noFill/>
        </p:spPr>
        <p:txBody>
          <a:bodyPr wrap="none" rtlCol="0">
            <a:spAutoFit/>
          </a:bodyPr>
          <a:lstStyle/>
          <a:p>
            <a:r>
              <a:rPr lang="en-US" sz="1400" dirty="0"/>
              <a:t>Not seen in RE</a:t>
            </a:r>
          </a:p>
        </p:txBody>
      </p:sp>
      <p:sp>
        <p:nvSpPr>
          <p:cNvPr id="33" name="Oval 32">
            <a:extLst>
              <a:ext uri="{FF2B5EF4-FFF2-40B4-BE49-F238E27FC236}">
                <a16:creationId xmlns:a16="http://schemas.microsoft.com/office/drawing/2014/main" id="{A990D12B-C495-4A57-99C4-D10B97263BE6}"/>
              </a:ext>
            </a:extLst>
          </p:cNvPr>
          <p:cNvSpPr/>
          <p:nvPr/>
        </p:nvSpPr>
        <p:spPr>
          <a:xfrm>
            <a:off x="2251401" y="1542831"/>
            <a:ext cx="1400433" cy="73449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A1D2405E-D5D4-4478-BAE7-254217E332DC}"/>
              </a:ext>
            </a:extLst>
          </p:cNvPr>
          <p:cNvSpPr txBox="1"/>
          <p:nvPr/>
        </p:nvSpPr>
        <p:spPr>
          <a:xfrm>
            <a:off x="2895879" y="3592150"/>
            <a:ext cx="1298945" cy="307777"/>
          </a:xfrm>
          <a:prstGeom prst="rect">
            <a:avLst/>
          </a:prstGeom>
          <a:noFill/>
        </p:spPr>
        <p:txBody>
          <a:bodyPr wrap="none" rtlCol="0">
            <a:spAutoFit/>
          </a:bodyPr>
          <a:lstStyle/>
          <a:p>
            <a:r>
              <a:rPr lang="en-US" sz="1400" dirty="0"/>
              <a:t>Not seen in RE</a:t>
            </a:r>
          </a:p>
        </p:txBody>
      </p:sp>
      <p:sp>
        <p:nvSpPr>
          <p:cNvPr id="9" name="TextBox 8">
            <a:extLst>
              <a:ext uri="{FF2B5EF4-FFF2-40B4-BE49-F238E27FC236}">
                <a16:creationId xmlns:a16="http://schemas.microsoft.com/office/drawing/2014/main" id="{ECC6F2FE-C769-4D8D-B8EC-4FEDC837A6D3}"/>
              </a:ext>
            </a:extLst>
          </p:cNvPr>
          <p:cNvSpPr txBox="1"/>
          <p:nvPr/>
        </p:nvSpPr>
        <p:spPr>
          <a:xfrm>
            <a:off x="7914252" y="3180225"/>
            <a:ext cx="1069716" cy="923330"/>
          </a:xfrm>
          <a:prstGeom prst="rect">
            <a:avLst/>
          </a:prstGeom>
          <a:noFill/>
        </p:spPr>
        <p:txBody>
          <a:bodyPr wrap="none" rtlCol="0">
            <a:spAutoFit/>
          </a:bodyPr>
          <a:lstStyle/>
          <a:p>
            <a:r>
              <a:rPr lang="en-US" dirty="0"/>
              <a:t>C3: </a:t>
            </a:r>
          </a:p>
          <a:p>
            <a:r>
              <a:rPr lang="en-US" dirty="0"/>
              <a:t>different </a:t>
            </a:r>
          </a:p>
          <a:p>
            <a:r>
              <a:rPr lang="en-US" dirty="0"/>
              <a:t>behavior</a:t>
            </a:r>
          </a:p>
        </p:txBody>
      </p:sp>
      <p:sp>
        <p:nvSpPr>
          <p:cNvPr id="10" name="TextBox 9">
            <a:extLst>
              <a:ext uri="{FF2B5EF4-FFF2-40B4-BE49-F238E27FC236}">
                <a16:creationId xmlns:a16="http://schemas.microsoft.com/office/drawing/2014/main" id="{898ED84B-DBBD-4D8B-916C-E30CC19F6B31}"/>
              </a:ext>
            </a:extLst>
          </p:cNvPr>
          <p:cNvSpPr txBox="1"/>
          <p:nvPr/>
        </p:nvSpPr>
        <p:spPr>
          <a:xfrm>
            <a:off x="-73152" y="2751101"/>
            <a:ext cx="518091" cy="261610"/>
          </a:xfrm>
          <a:prstGeom prst="rect">
            <a:avLst/>
          </a:prstGeom>
          <a:noFill/>
        </p:spPr>
        <p:txBody>
          <a:bodyPr wrap="none" rtlCol="0">
            <a:spAutoFit/>
          </a:bodyPr>
          <a:lstStyle/>
          <a:p>
            <a:r>
              <a:rPr lang="en-US" sz="1100" dirty="0"/>
              <a:t>1500</a:t>
            </a:r>
          </a:p>
        </p:txBody>
      </p:sp>
      <p:sp>
        <p:nvSpPr>
          <p:cNvPr id="37" name="TextBox 36">
            <a:extLst>
              <a:ext uri="{FF2B5EF4-FFF2-40B4-BE49-F238E27FC236}">
                <a16:creationId xmlns:a16="http://schemas.microsoft.com/office/drawing/2014/main" id="{B2361562-1FC6-4DA2-8F82-8CE2B3DEFE97}"/>
              </a:ext>
            </a:extLst>
          </p:cNvPr>
          <p:cNvSpPr txBox="1"/>
          <p:nvPr/>
        </p:nvSpPr>
        <p:spPr>
          <a:xfrm>
            <a:off x="-127241" y="2120107"/>
            <a:ext cx="518091" cy="261610"/>
          </a:xfrm>
          <a:prstGeom prst="rect">
            <a:avLst/>
          </a:prstGeom>
          <a:noFill/>
        </p:spPr>
        <p:txBody>
          <a:bodyPr wrap="none" rtlCol="0">
            <a:spAutoFit/>
          </a:bodyPr>
          <a:lstStyle/>
          <a:p>
            <a:r>
              <a:rPr lang="en-US" sz="1100" dirty="0"/>
              <a:t>2000</a:t>
            </a:r>
          </a:p>
        </p:txBody>
      </p:sp>
      <p:sp>
        <p:nvSpPr>
          <p:cNvPr id="38" name="TextBox 37">
            <a:extLst>
              <a:ext uri="{FF2B5EF4-FFF2-40B4-BE49-F238E27FC236}">
                <a16:creationId xmlns:a16="http://schemas.microsoft.com/office/drawing/2014/main" id="{535E6933-98D3-4E95-952C-8F606B3E7B81}"/>
              </a:ext>
            </a:extLst>
          </p:cNvPr>
          <p:cNvSpPr txBox="1"/>
          <p:nvPr/>
        </p:nvSpPr>
        <p:spPr>
          <a:xfrm>
            <a:off x="-52729" y="5569258"/>
            <a:ext cx="268022" cy="261610"/>
          </a:xfrm>
          <a:prstGeom prst="rect">
            <a:avLst/>
          </a:prstGeom>
          <a:noFill/>
        </p:spPr>
        <p:txBody>
          <a:bodyPr wrap="none" rtlCol="0">
            <a:spAutoFit/>
          </a:bodyPr>
          <a:lstStyle/>
          <a:p>
            <a:r>
              <a:rPr lang="en-US" sz="1100" dirty="0"/>
              <a:t>0</a:t>
            </a:r>
          </a:p>
        </p:txBody>
      </p:sp>
      <p:sp>
        <p:nvSpPr>
          <p:cNvPr id="39" name="TextBox 38">
            <a:extLst>
              <a:ext uri="{FF2B5EF4-FFF2-40B4-BE49-F238E27FC236}">
                <a16:creationId xmlns:a16="http://schemas.microsoft.com/office/drawing/2014/main" id="{BDE8BB66-9522-4096-8DEE-4649AF4B9BDE}"/>
              </a:ext>
            </a:extLst>
          </p:cNvPr>
          <p:cNvSpPr txBox="1"/>
          <p:nvPr/>
        </p:nvSpPr>
        <p:spPr>
          <a:xfrm>
            <a:off x="-43884" y="4478008"/>
            <a:ext cx="434734" cy="261610"/>
          </a:xfrm>
          <a:prstGeom prst="rect">
            <a:avLst/>
          </a:prstGeom>
          <a:noFill/>
        </p:spPr>
        <p:txBody>
          <a:bodyPr wrap="none" rtlCol="0">
            <a:spAutoFit/>
          </a:bodyPr>
          <a:lstStyle/>
          <a:p>
            <a:r>
              <a:rPr lang="en-US" sz="1100" dirty="0"/>
              <a:t>500</a:t>
            </a:r>
          </a:p>
        </p:txBody>
      </p:sp>
      <p:sp>
        <p:nvSpPr>
          <p:cNvPr id="40" name="TextBox 39">
            <a:extLst>
              <a:ext uri="{FF2B5EF4-FFF2-40B4-BE49-F238E27FC236}">
                <a16:creationId xmlns:a16="http://schemas.microsoft.com/office/drawing/2014/main" id="{0307FFFA-A192-48CE-966F-CBE9AD5D8875}"/>
              </a:ext>
            </a:extLst>
          </p:cNvPr>
          <p:cNvSpPr txBox="1"/>
          <p:nvPr/>
        </p:nvSpPr>
        <p:spPr>
          <a:xfrm>
            <a:off x="4154638" y="3972750"/>
            <a:ext cx="518091" cy="261610"/>
          </a:xfrm>
          <a:prstGeom prst="rect">
            <a:avLst/>
          </a:prstGeom>
          <a:noFill/>
        </p:spPr>
        <p:txBody>
          <a:bodyPr wrap="none" rtlCol="0">
            <a:spAutoFit/>
          </a:bodyPr>
          <a:lstStyle/>
          <a:p>
            <a:r>
              <a:rPr lang="en-US" sz="1100" dirty="0"/>
              <a:t>1000</a:t>
            </a:r>
          </a:p>
        </p:txBody>
      </p:sp>
      <p:sp>
        <p:nvSpPr>
          <p:cNvPr id="51" name="TextBox 50">
            <a:extLst>
              <a:ext uri="{FF2B5EF4-FFF2-40B4-BE49-F238E27FC236}">
                <a16:creationId xmlns:a16="http://schemas.microsoft.com/office/drawing/2014/main" id="{1F421C34-7831-4E73-A71A-15456D6D132F}"/>
              </a:ext>
            </a:extLst>
          </p:cNvPr>
          <p:cNvSpPr txBox="1"/>
          <p:nvPr/>
        </p:nvSpPr>
        <p:spPr>
          <a:xfrm>
            <a:off x="4154638" y="5830868"/>
            <a:ext cx="434734" cy="261610"/>
          </a:xfrm>
          <a:prstGeom prst="rect">
            <a:avLst/>
          </a:prstGeom>
          <a:noFill/>
        </p:spPr>
        <p:txBody>
          <a:bodyPr wrap="none" rtlCol="0">
            <a:spAutoFit/>
          </a:bodyPr>
          <a:lstStyle/>
          <a:p>
            <a:r>
              <a:rPr lang="en-US" sz="1100" dirty="0"/>
              <a:t>500</a:t>
            </a:r>
          </a:p>
        </p:txBody>
      </p:sp>
      <p:sp>
        <p:nvSpPr>
          <p:cNvPr id="55" name="TextBox 54">
            <a:extLst>
              <a:ext uri="{FF2B5EF4-FFF2-40B4-BE49-F238E27FC236}">
                <a16:creationId xmlns:a16="http://schemas.microsoft.com/office/drawing/2014/main" id="{49E72682-085E-4E1B-A4FF-2900234C9F6F}"/>
              </a:ext>
            </a:extLst>
          </p:cNvPr>
          <p:cNvSpPr txBox="1"/>
          <p:nvPr/>
        </p:nvSpPr>
        <p:spPr>
          <a:xfrm>
            <a:off x="4049628" y="2842034"/>
            <a:ext cx="553357" cy="261610"/>
          </a:xfrm>
          <a:prstGeom prst="rect">
            <a:avLst/>
          </a:prstGeom>
          <a:noFill/>
        </p:spPr>
        <p:txBody>
          <a:bodyPr wrap="none" rtlCol="0">
            <a:spAutoFit/>
          </a:bodyPr>
          <a:lstStyle/>
          <a:p>
            <a:r>
              <a:rPr lang="en-US" sz="1100" dirty="0"/>
              <a:t>-4000</a:t>
            </a:r>
          </a:p>
        </p:txBody>
      </p:sp>
      <p:sp>
        <p:nvSpPr>
          <p:cNvPr id="56" name="TextBox 55">
            <a:extLst>
              <a:ext uri="{FF2B5EF4-FFF2-40B4-BE49-F238E27FC236}">
                <a16:creationId xmlns:a16="http://schemas.microsoft.com/office/drawing/2014/main" id="{627ED0DA-B803-418F-A623-A6C6DF058187}"/>
              </a:ext>
            </a:extLst>
          </p:cNvPr>
          <p:cNvSpPr txBox="1"/>
          <p:nvPr/>
        </p:nvSpPr>
        <p:spPr>
          <a:xfrm>
            <a:off x="4064522" y="1995642"/>
            <a:ext cx="553357" cy="261610"/>
          </a:xfrm>
          <a:prstGeom prst="rect">
            <a:avLst/>
          </a:prstGeom>
          <a:noFill/>
        </p:spPr>
        <p:txBody>
          <a:bodyPr wrap="none" rtlCol="0">
            <a:spAutoFit/>
          </a:bodyPr>
          <a:lstStyle/>
          <a:p>
            <a:r>
              <a:rPr lang="en-US" sz="1100" dirty="0"/>
              <a:t>-3800</a:t>
            </a:r>
          </a:p>
        </p:txBody>
      </p:sp>
      <p:sp>
        <p:nvSpPr>
          <p:cNvPr id="11" name="TextBox 10">
            <a:extLst>
              <a:ext uri="{FF2B5EF4-FFF2-40B4-BE49-F238E27FC236}">
                <a16:creationId xmlns:a16="http://schemas.microsoft.com/office/drawing/2014/main" id="{BB0FBB4D-F71D-4BB7-92FC-F88F668653BE}"/>
              </a:ext>
            </a:extLst>
          </p:cNvPr>
          <p:cNvSpPr txBox="1"/>
          <p:nvPr/>
        </p:nvSpPr>
        <p:spPr>
          <a:xfrm>
            <a:off x="3211803" y="3094039"/>
            <a:ext cx="768159" cy="307777"/>
          </a:xfrm>
          <a:prstGeom prst="rect">
            <a:avLst/>
          </a:prstGeom>
          <a:noFill/>
        </p:spPr>
        <p:txBody>
          <a:bodyPr wrap="none" rtlCol="0">
            <a:spAutoFit/>
          </a:bodyPr>
          <a:lstStyle/>
          <a:p>
            <a:r>
              <a:rPr lang="en-US" sz="1400" dirty="0"/>
              <a:t>9</a:t>
            </a:r>
            <a:r>
              <a:rPr lang="en-US" sz="1400" baseline="30000" dirty="0"/>
              <a:t>2</a:t>
            </a:r>
            <a:r>
              <a:rPr lang="en-US" sz="1400" dirty="0"/>
              <a:t> [kA</a:t>
            </a:r>
            <a:r>
              <a:rPr lang="en-US" sz="1400" baseline="30000" dirty="0"/>
              <a:t>2</a:t>
            </a:r>
            <a:r>
              <a:rPr lang="en-US" sz="1400" dirty="0"/>
              <a:t>]</a:t>
            </a:r>
          </a:p>
        </p:txBody>
      </p:sp>
      <p:cxnSp>
        <p:nvCxnSpPr>
          <p:cNvPr id="13" name="Straight Arrow Connector 12">
            <a:extLst>
              <a:ext uri="{FF2B5EF4-FFF2-40B4-BE49-F238E27FC236}">
                <a16:creationId xmlns:a16="http://schemas.microsoft.com/office/drawing/2014/main" id="{73AEA2E7-D971-44F5-81A5-97DF318F9A46}"/>
              </a:ext>
            </a:extLst>
          </p:cNvPr>
          <p:cNvCxnSpPr>
            <a:cxnSpLocks/>
          </p:cNvCxnSpPr>
          <p:nvPr/>
        </p:nvCxnSpPr>
        <p:spPr>
          <a:xfrm flipH="1">
            <a:off x="3059896" y="3324225"/>
            <a:ext cx="199511" cy="1633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6234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Ramps – strain vs I</a:t>
            </a:r>
            <a:r>
              <a:rPr lang="en-US" sz="2400" baseline="30000" dirty="0"/>
              <a:t>2</a:t>
            </a:r>
            <a:endParaRPr lang="en-US" sz="2400" dirty="0"/>
          </a:p>
        </p:txBody>
      </p:sp>
      <p:sp>
        <p:nvSpPr>
          <p:cNvPr id="4" name="Slide Number Placeholder 3"/>
          <p:cNvSpPr>
            <a:spLocks noGrp="1"/>
          </p:cNvSpPr>
          <p:nvPr>
            <p:ph type="sldNum" sz="quarter" idx="12"/>
          </p:nvPr>
        </p:nvSpPr>
        <p:spPr/>
        <p:txBody>
          <a:bodyPr/>
          <a:lstStyle/>
          <a:p>
            <a:fld id="{D260E43B-7F43-FA45-AAB7-E054FD6CC4E3}" type="slidenum">
              <a:rPr lang="en-US" smtClean="0"/>
              <a:t>18</a:t>
            </a:fld>
            <a:endParaRPr lang="en-US" dirty="0"/>
          </a:p>
        </p:txBody>
      </p:sp>
      <p:pic>
        <p:nvPicPr>
          <p:cNvPr id="31" name="Picture 30">
            <a:extLst>
              <a:ext uri="{FF2B5EF4-FFF2-40B4-BE49-F238E27FC236}">
                <a16:creationId xmlns:a16="http://schemas.microsoft.com/office/drawing/2014/main" id="{4E909300-31B1-4B82-9F12-D40DDE8586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146" y="1579034"/>
            <a:ext cx="4779169" cy="2916624"/>
          </a:xfrm>
          <a:prstGeom prst="rect">
            <a:avLst/>
          </a:prstGeom>
        </p:spPr>
      </p:pic>
      <p:sp>
        <p:nvSpPr>
          <p:cNvPr id="32" name="TextBox 31">
            <a:extLst>
              <a:ext uri="{FF2B5EF4-FFF2-40B4-BE49-F238E27FC236}">
                <a16:creationId xmlns:a16="http://schemas.microsoft.com/office/drawing/2014/main" id="{79777797-D104-4CCD-8921-CD5D8145AC51}"/>
              </a:ext>
            </a:extLst>
          </p:cNvPr>
          <p:cNvSpPr txBox="1"/>
          <p:nvPr/>
        </p:nvSpPr>
        <p:spPr>
          <a:xfrm>
            <a:off x="573099" y="1394368"/>
            <a:ext cx="627095" cy="369332"/>
          </a:xfrm>
          <a:prstGeom prst="rect">
            <a:avLst/>
          </a:prstGeom>
          <a:noFill/>
        </p:spPr>
        <p:txBody>
          <a:bodyPr wrap="none" rtlCol="0">
            <a:spAutoFit/>
          </a:bodyPr>
          <a:lstStyle/>
          <a:p>
            <a:r>
              <a:rPr lang="en-US" dirty="0"/>
              <a:t>4_LE</a:t>
            </a:r>
          </a:p>
        </p:txBody>
      </p:sp>
      <p:sp>
        <p:nvSpPr>
          <p:cNvPr id="35" name="TextBox 34">
            <a:extLst>
              <a:ext uri="{FF2B5EF4-FFF2-40B4-BE49-F238E27FC236}">
                <a16:creationId xmlns:a16="http://schemas.microsoft.com/office/drawing/2014/main" id="{477F7104-42F0-4525-8594-CE76AEE78CA1}"/>
              </a:ext>
            </a:extLst>
          </p:cNvPr>
          <p:cNvSpPr txBox="1"/>
          <p:nvPr/>
        </p:nvSpPr>
        <p:spPr>
          <a:xfrm>
            <a:off x="5103122" y="1394368"/>
            <a:ext cx="3923432" cy="3139321"/>
          </a:xfrm>
          <a:prstGeom prst="rect">
            <a:avLst/>
          </a:prstGeom>
          <a:noFill/>
        </p:spPr>
        <p:txBody>
          <a:bodyPr wrap="square" rtlCol="0">
            <a:spAutoFit/>
          </a:bodyPr>
          <a:lstStyle/>
          <a:p>
            <a:r>
              <a:rPr lang="en-US" dirty="0"/>
              <a:t>Bullet gauges were more consistent </a:t>
            </a:r>
          </a:p>
          <a:p>
            <a:r>
              <a:rPr lang="en-US" dirty="0"/>
              <a:t>shape-wise.</a:t>
            </a:r>
          </a:p>
          <a:p>
            <a:endParaRPr lang="en-US" dirty="0"/>
          </a:p>
          <a:p>
            <a:r>
              <a:rPr lang="en-US" dirty="0"/>
              <a:t>The relative changes during ramps</a:t>
            </a:r>
          </a:p>
          <a:p>
            <a:r>
              <a:rPr lang="en-US" dirty="0"/>
              <a:t>(poles, bullets) were about the same within a gauge type within a factor of two</a:t>
            </a:r>
          </a:p>
          <a:p>
            <a:endParaRPr lang="en-US" dirty="0"/>
          </a:p>
          <a:p>
            <a:r>
              <a:rPr lang="en-US" dirty="0"/>
              <a:t>The initial strain after each ramp kept increasing/decreasing (a bit)</a:t>
            </a:r>
          </a:p>
          <a:p>
            <a:r>
              <a:rPr lang="en-US" dirty="0"/>
              <a:t> </a:t>
            </a:r>
          </a:p>
        </p:txBody>
      </p:sp>
      <p:cxnSp>
        <p:nvCxnSpPr>
          <p:cNvPr id="5" name="Straight Arrow Connector 4">
            <a:extLst>
              <a:ext uri="{FF2B5EF4-FFF2-40B4-BE49-F238E27FC236}">
                <a16:creationId xmlns:a16="http://schemas.microsoft.com/office/drawing/2014/main" id="{B4306835-E461-48E1-BFCA-BBF576B8A3C7}"/>
              </a:ext>
            </a:extLst>
          </p:cNvPr>
          <p:cNvCxnSpPr/>
          <p:nvPr/>
        </p:nvCxnSpPr>
        <p:spPr>
          <a:xfrm flipV="1">
            <a:off x="1089405" y="4094205"/>
            <a:ext cx="560173" cy="5107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26946C81-A9EF-4621-A66C-59C4AC410E0C}"/>
              </a:ext>
            </a:extLst>
          </p:cNvPr>
          <p:cNvSpPr txBox="1"/>
          <p:nvPr/>
        </p:nvSpPr>
        <p:spPr>
          <a:xfrm>
            <a:off x="420130" y="4736757"/>
            <a:ext cx="4608185" cy="1200329"/>
          </a:xfrm>
          <a:prstGeom prst="rect">
            <a:avLst/>
          </a:prstGeom>
          <a:noFill/>
        </p:spPr>
        <p:txBody>
          <a:bodyPr wrap="none" rtlCol="0">
            <a:spAutoFit/>
          </a:bodyPr>
          <a:lstStyle/>
          <a:p>
            <a:r>
              <a:rPr lang="en-US" dirty="0"/>
              <a:t>This is the only ramp at 4.5 K </a:t>
            </a:r>
          </a:p>
          <a:p>
            <a:r>
              <a:rPr lang="en-US" dirty="0"/>
              <a:t>(not ideal compensation).</a:t>
            </a:r>
          </a:p>
          <a:p>
            <a:r>
              <a:rPr lang="en-US" dirty="0"/>
              <a:t>The RE showed consistently reverse behavior </a:t>
            </a:r>
          </a:p>
          <a:p>
            <a:r>
              <a:rPr lang="en-US" dirty="0"/>
              <a:t>(higher readable strain at 4.5 K).</a:t>
            </a:r>
          </a:p>
        </p:txBody>
      </p:sp>
      <p:sp>
        <p:nvSpPr>
          <p:cNvPr id="12" name="TextBox 11">
            <a:extLst>
              <a:ext uri="{FF2B5EF4-FFF2-40B4-BE49-F238E27FC236}">
                <a16:creationId xmlns:a16="http://schemas.microsoft.com/office/drawing/2014/main" id="{B8EE3657-9BB0-4B97-ABCF-B6B450D4B611}"/>
              </a:ext>
            </a:extLst>
          </p:cNvPr>
          <p:cNvSpPr txBox="1"/>
          <p:nvPr/>
        </p:nvSpPr>
        <p:spPr>
          <a:xfrm>
            <a:off x="3239481" y="1499286"/>
            <a:ext cx="1082797" cy="369332"/>
          </a:xfrm>
          <a:prstGeom prst="rect">
            <a:avLst/>
          </a:prstGeom>
          <a:noFill/>
        </p:spPr>
        <p:txBody>
          <a:bodyPr wrap="none" rtlCol="0">
            <a:spAutoFit/>
          </a:bodyPr>
          <a:lstStyle/>
          <a:p>
            <a:r>
              <a:rPr lang="en-US" dirty="0"/>
              <a:t>Bullet SG</a:t>
            </a:r>
          </a:p>
        </p:txBody>
      </p:sp>
      <p:sp>
        <p:nvSpPr>
          <p:cNvPr id="36" name="TextBox 35">
            <a:extLst>
              <a:ext uri="{FF2B5EF4-FFF2-40B4-BE49-F238E27FC236}">
                <a16:creationId xmlns:a16="http://schemas.microsoft.com/office/drawing/2014/main" id="{D74382AE-5A9A-44AE-9359-354C6E0FC9DD}"/>
              </a:ext>
            </a:extLst>
          </p:cNvPr>
          <p:cNvSpPr txBox="1"/>
          <p:nvPr/>
        </p:nvSpPr>
        <p:spPr>
          <a:xfrm>
            <a:off x="52084" y="3574679"/>
            <a:ext cx="319318" cy="369332"/>
          </a:xfrm>
          <a:prstGeom prst="rect">
            <a:avLst/>
          </a:prstGeom>
          <a:noFill/>
        </p:spPr>
        <p:txBody>
          <a:bodyPr wrap="none" rtlCol="0">
            <a:spAutoFit/>
          </a:bodyPr>
          <a:lstStyle/>
          <a:p>
            <a:r>
              <a:rPr lang="en-US" dirty="0"/>
              <a:t>0</a:t>
            </a:r>
          </a:p>
        </p:txBody>
      </p:sp>
      <p:sp>
        <p:nvSpPr>
          <p:cNvPr id="41" name="TextBox 40">
            <a:extLst>
              <a:ext uri="{FF2B5EF4-FFF2-40B4-BE49-F238E27FC236}">
                <a16:creationId xmlns:a16="http://schemas.microsoft.com/office/drawing/2014/main" id="{C346D8A1-6333-4EE4-B4A0-00C0703471E4}"/>
              </a:ext>
            </a:extLst>
          </p:cNvPr>
          <p:cNvSpPr txBox="1"/>
          <p:nvPr/>
        </p:nvSpPr>
        <p:spPr>
          <a:xfrm>
            <a:off x="-74949" y="2303038"/>
            <a:ext cx="588623" cy="369332"/>
          </a:xfrm>
          <a:prstGeom prst="rect">
            <a:avLst/>
          </a:prstGeom>
          <a:noFill/>
        </p:spPr>
        <p:txBody>
          <a:bodyPr wrap="none" rtlCol="0">
            <a:spAutoFit/>
          </a:bodyPr>
          <a:lstStyle/>
          <a:p>
            <a:r>
              <a:rPr lang="en-US" dirty="0"/>
              <a:t>200</a:t>
            </a:r>
          </a:p>
        </p:txBody>
      </p:sp>
    </p:spTree>
    <p:extLst>
      <p:ext uri="{BB962C8B-B14F-4D97-AF65-F5344CB8AC3E}">
        <p14:creationId xmlns:p14="http://schemas.microsoft.com/office/powerpoint/2010/main" val="1882669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Heaters</a:t>
            </a:r>
          </a:p>
        </p:txBody>
      </p:sp>
      <p:sp>
        <p:nvSpPr>
          <p:cNvPr id="4" name="Slide Number Placeholder 3"/>
          <p:cNvSpPr>
            <a:spLocks noGrp="1"/>
          </p:cNvSpPr>
          <p:nvPr>
            <p:ph type="sldNum" sz="quarter" idx="12"/>
          </p:nvPr>
        </p:nvSpPr>
        <p:spPr/>
        <p:txBody>
          <a:bodyPr/>
          <a:lstStyle/>
          <a:p>
            <a:fld id="{D260E43B-7F43-FA45-AAB7-E054FD6CC4E3}" type="slidenum">
              <a:rPr lang="en-US" smtClean="0"/>
              <a:t>19</a:t>
            </a:fld>
            <a:endParaRPr lang="en-US" dirty="0"/>
          </a:p>
        </p:txBody>
      </p:sp>
      <p:sp>
        <p:nvSpPr>
          <p:cNvPr id="8" name="Rectangle 7">
            <a:extLst>
              <a:ext uri="{FF2B5EF4-FFF2-40B4-BE49-F238E27FC236}">
                <a16:creationId xmlns:a16="http://schemas.microsoft.com/office/drawing/2014/main" id="{B50F4F59-E267-4A80-AA23-03B7112331A7}"/>
              </a:ext>
            </a:extLst>
          </p:cNvPr>
          <p:cNvSpPr/>
          <p:nvPr/>
        </p:nvSpPr>
        <p:spPr>
          <a:xfrm>
            <a:off x="279219" y="1362634"/>
            <a:ext cx="5799473" cy="369332"/>
          </a:xfrm>
          <a:prstGeom prst="rect">
            <a:avLst/>
          </a:prstGeom>
        </p:spPr>
        <p:txBody>
          <a:bodyPr wrap="none">
            <a:spAutoFit/>
          </a:bodyPr>
          <a:lstStyle/>
          <a:p>
            <a:r>
              <a:rPr lang="en-US" dirty="0"/>
              <a:t>Four external heaters (8 strips), as in 11 T – operated well</a:t>
            </a:r>
          </a:p>
        </p:txBody>
      </p:sp>
      <p:pic>
        <p:nvPicPr>
          <p:cNvPr id="10" name="Picture 9">
            <a:extLst>
              <a:ext uri="{FF2B5EF4-FFF2-40B4-BE49-F238E27FC236}">
                <a16:creationId xmlns:a16="http://schemas.microsoft.com/office/drawing/2014/main" id="{8B9C125B-B274-4258-AB17-FFDA2A060115}"/>
              </a:ext>
            </a:extLst>
          </p:cNvPr>
          <p:cNvPicPr>
            <a:picLocks noChangeAspect="1"/>
          </p:cNvPicPr>
          <p:nvPr/>
        </p:nvPicPr>
        <p:blipFill>
          <a:blip r:embed="rId3"/>
          <a:stretch>
            <a:fillRect/>
          </a:stretch>
        </p:blipFill>
        <p:spPr>
          <a:xfrm>
            <a:off x="11196" y="2276111"/>
            <a:ext cx="3562350" cy="3114324"/>
          </a:xfrm>
          <a:prstGeom prst="rect">
            <a:avLst/>
          </a:prstGeom>
        </p:spPr>
      </p:pic>
      <p:sp>
        <p:nvSpPr>
          <p:cNvPr id="11" name="TextBox 10">
            <a:extLst>
              <a:ext uri="{FF2B5EF4-FFF2-40B4-BE49-F238E27FC236}">
                <a16:creationId xmlns:a16="http://schemas.microsoft.com/office/drawing/2014/main" id="{329E6840-E4EF-4FBC-A545-5D30A186BB61}"/>
              </a:ext>
            </a:extLst>
          </p:cNvPr>
          <p:cNvSpPr txBox="1"/>
          <p:nvPr/>
        </p:nvSpPr>
        <p:spPr>
          <a:xfrm>
            <a:off x="318494" y="1857822"/>
            <a:ext cx="3055901" cy="523220"/>
          </a:xfrm>
          <a:prstGeom prst="rect">
            <a:avLst/>
          </a:prstGeom>
          <a:noFill/>
        </p:spPr>
        <p:txBody>
          <a:bodyPr wrap="none" rtlCol="0">
            <a:spAutoFit/>
          </a:bodyPr>
          <a:lstStyle/>
          <a:p>
            <a:r>
              <a:rPr lang="en-US" sz="1400" dirty="0"/>
              <a:t>Voltages on the four heaters during a </a:t>
            </a:r>
          </a:p>
          <a:p>
            <a:r>
              <a:rPr lang="en-US" sz="1400" dirty="0"/>
              <a:t>typical protection discharge (ramp 12)</a:t>
            </a:r>
          </a:p>
        </p:txBody>
      </p:sp>
      <p:pic>
        <p:nvPicPr>
          <p:cNvPr id="12" name="Picture 11">
            <a:extLst>
              <a:ext uri="{FF2B5EF4-FFF2-40B4-BE49-F238E27FC236}">
                <a16:creationId xmlns:a16="http://schemas.microsoft.com/office/drawing/2014/main" id="{169EFD8D-E17F-4D9A-9093-7DB8564B27B7}"/>
              </a:ext>
            </a:extLst>
          </p:cNvPr>
          <p:cNvPicPr>
            <a:picLocks noChangeAspect="1"/>
          </p:cNvPicPr>
          <p:nvPr/>
        </p:nvPicPr>
        <p:blipFill>
          <a:blip r:embed="rId4"/>
          <a:stretch>
            <a:fillRect/>
          </a:stretch>
        </p:blipFill>
        <p:spPr>
          <a:xfrm>
            <a:off x="4856813" y="2276111"/>
            <a:ext cx="3355688" cy="2774233"/>
          </a:xfrm>
          <a:prstGeom prst="rect">
            <a:avLst/>
          </a:prstGeom>
        </p:spPr>
      </p:pic>
      <p:sp>
        <p:nvSpPr>
          <p:cNvPr id="13" name="TextBox 12">
            <a:extLst>
              <a:ext uri="{FF2B5EF4-FFF2-40B4-BE49-F238E27FC236}">
                <a16:creationId xmlns:a16="http://schemas.microsoft.com/office/drawing/2014/main" id="{2A3B45DA-E932-4AE7-9874-ECE82990630B}"/>
              </a:ext>
            </a:extLst>
          </p:cNvPr>
          <p:cNvSpPr txBox="1"/>
          <p:nvPr/>
        </p:nvSpPr>
        <p:spPr>
          <a:xfrm>
            <a:off x="5095323" y="1731966"/>
            <a:ext cx="3131114" cy="738664"/>
          </a:xfrm>
          <a:prstGeom prst="rect">
            <a:avLst/>
          </a:prstGeom>
          <a:noFill/>
        </p:spPr>
        <p:txBody>
          <a:bodyPr wrap="none" rtlCol="0">
            <a:spAutoFit/>
          </a:bodyPr>
          <a:lstStyle/>
          <a:p>
            <a:r>
              <a:rPr lang="en-US" sz="1400" dirty="0"/>
              <a:t>Heater discharge (current, black) and </a:t>
            </a:r>
          </a:p>
          <a:p>
            <a:r>
              <a:rPr lang="en-US" sz="1400" dirty="0"/>
              <a:t>coil segment responses in a dedicated </a:t>
            </a:r>
          </a:p>
          <a:p>
            <a:r>
              <a:rPr lang="en-US" sz="1400" dirty="0"/>
              <a:t>test at 3 kA</a:t>
            </a:r>
          </a:p>
        </p:txBody>
      </p:sp>
      <p:sp>
        <p:nvSpPr>
          <p:cNvPr id="14" name="TextBox 13">
            <a:extLst>
              <a:ext uri="{FF2B5EF4-FFF2-40B4-BE49-F238E27FC236}">
                <a16:creationId xmlns:a16="http://schemas.microsoft.com/office/drawing/2014/main" id="{F4578902-B61F-4123-9BFE-AB7F81A376CB}"/>
              </a:ext>
            </a:extLst>
          </p:cNvPr>
          <p:cNvSpPr txBox="1"/>
          <p:nvPr/>
        </p:nvSpPr>
        <p:spPr>
          <a:xfrm>
            <a:off x="5266107" y="4999796"/>
            <a:ext cx="2789546" cy="584775"/>
          </a:xfrm>
          <a:prstGeom prst="rect">
            <a:avLst/>
          </a:prstGeom>
          <a:noFill/>
        </p:spPr>
        <p:txBody>
          <a:bodyPr wrap="none" rtlCol="0">
            <a:spAutoFit/>
          </a:bodyPr>
          <a:lstStyle/>
          <a:p>
            <a:r>
              <a:rPr lang="en-US" sz="1600" dirty="0"/>
              <a:t>Here heater delay (response) </a:t>
            </a:r>
          </a:p>
          <a:p>
            <a:r>
              <a:rPr lang="en-US" sz="1600" dirty="0"/>
              <a:t>  is measured to be 172 </a:t>
            </a:r>
            <a:r>
              <a:rPr lang="en-US" sz="1600" dirty="0" err="1"/>
              <a:t>ms</a:t>
            </a:r>
            <a:r>
              <a:rPr lang="en-US" sz="1600" dirty="0"/>
              <a:t> </a:t>
            </a:r>
          </a:p>
        </p:txBody>
      </p:sp>
      <p:sp>
        <p:nvSpPr>
          <p:cNvPr id="15" name="TextBox 14">
            <a:extLst>
              <a:ext uri="{FF2B5EF4-FFF2-40B4-BE49-F238E27FC236}">
                <a16:creationId xmlns:a16="http://schemas.microsoft.com/office/drawing/2014/main" id="{4F2D2F86-AA0B-4909-820D-78C1EEB269E5}"/>
              </a:ext>
            </a:extLst>
          </p:cNvPr>
          <p:cNvSpPr txBox="1"/>
          <p:nvPr/>
        </p:nvSpPr>
        <p:spPr>
          <a:xfrm>
            <a:off x="318494" y="5778708"/>
            <a:ext cx="8313943" cy="338554"/>
          </a:xfrm>
          <a:prstGeom prst="rect">
            <a:avLst/>
          </a:prstGeom>
          <a:noFill/>
        </p:spPr>
        <p:txBody>
          <a:bodyPr wrap="none" rtlCol="0">
            <a:spAutoFit/>
          </a:bodyPr>
          <a:lstStyle/>
          <a:p>
            <a:r>
              <a:rPr lang="en-US" sz="1600" dirty="0"/>
              <a:t>At maxim allocated 15 MIITs (~320 K hotspot T) the highest reached was 11.2 MIITs (~200 K) </a:t>
            </a:r>
          </a:p>
        </p:txBody>
      </p:sp>
    </p:spTree>
    <p:extLst>
      <p:ext uri="{BB962C8B-B14F-4D97-AF65-F5344CB8AC3E}">
        <p14:creationId xmlns:p14="http://schemas.microsoft.com/office/powerpoint/2010/main" val="4109005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Instrumentation in 15 T</a:t>
            </a:r>
          </a:p>
        </p:txBody>
      </p:sp>
      <p:sp>
        <p:nvSpPr>
          <p:cNvPr id="4" name="Slide Number Placeholder 3"/>
          <p:cNvSpPr>
            <a:spLocks noGrp="1"/>
          </p:cNvSpPr>
          <p:nvPr>
            <p:ph type="sldNum" sz="quarter" idx="12"/>
          </p:nvPr>
        </p:nvSpPr>
        <p:spPr/>
        <p:txBody>
          <a:bodyPr/>
          <a:lstStyle/>
          <a:p>
            <a:fld id="{D260E43B-7F43-FA45-AAB7-E054FD6CC4E3}" type="slidenum">
              <a:rPr lang="en-US" smtClean="0"/>
              <a:t>2</a:t>
            </a:fld>
            <a:endParaRPr lang="en-US" dirty="0"/>
          </a:p>
        </p:txBody>
      </p:sp>
      <p:sp>
        <p:nvSpPr>
          <p:cNvPr id="5" name="Content Placeholder 2">
            <a:extLst>
              <a:ext uri="{FF2B5EF4-FFF2-40B4-BE49-F238E27FC236}">
                <a16:creationId xmlns:a16="http://schemas.microsoft.com/office/drawing/2014/main" id="{26147262-6608-44C1-AB79-CA73E25BA335}"/>
              </a:ext>
            </a:extLst>
          </p:cNvPr>
          <p:cNvSpPr>
            <a:spLocks noGrp="1"/>
          </p:cNvSpPr>
          <p:nvPr>
            <p:ph idx="1"/>
          </p:nvPr>
        </p:nvSpPr>
        <p:spPr>
          <a:xfrm>
            <a:off x="260059" y="1470320"/>
            <a:ext cx="5998128" cy="4358980"/>
          </a:xfrm>
        </p:spPr>
        <p:txBody>
          <a:bodyPr>
            <a:normAutofit fontScale="92500" lnSpcReduction="10000"/>
          </a:bodyPr>
          <a:lstStyle/>
          <a:p>
            <a:pPr marL="342900" lvl="0" indent="-342900" defTabSz="914400">
              <a:buSzPct val="65000"/>
              <a:buFont typeface="Wingdings" panose="05000000000000000000" pitchFamily="2" charset="2"/>
              <a:buChar char="q"/>
            </a:pPr>
            <a:r>
              <a:rPr lang="en-US" dirty="0">
                <a:solidFill>
                  <a:srgbClr val="C00000"/>
                </a:solidFill>
                <a:latin typeface="Calibri"/>
              </a:rPr>
              <a:t>Voltage taps </a:t>
            </a:r>
            <a:endParaRPr lang="en-US" dirty="0">
              <a:solidFill>
                <a:prstClr val="black"/>
              </a:solidFill>
              <a:latin typeface="Calibri"/>
            </a:endParaRPr>
          </a:p>
          <a:p>
            <a:pPr marL="342900" lvl="0" indent="-342900" defTabSz="914400">
              <a:buSzPct val="65000"/>
              <a:buFont typeface="Wingdings" panose="05000000000000000000" pitchFamily="2" charset="2"/>
              <a:buChar char="q"/>
            </a:pPr>
            <a:r>
              <a:rPr lang="en-US" dirty="0">
                <a:solidFill>
                  <a:srgbClr val="C00000"/>
                </a:solidFill>
                <a:latin typeface="Calibri"/>
              </a:rPr>
              <a:t>Strain gauges </a:t>
            </a:r>
            <a:r>
              <a:rPr lang="en-US" dirty="0">
                <a:solidFill>
                  <a:prstClr val="black"/>
                </a:solidFill>
                <a:latin typeface="Calibri"/>
              </a:rPr>
              <a:t>on coils, poles, bullets/rods and shell – strain monitoring during cool down, warm up and quenches to build the full stress picture vs conditions</a:t>
            </a:r>
          </a:p>
          <a:p>
            <a:pPr marL="342900" lvl="0" indent="-342900" defTabSz="914400">
              <a:buSzPct val="65000"/>
              <a:buFont typeface="Wingdings" panose="05000000000000000000" pitchFamily="2" charset="2"/>
              <a:buChar char="q"/>
            </a:pPr>
            <a:endParaRPr lang="en-US" sz="1500" dirty="0">
              <a:solidFill>
                <a:prstClr val="black"/>
              </a:solidFill>
              <a:latin typeface="Calibri"/>
            </a:endParaRPr>
          </a:p>
          <a:p>
            <a:pPr marL="342900" lvl="0" indent="-342900" defTabSz="914400">
              <a:buSzPct val="65000"/>
              <a:buFont typeface="Wingdings" panose="05000000000000000000" pitchFamily="2" charset="2"/>
              <a:buChar char="q"/>
            </a:pPr>
            <a:r>
              <a:rPr lang="en-US" dirty="0">
                <a:solidFill>
                  <a:srgbClr val="C00000"/>
                </a:solidFill>
                <a:latin typeface="Calibri"/>
              </a:rPr>
              <a:t>Protection heaters </a:t>
            </a:r>
            <a:r>
              <a:rPr lang="en-US" dirty="0">
                <a:solidFill>
                  <a:prstClr val="black"/>
                </a:solidFill>
                <a:latin typeface="Calibri"/>
              </a:rPr>
              <a:t>– for quench protection of the superconducting magnet</a:t>
            </a:r>
          </a:p>
          <a:p>
            <a:pPr marL="742950" lvl="1" indent="-285750" defTabSz="914400">
              <a:buSzPct val="65000"/>
              <a:buFont typeface="Wingdings" panose="05000000000000000000" pitchFamily="2" charset="2"/>
              <a:buChar char="ü"/>
            </a:pPr>
            <a:r>
              <a:rPr lang="en-US" sz="1600" dirty="0">
                <a:solidFill>
                  <a:prstClr val="black"/>
                </a:solidFill>
                <a:latin typeface="Calibri"/>
              </a:rPr>
              <a:t>In addition to heaters the magnet is protected by an energy extraction system </a:t>
            </a:r>
          </a:p>
          <a:p>
            <a:pPr marL="457200" lvl="1" indent="0" defTabSz="914400">
              <a:buSzPct val="65000"/>
              <a:buNone/>
            </a:pPr>
            <a:r>
              <a:rPr lang="en-US" sz="1600" dirty="0">
                <a:solidFill>
                  <a:prstClr val="black"/>
                </a:solidFill>
                <a:latin typeface="Calibri"/>
              </a:rPr>
              <a:t>        </a:t>
            </a:r>
            <a:endParaRPr lang="en-US" sz="1500" dirty="0">
              <a:solidFill>
                <a:prstClr val="black"/>
              </a:solidFill>
              <a:latin typeface="Calibri"/>
            </a:endParaRPr>
          </a:p>
          <a:p>
            <a:pPr marL="342900" lvl="0" indent="-342900" defTabSz="914400">
              <a:buSzPct val="65000"/>
              <a:buFont typeface="Wingdings" panose="05000000000000000000" pitchFamily="2" charset="2"/>
              <a:buChar char="q"/>
            </a:pPr>
            <a:r>
              <a:rPr lang="en-US" dirty="0">
                <a:solidFill>
                  <a:srgbClr val="0070C0"/>
                </a:solidFill>
                <a:latin typeface="Calibri"/>
              </a:rPr>
              <a:t>Quench antenna </a:t>
            </a:r>
            <a:r>
              <a:rPr lang="en-US" dirty="0">
                <a:solidFill>
                  <a:prstClr val="black"/>
                </a:solidFill>
                <a:latin typeface="Calibri"/>
              </a:rPr>
              <a:t>– for independent quench characterization</a:t>
            </a:r>
          </a:p>
          <a:p>
            <a:pPr marL="342900" lvl="0" indent="-342900" defTabSz="914400">
              <a:buSzPct val="65000"/>
              <a:buFont typeface="Wingdings" panose="05000000000000000000" pitchFamily="2" charset="2"/>
              <a:buChar char="q"/>
            </a:pPr>
            <a:endParaRPr lang="en-US" dirty="0">
              <a:solidFill>
                <a:prstClr val="black"/>
              </a:solidFill>
              <a:latin typeface="Calibri"/>
            </a:endParaRPr>
          </a:p>
          <a:p>
            <a:pPr marL="342900" lvl="0" indent="-342900" defTabSz="914400">
              <a:buSzPct val="65000"/>
              <a:buFont typeface="Wingdings" panose="05000000000000000000" pitchFamily="2" charset="2"/>
              <a:buChar char="q"/>
            </a:pPr>
            <a:endParaRPr lang="en-US" dirty="0">
              <a:solidFill>
                <a:prstClr val="black"/>
              </a:solidFill>
              <a:latin typeface="Calibri"/>
            </a:endParaRPr>
          </a:p>
          <a:p>
            <a:pPr marL="342900" lvl="0" indent="-342900" defTabSz="914400">
              <a:buSzPct val="65000"/>
              <a:buFont typeface="Wingdings" panose="05000000000000000000" pitchFamily="2" charset="2"/>
              <a:buChar char="q"/>
            </a:pPr>
            <a:r>
              <a:rPr lang="en-US" dirty="0">
                <a:solidFill>
                  <a:srgbClr val="0070C0"/>
                </a:solidFill>
                <a:latin typeface="Calibri"/>
              </a:rPr>
              <a:t>Acoustic sensors </a:t>
            </a:r>
            <a:r>
              <a:rPr lang="en-US" dirty="0">
                <a:solidFill>
                  <a:prstClr val="black"/>
                </a:solidFill>
                <a:latin typeface="Calibri"/>
              </a:rPr>
              <a:t>- for independent quench characterization</a:t>
            </a:r>
          </a:p>
          <a:p>
            <a:pPr marL="0" lvl="0" indent="0" defTabSz="914400">
              <a:buSzPct val="65000"/>
              <a:buNone/>
            </a:pPr>
            <a:endParaRPr lang="en-US" dirty="0">
              <a:solidFill>
                <a:prstClr val="black"/>
              </a:solidFill>
              <a:latin typeface="Calibri"/>
            </a:endParaRPr>
          </a:p>
          <a:p>
            <a:pPr marL="342900" lvl="0" indent="-342900" defTabSz="914400">
              <a:buSzPct val="65000"/>
              <a:buFont typeface="Wingdings" panose="05000000000000000000" pitchFamily="2" charset="2"/>
              <a:buChar char="q"/>
            </a:pPr>
            <a:r>
              <a:rPr lang="en-US" dirty="0">
                <a:solidFill>
                  <a:srgbClr val="0070C0"/>
                </a:solidFill>
                <a:latin typeface="Calibri"/>
              </a:rPr>
              <a:t>Temperature sensors </a:t>
            </a:r>
            <a:r>
              <a:rPr lang="en-US" dirty="0">
                <a:solidFill>
                  <a:prstClr val="black"/>
                </a:solidFill>
                <a:latin typeface="Calibri"/>
              </a:rPr>
              <a:t>– outside magnet/coil temperature </a:t>
            </a:r>
          </a:p>
        </p:txBody>
      </p:sp>
      <p:sp>
        <p:nvSpPr>
          <p:cNvPr id="7" name="Rectangle 6">
            <a:extLst>
              <a:ext uri="{FF2B5EF4-FFF2-40B4-BE49-F238E27FC236}">
                <a16:creationId xmlns:a16="http://schemas.microsoft.com/office/drawing/2014/main" id="{832E6704-DB48-4821-8FD4-B5D35EB23C44}"/>
              </a:ext>
            </a:extLst>
          </p:cNvPr>
          <p:cNvSpPr/>
          <p:nvPr/>
        </p:nvSpPr>
        <p:spPr>
          <a:xfrm>
            <a:off x="1954635" y="5761982"/>
            <a:ext cx="5998128" cy="461665"/>
          </a:xfrm>
          <a:prstGeom prst="rect">
            <a:avLst/>
          </a:prstGeom>
        </p:spPr>
        <p:txBody>
          <a:bodyPr wrap="square">
            <a:spAutoFit/>
          </a:bodyPr>
          <a:lstStyle/>
          <a:p>
            <a:pPr>
              <a:buSzPct val="65000"/>
            </a:pPr>
            <a:r>
              <a:rPr lang="en-US" sz="2400" b="1" dirty="0">
                <a:solidFill>
                  <a:srgbClr val="00B050"/>
                </a:solidFill>
              </a:rPr>
              <a:t>In collaboration between FNAL and LBNL</a:t>
            </a:r>
          </a:p>
        </p:txBody>
      </p:sp>
    </p:spTree>
    <p:extLst>
      <p:ext uri="{BB962C8B-B14F-4D97-AF65-F5344CB8AC3E}">
        <p14:creationId xmlns:p14="http://schemas.microsoft.com/office/powerpoint/2010/main" val="452084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“Spike” data</a:t>
            </a:r>
          </a:p>
        </p:txBody>
      </p:sp>
      <p:sp>
        <p:nvSpPr>
          <p:cNvPr id="4" name="Slide Number Placeholder 3"/>
          <p:cNvSpPr>
            <a:spLocks noGrp="1"/>
          </p:cNvSpPr>
          <p:nvPr>
            <p:ph type="sldNum" sz="quarter" idx="12"/>
          </p:nvPr>
        </p:nvSpPr>
        <p:spPr/>
        <p:txBody>
          <a:bodyPr/>
          <a:lstStyle/>
          <a:p>
            <a:fld id="{D260E43B-7F43-FA45-AAB7-E054FD6CC4E3}" type="slidenum">
              <a:rPr lang="en-US" smtClean="0"/>
              <a:t>20</a:t>
            </a:fld>
            <a:endParaRPr lang="en-US" dirty="0"/>
          </a:p>
        </p:txBody>
      </p:sp>
      <p:sp>
        <p:nvSpPr>
          <p:cNvPr id="8" name="Rectangle 7">
            <a:extLst>
              <a:ext uri="{FF2B5EF4-FFF2-40B4-BE49-F238E27FC236}">
                <a16:creationId xmlns:a16="http://schemas.microsoft.com/office/drawing/2014/main" id="{B50F4F59-E267-4A80-AA23-03B7112331A7}"/>
              </a:ext>
            </a:extLst>
          </p:cNvPr>
          <p:cNvSpPr/>
          <p:nvPr/>
        </p:nvSpPr>
        <p:spPr>
          <a:xfrm>
            <a:off x="195503" y="1685799"/>
            <a:ext cx="8907823" cy="1200329"/>
          </a:xfrm>
          <a:prstGeom prst="rect">
            <a:avLst/>
          </a:prstGeom>
        </p:spPr>
        <p:txBody>
          <a:bodyPr wrap="none">
            <a:spAutoFit/>
          </a:bodyPr>
          <a:lstStyle/>
          <a:p>
            <a:r>
              <a:rPr lang="en-US" dirty="0"/>
              <a:t>We also took voltage “spike” data (bucked coil signals with “minimal” noise) for many </a:t>
            </a:r>
          </a:p>
          <a:p>
            <a:r>
              <a:rPr lang="en-US" dirty="0"/>
              <a:t>ramps but it was only partially analyzed to the extend to show there are usable data there.</a:t>
            </a:r>
          </a:p>
          <a:p>
            <a:endParaRPr lang="en-US" dirty="0"/>
          </a:p>
          <a:p>
            <a:r>
              <a:rPr lang="en-US" dirty="0"/>
              <a:t>No relevant results to show yet.</a:t>
            </a:r>
          </a:p>
        </p:txBody>
      </p:sp>
    </p:spTree>
    <p:extLst>
      <p:ext uri="{BB962C8B-B14F-4D97-AF65-F5344CB8AC3E}">
        <p14:creationId xmlns:p14="http://schemas.microsoft.com/office/powerpoint/2010/main" val="3694950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Summary</a:t>
            </a:r>
          </a:p>
        </p:txBody>
      </p:sp>
      <p:sp>
        <p:nvSpPr>
          <p:cNvPr id="4" name="Slide Number Placeholder 3"/>
          <p:cNvSpPr>
            <a:spLocks noGrp="1"/>
          </p:cNvSpPr>
          <p:nvPr>
            <p:ph type="sldNum" sz="quarter" idx="12"/>
          </p:nvPr>
        </p:nvSpPr>
        <p:spPr/>
        <p:txBody>
          <a:bodyPr/>
          <a:lstStyle/>
          <a:p>
            <a:fld id="{D260E43B-7F43-FA45-AAB7-E054FD6CC4E3}" type="slidenum">
              <a:rPr lang="en-US" smtClean="0"/>
              <a:t>21</a:t>
            </a:fld>
            <a:endParaRPr lang="en-US" dirty="0"/>
          </a:p>
        </p:txBody>
      </p:sp>
      <p:sp>
        <p:nvSpPr>
          <p:cNvPr id="5" name="Content Placeholder 2">
            <a:extLst>
              <a:ext uri="{FF2B5EF4-FFF2-40B4-BE49-F238E27FC236}">
                <a16:creationId xmlns:a16="http://schemas.microsoft.com/office/drawing/2014/main" id="{C07278A0-DC6D-4FE4-8B09-7759D18B86E5}"/>
              </a:ext>
            </a:extLst>
          </p:cNvPr>
          <p:cNvSpPr>
            <a:spLocks noGrp="1"/>
          </p:cNvSpPr>
          <p:nvPr>
            <p:ph idx="1"/>
          </p:nvPr>
        </p:nvSpPr>
        <p:spPr>
          <a:xfrm>
            <a:off x="260058" y="1453862"/>
            <a:ext cx="8624861" cy="4451988"/>
          </a:xfrm>
        </p:spPr>
        <p:txBody>
          <a:bodyPr>
            <a:normAutofit fontScale="77500" lnSpcReduction="20000"/>
          </a:bodyPr>
          <a:lstStyle/>
          <a:p>
            <a:pPr>
              <a:buSzPct val="65000"/>
              <a:buFont typeface="Wingdings" panose="05000000000000000000" pitchFamily="2" charset="2"/>
              <a:buChar char="q"/>
            </a:pPr>
            <a:r>
              <a:rPr lang="en-US" sz="2000" dirty="0"/>
              <a:t>Characterization voltage taps in the outer layers were lost and this compromised the quench characterization in many quenches </a:t>
            </a:r>
          </a:p>
          <a:p>
            <a:pPr lvl="1">
              <a:buSzPct val="65000"/>
              <a:buFont typeface="Wingdings" panose="05000000000000000000" pitchFamily="2" charset="2"/>
              <a:buChar char="ü"/>
            </a:pPr>
            <a:r>
              <a:rPr lang="pt-BR" sz="1700" dirty="0"/>
              <a:t>The two inner layer quenches were well measured</a:t>
            </a:r>
          </a:p>
          <a:p>
            <a:pPr lvl="1">
              <a:buSzPct val="65000"/>
              <a:buFont typeface="Wingdings" panose="05000000000000000000" pitchFamily="2" charset="2"/>
              <a:buChar char="ü"/>
            </a:pPr>
            <a:r>
              <a:rPr lang="pt-BR" sz="1700" dirty="0"/>
              <a:t>We plan to fix issues as much as we can for the next test</a:t>
            </a:r>
          </a:p>
          <a:p>
            <a:pPr lvl="1">
              <a:buSzPct val="65000"/>
              <a:buFont typeface="Wingdings" panose="05000000000000000000" pitchFamily="2" charset="2"/>
              <a:buChar char="ü"/>
            </a:pPr>
            <a:r>
              <a:rPr lang="pt-BR" sz="1700" dirty="0"/>
              <a:t>Splices were measured fine</a:t>
            </a:r>
          </a:p>
          <a:p>
            <a:pPr>
              <a:buSzPct val="65000"/>
              <a:buFont typeface="Wingdings" panose="05000000000000000000" pitchFamily="2" charset="2"/>
              <a:buChar char="q"/>
            </a:pPr>
            <a:endParaRPr lang="pt-BR" sz="2000" dirty="0"/>
          </a:p>
          <a:p>
            <a:pPr>
              <a:buSzPct val="65000"/>
              <a:buFont typeface="Wingdings" panose="05000000000000000000" pitchFamily="2" charset="2"/>
              <a:buChar char="q"/>
            </a:pPr>
            <a:r>
              <a:rPr lang="pt-BR" sz="2000" dirty="0"/>
              <a:t>Quench antennas worked well</a:t>
            </a:r>
          </a:p>
          <a:p>
            <a:pPr lvl="1">
              <a:buSzPct val="65000"/>
              <a:buFont typeface="Wingdings" panose="05000000000000000000" pitchFamily="2" charset="2"/>
              <a:buChar char="ü"/>
            </a:pPr>
            <a:r>
              <a:rPr lang="pt-BR" sz="1700" dirty="0"/>
              <a:t>Reliable and fast signal, helps to pin point the quench origin too (layer 1)</a:t>
            </a:r>
          </a:p>
          <a:p>
            <a:pPr lvl="1">
              <a:buSzPct val="65000"/>
              <a:buFont typeface="Wingdings" panose="05000000000000000000" pitchFamily="2" charset="2"/>
              <a:buChar char="ü"/>
            </a:pPr>
            <a:r>
              <a:rPr lang="pt-BR" sz="1700" dirty="0"/>
              <a:t>We plan to use a power supply for the LBNL antenna instead of batteries</a:t>
            </a:r>
          </a:p>
          <a:p>
            <a:pPr>
              <a:buSzPct val="65000"/>
              <a:buFont typeface="Wingdings" panose="05000000000000000000" pitchFamily="2" charset="2"/>
              <a:buChar char="q"/>
            </a:pPr>
            <a:endParaRPr lang="pt-BR" sz="2000" dirty="0"/>
          </a:p>
          <a:p>
            <a:pPr>
              <a:buSzPct val="65000"/>
              <a:buFont typeface="Wingdings" panose="05000000000000000000" pitchFamily="2" charset="2"/>
              <a:buChar char="q"/>
            </a:pPr>
            <a:r>
              <a:rPr lang="pt-BR" sz="2000" dirty="0"/>
              <a:t>Acoustics did not work</a:t>
            </a:r>
          </a:p>
          <a:p>
            <a:pPr lvl="1">
              <a:buSzPct val="65000"/>
              <a:buFont typeface="Wingdings" panose="05000000000000000000" pitchFamily="2" charset="2"/>
              <a:buChar char="ü"/>
            </a:pPr>
            <a:r>
              <a:rPr lang="pt-BR" sz="1700" dirty="0"/>
              <a:t>We plan to use the “old” type sensors which we used at FNAL in past</a:t>
            </a:r>
          </a:p>
          <a:p>
            <a:pPr marL="342900" lvl="1" indent="0">
              <a:buSzPct val="65000"/>
              <a:buNone/>
            </a:pPr>
            <a:endParaRPr lang="pt-BR" sz="1600" dirty="0"/>
          </a:p>
          <a:p>
            <a:pPr>
              <a:buSzPct val="65000"/>
              <a:buFont typeface="Wingdings" panose="05000000000000000000" pitchFamily="2" charset="2"/>
              <a:buChar char="q"/>
            </a:pPr>
            <a:r>
              <a:rPr lang="pt-BR" sz="2000" dirty="0"/>
              <a:t>Protection heaters and temperature sensors worked fine</a:t>
            </a:r>
          </a:p>
          <a:p>
            <a:pPr lvl="1">
              <a:buSzPct val="65000"/>
              <a:buFont typeface="Wingdings" panose="05000000000000000000" pitchFamily="2" charset="2"/>
              <a:buChar char="ü"/>
            </a:pPr>
            <a:r>
              <a:rPr lang="pt-BR" sz="1700" dirty="0"/>
              <a:t>We lost one temperature sensor during testing but that is why we have “back ups”</a:t>
            </a:r>
          </a:p>
          <a:p>
            <a:pPr marL="0" indent="0">
              <a:buSzPct val="65000"/>
              <a:buNone/>
            </a:pPr>
            <a:endParaRPr lang="pt-BR" sz="2000" dirty="0"/>
          </a:p>
          <a:p>
            <a:pPr>
              <a:buSzPct val="65000"/>
              <a:buFont typeface="Wingdings" panose="05000000000000000000" pitchFamily="2" charset="2"/>
              <a:buChar char="q"/>
            </a:pPr>
            <a:r>
              <a:rPr lang="pt-BR" sz="2000" dirty="0"/>
              <a:t>Most of the strain gauges worked fine but we lost all pole gauges in layers 3 and 4</a:t>
            </a:r>
          </a:p>
          <a:p>
            <a:pPr lvl="1">
              <a:buSzPct val="65000"/>
              <a:buFont typeface="Wingdings" panose="05000000000000000000" pitchFamily="2" charset="2"/>
              <a:buChar char="ü"/>
            </a:pPr>
            <a:r>
              <a:rPr lang="pt-BR" sz="1700" dirty="0"/>
              <a:t>May be related to the loss of VTs in the same layers </a:t>
            </a:r>
          </a:p>
          <a:p>
            <a:pPr lvl="1">
              <a:buSzPct val="65000"/>
              <a:buFont typeface="Wingdings" panose="05000000000000000000" pitchFamily="2" charset="2"/>
              <a:buChar char="ü"/>
            </a:pPr>
            <a:r>
              <a:rPr lang="pt-BR" sz="1700" dirty="0"/>
              <a:t>We plan to fix issues as much as we can for the next test</a:t>
            </a:r>
          </a:p>
          <a:p>
            <a:pPr lvl="1">
              <a:buSzPct val="65000"/>
              <a:buFont typeface="Wingdings" panose="05000000000000000000" pitchFamily="2" charset="2"/>
              <a:buChar char="ü"/>
            </a:pPr>
            <a:r>
              <a:rPr lang="pt-BR" sz="1700" dirty="0"/>
              <a:t>Data analysis is puzzling as usual</a:t>
            </a:r>
          </a:p>
          <a:p>
            <a:pPr lvl="1">
              <a:buSzPct val="65000"/>
              <a:buFont typeface="Wingdings" panose="05000000000000000000" pitchFamily="2" charset="2"/>
              <a:buChar char="q"/>
            </a:pPr>
            <a:endParaRPr lang="pt-BR" sz="1700" dirty="0"/>
          </a:p>
          <a:p>
            <a:pPr lvl="1">
              <a:buSzPct val="65000"/>
              <a:buFont typeface="Wingdings" panose="05000000000000000000" pitchFamily="2" charset="2"/>
              <a:buChar char="q"/>
            </a:pPr>
            <a:endParaRPr lang="pt-BR" sz="1700" dirty="0"/>
          </a:p>
        </p:txBody>
      </p:sp>
    </p:spTree>
    <p:extLst>
      <p:ext uri="{BB962C8B-B14F-4D97-AF65-F5344CB8AC3E}">
        <p14:creationId xmlns:p14="http://schemas.microsoft.com/office/powerpoint/2010/main" val="437239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Back up</a:t>
            </a:r>
          </a:p>
        </p:txBody>
      </p:sp>
      <p:sp>
        <p:nvSpPr>
          <p:cNvPr id="4" name="Slide Number Placeholder 3"/>
          <p:cNvSpPr>
            <a:spLocks noGrp="1"/>
          </p:cNvSpPr>
          <p:nvPr>
            <p:ph type="sldNum" sz="quarter" idx="12"/>
          </p:nvPr>
        </p:nvSpPr>
        <p:spPr/>
        <p:txBody>
          <a:bodyPr/>
          <a:lstStyle/>
          <a:p>
            <a:fld id="{D260E43B-7F43-FA45-AAB7-E054FD6CC4E3}" type="slidenum">
              <a:rPr lang="en-US" smtClean="0"/>
              <a:t>22</a:t>
            </a:fld>
            <a:endParaRPr lang="en-US" dirty="0"/>
          </a:p>
        </p:txBody>
      </p:sp>
    </p:spTree>
    <p:extLst>
      <p:ext uri="{BB962C8B-B14F-4D97-AF65-F5344CB8AC3E}">
        <p14:creationId xmlns:p14="http://schemas.microsoft.com/office/powerpoint/2010/main" val="2061387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Magnet safety </a:t>
            </a:r>
          </a:p>
        </p:txBody>
      </p:sp>
      <p:sp>
        <p:nvSpPr>
          <p:cNvPr id="4" name="Slide Number Placeholder 3"/>
          <p:cNvSpPr>
            <a:spLocks noGrp="1"/>
          </p:cNvSpPr>
          <p:nvPr>
            <p:ph type="sldNum" sz="quarter" idx="12"/>
          </p:nvPr>
        </p:nvSpPr>
        <p:spPr/>
        <p:txBody>
          <a:bodyPr/>
          <a:lstStyle/>
          <a:p>
            <a:fld id="{D260E43B-7F43-FA45-AAB7-E054FD6CC4E3}" type="slidenum">
              <a:rPr lang="en-US" smtClean="0"/>
              <a:t>23</a:t>
            </a:fld>
            <a:endParaRPr lang="en-US" dirty="0"/>
          </a:p>
        </p:txBody>
      </p:sp>
      <p:pic>
        <p:nvPicPr>
          <p:cNvPr id="5" name="Picture 4">
            <a:extLst>
              <a:ext uri="{FF2B5EF4-FFF2-40B4-BE49-F238E27FC236}">
                <a16:creationId xmlns:a16="http://schemas.microsoft.com/office/drawing/2014/main" id="{5DCCC534-AE4E-4DAF-B30A-32A0BF11AC69}"/>
              </a:ext>
            </a:extLst>
          </p:cNvPr>
          <p:cNvPicPr>
            <a:picLocks noChangeAspect="1"/>
          </p:cNvPicPr>
          <p:nvPr/>
        </p:nvPicPr>
        <p:blipFill>
          <a:blip r:embed="rId3"/>
          <a:stretch>
            <a:fillRect/>
          </a:stretch>
        </p:blipFill>
        <p:spPr>
          <a:xfrm>
            <a:off x="372461" y="3785063"/>
            <a:ext cx="3202513" cy="2363020"/>
          </a:xfrm>
          <a:prstGeom prst="rect">
            <a:avLst/>
          </a:prstGeom>
        </p:spPr>
      </p:pic>
      <p:pic>
        <p:nvPicPr>
          <p:cNvPr id="6" name="Picture 5">
            <a:extLst>
              <a:ext uri="{FF2B5EF4-FFF2-40B4-BE49-F238E27FC236}">
                <a16:creationId xmlns:a16="http://schemas.microsoft.com/office/drawing/2014/main" id="{FCB188D0-0E64-47AE-A02F-24B556B7FA24}"/>
              </a:ext>
            </a:extLst>
          </p:cNvPr>
          <p:cNvPicPr>
            <a:picLocks noChangeAspect="1"/>
          </p:cNvPicPr>
          <p:nvPr/>
        </p:nvPicPr>
        <p:blipFill>
          <a:blip r:embed="rId4"/>
          <a:stretch>
            <a:fillRect/>
          </a:stretch>
        </p:blipFill>
        <p:spPr>
          <a:xfrm>
            <a:off x="3819230" y="3785063"/>
            <a:ext cx="3031152" cy="2238389"/>
          </a:xfrm>
          <a:prstGeom prst="rect">
            <a:avLst/>
          </a:prstGeom>
        </p:spPr>
      </p:pic>
      <p:pic>
        <p:nvPicPr>
          <p:cNvPr id="7" name="Picture 6">
            <a:extLst>
              <a:ext uri="{FF2B5EF4-FFF2-40B4-BE49-F238E27FC236}">
                <a16:creationId xmlns:a16="http://schemas.microsoft.com/office/drawing/2014/main" id="{457180CC-9247-44CB-AB94-FF606B10D4E1}"/>
              </a:ext>
            </a:extLst>
          </p:cNvPr>
          <p:cNvPicPr>
            <a:picLocks noChangeAspect="1"/>
          </p:cNvPicPr>
          <p:nvPr/>
        </p:nvPicPr>
        <p:blipFill>
          <a:blip r:embed="rId5"/>
          <a:stretch>
            <a:fillRect/>
          </a:stretch>
        </p:blipFill>
        <p:spPr>
          <a:xfrm>
            <a:off x="3611224" y="1485601"/>
            <a:ext cx="2952725" cy="1896517"/>
          </a:xfrm>
          <a:prstGeom prst="rect">
            <a:avLst/>
          </a:prstGeom>
        </p:spPr>
      </p:pic>
      <p:pic>
        <p:nvPicPr>
          <p:cNvPr id="8" name="Picture 7">
            <a:extLst>
              <a:ext uri="{FF2B5EF4-FFF2-40B4-BE49-F238E27FC236}">
                <a16:creationId xmlns:a16="http://schemas.microsoft.com/office/drawing/2014/main" id="{8CA08D6F-3F5F-43C3-AA32-8FEDBB36AA57}"/>
              </a:ext>
            </a:extLst>
          </p:cNvPr>
          <p:cNvPicPr>
            <a:picLocks noChangeAspect="1"/>
          </p:cNvPicPr>
          <p:nvPr/>
        </p:nvPicPr>
        <p:blipFill>
          <a:blip r:embed="rId6"/>
          <a:stretch>
            <a:fillRect/>
          </a:stretch>
        </p:blipFill>
        <p:spPr>
          <a:xfrm>
            <a:off x="372461" y="1485601"/>
            <a:ext cx="3092634" cy="1984957"/>
          </a:xfrm>
          <a:prstGeom prst="rect">
            <a:avLst/>
          </a:prstGeom>
        </p:spPr>
      </p:pic>
      <p:sp>
        <p:nvSpPr>
          <p:cNvPr id="9" name="TextBox 8">
            <a:extLst>
              <a:ext uri="{FF2B5EF4-FFF2-40B4-BE49-F238E27FC236}">
                <a16:creationId xmlns:a16="http://schemas.microsoft.com/office/drawing/2014/main" id="{0B113A0E-35EF-46D8-B7B3-ECE6DA6D3837}"/>
              </a:ext>
            </a:extLst>
          </p:cNvPr>
          <p:cNvSpPr txBox="1"/>
          <p:nvPr/>
        </p:nvSpPr>
        <p:spPr>
          <a:xfrm>
            <a:off x="6799141" y="2285574"/>
            <a:ext cx="2276264" cy="1200329"/>
          </a:xfrm>
          <a:prstGeom prst="rect">
            <a:avLst/>
          </a:prstGeom>
          <a:noFill/>
        </p:spPr>
        <p:txBody>
          <a:bodyPr wrap="none" rtlCol="0">
            <a:spAutoFit/>
          </a:bodyPr>
          <a:lstStyle/>
          <a:p>
            <a:r>
              <a:rPr lang="en-US" dirty="0"/>
              <a:t>MIITs budget: </a:t>
            </a:r>
          </a:p>
          <a:p>
            <a:r>
              <a:rPr lang="en-US" dirty="0"/>
              <a:t>conservative </a:t>
            </a:r>
          </a:p>
          <a:p>
            <a:r>
              <a:rPr lang="en-US" dirty="0"/>
              <a:t>estimates for various </a:t>
            </a:r>
          </a:p>
          <a:p>
            <a:r>
              <a:rPr lang="en-US" dirty="0"/>
              <a:t>failure scenarios</a:t>
            </a:r>
          </a:p>
        </p:txBody>
      </p:sp>
      <p:sp>
        <p:nvSpPr>
          <p:cNvPr id="10" name="TextBox 9">
            <a:extLst>
              <a:ext uri="{FF2B5EF4-FFF2-40B4-BE49-F238E27FC236}">
                <a16:creationId xmlns:a16="http://schemas.microsoft.com/office/drawing/2014/main" id="{F3BF2D14-B5A8-4924-B7DF-A78542B5862D}"/>
              </a:ext>
            </a:extLst>
          </p:cNvPr>
          <p:cNvSpPr txBox="1"/>
          <p:nvPr/>
        </p:nvSpPr>
        <p:spPr>
          <a:xfrm>
            <a:off x="7511262" y="5625774"/>
            <a:ext cx="1517595" cy="646331"/>
          </a:xfrm>
          <a:prstGeom prst="rect">
            <a:avLst/>
          </a:prstGeom>
          <a:noFill/>
        </p:spPr>
        <p:txBody>
          <a:bodyPr wrap="none" rtlCol="0">
            <a:spAutoFit/>
          </a:bodyPr>
          <a:lstStyle/>
          <a:p>
            <a:r>
              <a:rPr lang="en-US" dirty="0">
                <a:solidFill>
                  <a:srgbClr val="898989"/>
                </a:solidFill>
              </a:rPr>
              <a:t>Vittorio M. </a:t>
            </a:r>
          </a:p>
          <a:p>
            <a:r>
              <a:rPr lang="en-US" dirty="0">
                <a:solidFill>
                  <a:srgbClr val="898989"/>
                </a:solidFill>
              </a:rPr>
              <a:t>and Stoyan S.</a:t>
            </a:r>
          </a:p>
        </p:txBody>
      </p:sp>
    </p:spTree>
    <p:extLst>
      <p:ext uri="{BB962C8B-B14F-4D97-AF65-F5344CB8AC3E}">
        <p14:creationId xmlns:p14="http://schemas.microsoft.com/office/powerpoint/2010/main" val="2834320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Skin and bullet strain gauges</a:t>
            </a:r>
          </a:p>
        </p:txBody>
      </p:sp>
      <p:sp>
        <p:nvSpPr>
          <p:cNvPr id="4" name="Slide Number Placeholder 3"/>
          <p:cNvSpPr>
            <a:spLocks noGrp="1"/>
          </p:cNvSpPr>
          <p:nvPr>
            <p:ph type="sldNum" sz="quarter" idx="12"/>
          </p:nvPr>
        </p:nvSpPr>
        <p:spPr/>
        <p:txBody>
          <a:bodyPr/>
          <a:lstStyle/>
          <a:p>
            <a:fld id="{D260E43B-7F43-FA45-AAB7-E054FD6CC4E3}" type="slidenum">
              <a:rPr lang="en-US" smtClean="0"/>
              <a:t>24</a:t>
            </a:fld>
            <a:endParaRPr lang="en-US" dirty="0"/>
          </a:p>
        </p:txBody>
      </p:sp>
      <p:sp>
        <p:nvSpPr>
          <p:cNvPr id="17" name="TextBox 16">
            <a:extLst>
              <a:ext uri="{FF2B5EF4-FFF2-40B4-BE49-F238E27FC236}">
                <a16:creationId xmlns:a16="http://schemas.microsoft.com/office/drawing/2014/main" id="{EC31C948-FCDB-4F7C-8F81-59C76E2392C3}"/>
              </a:ext>
            </a:extLst>
          </p:cNvPr>
          <p:cNvSpPr txBox="1"/>
          <p:nvPr/>
        </p:nvSpPr>
        <p:spPr>
          <a:xfrm>
            <a:off x="4988444" y="3194928"/>
            <a:ext cx="2715936" cy="646331"/>
          </a:xfrm>
          <a:prstGeom prst="rect">
            <a:avLst/>
          </a:prstGeom>
          <a:noFill/>
        </p:spPr>
        <p:txBody>
          <a:bodyPr wrap="none" rtlCol="0">
            <a:spAutoFit/>
          </a:bodyPr>
          <a:lstStyle/>
          <a:p>
            <a:r>
              <a:rPr lang="en-US" dirty="0">
                <a:solidFill>
                  <a:srgbClr val="C00000"/>
                </a:solidFill>
              </a:rPr>
              <a:t>16 skin SG (“half bridge”).</a:t>
            </a:r>
            <a:endParaRPr lang="en-US" dirty="0"/>
          </a:p>
          <a:p>
            <a:endParaRPr lang="en-US" dirty="0"/>
          </a:p>
        </p:txBody>
      </p:sp>
      <p:sp>
        <p:nvSpPr>
          <p:cNvPr id="18" name="TextBox 17">
            <a:extLst>
              <a:ext uri="{FF2B5EF4-FFF2-40B4-BE49-F238E27FC236}">
                <a16:creationId xmlns:a16="http://schemas.microsoft.com/office/drawing/2014/main" id="{C4BDF744-88B1-4B70-9A2E-CC4F56F8D5ED}"/>
              </a:ext>
            </a:extLst>
          </p:cNvPr>
          <p:cNvSpPr txBox="1"/>
          <p:nvPr/>
        </p:nvSpPr>
        <p:spPr>
          <a:xfrm>
            <a:off x="67228" y="1257523"/>
            <a:ext cx="2782365" cy="369332"/>
          </a:xfrm>
          <a:prstGeom prst="rect">
            <a:avLst/>
          </a:prstGeom>
          <a:noFill/>
        </p:spPr>
        <p:txBody>
          <a:bodyPr wrap="none" rtlCol="0">
            <a:spAutoFit/>
          </a:bodyPr>
          <a:lstStyle/>
          <a:p>
            <a:r>
              <a:rPr lang="en-US" dirty="0"/>
              <a:t>Example from 11 T models</a:t>
            </a:r>
          </a:p>
        </p:txBody>
      </p:sp>
      <p:pic>
        <p:nvPicPr>
          <p:cNvPr id="19" name="Picture 18">
            <a:extLst>
              <a:ext uri="{FF2B5EF4-FFF2-40B4-BE49-F238E27FC236}">
                <a16:creationId xmlns:a16="http://schemas.microsoft.com/office/drawing/2014/main" id="{99625406-BD11-487D-B686-328084333F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239" y="1693616"/>
            <a:ext cx="2782365" cy="2086774"/>
          </a:xfrm>
          <a:prstGeom prst="rect">
            <a:avLst/>
          </a:prstGeom>
        </p:spPr>
      </p:pic>
      <p:sp>
        <p:nvSpPr>
          <p:cNvPr id="20" name="TextBox 19">
            <a:extLst>
              <a:ext uri="{FF2B5EF4-FFF2-40B4-BE49-F238E27FC236}">
                <a16:creationId xmlns:a16="http://schemas.microsoft.com/office/drawing/2014/main" id="{8EA5965F-E7FD-43B4-A10A-D5C317E86D76}"/>
              </a:ext>
            </a:extLst>
          </p:cNvPr>
          <p:cNvSpPr txBox="1"/>
          <p:nvPr/>
        </p:nvSpPr>
        <p:spPr>
          <a:xfrm>
            <a:off x="3179300" y="1717600"/>
            <a:ext cx="5705619" cy="1477328"/>
          </a:xfrm>
          <a:prstGeom prst="rect">
            <a:avLst/>
          </a:prstGeom>
          <a:noFill/>
        </p:spPr>
        <p:txBody>
          <a:bodyPr wrap="square" rtlCol="0">
            <a:spAutoFit/>
          </a:bodyPr>
          <a:lstStyle/>
          <a:p>
            <a:r>
              <a:rPr lang="en-US" dirty="0"/>
              <a:t>Two positions (~ 70 cm apart longitudinally) around the magnet center to be instrumented</a:t>
            </a:r>
          </a:p>
          <a:p>
            <a:r>
              <a:rPr lang="en-US" dirty="0"/>
              <a:t>	- At 75</a:t>
            </a:r>
            <a:r>
              <a:rPr lang="en-US" baseline="30000" dirty="0"/>
              <a:t>o</a:t>
            </a:r>
            <a:r>
              <a:rPr lang="en-US" dirty="0"/>
              <a:t> and 45</a:t>
            </a:r>
            <a:r>
              <a:rPr lang="en-US" baseline="30000" dirty="0"/>
              <a:t>o</a:t>
            </a:r>
            <a:r>
              <a:rPr lang="en-US" dirty="0"/>
              <a:t> </a:t>
            </a:r>
          </a:p>
          <a:p>
            <a:r>
              <a:rPr lang="en-US" dirty="0"/>
              <a:t>	- Azimuthal and axial gages</a:t>
            </a:r>
          </a:p>
          <a:p>
            <a:r>
              <a:rPr lang="en-US" dirty="0"/>
              <a:t>	- Two opposite sides of the magnet circumference</a:t>
            </a:r>
          </a:p>
        </p:txBody>
      </p:sp>
      <p:pic>
        <p:nvPicPr>
          <p:cNvPr id="21" name="Picture 20">
            <a:extLst>
              <a:ext uri="{FF2B5EF4-FFF2-40B4-BE49-F238E27FC236}">
                <a16:creationId xmlns:a16="http://schemas.microsoft.com/office/drawing/2014/main" id="{14238C9B-B529-4FAA-8052-54237070579D}"/>
              </a:ext>
            </a:extLst>
          </p:cNvPr>
          <p:cNvPicPr>
            <a:picLocks noChangeAspect="1"/>
          </p:cNvPicPr>
          <p:nvPr/>
        </p:nvPicPr>
        <p:blipFill>
          <a:blip r:embed="rId4"/>
          <a:stretch>
            <a:fillRect/>
          </a:stretch>
        </p:blipFill>
        <p:spPr>
          <a:xfrm>
            <a:off x="196487" y="4331006"/>
            <a:ext cx="2653106" cy="1827808"/>
          </a:xfrm>
          <a:prstGeom prst="rect">
            <a:avLst/>
          </a:prstGeom>
        </p:spPr>
      </p:pic>
      <p:cxnSp>
        <p:nvCxnSpPr>
          <p:cNvPr id="22" name="Straight Arrow Connector 21">
            <a:extLst>
              <a:ext uri="{FF2B5EF4-FFF2-40B4-BE49-F238E27FC236}">
                <a16:creationId xmlns:a16="http://schemas.microsoft.com/office/drawing/2014/main" id="{FB66D224-2176-400E-915F-D6D9CC1BBF61}"/>
              </a:ext>
            </a:extLst>
          </p:cNvPr>
          <p:cNvCxnSpPr>
            <a:cxnSpLocks/>
          </p:cNvCxnSpPr>
          <p:nvPr/>
        </p:nvCxnSpPr>
        <p:spPr>
          <a:xfrm flipH="1" flipV="1">
            <a:off x="868680" y="5298250"/>
            <a:ext cx="1516380" cy="47009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B6ADC08-7C6D-4F88-ADCE-078DDA8F4358}"/>
              </a:ext>
            </a:extLst>
          </p:cNvPr>
          <p:cNvSpPr txBox="1"/>
          <p:nvPr/>
        </p:nvSpPr>
        <p:spPr>
          <a:xfrm>
            <a:off x="2313044" y="5757512"/>
            <a:ext cx="608565" cy="307777"/>
          </a:xfrm>
          <a:prstGeom prst="rect">
            <a:avLst/>
          </a:prstGeom>
          <a:noFill/>
        </p:spPr>
        <p:txBody>
          <a:bodyPr wrap="none" rtlCol="0">
            <a:spAutoFit/>
          </a:bodyPr>
          <a:lstStyle/>
          <a:p>
            <a:r>
              <a:rPr lang="en-US" sz="1400" dirty="0">
                <a:solidFill>
                  <a:srgbClr val="FF0000"/>
                </a:solidFill>
              </a:rPr>
              <a:t>bullet</a:t>
            </a:r>
          </a:p>
        </p:txBody>
      </p:sp>
      <p:sp>
        <p:nvSpPr>
          <p:cNvPr id="24" name="TextBox 23">
            <a:extLst>
              <a:ext uri="{FF2B5EF4-FFF2-40B4-BE49-F238E27FC236}">
                <a16:creationId xmlns:a16="http://schemas.microsoft.com/office/drawing/2014/main" id="{ACAED5E8-1DD8-4D8B-A100-7423EBC26E0F}"/>
              </a:ext>
            </a:extLst>
          </p:cNvPr>
          <p:cNvSpPr txBox="1"/>
          <p:nvPr/>
        </p:nvSpPr>
        <p:spPr>
          <a:xfrm>
            <a:off x="131857" y="3949395"/>
            <a:ext cx="1284262" cy="369332"/>
          </a:xfrm>
          <a:prstGeom prst="rect">
            <a:avLst/>
          </a:prstGeom>
          <a:noFill/>
        </p:spPr>
        <p:txBody>
          <a:bodyPr wrap="none" rtlCol="0">
            <a:spAutoFit/>
          </a:bodyPr>
          <a:lstStyle/>
          <a:p>
            <a:r>
              <a:rPr lang="en-US" dirty="0"/>
              <a:t>15 T model</a:t>
            </a:r>
          </a:p>
        </p:txBody>
      </p:sp>
      <p:sp>
        <p:nvSpPr>
          <p:cNvPr id="25" name="TextBox 24">
            <a:extLst>
              <a:ext uri="{FF2B5EF4-FFF2-40B4-BE49-F238E27FC236}">
                <a16:creationId xmlns:a16="http://schemas.microsoft.com/office/drawing/2014/main" id="{55882B18-6767-4961-A6AA-765CE7FC2152}"/>
              </a:ext>
            </a:extLst>
          </p:cNvPr>
          <p:cNvSpPr txBox="1"/>
          <p:nvPr/>
        </p:nvSpPr>
        <p:spPr>
          <a:xfrm>
            <a:off x="1573530" y="1639134"/>
            <a:ext cx="1199496" cy="523220"/>
          </a:xfrm>
          <a:prstGeom prst="rect">
            <a:avLst/>
          </a:prstGeom>
          <a:solidFill>
            <a:schemeClr val="accent1">
              <a:lumMod val="20000"/>
              <a:lumOff val="80000"/>
            </a:schemeClr>
          </a:solidFill>
        </p:spPr>
        <p:txBody>
          <a:bodyPr wrap="none" rtlCol="0">
            <a:spAutoFit/>
          </a:bodyPr>
          <a:lstStyle/>
          <a:p>
            <a:r>
              <a:rPr lang="en-US" sz="1400" dirty="0">
                <a:solidFill>
                  <a:srgbClr val="FF0000"/>
                </a:solidFill>
              </a:rPr>
              <a:t>Instrumented</a:t>
            </a:r>
          </a:p>
          <a:p>
            <a:r>
              <a:rPr lang="en-US" sz="1400" dirty="0">
                <a:solidFill>
                  <a:srgbClr val="FF0000"/>
                </a:solidFill>
              </a:rPr>
              <a:t>skin gages</a:t>
            </a:r>
          </a:p>
        </p:txBody>
      </p:sp>
      <p:cxnSp>
        <p:nvCxnSpPr>
          <p:cNvPr id="26" name="Straight Arrow Connector 25">
            <a:extLst>
              <a:ext uri="{FF2B5EF4-FFF2-40B4-BE49-F238E27FC236}">
                <a16:creationId xmlns:a16="http://schemas.microsoft.com/office/drawing/2014/main" id="{77C1DC17-E903-41D2-85C0-2DF81C908090}"/>
              </a:ext>
            </a:extLst>
          </p:cNvPr>
          <p:cNvCxnSpPr>
            <a:cxnSpLocks/>
            <a:stCxn id="25" idx="1"/>
          </p:cNvCxnSpPr>
          <p:nvPr/>
        </p:nvCxnSpPr>
        <p:spPr>
          <a:xfrm flipH="1">
            <a:off x="1172814" y="1900744"/>
            <a:ext cx="400716" cy="26161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F7B7DB86-316D-4944-9604-134A8B4E13A9}"/>
              </a:ext>
            </a:extLst>
          </p:cNvPr>
          <p:cNvSpPr txBox="1"/>
          <p:nvPr/>
        </p:nvSpPr>
        <p:spPr>
          <a:xfrm>
            <a:off x="2966604" y="3933592"/>
            <a:ext cx="5705619" cy="1477328"/>
          </a:xfrm>
          <a:prstGeom prst="rect">
            <a:avLst/>
          </a:prstGeom>
          <a:noFill/>
        </p:spPr>
        <p:txBody>
          <a:bodyPr wrap="square" rtlCol="0">
            <a:spAutoFit/>
          </a:bodyPr>
          <a:lstStyle/>
          <a:p>
            <a:r>
              <a:rPr lang="en-US" dirty="0"/>
              <a:t>There are 8 bullet holes on the LE and </a:t>
            </a:r>
            <a:br>
              <a:rPr lang="en-US" dirty="0"/>
            </a:br>
            <a:r>
              <a:rPr lang="en-US" dirty="0"/>
              <a:t>10 bullet holes on the RE </a:t>
            </a:r>
          </a:p>
          <a:p>
            <a:r>
              <a:rPr lang="en-US" dirty="0"/>
              <a:t>	- A bullet is instrumented with 2 SG</a:t>
            </a:r>
          </a:p>
          <a:p>
            <a:r>
              <a:rPr lang="en-US" dirty="0"/>
              <a:t>	- One TC on each side of the magnet</a:t>
            </a:r>
          </a:p>
          <a:p>
            <a:r>
              <a:rPr lang="en-US" dirty="0"/>
              <a:t>	- Only part to be instrumented</a:t>
            </a:r>
          </a:p>
        </p:txBody>
      </p:sp>
      <p:sp>
        <p:nvSpPr>
          <p:cNvPr id="28" name="TextBox 27">
            <a:extLst>
              <a:ext uri="{FF2B5EF4-FFF2-40B4-BE49-F238E27FC236}">
                <a16:creationId xmlns:a16="http://schemas.microsoft.com/office/drawing/2014/main" id="{4BF517E2-1F2C-47FE-ABD9-9E8F0E5EA910}"/>
              </a:ext>
            </a:extLst>
          </p:cNvPr>
          <p:cNvSpPr txBox="1"/>
          <p:nvPr/>
        </p:nvSpPr>
        <p:spPr>
          <a:xfrm>
            <a:off x="3475560" y="5418958"/>
            <a:ext cx="2818849" cy="646331"/>
          </a:xfrm>
          <a:prstGeom prst="rect">
            <a:avLst/>
          </a:prstGeom>
          <a:noFill/>
        </p:spPr>
        <p:txBody>
          <a:bodyPr wrap="none" rtlCol="0">
            <a:spAutoFit/>
          </a:bodyPr>
          <a:lstStyle/>
          <a:p>
            <a:r>
              <a:rPr lang="en-US" dirty="0">
                <a:solidFill>
                  <a:srgbClr val="C00000"/>
                </a:solidFill>
              </a:rPr>
              <a:t>18 bullet SG (including TC).</a:t>
            </a:r>
            <a:endParaRPr lang="en-US" dirty="0"/>
          </a:p>
          <a:p>
            <a:endParaRPr lang="en-US" dirty="0"/>
          </a:p>
        </p:txBody>
      </p:sp>
      <p:pic>
        <p:nvPicPr>
          <p:cNvPr id="29" name="Picture 28">
            <a:extLst>
              <a:ext uri="{FF2B5EF4-FFF2-40B4-BE49-F238E27FC236}">
                <a16:creationId xmlns:a16="http://schemas.microsoft.com/office/drawing/2014/main" id="{EA27E449-2519-4A59-96BB-CF00DE1EE57D}"/>
              </a:ext>
            </a:extLst>
          </p:cNvPr>
          <p:cNvPicPr>
            <a:picLocks noChangeAspect="1"/>
          </p:cNvPicPr>
          <p:nvPr/>
        </p:nvPicPr>
        <p:blipFill rotWithShape="1">
          <a:blip r:embed="rId5"/>
          <a:srcRect l="37981" t="13701" r="34404" b="32291"/>
          <a:stretch/>
        </p:blipFill>
        <p:spPr>
          <a:xfrm>
            <a:off x="7349242" y="3949395"/>
            <a:ext cx="1535677" cy="2252579"/>
          </a:xfrm>
          <a:prstGeom prst="rect">
            <a:avLst/>
          </a:prstGeom>
        </p:spPr>
      </p:pic>
      <p:sp>
        <p:nvSpPr>
          <p:cNvPr id="30" name="TextBox 29">
            <a:extLst>
              <a:ext uri="{FF2B5EF4-FFF2-40B4-BE49-F238E27FC236}">
                <a16:creationId xmlns:a16="http://schemas.microsoft.com/office/drawing/2014/main" id="{43953AA2-EE92-4F88-8BDD-C54208FB133A}"/>
              </a:ext>
            </a:extLst>
          </p:cNvPr>
          <p:cNvSpPr txBox="1"/>
          <p:nvPr/>
        </p:nvSpPr>
        <p:spPr>
          <a:xfrm>
            <a:off x="7349242" y="3864660"/>
            <a:ext cx="802271" cy="923330"/>
          </a:xfrm>
          <a:prstGeom prst="rect">
            <a:avLst/>
          </a:prstGeom>
          <a:noFill/>
        </p:spPr>
        <p:txBody>
          <a:bodyPr wrap="none" rtlCol="0">
            <a:spAutoFit/>
          </a:bodyPr>
          <a:lstStyle/>
          <a:p>
            <a:r>
              <a:rPr lang="en-US" dirty="0">
                <a:solidFill>
                  <a:srgbClr val="0070C0"/>
                </a:solidFill>
              </a:rPr>
              <a:t>Bullet </a:t>
            </a:r>
          </a:p>
          <a:p>
            <a:r>
              <a:rPr lang="en-US" dirty="0">
                <a:solidFill>
                  <a:srgbClr val="0070C0"/>
                </a:solidFill>
              </a:rPr>
              <a:t>with </a:t>
            </a:r>
          </a:p>
          <a:p>
            <a:r>
              <a:rPr lang="en-US" dirty="0">
                <a:solidFill>
                  <a:srgbClr val="0070C0"/>
                </a:solidFill>
              </a:rPr>
              <a:t>SG</a:t>
            </a:r>
          </a:p>
        </p:txBody>
      </p:sp>
      <p:sp>
        <p:nvSpPr>
          <p:cNvPr id="31" name="TextBox 30">
            <a:extLst>
              <a:ext uri="{FF2B5EF4-FFF2-40B4-BE49-F238E27FC236}">
                <a16:creationId xmlns:a16="http://schemas.microsoft.com/office/drawing/2014/main" id="{006245C6-049E-4948-B57E-3D721EB7A5D4}"/>
              </a:ext>
            </a:extLst>
          </p:cNvPr>
          <p:cNvSpPr txBox="1"/>
          <p:nvPr/>
        </p:nvSpPr>
        <p:spPr>
          <a:xfrm>
            <a:off x="4554445" y="5940546"/>
            <a:ext cx="3479927" cy="369332"/>
          </a:xfrm>
          <a:prstGeom prst="rect">
            <a:avLst/>
          </a:prstGeom>
          <a:noFill/>
        </p:spPr>
        <p:txBody>
          <a:bodyPr wrap="none" rtlCol="0">
            <a:spAutoFit/>
          </a:bodyPr>
          <a:lstStyle/>
          <a:p>
            <a:r>
              <a:rPr lang="en-US" dirty="0">
                <a:solidFill>
                  <a:srgbClr val="0070C0"/>
                </a:solidFill>
              </a:rPr>
              <a:t>Those are all “standard” positions</a:t>
            </a:r>
          </a:p>
        </p:txBody>
      </p:sp>
    </p:spTree>
    <p:extLst>
      <p:ext uri="{BB962C8B-B14F-4D97-AF65-F5344CB8AC3E}">
        <p14:creationId xmlns:p14="http://schemas.microsoft.com/office/powerpoint/2010/main" val="1366576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DAQ channels</a:t>
            </a:r>
          </a:p>
        </p:txBody>
      </p:sp>
      <p:sp>
        <p:nvSpPr>
          <p:cNvPr id="4" name="Slide Number Placeholder 3"/>
          <p:cNvSpPr>
            <a:spLocks noGrp="1"/>
          </p:cNvSpPr>
          <p:nvPr>
            <p:ph type="sldNum" sz="quarter" idx="12"/>
          </p:nvPr>
        </p:nvSpPr>
        <p:spPr/>
        <p:txBody>
          <a:bodyPr/>
          <a:lstStyle/>
          <a:p>
            <a:fld id="{D260E43B-7F43-FA45-AAB7-E054FD6CC4E3}" type="slidenum">
              <a:rPr lang="en-US" smtClean="0"/>
              <a:t>25</a:t>
            </a:fld>
            <a:endParaRPr lang="en-US" dirty="0"/>
          </a:p>
        </p:txBody>
      </p:sp>
      <p:sp>
        <p:nvSpPr>
          <p:cNvPr id="6" name="Content Placeholder 2">
            <a:extLst>
              <a:ext uri="{FF2B5EF4-FFF2-40B4-BE49-F238E27FC236}">
                <a16:creationId xmlns:a16="http://schemas.microsoft.com/office/drawing/2014/main" id="{A7A57366-291B-4A2F-942C-F18AC59CAD0A}"/>
              </a:ext>
            </a:extLst>
          </p:cNvPr>
          <p:cNvSpPr>
            <a:spLocks noGrp="1"/>
          </p:cNvSpPr>
          <p:nvPr>
            <p:ph idx="1"/>
          </p:nvPr>
        </p:nvSpPr>
        <p:spPr>
          <a:xfrm>
            <a:off x="260059" y="1443211"/>
            <a:ext cx="8128932" cy="4765084"/>
          </a:xfrm>
        </p:spPr>
        <p:txBody>
          <a:bodyPr>
            <a:normAutofit fontScale="92500" lnSpcReduction="20000"/>
          </a:bodyPr>
          <a:lstStyle/>
          <a:p>
            <a:pPr>
              <a:buSzPct val="65000"/>
              <a:buFont typeface="Wingdings" panose="05000000000000000000" pitchFamily="2" charset="2"/>
              <a:buChar char="q"/>
            </a:pPr>
            <a:r>
              <a:rPr lang="en-US" sz="2000" dirty="0">
                <a:solidFill>
                  <a:srgbClr val="C00000"/>
                </a:solidFill>
              </a:rPr>
              <a:t>Voltage Taps: 50 coil channels  to use</a:t>
            </a:r>
          </a:p>
          <a:p>
            <a:pPr lvl="1">
              <a:buSzPct val="65000"/>
              <a:buFont typeface="Wingdings" panose="05000000000000000000" pitchFamily="2" charset="2"/>
              <a:buChar char="ü"/>
            </a:pPr>
            <a:r>
              <a:rPr lang="en-US" sz="1700" dirty="0"/>
              <a:t>Splices will take about 10 more channels</a:t>
            </a:r>
          </a:p>
          <a:p>
            <a:pPr lvl="1">
              <a:buSzPct val="65000"/>
              <a:buFont typeface="Wingdings" panose="05000000000000000000" pitchFamily="2" charset="2"/>
              <a:buChar char="ü"/>
            </a:pPr>
            <a:r>
              <a:rPr lang="en-US" sz="1700" dirty="0"/>
              <a:t>102 channels available (the “spare” ones can be used for other type of data – </a:t>
            </a:r>
          </a:p>
          <a:p>
            <a:pPr marL="342900" lvl="1" indent="0">
              <a:buSzPct val="65000"/>
              <a:buNone/>
            </a:pPr>
            <a:r>
              <a:rPr lang="en-US" sz="1700" dirty="0"/>
              <a:t>    a back up option)</a:t>
            </a:r>
          </a:p>
          <a:p>
            <a:pPr>
              <a:buSzPct val="65000"/>
              <a:buFont typeface="Wingdings" panose="05000000000000000000" pitchFamily="2" charset="2"/>
              <a:buChar char="q"/>
            </a:pPr>
            <a:r>
              <a:rPr lang="pt-BR" sz="2000" dirty="0">
                <a:solidFill>
                  <a:srgbClr val="C00000"/>
                </a:solidFill>
              </a:rPr>
              <a:t>Strain gauges – all 64 channels to use</a:t>
            </a:r>
          </a:p>
          <a:p>
            <a:pPr lvl="1">
              <a:buSzPct val="65000"/>
              <a:buFont typeface="Wingdings" panose="05000000000000000000" pitchFamily="2" charset="2"/>
              <a:buChar char="ü"/>
            </a:pPr>
            <a:r>
              <a:rPr lang="pt-BR" sz="1600" dirty="0"/>
              <a:t>All gauges as discussed except: 10 skin SG (“half bridge”) instead of 16 </a:t>
            </a:r>
          </a:p>
          <a:p>
            <a:pPr lvl="1">
              <a:buSzPct val="65000"/>
              <a:buFont typeface="Wingdings" panose="05000000000000000000" pitchFamily="2" charset="2"/>
              <a:buChar char="ü"/>
            </a:pPr>
            <a:r>
              <a:rPr lang="pt-BR" sz="1600" dirty="0"/>
              <a:t>One half of the skin will be fully read, and the other will have a single station (azimuthal, longitudinal readings) read out – 10 channels in total</a:t>
            </a:r>
          </a:p>
          <a:p>
            <a:pPr>
              <a:buSzPct val="65000"/>
              <a:buFont typeface="Wingdings" panose="05000000000000000000" pitchFamily="2" charset="2"/>
              <a:buChar char="q"/>
            </a:pPr>
            <a:r>
              <a:rPr lang="pt-BR" sz="2000" dirty="0">
                <a:solidFill>
                  <a:srgbClr val="C00000"/>
                </a:solidFill>
              </a:rPr>
              <a:t>Protection heaters: 12 channels to use</a:t>
            </a:r>
            <a:endParaRPr lang="pt-BR" sz="1700" dirty="0">
              <a:solidFill>
                <a:srgbClr val="C00000"/>
              </a:solidFill>
            </a:endParaRPr>
          </a:p>
          <a:p>
            <a:pPr lvl="1">
              <a:buSzPct val="65000"/>
              <a:buFont typeface="Wingdings" panose="05000000000000000000" pitchFamily="2" charset="2"/>
              <a:buChar char="ü"/>
            </a:pPr>
            <a:r>
              <a:rPr lang="pt-BR" sz="1600" dirty="0"/>
              <a:t>Includes the additional (non-trace) heaters – see later</a:t>
            </a:r>
          </a:p>
          <a:p>
            <a:pPr lvl="1">
              <a:buSzPct val="65000"/>
              <a:buFont typeface="Wingdings" panose="05000000000000000000" pitchFamily="2" charset="2"/>
              <a:buChar char="ü"/>
            </a:pPr>
            <a:r>
              <a:rPr lang="pt-BR" sz="1600" dirty="0"/>
              <a:t>There are still four spare channels</a:t>
            </a:r>
          </a:p>
          <a:p>
            <a:pPr>
              <a:buSzPct val="65000"/>
              <a:buFont typeface="Wingdings" panose="05000000000000000000" pitchFamily="2" charset="2"/>
              <a:buChar char="q"/>
            </a:pPr>
            <a:r>
              <a:rPr lang="pt-BR" sz="2000" dirty="0">
                <a:solidFill>
                  <a:srgbClr val="C00000"/>
                </a:solidFill>
              </a:rPr>
              <a:t>Quench antenna – 12 dedicated channels to use</a:t>
            </a:r>
            <a:endParaRPr lang="pt-BR" sz="1700" dirty="0">
              <a:solidFill>
                <a:srgbClr val="C00000"/>
              </a:solidFill>
            </a:endParaRPr>
          </a:p>
          <a:p>
            <a:pPr lvl="1">
              <a:buSzPct val="65000"/>
              <a:buFont typeface="Wingdings" panose="05000000000000000000" pitchFamily="2" charset="2"/>
              <a:buChar char="ü"/>
            </a:pPr>
            <a:r>
              <a:rPr lang="pt-BR" sz="1600" dirty="0"/>
              <a:t>There are 13 available</a:t>
            </a:r>
          </a:p>
          <a:p>
            <a:pPr lvl="1">
              <a:buSzPct val="65000"/>
              <a:buFont typeface="Wingdings" panose="05000000000000000000" pitchFamily="2" charset="2"/>
              <a:buChar char="ü"/>
            </a:pPr>
            <a:r>
              <a:rPr lang="pt-BR" sz="1600" dirty="0"/>
              <a:t>Several additional independent channels will be read by the independent LBNL DAQ </a:t>
            </a:r>
          </a:p>
          <a:p>
            <a:pPr marL="342900" lvl="1" indent="0">
              <a:buSzPct val="65000"/>
              <a:buNone/>
            </a:pPr>
            <a:r>
              <a:rPr lang="pt-BR" sz="1600" dirty="0"/>
              <a:t>    (high rate)</a:t>
            </a:r>
          </a:p>
          <a:p>
            <a:pPr>
              <a:buSzPct val="65000"/>
              <a:buFont typeface="Wingdings" panose="05000000000000000000" pitchFamily="2" charset="2"/>
              <a:buChar char="q"/>
            </a:pPr>
            <a:r>
              <a:rPr lang="pt-BR" sz="2000" dirty="0">
                <a:solidFill>
                  <a:srgbClr val="C00000"/>
                </a:solidFill>
              </a:rPr>
              <a:t>Acoustics – between 4 and 6 channels</a:t>
            </a:r>
          </a:p>
          <a:p>
            <a:pPr lvl="1">
              <a:buSzPct val="65000"/>
              <a:buFont typeface="Wingdings" panose="05000000000000000000" pitchFamily="2" charset="2"/>
              <a:buChar char="ü"/>
            </a:pPr>
            <a:r>
              <a:rPr lang="pt-BR" sz="1600" dirty="0"/>
              <a:t>The whole measurement system will be provided by LBNL</a:t>
            </a:r>
          </a:p>
          <a:p>
            <a:pPr lvl="1">
              <a:buSzPct val="65000"/>
              <a:buFont typeface="Wingdings" panose="05000000000000000000" pitchFamily="2" charset="2"/>
              <a:buChar char="ü"/>
            </a:pPr>
            <a:r>
              <a:rPr lang="pt-BR" sz="1600" dirty="0"/>
              <a:t>High read-out rate (1 MHz)</a:t>
            </a:r>
          </a:p>
        </p:txBody>
      </p:sp>
    </p:spTree>
    <p:extLst>
      <p:ext uri="{BB962C8B-B14F-4D97-AF65-F5344CB8AC3E}">
        <p14:creationId xmlns:p14="http://schemas.microsoft.com/office/powerpoint/2010/main" val="3454321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Voltage tap schematics</a:t>
            </a:r>
          </a:p>
        </p:txBody>
      </p:sp>
      <p:sp>
        <p:nvSpPr>
          <p:cNvPr id="127" name="Slide Number Placeholder 3">
            <a:extLst>
              <a:ext uri="{FF2B5EF4-FFF2-40B4-BE49-F238E27FC236}">
                <a16:creationId xmlns:a16="http://schemas.microsoft.com/office/drawing/2014/main" id="{E0810190-2F93-4B44-8DC6-E70E8BCE4A75}"/>
              </a:ext>
            </a:extLst>
          </p:cNvPr>
          <p:cNvSpPr>
            <a:spLocks noGrp="1"/>
          </p:cNvSpPr>
          <p:nvPr>
            <p:ph type="sldNum" sz="quarter" idx="12"/>
          </p:nvPr>
        </p:nvSpPr>
        <p:spPr>
          <a:xfrm>
            <a:off x="7356884" y="6417781"/>
            <a:ext cx="516675" cy="365125"/>
          </a:xfrm>
        </p:spPr>
        <p:txBody>
          <a:bodyPr/>
          <a:lstStyle/>
          <a:p>
            <a:pPr>
              <a:defRPr/>
            </a:pPr>
            <a:fld id="{D260E43B-7F43-FA45-AAB7-E054FD6CC4E3}" type="slidenum">
              <a:rPr lang="en-US" smtClean="0"/>
              <a:pPr>
                <a:defRPr/>
              </a:pPr>
              <a:t>3</a:t>
            </a:fld>
            <a:endParaRPr lang="en-US" dirty="0"/>
          </a:p>
        </p:txBody>
      </p:sp>
      <p:pic>
        <p:nvPicPr>
          <p:cNvPr id="3" name="Picture 2">
            <a:extLst>
              <a:ext uri="{FF2B5EF4-FFF2-40B4-BE49-F238E27FC236}">
                <a16:creationId xmlns:a16="http://schemas.microsoft.com/office/drawing/2014/main" id="{4DDFFE94-1C9B-4F48-B7E1-A6321A5652E8}"/>
              </a:ext>
            </a:extLst>
          </p:cNvPr>
          <p:cNvPicPr>
            <a:picLocks noChangeAspect="1"/>
          </p:cNvPicPr>
          <p:nvPr/>
        </p:nvPicPr>
        <p:blipFill>
          <a:blip r:embed="rId3"/>
          <a:stretch>
            <a:fillRect/>
          </a:stretch>
        </p:blipFill>
        <p:spPr>
          <a:xfrm>
            <a:off x="96252" y="1143000"/>
            <a:ext cx="4614301" cy="5173746"/>
          </a:xfrm>
          <a:prstGeom prst="rect">
            <a:avLst/>
          </a:prstGeom>
        </p:spPr>
      </p:pic>
      <p:sp>
        <p:nvSpPr>
          <p:cNvPr id="102" name="Rectangle 101">
            <a:extLst>
              <a:ext uri="{FF2B5EF4-FFF2-40B4-BE49-F238E27FC236}">
                <a16:creationId xmlns:a16="http://schemas.microsoft.com/office/drawing/2014/main" id="{50A0FFF1-8DB7-4C9E-97B8-A9C7B820EB91}"/>
              </a:ext>
            </a:extLst>
          </p:cNvPr>
          <p:cNvSpPr/>
          <p:nvPr/>
        </p:nvSpPr>
        <p:spPr>
          <a:xfrm>
            <a:off x="5137244" y="3226684"/>
            <a:ext cx="3158404" cy="1754326"/>
          </a:xfrm>
          <a:prstGeom prst="rect">
            <a:avLst/>
          </a:prstGeom>
        </p:spPr>
        <p:txBody>
          <a:bodyPr wrap="square">
            <a:spAutoFit/>
          </a:bodyPr>
          <a:lstStyle/>
          <a:p>
            <a:r>
              <a:rPr lang="en-US" b="1" dirty="0">
                <a:solidFill>
                  <a:srgbClr val="C00000"/>
                </a:solidFill>
              </a:rPr>
              <a:t>Coil connection and </a:t>
            </a:r>
          </a:p>
          <a:p>
            <a:r>
              <a:rPr lang="en-US" b="1" dirty="0">
                <a:solidFill>
                  <a:srgbClr val="C00000"/>
                </a:solidFill>
              </a:rPr>
              <a:t>VT for </a:t>
            </a:r>
            <a:r>
              <a:rPr lang="en-US" b="1" dirty="0" err="1">
                <a:solidFill>
                  <a:srgbClr val="C00000"/>
                </a:solidFill>
              </a:rPr>
              <a:t>NbTi-NbTi</a:t>
            </a:r>
            <a:r>
              <a:rPr lang="en-US" b="1" dirty="0">
                <a:solidFill>
                  <a:srgbClr val="C00000"/>
                </a:solidFill>
              </a:rPr>
              <a:t> </a:t>
            </a:r>
          </a:p>
          <a:p>
            <a:r>
              <a:rPr lang="en-US" b="1" dirty="0">
                <a:solidFill>
                  <a:srgbClr val="C00000"/>
                </a:solidFill>
              </a:rPr>
              <a:t>splices between coils</a:t>
            </a:r>
          </a:p>
          <a:p>
            <a:endParaRPr lang="en-US" b="1" dirty="0">
              <a:solidFill>
                <a:srgbClr val="C00000"/>
              </a:solidFill>
            </a:endParaRPr>
          </a:p>
          <a:p>
            <a:r>
              <a:rPr lang="en-US" b="1" dirty="0">
                <a:solidFill>
                  <a:srgbClr val="C00000"/>
                </a:solidFill>
              </a:rPr>
              <a:t>Shown together with quench </a:t>
            </a:r>
          </a:p>
          <a:p>
            <a:r>
              <a:rPr lang="en-US" b="1" dirty="0">
                <a:solidFill>
                  <a:srgbClr val="C00000"/>
                </a:solidFill>
              </a:rPr>
              <a:t>protection VTs  </a:t>
            </a:r>
          </a:p>
        </p:txBody>
      </p:sp>
      <p:sp>
        <p:nvSpPr>
          <p:cNvPr id="4" name="TextBox 3">
            <a:extLst>
              <a:ext uri="{FF2B5EF4-FFF2-40B4-BE49-F238E27FC236}">
                <a16:creationId xmlns:a16="http://schemas.microsoft.com/office/drawing/2014/main" id="{F2F4FD50-47A8-4602-9588-DB20AD060C5D}"/>
              </a:ext>
            </a:extLst>
          </p:cNvPr>
          <p:cNvSpPr txBox="1"/>
          <p:nvPr/>
        </p:nvSpPr>
        <p:spPr>
          <a:xfrm>
            <a:off x="60960" y="3002280"/>
            <a:ext cx="607859" cy="369332"/>
          </a:xfrm>
          <a:prstGeom prst="rect">
            <a:avLst/>
          </a:prstGeom>
          <a:noFill/>
        </p:spPr>
        <p:txBody>
          <a:bodyPr wrap="none" rtlCol="0">
            <a:spAutoFit/>
          </a:bodyPr>
          <a:lstStyle/>
          <a:p>
            <a:r>
              <a:rPr lang="en-US" dirty="0"/>
              <a:t>(     )</a:t>
            </a:r>
          </a:p>
        </p:txBody>
      </p:sp>
      <p:sp>
        <p:nvSpPr>
          <p:cNvPr id="5" name="TextBox 4">
            <a:extLst>
              <a:ext uri="{FF2B5EF4-FFF2-40B4-BE49-F238E27FC236}">
                <a16:creationId xmlns:a16="http://schemas.microsoft.com/office/drawing/2014/main" id="{1F43BF3D-BBDD-49B1-96C8-2A5B5C972C5E}"/>
              </a:ext>
            </a:extLst>
          </p:cNvPr>
          <p:cNvSpPr txBox="1"/>
          <p:nvPr/>
        </p:nvSpPr>
        <p:spPr>
          <a:xfrm>
            <a:off x="5050602" y="5253335"/>
            <a:ext cx="3456265" cy="923330"/>
          </a:xfrm>
          <a:prstGeom prst="rect">
            <a:avLst/>
          </a:prstGeom>
          <a:noFill/>
        </p:spPr>
        <p:txBody>
          <a:bodyPr wrap="square" rtlCol="0">
            <a:spAutoFit/>
          </a:bodyPr>
          <a:lstStyle/>
          <a:p>
            <a:r>
              <a:rPr lang="en-US" dirty="0"/>
              <a:t>Splices performed well in the test with measured resistances well below 1 n</a:t>
            </a:r>
            <a:r>
              <a:rPr lang="en-US" dirty="0">
                <a:sym typeface="Symbol" panose="05050102010706020507" pitchFamily="18" charset="2"/>
              </a:rPr>
              <a:t>.</a:t>
            </a:r>
            <a:endParaRPr lang="en-US" dirty="0"/>
          </a:p>
        </p:txBody>
      </p:sp>
      <p:pic>
        <p:nvPicPr>
          <p:cNvPr id="8" name="Picture 7">
            <a:extLst>
              <a:ext uri="{FF2B5EF4-FFF2-40B4-BE49-F238E27FC236}">
                <a16:creationId xmlns:a16="http://schemas.microsoft.com/office/drawing/2014/main" id="{32D17C0A-768F-40D9-A44B-2D59F795CCAC}"/>
              </a:ext>
            </a:extLst>
          </p:cNvPr>
          <p:cNvPicPr>
            <a:picLocks noChangeAspect="1"/>
          </p:cNvPicPr>
          <p:nvPr/>
        </p:nvPicPr>
        <p:blipFill>
          <a:blip r:embed="rId4"/>
          <a:stretch>
            <a:fillRect/>
          </a:stretch>
        </p:blipFill>
        <p:spPr>
          <a:xfrm>
            <a:off x="5448655" y="1235369"/>
            <a:ext cx="2846993" cy="1524006"/>
          </a:xfrm>
          <a:prstGeom prst="rect">
            <a:avLst/>
          </a:prstGeom>
        </p:spPr>
      </p:pic>
      <p:sp>
        <p:nvSpPr>
          <p:cNvPr id="10" name="TextBox 9">
            <a:extLst>
              <a:ext uri="{FF2B5EF4-FFF2-40B4-BE49-F238E27FC236}">
                <a16:creationId xmlns:a16="http://schemas.microsoft.com/office/drawing/2014/main" id="{1A173D8B-D754-49DB-82D1-AEFE2BB72ECC}"/>
              </a:ext>
            </a:extLst>
          </p:cNvPr>
          <p:cNvSpPr txBox="1"/>
          <p:nvPr/>
        </p:nvSpPr>
        <p:spPr>
          <a:xfrm>
            <a:off x="7852545" y="1423039"/>
            <a:ext cx="1105880" cy="369332"/>
          </a:xfrm>
          <a:prstGeom prst="rect">
            <a:avLst/>
          </a:prstGeom>
          <a:noFill/>
        </p:spPr>
        <p:txBody>
          <a:bodyPr wrap="none" rtlCol="0">
            <a:spAutoFit/>
          </a:bodyPr>
          <a:lstStyle/>
          <a:p>
            <a:r>
              <a:rPr lang="en-US" dirty="0"/>
              <a:t>insulation</a:t>
            </a:r>
          </a:p>
        </p:txBody>
      </p:sp>
    </p:spTree>
    <p:extLst>
      <p:ext uri="{BB962C8B-B14F-4D97-AF65-F5344CB8AC3E}">
        <p14:creationId xmlns:p14="http://schemas.microsoft.com/office/powerpoint/2010/main" val="178883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Voltage taps</a:t>
            </a:r>
          </a:p>
        </p:txBody>
      </p:sp>
      <p:pic>
        <p:nvPicPr>
          <p:cNvPr id="5" name="Picture 4">
            <a:extLst>
              <a:ext uri="{FF2B5EF4-FFF2-40B4-BE49-F238E27FC236}">
                <a16:creationId xmlns:a16="http://schemas.microsoft.com/office/drawing/2014/main" id="{1D79429F-D51E-43E0-A533-F2FDB0A84E9C}"/>
              </a:ext>
            </a:extLst>
          </p:cNvPr>
          <p:cNvPicPr>
            <a:picLocks noChangeAspect="1"/>
          </p:cNvPicPr>
          <p:nvPr/>
        </p:nvPicPr>
        <p:blipFill rotWithShape="1">
          <a:blip r:embed="rId3"/>
          <a:srcRect l="1" t="55073" r="44921" b="2640"/>
          <a:stretch/>
        </p:blipFill>
        <p:spPr>
          <a:xfrm>
            <a:off x="1058482" y="2206373"/>
            <a:ext cx="2593606" cy="2423407"/>
          </a:xfrm>
          <a:prstGeom prst="rect">
            <a:avLst/>
          </a:prstGeom>
        </p:spPr>
      </p:pic>
      <p:sp>
        <p:nvSpPr>
          <p:cNvPr id="6" name="Flowchart: Connector 5">
            <a:extLst>
              <a:ext uri="{FF2B5EF4-FFF2-40B4-BE49-F238E27FC236}">
                <a16:creationId xmlns:a16="http://schemas.microsoft.com/office/drawing/2014/main" id="{F0A982F5-C1E0-4A6B-B038-9C733DB7132F}"/>
              </a:ext>
            </a:extLst>
          </p:cNvPr>
          <p:cNvSpPr/>
          <p:nvPr/>
        </p:nvSpPr>
        <p:spPr>
          <a:xfrm>
            <a:off x="2023201" y="3957493"/>
            <a:ext cx="45719" cy="4571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a:extLst>
              <a:ext uri="{FF2B5EF4-FFF2-40B4-BE49-F238E27FC236}">
                <a16:creationId xmlns:a16="http://schemas.microsoft.com/office/drawing/2014/main" id="{298FD8E1-6101-4702-BDC4-D14D89038F2E}"/>
              </a:ext>
            </a:extLst>
          </p:cNvPr>
          <p:cNvSpPr/>
          <p:nvPr/>
        </p:nvSpPr>
        <p:spPr>
          <a:xfrm>
            <a:off x="2908258" y="4109475"/>
            <a:ext cx="45719" cy="4571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a:extLst>
              <a:ext uri="{FF2B5EF4-FFF2-40B4-BE49-F238E27FC236}">
                <a16:creationId xmlns:a16="http://schemas.microsoft.com/office/drawing/2014/main" id="{54EA9872-CB47-4D3E-BB64-E8CA38D967CB}"/>
              </a:ext>
            </a:extLst>
          </p:cNvPr>
          <p:cNvSpPr/>
          <p:nvPr/>
        </p:nvSpPr>
        <p:spPr>
          <a:xfrm>
            <a:off x="2898431" y="3971545"/>
            <a:ext cx="45719" cy="4571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a:extLst>
              <a:ext uri="{FF2B5EF4-FFF2-40B4-BE49-F238E27FC236}">
                <a16:creationId xmlns:a16="http://schemas.microsoft.com/office/drawing/2014/main" id="{938DC795-B5AA-45C6-8C83-B15E8DAA1407}"/>
              </a:ext>
            </a:extLst>
          </p:cNvPr>
          <p:cNvSpPr/>
          <p:nvPr/>
        </p:nvSpPr>
        <p:spPr>
          <a:xfrm>
            <a:off x="1665177" y="3841330"/>
            <a:ext cx="45719" cy="4571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a:extLst>
              <a:ext uri="{FF2B5EF4-FFF2-40B4-BE49-F238E27FC236}">
                <a16:creationId xmlns:a16="http://schemas.microsoft.com/office/drawing/2014/main" id="{048ACDC3-04C9-4EEA-BCCD-C7E56A19FF32}"/>
              </a:ext>
            </a:extLst>
          </p:cNvPr>
          <p:cNvSpPr/>
          <p:nvPr/>
        </p:nvSpPr>
        <p:spPr>
          <a:xfrm>
            <a:off x="1850962" y="3927012"/>
            <a:ext cx="45719" cy="4571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4F242060-67AE-4E76-9499-65227C89673C}"/>
              </a:ext>
            </a:extLst>
          </p:cNvPr>
          <p:cNvSpPr/>
          <p:nvPr/>
        </p:nvSpPr>
        <p:spPr>
          <a:xfrm>
            <a:off x="1363281" y="4384212"/>
            <a:ext cx="45719" cy="4571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id="{C329A10E-DEE3-4525-A2F3-BF0EF3E8E9BC}"/>
              </a:ext>
            </a:extLst>
          </p:cNvPr>
          <p:cNvSpPr/>
          <p:nvPr/>
        </p:nvSpPr>
        <p:spPr>
          <a:xfrm>
            <a:off x="1668081" y="4384212"/>
            <a:ext cx="45719" cy="4571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3D9558E-F604-46D7-9879-9DE849A336F7}"/>
              </a:ext>
            </a:extLst>
          </p:cNvPr>
          <p:cNvSpPr txBox="1"/>
          <p:nvPr/>
        </p:nvSpPr>
        <p:spPr>
          <a:xfrm>
            <a:off x="1252908" y="4384212"/>
            <a:ext cx="352982" cy="276999"/>
          </a:xfrm>
          <a:prstGeom prst="rect">
            <a:avLst/>
          </a:prstGeom>
          <a:noFill/>
        </p:spPr>
        <p:txBody>
          <a:bodyPr wrap="none" rtlCol="0">
            <a:spAutoFit/>
          </a:bodyPr>
          <a:lstStyle/>
          <a:p>
            <a:r>
              <a:rPr lang="en-US" sz="1200" dirty="0"/>
              <a:t>A1</a:t>
            </a:r>
          </a:p>
        </p:txBody>
      </p:sp>
      <p:sp>
        <p:nvSpPr>
          <p:cNvPr id="16" name="TextBox 15">
            <a:extLst>
              <a:ext uri="{FF2B5EF4-FFF2-40B4-BE49-F238E27FC236}">
                <a16:creationId xmlns:a16="http://schemas.microsoft.com/office/drawing/2014/main" id="{40CEB9A8-8435-41B4-BF95-C72A56657906}"/>
              </a:ext>
            </a:extLst>
          </p:cNvPr>
          <p:cNvSpPr txBox="1"/>
          <p:nvPr/>
        </p:nvSpPr>
        <p:spPr>
          <a:xfrm>
            <a:off x="1543699" y="4397725"/>
            <a:ext cx="352982" cy="276999"/>
          </a:xfrm>
          <a:prstGeom prst="rect">
            <a:avLst/>
          </a:prstGeom>
          <a:noFill/>
        </p:spPr>
        <p:txBody>
          <a:bodyPr wrap="none" rtlCol="0">
            <a:spAutoFit/>
          </a:bodyPr>
          <a:lstStyle/>
          <a:p>
            <a:r>
              <a:rPr lang="en-US" sz="1200" dirty="0"/>
              <a:t>A2</a:t>
            </a:r>
          </a:p>
        </p:txBody>
      </p:sp>
      <p:sp>
        <p:nvSpPr>
          <p:cNvPr id="17" name="TextBox 16">
            <a:extLst>
              <a:ext uri="{FF2B5EF4-FFF2-40B4-BE49-F238E27FC236}">
                <a16:creationId xmlns:a16="http://schemas.microsoft.com/office/drawing/2014/main" id="{72397A01-31FE-4597-9395-B7B662CA731B}"/>
              </a:ext>
            </a:extLst>
          </p:cNvPr>
          <p:cNvSpPr txBox="1"/>
          <p:nvPr/>
        </p:nvSpPr>
        <p:spPr>
          <a:xfrm>
            <a:off x="1001425" y="3520472"/>
            <a:ext cx="352982" cy="276999"/>
          </a:xfrm>
          <a:prstGeom prst="rect">
            <a:avLst/>
          </a:prstGeom>
          <a:noFill/>
        </p:spPr>
        <p:txBody>
          <a:bodyPr wrap="none" rtlCol="0">
            <a:spAutoFit/>
          </a:bodyPr>
          <a:lstStyle/>
          <a:p>
            <a:r>
              <a:rPr lang="en-US" sz="1200" dirty="0"/>
              <a:t>A3</a:t>
            </a:r>
          </a:p>
        </p:txBody>
      </p:sp>
      <p:sp>
        <p:nvSpPr>
          <p:cNvPr id="18" name="TextBox 17">
            <a:extLst>
              <a:ext uri="{FF2B5EF4-FFF2-40B4-BE49-F238E27FC236}">
                <a16:creationId xmlns:a16="http://schemas.microsoft.com/office/drawing/2014/main" id="{2F6E6766-19B9-4524-83C6-FBE6C8CFFCEC}"/>
              </a:ext>
            </a:extLst>
          </p:cNvPr>
          <p:cNvSpPr txBox="1"/>
          <p:nvPr/>
        </p:nvSpPr>
        <p:spPr>
          <a:xfrm>
            <a:off x="1042499" y="3880235"/>
            <a:ext cx="352982" cy="276999"/>
          </a:xfrm>
          <a:prstGeom prst="rect">
            <a:avLst/>
          </a:prstGeom>
          <a:noFill/>
        </p:spPr>
        <p:txBody>
          <a:bodyPr wrap="none" rtlCol="0">
            <a:spAutoFit/>
          </a:bodyPr>
          <a:lstStyle/>
          <a:p>
            <a:r>
              <a:rPr lang="en-US" sz="1200" dirty="0"/>
              <a:t>A4</a:t>
            </a:r>
          </a:p>
        </p:txBody>
      </p:sp>
      <p:sp>
        <p:nvSpPr>
          <p:cNvPr id="19" name="TextBox 18">
            <a:extLst>
              <a:ext uri="{FF2B5EF4-FFF2-40B4-BE49-F238E27FC236}">
                <a16:creationId xmlns:a16="http://schemas.microsoft.com/office/drawing/2014/main" id="{7992C5D9-2B08-41BC-BF71-89DAA1602CBD}"/>
              </a:ext>
            </a:extLst>
          </p:cNvPr>
          <p:cNvSpPr txBox="1"/>
          <p:nvPr/>
        </p:nvSpPr>
        <p:spPr>
          <a:xfrm>
            <a:off x="1251432" y="3353929"/>
            <a:ext cx="352982" cy="276999"/>
          </a:xfrm>
          <a:prstGeom prst="rect">
            <a:avLst/>
          </a:prstGeom>
          <a:noFill/>
        </p:spPr>
        <p:txBody>
          <a:bodyPr wrap="none" rtlCol="0">
            <a:spAutoFit/>
          </a:bodyPr>
          <a:lstStyle/>
          <a:p>
            <a:r>
              <a:rPr lang="en-US" sz="1200" dirty="0"/>
              <a:t>A5</a:t>
            </a:r>
          </a:p>
        </p:txBody>
      </p:sp>
      <p:sp>
        <p:nvSpPr>
          <p:cNvPr id="20" name="TextBox 19">
            <a:extLst>
              <a:ext uri="{FF2B5EF4-FFF2-40B4-BE49-F238E27FC236}">
                <a16:creationId xmlns:a16="http://schemas.microsoft.com/office/drawing/2014/main" id="{D379DC06-8859-4618-9E57-49DF623CA854}"/>
              </a:ext>
            </a:extLst>
          </p:cNvPr>
          <p:cNvSpPr txBox="1"/>
          <p:nvPr/>
        </p:nvSpPr>
        <p:spPr>
          <a:xfrm>
            <a:off x="3349318" y="3855335"/>
            <a:ext cx="352982" cy="276999"/>
          </a:xfrm>
          <a:prstGeom prst="rect">
            <a:avLst/>
          </a:prstGeom>
          <a:noFill/>
        </p:spPr>
        <p:txBody>
          <a:bodyPr wrap="none" rtlCol="0">
            <a:spAutoFit/>
          </a:bodyPr>
          <a:lstStyle/>
          <a:p>
            <a:r>
              <a:rPr lang="en-US" sz="1200" dirty="0"/>
              <a:t>A7</a:t>
            </a:r>
          </a:p>
        </p:txBody>
      </p:sp>
      <p:sp>
        <p:nvSpPr>
          <p:cNvPr id="21" name="TextBox 20">
            <a:extLst>
              <a:ext uri="{FF2B5EF4-FFF2-40B4-BE49-F238E27FC236}">
                <a16:creationId xmlns:a16="http://schemas.microsoft.com/office/drawing/2014/main" id="{B57C5C79-B973-458C-83A4-4CC679DD1450}"/>
              </a:ext>
            </a:extLst>
          </p:cNvPr>
          <p:cNvSpPr txBox="1"/>
          <p:nvPr/>
        </p:nvSpPr>
        <p:spPr>
          <a:xfrm>
            <a:off x="2764643" y="3400033"/>
            <a:ext cx="352982" cy="276999"/>
          </a:xfrm>
          <a:prstGeom prst="rect">
            <a:avLst/>
          </a:prstGeom>
          <a:noFill/>
        </p:spPr>
        <p:txBody>
          <a:bodyPr wrap="none" rtlCol="0">
            <a:spAutoFit/>
          </a:bodyPr>
          <a:lstStyle/>
          <a:p>
            <a:r>
              <a:rPr lang="en-US" sz="1200" dirty="0"/>
              <a:t>A8</a:t>
            </a:r>
          </a:p>
        </p:txBody>
      </p:sp>
      <p:cxnSp>
        <p:nvCxnSpPr>
          <p:cNvPr id="22" name="Straight Connector 21">
            <a:extLst>
              <a:ext uri="{FF2B5EF4-FFF2-40B4-BE49-F238E27FC236}">
                <a16:creationId xmlns:a16="http://schemas.microsoft.com/office/drawing/2014/main" id="{B4D4BBBB-633B-4CEC-86B7-8457352702A2}"/>
              </a:ext>
            </a:extLst>
          </p:cNvPr>
          <p:cNvCxnSpPr>
            <a:stCxn id="8" idx="0"/>
          </p:cNvCxnSpPr>
          <p:nvPr/>
        </p:nvCxnSpPr>
        <p:spPr>
          <a:xfrm flipV="1">
            <a:off x="2921291" y="3640232"/>
            <a:ext cx="9826" cy="3313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E36ACCC-5681-41DC-ABE0-670211839767}"/>
              </a:ext>
            </a:extLst>
          </p:cNvPr>
          <p:cNvCxnSpPr/>
          <p:nvPr/>
        </p:nvCxnSpPr>
        <p:spPr>
          <a:xfrm flipV="1">
            <a:off x="2948057" y="4042619"/>
            <a:ext cx="435156" cy="876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2397648-FAE9-4C89-89E7-4E9D3BC42C8B}"/>
              </a:ext>
            </a:extLst>
          </p:cNvPr>
          <p:cNvCxnSpPr>
            <a:stCxn id="9" idx="1"/>
          </p:cNvCxnSpPr>
          <p:nvPr/>
        </p:nvCxnSpPr>
        <p:spPr>
          <a:xfrm flipH="1" flipV="1">
            <a:off x="1300714" y="3700892"/>
            <a:ext cx="371158" cy="147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973DE73-BAF4-4A15-BAAD-0FE9269A0F66}"/>
              </a:ext>
            </a:extLst>
          </p:cNvPr>
          <p:cNvCxnSpPr/>
          <p:nvPr/>
        </p:nvCxnSpPr>
        <p:spPr>
          <a:xfrm flipH="1">
            <a:off x="1363281" y="3949101"/>
            <a:ext cx="499791" cy="62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F681A4F-98A4-4CA0-8B1C-EC8593C2703A}"/>
              </a:ext>
            </a:extLst>
          </p:cNvPr>
          <p:cNvCxnSpPr>
            <a:stCxn id="6" idx="1"/>
          </p:cNvCxnSpPr>
          <p:nvPr/>
        </p:nvCxnSpPr>
        <p:spPr>
          <a:xfrm flipH="1" flipV="1">
            <a:off x="1511286" y="3558054"/>
            <a:ext cx="518610" cy="4061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Flowchart: Connector 26">
            <a:extLst>
              <a:ext uri="{FF2B5EF4-FFF2-40B4-BE49-F238E27FC236}">
                <a16:creationId xmlns:a16="http://schemas.microsoft.com/office/drawing/2014/main" id="{16DB9A02-48F8-4465-BC4C-883741E095B1}"/>
              </a:ext>
            </a:extLst>
          </p:cNvPr>
          <p:cNvSpPr/>
          <p:nvPr/>
        </p:nvSpPr>
        <p:spPr>
          <a:xfrm>
            <a:off x="2021827" y="4106453"/>
            <a:ext cx="45719" cy="4571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A53C3DD0-872B-4EC9-B7B9-1F225E075DF2}"/>
              </a:ext>
            </a:extLst>
          </p:cNvPr>
          <p:cNvCxnSpPr/>
          <p:nvPr/>
        </p:nvCxnSpPr>
        <p:spPr>
          <a:xfrm flipV="1">
            <a:off x="1598261" y="4125885"/>
            <a:ext cx="435156" cy="876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511C7137-FB9F-4F3F-A3A3-AE5A8FB5B861}"/>
              </a:ext>
            </a:extLst>
          </p:cNvPr>
          <p:cNvSpPr txBox="1"/>
          <p:nvPr/>
        </p:nvSpPr>
        <p:spPr>
          <a:xfrm>
            <a:off x="1308180" y="4088526"/>
            <a:ext cx="352982" cy="276999"/>
          </a:xfrm>
          <a:prstGeom prst="rect">
            <a:avLst/>
          </a:prstGeom>
          <a:noFill/>
        </p:spPr>
        <p:txBody>
          <a:bodyPr wrap="none" rtlCol="0">
            <a:spAutoFit/>
          </a:bodyPr>
          <a:lstStyle/>
          <a:p>
            <a:r>
              <a:rPr lang="en-US" sz="1200" dirty="0"/>
              <a:t>A6</a:t>
            </a:r>
          </a:p>
        </p:txBody>
      </p:sp>
      <p:sp>
        <p:nvSpPr>
          <p:cNvPr id="42" name="TextBox 41">
            <a:extLst>
              <a:ext uri="{FF2B5EF4-FFF2-40B4-BE49-F238E27FC236}">
                <a16:creationId xmlns:a16="http://schemas.microsoft.com/office/drawing/2014/main" id="{044DBBC1-B79E-461F-9AE9-1B8DC1ADAA82}"/>
              </a:ext>
            </a:extLst>
          </p:cNvPr>
          <p:cNvSpPr txBox="1"/>
          <p:nvPr/>
        </p:nvSpPr>
        <p:spPr>
          <a:xfrm>
            <a:off x="2304108" y="1200140"/>
            <a:ext cx="4293583" cy="369332"/>
          </a:xfrm>
          <a:prstGeom prst="rect">
            <a:avLst/>
          </a:prstGeom>
          <a:noFill/>
        </p:spPr>
        <p:txBody>
          <a:bodyPr wrap="square" rtlCol="0">
            <a:spAutoFit/>
          </a:bodyPr>
          <a:lstStyle/>
          <a:p>
            <a:r>
              <a:rPr lang="en-US" dirty="0"/>
              <a:t>Coil instrumentation (seen from “above”)</a:t>
            </a:r>
          </a:p>
        </p:txBody>
      </p:sp>
      <p:sp>
        <p:nvSpPr>
          <p:cNvPr id="47" name="Flowchart: Connector 46">
            <a:extLst>
              <a:ext uri="{FF2B5EF4-FFF2-40B4-BE49-F238E27FC236}">
                <a16:creationId xmlns:a16="http://schemas.microsoft.com/office/drawing/2014/main" id="{79FAC305-B88E-4060-BF3C-C1FD5EA769E6}"/>
              </a:ext>
            </a:extLst>
          </p:cNvPr>
          <p:cNvSpPr/>
          <p:nvPr/>
        </p:nvSpPr>
        <p:spPr>
          <a:xfrm>
            <a:off x="2505486" y="3969506"/>
            <a:ext cx="45719" cy="4571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FE773C0F-1654-41E3-B586-CEFDC32DD093}"/>
              </a:ext>
            </a:extLst>
          </p:cNvPr>
          <p:cNvCxnSpPr/>
          <p:nvPr/>
        </p:nvCxnSpPr>
        <p:spPr>
          <a:xfrm flipV="1">
            <a:off x="2525958" y="3622081"/>
            <a:ext cx="64122" cy="3702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E05A28B8-D6F3-4B61-ABB2-E81366A7E7D1}"/>
              </a:ext>
            </a:extLst>
          </p:cNvPr>
          <p:cNvSpPr txBox="1"/>
          <p:nvPr/>
        </p:nvSpPr>
        <p:spPr>
          <a:xfrm>
            <a:off x="2451467" y="3377173"/>
            <a:ext cx="352982" cy="276999"/>
          </a:xfrm>
          <a:prstGeom prst="rect">
            <a:avLst/>
          </a:prstGeom>
          <a:noFill/>
        </p:spPr>
        <p:txBody>
          <a:bodyPr wrap="none" rtlCol="0">
            <a:spAutoFit/>
          </a:bodyPr>
          <a:lstStyle/>
          <a:p>
            <a:r>
              <a:rPr lang="en-US" sz="1200" dirty="0"/>
              <a:t>A9</a:t>
            </a:r>
          </a:p>
        </p:txBody>
      </p:sp>
      <p:sp>
        <p:nvSpPr>
          <p:cNvPr id="50" name="Flowchart: Connector 49">
            <a:extLst>
              <a:ext uri="{FF2B5EF4-FFF2-40B4-BE49-F238E27FC236}">
                <a16:creationId xmlns:a16="http://schemas.microsoft.com/office/drawing/2014/main" id="{6C57E709-9C74-4D54-9880-6CA2C4F34E9A}"/>
              </a:ext>
            </a:extLst>
          </p:cNvPr>
          <p:cNvSpPr/>
          <p:nvPr/>
        </p:nvSpPr>
        <p:spPr>
          <a:xfrm>
            <a:off x="1972881" y="2784012"/>
            <a:ext cx="45719" cy="4571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Connector 50">
            <a:extLst>
              <a:ext uri="{FF2B5EF4-FFF2-40B4-BE49-F238E27FC236}">
                <a16:creationId xmlns:a16="http://schemas.microsoft.com/office/drawing/2014/main" id="{7D49F726-DF20-4E8B-8CE4-69150A739DDB}"/>
              </a:ext>
            </a:extLst>
          </p:cNvPr>
          <p:cNvSpPr/>
          <p:nvPr/>
        </p:nvSpPr>
        <p:spPr>
          <a:xfrm>
            <a:off x="2963481" y="2662093"/>
            <a:ext cx="45719" cy="4571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Connector 51">
            <a:extLst>
              <a:ext uri="{FF2B5EF4-FFF2-40B4-BE49-F238E27FC236}">
                <a16:creationId xmlns:a16="http://schemas.microsoft.com/office/drawing/2014/main" id="{807760B6-47A1-4C82-800F-4374E016900F}"/>
              </a:ext>
            </a:extLst>
          </p:cNvPr>
          <p:cNvSpPr/>
          <p:nvPr/>
        </p:nvSpPr>
        <p:spPr>
          <a:xfrm>
            <a:off x="3115881" y="2631612"/>
            <a:ext cx="45719" cy="4571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Connector 52">
            <a:extLst>
              <a:ext uri="{FF2B5EF4-FFF2-40B4-BE49-F238E27FC236}">
                <a16:creationId xmlns:a16="http://schemas.microsoft.com/office/drawing/2014/main" id="{1E30BF6C-194F-4836-8F31-226D7C9CEF26}"/>
              </a:ext>
            </a:extLst>
          </p:cNvPr>
          <p:cNvSpPr/>
          <p:nvPr/>
        </p:nvSpPr>
        <p:spPr>
          <a:xfrm>
            <a:off x="1951836" y="2701018"/>
            <a:ext cx="45719" cy="4571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Connector 53">
            <a:extLst>
              <a:ext uri="{FF2B5EF4-FFF2-40B4-BE49-F238E27FC236}">
                <a16:creationId xmlns:a16="http://schemas.microsoft.com/office/drawing/2014/main" id="{34130A70-264D-4CF6-AE76-85C0CC89B817}"/>
              </a:ext>
            </a:extLst>
          </p:cNvPr>
          <p:cNvSpPr/>
          <p:nvPr/>
        </p:nvSpPr>
        <p:spPr>
          <a:xfrm>
            <a:off x="1689969" y="2787570"/>
            <a:ext cx="45719" cy="4571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Connector 54">
            <a:extLst>
              <a:ext uri="{FF2B5EF4-FFF2-40B4-BE49-F238E27FC236}">
                <a16:creationId xmlns:a16="http://schemas.microsoft.com/office/drawing/2014/main" id="{2CE7A221-DE6F-4B62-A377-9998B2348D6E}"/>
              </a:ext>
            </a:extLst>
          </p:cNvPr>
          <p:cNvSpPr/>
          <p:nvPr/>
        </p:nvSpPr>
        <p:spPr>
          <a:xfrm>
            <a:off x="1363281" y="2281093"/>
            <a:ext cx="45719" cy="4571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Connector 55">
            <a:extLst>
              <a:ext uri="{FF2B5EF4-FFF2-40B4-BE49-F238E27FC236}">
                <a16:creationId xmlns:a16="http://schemas.microsoft.com/office/drawing/2014/main" id="{96B13BEB-3C0B-4592-9AD6-14FE1E16A20E}"/>
              </a:ext>
            </a:extLst>
          </p:cNvPr>
          <p:cNvSpPr/>
          <p:nvPr/>
        </p:nvSpPr>
        <p:spPr>
          <a:xfrm>
            <a:off x="1668081" y="2281093"/>
            <a:ext cx="45719" cy="4571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F9E947EB-665F-4FF2-984D-EF1181415AB0}"/>
              </a:ext>
            </a:extLst>
          </p:cNvPr>
          <p:cNvSpPr txBox="1"/>
          <p:nvPr/>
        </p:nvSpPr>
        <p:spPr>
          <a:xfrm>
            <a:off x="1219182" y="2051159"/>
            <a:ext cx="346570" cy="276999"/>
          </a:xfrm>
          <a:prstGeom prst="rect">
            <a:avLst/>
          </a:prstGeom>
          <a:noFill/>
        </p:spPr>
        <p:txBody>
          <a:bodyPr wrap="none" rtlCol="0">
            <a:spAutoFit/>
          </a:bodyPr>
          <a:lstStyle/>
          <a:p>
            <a:r>
              <a:rPr lang="en-US" sz="1200" dirty="0"/>
              <a:t>B1</a:t>
            </a:r>
          </a:p>
        </p:txBody>
      </p:sp>
      <p:sp>
        <p:nvSpPr>
          <p:cNvPr id="58" name="TextBox 57">
            <a:extLst>
              <a:ext uri="{FF2B5EF4-FFF2-40B4-BE49-F238E27FC236}">
                <a16:creationId xmlns:a16="http://schemas.microsoft.com/office/drawing/2014/main" id="{58CAB7DB-2F16-4633-8671-F4FDA22C02CA}"/>
              </a:ext>
            </a:extLst>
          </p:cNvPr>
          <p:cNvSpPr txBox="1"/>
          <p:nvPr/>
        </p:nvSpPr>
        <p:spPr>
          <a:xfrm>
            <a:off x="1519630" y="2044124"/>
            <a:ext cx="346570" cy="276999"/>
          </a:xfrm>
          <a:prstGeom prst="rect">
            <a:avLst/>
          </a:prstGeom>
          <a:noFill/>
        </p:spPr>
        <p:txBody>
          <a:bodyPr wrap="none" rtlCol="0">
            <a:spAutoFit/>
          </a:bodyPr>
          <a:lstStyle/>
          <a:p>
            <a:r>
              <a:rPr lang="en-US" sz="1200" dirty="0"/>
              <a:t>B2</a:t>
            </a:r>
          </a:p>
        </p:txBody>
      </p:sp>
      <p:sp>
        <p:nvSpPr>
          <p:cNvPr id="59" name="TextBox 58">
            <a:extLst>
              <a:ext uri="{FF2B5EF4-FFF2-40B4-BE49-F238E27FC236}">
                <a16:creationId xmlns:a16="http://schemas.microsoft.com/office/drawing/2014/main" id="{B3CBAAB4-E251-4C2C-862C-997434C83C22}"/>
              </a:ext>
            </a:extLst>
          </p:cNvPr>
          <p:cNvSpPr txBox="1"/>
          <p:nvPr/>
        </p:nvSpPr>
        <p:spPr>
          <a:xfrm>
            <a:off x="3495436" y="2718137"/>
            <a:ext cx="346570" cy="276999"/>
          </a:xfrm>
          <a:prstGeom prst="rect">
            <a:avLst/>
          </a:prstGeom>
          <a:noFill/>
        </p:spPr>
        <p:txBody>
          <a:bodyPr wrap="none" rtlCol="0">
            <a:spAutoFit/>
          </a:bodyPr>
          <a:lstStyle/>
          <a:p>
            <a:r>
              <a:rPr lang="en-US" sz="1200" dirty="0"/>
              <a:t>B4</a:t>
            </a:r>
          </a:p>
        </p:txBody>
      </p:sp>
      <p:sp>
        <p:nvSpPr>
          <p:cNvPr id="60" name="TextBox 59">
            <a:extLst>
              <a:ext uri="{FF2B5EF4-FFF2-40B4-BE49-F238E27FC236}">
                <a16:creationId xmlns:a16="http://schemas.microsoft.com/office/drawing/2014/main" id="{A14A9AFC-60D9-4512-B4C8-D559048DCF07}"/>
              </a:ext>
            </a:extLst>
          </p:cNvPr>
          <p:cNvSpPr txBox="1"/>
          <p:nvPr/>
        </p:nvSpPr>
        <p:spPr>
          <a:xfrm>
            <a:off x="3305517" y="2177797"/>
            <a:ext cx="346570" cy="276999"/>
          </a:xfrm>
          <a:prstGeom prst="rect">
            <a:avLst/>
          </a:prstGeom>
          <a:noFill/>
        </p:spPr>
        <p:txBody>
          <a:bodyPr wrap="none" rtlCol="0">
            <a:spAutoFit/>
          </a:bodyPr>
          <a:lstStyle/>
          <a:p>
            <a:r>
              <a:rPr lang="en-US" sz="1200" dirty="0"/>
              <a:t>B5</a:t>
            </a:r>
          </a:p>
        </p:txBody>
      </p:sp>
      <p:sp>
        <p:nvSpPr>
          <p:cNvPr id="61" name="TextBox 60">
            <a:extLst>
              <a:ext uri="{FF2B5EF4-FFF2-40B4-BE49-F238E27FC236}">
                <a16:creationId xmlns:a16="http://schemas.microsoft.com/office/drawing/2014/main" id="{009C34D8-68C3-4A7F-9EFD-EE098A1DBD95}"/>
              </a:ext>
            </a:extLst>
          </p:cNvPr>
          <p:cNvSpPr txBox="1"/>
          <p:nvPr/>
        </p:nvSpPr>
        <p:spPr>
          <a:xfrm>
            <a:off x="1030877" y="2562519"/>
            <a:ext cx="346570" cy="276999"/>
          </a:xfrm>
          <a:prstGeom prst="rect">
            <a:avLst/>
          </a:prstGeom>
          <a:noFill/>
        </p:spPr>
        <p:txBody>
          <a:bodyPr wrap="none" rtlCol="0">
            <a:spAutoFit/>
          </a:bodyPr>
          <a:lstStyle/>
          <a:p>
            <a:r>
              <a:rPr lang="en-US" sz="1200" dirty="0"/>
              <a:t>B3</a:t>
            </a:r>
          </a:p>
        </p:txBody>
      </p:sp>
      <p:sp>
        <p:nvSpPr>
          <p:cNvPr id="62" name="TextBox 61">
            <a:extLst>
              <a:ext uri="{FF2B5EF4-FFF2-40B4-BE49-F238E27FC236}">
                <a16:creationId xmlns:a16="http://schemas.microsoft.com/office/drawing/2014/main" id="{BD63961A-121C-439C-9E8D-8ADAEB886447}"/>
              </a:ext>
            </a:extLst>
          </p:cNvPr>
          <p:cNvSpPr txBox="1"/>
          <p:nvPr/>
        </p:nvSpPr>
        <p:spPr>
          <a:xfrm>
            <a:off x="1216428" y="2986949"/>
            <a:ext cx="346570" cy="276999"/>
          </a:xfrm>
          <a:prstGeom prst="rect">
            <a:avLst/>
          </a:prstGeom>
          <a:noFill/>
        </p:spPr>
        <p:txBody>
          <a:bodyPr wrap="none" rtlCol="0">
            <a:spAutoFit/>
          </a:bodyPr>
          <a:lstStyle/>
          <a:p>
            <a:r>
              <a:rPr lang="en-US" sz="1200" dirty="0"/>
              <a:t>B7</a:t>
            </a:r>
          </a:p>
        </p:txBody>
      </p:sp>
      <p:sp>
        <p:nvSpPr>
          <p:cNvPr id="63" name="TextBox 62">
            <a:extLst>
              <a:ext uri="{FF2B5EF4-FFF2-40B4-BE49-F238E27FC236}">
                <a16:creationId xmlns:a16="http://schemas.microsoft.com/office/drawing/2014/main" id="{88EC7ECF-E025-43E9-8675-E6B7AA7AA666}"/>
              </a:ext>
            </a:extLst>
          </p:cNvPr>
          <p:cNvSpPr txBox="1"/>
          <p:nvPr/>
        </p:nvSpPr>
        <p:spPr>
          <a:xfrm>
            <a:off x="2037792" y="2071356"/>
            <a:ext cx="346570" cy="276999"/>
          </a:xfrm>
          <a:prstGeom prst="rect">
            <a:avLst/>
          </a:prstGeom>
          <a:noFill/>
        </p:spPr>
        <p:txBody>
          <a:bodyPr wrap="none" rtlCol="0">
            <a:spAutoFit/>
          </a:bodyPr>
          <a:lstStyle/>
          <a:p>
            <a:r>
              <a:rPr lang="en-US" sz="1200" dirty="0"/>
              <a:t>B8</a:t>
            </a:r>
          </a:p>
        </p:txBody>
      </p:sp>
      <p:cxnSp>
        <p:nvCxnSpPr>
          <p:cNvPr id="64" name="Straight Connector 63">
            <a:extLst>
              <a:ext uri="{FF2B5EF4-FFF2-40B4-BE49-F238E27FC236}">
                <a16:creationId xmlns:a16="http://schemas.microsoft.com/office/drawing/2014/main" id="{F6640ADD-0CE9-47D7-A5D4-390E1638E3E6}"/>
              </a:ext>
            </a:extLst>
          </p:cNvPr>
          <p:cNvCxnSpPr/>
          <p:nvPr/>
        </p:nvCxnSpPr>
        <p:spPr>
          <a:xfrm>
            <a:off x="1355004" y="2704224"/>
            <a:ext cx="353240" cy="990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E44AFFB-6073-413D-AA97-A6BE2AF5425A}"/>
              </a:ext>
            </a:extLst>
          </p:cNvPr>
          <p:cNvCxnSpPr/>
          <p:nvPr/>
        </p:nvCxnSpPr>
        <p:spPr>
          <a:xfrm flipV="1">
            <a:off x="1538463" y="2810430"/>
            <a:ext cx="451352" cy="2895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0AF0F5B-7EF1-4D15-A747-24A631C1E746}"/>
              </a:ext>
            </a:extLst>
          </p:cNvPr>
          <p:cNvCxnSpPr/>
          <p:nvPr/>
        </p:nvCxnSpPr>
        <p:spPr>
          <a:xfrm flipH="1" flipV="1">
            <a:off x="3175220" y="2677331"/>
            <a:ext cx="325634" cy="2043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E8ED195-FD71-4938-BEB4-4A7190CCBB04}"/>
              </a:ext>
            </a:extLst>
          </p:cNvPr>
          <p:cNvCxnSpPr/>
          <p:nvPr/>
        </p:nvCxnSpPr>
        <p:spPr>
          <a:xfrm flipV="1">
            <a:off x="2986340" y="2360475"/>
            <a:ext cx="351697" cy="3084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D1120DC-AAB1-4CB9-BA3C-2B1E90D35BE1}"/>
              </a:ext>
            </a:extLst>
          </p:cNvPr>
          <p:cNvCxnSpPr>
            <a:endCxn id="53" idx="4"/>
          </p:cNvCxnSpPr>
          <p:nvPr/>
        </p:nvCxnSpPr>
        <p:spPr>
          <a:xfrm flipH="1">
            <a:off x="1974696" y="2281093"/>
            <a:ext cx="159125" cy="4656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Flowchart: Connector 68">
            <a:extLst>
              <a:ext uri="{FF2B5EF4-FFF2-40B4-BE49-F238E27FC236}">
                <a16:creationId xmlns:a16="http://schemas.microsoft.com/office/drawing/2014/main" id="{879C667B-2CCE-49C2-BF82-9C12F6EA98CF}"/>
              </a:ext>
            </a:extLst>
          </p:cNvPr>
          <p:cNvSpPr/>
          <p:nvPr/>
        </p:nvSpPr>
        <p:spPr>
          <a:xfrm>
            <a:off x="2993962" y="2784012"/>
            <a:ext cx="45719" cy="4571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BB506C17-45DC-4FD7-BF98-83C7C46AFCD5}"/>
              </a:ext>
            </a:extLst>
          </p:cNvPr>
          <p:cNvSpPr txBox="1"/>
          <p:nvPr/>
        </p:nvSpPr>
        <p:spPr>
          <a:xfrm>
            <a:off x="3352627" y="3141256"/>
            <a:ext cx="346570" cy="276999"/>
          </a:xfrm>
          <a:prstGeom prst="rect">
            <a:avLst/>
          </a:prstGeom>
          <a:noFill/>
        </p:spPr>
        <p:txBody>
          <a:bodyPr wrap="none" rtlCol="0">
            <a:spAutoFit/>
          </a:bodyPr>
          <a:lstStyle/>
          <a:p>
            <a:r>
              <a:rPr lang="en-US" sz="1200" dirty="0"/>
              <a:t>B6</a:t>
            </a:r>
          </a:p>
        </p:txBody>
      </p:sp>
      <p:cxnSp>
        <p:nvCxnSpPr>
          <p:cNvPr id="71" name="Straight Connector 70">
            <a:extLst>
              <a:ext uri="{FF2B5EF4-FFF2-40B4-BE49-F238E27FC236}">
                <a16:creationId xmlns:a16="http://schemas.microsoft.com/office/drawing/2014/main" id="{2250C3EE-45CD-4E9E-BFAB-D7F9FE1750B2}"/>
              </a:ext>
            </a:extLst>
          </p:cNvPr>
          <p:cNvCxnSpPr/>
          <p:nvPr/>
        </p:nvCxnSpPr>
        <p:spPr>
          <a:xfrm>
            <a:off x="3020222" y="2817873"/>
            <a:ext cx="353969" cy="3806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3" name="Picture 72">
            <a:extLst>
              <a:ext uri="{FF2B5EF4-FFF2-40B4-BE49-F238E27FC236}">
                <a16:creationId xmlns:a16="http://schemas.microsoft.com/office/drawing/2014/main" id="{39114AC2-5116-4FFE-BAAC-302A1420C74C}"/>
              </a:ext>
            </a:extLst>
          </p:cNvPr>
          <p:cNvPicPr>
            <a:picLocks noChangeAspect="1"/>
          </p:cNvPicPr>
          <p:nvPr/>
        </p:nvPicPr>
        <p:blipFill rotWithShape="1">
          <a:blip r:embed="rId3"/>
          <a:srcRect l="3511" t="1" r="45524" b="52999"/>
          <a:stretch/>
        </p:blipFill>
        <p:spPr>
          <a:xfrm>
            <a:off x="5172429" y="1850670"/>
            <a:ext cx="2399915" cy="2693562"/>
          </a:xfrm>
          <a:prstGeom prst="rect">
            <a:avLst/>
          </a:prstGeom>
        </p:spPr>
      </p:pic>
      <p:sp>
        <p:nvSpPr>
          <p:cNvPr id="74" name="Flowchart: Connector 73">
            <a:extLst>
              <a:ext uri="{FF2B5EF4-FFF2-40B4-BE49-F238E27FC236}">
                <a16:creationId xmlns:a16="http://schemas.microsoft.com/office/drawing/2014/main" id="{514F3768-4807-4B6E-B110-207559CCE633}"/>
              </a:ext>
            </a:extLst>
          </p:cNvPr>
          <p:cNvSpPr/>
          <p:nvPr/>
        </p:nvSpPr>
        <p:spPr>
          <a:xfrm>
            <a:off x="5833091" y="3496589"/>
            <a:ext cx="45719" cy="4571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lowchart: Connector 74">
            <a:extLst>
              <a:ext uri="{FF2B5EF4-FFF2-40B4-BE49-F238E27FC236}">
                <a16:creationId xmlns:a16="http://schemas.microsoft.com/office/drawing/2014/main" id="{3D867049-8365-4624-BE3E-F42A248F9541}"/>
              </a:ext>
            </a:extLst>
          </p:cNvPr>
          <p:cNvSpPr/>
          <p:nvPr/>
        </p:nvSpPr>
        <p:spPr>
          <a:xfrm>
            <a:off x="6073883" y="3679469"/>
            <a:ext cx="45719" cy="4571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lowchart: Connector 75">
            <a:extLst>
              <a:ext uri="{FF2B5EF4-FFF2-40B4-BE49-F238E27FC236}">
                <a16:creationId xmlns:a16="http://schemas.microsoft.com/office/drawing/2014/main" id="{6B52D823-E703-4921-9322-1852B7B4BBE7}"/>
              </a:ext>
            </a:extLst>
          </p:cNvPr>
          <p:cNvSpPr/>
          <p:nvPr/>
        </p:nvSpPr>
        <p:spPr>
          <a:xfrm>
            <a:off x="6454883" y="3679469"/>
            <a:ext cx="45719" cy="4571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93E2C2AB-B762-46B0-9F4A-A8D751EF74AE}"/>
              </a:ext>
            </a:extLst>
          </p:cNvPr>
          <p:cNvSpPr txBox="1"/>
          <p:nvPr/>
        </p:nvSpPr>
        <p:spPr>
          <a:xfrm>
            <a:off x="5132248" y="3186290"/>
            <a:ext cx="344966" cy="276999"/>
          </a:xfrm>
          <a:prstGeom prst="rect">
            <a:avLst/>
          </a:prstGeom>
          <a:noFill/>
        </p:spPr>
        <p:txBody>
          <a:bodyPr wrap="none" rtlCol="0">
            <a:spAutoFit/>
          </a:bodyPr>
          <a:lstStyle/>
          <a:p>
            <a:r>
              <a:rPr lang="en-US" sz="1200" dirty="0"/>
              <a:t>C3</a:t>
            </a:r>
          </a:p>
        </p:txBody>
      </p:sp>
      <p:sp>
        <p:nvSpPr>
          <p:cNvPr id="78" name="TextBox 77">
            <a:extLst>
              <a:ext uri="{FF2B5EF4-FFF2-40B4-BE49-F238E27FC236}">
                <a16:creationId xmlns:a16="http://schemas.microsoft.com/office/drawing/2014/main" id="{C8F06010-D0E6-40FD-BFF1-E100FE162A9C}"/>
              </a:ext>
            </a:extLst>
          </p:cNvPr>
          <p:cNvSpPr txBox="1"/>
          <p:nvPr/>
        </p:nvSpPr>
        <p:spPr>
          <a:xfrm>
            <a:off x="5158251" y="3491230"/>
            <a:ext cx="344966" cy="276999"/>
          </a:xfrm>
          <a:prstGeom prst="rect">
            <a:avLst/>
          </a:prstGeom>
          <a:noFill/>
        </p:spPr>
        <p:txBody>
          <a:bodyPr wrap="none" rtlCol="0">
            <a:spAutoFit/>
          </a:bodyPr>
          <a:lstStyle/>
          <a:p>
            <a:r>
              <a:rPr lang="en-US" sz="1200" dirty="0"/>
              <a:t>C4</a:t>
            </a:r>
          </a:p>
        </p:txBody>
      </p:sp>
      <p:sp>
        <p:nvSpPr>
          <p:cNvPr id="79" name="TextBox 78">
            <a:extLst>
              <a:ext uri="{FF2B5EF4-FFF2-40B4-BE49-F238E27FC236}">
                <a16:creationId xmlns:a16="http://schemas.microsoft.com/office/drawing/2014/main" id="{275821DC-AD7E-4C07-9EF7-AC8F326CE5BE}"/>
              </a:ext>
            </a:extLst>
          </p:cNvPr>
          <p:cNvSpPr txBox="1"/>
          <p:nvPr/>
        </p:nvSpPr>
        <p:spPr>
          <a:xfrm>
            <a:off x="7293083" y="3218668"/>
            <a:ext cx="344966" cy="276999"/>
          </a:xfrm>
          <a:prstGeom prst="rect">
            <a:avLst/>
          </a:prstGeom>
          <a:noFill/>
        </p:spPr>
        <p:txBody>
          <a:bodyPr wrap="none" rtlCol="0">
            <a:spAutoFit/>
          </a:bodyPr>
          <a:lstStyle/>
          <a:p>
            <a:r>
              <a:rPr lang="en-US" sz="1200" dirty="0"/>
              <a:t>C7</a:t>
            </a:r>
          </a:p>
        </p:txBody>
      </p:sp>
      <p:cxnSp>
        <p:nvCxnSpPr>
          <p:cNvPr id="80" name="Straight Connector 79">
            <a:extLst>
              <a:ext uri="{FF2B5EF4-FFF2-40B4-BE49-F238E27FC236}">
                <a16:creationId xmlns:a16="http://schemas.microsoft.com/office/drawing/2014/main" id="{19188336-07BD-4EDF-8C10-310C2DA77596}"/>
              </a:ext>
            </a:extLst>
          </p:cNvPr>
          <p:cNvCxnSpPr/>
          <p:nvPr/>
        </p:nvCxnSpPr>
        <p:spPr>
          <a:xfrm>
            <a:off x="5514305" y="3648157"/>
            <a:ext cx="557070" cy="497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BF8EA9F8-7C86-4C24-B5B5-9F3F6DADB329}"/>
              </a:ext>
            </a:extLst>
          </p:cNvPr>
          <p:cNvCxnSpPr/>
          <p:nvPr/>
        </p:nvCxnSpPr>
        <p:spPr>
          <a:xfrm flipH="1" flipV="1">
            <a:off x="5430758" y="3371068"/>
            <a:ext cx="397943" cy="156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33946E-9BCE-4EED-8E17-F8644673E299}"/>
              </a:ext>
            </a:extLst>
          </p:cNvPr>
          <p:cNvCxnSpPr>
            <a:endCxn id="79" idx="1"/>
          </p:cNvCxnSpPr>
          <p:nvPr/>
        </p:nvCxnSpPr>
        <p:spPr>
          <a:xfrm flipV="1">
            <a:off x="6495437" y="3357168"/>
            <a:ext cx="797646" cy="3437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Flowchart: Connector 95">
            <a:extLst>
              <a:ext uri="{FF2B5EF4-FFF2-40B4-BE49-F238E27FC236}">
                <a16:creationId xmlns:a16="http://schemas.microsoft.com/office/drawing/2014/main" id="{4A9702E6-2F41-4E13-ABC7-63F54A038F88}"/>
              </a:ext>
            </a:extLst>
          </p:cNvPr>
          <p:cNvSpPr/>
          <p:nvPr/>
        </p:nvSpPr>
        <p:spPr>
          <a:xfrm>
            <a:off x="6028164" y="3984269"/>
            <a:ext cx="45719" cy="4571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lowchart: Connector 96">
            <a:extLst>
              <a:ext uri="{FF2B5EF4-FFF2-40B4-BE49-F238E27FC236}">
                <a16:creationId xmlns:a16="http://schemas.microsoft.com/office/drawing/2014/main" id="{6E3FB5EA-BA1B-47DD-8061-80F034946EDB}"/>
              </a:ext>
            </a:extLst>
          </p:cNvPr>
          <p:cNvSpPr/>
          <p:nvPr/>
        </p:nvSpPr>
        <p:spPr>
          <a:xfrm>
            <a:off x="6759683" y="3984269"/>
            <a:ext cx="45719" cy="4571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8589E0D1-D076-4A8F-9318-6A1C8AF90EA7}"/>
              </a:ext>
            </a:extLst>
          </p:cNvPr>
          <p:cNvSpPr txBox="1"/>
          <p:nvPr/>
        </p:nvSpPr>
        <p:spPr>
          <a:xfrm>
            <a:off x="5085792" y="3826511"/>
            <a:ext cx="344966" cy="276999"/>
          </a:xfrm>
          <a:prstGeom prst="rect">
            <a:avLst/>
          </a:prstGeom>
          <a:noFill/>
        </p:spPr>
        <p:txBody>
          <a:bodyPr wrap="none" rtlCol="0">
            <a:spAutoFit/>
          </a:bodyPr>
          <a:lstStyle/>
          <a:p>
            <a:r>
              <a:rPr lang="en-US" sz="1200" dirty="0"/>
              <a:t>C5</a:t>
            </a:r>
          </a:p>
        </p:txBody>
      </p:sp>
      <p:cxnSp>
        <p:nvCxnSpPr>
          <p:cNvPr id="99" name="Straight Connector 98">
            <a:extLst>
              <a:ext uri="{FF2B5EF4-FFF2-40B4-BE49-F238E27FC236}">
                <a16:creationId xmlns:a16="http://schemas.microsoft.com/office/drawing/2014/main" id="{EFCFC6FA-5F71-4A52-B6FC-535D14A4858B}"/>
              </a:ext>
            </a:extLst>
          </p:cNvPr>
          <p:cNvCxnSpPr/>
          <p:nvPr/>
        </p:nvCxnSpPr>
        <p:spPr>
          <a:xfrm>
            <a:off x="5451727" y="3948369"/>
            <a:ext cx="557070" cy="497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31778F29-24BC-48E6-BF89-702753E29910}"/>
              </a:ext>
            </a:extLst>
          </p:cNvPr>
          <p:cNvCxnSpPr/>
          <p:nvPr/>
        </p:nvCxnSpPr>
        <p:spPr>
          <a:xfrm flipV="1">
            <a:off x="6800237" y="3679469"/>
            <a:ext cx="797646" cy="3437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8DFF0F15-5405-44BE-9624-3453B42E25E5}"/>
              </a:ext>
            </a:extLst>
          </p:cNvPr>
          <p:cNvSpPr txBox="1"/>
          <p:nvPr/>
        </p:nvSpPr>
        <p:spPr>
          <a:xfrm>
            <a:off x="7597883" y="3574338"/>
            <a:ext cx="344966" cy="276999"/>
          </a:xfrm>
          <a:prstGeom prst="rect">
            <a:avLst/>
          </a:prstGeom>
          <a:noFill/>
        </p:spPr>
        <p:txBody>
          <a:bodyPr wrap="none" rtlCol="0">
            <a:spAutoFit/>
          </a:bodyPr>
          <a:lstStyle/>
          <a:p>
            <a:r>
              <a:rPr lang="en-US" sz="1200" dirty="0"/>
              <a:t>C6</a:t>
            </a:r>
          </a:p>
        </p:txBody>
      </p:sp>
      <p:sp>
        <p:nvSpPr>
          <p:cNvPr id="104" name="Flowchart: Connector 103">
            <a:extLst>
              <a:ext uri="{FF2B5EF4-FFF2-40B4-BE49-F238E27FC236}">
                <a16:creationId xmlns:a16="http://schemas.microsoft.com/office/drawing/2014/main" id="{8020C9A1-DF44-4688-B07B-4A8097F9C522}"/>
              </a:ext>
            </a:extLst>
          </p:cNvPr>
          <p:cNvSpPr/>
          <p:nvPr/>
        </p:nvSpPr>
        <p:spPr>
          <a:xfrm>
            <a:off x="5723364" y="2414550"/>
            <a:ext cx="45719" cy="4571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lowchart: Connector 104">
            <a:extLst>
              <a:ext uri="{FF2B5EF4-FFF2-40B4-BE49-F238E27FC236}">
                <a16:creationId xmlns:a16="http://schemas.microsoft.com/office/drawing/2014/main" id="{19B237F0-879A-4223-855F-DE007FBC44DE}"/>
              </a:ext>
            </a:extLst>
          </p:cNvPr>
          <p:cNvSpPr/>
          <p:nvPr/>
        </p:nvSpPr>
        <p:spPr>
          <a:xfrm>
            <a:off x="6028164" y="2384069"/>
            <a:ext cx="45719" cy="4571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lowchart: Connector 105">
            <a:extLst>
              <a:ext uri="{FF2B5EF4-FFF2-40B4-BE49-F238E27FC236}">
                <a16:creationId xmlns:a16="http://schemas.microsoft.com/office/drawing/2014/main" id="{2F043ECC-62FE-4E8C-A34F-CB815B9A55BD}"/>
              </a:ext>
            </a:extLst>
          </p:cNvPr>
          <p:cNvSpPr/>
          <p:nvPr/>
        </p:nvSpPr>
        <p:spPr>
          <a:xfrm>
            <a:off x="5933675" y="2384069"/>
            <a:ext cx="45719" cy="4571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DE6A1A75-EDBB-48C3-AC14-9D78D8E0B3CA}"/>
              </a:ext>
            </a:extLst>
          </p:cNvPr>
          <p:cNvSpPr txBox="1"/>
          <p:nvPr/>
        </p:nvSpPr>
        <p:spPr>
          <a:xfrm>
            <a:off x="4985697" y="2384069"/>
            <a:ext cx="357790" cy="276999"/>
          </a:xfrm>
          <a:prstGeom prst="rect">
            <a:avLst/>
          </a:prstGeom>
          <a:noFill/>
        </p:spPr>
        <p:txBody>
          <a:bodyPr wrap="none" rtlCol="0">
            <a:spAutoFit/>
          </a:bodyPr>
          <a:lstStyle/>
          <a:p>
            <a:r>
              <a:rPr lang="en-US" sz="1200" dirty="0"/>
              <a:t>D3</a:t>
            </a:r>
          </a:p>
        </p:txBody>
      </p:sp>
      <p:sp>
        <p:nvSpPr>
          <p:cNvPr id="108" name="TextBox 107">
            <a:extLst>
              <a:ext uri="{FF2B5EF4-FFF2-40B4-BE49-F238E27FC236}">
                <a16:creationId xmlns:a16="http://schemas.microsoft.com/office/drawing/2014/main" id="{AEF6851B-248F-4699-B17A-73611B81D94D}"/>
              </a:ext>
            </a:extLst>
          </p:cNvPr>
          <p:cNvSpPr txBox="1"/>
          <p:nvPr/>
        </p:nvSpPr>
        <p:spPr>
          <a:xfrm>
            <a:off x="5103992" y="1968837"/>
            <a:ext cx="357790" cy="276999"/>
          </a:xfrm>
          <a:prstGeom prst="rect">
            <a:avLst/>
          </a:prstGeom>
          <a:noFill/>
        </p:spPr>
        <p:txBody>
          <a:bodyPr wrap="none" rtlCol="0">
            <a:spAutoFit/>
          </a:bodyPr>
          <a:lstStyle/>
          <a:p>
            <a:r>
              <a:rPr lang="en-US" sz="1200" dirty="0"/>
              <a:t>D4</a:t>
            </a:r>
          </a:p>
        </p:txBody>
      </p:sp>
      <p:sp>
        <p:nvSpPr>
          <p:cNvPr id="109" name="TextBox 108">
            <a:extLst>
              <a:ext uri="{FF2B5EF4-FFF2-40B4-BE49-F238E27FC236}">
                <a16:creationId xmlns:a16="http://schemas.microsoft.com/office/drawing/2014/main" id="{7001C9B4-AC14-44A3-94B5-B5F33DD81018}"/>
              </a:ext>
            </a:extLst>
          </p:cNvPr>
          <p:cNvSpPr txBox="1"/>
          <p:nvPr/>
        </p:nvSpPr>
        <p:spPr>
          <a:xfrm>
            <a:off x="5857292" y="1562615"/>
            <a:ext cx="357790" cy="276999"/>
          </a:xfrm>
          <a:prstGeom prst="rect">
            <a:avLst/>
          </a:prstGeom>
          <a:noFill/>
        </p:spPr>
        <p:txBody>
          <a:bodyPr wrap="none" rtlCol="0">
            <a:spAutoFit/>
          </a:bodyPr>
          <a:lstStyle/>
          <a:p>
            <a:r>
              <a:rPr lang="en-US" sz="1200" dirty="0"/>
              <a:t>D7</a:t>
            </a:r>
          </a:p>
        </p:txBody>
      </p:sp>
      <p:cxnSp>
        <p:nvCxnSpPr>
          <p:cNvPr id="110" name="Straight Connector 109">
            <a:extLst>
              <a:ext uri="{FF2B5EF4-FFF2-40B4-BE49-F238E27FC236}">
                <a16:creationId xmlns:a16="http://schemas.microsoft.com/office/drawing/2014/main" id="{B31CB7F5-9031-4E14-9659-0F64E56513B3}"/>
              </a:ext>
            </a:extLst>
          </p:cNvPr>
          <p:cNvCxnSpPr/>
          <p:nvPr/>
        </p:nvCxnSpPr>
        <p:spPr>
          <a:xfrm>
            <a:off x="5442550" y="2155469"/>
            <a:ext cx="489604" cy="246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F787F767-8A36-476E-BAA0-01CAC481D9F1}"/>
              </a:ext>
            </a:extLst>
          </p:cNvPr>
          <p:cNvCxnSpPr>
            <a:stCxn id="107" idx="3"/>
            <a:endCxn id="104" idx="6"/>
          </p:cNvCxnSpPr>
          <p:nvPr/>
        </p:nvCxnSpPr>
        <p:spPr>
          <a:xfrm flipV="1">
            <a:off x="5343487" y="2437410"/>
            <a:ext cx="425596" cy="851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4637F7DE-F954-4E13-B1EC-AB0DF0344A50}"/>
              </a:ext>
            </a:extLst>
          </p:cNvPr>
          <p:cNvCxnSpPr/>
          <p:nvPr/>
        </p:nvCxnSpPr>
        <p:spPr>
          <a:xfrm flipH="1">
            <a:off x="6043983" y="1763422"/>
            <a:ext cx="274319" cy="6468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Flowchart: Connector 112">
            <a:extLst>
              <a:ext uri="{FF2B5EF4-FFF2-40B4-BE49-F238E27FC236}">
                <a16:creationId xmlns:a16="http://schemas.microsoft.com/office/drawing/2014/main" id="{C0AA822D-BFDB-465E-B7F9-59AE2EC3046E}"/>
              </a:ext>
            </a:extLst>
          </p:cNvPr>
          <p:cNvSpPr/>
          <p:nvPr/>
        </p:nvSpPr>
        <p:spPr>
          <a:xfrm>
            <a:off x="6835883" y="2688869"/>
            <a:ext cx="45719" cy="4571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lowchart: Connector 113">
            <a:extLst>
              <a:ext uri="{FF2B5EF4-FFF2-40B4-BE49-F238E27FC236}">
                <a16:creationId xmlns:a16="http://schemas.microsoft.com/office/drawing/2014/main" id="{C60208E3-2FD3-4E23-9CD1-62D0F3C260F5}"/>
              </a:ext>
            </a:extLst>
          </p:cNvPr>
          <p:cNvSpPr/>
          <p:nvPr/>
        </p:nvSpPr>
        <p:spPr>
          <a:xfrm>
            <a:off x="5951964" y="2688869"/>
            <a:ext cx="45719" cy="4571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id="{E43DAA38-A162-4B15-A762-CE252C7AEA46}"/>
              </a:ext>
            </a:extLst>
          </p:cNvPr>
          <p:cNvSpPr txBox="1"/>
          <p:nvPr/>
        </p:nvSpPr>
        <p:spPr>
          <a:xfrm>
            <a:off x="5084760" y="2666821"/>
            <a:ext cx="357790" cy="276999"/>
          </a:xfrm>
          <a:prstGeom prst="rect">
            <a:avLst/>
          </a:prstGeom>
          <a:noFill/>
        </p:spPr>
        <p:txBody>
          <a:bodyPr wrap="none" rtlCol="0">
            <a:spAutoFit/>
          </a:bodyPr>
          <a:lstStyle/>
          <a:p>
            <a:r>
              <a:rPr lang="en-US" sz="1200" dirty="0"/>
              <a:t>D6</a:t>
            </a:r>
          </a:p>
        </p:txBody>
      </p:sp>
      <p:sp>
        <p:nvSpPr>
          <p:cNvPr id="116" name="TextBox 115">
            <a:extLst>
              <a:ext uri="{FF2B5EF4-FFF2-40B4-BE49-F238E27FC236}">
                <a16:creationId xmlns:a16="http://schemas.microsoft.com/office/drawing/2014/main" id="{526155A7-0D2E-4CE7-AB59-8A0E2736A5D1}"/>
              </a:ext>
            </a:extLst>
          </p:cNvPr>
          <p:cNvSpPr txBox="1"/>
          <p:nvPr/>
        </p:nvSpPr>
        <p:spPr>
          <a:xfrm>
            <a:off x="7537185" y="2562172"/>
            <a:ext cx="357790" cy="276999"/>
          </a:xfrm>
          <a:prstGeom prst="rect">
            <a:avLst/>
          </a:prstGeom>
          <a:noFill/>
        </p:spPr>
        <p:txBody>
          <a:bodyPr wrap="none" rtlCol="0">
            <a:spAutoFit/>
          </a:bodyPr>
          <a:lstStyle/>
          <a:p>
            <a:r>
              <a:rPr lang="en-US" sz="1200" dirty="0"/>
              <a:t>D5</a:t>
            </a:r>
          </a:p>
        </p:txBody>
      </p:sp>
      <p:cxnSp>
        <p:nvCxnSpPr>
          <p:cNvPr id="117" name="Straight Connector 116">
            <a:extLst>
              <a:ext uri="{FF2B5EF4-FFF2-40B4-BE49-F238E27FC236}">
                <a16:creationId xmlns:a16="http://schemas.microsoft.com/office/drawing/2014/main" id="{3B9EEF95-8E06-44F3-B799-C1DD679561E1}"/>
              </a:ext>
            </a:extLst>
          </p:cNvPr>
          <p:cNvCxnSpPr>
            <a:stCxn id="115" idx="3"/>
            <a:endCxn id="114" idx="2"/>
          </p:cNvCxnSpPr>
          <p:nvPr/>
        </p:nvCxnSpPr>
        <p:spPr>
          <a:xfrm flipV="1">
            <a:off x="5442550" y="2711729"/>
            <a:ext cx="509414" cy="935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7E3F233E-A858-42BE-95C2-362B107BA253}"/>
              </a:ext>
            </a:extLst>
          </p:cNvPr>
          <p:cNvCxnSpPr/>
          <p:nvPr/>
        </p:nvCxnSpPr>
        <p:spPr>
          <a:xfrm flipV="1">
            <a:off x="6805402" y="2688869"/>
            <a:ext cx="716281" cy="259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Flowchart: Connector 118">
            <a:extLst>
              <a:ext uri="{FF2B5EF4-FFF2-40B4-BE49-F238E27FC236}">
                <a16:creationId xmlns:a16="http://schemas.microsoft.com/office/drawing/2014/main" id="{6CAD495A-6242-46D8-BB0E-B1BA358E6BEF}"/>
              </a:ext>
            </a:extLst>
          </p:cNvPr>
          <p:cNvSpPr/>
          <p:nvPr/>
        </p:nvSpPr>
        <p:spPr>
          <a:xfrm>
            <a:off x="5325681" y="1938193"/>
            <a:ext cx="45719" cy="4571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lowchart: Connector 119">
            <a:extLst>
              <a:ext uri="{FF2B5EF4-FFF2-40B4-BE49-F238E27FC236}">
                <a16:creationId xmlns:a16="http://schemas.microsoft.com/office/drawing/2014/main" id="{32B4AD06-F578-4D87-BCC1-0DEB1F48BF05}"/>
              </a:ext>
            </a:extLst>
          </p:cNvPr>
          <p:cNvSpPr/>
          <p:nvPr/>
        </p:nvSpPr>
        <p:spPr>
          <a:xfrm>
            <a:off x="5630481" y="1938193"/>
            <a:ext cx="45719" cy="4571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7B622A4A-7860-48E0-B73F-44BE4FF72C5A}"/>
              </a:ext>
            </a:extLst>
          </p:cNvPr>
          <p:cNvSpPr txBox="1"/>
          <p:nvPr/>
        </p:nvSpPr>
        <p:spPr>
          <a:xfrm>
            <a:off x="5181582" y="1708259"/>
            <a:ext cx="373820" cy="276999"/>
          </a:xfrm>
          <a:prstGeom prst="rect">
            <a:avLst/>
          </a:prstGeom>
          <a:noFill/>
        </p:spPr>
        <p:txBody>
          <a:bodyPr wrap="none" rtlCol="0">
            <a:spAutoFit/>
          </a:bodyPr>
          <a:lstStyle/>
          <a:p>
            <a:r>
              <a:rPr lang="en-US" sz="1200" dirty="0"/>
              <a:t>D1</a:t>
            </a:r>
          </a:p>
        </p:txBody>
      </p:sp>
      <p:sp>
        <p:nvSpPr>
          <p:cNvPr id="122" name="TextBox 121">
            <a:extLst>
              <a:ext uri="{FF2B5EF4-FFF2-40B4-BE49-F238E27FC236}">
                <a16:creationId xmlns:a16="http://schemas.microsoft.com/office/drawing/2014/main" id="{555C6013-0D75-4B9D-A628-B23DD2A73B3F}"/>
              </a:ext>
            </a:extLst>
          </p:cNvPr>
          <p:cNvSpPr txBox="1"/>
          <p:nvPr/>
        </p:nvSpPr>
        <p:spPr>
          <a:xfrm>
            <a:off x="5567755" y="1701224"/>
            <a:ext cx="373820" cy="276999"/>
          </a:xfrm>
          <a:prstGeom prst="rect">
            <a:avLst/>
          </a:prstGeom>
          <a:noFill/>
        </p:spPr>
        <p:txBody>
          <a:bodyPr wrap="none" rtlCol="0">
            <a:spAutoFit/>
          </a:bodyPr>
          <a:lstStyle/>
          <a:p>
            <a:r>
              <a:rPr lang="en-US" sz="1200" dirty="0"/>
              <a:t>D2</a:t>
            </a:r>
          </a:p>
        </p:txBody>
      </p:sp>
      <p:sp>
        <p:nvSpPr>
          <p:cNvPr id="123" name="Flowchart: Connector 122">
            <a:extLst>
              <a:ext uri="{FF2B5EF4-FFF2-40B4-BE49-F238E27FC236}">
                <a16:creationId xmlns:a16="http://schemas.microsoft.com/office/drawing/2014/main" id="{A4421C83-43E9-4990-94FE-81F900169E22}"/>
              </a:ext>
            </a:extLst>
          </p:cNvPr>
          <p:cNvSpPr/>
          <p:nvPr/>
        </p:nvSpPr>
        <p:spPr>
          <a:xfrm>
            <a:off x="5430456" y="4414693"/>
            <a:ext cx="45719" cy="4571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lowchart: Connector 123">
            <a:extLst>
              <a:ext uri="{FF2B5EF4-FFF2-40B4-BE49-F238E27FC236}">
                <a16:creationId xmlns:a16="http://schemas.microsoft.com/office/drawing/2014/main" id="{6E5F1A3A-239D-47CC-907A-412A89FD7B8F}"/>
              </a:ext>
            </a:extLst>
          </p:cNvPr>
          <p:cNvSpPr/>
          <p:nvPr/>
        </p:nvSpPr>
        <p:spPr>
          <a:xfrm>
            <a:off x="5735256" y="4414693"/>
            <a:ext cx="45719" cy="4571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a:extLst>
              <a:ext uri="{FF2B5EF4-FFF2-40B4-BE49-F238E27FC236}">
                <a16:creationId xmlns:a16="http://schemas.microsoft.com/office/drawing/2014/main" id="{763F8364-4B77-43C2-99D2-8376447D8558}"/>
              </a:ext>
            </a:extLst>
          </p:cNvPr>
          <p:cNvSpPr txBox="1"/>
          <p:nvPr/>
        </p:nvSpPr>
        <p:spPr>
          <a:xfrm>
            <a:off x="5230318" y="4451965"/>
            <a:ext cx="364202" cy="276999"/>
          </a:xfrm>
          <a:prstGeom prst="rect">
            <a:avLst/>
          </a:prstGeom>
          <a:noFill/>
        </p:spPr>
        <p:txBody>
          <a:bodyPr wrap="none" rtlCol="0">
            <a:spAutoFit/>
          </a:bodyPr>
          <a:lstStyle/>
          <a:p>
            <a:r>
              <a:rPr lang="en-US" sz="1200" dirty="0"/>
              <a:t>C1</a:t>
            </a:r>
          </a:p>
        </p:txBody>
      </p:sp>
      <p:sp>
        <p:nvSpPr>
          <p:cNvPr id="126" name="TextBox 125">
            <a:extLst>
              <a:ext uri="{FF2B5EF4-FFF2-40B4-BE49-F238E27FC236}">
                <a16:creationId xmlns:a16="http://schemas.microsoft.com/office/drawing/2014/main" id="{491BA9F1-E7B0-4D01-9F6E-0853B450D155}"/>
              </a:ext>
            </a:extLst>
          </p:cNvPr>
          <p:cNvSpPr txBox="1"/>
          <p:nvPr/>
        </p:nvSpPr>
        <p:spPr>
          <a:xfrm>
            <a:off x="5653808" y="4463458"/>
            <a:ext cx="364202" cy="276999"/>
          </a:xfrm>
          <a:prstGeom prst="rect">
            <a:avLst/>
          </a:prstGeom>
          <a:noFill/>
        </p:spPr>
        <p:txBody>
          <a:bodyPr wrap="none" rtlCol="0">
            <a:spAutoFit/>
          </a:bodyPr>
          <a:lstStyle/>
          <a:p>
            <a:r>
              <a:rPr lang="en-US" sz="1200" dirty="0"/>
              <a:t>C2</a:t>
            </a:r>
          </a:p>
        </p:txBody>
      </p:sp>
      <p:sp>
        <p:nvSpPr>
          <p:cNvPr id="127" name="Slide Number Placeholder 3">
            <a:extLst>
              <a:ext uri="{FF2B5EF4-FFF2-40B4-BE49-F238E27FC236}">
                <a16:creationId xmlns:a16="http://schemas.microsoft.com/office/drawing/2014/main" id="{E0810190-2F93-4B44-8DC6-E70E8BCE4A75}"/>
              </a:ext>
            </a:extLst>
          </p:cNvPr>
          <p:cNvSpPr>
            <a:spLocks noGrp="1"/>
          </p:cNvSpPr>
          <p:nvPr>
            <p:ph type="sldNum" sz="quarter" idx="12"/>
          </p:nvPr>
        </p:nvSpPr>
        <p:spPr>
          <a:xfrm>
            <a:off x="7356884" y="6417781"/>
            <a:ext cx="516675" cy="365125"/>
          </a:xfrm>
        </p:spPr>
        <p:txBody>
          <a:bodyPr/>
          <a:lstStyle/>
          <a:p>
            <a:pPr>
              <a:defRPr/>
            </a:pPr>
            <a:fld id="{D260E43B-7F43-FA45-AAB7-E054FD6CC4E3}" type="slidenum">
              <a:rPr lang="en-US" smtClean="0"/>
              <a:pPr>
                <a:defRPr/>
              </a:pPr>
              <a:t>4</a:t>
            </a:fld>
            <a:endParaRPr lang="en-US" dirty="0"/>
          </a:p>
        </p:txBody>
      </p:sp>
      <p:sp>
        <p:nvSpPr>
          <p:cNvPr id="129" name="TextBox 128">
            <a:extLst>
              <a:ext uri="{FF2B5EF4-FFF2-40B4-BE49-F238E27FC236}">
                <a16:creationId xmlns:a16="http://schemas.microsoft.com/office/drawing/2014/main" id="{B8F83063-D057-4532-B753-510A962DF2A1}"/>
              </a:ext>
            </a:extLst>
          </p:cNvPr>
          <p:cNvSpPr txBox="1"/>
          <p:nvPr/>
        </p:nvSpPr>
        <p:spPr>
          <a:xfrm>
            <a:off x="744283" y="4798946"/>
            <a:ext cx="7343292" cy="1077218"/>
          </a:xfrm>
          <a:prstGeom prst="rect">
            <a:avLst/>
          </a:prstGeom>
          <a:noFill/>
        </p:spPr>
        <p:txBody>
          <a:bodyPr wrap="none" rtlCol="0">
            <a:spAutoFit/>
          </a:bodyPr>
          <a:lstStyle/>
          <a:p>
            <a:r>
              <a:rPr lang="en-US" sz="1600" dirty="0"/>
              <a:t>All VTs but one (coil 5 D03 : </a:t>
            </a:r>
            <a:r>
              <a:rPr lang="en-US" sz="1600" dirty="0">
                <a:solidFill>
                  <a:srgbClr val="C00000"/>
                </a:solidFill>
              </a:rPr>
              <a:t>VT05D03</a:t>
            </a:r>
            <a:r>
              <a:rPr lang="en-US" sz="1600" dirty="0"/>
              <a:t>) were operational in the beginning of testing.</a:t>
            </a:r>
          </a:p>
          <a:p>
            <a:r>
              <a:rPr lang="en-US" sz="1600" dirty="0"/>
              <a:t>After cool-down VTs </a:t>
            </a:r>
            <a:r>
              <a:rPr lang="en-US" sz="1600" dirty="0">
                <a:solidFill>
                  <a:srgbClr val="C00000"/>
                </a:solidFill>
              </a:rPr>
              <a:t>C03</a:t>
            </a:r>
            <a:r>
              <a:rPr lang="en-US" sz="1600" dirty="0"/>
              <a:t>, </a:t>
            </a:r>
            <a:r>
              <a:rPr lang="en-US" sz="1600" dirty="0">
                <a:solidFill>
                  <a:srgbClr val="C00000"/>
                </a:solidFill>
              </a:rPr>
              <a:t>C04</a:t>
            </a:r>
            <a:r>
              <a:rPr lang="en-US" sz="1600" dirty="0"/>
              <a:t>, </a:t>
            </a:r>
            <a:r>
              <a:rPr lang="en-US" sz="1600" dirty="0">
                <a:solidFill>
                  <a:srgbClr val="C00000"/>
                </a:solidFill>
              </a:rPr>
              <a:t>C05</a:t>
            </a:r>
            <a:r>
              <a:rPr lang="en-US" sz="1600" dirty="0"/>
              <a:t> and </a:t>
            </a:r>
            <a:r>
              <a:rPr lang="en-US" sz="1600" dirty="0">
                <a:solidFill>
                  <a:srgbClr val="C00000"/>
                </a:solidFill>
              </a:rPr>
              <a:t>C07</a:t>
            </a:r>
            <a:r>
              <a:rPr lang="en-US" sz="1600" dirty="0"/>
              <a:t> in both </a:t>
            </a:r>
            <a:r>
              <a:rPr lang="en-US" sz="1600" dirty="0">
                <a:solidFill>
                  <a:srgbClr val="C00000"/>
                </a:solidFill>
              </a:rPr>
              <a:t>coils 4 and 5 </a:t>
            </a:r>
            <a:r>
              <a:rPr lang="en-US" sz="1600" dirty="0"/>
              <a:t>were OPEN.</a:t>
            </a:r>
          </a:p>
          <a:p>
            <a:r>
              <a:rPr lang="en-US" sz="1600" dirty="0"/>
              <a:t>After ramp 5 (or 6) </a:t>
            </a:r>
            <a:r>
              <a:rPr lang="en-US" sz="1600" dirty="0">
                <a:solidFill>
                  <a:srgbClr val="C00000"/>
                </a:solidFill>
              </a:rPr>
              <a:t>VT04D05</a:t>
            </a:r>
            <a:r>
              <a:rPr lang="en-US" sz="1600" dirty="0"/>
              <a:t> and </a:t>
            </a:r>
            <a:r>
              <a:rPr lang="en-US" sz="1600" dirty="0">
                <a:solidFill>
                  <a:srgbClr val="C00000"/>
                </a:solidFill>
              </a:rPr>
              <a:t>VT05D06</a:t>
            </a:r>
            <a:r>
              <a:rPr lang="en-US" sz="1600" dirty="0"/>
              <a:t> were also OPEN. </a:t>
            </a:r>
          </a:p>
          <a:p>
            <a:endParaRPr lang="en-US" sz="1600" dirty="0"/>
          </a:p>
        </p:txBody>
      </p:sp>
      <p:sp>
        <p:nvSpPr>
          <p:cNvPr id="130" name="TextBox 129">
            <a:extLst>
              <a:ext uri="{FF2B5EF4-FFF2-40B4-BE49-F238E27FC236}">
                <a16:creationId xmlns:a16="http://schemas.microsoft.com/office/drawing/2014/main" id="{D2FF29B0-200C-472C-BEF4-981A33EC1C04}"/>
              </a:ext>
            </a:extLst>
          </p:cNvPr>
          <p:cNvSpPr txBox="1"/>
          <p:nvPr/>
        </p:nvSpPr>
        <p:spPr>
          <a:xfrm>
            <a:off x="19900" y="3788065"/>
            <a:ext cx="896079" cy="369332"/>
          </a:xfrm>
          <a:prstGeom prst="rect">
            <a:avLst/>
          </a:prstGeom>
          <a:noFill/>
        </p:spPr>
        <p:txBody>
          <a:bodyPr wrap="none" rtlCol="0">
            <a:spAutoFit/>
          </a:bodyPr>
          <a:lstStyle/>
          <a:p>
            <a:r>
              <a:rPr lang="en-US" b="1" dirty="0"/>
              <a:t>Layer 1</a:t>
            </a:r>
          </a:p>
        </p:txBody>
      </p:sp>
      <p:sp>
        <p:nvSpPr>
          <p:cNvPr id="131" name="TextBox 130">
            <a:extLst>
              <a:ext uri="{FF2B5EF4-FFF2-40B4-BE49-F238E27FC236}">
                <a16:creationId xmlns:a16="http://schemas.microsoft.com/office/drawing/2014/main" id="{6E357F67-1E7C-455A-9E1D-DCFDC2B1B55D}"/>
              </a:ext>
            </a:extLst>
          </p:cNvPr>
          <p:cNvSpPr txBox="1"/>
          <p:nvPr/>
        </p:nvSpPr>
        <p:spPr>
          <a:xfrm>
            <a:off x="19900" y="2482155"/>
            <a:ext cx="896079" cy="369332"/>
          </a:xfrm>
          <a:prstGeom prst="rect">
            <a:avLst/>
          </a:prstGeom>
          <a:noFill/>
        </p:spPr>
        <p:txBody>
          <a:bodyPr wrap="none" rtlCol="0">
            <a:spAutoFit/>
          </a:bodyPr>
          <a:lstStyle/>
          <a:p>
            <a:r>
              <a:rPr lang="en-US" b="1" dirty="0"/>
              <a:t>Layer 2</a:t>
            </a:r>
          </a:p>
        </p:txBody>
      </p:sp>
      <p:sp>
        <p:nvSpPr>
          <p:cNvPr id="132" name="TextBox 131">
            <a:extLst>
              <a:ext uri="{FF2B5EF4-FFF2-40B4-BE49-F238E27FC236}">
                <a16:creationId xmlns:a16="http://schemas.microsoft.com/office/drawing/2014/main" id="{76D3B4C6-D945-4E1D-BEBE-D8A393F7A2B4}"/>
              </a:ext>
            </a:extLst>
          </p:cNvPr>
          <p:cNvSpPr txBox="1"/>
          <p:nvPr/>
        </p:nvSpPr>
        <p:spPr>
          <a:xfrm>
            <a:off x="8087575" y="3673765"/>
            <a:ext cx="896079" cy="369332"/>
          </a:xfrm>
          <a:prstGeom prst="rect">
            <a:avLst/>
          </a:prstGeom>
          <a:noFill/>
        </p:spPr>
        <p:txBody>
          <a:bodyPr wrap="none" rtlCol="0">
            <a:spAutoFit/>
          </a:bodyPr>
          <a:lstStyle/>
          <a:p>
            <a:r>
              <a:rPr lang="en-US" b="1" dirty="0"/>
              <a:t>Layer 3</a:t>
            </a:r>
          </a:p>
        </p:txBody>
      </p:sp>
      <p:sp>
        <p:nvSpPr>
          <p:cNvPr id="133" name="TextBox 132">
            <a:extLst>
              <a:ext uri="{FF2B5EF4-FFF2-40B4-BE49-F238E27FC236}">
                <a16:creationId xmlns:a16="http://schemas.microsoft.com/office/drawing/2014/main" id="{9AF87D64-3FF4-40E7-9DEB-41AE0E74EE70}"/>
              </a:ext>
            </a:extLst>
          </p:cNvPr>
          <p:cNvSpPr txBox="1"/>
          <p:nvPr/>
        </p:nvSpPr>
        <p:spPr>
          <a:xfrm>
            <a:off x="8087575" y="2367855"/>
            <a:ext cx="896079" cy="369332"/>
          </a:xfrm>
          <a:prstGeom prst="rect">
            <a:avLst/>
          </a:prstGeom>
          <a:noFill/>
        </p:spPr>
        <p:txBody>
          <a:bodyPr wrap="none" rtlCol="0">
            <a:spAutoFit/>
          </a:bodyPr>
          <a:lstStyle/>
          <a:p>
            <a:r>
              <a:rPr lang="en-US" b="1" dirty="0"/>
              <a:t>Layer 4</a:t>
            </a:r>
          </a:p>
        </p:txBody>
      </p:sp>
      <p:sp>
        <p:nvSpPr>
          <p:cNvPr id="12" name="TextBox 11">
            <a:extLst>
              <a:ext uri="{FF2B5EF4-FFF2-40B4-BE49-F238E27FC236}">
                <a16:creationId xmlns:a16="http://schemas.microsoft.com/office/drawing/2014/main" id="{19B78573-D1F3-4095-ADEA-258C91BCAECC}"/>
              </a:ext>
            </a:extLst>
          </p:cNvPr>
          <p:cNvSpPr txBox="1"/>
          <p:nvPr/>
        </p:nvSpPr>
        <p:spPr>
          <a:xfrm>
            <a:off x="1138442" y="5579730"/>
            <a:ext cx="7539052" cy="646331"/>
          </a:xfrm>
          <a:prstGeom prst="rect">
            <a:avLst/>
          </a:prstGeom>
          <a:noFill/>
        </p:spPr>
        <p:txBody>
          <a:bodyPr wrap="none" rtlCol="0">
            <a:spAutoFit/>
          </a:bodyPr>
          <a:lstStyle/>
          <a:p>
            <a:r>
              <a:rPr lang="en-US" dirty="0">
                <a:solidFill>
                  <a:srgbClr val="203BE2"/>
                </a:solidFill>
              </a:rPr>
              <a:t>We need to see the coils themselves to make assessments </a:t>
            </a:r>
          </a:p>
          <a:p>
            <a:r>
              <a:rPr lang="en-US" dirty="0">
                <a:solidFill>
                  <a:srgbClr val="203BE2"/>
                </a:solidFill>
              </a:rPr>
              <a:t>but the losses may be correlated with SG losses (trace issues?) – see later</a:t>
            </a:r>
          </a:p>
        </p:txBody>
      </p:sp>
    </p:spTree>
    <p:extLst>
      <p:ext uri="{BB962C8B-B14F-4D97-AF65-F5344CB8AC3E}">
        <p14:creationId xmlns:p14="http://schemas.microsoft.com/office/powerpoint/2010/main" val="3170453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Quench locations from VT data</a:t>
            </a:r>
          </a:p>
        </p:txBody>
      </p:sp>
      <p:sp>
        <p:nvSpPr>
          <p:cNvPr id="127" name="Slide Number Placeholder 3">
            <a:extLst>
              <a:ext uri="{FF2B5EF4-FFF2-40B4-BE49-F238E27FC236}">
                <a16:creationId xmlns:a16="http://schemas.microsoft.com/office/drawing/2014/main" id="{E0810190-2F93-4B44-8DC6-E70E8BCE4A75}"/>
              </a:ext>
            </a:extLst>
          </p:cNvPr>
          <p:cNvSpPr>
            <a:spLocks noGrp="1"/>
          </p:cNvSpPr>
          <p:nvPr>
            <p:ph type="sldNum" sz="quarter" idx="12"/>
          </p:nvPr>
        </p:nvSpPr>
        <p:spPr>
          <a:xfrm>
            <a:off x="7356884" y="6417781"/>
            <a:ext cx="516675" cy="365125"/>
          </a:xfrm>
        </p:spPr>
        <p:txBody>
          <a:bodyPr/>
          <a:lstStyle/>
          <a:p>
            <a:pPr>
              <a:defRPr/>
            </a:pPr>
            <a:fld id="{D260E43B-7F43-FA45-AAB7-E054FD6CC4E3}" type="slidenum">
              <a:rPr lang="en-US" smtClean="0"/>
              <a:pPr>
                <a:defRPr/>
              </a:pPr>
              <a:t>5</a:t>
            </a:fld>
            <a:endParaRPr lang="en-US" dirty="0"/>
          </a:p>
        </p:txBody>
      </p:sp>
      <p:pic>
        <p:nvPicPr>
          <p:cNvPr id="4" name="Picture 3">
            <a:extLst>
              <a:ext uri="{FF2B5EF4-FFF2-40B4-BE49-F238E27FC236}">
                <a16:creationId xmlns:a16="http://schemas.microsoft.com/office/drawing/2014/main" id="{83E34D23-4E55-46DE-A726-66878E382303}"/>
              </a:ext>
            </a:extLst>
          </p:cNvPr>
          <p:cNvPicPr>
            <a:picLocks noChangeAspect="1"/>
          </p:cNvPicPr>
          <p:nvPr/>
        </p:nvPicPr>
        <p:blipFill>
          <a:blip r:embed="rId3"/>
          <a:stretch>
            <a:fillRect/>
          </a:stretch>
        </p:blipFill>
        <p:spPr>
          <a:xfrm>
            <a:off x="82446" y="1525954"/>
            <a:ext cx="5377344" cy="3806092"/>
          </a:xfrm>
          <a:prstGeom prst="rect">
            <a:avLst/>
          </a:prstGeom>
        </p:spPr>
      </p:pic>
      <p:pic>
        <p:nvPicPr>
          <p:cNvPr id="7" name="Picture 6">
            <a:extLst>
              <a:ext uri="{FF2B5EF4-FFF2-40B4-BE49-F238E27FC236}">
                <a16:creationId xmlns:a16="http://schemas.microsoft.com/office/drawing/2014/main" id="{013E08A9-4AD9-4567-981B-86D1DF55FC51}"/>
              </a:ext>
            </a:extLst>
          </p:cNvPr>
          <p:cNvPicPr>
            <a:picLocks noChangeAspect="1"/>
          </p:cNvPicPr>
          <p:nvPr/>
        </p:nvPicPr>
        <p:blipFill>
          <a:blip r:embed="rId4"/>
          <a:stretch>
            <a:fillRect/>
          </a:stretch>
        </p:blipFill>
        <p:spPr>
          <a:xfrm>
            <a:off x="5858267" y="1446215"/>
            <a:ext cx="2997233" cy="2781216"/>
          </a:xfrm>
          <a:prstGeom prst="rect">
            <a:avLst/>
          </a:prstGeom>
        </p:spPr>
      </p:pic>
      <p:sp>
        <p:nvSpPr>
          <p:cNvPr id="34" name="TextBox 33">
            <a:extLst>
              <a:ext uri="{FF2B5EF4-FFF2-40B4-BE49-F238E27FC236}">
                <a16:creationId xmlns:a16="http://schemas.microsoft.com/office/drawing/2014/main" id="{3E287AF3-F6B0-466E-BF9A-20C4C2E1A5DD}"/>
              </a:ext>
            </a:extLst>
          </p:cNvPr>
          <p:cNvSpPr txBox="1"/>
          <p:nvPr/>
        </p:nvSpPr>
        <p:spPr>
          <a:xfrm flipH="1">
            <a:off x="5608319" y="4372833"/>
            <a:ext cx="3314700" cy="1569660"/>
          </a:xfrm>
          <a:prstGeom prst="rect">
            <a:avLst/>
          </a:prstGeom>
          <a:noFill/>
        </p:spPr>
        <p:txBody>
          <a:bodyPr wrap="square" rtlCol="0">
            <a:spAutoFit/>
          </a:bodyPr>
          <a:lstStyle/>
          <a:p>
            <a:r>
              <a:rPr lang="en-US" sz="1600" u="sng" dirty="0"/>
              <a:t>Open:</a:t>
            </a:r>
          </a:p>
          <a:p>
            <a:r>
              <a:rPr lang="en-US" sz="1600" dirty="0"/>
              <a:t>c3,4,5,7 (coils 4 and 5) – after cool-down</a:t>
            </a:r>
          </a:p>
          <a:p>
            <a:r>
              <a:rPr lang="en-US" sz="1600" dirty="0"/>
              <a:t>d5 (coil 4) – after ramp 5/6 </a:t>
            </a:r>
          </a:p>
          <a:p>
            <a:r>
              <a:rPr lang="en-US" sz="1600" dirty="0"/>
              <a:t>d6 (coil 5) – after ramp 5/6</a:t>
            </a:r>
          </a:p>
          <a:p>
            <a:r>
              <a:rPr lang="en-US" sz="1600" dirty="0"/>
              <a:t>d3 (coil 5) – from coil fabrication</a:t>
            </a:r>
          </a:p>
        </p:txBody>
      </p:sp>
      <p:sp>
        <p:nvSpPr>
          <p:cNvPr id="8" name="TextBox 7">
            <a:extLst>
              <a:ext uri="{FF2B5EF4-FFF2-40B4-BE49-F238E27FC236}">
                <a16:creationId xmlns:a16="http://schemas.microsoft.com/office/drawing/2014/main" id="{E70114A2-EB18-4370-ADF0-C3F8BEA66F8A}"/>
              </a:ext>
            </a:extLst>
          </p:cNvPr>
          <p:cNvSpPr txBox="1"/>
          <p:nvPr/>
        </p:nvSpPr>
        <p:spPr>
          <a:xfrm>
            <a:off x="220981" y="5516880"/>
            <a:ext cx="3638625" cy="646331"/>
          </a:xfrm>
          <a:prstGeom prst="rect">
            <a:avLst/>
          </a:prstGeom>
          <a:noFill/>
        </p:spPr>
        <p:txBody>
          <a:bodyPr wrap="none" rtlCol="0">
            <a:spAutoFit/>
          </a:bodyPr>
          <a:lstStyle/>
          <a:p>
            <a:r>
              <a:rPr lang="en-US" dirty="0"/>
              <a:t>Because of open VTs many quench </a:t>
            </a:r>
          </a:p>
          <a:p>
            <a:r>
              <a:rPr lang="en-US" dirty="0"/>
              <a:t>locations are not well known</a:t>
            </a:r>
          </a:p>
        </p:txBody>
      </p:sp>
    </p:spTree>
    <p:extLst>
      <p:ext uri="{BB962C8B-B14F-4D97-AF65-F5344CB8AC3E}">
        <p14:creationId xmlns:p14="http://schemas.microsoft.com/office/powerpoint/2010/main" val="3453248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Quench antenna</a:t>
            </a:r>
          </a:p>
        </p:txBody>
      </p:sp>
      <p:sp>
        <p:nvSpPr>
          <p:cNvPr id="127" name="Slide Number Placeholder 3">
            <a:extLst>
              <a:ext uri="{FF2B5EF4-FFF2-40B4-BE49-F238E27FC236}">
                <a16:creationId xmlns:a16="http://schemas.microsoft.com/office/drawing/2014/main" id="{E0810190-2F93-4B44-8DC6-E70E8BCE4A75}"/>
              </a:ext>
            </a:extLst>
          </p:cNvPr>
          <p:cNvSpPr>
            <a:spLocks noGrp="1"/>
          </p:cNvSpPr>
          <p:nvPr>
            <p:ph type="sldNum" sz="quarter" idx="12"/>
          </p:nvPr>
        </p:nvSpPr>
        <p:spPr>
          <a:xfrm>
            <a:off x="7356884" y="6417781"/>
            <a:ext cx="516675" cy="365125"/>
          </a:xfrm>
        </p:spPr>
        <p:txBody>
          <a:bodyPr/>
          <a:lstStyle/>
          <a:p>
            <a:pPr>
              <a:defRPr/>
            </a:pPr>
            <a:fld id="{D260E43B-7F43-FA45-AAB7-E054FD6CC4E3}" type="slidenum">
              <a:rPr lang="en-US" smtClean="0"/>
              <a:pPr>
                <a:defRPr/>
              </a:pPr>
              <a:t>6</a:t>
            </a:fld>
            <a:endParaRPr lang="en-US" dirty="0"/>
          </a:p>
        </p:txBody>
      </p:sp>
      <p:pic>
        <p:nvPicPr>
          <p:cNvPr id="5" name="Picture 4">
            <a:extLst>
              <a:ext uri="{FF2B5EF4-FFF2-40B4-BE49-F238E27FC236}">
                <a16:creationId xmlns:a16="http://schemas.microsoft.com/office/drawing/2014/main" id="{A581C017-4081-41F1-9F80-AB46115E05C3}"/>
              </a:ext>
            </a:extLst>
          </p:cNvPr>
          <p:cNvPicPr>
            <a:picLocks noChangeAspect="1"/>
          </p:cNvPicPr>
          <p:nvPr/>
        </p:nvPicPr>
        <p:blipFill rotWithShape="1">
          <a:blip r:embed="rId3"/>
          <a:srcRect t="28306" b="45027"/>
          <a:stretch/>
        </p:blipFill>
        <p:spPr>
          <a:xfrm>
            <a:off x="457199" y="2811774"/>
            <a:ext cx="6436428" cy="1287286"/>
          </a:xfrm>
          <a:prstGeom prst="rect">
            <a:avLst/>
          </a:prstGeom>
        </p:spPr>
      </p:pic>
      <p:pic>
        <p:nvPicPr>
          <p:cNvPr id="10" name="Picture 9">
            <a:extLst>
              <a:ext uri="{FF2B5EF4-FFF2-40B4-BE49-F238E27FC236}">
                <a16:creationId xmlns:a16="http://schemas.microsoft.com/office/drawing/2014/main" id="{2E794E30-DEF4-4273-B39C-99DE1662C7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99" y="1377353"/>
            <a:ext cx="6436428" cy="1147233"/>
          </a:xfrm>
          <a:prstGeom prst="rect">
            <a:avLst/>
          </a:prstGeom>
        </p:spPr>
      </p:pic>
      <p:sp>
        <p:nvSpPr>
          <p:cNvPr id="6" name="TextBox 5">
            <a:extLst>
              <a:ext uri="{FF2B5EF4-FFF2-40B4-BE49-F238E27FC236}">
                <a16:creationId xmlns:a16="http://schemas.microsoft.com/office/drawing/2014/main" id="{95243A8F-EE38-4F90-98DD-589CA8C8F980}"/>
              </a:ext>
            </a:extLst>
          </p:cNvPr>
          <p:cNvSpPr txBox="1"/>
          <p:nvPr/>
        </p:nvSpPr>
        <p:spPr>
          <a:xfrm>
            <a:off x="6989172" y="1627803"/>
            <a:ext cx="1885068" cy="584775"/>
          </a:xfrm>
          <a:prstGeom prst="rect">
            <a:avLst/>
          </a:prstGeom>
          <a:noFill/>
        </p:spPr>
        <p:txBody>
          <a:bodyPr wrap="none" rtlCol="0">
            <a:spAutoFit/>
          </a:bodyPr>
          <a:lstStyle/>
          <a:p>
            <a:r>
              <a:rPr lang="en-US" sz="1600" dirty="0"/>
              <a:t>LBNL: seven axially </a:t>
            </a:r>
          </a:p>
          <a:p>
            <a:r>
              <a:rPr lang="en-US" sz="1600" dirty="0"/>
              <a:t>placed elements</a:t>
            </a:r>
          </a:p>
        </p:txBody>
      </p:sp>
      <p:sp>
        <p:nvSpPr>
          <p:cNvPr id="12" name="TextBox 11">
            <a:extLst>
              <a:ext uri="{FF2B5EF4-FFF2-40B4-BE49-F238E27FC236}">
                <a16:creationId xmlns:a16="http://schemas.microsoft.com/office/drawing/2014/main" id="{E54E8814-8A64-442B-B440-917790E9FCE2}"/>
              </a:ext>
            </a:extLst>
          </p:cNvPr>
          <p:cNvSpPr txBox="1"/>
          <p:nvPr/>
        </p:nvSpPr>
        <p:spPr>
          <a:xfrm>
            <a:off x="6989172" y="3132251"/>
            <a:ext cx="2198038" cy="830997"/>
          </a:xfrm>
          <a:prstGeom prst="rect">
            <a:avLst/>
          </a:prstGeom>
          <a:noFill/>
        </p:spPr>
        <p:txBody>
          <a:bodyPr wrap="none" rtlCol="0">
            <a:spAutoFit/>
          </a:bodyPr>
          <a:lstStyle/>
          <a:p>
            <a:r>
              <a:rPr lang="en-US" sz="1600" dirty="0"/>
              <a:t>FNAL: two sets of six </a:t>
            </a:r>
          </a:p>
          <a:p>
            <a:r>
              <a:rPr lang="en-US" sz="1600" dirty="0"/>
              <a:t>axially placed elements</a:t>
            </a:r>
          </a:p>
          <a:p>
            <a:r>
              <a:rPr lang="en-US" sz="1600" dirty="0"/>
              <a:t>(each set faces a coil)</a:t>
            </a:r>
          </a:p>
        </p:txBody>
      </p:sp>
      <p:sp>
        <p:nvSpPr>
          <p:cNvPr id="9" name="TextBox 8">
            <a:extLst>
              <a:ext uri="{FF2B5EF4-FFF2-40B4-BE49-F238E27FC236}">
                <a16:creationId xmlns:a16="http://schemas.microsoft.com/office/drawing/2014/main" id="{F13BD919-8C0E-4C89-8CDC-3332C95BDF72}"/>
              </a:ext>
            </a:extLst>
          </p:cNvPr>
          <p:cNvSpPr txBox="1"/>
          <p:nvPr/>
        </p:nvSpPr>
        <p:spPr>
          <a:xfrm>
            <a:off x="6893627" y="1200735"/>
            <a:ext cx="720710" cy="369332"/>
          </a:xfrm>
          <a:prstGeom prst="rect">
            <a:avLst/>
          </a:prstGeom>
          <a:noFill/>
        </p:spPr>
        <p:txBody>
          <a:bodyPr wrap="none" rtlCol="0">
            <a:spAutoFit/>
          </a:bodyPr>
          <a:lstStyle/>
          <a:p>
            <a:r>
              <a:rPr lang="en-US" dirty="0">
                <a:solidFill>
                  <a:srgbClr val="203BE2"/>
                </a:solidFill>
              </a:rPr>
              <a:t>warm</a:t>
            </a:r>
          </a:p>
        </p:txBody>
      </p:sp>
      <p:sp>
        <p:nvSpPr>
          <p:cNvPr id="14" name="TextBox 13">
            <a:extLst>
              <a:ext uri="{FF2B5EF4-FFF2-40B4-BE49-F238E27FC236}">
                <a16:creationId xmlns:a16="http://schemas.microsoft.com/office/drawing/2014/main" id="{ACFCADAA-82C1-4DBE-9E62-6B6579550DCB}"/>
              </a:ext>
            </a:extLst>
          </p:cNvPr>
          <p:cNvSpPr txBox="1"/>
          <p:nvPr/>
        </p:nvSpPr>
        <p:spPr>
          <a:xfrm>
            <a:off x="6893627" y="2640057"/>
            <a:ext cx="590226" cy="369332"/>
          </a:xfrm>
          <a:prstGeom prst="rect">
            <a:avLst/>
          </a:prstGeom>
          <a:noFill/>
        </p:spPr>
        <p:txBody>
          <a:bodyPr wrap="none" rtlCol="0">
            <a:spAutoFit/>
          </a:bodyPr>
          <a:lstStyle/>
          <a:p>
            <a:r>
              <a:rPr lang="en-US" dirty="0">
                <a:solidFill>
                  <a:srgbClr val="C00000"/>
                </a:solidFill>
              </a:rPr>
              <a:t>cold</a:t>
            </a:r>
          </a:p>
        </p:txBody>
      </p:sp>
      <p:sp>
        <p:nvSpPr>
          <p:cNvPr id="15" name="TextBox 14">
            <a:extLst>
              <a:ext uri="{FF2B5EF4-FFF2-40B4-BE49-F238E27FC236}">
                <a16:creationId xmlns:a16="http://schemas.microsoft.com/office/drawing/2014/main" id="{C1A5BB8F-DEAA-49FA-8F8D-EEFC3AF39B8D}"/>
              </a:ext>
            </a:extLst>
          </p:cNvPr>
          <p:cNvSpPr txBox="1"/>
          <p:nvPr/>
        </p:nvSpPr>
        <p:spPr>
          <a:xfrm>
            <a:off x="220981" y="4348905"/>
            <a:ext cx="7878952" cy="1477328"/>
          </a:xfrm>
          <a:prstGeom prst="rect">
            <a:avLst/>
          </a:prstGeom>
          <a:noFill/>
        </p:spPr>
        <p:txBody>
          <a:bodyPr wrap="none" rtlCol="0">
            <a:spAutoFit/>
          </a:bodyPr>
          <a:lstStyle/>
          <a:p>
            <a:r>
              <a:rPr lang="en-US" dirty="0"/>
              <a:t>Only two quenches were in the innermost layer (layer 1). </a:t>
            </a:r>
          </a:p>
          <a:p>
            <a:r>
              <a:rPr lang="en-US" dirty="0"/>
              <a:t>In both we saw QA signal from the FNAL sensors although in only one sensor.</a:t>
            </a:r>
          </a:p>
          <a:p>
            <a:r>
              <a:rPr lang="en-US" dirty="0"/>
              <a:t>LBNL antenna did show signal in the second quench, in the first</a:t>
            </a:r>
          </a:p>
          <a:p>
            <a:r>
              <a:rPr lang="en-US" dirty="0"/>
              <a:t>the battery ran out (at the time we didn’t find a proper connector for powering). </a:t>
            </a:r>
          </a:p>
          <a:p>
            <a:r>
              <a:rPr lang="en-US" dirty="0"/>
              <a:t>We are setting a power supply connection for the future test. </a:t>
            </a:r>
          </a:p>
        </p:txBody>
      </p:sp>
    </p:spTree>
    <p:extLst>
      <p:ext uri="{BB962C8B-B14F-4D97-AF65-F5344CB8AC3E}">
        <p14:creationId xmlns:p14="http://schemas.microsoft.com/office/powerpoint/2010/main" val="1470454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Inner layer quenches</a:t>
            </a:r>
          </a:p>
        </p:txBody>
      </p:sp>
      <p:sp>
        <p:nvSpPr>
          <p:cNvPr id="127" name="Slide Number Placeholder 3">
            <a:extLst>
              <a:ext uri="{FF2B5EF4-FFF2-40B4-BE49-F238E27FC236}">
                <a16:creationId xmlns:a16="http://schemas.microsoft.com/office/drawing/2014/main" id="{E0810190-2F93-4B44-8DC6-E70E8BCE4A75}"/>
              </a:ext>
            </a:extLst>
          </p:cNvPr>
          <p:cNvSpPr>
            <a:spLocks noGrp="1"/>
          </p:cNvSpPr>
          <p:nvPr>
            <p:ph type="sldNum" sz="quarter" idx="12"/>
          </p:nvPr>
        </p:nvSpPr>
        <p:spPr>
          <a:xfrm>
            <a:off x="7356884" y="6417781"/>
            <a:ext cx="516675" cy="365125"/>
          </a:xfrm>
        </p:spPr>
        <p:txBody>
          <a:bodyPr/>
          <a:lstStyle/>
          <a:p>
            <a:pPr>
              <a:defRPr/>
            </a:pPr>
            <a:fld id="{D260E43B-7F43-FA45-AAB7-E054FD6CC4E3}" type="slidenum">
              <a:rPr lang="en-US" smtClean="0"/>
              <a:pPr>
                <a:defRPr/>
              </a:pPr>
              <a:t>7</a:t>
            </a:fld>
            <a:endParaRPr lang="en-US" dirty="0"/>
          </a:p>
        </p:txBody>
      </p:sp>
      <p:pic>
        <p:nvPicPr>
          <p:cNvPr id="23" name="Picture 22">
            <a:extLst>
              <a:ext uri="{FF2B5EF4-FFF2-40B4-BE49-F238E27FC236}">
                <a16:creationId xmlns:a16="http://schemas.microsoft.com/office/drawing/2014/main" id="{F251591E-E24B-4E35-B27B-55605E6C6496}"/>
              </a:ext>
            </a:extLst>
          </p:cNvPr>
          <p:cNvPicPr/>
          <p:nvPr/>
        </p:nvPicPr>
        <p:blipFill rotWithShape="1">
          <a:blip r:embed="rId3">
            <a:extLst>
              <a:ext uri="{28A0092B-C50C-407E-A947-70E740481C1C}">
                <a14:useLocalDpi xmlns:a14="http://schemas.microsoft.com/office/drawing/2010/main" val="0"/>
              </a:ext>
            </a:extLst>
          </a:blip>
          <a:srcRect l="57036" t="77780" r="13416" b="8705"/>
          <a:stretch/>
        </p:blipFill>
        <p:spPr bwMode="auto">
          <a:xfrm>
            <a:off x="55163" y="1143000"/>
            <a:ext cx="3536830" cy="2135038"/>
          </a:xfrm>
          <a:prstGeom prst="rect">
            <a:avLst/>
          </a:prstGeom>
          <a:noFill/>
        </p:spPr>
      </p:pic>
      <p:sp>
        <p:nvSpPr>
          <p:cNvPr id="24" name="TextBox 23">
            <a:extLst>
              <a:ext uri="{FF2B5EF4-FFF2-40B4-BE49-F238E27FC236}">
                <a16:creationId xmlns:a16="http://schemas.microsoft.com/office/drawing/2014/main" id="{7A037A03-C923-4E03-AA44-C7BF852B2793}"/>
              </a:ext>
            </a:extLst>
          </p:cNvPr>
          <p:cNvSpPr txBox="1"/>
          <p:nvPr/>
        </p:nvSpPr>
        <p:spPr>
          <a:xfrm>
            <a:off x="1247955" y="2148957"/>
            <a:ext cx="1023037" cy="261610"/>
          </a:xfrm>
          <a:prstGeom prst="rect">
            <a:avLst/>
          </a:prstGeom>
          <a:solidFill>
            <a:schemeClr val="bg1"/>
          </a:solidFill>
        </p:spPr>
        <p:txBody>
          <a:bodyPr wrap="none" rtlCol="0">
            <a:spAutoFit/>
          </a:bodyPr>
          <a:lstStyle/>
          <a:p>
            <a:r>
              <a:rPr lang="en-US" sz="1100" b="1" dirty="0"/>
              <a:t>Coil 2/ Layer 1</a:t>
            </a:r>
          </a:p>
        </p:txBody>
      </p:sp>
      <p:pic>
        <p:nvPicPr>
          <p:cNvPr id="25" name="Picture 24">
            <a:extLst>
              <a:ext uri="{FF2B5EF4-FFF2-40B4-BE49-F238E27FC236}">
                <a16:creationId xmlns:a16="http://schemas.microsoft.com/office/drawing/2014/main" id="{1EF529C8-4D9C-459E-8582-3C6C7D1B5DB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288474" y="1310831"/>
            <a:ext cx="3895725" cy="2676525"/>
          </a:xfrm>
          <a:prstGeom prst="rect">
            <a:avLst/>
          </a:prstGeom>
          <a:noFill/>
        </p:spPr>
      </p:pic>
      <p:sp>
        <p:nvSpPr>
          <p:cNvPr id="26" name="TextBox 25">
            <a:extLst>
              <a:ext uri="{FF2B5EF4-FFF2-40B4-BE49-F238E27FC236}">
                <a16:creationId xmlns:a16="http://schemas.microsoft.com/office/drawing/2014/main" id="{36F58087-6478-413F-A24D-32FCD10A1254}"/>
              </a:ext>
            </a:extLst>
          </p:cNvPr>
          <p:cNvSpPr txBox="1"/>
          <p:nvPr/>
        </p:nvSpPr>
        <p:spPr>
          <a:xfrm>
            <a:off x="2446656" y="2279762"/>
            <a:ext cx="300082" cy="369332"/>
          </a:xfrm>
          <a:prstGeom prst="rect">
            <a:avLst/>
          </a:prstGeom>
          <a:noFill/>
        </p:spPr>
        <p:txBody>
          <a:bodyPr wrap="none" rtlCol="0">
            <a:spAutoFit/>
          </a:bodyPr>
          <a:lstStyle/>
          <a:p>
            <a:r>
              <a:rPr lang="en-US" dirty="0"/>
              <a:t>*</a:t>
            </a:r>
          </a:p>
        </p:txBody>
      </p:sp>
      <p:sp>
        <p:nvSpPr>
          <p:cNvPr id="27" name="TextBox 26">
            <a:extLst>
              <a:ext uri="{FF2B5EF4-FFF2-40B4-BE49-F238E27FC236}">
                <a16:creationId xmlns:a16="http://schemas.microsoft.com/office/drawing/2014/main" id="{7DE614A1-8FB1-4D34-A249-F6ACEDFEC278}"/>
              </a:ext>
            </a:extLst>
          </p:cNvPr>
          <p:cNvSpPr txBox="1"/>
          <p:nvPr/>
        </p:nvSpPr>
        <p:spPr>
          <a:xfrm>
            <a:off x="888263" y="3304720"/>
            <a:ext cx="1724318" cy="369332"/>
          </a:xfrm>
          <a:prstGeom prst="rect">
            <a:avLst/>
          </a:prstGeom>
          <a:noFill/>
        </p:spPr>
        <p:txBody>
          <a:bodyPr wrap="none" rtlCol="0">
            <a:spAutoFit/>
          </a:bodyPr>
          <a:lstStyle/>
          <a:p>
            <a:r>
              <a:rPr lang="en-US" dirty="0"/>
              <a:t>Quench location</a:t>
            </a:r>
          </a:p>
        </p:txBody>
      </p:sp>
      <p:cxnSp>
        <p:nvCxnSpPr>
          <p:cNvPr id="28" name="Straight Connector 27">
            <a:extLst>
              <a:ext uri="{FF2B5EF4-FFF2-40B4-BE49-F238E27FC236}">
                <a16:creationId xmlns:a16="http://schemas.microsoft.com/office/drawing/2014/main" id="{6DD7A616-36F5-4FD4-AC22-2321B41D155A}"/>
              </a:ext>
            </a:extLst>
          </p:cNvPr>
          <p:cNvCxnSpPr/>
          <p:nvPr/>
        </p:nvCxnSpPr>
        <p:spPr>
          <a:xfrm flipV="1">
            <a:off x="2150008" y="2495601"/>
            <a:ext cx="415516" cy="8136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C6EC070-31B8-4E6E-A0F5-BD7F11C93B32}"/>
              </a:ext>
            </a:extLst>
          </p:cNvPr>
          <p:cNvSpPr txBox="1"/>
          <p:nvPr/>
        </p:nvSpPr>
        <p:spPr>
          <a:xfrm>
            <a:off x="74717" y="3722721"/>
            <a:ext cx="4392549" cy="1323439"/>
          </a:xfrm>
          <a:prstGeom prst="rect">
            <a:avLst/>
          </a:prstGeom>
          <a:noFill/>
        </p:spPr>
        <p:txBody>
          <a:bodyPr wrap="none" rtlCol="0">
            <a:spAutoFit/>
          </a:bodyPr>
          <a:lstStyle/>
          <a:p>
            <a:r>
              <a:rPr lang="en-US" sz="1600" dirty="0"/>
              <a:t>Assuming constant quench propagation velocity, </a:t>
            </a:r>
          </a:p>
          <a:p>
            <a:r>
              <a:rPr lang="en-US" sz="1600" dirty="0"/>
              <a:t>the quench happened at ~ 3 cm from VT A7 </a:t>
            </a:r>
          </a:p>
          <a:p>
            <a:r>
              <a:rPr lang="en-US" sz="1600" dirty="0"/>
              <a:t>(toward the straight section or LE). The FNAL </a:t>
            </a:r>
          </a:p>
          <a:p>
            <a:r>
              <a:rPr lang="en-US" sz="1600" dirty="0"/>
              <a:t>QA active element is ~ 6-7 cm from A7 in </a:t>
            </a:r>
          </a:p>
          <a:p>
            <a:r>
              <a:rPr lang="en-US" sz="1600" dirty="0"/>
              <a:t>longitudinal direction toward LE.</a:t>
            </a:r>
          </a:p>
        </p:txBody>
      </p:sp>
      <p:sp>
        <p:nvSpPr>
          <p:cNvPr id="30" name="TextBox 29">
            <a:extLst>
              <a:ext uri="{FF2B5EF4-FFF2-40B4-BE49-F238E27FC236}">
                <a16:creationId xmlns:a16="http://schemas.microsoft.com/office/drawing/2014/main" id="{4EF2D4C7-762F-41E4-94F2-04294EA4E12C}"/>
              </a:ext>
            </a:extLst>
          </p:cNvPr>
          <p:cNvSpPr txBox="1"/>
          <p:nvPr/>
        </p:nvSpPr>
        <p:spPr>
          <a:xfrm>
            <a:off x="55163" y="5162010"/>
            <a:ext cx="5548763" cy="1077218"/>
          </a:xfrm>
          <a:prstGeom prst="rect">
            <a:avLst/>
          </a:prstGeom>
          <a:noFill/>
        </p:spPr>
        <p:txBody>
          <a:bodyPr wrap="none" rtlCol="0">
            <a:spAutoFit/>
          </a:bodyPr>
          <a:lstStyle/>
          <a:p>
            <a:r>
              <a:rPr lang="en-US" sz="1600" dirty="0"/>
              <a:t>Quench propagated through a6_a7 with an </a:t>
            </a:r>
          </a:p>
          <a:p>
            <a:r>
              <a:rPr lang="en-US" sz="1600" dirty="0"/>
              <a:t>average velocity of </a:t>
            </a:r>
            <a:r>
              <a:rPr lang="en-US" sz="1600" b="1" dirty="0">
                <a:solidFill>
                  <a:srgbClr val="FF0000"/>
                </a:solidFill>
              </a:rPr>
              <a:t>2.3 cm/</a:t>
            </a:r>
            <a:r>
              <a:rPr lang="en-US" sz="1600" b="1" dirty="0" err="1">
                <a:solidFill>
                  <a:srgbClr val="FF0000"/>
                </a:solidFill>
              </a:rPr>
              <a:t>ms</a:t>
            </a:r>
            <a:r>
              <a:rPr lang="en-US" sz="1600" b="1" dirty="0">
                <a:solidFill>
                  <a:srgbClr val="FF0000"/>
                </a:solidFill>
              </a:rPr>
              <a:t> </a:t>
            </a:r>
          </a:p>
          <a:p>
            <a:r>
              <a:rPr lang="en-US" sz="1600" dirty="0"/>
              <a:t>/t(a6_a7 = 27.5 </a:t>
            </a:r>
            <a:r>
              <a:rPr lang="en-US" sz="1600" dirty="0" err="1"/>
              <a:t>ms</a:t>
            </a:r>
            <a:r>
              <a:rPr lang="en-US" sz="1600" dirty="0"/>
              <a:t>), t(a8_a7) = -26.1 </a:t>
            </a:r>
            <a:r>
              <a:rPr lang="en-US" sz="1600" dirty="0" err="1"/>
              <a:t>ms</a:t>
            </a:r>
            <a:r>
              <a:rPr lang="en-US" sz="1600" dirty="0"/>
              <a:t> , </a:t>
            </a:r>
          </a:p>
          <a:p>
            <a:r>
              <a:rPr lang="en-US" sz="1600" dirty="0"/>
              <a:t>t(a6_a5) = - 3.8 </a:t>
            </a:r>
            <a:r>
              <a:rPr lang="en-US" sz="1600" dirty="0" err="1"/>
              <a:t>ms</a:t>
            </a:r>
            <a:r>
              <a:rPr lang="en-US" sz="1600" dirty="0"/>
              <a:t>, length of the a6_a7 segment is 57.5 cm /</a:t>
            </a:r>
          </a:p>
        </p:txBody>
      </p:sp>
      <p:sp>
        <p:nvSpPr>
          <p:cNvPr id="31" name="TextBox 30">
            <a:extLst>
              <a:ext uri="{FF2B5EF4-FFF2-40B4-BE49-F238E27FC236}">
                <a16:creationId xmlns:a16="http://schemas.microsoft.com/office/drawing/2014/main" id="{6354CFA6-54A2-454C-B46C-D6CFE357A4D4}"/>
              </a:ext>
            </a:extLst>
          </p:cNvPr>
          <p:cNvSpPr txBox="1"/>
          <p:nvPr/>
        </p:nvSpPr>
        <p:spPr>
          <a:xfrm>
            <a:off x="4134557" y="3999962"/>
            <a:ext cx="5248296" cy="1815882"/>
          </a:xfrm>
          <a:prstGeom prst="rect">
            <a:avLst/>
          </a:prstGeom>
          <a:noFill/>
        </p:spPr>
        <p:txBody>
          <a:bodyPr wrap="none" rtlCol="0">
            <a:spAutoFit/>
          </a:bodyPr>
          <a:lstStyle/>
          <a:p>
            <a:r>
              <a:rPr lang="en-US" sz="1600" dirty="0"/>
              <a:t>The quench also propagated through a7_a8 which is </a:t>
            </a:r>
          </a:p>
          <a:p>
            <a:r>
              <a:rPr lang="en-US" sz="1600" dirty="0"/>
              <a:t>11 cm in length in 18.5 </a:t>
            </a:r>
            <a:r>
              <a:rPr lang="en-US" sz="1600" dirty="0" err="1"/>
              <a:t>ms</a:t>
            </a:r>
            <a:r>
              <a:rPr lang="en-US" sz="1600" dirty="0"/>
              <a:t> / t(a9_a8 = -7.6 </a:t>
            </a:r>
            <a:r>
              <a:rPr lang="en-US" sz="1600" dirty="0" err="1"/>
              <a:t>ms</a:t>
            </a:r>
            <a:r>
              <a:rPr lang="en-US" sz="1600" dirty="0"/>
              <a:t>)/. </a:t>
            </a:r>
          </a:p>
          <a:p>
            <a:r>
              <a:rPr lang="en-US" sz="1600" dirty="0"/>
              <a:t>This gives a propagation velocity of </a:t>
            </a:r>
            <a:r>
              <a:rPr lang="en-US" sz="1600" b="1" dirty="0">
                <a:solidFill>
                  <a:srgbClr val="FF0000"/>
                </a:solidFill>
              </a:rPr>
              <a:t>0.6 cm/</a:t>
            </a:r>
            <a:r>
              <a:rPr lang="en-US" sz="1600" b="1" dirty="0" err="1">
                <a:solidFill>
                  <a:srgbClr val="FF0000"/>
                </a:solidFill>
              </a:rPr>
              <a:t>ms</a:t>
            </a:r>
            <a:r>
              <a:rPr lang="en-US" sz="1600" dirty="0" err="1"/>
              <a:t>.</a:t>
            </a:r>
            <a:r>
              <a:rPr lang="en-US" sz="1600" dirty="0"/>
              <a:t>  </a:t>
            </a:r>
          </a:p>
          <a:p>
            <a:r>
              <a:rPr lang="en-US" sz="1600" dirty="0">
                <a:solidFill>
                  <a:srgbClr val="0070C0"/>
                </a:solidFill>
              </a:rPr>
              <a:t>Turn-to-turn propagation /t(a5_a4 = -4.0 </a:t>
            </a:r>
            <a:r>
              <a:rPr lang="en-US" sz="1600" dirty="0" err="1">
                <a:solidFill>
                  <a:srgbClr val="0070C0"/>
                </a:solidFill>
              </a:rPr>
              <a:t>ms</a:t>
            </a:r>
            <a:r>
              <a:rPr lang="en-US" sz="1600" dirty="0">
                <a:solidFill>
                  <a:srgbClr val="0070C0"/>
                </a:solidFill>
              </a:rPr>
              <a:t>)/ is 23.5 </a:t>
            </a:r>
            <a:r>
              <a:rPr lang="en-US" sz="1600" dirty="0" err="1">
                <a:solidFill>
                  <a:srgbClr val="0070C0"/>
                </a:solidFill>
              </a:rPr>
              <a:t>ms</a:t>
            </a:r>
            <a:r>
              <a:rPr lang="en-US" sz="1600" dirty="0" err="1"/>
              <a:t>.</a:t>
            </a:r>
            <a:r>
              <a:rPr lang="en-US" sz="1600" dirty="0"/>
              <a:t>  </a:t>
            </a:r>
          </a:p>
          <a:p>
            <a:r>
              <a:rPr lang="en-US" sz="1600" dirty="0"/>
              <a:t>Layer-to-layer propagation /t(b4_b5) = -8.0 </a:t>
            </a:r>
            <a:r>
              <a:rPr lang="en-US" sz="1600" dirty="0" err="1"/>
              <a:t>ms</a:t>
            </a:r>
            <a:r>
              <a:rPr lang="en-US" sz="1600" dirty="0"/>
              <a:t>/ seems to </a:t>
            </a:r>
          </a:p>
          <a:p>
            <a:r>
              <a:rPr lang="en-US" sz="1600" dirty="0"/>
              <a:t>be 19.5 </a:t>
            </a:r>
            <a:r>
              <a:rPr lang="en-US" sz="1600" dirty="0" err="1"/>
              <a:t>ms</a:t>
            </a:r>
            <a:r>
              <a:rPr lang="en-US" sz="1600" dirty="0"/>
              <a:t>, but this is not confirmed in a similar </a:t>
            </a:r>
          </a:p>
          <a:p>
            <a:r>
              <a:rPr lang="en-US" sz="1600" dirty="0"/>
              <a:t>quench later (or in any other quench). </a:t>
            </a:r>
          </a:p>
        </p:txBody>
      </p:sp>
      <p:sp>
        <p:nvSpPr>
          <p:cNvPr id="32" name="TextBox 31">
            <a:extLst>
              <a:ext uri="{FF2B5EF4-FFF2-40B4-BE49-F238E27FC236}">
                <a16:creationId xmlns:a16="http://schemas.microsoft.com/office/drawing/2014/main" id="{9F42E7F8-8D19-476F-9E6B-43140A777E10}"/>
              </a:ext>
            </a:extLst>
          </p:cNvPr>
          <p:cNvSpPr txBox="1"/>
          <p:nvPr/>
        </p:nvSpPr>
        <p:spPr>
          <a:xfrm>
            <a:off x="3288090" y="1157654"/>
            <a:ext cx="2567819" cy="646331"/>
          </a:xfrm>
          <a:prstGeom prst="rect">
            <a:avLst/>
          </a:prstGeom>
          <a:noFill/>
        </p:spPr>
        <p:txBody>
          <a:bodyPr wrap="none" rtlCol="0">
            <a:spAutoFit/>
          </a:bodyPr>
          <a:lstStyle/>
          <a:p>
            <a:r>
              <a:rPr lang="en-US" b="1" dirty="0"/>
              <a:t>Quench in coil 2/layer 1,</a:t>
            </a:r>
          </a:p>
          <a:p>
            <a:r>
              <a:rPr lang="en-US" b="1" dirty="0" err="1"/>
              <a:t>Iq</a:t>
            </a:r>
            <a:r>
              <a:rPr lang="en-US" b="1" dirty="0"/>
              <a:t> = 9678 A</a:t>
            </a:r>
          </a:p>
        </p:txBody>
      </p:sp>
      <p:sp>
        <p:nvSpPr>
          <p:cNvPr id="3" name="TextBox 2">
            <a:extLst>
              <a:ext uri="{FF2B5EF4-FFF2-40B4-BE49-F238E27FC236}">
                <a16:creationId xmlns:a16="http://schemas.microsoft.com/office/drawing/2014/main" id="{E6023156-8DCF-44C7-BC56-AF90730B9097}"/>
              </a:ext>
            </a:extLst>
          </p:cNvPr>
          <p:cNvSpPr txBox="1"/>
          <p:nvPr/>
        </p:nvSpPr>
        <p:spPr>
          <a:xfrm>
            <a:off x="106070" y="1121777"/>
            <a:ext cx="3131114" cy="369332"/>
          </a:xfrm>
          <a:prstGeom prst="rect">
            <a:avLst/>
          </a:prstGeom>
          <a:noFill/>
        </p:spPr>
        <p:txBody>
          <a:bodyPr wrap="none" rtlCol="0">
            <a:spAutoFit/>
          </a:bodyPr>
          <a:lstStyle/>
          <a:p>
            <a:r>
              <a:rPr lang="en-US" b="1" dirty="0">
                <a:solidFill>
                  <a:srgbClr val="203BE2"/>
                </a:solidFill>
              </a:rPr>
              <a:t>Ramp 12 (similar for ramp 15)</a:t>
            </a:r>
          </a:p>
        </p:txBody>
      </p:sp>
    </p:spTree>
    <p:extLst>
      <p:ext uri="{BB962C8B-B14F-4D97-AF65-F5344CB8AC3E}">
        <p14:creationId xmlns:p14="http://schemas.microsoft.com/office/powerpoint/2010/main" val="6525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Inner layer quenches (2) </a:t>
            </a:r>
          </a:p>
        </p:txBody>
      </p:sp>
      <p:sp>
        <p:nvSpPr>
          <p:cNvPr id="127" name="Slide Number Placeholder 3">
            <a:extLst>
              <a:ext uri="{FF2B5EF4-FFF2-40B4-BE49-F238E27FC236}">
                <a16:creationId xmlns:a16="http://schemas.microsoft.com/office/drawing/2014/main" id="{E0810190-2F93-4B44-8DC6-E70E8BCE4A75}"/>
              </a:ext>
            </a:extLst>
          </p:cNvPr>
          <p:cNvSpPr>
            <a:spLocks noGrp="1"/>
          </p:cNvSpPr>
          <p:nvPr>
            <p:ph type="sldNum" sz="quarter" idx="12"/>
          </p:nvPr>
        </p:nvSpPr>
        <p:spPr>
          <a:xfrm>
            <a:off x="7356884" y="6417781"/>
            <a:ext cx="516675" cy="365125"/>
          </a:xfrm>
        </p:spPr>
        <p:txBody>
          <a:bodyPr/>
          <a:lstStyle/>
          <a:p>
            <a:pPr>
              <a:defRPr/>
            </a:pPr>
            <a:fld id="{D260E43B-7F43-FA45-AAB7-E054FD6CC4E3}" type="slidenum">
              <a:rPr lang="en-US" smtClean="0"/>
              <a:pPr>
                <a:defRPr/>
              </a:pPr>
              <a:t>8</a:t>
            </a:fld>
            <a:endParaRPr lang="en-US" dirty="0"/>
          </a:p>
        </p:txBody>
      </p:sp>
      <p:pic>
        <p:nvPicPr>
          <p:cNvPr id="11" name="Picture 10">
            <a:extLst>
              <a:ext uri="{FF2B5EF4-FFF2-40B4-BE49-F238E27FC236}">
                <a16:creationId xmlns:a16="http://schemas.microsoft.com/office/drawing/2014/main" id="{81162382-6FEE-4AD3-B239-F620FDD35942}"/>
              </a:ext>
            </a:extLst>
          </p:cNvPr>
          <p:cNvPicPr>
            <a:picLocks noChangeAspect="1"/>
          </p:cNvPicPr>
          <p:nvPr/>
        </p:nvPicPr>
        <p:blipFill>
          <a:blip r:embed="rId3"/>
          <a:stretch>
            <a:fillRect/>
          </a:stretch>
        </p:blipFill>
        <p:spPr>
          <a:xfrm>
            <a:off x="4407109" y="1837775"/>
            <a:ext cx="4627294" cy="4089408"/>
          </a:xfrm>
          <a:prstGeom prst="rect">
            <a:avLst/>
          </a:prstGeom>
        </p:spPr>
      </p:pic>
      <p:pic>
        <p:nvPicPr>
          <p:cNvPr id="13" name="Picture 12">
            <a:extLst>
              <a:ext uri="{FF2B5EF4-FFF2-40B4-BE49-F238E27FC236}">
                <a16:creationId xmlns:a16="http://schemas.microsoft.com/office/drawing/2014/main" id="{5E260FB8-0D32-4768-8513-66F255CE104A}"/>
              </a:ext>
            </a:extLst>
          </p:cNvPr>
          <p:cNvPicPr>
            <a:picLocks noChangeAspect="1"/>
          </p:cNvPicPr>
          <p:nvPr/>
        </p:nvPicPr>
        <p:blipFill>
          <a:blip r:embed="rId4"/>
          <a:stretch>
            <a:fillRect/>
          </a:stretch>
        </p:blipFill>
        <p:spPr>
          <a:xfrm>
            <a:off x="-33031" y="1886456"/>
            <a:ext cx="4705106" cy="3907506"/>
          </a:xfrm>
          <a:prstGeom prst="rect">
            <a:avLst/>
          </a:prstGeom>
        </p:spPr>
      </p:pic>
      <p:sp>
        <p:nvSpPr>
          <p:cNvPr id="16" name="TextBox 15">
            <a:extLst>
              <a:ext uri="{FF2B5EF4-FFF2-40B4-BE49-F238E27FC236}">
                <a16:creationId xmlns:a16="http://schemas.microsoft.com/office/drawing/2014/main" id="{92A9A834-63AA-40FE-81FB-6D7BB6A6C0EC}"/>
              </a:ext>
            </a:extLst>
          </p:cNvPr>
          <p:cNvSpPr txBox="1"/>
          <p:nvPr/>
        </p:nvSpPr>
        <p:spPr>
          <a:xfrm>
            <a:off x="1281800" y="2740209"/>
            <a:ext cx="2522485" cy="646331"/>
          </a:xfrm>
          <a:prstGeom prst="rect">
            <a:avLst/>
          </a:prstGeom>
          <a:noFill/>
        </p:spPr>
        <p:txBody>
          <a:bodyPr wrap="none" rtlCol="0">
            <a:spAutoFit/>
          </a:bodyPr>
          <a:lstStyle/>
          <a:p>
            <a:r>
              <a:rPr lang="en-US" dirty="0"/>
              <a:t>-   VT</a:t>
            </a:r>
          </a:p>
          <a:p>
            <a:r>
              <a:rPr lang="en-US" dirty="0">
                <a:solidFill>
                  <a:srgbClr val="FF0000"/>
                </a:solidFill>
              </a:rPr>
              <a:t>-   FNAL QA (not to scale)</a:t>
            </a:r>
          </a:p>
        </p:txBody>
      </p:sp>
      <p:sp>
        <p:nvSpPr>
          <p:cNvPr id="17" name="TextBox 16">
            <a:extLst>
              <a:ext uri="{FF2B5EF4-FFF2-40B4-BE49-F238E27FC236}">
                <a16:creationId xmlns:a16="http://schemas.microsoft.com/office/drawing/2014/main" id="{4CFFC0C8-3005-47E8-A64B-AED2BEBB1B4C}"/>
              </a:ext>
            </a:extLst>
          </p:cNvPr>
          <p:cNvSpPr txBox="1"/>
          <p:nvPr/>
        </p:nvSpPr>
        <p:spPr>
          <a:xfrm>
            <a:off x="5345078" y="2849535"/>
            <a:ext cx="2581797" cy="923330"/>
          </a:xfrm>
          <a:prstGeom prst="rect">
            <a:avLst/>
          </a:prstGeom>
          <a:noFill/>
        </p:spPr>
        <p:txBody>
          <a:bodyPr wrap="none" rtlCol="0">
            <a:spAutoFit/>
          </a:bodyPr>
          <a:lstStyle/>
          <a:p>
            <a:r>
              <a:rPr lang="en-US" dirty="0"/>
              <a:t>-    VT</a:t>
            </a:r>
          </a:p>
          <a:p>
            <a:pPr marL="285750" indent="-285750">
              <a:buFontTx/>
              <a:buChar char="-"/>
            </a:pPr>
            <a:r>
              <a:rPr lang="en-US" dirty="0">
                <a:solidFill>
                  <a:srgbClr val="FF0000"/>
                </a:solidFill>
              </a:rPr>
              <a:t>FNAL QA (not to scale)</a:t>
            </a:r>
          </a:p>
          <a:p>
            <a:pPr marL="285750" indent="-285750">
              <a:buFontTx/>
              <a:buChar char="-"/>
            </a:pPr>
            <a:r>
              <a:rPr lang="en-US" dirty="0">
                <a:solidFill>
                  <a:srgbClr val="00B050"/>
                </a:solidFill>
              </a:rPr>
              <a:t>LBNL QA</a:t>
            </a:r>
          </a:p>
        </p:txBody>
      </p:sp>
      <p:sp>
        <p:nvSpPr>
          <p:cNvPr id="18" name="TextBox 17">
            <a:extLst>
              <a:ext uri="{FF2B5EF4-FFF2-40B4-BE49-F238E27FC236}">
                <a16:creationId xmlns:a16="http://schemas.microsoft.com/office/drawing/2014/main" id="{2287EA10-9CCB-4752-95D0-711C9B0A3BAC}"/>
              </a:ext>
            </a:extLst>
          </p:cNvPr>
          <p:cNvSpPr txBox="1"/>
          <p:nvPr/>
        </p:nvSpPr>
        <p:spPr>
          <a:xfrm>
            <a:off x="872352" y="3347198"/>
            <a:ext cx="2673617" cy="369332"/>
          </a:xfrm>
          <a:prstGeom prst="rect">
            <a:avLst/>
          </a:prstGeom>
          <a:noFill/>
        </p:spPr>
        <p:txBody>
          <a:bodyPr wrap="none" rtlCol="0">
            <a:spAutoFit/>
          </a:bodyPr>
          <a:lstStyle/>
          <a:p>
            <a:r>
              <a:rPr lang="en-US" dirty="0">
                <a:solidFill>
                  <a:srgbClr val="00B050"/>
                </a:solidFill>
              </a:rPr>
              <a:t>LBNL QA was not powered</a:t>
            </a:r>
          </a:p>
        </p:txBody>
      </p:sp>
      <p:sp>
        <p:nvSpPr>
          <p:cNvPr id="19" name="TextBox 18">
            <a:extLst>
              <a:ext uri="{FF2B5EF4-FFF2-40B4-BE49-F238E27FC236}">
                <a16:creationId xmlns:a16="http://schemas.microsoft.com/office/drawing/2014/main" id="{902D9382-55EA-48F6-989C-C363CC9B0E28}"/>
              </a:ext>
            </a:extLst>
          </p:cNvPr>
          <p:cNvSpPr txBox="1"/>
          <p:nvPr/>
        </p:nvSpPr>
        <p:spPr>
          <a:xfrm>
            <a:off x="2036332" y="1391134"/>
            <a:ext cx="1013419" cy="369332"/>
          </a:xfrm>
          <a:prstGeom prst="rect">
            <a:avLst/>
          </a:prstGeom>
          <a:noFill/>
        </p:spPr>
        <p:txBody>
          <a:bodyPr wrap="none" rtlCol="0">
            <a:spAutoFit/>
          </a:bodyPr>
          <a:lstStyle/>
          <a:p>
            <a:r>
              <a:rPr lang="en-US" dirty="0"/>
              <a:t>Ramp 12</a:t>
            </a:r>
          </a:p>
        </p:txBody>
      </p:sp>
      <p:sp>
        <p:nvSpPr>
          <p:cNvPr id="20" name="TextBox 19">
            <a:extLst>
              <a:ext uri="{FF2B5EF4-FFF2-40B4-BE49-F238E27FC236}">
                <a16:creationId xmlns:a16="http://schemas.microsoft.com/office/drawing/2014/main" id="{CD358A57-1410-413D-B9CC-91DBC83177BC}"/>
              </a:ext>
            </a:extLst>
          </p:cNvPr>
          <p:cNvSpPr txBox="1"/>
          <p:nvPr/>
        </p:nvSpPr>
        <p:spPr>
          <a:xfrm>
            <a:off x="6029886" y="1352284"/>
            <a:ext cx="1013419" cy="369332"/>
          </a:xfrm>
          <a:prstGeom prst="rect">
            <a:avLst/>
          </a:prstGeom>
          <a:noFill/>
        </p:spPr>
        <p:txBody>
          <a:bodyPr wrap="none" rtlCol="0">
            <a:spAutoFit/>
          </a:bodyPr>
          <a:lstStyle/>
          <a:p>
            <a:r>
              <a:rPr lang="en-US" dirty="0"/>
              <a:t>Ramp 15</a:t>
            </a:r>
          </a:p>
        </p:txBody>
      </p:sp>
    </p:spTree>
    <p:extLst>
      <p:ext uri="{BB962C8B-B14F-4D97-AF65-F5344CB8AC3E}">
        <p14:creationId xmlns:p14="http://schemas.microsoft.com/office/powerpoint/2010/main" val="3700436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Inner layer quenches - QA</a:t>
            </a:r>
          </a:p>
        </p:txBody>
      </p:sp>
      <p:sp>
        <p:nvSpPr>
          <p:cNvPr id="127" name="Slide Number Placeholder 3">
            <a:extLst>
              <a:ext uri="{FF2B5EF4-FFF2-40B4-BE49-F238E27FC236}">
                <a16:creationId xmlns:a16="http://schemas.microsoft.com/office/drawing/2014/main" id="{E0810190-2F93-4B44-8DC6-E70E8BCE4A75}"/>
              </a:ext>
            </a:extLst>
          </p:cNvPr>
          <p:cNvSpPr>
            <a:spLocks noGrp="1"/>
          </p:cNvSpPr>
          <p:nvPr>
            <p:ph type="sldNum" sz="quarter" idx="12"/>
          </p:nvPr>
        </p:nvSpPr>
        <p:spPr>
          <a:xfrm>
            <a:off x="7356884" y="6417781"/>
            <a:ext cx="516675" cy="365125"/>
          </a:xfrm>
        </p:spPr>
        <p:txBody>
          <a:bodyPr/>
          <a:lstStyle/>
          <a:p>
            <a:pPr>
              <a:defRPr/>
            </a:pPr>
            <a:fld id="{D260E43B-7F43-FA45-AAB7-E054FD6CC4E3}" type="slidenum">
              <a:rPr lang="en-US" smtClean="0"/>
              <a:pPr>
                <a:defRPr/>
              </a:pPr>
              <a:t>9</a:t>
            </a:fld>
            <a:endParaRPr lang="en-US" dirty="0"/>
          </a:p>
        </p:txBody>
      </p:sp>
      <p:sp>
        <p:nvSpPr>
          <p:cNvPr id="19" name="TextBox 18">
            <a:extLst>
              <a:ext uri="{FF2B5EF4-FFF2-40B4-BE49-F238E27FC236}">
                <a16:creationId xmlns:a16="http://schemas.microsoft.com/office/drawing/2014/main" id="{902D9382-55EA-48F6-989C-C363CC9B0E28}"/>
              </a:ext>
            </a:extLst>
          </p:cNvPr>
          <p:cNvSpPr txBox="1"/>
          <p:nvPr/>
        </p:nvSpPr>
        <p:spPr>
          <a:xfrm>
            <a:off x="2036332" y="1391134"/>
            <a:ext cx="1013419" cy="369332"/>
          </a:xfrm>
          <a:prstGeom prst="rect">
            <a:avLst/>
          </a:prstGeom>
          <a:noFill/>
        </p:spPr>
        <p:txBody>
          <a:bodyPr wrap="none" rtlCol="0">
            <a:spAutoFit/>
          </a:bodyPr>
          <a:lstStyle/>
          <a:p>
            <a:r>
              <a:rPr lang="en-US" dirty="0"/>
              <a:t>Ramp 12</a:t>
            </a:r>
          </a:p>
        </p:txBody>
      </p:sp>
      <p:sp>
        <p:nvSpPr>
          <p:cNvPr id="20" name="TextBox 19">
            <a:extLst>
              <a:ext uri="{FF2B5EF4-FFF2-40B4-BE49-F238E27FC236}">
                <a16:creationId xmlns:a16="http://schemas.microsoft.com/office/drawing/2014/main" id="{CD358A57-1410-413D-B9CC-91DBC83177BC}"/>
              </a:ext>
            </a:extLst>
          </p:cNvPr>
          <p:cNvSpPr txBox="1"/>
          <p:nvPr/>
        </p:nvSpPr>
        <p:spPr>
          <a:xfrm>
            <a:off x="6029886" y="1352284"/>
            <a:ext cx="1013419" cy="369332"/>
          </a:xfrm>
          <a:prstGeom prst="rect">
            <a:avLst/>
          </a:prstGeom>
          <a:noFill/>
        </p:spPr>
        <p:txBody>
          <a:bodyPr wrap="none" rtlCol="0">
            <a:spAutoFit/>
          </a:bodyPr>
          <a:lstStyle/>
          <a:p>
            <a:r>
              <a:rPr lang="en-US" dirty="0"/>
              <a:t>Ramp 15</a:t>
            </a:r>
          </a:p>
        </p:txBody>
      </p:sp>
      <p:pic>
        <p:nvPicPr>
          <p:cNvPr id="12" name="Picture 11">
            <a:extLst>
              <a:ext uri="{FF2B5EF4-FFF2-40B4-BE49-F238E27FC236}">
                <a16:creationId xmlns:a16="http://schemas.microsoft.com/office/drawing/2014/main" id="{35CB7D99-079F-4DE3-8E5B-129279DAE4A6}"/>
              </a:ext>
            </a:extLst>
          </p:cNvPr>
          <p:cNvPicPr>
            <a:picLocks noChangeAspect="1"/>
          </p:cNvPicPr>
          <p:nvPr/>
        </p:nvPicPr>
        <p:blipFill>
          <a:blip r:embed="rId3"/>
          <a:stretch>
            <a:fillRect/>
          </a:stretch>
        </p:blipFill>
        <p:spPr>
          <a:xfrm>
            <a:off x="128854" y="1827807"/>
            <a:ext cx="4945317" cy="4163334"/>
          </a:xfrm>
          <a:prstGeom prst="rect">
            <a:avLst/>
          </a:prstGeom>
        </p:spPr>
      </p:pic>
      <p:pic>
        <p:nvPicPr>
          <p:cNvPr id="14" name="Picture 13">
            <a:extLst>
              <a:ext uri="{FF2B5EF4-FFF2-40B4-BE49-F238E27FC236}">
                <a16:creationId xmlns:a16="http://schemas.microsoft.com/office/drawing/2014/main" id="{A0F19585-C86F-43E6-A38C-69D2A562011A}"/>
              </a:ext>
            </a:extLst>
          </p:cNvPr>
          <p:cNvPicPr>
            <a:picLocks noChangeAspect="1"/>
          </p:cNvPicPr>
          <p:nvPr/>
        </p:nvPicPr>
        <p:blipFill>
          <a:blip r:embed="rId4"/>
          <a:stretch>
            <a:fillRect/>
          </a:stretch>
        </p:blipFill>
        <p:spPr>
          <a:xfrm>
            <a:off x="4608340" y="1827807"/>
            <a:ext cx="4869930" cy="4030782"/>
          </a:xfrm>
          <a:prstGeom prst="rect">
            <a:avLst/>
          </a:prstGeom>
        </p:spPr>
      </p:pic>
      <p:sp>
        <p:nvSpPr>
          <p:cNvPr id="15" name="TextBox 14">
            <a:extLst>
              <a:ext uri="{FF2B5EF4-FFF2-40B4-BE49-F238E27FC236}">
                <a16:creationId xmlns:a16="http://schemas.microsoft.com/office/drawing/2014/main" id="{0DFD4BD8-731D-477F-80FD-F621A1A0C1CD}"/>
              </a:ext>
            </a:extLst>
          </p:cNvPr>
          <p:cNvSpPr txBox="1"/>
          <p:nvPr/>
        </p:nvSpPr>
        <p:spPr>
          <a:xfrm>
            <a:off x="309182" y="5821864"/>
            <a:ext cx="8749896" cy="338554"/>
          </a:xfrm>
          <a:prstGeom prst="rect">
            <a:avLst/>
          </a:prstGeom>
          <a:noFill/>
        </p:spPr>
        <p:txBody>
          <a:bodyPr wrap="none" rtlCol="0">
            <a:spAutoFit/>
          </a:bodyPr>
          <a:lstStyle/>
          <a:p>
            <a:r>
              <a:rPr lang="en-US" sz="1600" dirty="0"/>
              <a:t>QA indicates somewhat slower propagation velocity than VTs in the straight section (factor of three).</a:t>
            </a:r>
          </a:p>
        </p:txBody>
      </p:sp>
      <p:sp>
        <p:nvSpPr>
          <p:cNvPr id="22" name="TextBox 21">
            <a:extLst>
              <a:ext uri="{FF2B5EF4-FFF2-40B4-BE49-F238E27FC236}">
                <a16:creationId xmlns:a16="http://schemas.microsoft.com/office/drawing/2014/main" id="{300E5608-E0CD-419B-87F0-38D73398EA68}"/>
              </a:ext>
            </a:extLst>
          </p:cNvPr>
          <p:cNvSpPr txBox="1"/>
          <p:nvPr/>
        </p:nvSpPr>
        <p:spPr>
          <a:xfrm>
            <a:off x="1023573" y="2727377"/>
            <a:ext cx="2420856" cy="584775"/>
          </a:xfrm>
          <a:prstGeom prst="rect">
            <a:avLst/>
          </a:prstGeom>
          <a:noFill/>
        </p:spPr>
        <p:txBody>
          <a:bodyPr wrap="none" rtlCol="0">
            <a:spAutoFit/>
          </a:bodyPr>
          <a:lstStyle/>
          <a:p>
            <a:r>
              <a:rPr lang="en-US" sz="1600" dirty="0">
                <a:solidFill>
                  <a:srgbClr val="0070C0"/>
                </a:solidFill>
              </a:rPr>
              <a:t>Distance between the two </a:t>
            </a:r>
          </a:p>
          <a:p>
            <a:r>
              <a:rPr lang="en-US" sz="1600" dirty="0">
                <a:solidFill>
                  <a:srgbClr val="0070C0"/>
                </a:solidFill>
              </a:rPr>
              <a:t>FNAL QAs is 12.7 cm</a:t>
            </a:r>
          </a:p>
        </p:txBody>
      </p:sp>
      <p:sp>
        <p:nvSpPr>
          <p:cNvPr id="3" name="TextBox 2">
            <a:extLst>
              <a:ext uri="{FF2B5EF4-FFF2-40B4-BE49-F238E27FC236}">
                <a16:creationId xmlns:a16="http://schemas.microsoft.com/office/drawing/2014/main" id="{A9CA750C-8E40-458A-8F3B-3846FBD0ABE7}"/>
              </a:ext>
            </a:extLst>
          </p:cNvPr>
          <p:cNvSpPr txBox="1"/>
          <p:nvPr/>
        </p:nvSpPr>
        <p:spPr>
          <a:xfrm>
            <a:off x="4411108" y="1458475"/>
            <a:ext cx="1018227" cy="369332"/>
          </a:xfrm>
          <a:prstGeom prst="rect">
            <a:avLst/>
          </a:prstGeom>
          <a:noFill/>
        </p:spPr>
        <p:txBody>
          <a:bodyPr wrap="none" rtlCol="0">
            <a:spAutoFit/>
          </a:bodyPr>
          <a:lstStyle/>
          <a:p>
            <a:r>
              <a:rPr lang="en-US" dirty="0">
                <a:solidFill>
                  <a:srgbClr val="203BE2"/>
                </a:solidFill>
              </a:rPr>
              <a:t>FNAL QA</a:t>
            </a:r>
          </a:p>
        </p:txBody>
      </p:sp>
    </p:spTree>
    <p:extLst>
      <p:ext uri="{BB962C8B-B14F-4D97-AF65-F5344CB8AC3E}">
        <p14:creationId xmlns:p14="http://schemas.microsoft.com/office/powerpoint/2010/main" val="3830449107"/>
      </p:ext>
    </p:extLst>
  </p:cSld>
  <p:clrMapOvr>
    <a:masterClrMapping/>
  </p:clrMapOvr>
</p:sld>
</file>

<file path=ppt/theme/theme1.xml><?xml version="1.0" encoding="utf-8"?>
<a:theme xmlns:a="http://schemas.openxmlformats.org/drawingml/2006/main" name="ATAP No Footer">
  <a:themeElements>
    <a:clrScheme name="Custom 10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ATAP No Footer">
  <a:themeElements>
    <a:clrScheme name="Custom 10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61516</TotalTime>
  <Words>1970</Words>
  <Application>Microsoft Office PowerPoint</Application>
  <PresentationFormat>On-screen Show (4:3)</PresentationFormat>
  <Paragraphs>380</Paragraphs>
  <Slides>25</Slides>
  <Notes>25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Calibri</vt:lpstr>
      <vt:lpstr>Courier New</vt:lpstr>
      <vt:lpstr>Franklin Gothic Book</vt:lpstr>
      <vt:lpstr>Franklin Gothic Medium</vt:lpstr>
      <vt:lpstr>Wingdings</vt:lpstr>
      <vt:lpstr>ATAP No Footer</vt:lpstr>
      <vt:lpstr>1_ATAP No Footer</vt:lpstr>
      <vt:lpstr>PowerPoint Presentation</vt:lpstr>
      <vt:lpstr>Instrumentation in 15 T</vt:lpstr>
      <vt:lpstr>Voltage tap schematics</vt:lpstr>
      <vt:lpstr>Voltage taps</vt:lpstr>
      <vt:lpstr>Quench locations from VT data</vt:lpstr>
      <vt:lpstr>Quench antenna</vt:lpstr>
      <vt:lpstr>Inner layer quenches</vt:lpstr>
      <vt:lpstr>Inner layer quenches (2) </vt:lpstr>
      <vt:lpstr>Inner layer quenches - QA</vt:lpstr>
      <vt:lpstr>Inner layer quenches – QA (2)</vt:lpstr>
      <vt:lpstr>Acoustics</vt:lpstr>
      <vt:lpstr>Acoustics (2)</vt:lpstr>
      <vt:lpstr>Temperature sensors</vt:lpstr>
      <vt:lpstr>Strain gauges – half bridges where possible</vt:lpstr>
      <vt:lpstr>Strain gauges – half bridges where possible</vt:lpstr>
      <vt:lpstr>SG - cool-down and warm up</vt:lpstr>
      <vt:lpstr>Ramps – strain vs I2 (pole, layer 1)</vt:lpstr>
      <vt:lpstr>Ramps – strain vs I2</vt:lpstr>
      <vt:lpstr>Heaters</vt:lpstr>
      <vt:lpstr>“Spike” data</vt:lpstr>
      <vt:lpstr>Summary</vt:lpstr>
      <vt:lpstr>Back up</vt:lpstr>
      <vt:lpstr>Magnet safety </vt:lpstr>
      <vt:lpstr>Skin and bullet strain gauges</vt:lpstr>
      <vt:lpstr>DAQ channels</vt:lpstr>
    </vt:vector>
  </TitlesOfParts>
  <Company>Lawrence Berkekley Nationl 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teid05</dc:creator>
  <cp:lastModifiedBy>Stoyan E. Stoynev x 30907N</cp:lastModifiedBy>
  <cp:revision>664</cp:revision>
  <cp:lastPrinted>2019-01-15T18:48:17Z</cp:lastPrinted>
  <dcterms:created xsi:type="dcterms:W3CDTF">2015-07-10T17:44:33Z</dcterms:created>
  <dcterms:modified xsi:type="dcterms:W3CDTF">2019-08-28T18:56:10Z</dcterms:modified>
</cp:coreProperties>
</file>