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7" r:id="rId2"/>
  </p:sldMasterIdLst>
  <p:notesMasterIdLst>
    <p:notesMasterId r:id="rId9"/>
  </p:notesMasterIdLst>
  <p:handoutMasterIdLst>
    <p:handoutMasterId r:id="rId10"/>
  </p:handoutMasterIdLst>
  <p:sldIdLst>
    <p:sldId id="286" r:id="rId3"/>
    <p:sldId id="531" r:id="rId4"/>
    <p:sldId id="535" r:id="rId5"/>
    <p:sldId id="536" r:id="rId6"/>
    <p:sldId id="540" r:id="rId7"/>
    <p:sldId id="534" r:id="rId8"/>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0" userDrawn="1">
          <p15:clr>
            <a:srgbClr val="A4A3A4"/>
          </p15:clr>
        </p15:guide>
        <p15:guide id="2" orient="horz" pos="1010" userDrawn="1">
          <p15:clr>
            <a:srgbClr val="A4A3A4"/>
          </p15:clr>
        </p15:guide>
        <p15:guide id="3" orient="horz" pos="3630" userDrawn="1">
          <p15:clr>
            <a:srgbClr val="A4A3A4"/>
          </p15:clr>
        </p15:guide>
        <p15:guide id="4" orient="horz" pos="2309" userDrawn="1">
          <p15:clr>
            <a:srgbClr val="A4A3A4"/>
          </p15:clr>
        </p15:guide>
        <p15:guide id="5" pos="5471" userDrawn="1">
          <p15:clr>
            <a:srgbClr val="A4A3A4"/>
          </p15:clr>
        </p15:guide>
        <p15:guide id="6" pos="295" userDrawn="1">
          <p15:clr>
            <a:srgbClr val="A4A3A4"/>
          </p15:clr>
        </p15:guide>
        <p15:guide id="7" userDrawn="1">
          <p15:clr>
            <a:srgbClr val="A4A3A4"/>
          </p15:clr>
        </p15:guide>
        <p15:guide id="8" pos="2075" userDrawn="1">
          <p15:clr>
            <a:srgbClr val="A4A3A4"/>
          </p15:clr>
        </p15:guide>
        <p15:guide id="9" pos="3889" userDrawn="1">
          <p15:clr>
            <a:srgbClr val="A4A3A4"/>
          </p15:clr>
        </p15:guide>
        <p15:guide id="10" pos="3679" userDrawn="1">
          <p15:clr>
            <a:srgbClr val="A4A3A4"/>
          </p15:clr>
        </p15:guide>
        <p15:guide id="11" pos="2852" userDrawn="1">
          <p15:clr>
            <a:srgbClr val="A4A3A4"/>
          </p15:clr>
        </p15:guide>
        <p15:guide id="12" pos="1871" userDrawn="1">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yan E. Stoynev x 30907N" initials="SESx3" lastIdx="1" clrIdx="0">
    <p:extLst>
      <p:ext uri="{19B8F6BF-5375-455C-9EA6-DF929625EA0E}">
        <p15:presenceInfo xmlns:p15="http://schemas.microsoft.com/office/powerpoint/2012/main" userId="S-1-5-21-1644491937-1202660629-839522115-180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BE2"/>
    <a:srgbClr val="898989"/>
    <a:srgbClr val="FF33CC"/>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51"/>
    <p:restoredTop sz="93068"/>
  </p:normalViewPr>
  <p:slideViewPr>
    <p:cSldViewPr snapToGrid="0" snapToObjects="1">
      <p:cViewPr varScale="1">
        <p:scale>
          <a:sx n="93" d="100"/>
          <a:sy n="93" d="100"/>
        </p:scale>
        <p:origin x="1430" y="82"/>
      </p:cViewPr>
      <p:guideLst>
        <p:guide orient="horz" pos="2560"/>
        <p:guide orient="horz" pos="1010"/>
        <p:guide orient="horz" pos="3630"/>
        <p:guide orient="horz" pos="2309"/>
        <p:guide pos="5471"/>
        <p:guide pos="295"/>
        <p:guide/>
        <p:guide pos="2075"/>
        <p:guide pos="3889"/>
        <p:guide pos="3679"/>
        <p:guide pos="2852"/>
        <p:guide pos="1871"/>
      </p:guideLst>
    </p:cSldViewPr>
  </p:slideViewPr>
  <p:notesTextViewPr>
    <p:cViewPr>
      <p:scale>
        <a:sx n="100" d="100"/>
        <a:sy n="100" d="100"/>
      </p:scale>
      <p:origin x="0" y="0"/>
    </p:cViewPr>
  </p:notesTextViewPr>
  <p:sorterViewPr>
    <p:cViewPr>
      <p:scale>
        <a:sx n="39" d="100"/>
        <a:sy n="39" d="100"/>
      </p:scale>
      <p:origin x="0" y="0"/>
    </p:cViewPr>
  </p:sorterViewPr>
  <p:notesViewPr>
    <p:cSldViewPr snapToGrid="0" snapToObjects="1">
      <p:cViewPr varScale="1">
        <p:scale>
          <a:sx n="114" d="100"/>
          <a:sy n="114" d="100"/>
        </p:scale>
        <p:origin x="-4192" y="-112"/>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8-12T11:43:16.268" idx="1">
    <p:pos x="10" y="10"/>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8-12T11:43:16.268" idx="1">
    <p:pos x="10" y="10"/>
    <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8-12T11:43:16.268" idx="1">
    <p:pos x="10" y="10"/>
    <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8-12T11:43:16.268" idx="1">
    <p:pos x="10" y="10"/>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1B9D2C41-C2D0-FF45-8B99-3885B7F78EB1}" type="datetimeFigureOut">
              <a:rPr lang="en-US" smtClean="0"/>
              <a:t>8/28/2019</a:t>
            </a:fld>
            <a:endParaRPr lang="en-US"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269AC406-2681-664E-BB07-370330405AEA}" type="slidenum">
              <a:rPr lang="en-US" smtClean="0"/>
              <a:t>‹#›</a:t>
            </a:fld>
            <a:endParaRPr lang="en-US" dirty="0"/>
          </a:p>
        </p:txBody>
      </p:sp>
    </p:spTree>
    <p:extLst>
      <p:ext uri="{BB962C8B-B14F-4D97-AF65-F5344CB8AC3E}">
        <p14:creationId xmlns:p14="http://schemas.microsoft.com/office/powerpoint/2010/main" val="4613687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CA948ED6-3360-EB40-9D40-476C2156E9E8}" type="datetimeFigureOut">
              <a:rPr lang="en-US" smtClean="0"/>
              <a:t>8/28/2019</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D8C10DA6-9909-7D4F-83A2-7593F71DDB5D}" type="slidenum">
              <a:rPr lang="en-US" smtClean="0"/>
              <a:t>‹#›</a:t>
            </a:fld>
            <a:endParaRPr lang="en-US" dirty="0"/>
          </a:p>
        </p:txBody>
      </p:sp>
    </p:spTree>
    <p:extLst>
      <p:ext uri="{BB962C8B-B14F-4D97-AF65-F5344CB8AC3E}">
        <p14:creationId xmlns:p14="http://schemas.microsoft.com/office/powerpoint/2010/main" val="32502528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C10DA6-9909-7D4F-83A2-7593F71DDB5D}" type="slidenum">
              <a:rPr lang="en-US" smtClean="0"/>
              <a:t>1</a:t>
            </a:fld>
            <a:endParaRPr lang="en-US" dirty="0"/>
          </a:p>
        </p:txBody>
      </p:sp>
    </p:spTree>
    <p:extLst>
      <p:ext uri="{BB962C8B-B14F-4D97-AF65-F5344CB8AC3E}">
        <p14:creationId xmlns:p14="http://schemas.microsoft.com/office/powerpoint/2010/main" val="2087803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t>2</a:t>
            </a:fld>
            <a:endParaRPr lang="en-US" dirty="0"/>
          </a:p>
        </p:txBody>
      </p:sp>
    </p:spTree>
    <p:extLst>
      <p:ext uri="{BB962C8B-B14F-4D97-AF65-F5344CB8AC3E}">
        <p14:creationId xmlns:p14="http://schemas.microsoft.com/office/powerpoint/2010/main" val="821680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t>3</a:t>
            </a:fld>
            <a:endParaRPr lang="en-US" dirty="0"/>
          </a:p>
        </p:txBody>
      </p:sp>
    </p:spTree>
    <p:extLst>
      <p:ext uri="{BB962C8B-B14F-4D97-AF65-F5344CB8AC3E}">
        <p14:creationId xmlns:p14="http://schemas.microsoft.com/office/powerpoint/2010/main" val="1778119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t>4</a:t>
            </a:fld>
            <a:endParaRPr lang="en-US" dirty="0"/>
          </a:p>
        </p:txBody>
      </p:sp>
    </p:spTree>
    <p:extLst>
      <p:ext uri="{BB962C8B-B14F-4D97-AF65-F5344CB8AC3E}">
        <p14:creationId xmlns:p14="http://schemas.microsoft.com/office/powerpoint/2010/main" val="85296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t>5</a:t>
            </a:fld>
            <a:endParaRPr lang="en-US" dirty="0"/>
          </a:p>
        </p:txBody>
      </p:sp>
    </p:spTree>
    <p:extLst>
      <p:ext uri="{BB962C8B-B14F-4D97-AF65-F5344CB8AC3E}">
        <p14:creationId xmlns:p14="http://schemas.microsoft.com/office/powerpoint/2010/main" val="2100375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t>6</a:t>
            </a:fld>
            <a:endParaRPr lang="en-US" dirty="0"/>
          </a:p>
        </p:txBody>
      </p:sp>
    </p:spTree>
    <p:extLst>
      <p:ext uri="{BB962C8B-B14F-4D97-AF65-F5344CB8AC3E}">
        <p14:creationId xmlns:p14="http://schemas.microsoft.com/office/powerpoint/2010/main" val="1748664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603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3" descr="20160714_001-2-Edit_blueppt.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
            <a:ext cx="9144000" cy="6313727"/>
          </a:xfrm>
          <a:prstGeom prst="rect">
            <a:avLst/>
          </a:prstGeom>
        </p:spPr>
      </p:pic>
      <p:sp>
        <p:nvSpPr>
          <p:cNvPr id="11" name="Rectangle 10"/>
          <p:cNvSpPr/>
          <p:nvPr userDrawn="1"/>
        </p:nvSpPr>
        <p:spPr>
          <a:xfrm>
            <a:off x="0" y="4891939"/>
            <a:ext cx="9144000" cy="1421788"/>
          </a:xfrm>
          <a:prstGeom prst="rect">
            <a:avLst/>
          </a:prstGeom>
          <a:gradFill>
            <a:gsLst>
              <a:gs pos="0">
                <a:schemeClr val="tx2">
                  <a:alpha val="61000"/>
                </a:schemeClr>
              </a:gs>
              <a:gs pos="100000">
                <a:schemeClr val="accent3">
                  <a:alpha val="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Subtitle 2"/>
          <p:cNvSpPr>
            <a:spLocks noGrp="1"/>
          </p:cNvSpPr>
          <p:nvPr>
            <p:ph type="subTitle" idx="1"/>
          </p:nvPr>
        </p:nvSpPr>
        <p:spPr>
          <a:xfrm>
            <a:off x="458791" y="4891939"/>
            <a:ext cx="8226425" cy="805052"/>
          </a:xfrm>
        </p:spPr>
        <p:txBody>
          <a:bodyPr anchor="b" anchorCtr="0"/>
          <a:lstStyle>
            <a:lvl1pPr marL="0" indent="0" algn="ctr">
              <a:buNone/>
              <a:defRPr>
                <a:solidFill>
                  <a:schemeClr val="bg1"/>
                </a:solidFill>
                <a:latin typeface="+mn-lt"/>
                <a:cs typeface="Helvetic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5" name="Rectangle 4"/>
          <p:cNvSpPr/>
          <p:nvPr userDrawn="1"/>
        </p:nvSpPr>
        <p:spPr>
          <a:xfrm>
            <a:off x="0" y="2183808"/>
            <a:ext cx="9144000" cy="2183808"/>
          </a:xfrm>
          <a:prstGeom prst="rect">
            <a:avLst/>
          </a:prstGeom>
          <a:solidFill>
            <a:srgbClr val="00395A">
              <a:alpha val="9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ext Placeholder 5"/>
          <p:cNvSpPr>
            <a:spLocks noGrp="1"/>
          </p:cNvSpPr>
          <p:nvPr>
            <p:ph type="body" sz="quarter" idx="10"/>
          </p:nvPr>
        </p:nvSpPr>
        <p:spPr>
          <a:xfrm>
            <a:off x="458788" y="2538981"/>
            <a:ext cx="8226426" cy="1574800"/>
          </a:xfrm>
        </p:spPr>
        <p:txBody>
          <a:bodyPr anchor="ctr" anchorCtr="1">
            <a:normAutofit/>
          </a:bodyPr>
          <a:lstStyle>
            <a:lvl1pPr marL="0" indent="0" algn="ctr">
              <a:buNone/>
              <a:defRPr sz="2700">
                <a:solidFill>
                  <a:schemeClr val="bg1"/>
                </a:solidFill>
                <a:latin typeface="+mj-lt"/>
              </a:defRPr>
            </a:lvl1pPr>
          </a:lstStyle>
          <a:p>
            <a:pPr lvl="0"/>
            <a:r>
              <a:rPr lang="en-US" dirty="0"/>
              <a:t>Click to edit Master text styles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8594" y="186643"/>
            <a:ext cx="2842337" cy="1020399"/>
          </a:xfrm>
          <a:prstGeom prst="rect">
            <a:avLst/>
          </a:prstGeom>
        </p:spPr>
      </p:pic>
    </p:spTree>
    <p:extLst>
      <p:ext uri="{BB962C8B-B14F-4D97-AF65-F5344CB8AC3E}">
        <p14:creationId xmlns:p14="http://schemas.microsoft.com/office/powerpoint/2010/main" val="1323335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3" y="0"/>
            <a:ext cx="9143999" cy="11430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2707572" y="0"/>
            <a:ext cx="6436428" cy="11430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260E43B-7F43-FA45-AAB7-E054FD6CC4E3}" type="slidenum">
              <a:rPr lang="en-US" smtClean="0"/>
              <a:t>‹#›</a:t>
            </a:fld>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1643" y="123515"/>
            <a:ext cx="2064288" cy="889536"/>
          </a:xfrm>
          <a:prstGeom prst="rect">
            <a:avLst/>
          </a:prstGeom>
        </p:spPr>
      </p:pic>
    </p:spTree>
    <p:extLst>
      <p:ext uri="{BB962C8B-B14F-4D97-AF65-F5344CB8AC3E}">
        <p14:creationId xmlns:p14="http://schemas.microsoft.com/office/powerpoint/2010/main" val="2205109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6" y="2130852"/>
            <a:ext cx="7773293" cy="1470049"/>
          </a:xfrm>
        </p:spPr>
        <p:txBody>
          <a:bodyPr/>
          <a:lstStyle/>
          <a:p>
            <a:r>
              <a:rPr lang="en-US"/>
              <a:t>Click to edit Master title style</a:t>
            </a:r>
          </a:p>
        </p:txBody>
      </p:sp>
      <p:sp>
        <p:nvSpPr>
          <p:cNvPr id="3" name="Subtitle 2"/>
          <p:cNvSpPr>
            <a:spLocks noGrp="1"/>
          </p:cNvSpPr>
          <p:nvPr>
            <p:ph type="subTitle" idx="1"/>
          </p:nvPr>
        </p:nvSpPr>
        <p:spPr>
          <a:xfrm>
            <a:off x="1371825" y="3886651"/>
            <a:ext cx="6400354" cy="1752451"/>
          </a:xfrm>
        </p:spPr>
        <p:txBody>
          <a:bodyPr/>
          <a:lstStyle>
            <a:lvl1pPr marL="0" indent="0" algn="ctr">
              <a:buNone/>
              <a:defRPr/>
            </a:lvl1pPr>
            <a:lvl2pPr marL="241093" indent="0" algn="ctr">
              <a:buNone/>
              <a:defRPr/>
            </a:lvl2pPr>
            <a:lvl3pPr marL="482186" indent="0" algn="ctr">
              <a:buNone/>
              <a:defRPr/>
            </a:lvl3pPr>
            <a:lvl4pPr marL="723279" indent="0" algn="ctr">
              <a:buNone/>
              <a:defRPr/>
            </a:lvl4pPr>
            <a:lvl5pPr marL="964372" indent="0" algn="ctr">
              <a:buNone/>
              <a:defRPr/>
            </a:lvl5pPr>
            <a:lvl6pPr marL="1205465" indent="0" algn="ctr">
              <a:buNone/>
              <a:defRPr/>
            </a:lvl6pPr>
            <a:lvl7pPr marL="1446558" indent="0" algn="ctr">
              <a:buNone/>
              <a:defRPr/>
            </a:lvl7pPr>
            <a:lvl8pPr marL="1687651" indent="0" algn="ctr">
              <a:buNone/>
              <a:defRPr/>
            </a:lvl8pPr>
            <a:lvl9pPr marL="1928744" indent="0" algn="ctr">
              <a:buNone/>
              <a:defRPr/>
            </a:lvl9pPr>
          </a:lstStyle>
          <a:p>
            <a:r>
              <a:rPr lang="en-US"/>
              <a:t>Click to edit Master subtitle style</a:t>
            </a:r>
          </a:p>
        </p:txBody>
      </p:sp>
    </p:spTree>
    <p:extLst>
      <p:ext uri="{BB962C8B-B14F-4D97-AF65-F5344CB8AC3E}">
        <p14:creationId xmlns:p14="http://schemas.microsoft.com/office/powerpoint/2010/main" val="4212213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438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3" descr="20160714_001-2-Edit_blueppt.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
            <a:ext cx="9144000" cy="6313727"/>
          </a:xfrm>
          <a:prstGeom prst="rect">
            <a:avLst/>
          </a:prstGeom>
        </p:spPr>
      </p:pic>
      <p:sp>
        <p:nvSpPr>
          <p:cNvPr id="11" name="Rectangle 10"/>
          <p:cNvSpPr/>
          <p:nvPr userDrawn="1"/>
        </p:nvSpPr>
        <p:spPr>
          <a:xfrm>
            <a:off x="0" y="4891939"/>
            <a:ext cx="9144000" cy="1421788"/>
          </a:xfrm>
          <a:prstGeom prst="rect">
            <a:avLst/>
          </a:prstGeom>
          <a:gradFill>
            <a:gsLst>
              <a:gs pos="0">
                <a:schemeClr val="tx2">
                  <a:alpha val="61000"/>
                </a:schemeClr>
              </a:gs>
              <a:gs pos="100000">
                <a:schemeClr val="accent3">
                  <a:alpha val="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3" name="Subtitle 2"/>
          <p:cNvSpPr>
            <a:spLocks noGrp="1"/>
          </p:cNvSpPr>
          <p:nvPr>
            <p:ph type="subTitle" idx="1"/>
          </p:nvPr>
        </p:nvSpPr>
        <p:spPr>
          <a:xfrm>
            <a:off x="458791" y="4891939"/>
            <a:ext cx="8226425" cy="805052"/>
          </a:xfrm>
        </p:spPr>
        <p:txBody>
          <a:bodyPr anchor="b" anchorCtr="0"/>
          <a:lstStyle>
            <a:lvl1pPr marL="0" indent="0" algn="ctr">
              <a:buNone/>
              <a:defRPr>
                <a:solidFill>
                  <a:schemeClr val="bg1"/>
                </a:solidFill>
                <a:latin typeface="+mn-lt"/>
                <a:cs typeface="Helvetic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5" name="Rectangle 4"/>
          <p:cNvSpPr/>
          <p:nvPr userDrawn="1"/>
        </p:nvSpPr>
        <p:spPr>
          <a:xfrm>
            <a:off x="0" y="2183808"/>
            <a:ext cx="9144000" cy="2183808"/>
          </a:xfrm>
          <a:prstGeom prst="rect">
            <a:avLst/>
          </a:prstGeom>
          <a:solidFill>
            <a:srgbClr val="00395A">
              <a:alpha val="9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0" name="Text Placeholder 5"/>
          <p:cNvSpPr>
            <a:spLocks noGrp="1"/>
          </p:cNvSpPr>
          <p:nvPr>
            <p:ph type="body" sz="quarter" idx="10"/>
          </p:nvPr>
        </p:nvSpPr>
        <p:spPr>
          <a:xfrm>
            <a:off x="458788" y="2538981"/>
            <a:ext cx="8226426" cy="1574800"/>
          </a:xfrm>
        </p:spPr>
        <p:txBody>
          <a:bodyPr anchor="ctr" anchorCtr="1">
            <a:normAutofit/>
          </a:bodyPr>
          <a:lstStyle>
            <a:lvl1pPr marL="0" indent="0" algn="ctr">
              <a:buNone/>
              <a:defRPr sz="2700">
                <a:solidFill>
                  <a:schemeClr val="bg1"/>
                </a:solidFill>
                <a:latin typeface="+mj-lt"/>
              </a:defRPr>
            </a:lvl1pPr>
          </a:lstStyle>
          <a:p>
            <a:pPr lvl="0"/>
            <a:r>
              <a:rPr lang="en-US" dirty="0"/>
              <a:t>Click to edit Master text styles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8594" y="186643"/>
            <a:ext cx="2842337" cy="1020399"/>
          </a:xfrm>
          <a:prstGeom prst="rect">
            <a:avLst/>
          </a:prstGeom>
        </p:spPr>
      </p:pic>
    </p:spTree>
    <p:extLst>
      <p:ext uri="{BB962C8B-B14F-4D97-AF65-F5344CB8AC3E}">
        <p14:creationId xmlns:p14="http://schemas.microsoft.com/office/powerpoint/2010/main" val="4274186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3" y="0"/>
            <a:ext cx="9143999" cy="11430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 name="Title 1"/>
          <p:cNvSpPr>
            <a:spLocks noGrp="1"/>
          </p:cNvSpPr>
          <p:nvPr>
            <p:ph type="title"/>
          </p:nvPr>
        </p:nvSpPr>
        <p:spPr>
          <a:xfrm>
            <a:off x="2707572" y="0"/>
            <a:ext cx="6436428" cy="11430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356884" y="6417781"/>
            <a:ext cx="516675" cy="365125"/>
          </a:xfrm>
        </p:spPr>
        <p:txBody>
          <a:bodyPr/>
          <a:lstStyle/>
          <a:p>
            <a:pPr>
              <a:defRPr/>
            </a:pPr>
            <a:fld id="{D260E43B-7F43-FA45-AAB7-E054FD6CC4E3}" type="slidenum">
              <a:rPr lang="en-US" smtClean="0"/>
              <a:pPr>
                <a:defRPr/>
              </a:pPr>
              <a:t>‹#›</a:t>
            </a:fld>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591" y="123515"/>
            <a:ext cx="2477816" cy="889536"/>
          </a:xfrm>
          <a:prstGeom prst="rect">
            <a:avLst/>
          </a:prstGeom>
        </p:spPr>
      </p:pic>
    </p:spTree>
    <p:extLst>
      <p:ext uri="{BB962C8B-B14F-4D97-AF65-F5344CB8AC3E}">
        <p14:creationId xmlns:p14="http://schemas.microsoft.com/office/powerpoint/2010/main" val="63813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6" y="2130852"/>
            <a:ext cx="7773293" cy="1470049"/>
          </a:xfrm>
        </p:spPr>
        <p:txBody>
          <a:bodyPr/>
          <a:lstStyle/>
          <a:p>
            <a:r>
              <a:rPr lang="en-US"/>
              <a:t>Click to edit Master title style</a:t>
            </a:r>
          </a:p>
        </p:txBody>
      </p:sp>
      <p:sp>
        <p:nvSpPr>
          <p:cNvPr id="3" name="Subtitle 2"/>
          <p:cNvSpPr>
            <a:spLocks noGrp="1"/>
          </p:cNvSpPr>
          <p:nvPr>
            <p:ph type="subTitle" idx="1"/>
          </p:nvPr>
        </p:nvSpPr>
        <p:spPr>
          <a:xfrm>
            <a:off x="1371825" y="3886651"/>
            <a:ext cx="6400354" cy="1752451"/>
          </a:xfrm>
        </p:spPr>
        <p:txBody>
          <a:bodyPr/>
          <a:lstStyle>
            <a:lvl1pPr marL="0" indent="0" algn="ctr">
              <a:buNone/>
              <a:defRPr/>
            </a:lvl1pPr>
            <a:lvl2pPr marL="241093" indent="0" algn="ctr">
              <a:buNone/>
              <a:defRPr/>
            </a:lvl2pPr>
            <a:lvl3pPr marL="482186" indent="0" algn="ctr">
              <a:buNone/>
              <a:defRPr/>
            </a:lvl3pPr>
            <a:lvl4pPr marL="723279" indent="0" algn="ctr">
              <a:buNone/>
              <a:defRPr/>
            </a:lvl4pPr>
            <a:lvl5pPr marL="964372" indent="0" algn="ctr">
              <a:buNone/>
              <a:defRPr/>
            </a:lvl5pPr>
            <a:lvl6pPr marL="1205465" indent="0" algn="ctr">
              <a:buNone/>
              <a:defRPr/>
            </a:lvl6pPr>
            <a:lvl7pPr marL="1446558" indent="0" algn="ctr">
              <a:buNone/>
              <a:defRPr/>
            </a:lvl7pPr>
            <a:lvl8pPr marL="1687651" indent="0" algn="ctr">
              <a:buNone/>
              <a:defRPr/>
            </a:lvl8pPr>
            <a:lvl9pPr marL="1928744" indent="0" algn="ctr">
              <a:buNone/>
              <a:defRPr/>
            </a:lvl9pPr>
          </a:lstStyle>
          <a:p>
            <a:r>
              <a:rPr lang="en-US"/>
              <a:t>Click to edit Master subtitle style</a:t>
            </a:r>
          </a:p>
        </p:txBody>
      </p:sp>
    </p:spTree>
    <p:extLst>
      <p:ext uri="{BB962C8B-B14F-4D97-AF65-F5344CB8AC3E}">
        <p14:creationId xmlns:p14="http://schemas.microsoft.com/office/powerpoint/2010/main" val="24129966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a:solidFill>
            <a:schemeClr val="tx2"/>
          </a:solidFill>
          <a:effectLst>
            <a:outerShdw blurRad="50800" dist="38100" dir="2700000" algn="tl" rotWithShape="0">
              <a:srgbClr val="000000">
                <a:alpha val="43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170127" y="6356354"/>
            <a:ext cx="516675" cy="365125"/>
          </a:xfrm>
          <a:prstGeom prst="rect">
            <a:avLst/>
          </a:prstGeom>
        </p:spPr>
        <p:txBody>
          <a:bodyPr vert="horz" lIns="91440" tIns="45720" rIns="91440" bIns="45720" rtlCol="0" anchor="ctr"/>
          <a:lstStyle>
            <a:lvl1pPr algn="r">
              <a:defRPr sz="750">
                <a:solidFill>
                  <a:srgbClr val="898989"/>
                </a:solidFill>
              </a:defRPr>
            </a:lvl1pPr>
          </a:lstStyle>
          <a:p>
            <a:fld id="{D260E43B-7F43-FA45-AAB7-E054FD6CC4E3}" type="slidenum">
              <a:rPr lang="en-US" smtClean="0"/>
              <a:pPr/>
              <a:t>‹#›</a:t>
            </a:fld>
            <a:endParaRPr lang="en-US" dirty="0"/>
          </a:p>
        </p:txBody>
      </p:sp>
      <p:grpSp>
        <p:nvGrpSpPr>
          <p:cNvPr id="10" name="Group 9"/>
          <p:cNvGrpSpPr/>
          <p:nvPr userDrawn="1"/>
        </p:nvGrpSpPr>
        <p:grpSpPr>
          <a:xfrm>
            <a:off x="-158720" y="-142629"/>
            <a:ext cx="9447494" cy="7137992"/>
            <a:chOff x="-158720" y="-142629"/>
            <a:chExt cx="9447494" cy="7137992"/>
          </a:xfrm>
        </p:grpSpPr>
        <p:grpSp>
          <p:nvGrpSpPr>
            <p:cNvPr id="11" name="Group 10"/>
            <p:cNvGrpSpPr/>
            <p:nvPr userDrawn="1"/>
          </p:nvGrpSpPr>
          <p:grpSpPr>
            <a:xfrm>
              <a:off x="467806" y="6873248"/>
              <a:ext cx="8217866" cy="122115"/>
              <a:chOff x="467806" y="6873248"/>
              <a:chExt cx="8217866" cy="122115"/>
            </a:xfrm>
          </p:grpSpPr>
          <p:cxnSp>
            <p:nvCxnSpPr>
              <p:cNvPr id="39" name="Straight Connector 38"/>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1" name="Group 40"/>
              <p:cNvGrpSpPr/>
              <p:nvPr userDrawn="1"/>
            </p:nvGrpSpPr>
            <p:grpSpPr>
              <a:xfrm>
                <a:off x="5715000" y="6873248"/>
                <a:ext cx="457200" cy="122115"/>
                <a:chOff x="5715000" y="6873248"/>
                <a:chExt cx="457200" cy="122115"/>
              </a:xfrm>
            </p:grpSpPr>
            <p:cxnSp>
              <p:nvCxnSpPr>
                <p:cNvPr id="45" name="Straight Connector 4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userDrawn="1"/>
            </p:nvGrpSpPr>
            <p:grpSpPr>
              <a:xfrm>
                <a:off x="2971800" y="6873248"/>
                <a:ext cx="457200" cy="122115"/>
                <a:chOff x="5715000" y="6873248"/>
                <a:chExt cx="457200" cy="122115"/>
              </a:xfrm>
            </p:grpSpPr>
            <p:cxnSp>
              <p:nvCxnSpPr>
                <p:cNvPr id="43" name="Straight Connector 42"/>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userDrawn="1"/>
          </p:nvGrpSpPr>
          <p:grpSpPr>
            <a:xfrm>
              <a:off x="467806" y="-142629"/>
              <a:ext cx="8217866" cy="122115"/>
              <a:chOff x="467806" y="6873248"/>
              <a:chExt cx="8217866" cy="122115"/>
            </a:xfrm>
          </p:grpSpPr>
          <p:cxnSp>
            <p:nvCxnSpPr>
              <p:cNvPr id="31" name="Straight Connector 30"/>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6873248"/>
                <a:ext cx="457200" cy="122115"/>
                <a:chOff x="5715000" y="6873248"/>
                <a:chExt cx="457200" cy="122115"/>
              </a:xfrm>
            </p:grpSpPr>
            <p:cxnSp>
              <p:nvCxnSpPr>
                <p:cNvPr id="37" name="Straight Connector 36"/>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userDrawn="1"/>
            </p:nvGrpSpPr>
            <p:grpSpPr>
              <a:xfrm>
                <a:off x="2971800" y="6873248"/>
                <a:ext cx="457200" cy="122115"/>
                <a:chOff x="5715000" y="6873248"/>
                <a:chExt cx="457200" cy="122115"/>
              </a:xfrm>
            </p:grpSpPr>
            <p:cxnSp>
              <p:nvCxnSpPr>
                <p:cNvPr id="35" name="Straight Connector 3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userDrawn="1"/>
          </p:nvGrpSpPr>
          <p:grpSpPr>
            <a:xfrm>
              <a:off x="-158720" y="1143066"/>
              <a:ext cx="122115" cy="5029134"/>
              <a:chOff x="-158720" y="1143066"/>
              <a:chExt cx="122115" cy="5029134"/>
            </a:xfrm>
          </p:grpSpPr>
          <p:cxnSp>
            <p:nvCxnSpPr>
              <p:cNvPr id="25" name="Straight Connector 24"/>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userDrawn="1"/>
          </p:nvGrpSpPr>
          <p:grpSpPr>
            <a:xfrm>
              <a:off x="9166659" y="1143066"/>
              <a:ext cx="122115" cy="5029134"/>
              <a:chOff x="-158720" y="1143066"/>
              <a:chExt cx="122115" cy="5029134"/>
            </a:xfrm>
          </p:grpSpPr>
          <p:cxnSp>
            <p:nvCxnSpPr>
              <p:cNvPr id="17" name="Straight Connector 16"/>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
        <p:nvSpPr>
          <p:cNvPr id="47" name="Rectangle 46"/>
          <p:cNvSpPr/>
          <p:nvPr userDrawn="1"/>
        </p:nvSpPr>
        <p:spPr>
          <a:xfrm>
            <a:off x="461" y="6323778"/>
            <a:ext cx="9166199" cy="5460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8562" tIns="34282" rIns="68562" bIns="34282" anchor="ctr"/>
          <a:lstStyle/>
          <a:p>
            <a:pPr algn="ctr" defTabSz="342812">
              <a:defRPr/>
            </a:pPr>
            <a:endParaRPr lang="en-US" sz="1350" dirty="0">
              <a:solidFill>
                <a:srgbClr val="FFFFFF"/>
              </a:solidFill>
              <a:latin typeface="Arial" charset="0"/>
              <a:ea typeface="ＭＳ Ｐゴシック" charset="0"/>
              <a:cs typeface="ＭＳ Ｐゴシック" charset="0"/>
            </a:endParaRPr>
          </a:p>
          <a:p>
            <a:pPr algn="ctr" defTabSz="342812">
              <a:defRPr/>
            </a:pPr>
            <a:endParaRPr lang="en-US" sz="1350" dirty="0">
              <a:solidFill>
                <a:srgbClr val="FFFFFF"/>
              </a:solidFill>
              <a:latin typeface="Arial" charset="0"/>
              <a:ea typeface="ＭＳ Ｐゴシック" charset="0"/>
              <a:cs typeface="ＭＳ Ｐゴシック" charset="0"/>
            </a:endParaRPr>
          </a:p>
        </p:txBody>
      </p:sp>
      <p:pic>
        <p:nvPicPr>
          <p:cNvPr id="48" name="Picture 47" descr="RGB_White-Seal_White-Mark_SC_Horizontal–400dpi.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66644" y="6457861"/>
            <a:ext cx="1570468" cy="263614"/>
          </a:xfrm>
          <a:prstGeom prst="rect">
            <a:avLst/>
          </a:prstGeom>
        </p:spPr>
      </p:pic>
    </p:spTree>
    <p:extLst>
      <p:ext uri="{BB962C8B-B14F-4D97-AF65-F5344CB8AC3E}">
        <p14:creationId xmlns:p14="http://schemas.microsoft.com/office/powerpoint/2010/main" val="190536434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3" r:id="rId4"/>
  </p:sldLayoutIdLst>
  <p:hf hdr="0" ftr="0" dt="0"/>
  <p:txStyles>
    <p:titleStyle>
      <a:lvl1pPr algn="ctr" defTabSz="342900" rtl="0" eaLnBrk="1" latinLnBrk="0" hangingPunct="1">
        <a:spcBef>
          <a:spcPct val="0"/>
        </a:spcBef>
        <a:buNone/>
        <a:defRPr sz="2100" kern="1200">
          <a:solidFill>
            <a:schemeClr val="bg1"/>
          </a:solidFill>
          <a:latin typeface="+mj-lt"/>
          <a:ea typeface="+mj-ea"/>
          <a:cs typeface="+mj-cs"/>
        </a:defRPr>
      </a:lvl1pPr>
    </p:titleStyle>
    <p:bodyStyle>
      <a:lvl1pPr marL="257175" indent="-257175" algn="l" defTabSz="342900" rtl="0" eaLnBrk="1" latinLnBrk="0" hangingPunct="1">
        <a:spcBef>
          <a:spcPct val="20000"/>
        </a:spcBef>
        <a:buFont typeface="Arial"/>
        <a:buChar char="•"/>
        <a:defRPr sz="1800" kern="1200">
          <a:solidFill>
            <a:schemeClr val="tx2"/>
          </a:solidFill>
          <a:latin typeface="+mj-lt"/>
          <a:ea typeface="+mn-ea"/>
          <a:cs typeface="+mn-cs"/>
        </a:defRPr>
      </a:lvl1pPr>
      <a:lvl2pPr marL="557213" indent="-214313" algn="l" defTabSz="342900" rtl="0" eaLnBrk="1" latinLnBrk="0" hangingPunct="1">
        <a:spcBef>
          <a:spcPct val="20000"/>
        </a:spcBef>
        <a:buFont typeface="Courier New"/>
        <a:buChar char="o"/>
        <a:defRPr sz="1500" kern="1200">
          <a:solidFill>
            <a:srgbClr val="1F497D"/>
          </a:solidFill>
          <a:latin typeface="+mj-lt"/>
          <a:ea typeface="+mn-ea"/>
          <a:cs typeface="+mn-cs"/>
        </a:defRPr>
      </a:lvl2pPr>
      <a:lvl3pPr marL="857250" indent="-171450" algn="l" defTabSz="342900" rtl="0" eaLnBrk="1" latinLnBrk="0" hangingPunct="1">
        <a:spcBef>
          <a:spcPct val="20000"/>
        </a:spcBef>
        <a:buFont typeface="Arial"/>
        <a:buChar char="•"/>
        <a:defRPr sz="1500" kern="1200">
          <a:solidFill>
            <a:srgbClr val="1F497D"/>
          </a:solidFill>
          <a:latin typeface="+mj-lt"/>
          <a:ea typeface="+mn-ea"/>
          <a:cs typeface="+mn-cs"/>
        </a:defRPr>
      </a:lvl3pPr>
      <a:lvl4pPr marL="1200150" indent="-171450" algn="l" defTabSz="342900" rtl="0" eaLnBrk="1" latinLnBrk="0" hangingPunct="1">
        <a:spcBef>
          <a:spcPct val="20000"/>
        </a:spcBef>
        <a:buFont typeface="Arial"/>
        <a:buChar char="–"/>
        <a:defRPr sz="1500" kern="1200">
          <a:solidFill>
            <a:srgbClr val="1F497D"/>
          </a:solidFill>
          <a:latin typeface="+mj-lt"/>
          <a:ea typeface="+mn-ea"/>
          <a:cs typeface="+mn-cs"/>
        </a:defRPr>
      </a:lvl4pPr>
      <a:lvl5pPr marL="1543050" indent="-171450" algn="l" defTabSz="342900" rtl="0" eaLnBrk="1" latinLnBrk="0" hangingPunct="1">
        <a:spcBef>
          <a:spcPct val="20000"/>
        </a:spcBef>
        <a:buFont typeface="Arial"/>
        <a:buChar char="»"/>
        <a:defRPr sz="1500" kern="1200">
          <a:solidFill>
            <a:srgbClr val="1F497D"/>
          </a:solidFill>
          <a:latin typeface="+mj-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a:solidFill>
            <a:schemeClr val="tx2"/>
          </a:solidFill>
          <a:effectLst>
            <a:outerShdw blurRad="50800" dist="38100" dir="2700000" algn="tl" rotWithShape="0">
              <a:srgbClr val="000000">
                <a:alpha val="43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170127" y="6356354"/>
            <a:ext cx="516675" cy="365125"/>
          </a:xfrm>
          <a:prstGeom prst="rect">
            <a:avLst/>
          </a:prstGeom>
        </p:spPr>
        <p:txBody>
          <a:bodyPr vert="horz" lIns="91440" tIns="45720" rIns="91440" bIns="45720" rtlCol="0" anchor="ctr"/>
          <a:lstStyle>
            <a:lvl1pPr algn="r">
              <a:defRPr sz="750">
                <a:solidFill>
                  <a:srgbClr val="898989"/>
                </a:solidFill>
              </a:defRPr>
            </a:lvl1pPr>
          </a:lstStyle>
          <a:p>
            <a:pPr>
              <a:defRPr/>
            </a:pPr>
            <a:fld id="{D260E43B-7F43-FA45-AAB7-E054FD6CC4E3}" type="slidenum">
              <a:rPr lang="en-US" smtClean="0"/>
              <a:pPr>
                <a:defRPr/>
              </a:pPr>
              <a:t>‹#›</a:t>
            </a:fld>
            <a:endParaRPr lang="en-US" dirty="0"/>
          </a:p>
        </p:txBody>
      </p:sp>
      <p:grpSp>
        <p:nvGrpSpPr>
          <p:cNvPr id="10" name="Group 9"/>
          <p:cNvGrpSpPr/>
          <p:nvPr userDrawn="1"/>
        </p:nvGrpSpPr>
        <p:grpSpPr>
          <a:xfrm>
            <a:off x="-158720" y="-142629"/>
            <a:ext cx="9447494" cy="7137992"/>
            <a:chOff x="-158720" y="-142629"/>
            <a:chExt cx="9447494" cy="7137992"/>
          </a:xfrm>
        </p:grpSpPr>
        <p:grpSp>
          <p:nvGrpSpPr>
            <p:cNvPr id="11" name="Group 10"/>
            <p:cNvGrpSpPr/>
            <p:nvPr userDrawn="1"/>
          </p:nvGrpSpPr>
          <p:grpSpPr>
            <a:xfrm>
              <a:off x="467806" y="6873248"/>
              <a:ext cx="8217866" cy="122115"/>
              <a:chOff x="467806" y="6873248"/>
              <a:chExt cx="8217866" cy="122115"/>
            </a:xfrm>
          </p:grpSpPr>
          <p:cxnSp>
            <p:nvCxnSpPr>
              <p:cNvPr id="39" name="Straight Connector 38"/>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1" name="Group 40"/>
              <p:cNvGrpSpPr/>
              <p:nvPr userDrawn="1"/>
            </p:nvGrpSpPr>
            <p:grpSpPr>
              <a:xfrm>
                <a:off x="5715000" y="6873248"/>
                <a:ext cx="457200" cy="122115"/>
                <a:chOff x="5715000" y="6873248"/>
                <a:chExt cx="457200" cy="122115"/>
              </a:xfrm>
            </p:grpSpPr>
            <p:cxnSp>
              <p:nvCxnSpPr>
                <p:cNvPr id="45" name="Straight Connector 4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userDrawn="1"/>
            </p:nvGrpSpPr>
            <p:grpSpPr>
              <a:xfrm>
                <a:off x="2971800" y="6873248"/>
                <a:ext cx="457200" cy="122115"/>
                <a:chOff x="5715000" y="6873248"/>
                <a:chExt cx="457200" cy="122115"/>
              </a:xfrm>
            </p:grpSpPr>
            <p:cxnSp>
              <p:nvCxnSpPr>
                <p:cNvPr id="43" name="Straight Connector 42"/>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userDrawn="1"/>
          </p:nvGrpSpPr>
          <p:grpSpPr>
            <a:xfrm>
              <a:off x="467806" y="-142629"/>
              <a:ext cx="8217866" cy="122115"/>
              <a:chOff x="467806" y="6873248"/>
              <a:chExt cx="8217866" cy="122115"/>
            </a:xfrm>
          </p:grpSpPr>
          <p:cxnSp>
            <p:nvCxnSpPr>
              <p:cNvPr id="31" name="Straight Connector 30"/>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6873248"/>
                <a:ext cx="457200" cy="122115"/>
                <a:chOff x="5715000" y="6873248"/>
                <a:chExt cx="457200" cy="122115"/>
              </a:xfrm>
            </p:grpSpPr>
            <p:cxnSp>
              <p:nvCxnSpPr>
                <p:cNvPr id="37" name="Straight Connector 36"/>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userDrawn="1"/>
            </p:nvGrpSpPr>
            <p:grpSpPr>
              <a:xfrm>
                <a:off x="2971800" y="6873248"/>
                <a:ext cx="457200" cy="122115"/>
                <a:chOff x="5715000" y="6873248"/>
                <a:chExt cx="457200" cy="122115"/>
              </a:xfrm>
            </p:grpSpPr>
            <p:cxnSp>
              <p:nvCxnSpPr>
                <p:cNvPr id="35" name="Straight Connector 3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userDrawn="1"/>
          </p:nvGrpSpPr>
          <p:grpSpPr>
            <a:xfrm>
              <a:off x="-158720" y="1143066"/>
              <a:ext cx="122115" cy="5029134"/>
              <a:chOff x="-158720" y="1143066"/>
              <a:chExt cx="122115" cy="5029134"/>
            </a:xfrm>
          </p:grpSpPr>
          <p:cxnSp>
            <p:nvCxnSpPr>
              <p:cNvPr id="25" name="Straight Connector 24"/>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userDrawn="1"/>
          </p:nvGrpSpPr>
          <p:grpSpPr>
            <a:xfrm>
              <a:off x="9166659" y="1143066"/>
              <a:ext cx="122115" cy="5029134"/>
              <a:chOff x="-158720" y="1143066"/>
              <a:chExt cx="122115" cy="5029134"/>
            </a:xfrm>
          </p:grpSpPr>
          <p:cxnSp>
            <p:nvCxnSpPr>
              <p:cNvPr id="17" name="Straight Connector 16"/>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
        <p:nvSpPr>
          <p:cNvPr id="47" name="Rectangle 46"/>
          <p:cNvSpPr/>
          <p:nvPr userDrawn="1"/>
        </p:nvSpPr>
        <p:spPr>
          <a:xfrm>
            <a:off x="461" y="6323778"/>
            <a:ext cx="9166199" cy="5460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8562" tIns="34282" rIns="68562" bIns="34282" anchor="ctr"/>
          <a:lstStyle/>
          <a:p>
            <a:pPr marL="0" marR="0" lvl="0" indent="0" algn="ctr" defTabSz="342812"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endParaRPr>
          </a:p>
          <a:p>
            <a:pPr marL="0" marR="0" lvl="0" indent="0" algn="ctr" defTabSz="342812"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endParaRPr>
          </a:p>
        </p:txBody>
      </p:sp>
      <p:pic>
        <p:nvPicPr>
          <p:cNvPr id="48" name="Picture 47" descr="RGB_White-Seal_White-Mark_SC_Horizontal–400dpi.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66644" y="6457861"/>
            <a:ext cx="1570468" cy="263614"/>
          </a:xfrm>
          <a:prstGeom prst="rect">
            <a:avLst/>
          </a:prstGeom>
        </p:spPr>
      </p:pic>
    </p:spTree>
    <p:extLst>
      <p:ext uri="{BB962C8B-B14F-4D97-AF65-F5344CB8AC3E}">
        <p14:creationId xmlns:p14="http://schemas.microsoft.com/office/powerpoint/2010/main" val="144897949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ctr" defTabSz="342900" rtl="0" eaLnBrk="1" latinLnBrk="0" hangingPunct="1">
        <a:spcBef>
          <a:spcPct val="0"/>
        </a:spcBef>
        <a:buNone/>
        <a:defRPr sz="2100" kern="1200">
          <a:solidFill>
            <a:schemeClr val="bg1"/>
          </a:solidFill>
          <a:latin typeface="+mj-lt"/>
          <a:ea typeface="+mj-ea"/>
          <a:cs typeface="+mj-cs"/>
        </a:defRPr>
      </a:lvl1pPr>
    </p:titleStyle>
    <p:bodyStyle>
      <a:lvl1pPr marL="257175" indent="-257175" algn="l" defTabSz="342900" rtl="0" eaLnBrk="1" latinLnBrk="0" hangingPunct="1">
        <a:spcBef>
          <a:spcPct val="20000"/>
        </a:spcBef>
        <a:buFont typeface="Arial"/>
        <a:buChar char="•"/>
        <a:defRPr sz="1800" kern="1200">
          <a:solidFill>
            <a:schemeClr val="tx2"/>
          </a:solidFill>
          <a:latin typeface="+mj-lt"/>
          <a:ea typeface="+mn-ea"/>
          <a:cs typeface="+mn-cs"/>
        </a:defRPr>
      </a:lvl1pPr>
      <a:lvl2pPr marL="557213" indent="-214313" algn="l" defTabSz="342900" rtl="0" eaLnBrk="1" latinLnBrk="0" hangingPunct="1">
        <a:spcBef>
          <a:spcPct val="20000"/>
        </a:spcBef>
        <a:buFont typeface="Courier New"/>
        <a:buChar char="o"/>
        <a:defRPr sz="1500" kern="1200">
          <a:solidFill>
            <a:srgbClr val="1F497D"/>
          </a:solidFill>
          <a:latin typeface="+mj-lt"/>
          <a:ea typeface="+mn-ea"/>
          <a:cs typeface="+mn-cs"/>
        </a:defRPr>
      </a:lvl2pPr>
      <a:lvl3pPr marL="857250" indent="-171450" algn="l" defTabSz="342900" rtl="0" eaLnBrk="1" latinLnBrk="0" hangingPunct="1">
        <a:spcBef>
          <a:spcPct val="20000"/>
        </a:spcBef>
        <a:buFont typeface="Arial"/>
        <a:buChar char="•"/>
        <a:defRPr sz="1500" kern="1200">
          <a:solidFill>
            <a:srgbClr val="1F497D"/>
          </a:solidFill>
          <a:latin typeface="+mj-lt"/>
          <a:ea typeface="+mn-ea"/>
          <a:cs typeface="+mn-cs"/>
        </a:defRPr>
      </a:lvl3pPr>
      <a:lvl4pPr marL="1200150" indent="-171450" algn="l" defTabSz="342900" rtl="0" eaLnBrk="1" latinLnBrk="0" hangingPunct="1">
        <a:spcBef>
          <a:spcPct val="20000"/>
        </a:spcBef>
        <a:buFont typeface="Arial"/>
        <a:buChar char="–"/>
        <a:defRPr sz="1500" kern="1200">
          <a:solidFill>
            <a:srgbClr val="1F497D"/>
          </a:solidFill>
          <a:latin typeface="+mj-lt"/>
          <a:ea typeface="+mn-ea"/>
          <a:cs typeface="+mn-cs"/>
        </a:defRPr>
      </a:lvl4pPr>
      <a:lvl5pPr marL="1543050" indent="-171450" algn="l" defTabSz="342900" rtl="0" eaLnBrk="1" latinLnBrk="0" hangingPunct="1">
        <a:spcBef>
          <a:spcPct val="20000"/>
        </a:spcBef>
        <a:buFont typeface="Arial"/>
        <a:buChar char="»"/>
        <a:defRPr sz="1500" kern="1200">
          <a:solidFill>
            <a:srgbClr val="1F497D"/>
          </a:solidFill>
          <a:latin typeface="+mj-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comments" Target="../comments/comment3.xml"/><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omments" Target="../comments/comment4.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487094" y="4526204"/>
            <a:ext cx="6169819" cy="776279"/>
          </a:xfrm>
        </p:spPr>
        <p:txBody>
          <a:bodyPr>
            <a:normAutofit fontScale="92500" lnSpcReduction="10000"/>
          </a:bodyPr>
          <a:lstStyle/>
          <a:p>
            <a:r>
              <a:rPr lang="en-US" b="1" dirty="0"/>
              <a:t>Stoyan Stoynev, Joe </a:t>
            </a:r>
            <a:r>
              <a:rPr lang="en-US" b="1" dirty="0" err="1"/>
              <a:t>diMarco</a:t>
            </a:r>
            <a:r>
              <a:rPr lang="en-US" b="1" dirty="0"/>
              <a:t> </a:t>
            </a:r>
          </a:p>
          <a:p>
            <a:r>
              <a:rPr lang="en-US" sz="1425" dirty="0"/>
              <a:t>US Magnet Development Program</a:t>
            </a:r>
          </a:p>
          <a:p>
            <a:r>
              <a:rPr lang="en-US" sz="1425" dirty="0"/>
              <a:t>Fermi National Accelerator Laboratory</a:t>
            </a:r>
          </a:p>
        </p:txBody>
      </p:sp>
      <p:sp>
        <p:nvSpPr>
          <p:cNvPr id="3" name="Rectangle 2"/>
          <p:cNvSpPr/>
          <p:nvPr/>
        </p:nvSpPr>
        <p:spPr>
          <a:xfrm>
            <a:off x="1487094" y="2729787"/>
            <a:ext cx="6169819" cy="1292662"/>
          </a:xfrm>
          <a:prstGeom prst="rect">
            <a:avLst/>
          </a:prstGeom>
        </p:spPr>
        <p:txBody>
          <a:bodyPr wrap="square">
            <a:spAutoFit/>
          </a:bodyPr>
          <a:lstStyle/>
          <a:p>
            <a:pPr algn="ctr"/>
            <a:r>
              <a:rPr lang="en-US" sz="2400" dirty="0">
                <a:solidFill>
                  <a:schemeClr val="bg1"/>
                </a:solidFill>
              </a:rPr>
              <a:t>Flexible Quench Antenna for CCT</a:t>
            </a:r>
          </a:p>
          <a:p>
            <a:pPr algn="ctr"/>
            <a:endParaRPr lang="en-US" sz="2400" dirty="0">
              <a:solidFill>
                <a:schemeClr val="bg1"/>
              </a:solidFill>
            </a:endParaRPr>
          </a:p>
          <a:p>
            <a:pPr algn="ctr"/>
            <a:r>
              <a:rPr lang="en-US" sz="1500">
                <a:solidFill>
                  <a:schemeClr val="bg1"/>
                </a:solidFill>
              </a:rPr>
              <a:t>MDP meeting</a:t>
            </a:r>
            <a:endParaRPr lang="en-US" sz="1500" dirty="0">
              <a:solidFill>
                <a:schemeClr val="bg1"/>
              </a:solidFill>
            </a:endParaRPr>
          </a:p>
          <a:p>
            <a:pPr algn="ctr"/>
            <a:r>
              <a:rPr lang="en-US" sz="1500" dirty="0">
                <a:solidFill>
                  <a:schemeClr val="bg1"/>
                </a:solidFill>
              </a:rPr>
              <a:t>August, 2019</a:t>
            </a:r>
          </a:p>
        </p:txBody>
      </p:sp>
    </p:spTree>
    <p:extLst>
      <p:ext uri="{BB962C8B-B14F-4D97-AF65-F5344CB8AC3E}">
        <p14:creationId xmlns:p14="http://schemas.microsoft.com/office/powerpoint/2010/main" val="173575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Flexible quench antenna boards</a:t>
            </a:r>
          </a:p>
        </p:txBody>
      </p:sp>
      <p:sp>
        <p:nvSpPr>
          <p:cNvPr id="127" name="Slide Number Placeholder 3">
            <a:extLst>
              <a:ext uri="{FF2B5EF4-FFF2-40B4-BE49-F238E27FC236}">
                <a16:creationId xmlns:a16="http://schemas.microsoft.com/office/drawing/2014/main" id="{E0810190-2F93-4B44-8DC6-E70E8BCE4A75}"/>
              </a:ext>
            </a:extLst>
          </p:cNvPr>
          <p:cNvSpPr>
            <a:spLocks noGrp="1"/>
          </p:cNvSpPr>
          <p:nvPr>
            <p:ph type="sldNum" sz="quarter" idx="12"/>
          </p:nvPr>
        </p:nvSpPr>
        <p:spPr>
          <a:xfrm>
            <a:off x="7356884" y="6417781"/>
            <a:ext cx="516675" cy="365125"/>
          </a:xfrm>
        </p:spPr>
        <p:txBody>
          <a:bodyPr/>
          <a:lstStyle/>
          <a:p>
            <a:pPr>
              <a:defRPr/>
            </a:pPr>
            <a:fld id="{D260E43B-7F43-FA45-AAB7-E054FD6CC4E3}" type="slidenum">
              <a:rPr lang="en-US" smtClean="0"/>
              <a:pPr>
                <a:defRPr/>
              </a:pPr>
              <a:t>2</a:t>
            </a:fld>
            <a:endParaRPr lang="en-US" dirty="0"/>
          </a:p>
        </p:txBody>
      </p:sp>
      <p:pic>
        <p:nvPicPr>
          <p:cNvPr id="12" name="Picture 11">
            <a:extLst>
              <a:ext uri="{FF2B5EF4-FFF2-40B4-BE49-F238E27FC236}">
                <a16:creationId xmlns:a16="http://schemas.microsoft.com/office/drawing/2014/main" id="{35CB7D99-079F-4DE3-8E5B-129279DAE4A6}"/>
              </a:ext>
            </a:extLst>
          </p:cNvPr>
          <p:cNvPicPr>
            <a:picLocks noChangeAspect="1"/>
          </p:cNvPicPr>
          <p:nvPr/>
        </p:nvPicPr>
        <p:blipFill>
          <a:blip r:embed="rId3"/>
          <a:stretch>
            <a:fillRect/>
          </a:stretch>
        </p:blipFill>
        <p:spPr>
          <a:xfrm>
            <a:off x="172995" y="2505566"/>
            <a:ext cx="4497522" cy="3786347"/>
          </a:xfrm>
          <a:prstGeom prst="rect">
            <a:avLst/>
          </a:prstGeom>
        </p:spPr>
      </p:pic>
      <p:sp>
        <p:nvSpPr>
          <p:cNvPr id="22" name="TextBox 21">
            <a:extLst>
              <a:ext uri="{FF2B5EF4-FFF2-40B4-BE49-F238E27FC236}">
                <a16:creationId xmlns:a16="http://schemas.microsoft.com/office/drawing/2014/main" id="{300E5608-E0CD-419B-87F0-38D73398EA68}"/>
              </a:ext>
            </a:extLst>
          </p:cNvPr>
          <p:cNvSpPr txBox="1"/>
          <p:nvPr/>
        </p:nvSpPr>
        <p:spPr>
          <a:xfrm>
            <a:off x="949433" y="3312152"/>
            <a:ext cx="2420856" cy="584775"/>
          </a:xfrm>
          <a:prstGeom prst="rect">
            <a:avLst/>
          </a:prstGeom>
          <a:noFill/>
        </p:spPr>
        <p:txBody>
          <a:bodyPr wrap="none" rtlCol="0">
            <a:spAutoFit/>
          </a:bodyPr>
          <a:lstStyle/>
          <a:p>
            <a:r>
              <a:rPr lang="en-US" sz="1600" dirty="0">
                <a:solidFill>
                  <a:srgbClr val="0070C0"/>
                </a:solidFill>
              </a:rPr>
              <a:t>Distance between the two </a:t>
            </a:r>
          </a:p>
          <a:p>
            <a:r>
              <a:rPr lang="en-US" sz="1600" dirty="0">
                <a:solidFill>
                  <a:srgbClr val="0070C0"/>
                </a:solidFill>
              </a:rPr>
              <a:t>FNAL QAs is 12.7 cm</a:t>
            </a:r>
          </a:p>
        </p:txBody>
      </p:sp>
      <p:pic>
        <p:nvPicPr>
          <p:cNvPr id="11" name="Picture 10">
            <a:extLst>
              <a:ext uri="{FF2B5EF4-FFF2-40B4-BE49-F238E27FC236}">
                <a16:creationId xmlns:a16="http://schemas.microsoft.com/office/drawing/2014/main" id="{EBC23E28-CB43-496B-968A-297A85B5989C}"/>
              </a:ext>
            </a:extLst>
          </p:cNvPr>
          <p:cNvPicPr>
            <a:picLocks noChangeAspect="1"/>
          </p:cNvPicPr>
          <p:nvPr/>
        </p:nvPicPr>
        <p:blipFill rotWithShape="1">
          <a:blip r:embed="rId4"/>
          <a:srcRect t="28306" b="45027"/>
          <a:stretch/>
        </p:blipFill>
        <p:spPr>
          <a:xfrm>
            <a:off x="1849394" y="1218280"/>
            <a:ext cx="6436428" cy="1287286"/>
          </a:xfrm>
          <a:prstGeom prst="rect">
            <a:avLst/>
          </a:prstGeom>
        </p:spPr>
      </p:pic>
      <p:sp>
        <p:nvSpPr>
          <p:cNvPr id="4" name="TextBox 3">
            <a:extLst>
              <a:ext uri="{FF2B5EF4-FFF2-40B4-BE49-F238E27FC236}">
                <a16:creationId xmlns:a16="http://schemas.microsoft.com/office/drawing/2014/main" id="{B831B21F-A7FB-44AA-8D98-9265E7AECE61}"/>
              </a:ext>
            </a:extLst>
          </p:cNvPr>
          <p:cNvSpPr txBox="1"/>
          <p:nvPr/>
        </p:nvSpPr>
        <p:spPr>
          <a:xfrm>
            <a:off x="4333102" y="2782774"/>
            <a:ext cx="4903009" cy="3416320"/>
          </a:xfrm>
          <a:prstGeom prst="rect">
            <a:avLst/>
          </a:prstGeom>
          <a:noFill/>
        </p:spPr>
        <p:txBody>
          <a:bodyPr wrap="none" rtlCol="0">
            <a:spAutoFit/>
          </a:bodyPr>
          <a:lstStyle/>
          <a:p>
            <a:r>
              <a:rPr lang="en-US" dirty="0"/>
              <a:t>Small flexible QA boards were tested </a:t>
            </a:r>
          </a:p>
          <a:p>
            <a:r>
              <a:rPr lang="en-US" dirty="0"/>
              <a:t>earlier in LARP and now the 15 T magnet</a:t>
            </a:r>
          </a:p>
          <a:p>
            <a:endParaRPr lang="en-US" dirty="0"/>
          </a:p>
          <a:p>
            <a:r>
              <a:rPr lang="en-US" dirty="0"/>
              <a:t>They performed very well.</a:t>
            </a:r>
          </a:p>
          <a:p>
            <a:endParaRPr lang="en-US" dirty="0"/>
          </a:p>
          <a:p>
            <a:r>
              <a:rPr lang="en-US" dirty="0"/>
              <a:t>Few months ago we initiated a discussion </a:t>
            </a:r>
          </a:p>
          <a:p>
            <a:r>
              <a:rPr lang="en-US" dirty="0"/>
              <a:t>with Diego and Maxim about the </a:t>
            </a:r>
          </a:p>
          <a:p>
            <a:r>
              <a:rPr lang="en-US" dirty="0"/>
              <a:t>benefits of using the technology with CCT</a:t>
            </a:r>
          </a:p>
          <a:p>
            <a:r>
              <a:rPr lang="en-US" dirty="0"/>
              <a:t>(seems perfect match for the small models).</a:t>
            </a:r>
          </a:p>
          <a:p>
            <a:endParaRPr lang="en-US" dirty="0"/>
          </a:p>
          <a:p>
            <a:r>
              <a:rPr lang="en-US" dirty="0"/>
              <a:t>After some time with technical problems at FNAL</a:t>
            </a:r>
          </a:p>
          <a:p>
            <a:r>
              <a:rPr lang="en-US" dirty="0"/>
              <a:t>we are now committed to finalize the task.  </a:t>
            </a:r>
          </a:p>
        </p:txBody>
      </p:sp>
    </p:spTree>
    <p:extLst>
      <p:ext uri="{BB962C8B-B14F-4D97-AF65-F5344CB8AC3E}">
        <p14:creationId xmlns:p14="http://schemas.microsoft.com/office/powerpoint/2010/main" val="3830449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QA array (2D grid)</a:t>
            </a:r>
          </a:p>
        </p:txBody>
      </p:sp>
      <p:sp>
        <p:nvSpPr>
          <p:cNvPr id="127" name="Slide Number Placeholder 3">
            <a:extLst>
              <a:ext uri="{FF2B5EF4-FFF2-40B4-BE49-F238E27FC236}">
                <a16:creationId xmlns:a16="http://schemas.microsoft.com/office/drawing/2014/main" id="{E0810190-2F93-4B44-8DC6-E70E8BCE4A75}"/>
              </a:ext>
            </a:extLst>
          </p:cNvPr>
          <p:cNvSpPr>
            <a:spLocks noGrp="1"/>
          </p:cNvSpPr>
          <p:nvPr>
            <p:ph type="sldNum" sz="quarter" idx="12"/>
          </p:nvPr>
        </p:nvSpPr>
        <p:spPr>
          <a:xfrm>
            <a:off x="7356884" y="6417781"/>
            <a:ext cx="516675" cy="365125"/>
          </a:xfrm>
        </p:spPr>
        <p:txBody>
          <a:bodyPr/>
          <a:lstStyle/>
          <a:p>
            <a:pPr>
              <a:defRPr/>
            </a:pPr>
            <a:fld id="{D260E43B-7F43-FA45-AAB7-E054FD6CC4E3}" type="slidenum">
              <a:rPr lang="en-US" smtClean="0"/>
              <a:pPr>
                <a:defRPr/>
              </a:pPr>
              <a:t>3</a:t>
            </a:fld>
            <a:endParaRPr lang="en-US" dirty="0"/>
          </a:p>
        </p:txBody>
      </p:sp>
      <p:sp>
        <p:nvSpPr>
          <p:cNvPr id="14" name="TextBox 13">
            <a:extLst>
              <a:ext uri="{FF2B5EF4-FFF2-40B4-BE49-F238E27FC236}">
                <a16:creationId xmlns:a16="http://schemas.microsoft.com/office/drawing/2014/main" id="{B02E2220-6FC1-47C6-AFE9-2C337A313979}"/>
              </a:ext>
            </a:extLst>
          </p:cNvPr>
          <p:cNvSpPr txBox="1"/>
          <p:nvPr/>
        </p:nvSpPr>
        <p:spPr>
          <a:xfrm>
            <a:off x="288077" y="1520489"/>
            <a:ext cx="8161914" cy="1077218"/>
          </a:xfrm>
          <a:prstGeom prst="rect">
            <a:avLst/>
          </a:prstGeom>
          <a:noFill/>
        </p:spPr>
        <p:txBody>
          <a:bodyPr wrap="none" rtlCol="0">
            <a:spAutoFit/>
          </a:bodyPr>
          <a:lstStyle/>
          <a:p>
            <a:r>
              <a:rPr lang="en-US" sz="1600" dirty="0"/>
              <a:t>We want to cover the whole surface of a CCT coil with QA channels to form a 2D grid. </a:t>
            </a:r>
          </a:p>
          <a:p>
            <a:r>
              <a:rPr lang="en-US" sz="1600" dirty="0"/>
              <a:t>For the first test we don’t need optimizations, we’ll use the channels as they are in the small </a:t>
            </a:r>
          </a:p>
          <a:p>
            <a:r>
              <a:rPr lang="en-US" sz="1600" dirty="0"/>
              <a:t>boards and just re-scale.</a:t>
            </a:r>
          </a:p>
          <a:p>
            <a:r>
              <a:rPr lang="en-US" sz="1600" dirty="0"/>
              <a:t>We got preliminary parameters for the inner layer of a short CCT</a:t>
            </a:r>
          </a:p>
        </p:txBody>
      </p:sp>
      <p:pic>
        <p:nvPicPr>
          <p:cNvPr id="3" name="Picture 2">
            <a:extLst>
              <a:ext uri="{FF2B5EF4-FFF2-40B4-BE49-F238E27FC236}">
                <a16:creationId xmlns:a16="http://schemas.microsoft.com/office/drawing/2014/main" id="{048B2424-8E71-4CC3-B408-45D1723C34D1}"/>
              </a:ext>
            </a:extLst>
          </p:cNvPr>
          <p:cNvPicPr>
            <a:picLocks noChangeAspect="1"/>
          </p:cNvPicPr>
          <p:nvPr/>
        </p:nvPicPr>
        <p:blipFill>
          <a:blip r:embed="rId3"/>
          <a:stretch>
            <a:fillRect/>
          </a:stretch>
        </p:blipFill>
        <p:spPr>
          <a:xfrm>
            <a:off x="1210961" y="2673831"/>
            <a:ext cx="7068065" cy="1827702"/>
          </a:xfrm>
          <a:prstGeom prst="rect">
            <a:avLst/>
          </a:prstGeom>
        </p:spPr>
      </p:pic>
      <p:pic>
        <p:nvPicPr>
          <p:cNvPr id="7" name="Picture 6">
            <a:extLst>
              <a:ext uri="{FF2B5EF4-FFF2-40B4-BE49-F238E27FC236}">
                <a16:creationId xmlns:a16="http://schemas.microsoft.com/office/drawing/2014/main" id="{FE5252A2-99F7-4970-BBC3-3DB48610615E}"/>
              </a:ext>
            </a:extLst>
          </p:cNvPr>
          <p:cNvPicPr>
            <a:picLocks noChangeAspect="1"/>
          </p:cNvPicPr>
          <p:nvPr/>
        </p:nvPicPr>
        <p:blipFill>
          <a:blip r:embed="rId4"/>
          <a:stretch>
            <a:fillRect/>
          </a:stretch>
        </p:blipFill>
        <p:spPr>
          <a:xfrm>
            <a:off x="1271405" y="4581454"/>
            <a:ext cx="7386563" cy="1676484"/>
          </a:xfrm>
          <a:prstGeom prst="rect">
            <a:avLst/>
          </a:prstGeom>
        </p:spPr>
      </p:pic>
    </p:spTree>
    <p:extLst>
      <p:ext uri="{BB962C8B-B14F-4D97-AF65-F5344CB8AC3E}">
        <p14:creationId xmlns:p14="http://schemas.microsoft.com/office/powerpoint/2010/main" val="2925246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QA array dimensions</a:t>
            </a:r>
          </a:p>
        </p:txBody>
      </p:sp>
      <p:sp>
        <p:nvSpPr>
          <p:cNvPr id="127" name="Slide Number Placeholder 3">
            <a:extLst>
              <a:ext uri="{FF2B5EF4-FFF2-40B4-BE49-F238E27FC236}">
                <a16:creationId xmlns:a16="http://schemas.microsoft.com/office/drawing/2014/main" id="{E0810190-2F93-4B44-8DC6-E70E8BCE4A75}"/>
              </a:ext>
            </a:extLst>
          </p:cNvPr>
          <p:cNvSpPr>
            <a:spLocks noGrp="1"/>
          </p:cNvSpPr>
          <p:nvPr>
            <p:ph type="sldNum" sz="quarter" idx="12"/>
          </p:nvPr>
        </p:nvSpPr>
        <p:spPr>
          <a:xfrm>
            <a:off x="7356884" y="6417781"/>
            <a:ext cx="516675" cy="365125"/>
          </a:xfrm>
        </p:spPr>
        <p:txBody>
          <a:bodyPr/>
          <a:lstStyle/>
          <a:p>
            <a:pPr>
              <a:defRPr/>
            </a:pPr>
            <a:fld id="{D260E43B-7F43-FA45-AAB7-E054FD6CC4E3}" type="slidenum">
              <a:rPr lang="en-US" smtClean="0"/>
              <a:pPr>
                <a:defRPr/>
              </a:pPr>
              <a:t>4</a:t>
            </a:fld>
            <a:endParaRPr lang="en-US" dirty="0"/>
          </a:p>
        </p:txBody>
      </p:sp>
      <p:sp>
        <p:nvSpPr>
          <p:cNvPr id="6" name="TextBox 5">
            <a:extLst>
              <a:ext uri="{FF2B5EF4-FFF2-40B4-BE49-F238E27FC236}">
                <a16:creationId xmlns:a16="http://schemas.microsoft.com/office/drawing/2014/main" id="{F6005DE4-B10B-4A44-A32F-0A27B930C8B6}"/>
              </a:ext>
            </a:extLst>
          </p:cNvPr>
          <p:cNvSpPr txBox="1"/>
          <p:nvPr/>
        </p:nvSpPr>
        <p:spPr>
          <a:xfrm>
            <a:off x="112527" y="1143000"/>
            <a:ext cx="5021942" cy="5416868"/>
          </a:xfrm>
          <a:prstGeom prst="rect">
            <a:avLst/>
          </a:prstGeom>
          <a:noFill/>
        </p:spPr>
        <p:txBody>
          <a:bodyPr wrap="square" rtlCol="0">
            <a:spAutoFit/>
          </a:bodyPr>
          <a:lstStyle/>
          <a:p>
            <a:r>
              <a:rPr lang="en-US" sz="1200" dirty="0"/>
              <a:t>R: radius of cylinder to be covered with QA</a:t>
            </a:r>
          </a:p>
          <a:p>
            <a:r>
              <a:rPr lang="en-US" sz="1200" dirty="0"/>
              <a:t>C=2*pi*R : circumference of cylinder</a:t>
            </a:r>
          </a:p>
          <a:p>
            <a:r>
              <a:rPr lang="en-US" sz="1200" dirty="0"/>
              <a:t>L : length of QA</a:t>
            </a:r>
          </a:p>
          <a:p>
            <a:r>
              <a:rPr lang="en-US" sz="1200" dirty="0">
                <a:sym typeface="Symbol" panose="05050102010706020507" pitchFamily="18" charset="2"/>
              </a:rPr>
              <a:t>Tan() &lt; C/L</a:t>
            </a:r>
          </a:p>
          <a:p>
            <a:r>
              <a:rPr lang="en-US" sz="1200" dirty="0">
                <a:sym typeface="Symbol" panose="05050102010706020507" pitchFamily="18" charset="2"/>
              </a:rPr>
              <a:t>Tan() = x/L</a:t>
            </a:r>
          </a:p>
          <a:p>
            <a:r>
              <a:rPr lang="en-US" sz="1200" dirty="0">
                <a:sym typeface="Symbol" panose="05050102010706020507" pitchFamily="18" charset="2"/>
              </a:rPr>
              <a:t>w: width of angled QA loop</a:t>
            </a:r>
          </a:p>
          <a:p>
            <a:r>
              <a:rPr lang="en-US" sz="1200" dirty="0">
                <a:sym typeface="Symbol" panose="05050102010706020507" pitchFamily="18" charset="2"/>
              </a:rPr>
              <a:t>u: width of straight loops</a:t>
            </a:r>
          </a:p>
          <a:p>
            <a:r>
              <a:rPr lang="en-US" sz="1200" dirty="0" err="1">
                <a:sym typeface="Symbol" panose="05050102010706020507" pitchFamily="18" charset="2"/>
              </a:rPr>
              <a:t>wx</a:t>
            </a:r>
            <a:r>
              <a:rPr lang="en-US" sz="1200" dirty="0">
                <a:sym typeface="Symbol" panose="05050102010706020507" pitchFamily="18" charset="2"/>
              </a:rPr>
              <a:t>: width of angled loops in the x direction</a:t>
            </a:r>
          </a:p>
          <a:p>
            <a:r>
              <a:rPr lang="en-US" sz="1200" dirty="0" err="1">
                <a:sym typeface="Symbol" panose="05050102010706020507" pitchFamily="18" charset="2"/>
              </a:rPr>
              <a:t>L_angLoop</a:t>
            </a:r>
            <a:r>
              <a:rPr lang="en-US" sz="1200" dirty="0">
                <a:sym typeface="Symbol" panose="05050102010706020507" pitchFamily="18" charset="2"/>
              </a:rPr>
              <a:t>: length of angled loops</a:t>
            </a:r>
          </a:p>
          <a:p>
            <a:r>
              <a:rPr lang="en-US" sz="1200" dirty="0" err="1">
                <a:sym typeface="Symbol" panose="05050102010706020507" pitchFamily="18" charset="2"/>
              </a:rPr>
              <a:t>Nch_angLoop</a:t>
            </a:r>
            <a:r>
              <a:rPr lang="en-US" sz="1200" dirty="0">
                <a:sym typeface="Symbol" panose="05050102010706020507" pitchFamily="18" charset="2"/>
              </a:rPr>
              <a:t>: number of angled loops needed</a:t>
            </a:r>
            <a:endParaRPr lang="en-US" sz="1200" dirty="0"/>
          </a:p>
          <a:p>
            <a:endParaRPr lang="en-US" sz="1200" dirty="0"/>
          </a:p>
          <a:p>
            <a:r>
              <a:rPr lang="en-US" sz="1200" dirty="0"/>
              <a:t>R=</a:t>
            </a:r>
          </a:p>
          <a:p>
            <a:r>
              <a:rPr lang="en-US" sz="1200" dirty="0"/>
              <a:t>L=</a:t>
            </a:r>
          </a:p>
          <a:p>
            <a:r>
              <a:rPr lang="en-US" sz="1200" dirty="0" err="1"/>
              <a:t>Nch_x</a:t>
            </a:r>
            <a:r>
              <a:rPr lang="en-US" sz="1200" dirty="0"/>
              <a:t>=</a:t>
            </a:r>
          </a:p>
          <a:p>
            <a:r>
              <a:rPr lang="en-US" sz="1200" dirty="0"/>
              <a:t>C=2*pi*R</a:t>
            </a:r>
          </a:p>
          <a:p>
            <a:r>
              <a:rPr lang="en-US" sz="1200" dirty="0"/>
              <a:t>u=C/</a:t>
            </a:r>
            <a:r>
              <a:rPr lang="en-US" sz="1200" dirty="0" err="1"/>
              <a:t>Nch_x</a:t>
            </a:r>
            <a:endParaRPr lang="en-US" sz="1200" dirty="0"/>
          </a:p>
          <a:p>
            <a:r>
              <a:rPr lang="en-US" sz="1200" dirty="0"/>
              <a:t>w=u*1.5</a:t>
            </a:r>
          </a:p>
          <a:p>
            <a:r>
              <a:rPr lang="en-US" sz="1200" dirty="0"/>
              <a:t>%% </a:t>
            </a:r>
            <a:r>
              <a:rPr lang="en-US" sz="1200" dirty="0" err="1"/>
              <a:t>slopeFraction</a:t>
            </a:r>
            <a:r>
              <a:rPr lang="en-US" sz="1200" dirty="0"/>
              <a:t> must be &lt;=1</a:t>
            </a:r>
          </a:p>
          <a:p>
            <a:r>
              <a:rPr lang="en-US" sz="1200" dirty="0" err="1"/>
              <a:t>slopeFraction</a:t>
            </a:r>
            <a:r>
              <a:rPr lang="en-US" sz="1200" dirty="0"/>
              <a:t>=0.75</a:t>
            </a:r>
          </a:p>
          <a:p>
            <a:r>
              <a:rPr lang="en-US" sz="1200" dirty="0"/>
              <a:t>x=</a:t>
            </a:r>
            <a:r>
              <a:rPr lang="en-US" sz="1200" dirty="0" err="1"/>
              <a:t>slopeFraction</a:t>
            </a:r>
            <a:r>
              <a:rPr lang="en-US" sz="1200" dirty="0"/>
              <a:t>*C</a:t>
            </a:r>
          </a:p>
          <a:p>
            <a:r>
              <a:rPr lang="en-US" sz="1200" dirty="0"/>
              <a:t>alpha=atan2(</a:t>
            </a:r>
            <a:r>
              <a:rPr lang="en-US" sz="1200" dirty="0" err="1"/>
              <a:t>x,L</a:t>
            </a:r>
            <a:r>
              <a:rPr lang="en-US" sz="1200" dirty="0"/>
              <a:t>)</a:t>
            </a:r>
          </a:p>
          <a:p>
            <a:r>
              <a:rPr lang="en-US" sz="1200" dirty="0" err="1"/>
              <a:t>L_angLoop</a:t>
            </a:r>
            <a:r>
              <a:rPr lang="en-US" sz="1200" dirty="0"/>
              <a:t>=L/cos(alpha)</a:t>
            </a:r>
          </a:p>
          <a:p>
            <a:r>
              <a:rPr lang="en-US" sz="1200" dirty="0" err="1"/>
              <a:t>wx</a:t>
            </a:r>
            <a:r>
              <a:rPr lang="en-US" sz="1200" dirty="0"/>
              <a:t>=w/cos(alpha)</a:t>
            </a:r>
          </a:p>
          <a:p>
            <a:r>
              <a:rPr lang="en-US" sz="1200" dirty="0" err="1"/>
              <a:t>Nch_angLoop</a:t>
            </a:r>
            <a:r>
              <a:rPr lang="en-US" sz="1200" dirty="0"/>
              <a:t>=C/</a:t>
            </a:r>
            <a:r>
              <a:rPr lang="en-US" sz="1200" dirty="0" err="1"/>
              <a:t>wx</a:t>
            </a:r>
            <a:endParaRPr lang="en-US" sz="1200" dirty="0"/>
          </a:p>
          <a:p>
            <a:r>
              <a:rPr lang="en-US" sz="1200" dirty="0"/>
              <a:t>L1=w/sin(alpha)</a:t>
            </a:r>
          </a:p>
          <a:p>
            <a:r>
              <a:rPr lang="en-US" sz="1200" dirty="0"/>
              <a:t>L2=L1</a:t>
            </a:r>
          </a:p>
          <a:p>
            <a:r>
              <a:rPr lang="en-US" sz="1200" dirty="0"/>
              <a:t>L3=(u-</a:t>
            </a:r>
            <a:r>
              <a:rPr lang="en-US" sz="1200" dirty="0" err="1"/>
              <a:t>wx</a:t>
            </a:r>
            <a:r>
              <a:rPr lang="en-US" sz="1200" dirty="0"/>
              <a:t>)/tan(alpha)</a:t>
            </a:r>
          </a:p>
          <a:p>
            <a:r>
              <a:rPr lang="en-US" sz="1200" dirty="0" err="1"/>
              <a:t>Z_resolution</a:t>
            </a:r>
            <a:r>
              <a:rPr lang="en-US" sz="1200" dirty="0"/>
              <a:t>=L1+L2+L3</a:t>
            </a:r>
          </a:p>
          <a:p>
            <a:endParaRPr lang="en-US" sz="1000" dirty="0"/>
          </a:p>
        </p:txBody>
      </p:sp>
      <p:pic>
        <p:nvPicPr>
          <p:cNvPr id="4" name="Picture 3">
            <a:extLst>
              <a:ext uri="{FF2B5EF4-FFF2-40B4-BE49-F238E27FC236}">
                <a16:creationId xmlns:a16="http://schemas.microsoft.com/office/drawing/2014/main" id="{580ADA6F-CDF2-4E7C-8DE9-2A0160FC8098}"/>
              </a:ext>
            </a:extLst>
          </p:cNvPr>
          <p:cNvPicPr>
            <a:picLocks noChangeAspect="1"/>
          </p:cNvPicPr>
          <p:nvPr/>
        </p:nvPicPr>
        <p:blipFill>
          <a:blip r:embed="rId3"/>
          <a:stretch>
            <a:fillRect/>
          </a:stretch>
        </p:blipFill>
        <p:spPr>
          <a:xfrm>
            <a:off x="3287922" y="1375718"/>
            <a:ext cx="3226327" cy="4622012"/>
          </a:xfrm>
          <a:prstGeom prst="rect">
            <a:avLst/>
          </a:prstGeom>
        </p:spPr>
      </p:pic>
      <p:sp>
        <p:nvSpPr>
          <p:cNvPr id="5" name="TextBox 4">
            <a:extLst>
              <a:ext uri="{FF2B5EF4-FFF2-40B4-BE49-F238E27FC236}">
                <a16:creationId xmlns:a16="http://schemas.microsoft.com/office/drawing/2014/main" id="{276817F3-BD59-4185-83FF-E059FD79DEE0}"/>
              </a:ext>
            </a:extLst>
          </p:cNvPr>
          <p:cNvSpPr txBox="1"/>
          <p:nvPr/>
        </p:nvSpPr>
        <p:spPr>
          <a:xfrm>
            <a:off x="7356884" y="2265405"/>
            <a:ext cx="1862305" cy="1477328"/>
          </a:xfrm>
          <a:prstGeom prst="rect">
            <a:avLst/>
          </a:prstGeom>
          <a:noFill/>
        </p:spPr>
        <p:txBody>
          <a:bodyPr wrap="none" rtlCol="0">
            <a:spAutoFit/>
          </a:bodyPr>
          <a:lstStyle/>
          <a:p>
            <a:r>
              <a:rPr lang="en-US" dirty="0"/>
              <a:t>We need only six </a:t>
            </a:r>
          </a:p>
          <a:p>
            <a:r>
              <a:rPr lang="en-US" dirty="0"/>
              <a:t>channels per </a:t>
            </a:r>
          </a:p>
          <a:p>
            <a:r>
              <a:rPr lang="en-US" dirty="0"/>
              <a:t>dimension</a:t>
            </a:r>
          </a:p>
          <a:p>
            <a:r>
              <a:rPr lang="en-US" dirty="0"/>
              <a:t>in the current </a:t>
            </a:r>
          </a:p>
          <a:p>
            <a:r>
              <a:rPr lang="en-US" dirty="0"/>
              <a:t>configuration</a:t>
            </a:r>
          </a:p>
        </p:txBody>
      </p:sp>
    </p:spTree>
    <p:extLst>
      <p:ext uri="{BB962C8B-B14F-4D97-AF65-F5344CB8AC3E}">
        <p14:creationId xmlns:p14="http://schemas.microsoft.com/office/powerpoint/2010/main" val="2303306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QA array</a:t>
            </a:r>
          </a:p>
        </p:txBody>
      </p:sp>
      <p:sp>
        <p:nvSpPr>
          <p:cNvPr id="127" name="Slide Number Placeholder 3">
            <a:extLst>
              <a:ext uri="{FF2B5EF4-FFF2-40B4-BE49-F238E27FC236}">
                <a16:creationId xmlns:a16="http://schemas.microsoft.com/office/drawing/2014/main" id="{E0810190-2F93-4B44-8DC6-E70E8BCE4A75}"/>
              </a:ext>
            </a:extLst>
          </p:cNvPr>
          <p:cNvSpPr>
            <a:spLocks noGrp="1"/>
          </p:cNvSpPr>
          <p:nvPr>
            <p:ph type="sldNum" sz="quarter" idx="12"/>
          </p:nvPr>
        </p:nvSpPr>
        <p:spPr>
          <a:xfrm>
            <a:off x="7356884" y="6417781"/>
            <a:ext cx="516675" cy="365125"/>
          </a:xfrm>
        </p:spPr>
        <p:txBody>
          <a:bodyPr/>
          <a:lstStyle/>
          <a:p>
            <a:pPr>
              <a:defRPr/>
            </a:pPr>
            <a:fld id="{D260E43B-7F43-FA45-AAB7-E054FD6CC4E3}" type="slidenum">
              <a:rPr lang="en-US" smtClean="0"/>
              <a:pPr>
                <a:defRPr/>
              </a:pPr>
              <a:t>5</a:t>
            </a:fld>
            <a:endParaRPr lang="en-US" dirty="0"/>
          </a:p>
        </p:txBody>
      </p:sp>
      <p:sp>
        <p:nvSpPr>
          <p:cNvPr id="7" name="TextBox 6">
            <a:extLst>
              <a:ext uri="{FF2B5EF4-FFF2-40B4-BE49-F238E27FC236}">
                <a16:creationId xmlns:a16="http://schemas.microsoft.com/office/drawing/2014/main" id="{2DDBB4C1-2650-4373-A3B9-C92BEB46C484}"/>
              </a:ext>
            </a:extLst>
          </p:cNvPr>
          <p:cNvSpPr txBox="1"/>
          <p:nvPr/>
        </p:nvSpPr>
        <p:spPr>
          <a:xfrm>
            <a:off x="2420248" y="3085605"/>
            <a:ext cx="2615781" cy="2585323"/>
          </a:xfrm>
          <a:prstGeom prst="rect">
            <a:avLst/>
          </a:prstGeom>
          <a:noFill/>
        </p:spPr>
        <p:txBody>
          <a:bodyPr wrap="none" rtlCol="0">
            <a:spAutoFit/>
          </a:bodyPr>
          <a:lstStyle/>
          <a:p>
            <a:r>
              <a:rPr lang="en-US" sz="1200" dirty="0"/>
              <a:t>L=585mm</a:t>
            </a:r>
          </a:p>
          <a:p>
            <a:r>
              <a:rPr lang="en-US" sz="1200" dirty="0"/>
              <a:t>R=32mm</a:t>
            </a:r>
          </a:p>
          <a:p>
            <a:r>
              <a:rPr lang="en-US" sz="1200" dirty="0"/>
              <a:t>C=201mm</a:t>
            </a:r>
          </a:p>
          <a:p>
            <a:r>
              <a:rPr lang="en-US" sz="1200" dirty="0" err="1"/>
              <a:t>Nch_x</a:t>
            </a:r>
            <a:r>
              <a:rPr lang="en-US" sz="1200" dirty="0"/>
              <a:t>=6</a:t>
            </a:r>
          </a:p>
          <a:p>
            <a:r>
              <a:rPr lang="en-US" sz="1200" dirty="0"/>
              <a:t>U=33.5mm</a:t>
            </a:r>
          </a:p>
          <a:p>
            <a:r>
              <a:rPr lang="en-US" sz="1200" dirty="0"/>
              <a:t>W=33.5mm</a:t>
            </a:r>
          </a:p>
          <a:p>
            <a:r>
              <a:rPr lang="en-US" sz="1200" dirty="0" err="1"/>
              <a:t>wx</a:t>
            </a:r>
            <a:r>
              <a:rPr lang="en-US" sz="1200" dirty="0"/>
              <a:t>=35.4mm</a:t>
            </a:r>
          </a:p>
          <a:p>
            <a:r>
              <a:rPr lang="en-US" sz="1200" dirty="0"/>
              <a:t>x=201</a:t>
            </a:r>
          </a:p>
          <a:p>
            <a:r>
              <a:rPr lang="en-US" sz="1200" dirty="0"/>
              <a:t>Alpha=0.33rad (18.9 deg.)</a:t>
            </a:r>
          </a:p>
          <a:p>
            <a:r>
              <a:rPr lang="en-US" sz="1200" dirty="0" err="1"/>
              <a:t>L_angLoop</a:t>
            </a:r>
            <a:r>
              <a:rPr lang="en-US" sz="1200" dirty="0"/>
              <a:t>=L/cos(alpha) =618.6mm </a:t>
            </a:r>
          </a:p>
          <a:p>
            <a:r>
              <a:rPr lang="en-US" sz="1200" dirty="0" err="1"/>
              <a:t>Nch_angLoop</a:t>
            </a:r>
            <a:r>
              <a:rPr lang="en-US" sz="1200" dirty="0"/>
              <a:t>=5.7</a:t>
            </a:r>
          </a:p>
          <a:p>
            <a:r>
              <a:rPr lang="en-US" sz="1200" dirty="0"/>
              <a:t>h=200mm</a:t>
            </a:r>
          </a:p>
          <a:p>
            <a:endParaRPr lang="en-US" dirty="0"/>
          </a:p>
        </p:txBody>
      </p:sp>
      <p:sp>
        <p:nvSpPr>
          <p:cNvPr id="8" name="Rectangle 7">
            <a:extLst>
              <a:ext uri="{FF2B5EF4-FFF2-40B4-BE49-F238E27FC236}">
                <a16:creationId xmlns:a16="http://schemas.microsoft.com/office/drawing/2014/main" id="{211F9763-671E-4183-8B4D-2E4592A84BE8}"/>
              </a:ext>
            </a:extLst>
          </p:cNvPr>
          <p:cNvSpPr/>
          <p:nvPr/>
        </p:nvSpPr>
        <p:spPr>
          <a:xfrm>
            <a:off x="509287" y="1960119"/>
            <a:ext cx="122400" cy="210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67655BF-2C66-4141-B44D-0C04B5E7E1AE}"/>
              </a:ext>
            </a:extLst>
          </p:cNvPr>
          <p:cNvSpPr/>
          <p:nvPr/>
        </p:nvSpPr>
        <p:spPr>
          <a:xfrm rot="20387935">
            <a:off x="823264" y="1897119"/>
            <a:ext cx="122400" cy="22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D3DBF0F-0417-43E9-92C0-1DE1C1C299E6}"/>
              </a:ext>
            </a:extLst>
          </p:cNvPr>
          <p:cNvSpPr txBox="1"/>
          <p:nvPr/>
        </p:nvSpPr>
        <p:spPr>
          <a:xfrm>
            <a:off x="1543487" y="2620276"/>
            <a:ext cx="306494" cy="369332"/>
          </a:xfrm>
          <a:prstGeom prst="rect">
            <a:avLst/>
          </a:prstGeom>
          <a:noFill/>
        </p:spPr>
        <p:txBody>
          <a:bodyPr wrap="none" rtlCol="0">
            <a:spAutoFit/>
          </a:bodyPr>
          <a:lstStyle/>
          <a:p>
            <a:r>
              <a:rPr lang="en-US" dirty="0"/>
              <a:t>h</a:t>
            </a:r>
          </a:p>
        </p:txBody>
      </p:sp>
      <p:sp>
        <p:nvSpPr>
          <p:cNvPr id="11" name="Right Brace 10">
            <a:extLst>
              <a:ext uri="{FF2B5EF4-FFF2-40B4-BE49-F238E27FC236}">
                <a16:creationId xmlns:a16="http://schemas.microsoft.com/office/drawing/2014/main" id="{109FC40B-CD30-480C-90A7-A4644318AC60}"/>
              </a:ext>
            </a:extLst>
          </p:cNvPr>
          <p:cNvSpPr/>
          <p:nvPr/>
        </p:nvSpPr>
        <p:spPr>
          <a:xfrm>
            <a:off x="1338226" y="2481249"/>
            <a:ext cx="189394" cy="680720"/>
          </a:xfrm>
          <a:prstGeom prst="rightBrace">
            <a:avLst>
              <a:gd name="adj1" fmla="val 30610"/>
              <a:gd name="adj2"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6B217D7F-9E07-451B-8584-B397C0ABD10C}"/>
              </a:ext>
            </a:extLst>
          </p:cNvPr>
          <p:cNvSpPr txBox="1"/>
          <p:nvPr/>
        </p:nvSpPr>
        <p:spPr>
          <a:xfrm>
            <a:off x="518433" y="1236245"/>
            <a:ext cx="3506216" cy="646331"/>
          </a:xfrm>
          <a:prstGeom prst="rect">
            <a:avLst/>
          </a:prstGeom>
          <a:noFill/>
        </p:spPr>
        <p:txBody>
          <a:bodyPr wrap="none" rtlCol="0">
            <a:spAutoFit/>
          </a:bodyPr>
          <a:lstStyle/>
          <a:p>
            <a:r>
              <a:rPr lang="en-US" dirty="0"/>
              <a:t>0.585m long QA for CCT</a:t>
            </a:r>
          </a:p>
          <a:p>
            <a:r>
              <a:rPr lang="en-US" dirty="0"/>
              <a:t>(z resolution 200mm, 12 channels)</a:t>
            </a:r>
          </a:p>
        </p:txBody>
      </p:sp>
      <p:sp>
        <p:nvSpPr>
          <p:cNvPr id="13" name="Rectangle 12">
            <a:extLst>
              <a:ext uri="{FF2B5EF4-FFF2-40B4-BE49-F238E27FC236}">
                <a16:creationId xmlns:a16="http://schemas.microsoft.com/office/drawing/2014/main" id="{8CBB2390-E9CF-4C58-9E0F-38AF4D7A6726}"/>
              </a:ext>
            </a:extLst>
          </p:cNvPr>
          <p:cNvSpPr/>
          <p:nvPr/>
        </p:nvSpPr>
        <p:spPr>
          <a:xfrm>
            <a:off x="631687" y="1960119"/>
            <a:ext cx="122400" cy="210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E1A9A2F-9BC1-4E15-A2E8-ABD0841328A3}"/>
              </a:ext>
            </a:extLst>
          </p:cNvPr>
          <p:cNvSpPr/>
          <p:nvPr/>
        </p:nvSpPr>
        <p:spPr>
          <a:xfrm>
            <a:off x="754087" y="1960119"/>
            <a:ext cx="122400" cy="210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2A6FA20-B9B4-47D2-9076-62D297E96BAE}"/>
              </a:ext>
            </a:extLst>
          </p:cNvPr>
          <p:cNvSpPr/>
          <p:nvPr/>
        </p:nvSpPr>
        <p:spPr>
          <a:xfrm>
            <a:off x="873750" y="1960118"/>
            <a:ext cx="122400" cy="210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B4931C7-114B-4D53-9F40-8B41D24046D4}"/>
              </a:ext>
            </a:extLst>
          </p:cNvPr>
          <p:cNvSpPr/>
          <p:nvPr/>
        </p:nvSpPr>
        <p:spPr>
          <a:xfrm>
            <a:off x="996150" y="1960625"/>
            <a:ext cx="122400" cy="210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82039EA-2193-4168-9901-54A1B744785A}"/>
              </a:ext>
            </a:extLst>
          </p:cNvPr>
          <p:cNvSpPr/>
          <p:nvPr/>
        </p:nvSpPr>
        <p:spPr>
          <a:xfrm>
            <a:off x="1117181" y="1960118"/>
            <a:ext cx="122400" cy="210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7C8C178-6887-4253-ABA4-7C23E5B4E7E9}"/>
              </a:ext>
            </a:extLst>
          </p:cNvPr>
          <p:cNvSpPr/>
          <p:nvPr/>
        </p:nvSpPr>
        <p:spPr>
          <a:xfrm rot="20387935">
            <a:off x="952096" y="1897116"/>
            <a:ext cx="122400" cy="22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402F59E-9532-4CFD-B2DE-62FEE68374FC}"/>
              </a:ext>
            </a:extLst>
          </p:cNvPr>
          <p:cNvSpPr/>
          <p:nvPr/>
        </p:nvSpPr>
        <p:spPr>
          <a:xfrm rot="20387935">
            <a:off x="694432" y="1897114"/>
            <a:ext cx="122400" cy="22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68A4F7E-7C25-42DC-977C-E19A860A42E5}"/>
              </a:ext>
            </a:extLst>
          </p:cNvPr>
          <p:cNvSpPr/>
          <p:nvPr/>
        </p:nvSpPr>
        <p:spPr>
          <a:xfrm>
            <a:off x="751840" y="2481249"/>
            <a:ext cx="124460" cy="680720"/>
          </a:xfrm>
          <a:custGeom>
            <a:avLst/>
            <a:gdLst>
              <a:gd name="connsiteX0" fmla="*/ 0 w 124460"/>
              <a:gd name="connsiteY0" fmla="*/ 0 h 680720"/>
              <a:gd name="connsiteX1" fmla="*/ 2540 w 124460"/>
              <a:gd name="connsiteY1" fmla="*/ 350520 h 680720"/>
              <a:gd name="connsiteX2" fmla="*/ 124460 w 124460"/>
              <a:gd name="connsiteY2" fmla="*/ 680720 h 680720"/>
              <a:gd name="connsiteX3" fmla="*/ 124460 w 124460"/>
              <a:gd name="connsiteY3" fmla="*/ 332740 h 680720"/>
              <a:gd name="connsiteX4" fmla="*/ 0 w 124460"/>
              <a:gd name="connsiteY4" fmla="*/ 0 h 68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 h="680720">
                <a:moveTo>
                  <a:pt x="0" y="0"/>
                </a:moveTo>
                <a:cubicBezTo>
                  <a:pt x="847" y="116840"/>
                  <a:pt x="1693" y="233680"/>
                  <a:pt x="2540" y="350520"/>
                </a:cubicBezTo>
                <a:lnTo>
                  <a:pt x="124460" y="680720"/>
                </a:lnTo>
                <a:lnTo>
                  <a:pt x="124460" y="332740"/>
                </a:lnTo>
                <a:lnTo>
                  <a:pt x="0" y="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372DBD6-DF30-4868-B7D9-0522559C9598}"/>
              </a:ext>
            </a:extLst>
          </p:cNvPr>
          <p:cNvSpPr/>
          <p:nvPr/>
        </p:nvSpPr>
        <p:spPr>
          <a:xfrm rot="20387935">
            <a:off x="1085815" y="1902095"/>
            <a:ext cx="122400" cy="22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2C6BBD0-2B39-4ABA-B094-163FE8374A91}"/>
              </a:ext>
            </a:extLst>
          </p:cNvPr>
          <p:cNvSpPr/>
          <p:nvPr/>
        </p:nvSpPr>
        <p:spPr>
          <a:xfrm rot="20387935">
            <a:off x="1219534" y="1899322"/>
            <a:ext cx="122400" cy="22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C6A8D86-6C9B-41E6-A57A-7503BF26BB46}"/>
              </a:ext>
            </a:extLst>
          </p:cNvPr>
          <p:cNvSpPr/>
          <p:nvPr/>
        </p:nvSpPr>
        <p:spPr>
          <a:xfrm rot="20387935">
            <a:off x="1349911" y="1900302"/>
            <a:ext cx="122400" cy="22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1A0A40BA-C482-4786-BDE7-9124ECDF0B0D}"/>
              </a:ext>
            </a:extLst>
          </p:cNvPr>
          <p:cNvCxnSpPr/>
          <p:nvPr/>
        </p:nvCxnSpPr>
        <p:spPr>
          <a:xfrm>
            <a:off x="509287" y="4274720"/>
            <a:ext cx="0" cy="613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E41AF33-311A-4B5D-8ECD-ECFA733989D7}"/>
              </a:ext>
            </a:extLst>
          </p:cNvPr>
          <p:cNvCxnSpPr/>
          <p:nvPr/>
        </p:nvCxnSpPr>
        <p:spPr>
          <a:xfrm>
            <a:off x="1236250" y="4274720"/>
            <a:ext cx="0" cy="613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717084D-8984-4EA0-9D19-31375158176D}"/>
              </a:ext>
            </a:extLst>
          </p:cNvPr>
          <p:cNvCxnSpPr/>
          <p:nvPr/>
        </p:nvCxnSpPr>
        <p:spPr>
          <a:xfrm>
            <a:off x="509287" y="4565665"/>
            <a:ext cx="72696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C85CF0A-1755-473E-9195-06C01C1DC594}"/>
              </a:ext>
            </a:extLst>
          </p:cNvPr>
          <p:cNvCxnSpPr>
            <a:cxnSpLocks/>
          </p:cNvCxnSpPr>
          <p:nvPr/>
        </p:nvCxnSpPr>
        <p:spPr>
          <a:xfrm>
            <a:off x="1075617" y="4123163"/>
            <a:ext cx="0" cy="123221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DC9BD0B-B41E-4EB6-B3AD-307A689D2FDA}"/>
              </a:ext>
            </a:extLst>
          </p:cNvPr>
          <p:cNvCxnSpPr>
            <a:cxnSpLocks/>
          </p:cNvCxnSpPr>
          <p:nvPr/>
        </p:nvCxnSpPr>
        <p:spPr>
          <a:xfrm>
            <a:off x="1849981" y="4123163"/>
            <a:ext cx="0" cy="123221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FCC2348-BA9B-45A4-96DE-A2D5159A5151}"/>
              </a:ext>
            </a:extLst>
          </p:cNvPr>
          <p:cNvCxnSpPr>
            <a:cxnSpLocks/>
          </p:cNvCxnSpPr>
          <p:nvPr/>
        </p:nvCxnSpPr>
        <p:spPr>
          <a:xfrm>
            <a:off x="1075617" y="5206438"/>
            <a:ext cx="77436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626FA34-BA10-45DD-8692-981F80E5512E}"/>
              </a:ext>
            </a:extLst>
          </p:cNvPr>
          <p:cNvSpPr txBox="1"/>
          <p:nvPr/>
        </p:nvSpPr>
        <p:spPr>
          <a:xfrm>
            <a:off x="312824" y="6010002"/>
            <a:ext cx="4690451" cy="369332"/>
          </a:xfrm>
          <a:prstGeom prst="rect">
            <a:avLst/>
          </a:prstGeom>
          <a:noFill/>
        </p:spPr>
        <p:txBody>
          <a:bodyPr wrap="none" rtlCol="0">
            <a:spAutoFit/>
          </a:bodyPr>
          <a:lstStyle/>
          <a:p>
            <a:r>
              <a:rPr lang="en-US" dirty="0">
                <a:solidFill>
                  <a:schemeClr val="accent1"/>
                </a:solidFill>
              </a:rPr>
              <a:t>Equal to the circumference of the cylinder (coil) </a:t>
            </a:r>
          </a:p>
        </p:txBody>
      </p:sp>
      <p:cxnSp>
        <p:nvCxnSpPr>
          <p:cNvPr id="31" name="Straight Connector 30">
            <a:extLst>
              <a:ext uri="{FF2B5EF4-FFF2-40B4-BE49-F238E27FC236}">
                <a16:creationId xmlns:a16="http://schemas.microsoft.com/office/drawing/2014/main" id="{98CE665D-9E10-4EFE-95F6-0B734EC9D15D}"/>
              </a:ext>
            </a:extLst>
          </p:cNvPr>
          <p:cNvCxnSpPr/>
          <p:nvPr/>
        </p:nvCxnSpPr>
        <p:spPr>
          <a:xfrm>
            <a:off x="805636" y="4651601"/>
            <a:ext cx="162667" cy="1358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F83F169-BF50-4EDB-A467-CE0ED6F52549}"/>
              </a:ext>
            </a:extLst>
          </p:cNvPr>
          <p:cNvCxnSpPr>
            <a:cxnSpLocks/>
          </p:cNvCxnSpPr>
          <p:nvPr/>
        </p:nvCxnSpPr>
        <p:spPr>
          <a:xfrm>
            <a:off x="1479280" y="5355374"/>
            <a:ext cx="48340" cy="654628"/>
          </a:xfrm>
          <a:prstGeom prst="line">
            <a:avLst/>
          </a:prstGeom>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E13AAB73-9DFB-41E7-8E1F-58371DB4638F}"/>
              </a:ext>
            </a:extLst>
          </p:cNvPr>
          <p:cNvPicPr>
            <a:picLocks noChangeAspect="1"/>
          </p:cNvPicPr>
          <p:nvPr/>
        </p:nvPicPr>
        <p:blipFill rotWithShape="1">
          <a:blip r:embed="rId3">
            <a:extLst>
              <a:ext uri="{28A0092B-C50C-407E-A947-70E740481C1C}">
                <a14:useLocalDpi xmlns:a14="http://schemas.microsoft.com/office/drawing/2010/main" val="0"/>
              </a:ext>
            </a:extLst>
          </a:blip>
          <a:srcRect l="32571" t="7273" r="20480" b="2775"/>
          <a:stretch/>
        </p:blipFill>
        <p:spPr>
          <a:xfrm>
            <a:off x="5689647" y="1202223"/>
            <a:ext cx="1070871" cy="1538804"/>
          </a:xfrm>
          <a:prstGeom prst="rect">
            <a:avLst/>
          </a:prstGeom>
        </p:spPr>
      </p:pic>
      <p:pic>
        <p:nvPicPr>
          <p:cNvPr id="34" name="Picture 33">
            <a:extLst>
              <a:ext uri="{FF2B5EF4-FFF2-40B4-BE49-F238E27FC236}">
                <a16:creationId xmlns:a16="http://schemas.microsoft.com/office/drawing/2014/main" id="{A9651ACA-ED0E-4510-AAA8-1EB18BE2373E}"/>
              </a:ext>
            </a:extLst>
          </p:cNvPr>
          <p:cNvPicPr>
            <a:picLocks noChangeAspect="1"/>
          </p:cNvPicPr>
          <p:nvPr/>
        </p:nvPicPr>
        <p:blipFill rotWithShape="1">
          <a:blip r:embed="rId4">
            <a:extLst>
              <a:ext uri="{28A0092B-C50C-407E-A947-70E740481C1C}">
                <a14:useLocalDpi xmlns:a14="http://schemas.microsoft.com/office/drawing/2010/main" val="0"/>
              </a:ext>
            </a:extLst>
          </a:blip>
          <a:srcRect l="8267" r="37879" b="26095"/>
          <a:stretch/>
        </p:blipFill>
        <p:spPr>
          <a:xfrm rot="16200000">
            <a:off x="5609807" y="3571447"/>
            <a:ext cx="2181120" cy="2244897"/>
          </a:xfrm>
          <a:prstGeom prst="rect">
            <a:avLst/>
          </a:prstGeom>
        </p:spPr>
      </p:pic>
      <p:pic>
        <p:nvPicPr>
          <p:cNvPr id="35" name="Picture 34">
            <a:extLst>
              <a:ext uri="{FF2B5EF4-FFF2-40B4-BE49-F238E27FC236}">
                <a16:creationId xmlns:a16="http://schemas.microsoft.com/office/drawing/2014/main" id="{C58012EC-37F4-4FEF-83CC-0E4C46B55A7E}"/>
              </a:ext>
            </a:extLst>
          </p:cNvPr>
          <p:cNvPicPr>
            <a:picLocks noChangeAspect="1"/>
          </p:cNvPicPr>
          <p:nvPr/>
        </p:nvPicPr>
        <p:blipFill rotWithShape="1">
          <a:blip r:embed="rId5">
            <a:extLst>
              <a:ext uri="{28A0092B-C50C-407E-A947-70E740481C1C}">
                <a14:useLocalDpi xmlns:a14="http://schemas.microsoft.com/office/drawing/2010/main" val="0"/>
              </a:ext>
            </a:extLst>
          </a:blip>
          <a:srcRect t="32560" b="33464"/>
          <a:stretch/>
        </p:blipFill>
        <p:spPr>
          <a:xfrm rot="16200000">
            <a:off x="7022015" y="4183277"/>
            <a:ext cx="3123549" cy="795949"/>
          </a:xfrm>
          <a:prstGeom prst="rect">
            <a:avLst/>
          </a:prstGeom>
        </p:spPr>
      </p:pic>
      <p:cxnSp>
        <p:nvCxnSpPr>
          <p:cNvPr id="36" name="Straight Arrow Connector 35">
            <a:extLst>
              <a:ext uri="{FF2B5EF4-FFF2-40B4-BE49-F238E27FC236}">
                <a16:creationId xmlns:a16="http://schemas.microsoft.com/office/drawing/2014/main" id="{85686F10-031D-4906-ACFC-2C14ECC67EB4}"/>
              </a:ext>
            </a:extLst>
          </p:cNvPr>
          <p:cNvCxnSpPr>
            <a:cxnSpLocks/>
          </p:cNvCxnSpPr>
          <p:nvPr/>
        </p:nvCxnSpPr>
        <p:spPr>
          <a:xfrm>
            <a:off x="7274060" y="2685002"/>
            <a:ext cx="480703" cy="336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5878512-AA00-45D4-A1DB-956AEA4E15DE}"/>
              </a:ext>
            </a:extLst>
          </p:cNvPr>
          <p:cNvCxnSpPr>
            <a:cxnSpLocks/>
          </p:cNvCxnSpPr>
          <p:nvPr/>
        </p:nvCxnSpPr>
        <p:spPr>
          <a:xfrm>
            <a:off x="6557725" y="2938336"/>
            <a:ext cx="285284" cy="467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557A4F1-70FE-4264-9D37-D3478D8F5EB2}"/>
              </a:ext>
            </a:extLst>
          </p:cNvPr>
          <p:cNvSpPr txBox="1"/>
          <p:nvPr/>
        </p:nvSpPr>
        <p:spPr>
          <a:xfrm>
            <a:off x="7114944" y="1239633"/>
            <a:ext cx="1070871" cy="646331"/>
          </a:xfrm>
          <a:prstGeom prst="rect">
            <a:avLst/>
          </a:prstGeom>
          <a:noFill/>
        </p:spPr>
        <p:txBody>
          <a:bodyPr wrap="square" rtlCol="0">
            <a:spAutoFit/>
          </a:bodyPr>
          <a:lstStyle/>
          <a:p>
            <a:r>
              <a:rPr lang="en-US" dirty="0"/>
              <a:t>Toy-model </a:t>
            </a:r>
          </a:p>
        </p:txBody>
      </p:sp>
    </p:spTree>
    <p:extLst>
      <p:ext uri="{BB962C8B-B14F-4D97-AF65-F5344CB8AC3E}">
        <p14:creationId xmlns:p14="http://schemas.microsoft.com/office/powerpoint/2010/main" val="2444727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Wrapping up</a:t>
            </a:r>
          </a:p>
        </p:txBody>
      </p:sp>
      <p:sp>
        <p:nvSpPr>
          <p:cNvPr id="127" name="Slide Number Placeholder 3">
            <a:extLst>
              <a:ext uri="{FF2B5EF4-FFF2-40B4-BE49-F238E27FC236}">
                <a16:creationId xmlns:a16="http://schemas.microsoft.com/office/drawing/2014/main" id="{E0810190-2F93-4B44-8DC6-E70E8BCE4A75}"/>
              </a:ext>
            </a:extLst>
          </p:cNvPr>
          <p:cNvSpPr>
            <a:spLocks noGrp="1"/>
          </p:cNvSpPr>
          <p:nvPr>
            <p:ph type="sldNum" sz="quarter" idx="12"/>
          </p:nvPr>
        </p:nvSpPr>
        <p:spPr>
          <a:xfrm>
            <a:off x="7356884" y="6417781"/>
            <a:ext cx="516675" cy="365125"/>
          </a:xfrm>
        </p:spPr>
        <p:txBody>
          <a:bodyPr/>
          <a:lstStyle/>
          <a:p>
            <a:pPr>
              <a:defRPr/>
            </a:pPr>
            <a:fld id="{D260E43B-7F43-FA45-AAB7-E054FD6CC4E3}" type="slidenum">
              <a:rPr lang="en-US" smtClean="0"/>
              <a:pPr>
                <a:defRPr/>
              </a:pPr>
              <a:t>6</a:t>
            </a:fld>
            <a:endParaRPr lang="en-US" dirty="0"/>
          </a:p>
        </p:txBody>
      </p:sp>
      <p:pic>
        <p:nvPicPr>
          <p:cNvPr id="3" name="Picture 2">
            <a:extLst>
              <a:ext uri="{FF2B5EF4-FFF2-40B4-BE49-F238E27FC236}">
                <a16:creationId xmlns:a16="http://schemas.microsoft.com/office/drawing/2014/main" id="{24203108-E3A1-454A-9D66-3EEDA9C8889B}"/>
              </a:ext>
            </a:extLst>
          </p:cNvPr>
          <p:cNvPicPr>
            <a:picLocks noChangeAspect="1"/>
          </p:cNvPicPr>
          <p:nvPr/>
        </p:nvPicPr>
        <p:blipFill>
          <a:blip r:embed="rId3"/>
          <a:stretch>
            <a:fillRect/>
          </a:stretch>
        </p:blipFill>
        <p:spPr>
          <a:xfrm>
            <a:off x="0" y="1561350"/>
            <a:ext cx="9144000" cy="1419938"/>
          </a:xfrm>
          <a:prstGeom prst="rect">
            <a:avLst/>
          </a:prstGeom>
        </p:spPr>
      </p:pic>
      <p:sp>
        <p:nvSpPr>
          <p:cNvPr id="36" name="Oval 35">
            <a:extLst>
              <a:ext uri="{FF2B5EF4-FFF2-40B4-BE49-F238E27FC236}">
                <a16:creationId xmlns:a16="http://schemas.microsoft.com/office/drawing/2014/main" id="{810CEB70-69C3-4485-A1BA-E37F8A7E1175}"/>
              </a:ext>
            </a:extLst>
          </p:cNvPr>
          <p:cNvSpPr/>
          <p:nvPr/>
        </p:nvSpPr>
        <p:spPr>
          <a:xfrm>
            <a:off x="520116" y="1661203"/>
            <a:ext cx="408521" cy="141993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Straight Arrow Connector 36">
            <a:extLst>
              <a:ext uri="{FF2B5EF4-FFF2-40B4-BE49-F238E27FC236}">
                <a16:creationId xmlns:a16="http://schemas.microsoft.com/office/drawing/2014/main" id="{FC799686-E496-4BD3-8276-3D1CAD3C2CC5}"/>
              </a:ext>
            </a:extLst>
          </p:cNvPr>
          <p:cNvCxnSpPr>
            <a:cxnSpLocks/>
          </p:cNvCxnSpPr>
          <p:nvPr/>
        </p:nvCxnSpPr>
        <p:spPr>
          <a:xfrm>
            <a:off x="928637" y="2962337"/>
            <a:ext cx="324025" cy="11880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B480F84-B6C2-4C57-82CE-1C64D7D5FD56}"/>
              </a:ext>
            </a:extLst>
          </p:cNvPr>
          <p:cNvSpPr txBox="1"/>
          <p:nvPr/>
        </p:nvSpPr>
        <p:spPr>
          <a:xfrm>
            <a:off x="724376" y="3060689"/>
            <a:ext cx="2673937" cy="276999"/>
          </a:xfrm>
          <a:prstGeom prst="rect">
            <a:avLst/>
          </a:prstGeom>
          <a:noFill/>
        </p:spPr>
        <p:txBody>
          <a:bodyPr wrap="none" rtlCol="0">
            <a:spAutoFit/>
          </a:bodyPr>
          <a:lstStyle/>
          <a:p>
            <a:r>
              <a:rPr lang="en-US" sz="1200" dirty="0"/>
              <a:t>Each strip will look like this at the end:</a:t>
            </a:r>
          </a:p>
        </p:txBody>
      </p:sp>
      <p:pic>
        <p:nvPicPr>
          <p:cNvPr id="6" name="Picture 5">
            <a:extLst>
              <a:ext uri="{FF2B5EF4-FFF2-40B4-BE49-F238E27FC236}">
                <a16:creationId xmlns:a16="http://schemas.microsoft.com/office/drawing/2014/main" id="{321BDA94-32F5-4B02-A9A5-DC2B69A2583D}"/>
              </a:ext>
            </a:extLst>
          </p:cNvPr>
          <p:cNvPicPr>
            <a:picLocks noChangeAspect="1"/>
          </p:cNvPicPr>
          <p:nvPr/>
        </p:nvPicPr>
        <p:blipFill>
          <a:blip r:embed="rId4"/>
          <a:stretch>
            <a:fillRect/>
          </a:stretch>
        </p:blipFill>
        <p:spPr>
          <a:xfrm>
            <a:off x="4652447" y="3304297"/>
            <a:ext cx="3304644" cy="944686"/>
          </a:xfrm>
          <a:prstGeom prst="rect">
            <a:avLst/>
          </a:prstGeom>
        </p:spPr>
      </p:pic>
      <p:sp>
        <p:nvSpPr>
          <p:cNvPr id="39" name="Oval 38">
            <a:extLst>
              <a:ext uri="{FF2B5EF4-FFF2-40B4-BE49-F238E27FC236}">
                <a16:creationId xmlns:a16="http://schemas.microsoft.com/office/drawing/2014/main" id="{D59E3998-DDCD-4B15-9023-7DCA598131BA}"/>
              </a:ext>
            </a:extLst>
          </p:cNvPr>
          <p:cNvSpPr/>
          <p:nvPr/>
        </p:nvSpPr>
        <p:spPr>
          <a:xfrm>
            <a:off x="4946621" y="3051007"/>
            <a:ext cx="503420" cy="141993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Arrow Connector 39">
            <a:extLst>
              <a:ext uri="{FF2B5EF4-FFF2-40B4-BE49-F238E27FC236}">
                <a16:creationId xmlns:a16="http://schemas.microsoft.com/office/drawing/2014/main" id="{72A5D307-26E0-4BBE-9363-F09ACE4EAF40}"/>
              </a:ext>
            </a:extLst>
          </p:cNvPr>
          <p:cNvCxnSpPr>
            <a:cxnSpLocks/>
            <a:endCxn id="39" idx="1"/>
          </p:cNvCxnSpPr>
          <p:nvPr/>
        </p:nvCxnSpPr>
        <p:spPr>
          <a:xfrm>
            <a:off x="3378530" y="3225567"/>
            <a:ext cx="1641815" cy="3338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8C4C4C1-9107-4C0B-9A30-431134E2C1A4}"/>
              </a:ext>
            </a:extLst>
          </p:cNvPr>
          <p:cNvSpPr txBox="1"/>
          <p:nvPr/>
        </p:nvSpPr>
        <p:spPr>
          <a:xfrm>
            <a:off x="565837" y="1266157"/>
            <a:ext cx="7505324" cy="276999"/>
          </a:xfrm>
          <a:prstGeom prst="rect">
            <a:avLst/>
          </a:prstGeom>
          <a:noFill/>
        </p:spPr>
        <p:txBody>
          <a:bodyPr wrap="none" rtlCol="0">
            <a:spAutoFit/>
          </a:bodyPr>
          <a:lstStyle/>
          <a:p>
            <a:r>
              <a:rPr lang="en-US" sz="1200" dirty="0"/>
              <a:t>There will be six independent “strips” (on a single sheet) and </a:t>
            </a:r>
            <a:r>
              <a:rPr lang="en-US" sz="1200" b="1" dirty="0"/>
              <a:t>three</a:t>
            </a:r>
            <a:r>
              <a:rPr lang="en-US" sz="1200" dirty="0"/>
              <a:t> sheets – only two on two sheet shown below</a:t>
            </a:r>
          </a:p>
        </p:txBody>
      </p:sp>
      <p:sp>
        <p:nvSpPr>
          <p:cNvPr id="8" name="Rectangle 7">
            <a:extLst>
              <a:ext uri="{FF2B5EF4-FFF2-40B4-BE49-F238E27FC236}">
                <a16:creationId xmlns:a16="http://schemas.microsoft.com/office/drawing/2014/main" id="{BF12B47A-CDEA-41C4-8ABC-BB393375FEDF}"/>
              </a:ext>
            </a:extLst>
          </p:cNvPr>
          <p:cNvSpPr/>
          <p:nvPr/>
        </p:nvSpPr>
        <p:spPr>
          <a:xfrm rot="1264324">
            <a:off x="607742" y="2242277"/>
            <a:ext cx="1683264" cy="1978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5A4B551-9740-4EAF-9E69-C25962E92A64}"/>
              </a:ext>
            </a:extLst>
          </p:cNvPr>
          <p:cNvSpPr txBox="1"/>
          <p:nvPr/>
        </p:nvSpPr>
        <p:spPr>
          <a:xfrm>
            <a:off x="1788727" y="2752335"/>
            <a:ext cx="4516814" cy="276999"/>
          </a:xfrm>
          <a:prstGeom prst="rect">
            <a:avLst/>
          </a:prstGeom>
          <a:noFill/>
        </p:spPr>
        <p:txBody>
          <a:bodyPr wrap="none" rtlCol="0">
            <a:spAutoFit/>
          </a:bodyPr>
          <a:lstStyle/>
          <a:p>
            <a:r>
              <a:rPr lang="en-US" sz="1200" b="1" i="1" dirty="0"/>
              <a:t>Third layer with strips in this direction to address some R&amp;D issues</a:t>
            </a:r>
          </a:p>
        </p:txBody>
      </p:sp>
      <p:cxnSp>
        <p:nvCxnSpPr>
          <p:cNvPr id="12" name="Straight Arrow Connector 11">
            <a:extLst>
              <a:ext uri="{FF2B5EF4-FFF2-40B4-BE49-F238E27FC236}">
                <a16:creationId xmlns:a16="http://schemas.microsoft.com/office/drawing/2014/main" id="{2DAD30A3-AA19-4930-BB2F-731C0B18566D}"/>
              </a:ext>
            </a:extLst>
          </p:cNvPr>
          <p:cNvCxnSpPr>
            <a:stCxn id="8" idx="3"/>
          </p:cNvCxnSpPr>
          <p:nvPr/>
        </p:nvCxnSpPr>
        <p:spPr>
          <a:xfrm>
            <a:off x="2234725" y="2643819"/>
            <a:ext cx="181304" cy="17172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5C9F2279-A558-49BA-8765-78BC89F0979E}"/>
              </a:ext>
            </a:extLst>
          </p:cNvPr>
          <p:cNvSpPr txBox="1"/>
          <p:nvPr/>
        </p:nvSpPr>
        <p:spPr>
          <a:xfrm>
            <a:off x="444407" y="3332202"/>
            <a:ext cx="2949590" cy="1015663"/>
          </a:xfrm>
          <a:prstGeom prst="rect">
            <a:avLst/>
          </a:prstGeom>
          <a:noFill/>
        </p:spPr>
        <p:txBody>
          <a:bodyPr wrap="none" rtlCol="0">
            <a:spAutoFit/>
          </a:bodyPr>
          <a:lstStyle/>
          <a:p>
            <a:r>
              <a:rPr lang="en-US" sz="1200" dirty="0"/>
              <a:t>However those could be rerouted </a:t>
            </a:r>
          </a:p>
          <a:p>
            <a:r>
              <a:rPr lang="en-US" sz="1200" dirty="0"/>
              <a:t>(to grooves) and then the question is what </a:t>
            </a:r>
          </a:p>
          <a:p>
            <a:r>
              <a:rPr lang="en-US" sz="1200" dirty="0"/>
              <a:t>is the right geometry that will fit </a:t>
            </a:r>
          </a:p>
          <a:p>
            <a:r>
              <a:rPr lang="en-US" sz="1200" dirty="0"/>
              <a:t>your coils. In other words how do you want</a:t>
            </a:r>
          </a:p>
          <a:p>
            <a:r>
              <a:rPr lang="en-US" sz="1200" dirty="0"/>
              <a:t>to take the signals out.</a:t>
            </a:r>
          </a:p>
        </p:txBody>
      </p:sp>
      <p:sp>
        <p:nvSpPr>
          <p:cNvPr id="44" name="TextBox 43">
            <a:extLst>
              <a:ext uri="{FF2B5EF4-FFF2-40B4-BE49-F238E27FC236}">
                <a16:creationId xmlns:a16="http://schemas.microsoft.com/office/drawing/2014/main" id="{2ACE3331-98BD-4131-8F62-F5CD7F0EFD8B}"/>
              </a:ext>
            </a:extLst>
          </p:cNvPr>
          <p:cNvSpPr txBox="1"/>
          <p:nvPr/>
        </p:nvSpPr>
        <p:spPr>
          <a:xfrm>
            <a:off x="190004" y="4821860"/>
            <a:ext cx="5735782" cy="1169551"/>
          </a:xfrm>
          <a:prstGeom prst="rect">
            <a:avLst/>
          </a:prstGeom>
          <a:noFill/>
        </p:spPr>
        <p:txBody>
          <a:bodyPr wrap="square" rtlCol="0">
            <a:spAutoFit/>
          </a:bodyPr>
          <a:lstStyle/>
          <a:p>
            <a:r>
              <a:rPr lang="en-US" sz="1400" dirty="0"/>
              <a:t>Although there are 12 taps on the trace, there will be only two active (there are proper jumpers to be applied on the trace to choose the configuration; we want to be able to choose for possible retesting), so only two (twisted) wires are needed to take the signal out. It could look like this on the trace (except the jumpers) :</a:t>
            </a:r>
          </a:p>
        </p:txBody>
      </p:sp>
      <p:pic>
        <p:nvPicPr>
          <p:cNvPr id="42" name="Picture 41">
            <a:extLst>
              <a:ext uri="{FF2B5EF4-FFF2-40B4-BE49-F238E27FC236}">
                <a16:creationId xmlns:a16="http://schemas.microsoft.com/office/drawing/2014/main" id="{44719AE0-81A3-4896-87AD-F87B18C4593E}"/>
              </a:ext>
            </a:extLst>
          </p:cNvPr>
          <p:cNvPicPr>
            <a:picLocks noChangeAspect="1"/>
          </p:cNvPicPr>
          <p:nvPr/>
        </p:nvPicPr>
        <p:blipFill>
          <a:blip r:embed="rId5"/>
          <a:stretch>
            <a:fillRect/>
          </a:stretch>
        </p:blipFill>
        <p:spPr>
          <a:xfrm>
            <a:off x="6596369" y="4566728"/>
            <a:ext cx="2357627" cy="1534041"/>
          </a:xfrm>
          <a:prstGeom prst="rect">
            <a:avLst/>
          </a:prstGeom>
        </p:spPr>
      </p:pic>
      <p:cxnSp>
        <p:nvCxnSpPr>
          <p:cNvPr id="46" name="Straight Arrow Connector 45">
            <a:extLst>
              <a:ext uri="{FF2B5EF4-FFF2-40B4-BE49-F238E27FC236}">
                <a16:creationId xmlns:a16="http://schemas.microsoft.com/office/drawing/2014/main" id="{8365CCB8-1119-428F-9F6E-87229AF729A9}"/>
              </a:ext>
            </a:extLst>
          </p:cNvPr>
          <p:cNvCxnSpPr>
            <a:cxnSpLocks/>
          </p:cNvCxnSpPr>
          <p:nvPr/>
        </p:nvCxnSpPr>
        <p:spPr>
          <a:xfrm>
            <a:off x="2965622" y="5832389"/>
            <a:ext cx="3457470" cy="78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158EAFE7-BBAB-4C63-985A-D7B3E133E1CE}"/>
              </a:ext>
            </a:extLst>
          </p:cNvPr>
          <p:cNvSpPr txBox="1"/>
          <p:nvPr/>
        </p:nvSpPr>
        <p:spPr>
          <a:xfrm>
            <a:off x="7615221" y="1576326"/>
            <a:ext cx="1478546" cy="276999"/>
          </a:xfrm>
          <a:prstGeom prst="rect">
            <a:avLst/>
          </a:prstGeom>
          <a:noFill/>
        </p:spPr>
        <p:txBody>
          <a:bodyPr wrap="none" rtlCol="0">
            <a:spAutoFit/>
          </a:bodyPr>
          <a:lstStyle/>
          <a:p>
            <a:r>
              <a:rPr lang="en-US" sz="1200" dirty="0">
                <a:solidFill>
                  <a:srgbClr val="7030A0"/>
                </a:solidFill>
              </a:rPr>
              <a:t>18 channels in total</a:t>
            </a:r>
          </a:p>
        </p:txBody>
      </p:sp>
      <p:sp>
        <p:nvSpPr>
          <p:cNvPr id="49" name="TextBox 48">
            <a:extLst>
              <a:ext uri="{FF2B5EF4-FFF2-40B4-BE49-F238E27FC236}">
                <a16:creationId xmlns:a16="http://schemas.microsoft.com/office/drawing/2014/main" id="{263FA781-0992-448A-9A63-C203CF9E46E5}"/>
              </a:ext>
            </a:extLst>
          </p:cNvPr>
          <p:cNvSpPr txBox="1"/>
          <p:nvPr/>
        </p:nvSpPr>
        <p:spPr>
          <a:xfrm>
            <a:off x="5829223" y="4236507"/>
            <a:ext cx="2411942" cy="276999"/>
          </a:xfrm>
          <a:prstGeom prst="rect">
            <a:avLst/>
          </a:prstGeom>
          <a:noFill/>
        </p:spPr>
        <p:txBody>
          <a:bodyPr wrap="none" rtlCol="0">
            <a:spAutoFit/>
          </a:bodyPr>
          <a:lstStyle/>
          <a:p>
            <a:r>
              <a:rPr lang="en-US" sz="1200" dirty="0"/>
              <a:t>~150 microns thickness per sheet</a:t>
            </a:r>
          </a:p>
        </p:txBody>
      </p:sp>
    </p:spTree>
    <p:extLst>
      <p:ext uri="{BB962C8B-B14F-4D97-AF65-F5344CB8AC3E}">
        <p14:creationId xmlns:p14="http://schemas.microsoft.com/office/powerpoint/2010/main" val="4221389104"/>
      </p:ext>
    </p:extLst>
  </p:cSld>
  <p:clrMapOvr>
    <a:masterClrMapping/>
  </p:clrMapOvr>
</p:sld>
</file>

<file path=ppt/theme/theme1.xml><?xml version="1.0" encoding="utf-8"?>
<a:theme xmlns:a="http://schemas.openxmlformats.org/drawingml/2006/main" name="ATAP No Footer">
  <a:themeElements>
    <a:clrScheme name="Custom 10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TAP No Footer">
  <a:themeElements>
    <a:clrScheme name="Custom 10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61552</TotalTime>
  <Words>623</Words>
  <Application>Microsoft Office PowerPoint</Application>
  <PresentationFormat>On-screen Show (4:3)</PresentationFormat>
  <Paragraphs>102</Paragraphs>
  <Slides>6</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Calibri</vt:lpstr>
      <vt:lpstr>Courier New</vt:lpstr>
      <vt:lpstr>Franklin Gothic Book</vt:lpstr>
      <vt:lpstr>Franklin Gothic Medium</vt:lpstr>
      <vt:lpstr>ATAP No Footer</vt:lpstr>
      <vt:lpstr>1_ATAP No Footer</vt:lpstr>
      <vt:lpstr>PowerPoint Presentation</vt:lpstr>
      <vt:lpstr>Flexible quench antenna boards</vt:lpstr>
      <vt:lpstr>QA array (2D grid)</vt:lpstr>
      <vt:lpstr>QA array dimensions</vt:lpstr>
      <vt:lpstr>QA array</vt:lpstr>
      <vt:lpstr>Wrapping up</vt:lpstr>
    </vt:vector>
  </TitlesOfParts>
  <Company>Lawrence Berkekley Nationl 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teid05</dc:creator>
  <cp:lastModifiedBy>Stoyan E. Stoynev x 30907N</cp:lastModifiedBy>
  <cp:revision>669</cp:revision>
  <cp:lastPrinted>2019-01-15T18:48:17Z</cp:lastPrinted>
  <dcterms:created xsi:type="dcterms:W3CDTF">2015-07-10T17:44:33Z</dcterms:created>
  <dcterms:modified xsi:type="dcterms:W3CDTF">2019-08-28T18:51:48Z</dcterms:modified>
</cp:coreProperties>
</file>