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8" r:id="rId12"/>
    <p:sldId id="269" r:id="rId13"/>
    <p:sldId id="271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74" autoAdjust="0"/>
  </p:normalViewPr>
  <p:slideViewPr>
    <p:cSldViewPr snapToGrid="0" snapToObjects="1">
      <p:cViewPr varScale="1">
        <p:scale>
          <a:sx n="119" d="100"/>
          <a:sy n="119" d="100"/>
        </p:scale>
        <p:origin x="-10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1ED2-0E49-A441-9CD9-A1A9D916EF76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975FD-94E3-7749-B788-4DDC0E2F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7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308CC-9A8F-DB4F-9A5D-17C6ED7628A6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11461-DF46-3747-8E85-4F5AEE95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46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3"/>
            <a:ext cx="9143999" cy="705554"/>
          </a:xfrm>
          <a:solidFill>
            <a:srgbClr val="1F49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1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3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CCF3A3-24A0-4A1A-9C28-1078360E79DA}" type="slidenum">
              <a:rPr lang="en-US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50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5" y="2"/>
            <a:ext cx="9143999" cy="836613"/>
          </a:xfrm>
          <a:prstGeom prst="rect">
            <a:avLst/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86263" y="6581776"/>
            <a:ext cx="377016" cy="2769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4D72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725065" y="6486536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FFFFFF"/>
              </a:solidFill>
              <a:latin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26313" y="6448430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718814" y="6453203"/>
            <a:ext cx="383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Helvetica Light"/>
                <a:cs typeface="Calibri"/>
              </a:rPr>
              <a:t> 			</a:t>
            </a:r>
            <a:r>
              <a:rPr lang="en-US" sz="1200" dirty="0" smtClean="0">
                <a:solidFill>
                  <a:prstClr val="white"/>
                </a:solidFill>
                <a:latin typeface="Helvetica Light"/>
                <a:cs typeface="Calibri"/>
              </a:rPr>
              <a:t>EIC</a:t>
            </a:r>
            <a:r>
              <a:rPr lang="en-US" sz="1200" baseline="0" dirty="0" smtClean="0">
                <a:solidFill>
                  <a:prstClr val="white"/>
                </a:solidFill>
                <a:latin typeface="Helvetica Light"/>
                <a:cs typeface="Calibri"/>
              </a:rPr>
              <a:t> Consortium </a:t>
            </a:r>
            <a:r>
              <a:rPr lang="en-US" sz="1200" baseline="0" dirty="0" smtClean="0">
                <a:solidFill>
                  <a:prstClr val="white"/>
                </a:solidFill>
                <a:latin typeface="Helvetica Light"/>
                <a:cs typeface="Calibri"/>
              </a:rPr>
              <a:t>September 2019</a:t>
            </a:r>
          </a:p>
          <a:p>
            <a:endParaRPr lang="en-US" sz="1200" baseline="0" dirty="0" smtClean="0">
              <a:solidFill>
                <a:prstClr val="white"/>
              </a:solidFill>
              <a:latin typeface="Helvetica Light"/>
              <a:cs typeface="Calibri"/>
            </a:endParaRPr>
          </a:p>
          <a:p>
            <a:endParaRPr lang="en-US" sz="1200" dirty="0">
              <a:solidFill>
                <a:prstClr val="white"/>
              </a:solidFill>
              <a:latin typeface="Helvetica Light"/>
              <a:cs typeface="Calibri"/>
            </a:endParaRPr>
          </a:p>
        </p:txBody>
      </p:sp>
      <p:pic>
        <p:nvPicPr>
          <p:cNvPr id="17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3044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0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0" i="0">
          <a:solidFill>
            <a:schemeClr val="bg1"/>
          </a:solidFill>
          <a:latin typeface="Helvetica Light"/>
          <a:ea typeface="+mj-ea"/>
          <a:cs typeface="Helvetica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08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165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25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33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813" indent="-342813" algn="l" rtl="0" eaLnBrk="0" fontAlgn="base" hangingPunct="0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850" indent="-226954" algn="l" rtl="0" eaLnBrk="0" fontAlgn="base" hangingPunct="0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2pPr>
      <a:lvl3pPr marL="572941" indent="-117445" algn="l" rtl="0" eaLnBrk="0" fontAlgn="base" hangingPunct="0">
        <a:spcBef>
          <a:spcPts val="4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3pPr>
      <a:lvl4pPr marL="909404" indent="-226954" algn="l" rtl="0" eaLnBrk="0" fontAlgn="base" hangingPunct="0">
        <a:spcBef>
          <a:spcPct val="200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4pPr>
      <a:lvl5pPr marL="1145880" indent="-23647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onferences.lbl.gov/event/239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GPOGGrants@ucop.ed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66" y="1"/>
            <a:ext cx="8243933" cy="304525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Welcome back to Berkeley!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430" y="3363310"/>
            <a:ext cx="69539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Barbara Jacak</a:t>
            </a:r>
          </a:p>
          <a:p>
            <a:endParaRPr lang="en-US" sz="300" dirty="0">
              <a:solidFill>
                <a:prstClr val="white">
                  <a:lumMod val="50000"/>
                </a:prstClr>
              </a:solidFill>
              <a:latin typeface="Helvetica Light"/>
              <a:cs typeface="Helvetica Light"/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Nuclear Science Division</a:t>
            </a: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Lawrence Berkeley National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Helvetica Light"/>
              <a:cs typeface="Helvetica Light"/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     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and</a:t>
            </a:r>
            <a:endParaRPr lang="en-US" dirty="0">
              <a:solidFill>
                <a:prstClr val="white">
                  <a:lumMod val="50000"/>
                </a:prstClr>
              </a:solidFill>
              <a:latin typeface="Helvetica Light"/>
              <a:cs typeface="Helvetica Light"/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Department of Physics, UC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Berkeley</a:t>
            </a:r>
          </a:p>
          <a:p>
            <a:endParaRPr lang="en-US" dirty="0">
              <a:solidFill>
                <a:prstClr val="white">
                  <a:lumMod val="50000"/>
                </a:prstClr>
              </a:solidFill>
              <a:latin typeface="Helvetica Light"/>
              <a:cs typeface="Helvetica Light"/>
            </a:endParaRPr>
          </a:p>
          <a:p>
            <a:r>
              <a:rPr lang="en-US" b="1" dirty="0" smtClean="0">
                <a:solidFill>
                  <a:srgbClr val="000090"/>
                </a:solidFill>
                <a:latin typeface="Helvetica Light"/>
                <a:cs typeface="Helvetica Light"/>
              </a:rPr>
              <a:t>September </a:t>
            </a:r>
            <a:r>
              <a:rPr lang="en-US" b="1" dirty="0">
                <a:solidFill>
                  <a:srgbClr val="000090"/>
                </a:solidFill>
                <a:latin typeface="Helvetica Light"/>
                <a:cs typeface="Helvetica Light"/>
              </a:rPr>
              <a:t>1</a:t>
            </a:r>
            <a:r>
              <a:rPr lang="en-US" b="1" dirty="0" smtClean="0">
                <a:solidFill>
                  <a:srgbClr val="000090"/>
                </a:solidFill>
                <a:latin typeface="Helvetica Light"/>
                <a:cs typeface="Helvetica Light"/>
              </a:rPr>
              <a:t>8, 2019</a:t>
            </a:r>
            <a:endParaRPr lang="en-US" b="1" dirty="0">
              <a:solidFill>
                <a:srgbClr val="000090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186" y="5471905"/>
            <a:ext cx="1210542" cy="73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98339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3466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48" b="17911"/>
          <a:stretch/>
        </p:blipFill>
        <p:spPr>
          <a:xfrm>
            <a:off x="8498" y="5716101"/>
            <a:ext cx="2069452" cy="6750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50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our consortium &amp;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56" y="1062795"/>
            <a:ext cx="8326359" cy="4368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Time to seek speaking opportunities as a consortium?</a:t>
            </a:r>
          </a:p>
          <a:p>
            <a:pPr marL="458875" lvl="2" indent="-342900"/>
            <a:r>
              <a:rPr lang="en-US" dirty="0" smtClean="0">
                <a:solidFill>
                  <a:srgbClr val="660066"/>
                </a:solidFill>
              </a:rPr>
              <a:t>Become visible as a consortium</a:t>
            </a:r>
          </a:p>
          <a:p>
            <a:pPr marL="458875" lvl="2" indent="-342900"/>
            <a:r>
              <a:rPr lang="en-US" dirty="0" smtClean="0">
                <a:solidFill>
                  <a:srgbClr val="660066"/>
                </a:solidFill>
              </a:rPr>
              <a:t>Reports on pooled results more impactful</a:t>
            </a:r>
          </a:p>
          <a:p>
            <a:pPr marL="458875" lvl="2" indent="-342900"/>
            <a:r>
              <a:rPr lang="en-US" dirty="0" smtClean="0">
                <a:solidFill>
                  <a:srgbClr val="660066"/>
                </a:solidFill>
              </a:rPr>
              <a:t>Help to get us “on the EIC map”</a:t>
            </a:r>
          </a:p>
          <a:p>
            <a:pPr marL="458875" lvl="2" indent="-342900"/>
            <a:r>
              <a:rPr lang="en-US" dirty="0" smtClean="0">
                <a:solidFill>
                  <a:srgbClr val="660066"/>
                </a:solidFill>
              </a:rPr>
              <a:t>Let’s plan at the end of today</a:t>
            </a:r>
          </a:p>
          <a:p>
            <a:pPr marL="288937" lvl="1" indent="-342900"/>
            <a:r>
              <a:rPr lang="en-US" dirty="0" smtClean="0">
                <a:solidFill>
                  <a:schemeClr val="tx1"/>
                </a:solidFill>
              </a:rPr>
              <a:t>Venues of interest</a:t>
            </a:r>
          </a:p>
          <a:p>
            <a:pPr marL="458875" lvl="2" indent="-342900"/>
            <a:r>
              <a:rPr lang="en-US" dirty="0" smtClean="0">
                <a:solidFill>
                  <a:schemeClr val="tx1"/>
                </a:solidFill>
              </a:rPr>
              <a:t>Conferences: POETIC, DIS, </a:t>
            </a:r>
            <a:r>
              <a:rPr lang="en-US" dirty="0" err="1" smtClean="0">
                <a:solidFill>
                  <a:schemeClr val="tx1"/>
                </a:solidFill>
              </a:rPr>
              <a:t>Moriond</a:t>
            </a:r>
            <a:r>
              <a:rPr lang="en-US" dirty="0" smtClean="0">
                <a:solidFill>
                  <a:schemeClr val="tx1"/>
                </a:solidFill>
              </a:rPr>
              <a:t>, APS GHP, Lepton-Photon, PANIC, etc.</a:t>
            </a:r>
          </a:p>
          <a:p>
            <a:pPr marL="458875" lvl="2" indent="-342900"/>
            <a:r>
              <a:rPr lang="en-US" dirty="0" smtClean="0">
                <a:solidFill>
                  <a:schemeClr val="tx1"/>
                </a:solidFill>
              </a:rPr>
              <a:t>Users group: EICUG,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others: RHIC, </a:t>
            </a:r>
            <a:r>
              <a:rPr lang="en-US" dirty="0" err="1" smtClean="0">
                <a:solidFill>
                  <a:schemeClr val="tx1"/>
                </a:solidFill>
              </a:rPr>
              <a:t>Jlab</a:t>
            </a:r>
            <a:r>
              <a:rPr lang="en-US" dirty="0" smtClean="0">
                <a:solidFill>
                  <a:schemeClr val="tx1"/>
                </a:solidFill>
              </a:rPr>
              <a:t> Users’ Groups, where else?</a:t>
            </a:r>
          </a:p>
          <a:p>
            <a:pPr marL="458875" lvl="2" indent="-342900"/>
            <a:r>
              <a:rPr lang="en-US" dirty="0" smtClean="0">
                <a:solidFill>
                  <a:schemeClr val="tx1"/>
                </a:solidFill>
              </a:rPr>
              <a:t>Workshops...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0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9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members active on 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2" y="1141079"/>
            <a:ext cx="8061198" cy="4368800"/>
          </a:xfrm>
        </p:spPr>
        <p:txBody>
          <a:bodyPr/>
          <a:lstStyle/>
          <a:p>
            <a:r>
              <a:rPr lang="en-US" dirty="0" smtClean="0"/>
              <a:t>Miguel </a:t>
            </a:r>
            <a:r>
              <a:rPr lang="en-US" dirty="0" err="1" smtClean="0"/>
              <a:t>Arratia</a:t>
            </a:r>
            <a:endParaRPr lang="en-US" dirty="0" smtClean="0"/>
          </a:p>
          <a:p>
            <a:r>
              <a:rPr lang="en-US" dirty="0" smtClean="0"/>
              <a:t>Ezra Lesser, possibly </a:t>
            </a:r>
            <a:r>
              <a:rPr lang="en-US" dirty="0" err="1" smtClean="0"/>
              <a:t>Dhruv</a:t>
            </a:r>
            <a:r>
              <a:rPr lang="en-US" dirty="0" smtClean="0"/>
              <a:t> Dixit</a:t>
            </a:r>
          </a:p>
          <a:p>
            <a:r>
              <a:rPr lang="en-US" dirty="0" smtClean="0"/>
              <a:t>Jose </a:t>
            </a:r>
            <a:r>
              <a:rPr lang="en-US" dirty="0" err="1" smtClean="0"/>
              <a:t>Soria</a:t>
            </a:r>
            <a:endParaRPr lang="en-US" dirty="0" smtClean="0"/>
          </a:p>
          <a:p>
            <a:r>
              <a:rPr lang="en-US" dirty="0" err="1" smtClean="0"/>
              <a:t>Youqi</a:t>
            </a:r>
            <a:r>
              <a:rPr lang="en-US" dirty="0" smtClean="0"/>
              <a:t> Song</a:t>
            </a:r>
          </a:p>
          <a:p>
            <a:r>
              <a:rPr lang="en-US" dirty="0" smtClean="0"/>
              <a:t>Barbara Jacak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New undergrad students</a:t>
            </a:r>
            <a:r>
              <a:rPr lang="mr-IN" dirty="0" smtClean="0">
                <a:solidFill>
                  <a:srgbClr val="660066"/>
                </a:solidFill>
              </a:rPr>
              <a:t>…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Will recruit new postdoc &amp; new grad student this </a:t>
            </a:r>
            <a:r>
              <a:rPr lang="en-US" dirty="0" smtClean="0">
                <a:solidFill>
                  <a:srgbClr val="660066"/>
                </a:solidFill>
              </a:rPr>
              <a:t>year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Expand c</a:t>
            </a:r>
            <a:r>
              <a:rPr lang="en-US" dirty="0" smtClean="0">
                <a:solidFill>
                  <a:srgbClr val="FF0000"/>
                </a:solidFill>
              </a:rPr>
              <a:t>lose </a:t>
            </a:r>
            <a:r>
              <a:rPr lang="en-US" dirty="0" smtClean="0">
                <a:solidFill>
                  <a:srgbClr val="FF0000"/>
                </a:solidFill>
              </a:rPr>
              <a:t>collaboration with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Ernst </a:t>
            </a:r>
            <a:r>
              <a:rPr lang="en-US" dirty="0" err="1" smtClean="0">
                <a:solidFill>
                  <a:srgbClr val="FF0000"/>
                </a:solidFill>
              </a:rPr>
              <a:t>Sichtermann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Yue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Shi Lai from </a:t>
            </a:r>
            <a:r>
              <a:rPr lang="en-US" dirty="0" smtClean="0">
                <a:solidFill>
                  <a:srgbClr val="FF0000"/>
                </a:solidFill>
              </a:rPr>
              <a:t>LBNL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uc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80" y="947545"/>
            <a:ext cx="2032000" cy="2032000"/>
          </a:xfrm>
          <a:prstGeom prst="rect">
            <a:avLst/>
          </a:prstGeom>
        </p:spPr>
      </p:pic>
      <p:pic>
        <p:nvPicPr>
          <p:cNvPr id="5" name="Picture 4" descr="1200px-Berkeley_Lab_compact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81" y="4690380"/>
            <a:ext cx="2019299" cy="16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8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UCB Goals for MRPI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61" y="1225745"/>
            <a:ext cx="8112533" cy="4368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Simulate jet production and reconstruction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Aim to specify </a:t>
            </a:r>
          </a:p>
          <a:p>
            <a:pPr marL="458875" lvl="2" indent="-342900"/>
            <a:r>
              <a:rPr lang="en-US" dirty="0" smtClean="0">
                <a:solidFill>
                  <a:srgbClr val="000000"/>
                </a:solidFill>
              </a:rPr>
              <a:t>tracking requirements</a:t>
            </a:r>
          </a:p>
          <a:p>
            <a:pPr marL="458875" lvl="2" indent="-342900"/>
            <a:r>
              <a:rPr lang="en-US" dirty="0" smtClean="0">
                <a:solidFill>
                  <a:srgbClr val="000000"/>
                </a:solidFill>
              </a:rPr>
              <a:t>Jet reconstruction also implies requirements on </a:t>
            </a:r>
            <a:r>
              <a:rPr lang="en-US" dirty="0" err="1" smtClean="0">
                <a:solidFill>
                  <a:srgbClr val="000000"/>
                </a:solidFill>
              </a:rPr>
              <a:t>calorimetry</a:t>
            </a:r>
            <a:r>
              <a:rPr lang="en-US" dirty="0" smtClean="0">
                <a:solidFill>
                  <a:srgbClr val="000000"/>
                </a:solidFill>
              </a:rPr>
              <a:t> performance and design</a:t>
            </a:r>
          </a:p>
          <a:p>
            <a:pPr marL="458875" lvl="2" indent="-342900"/>
            <a:r>
              <a:rPr lang="en-US" dirty="0" smtClean="0">
                <a:solidFill>
                  <a:srgbClr val="000000"/>
                </a:solidFill>
              </a:rPr>
              <a:t>Required statistics (will affect run time and triggering requirements)</a:t>
            </a:r>
          </a:p>
          <a:p>
            <a:pPr marL="458875" lvl="2" indent="-342900"/>
            <a:r>
              <a:rPr lang="en-US" i="1" dirty="0" smtClean="0">
                <a:solidFill>
                  <a:srgbClr val="FF0000"/>
                </a:solidFill>
              </a:rPr>
              <a:t>What it takes to make 1% precision measurements?</a:t>
            </a:r>
            <a:endParaRPr lang="en-US" dirty="0" smtClean="0">
              <a:solidFill>
                <a:srgbClr val="FF0000"/>
              </a:solidFill>
            </a:endParaRPr>
          </a:p>
          <a:p>
            <a:pPr marL="288937" lvl="1" indent="-342900"/>
            <a:r>
              <a:rPr lang="en-US" dirty="0" smtClean="0">
                <a:solidFill>
                  <a:srgbClr val="000000"/>
                </a:solidFill>
              </a:rPr>
              <a:t>Use physics-driven performance specs and connect with detector technology R&amp;D</a:t>
            </a:r>
          </a:p>
          <a:p>
            <a:pPr marL="288937" lvl="1" indent="-342900"/>
            <a:r>
              <a:rPr lang="en-US" i="1" dirty="0" smtClean="0">
                <a:solidFill>
                  <a:srgbClr val="FF0000"/>
                </a:solidFill>
              </a:rPr>
              <a:t>Collaborate with LBNL on tracker design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22055"/>
            <a:ext cx="8015107" cy="464526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Focus on jet probes of cold, dense matter</a:t>
            </a:r>
          </a:p>
          <a:p>
            <a:pPr marL="458875" lvl="2" indent="-342900"/>
            <a:r>
              <a:rPr lang="en-US" dirty="0" smtClean="0"/>
              <a:t>Begin with kinematics studies</a:t>
            </a:r>
          </a:p>
          <a:p>
            <a:pPr marL="458875" lvl="2" indent="-342900"/>
            <a:r>
              <a:rPr lang="en-US" dirty="0" smtClean="0"/>
              <a:t>Identify struck </a:t>
            </a:r>
            <a:r>
              <a:rPr lang="en-US" dirty="0" smtClean="0"/>
              <a:t>quark </a:t>
            </a:r>
            <a:r>
              <a:rPr lang="en-US" dirty="0" smtClean="0"/>
              <a:t>in DIS as our probe</a:t>
            </a:r>
          </a:p>
          <a:p>
            <a:pPr marL="458875" lvl="2" indent="-342900"/>
            <a:r>
              <a:rPr lang="en-US" dirty="0" smtClean="0"/>
              <a:t>Characterize jets from the struck quark</a:t>
            </a:r>
            <a:endParaRPr lang="en-US" dirty="0"/>
          </a:p>
          <a:p>
            <a:pPr marL="288937" lvl="1" indent="-342900"/>
            <a:r>
              <a:rPr lang="en-US" dirty="0" smtClean="0">
                <a:solidFill>
                  <a:srgbClr val="FF0000"/>
                </a:solidFill>
              </a:rPr>
              <a:t>Interesting Measurements:</a:t>
            </a:r>
          </a:p>
          <a:p>
            <a:pPr marL="458875" lvl="2" indent="-342900"/>
            <a:r>
              <a:rPr lang="en-US" dirty="0" smtClean="0">
                <a:solidFill>
                  <a:srgbClr val="FF0000"/>
                </a:solidFill>
              </a:rPr>
              <a:t>Jet </a:t>
            </a:r>
            <a:r>
              <a:rPr lang="en-US" dirty="0" smtClean="0">
                <a:solidFill>
                  <a:srgbClr val="FF0000"/>
                </a:solidFill>
              </a:rPr>
              <a:t>yields &amp; spectra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e+p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e+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endParaRPr lang="en-US" dirty="0" smtClean="0">
              <a:solidFill>
                <a:srgbClr val="FF0000"/>
              </a:solidFill>
            </a:endParaRPr>
          </a:p>
          <a:p>
            <a:pPr marL="458875" lvl="2" indent="-342900"/>
            <a:r>
              <a:rPr lang="en-US" dirty="0" smtClean="0">
                <a:solidFill>
                  <a:srgbClr val="FF0000"/>
                </a:solidFill>
              </a:rPr>
              <a:t>Energy balance, opening angle to get q-hat</a:t>
            </a:r>
            <a:endParaRPr lang="en-US" dirty="0" smtClean="0">
              <a:solidFill>
                <a:srgbClr val="FF0000"/>
              </a:solidFill>
            </a:endParaRPr>
          </a:p>
          <a:p>
            <a:pPr marL="458875" lvl="2" indent="-342900"/>
            <a:r>
              <a:rPr lang="en-US" dirty="0" smtClean="0">
                <a:solidFill>
                  <a:srgbClr val="FF0000"/>
                </a:solidFill>
              </a:rPr>
              <a:t>Jet fragmentation </a:t>
            </a:r>
            <a:r>
              <a:rPr lang="en-US" dirty="0" smtClean="0">
                <a:solidFill>
                  <a:srgbClr val="FF0000"/>
                </a:solidFill>
              </a:rPr>
              <a:t>functions &amp; modification</a:t>
            </a:r>
            <a:endParaRPr lang="en-US" dirty="0" smtClean="0">
              <a:solidFill>
                <a:srgbClr val="FF0000"/>
              </a:solidFill>
            </a:endParaRPr>
          </a:p>
          <a:p>
            <a:pPr marL="458875" lvl="2" indent="-342900"/>
            <a:r>
              <a:rPr lang="en-US" dirty="0" smtClean="0">
                <a:solidFill>
                  <a:srgbClr val="FF0000"/>
                </a:solidFill>
              </a:rPr>
              <a:t>Jet substructure &amp; modifications in cold QCD </a:t>
            </a:r>
            <a:r>
              <a:rPr lang="en-US" dirty="0" smtClean="0">
                <a:solidFill>
                  <a:srgbClr val="FF0000"/>
                </a:solidFill>
              </a:rPr>
              <a:t>matter</a:t>
            </a:r>
          </a:p>
          <a:p>
            <a:pPr marL="288937" lvl="1" indent="-342900"/>
            <a:r>
              <a:rPr lang="en-US" dirty="0" smtClean="0">
                <a:solidFill>
                  <a:srgbClr val="660066"/>
                </a:solidFill>
              </a:rPr>
              <a:t>Begin with particle level from PYTHIA</a:t>
            </a:r>
          </a:p>
          <a:p>
            <a:pPr marL="458875" lvl="2" indent="-342900"/>
            <a:r>
              <a:rPr lang="en-US" dirty="0" smtClean="0">
                <a:solidFill>
                  <a:srgbClr val="660066"/>
                </a:solidFill>
              </a:rPr>
              <a:t>Next add effects of detector response</a:t>
            </a:r>
          </a:p>
          <a:p>
            <a:pPr marL="458875" lvl="2" indent="-342900"/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6D299D-1E39-4C89-A830-37ED4CDAB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64" y="889975"/>
            <a:ext cx="2158117" cy="209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97" y="4976223"/>
            <a:ext cx="2731084" cy="18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49" y="1034962"/>
            <a:ext cx="8431585" cy="43688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F</a:t>
            </a:r>
            <a:r>
              <a:rPr lang="en-US" dirty="0" smtClean="0"/>
              <a:t>ebruary, we had first results on particle multiplicities and where the jets go</a:t>
            </a:r>
          </a:p>
          <a:p>
            <a:r>
              <a:rPr lang="en-US" dirty="0" smtClean="0"/>
              <a:t>Now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How to connect jet with struck quark &amp; separate the beam remnant; where the jets go (</a:t>
            </a:r>
            <a:r>
              <a:rPr lang="en-US" dirty="0" err="1" smtClean="0">
                <a:solidFill>
                  <a:srgbClr val="008000"/>
                </a:solidFill>
              </a:rPr>
              <a:t>Youqi</a:t>
            </a:r>
            <a:r>
              <a:rPr lang="en-US" dirty="0" smtClean="0">
                <a:solidFill>
                  <a:srgbClr val="008000"/>
                </a:solidFill>
              </a:rPr>
              <a:t> Song)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x range accessible &amp; Q</a:t>
            </a:r>
            <a:r>
              <a:rPr lang="en-US" baseline="30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required (</a:t>
            </a:r>
            <a:r>
              <a:rPr lang="en-US" dirty="0" err="1" smtClean="0">
                <a:solidFill>
                  <a:srgbClr val="008000"/>
                </a:solidFill>
              </a:rPr>
              <a:t>Youqi</a:t>
            </a:r>
            <a:r>
              <a:rPr lang="en-US" dirty="0" smtClean="0">
                <a:solidFill>
                  <a:srgbClr val="008000"/>
                </a:solidFill>
              </a:rPr>
              <a:t> Song)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Nature of the jets &amp; jets vs. single hadrons (</a:t>
            </a:r>
            <a:r>
              <a:rPr lang="en-US" dirty="0" err="1" smtClean="0">
                <a:solidFill>
                  <a:srgbClr val="008000"/>
                </a:solidFill>
              </a:rPr>
              <a:t>Youqi</a:t>
            </a:r>
            <a:r>
              <a:rPr lang="en-US" dirty="0" smtClean="0">
                <a:solidFill>
                  <a:srgbClr val="008000"/>
                </a:solidFill>
              </a:rPr>
              <a:t> Song)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Physics accessible, statistics &amp; systematics needed (Miguel </a:t>
            </a:r>
            <a:r>
              <a:rPr lang="en-US" dirty="0" err="1" smtClean="0">
                <a:solidFill>
                  <a:srgbClr val="0000FF"/>
                </a:solidFill>
              </a:rPr>
              <a:t>Arratia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Jet correlations with scattered electron (tag the photon); what reference frame to use (Miguel </a:t>
            </a:r>
            <a:r>
              <a:rPr lang="en-US" dirty="0" err="1" smtClean="0">
                <a:solidFill>
                  <a:srgbClr val="0000FF"/>
                </a:solidFill>
              </a:rPr>
              <a:t>Arratia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84" y="1060964"/>
            <a:ext cx="8346641" cy="46591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Simulate effects of tracking detector response</a:t>
            </a:r>
          </a:p>
          <a:p>
            <a:pPr marL="458875" lvl="2" indent="-342900"/>
            <a:r>
              <a:rPr lang="en-US" dirty="0" smtClean="0"/>
              <a:t>Reconstruction precision of scattered electron</a:t>
            </a:r>
          </a:p>
          <a:p>
            <a:pPr marL="687475" lvl="3" indent="-342900"/>
            <a:r>
              <a:rPr lang="en-US" dirty="0" smtClean="0"/>
              <a:t>How well we tag the struck quark</a:t>
            </a:r>
          </a:p>
          <a:p>
            <a:pPr marL="458875" lvl="2" indent="-342900"/>
            <a:r>
              <a:rPr lang="en-US" dirty="0" smtClean="0"/>
              <a:t>Effects of tracking efficiency</a:t>
            </a:r>
            <a:r>
              <a:rPr lang="en-US" dirty="0"/>
              <a:t> </a:t>
            </a:r>
            <a:r>
              <a:rPr lang="en-US" dirty="0" smtClean="0"/>
              <a:t>&amp; resolution on jet reconstruction &amp; jet energy scale</a:t>
            </a:r>
          </a:p>
          <a:p>
            <a:pPr marL="458875" lvl="2" indent="-342900"/>
            <a:r>
              <a:rPr lang="en-US" dirty="0" smtClean="0"/>
              <a:t>Optimize tracker barrel/</a:t>
            </a:r>
            <a:r>
              <a:rPr lang="en-US" dirty="0" err="1" smtClean="0"/>
              <a:t>endcap</a:t>
            </a:r>
            <a:r>
              <a:rPr lang="en-US" dirty="0" smtClean="0"/>
              <a:t> arrangement based on where the jets go</a:t>
            </a:r>
          </a:p>
          <a:p>
            <a:pPr marL="115975" lvl="2" indent="0">
              <a:buNone/>
            </a:pPr>
            <a:endParaRPr lang="en-US" dirty="0" smtClean="0"/>
          </a:p>
          <a:p>
            <a:pPr marL="288937" lvl="1" indent="-342900"/>
            <a:r>
              <a:rPr lang="en-US" dirty="0" err="1" smtClean="0">
                <a:solidFill>
                  <a:srgbClr val="0000FF"/>
                </a:solidFill>
              </a:rPr>
              <a:t>Calorimetry</a:t>
            </a:r>
            <a:r>
              <a:rPr lang="en-US" dirty="0" smtClean="0">
                <a:solidFill>
                  <a:srgbClr val="0000FF"/>
                </a:solidFill>
              </a:rPr>
              <a:t> requirements for jet trigger &amp; reconstruction</a:t>
            </a:r>
          </a:p>
          <a:p>
            <a:pPr marL="458875" lvl="2" indent="-342900"/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measurement of scattered electron energy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1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370448"/>
            <a:ext cx="7781925" cy="4368800"/>
          </a:xfrm>
        </p:spPr>
        <p:txBody>
          <a:bodyPr/>
          <a:lstStyle/>
          <a:p>
            <a:pPr marL="288937" lvl="1" indent="-342900"/>
            <a:r>
              <a:rPr lang="en-US" dirty="0" smtClean="0">
                <a:solidFill>
                  <a:schemeClr val="tx1"/>
                </a:solidFill>
              </a:rPr>
              <a:t>How well can we measure substructure variables?</a:t>
            </a:r>
          </a:p>
          <a:p>
            <a:pPr marL="288937" lvl="1" indent="-342900"/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detector hardware R&amp;D is needed? </a:t>
            </a:r>
            <a:endParaRPr lang="en-US" dirty="0" smtClean="0">
              <a:solidFill>
                <a:schemeClr val="tx1"/>
              </a:solidFill>
            </a:endParaRPr>
          </a:p>
          <a:p>
            <a:pPr marL="288937" lvl="1" indent="-342900"/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copy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what to develop for silicon pixels?</a:t>
            </a:r>
          </a:p>
          <a:p>
            <a:pPr marL="288937" lvl="1" indent="-342900"/>
            <a:r>
              <a:rPr lang="en-US" dirty="0" smtClean="0">
                <a:solidFill>
                  <a:srgbClr val="000000"/>
                </a:solidFill>
              </a:rPr>
              <a:t>How to utilize </a:t>
            </a:r>
            <a:r>
              <a:rPr lang="en-US" dirty="0">
                <a:solidFill>
                  <a:srgbClr val="000000"/>
                </a:solidFill>
              </a:rPr>
              <a:t>timing information.</a:t>
            </a:r>
          </a:p>
          <a:p>
            <a:pPr marL="288937" lvl="1" indent="-342900"/>
            <a:endParaRPr lang="en-US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Address these </a:t>
            </a:r>
            <a:r>
              <a:rPr lang="en-US" i="1" dirty="0">
                <a:solidFill>
                  <a:srgbClr val="FF0000"/>
                </a:solidFill>
              </a:rPr>
              <a:t>in collaboration with LBNL. 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Figure out how best to use the technical infrastructure of the 3 labs for tracker development (detector hardware development &amp; computing)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1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204" y="1106282"/>
            <a:ext cx="5840396" cy="2714947"/>
          </a:xfrm>
        </p:spPr>
        <p:txBody>
          <a:bodyPr/>
          <a:lstStyle/>
          <a:p>
            <a:r>
              <a:rPr lang="en-US" b="1" dirty="0" smtClean="0"/>
              <a:t>Drop </a:t>
            </a:r>
            <a:r>
              <a:rPr lang="en-US" dirty="0" smtClean="0"/>
              <a:t>down on the floor.</a:t>
            </a:r>
          </a:p>
          <a:p>
            <a:r>
              <a:rPr lang="en-US" b="1" dirty="0" smtClean="0"/>
              <a:t>Cover </a:t>
            </a:r>
            <a:r>
              <a:rPr lang="en-US" dirty="0" smtClean="0"/>
              <a:t>under a sturdy desk, table or other furniture. In an auditorium, cover your head with your arms and get between rows of chairs.</a:t>
            </a:r>
          </a:p>
          <a:p>
            <a:r>
              <a:rPr lang="en-US" b="1" dirty="0" smtClean="0"/>
              <a:t>Hold </a:t>
            </a:r>
            <a:r>
              <a:rPr lang="en-US" dirty="0" smtClean="0"/>
              <a:t>on and be prepared to move with the furniture</a:t>
            </a:r>
            <a:endParaRPr 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603" y="1106282"/>
            <a:ext cx="1424539" cy="7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97" y="2165684"/>
            <a:ext cx="1436133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644" y="3196657"/>
            <a:ext cx="1348456" cy="7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604661" y="43724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/>
              </a:rPr>
              <a:t>Evacuate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to the assembly area (in the </a:t>
            </a:r>
            <a:r>
              <a:rPr lang="en-US" dirty="0" smtClean="0">
                <a:solidFill>
                  <a:srgbClr val="002060"/>
                </a:solidFill>
                <a:latin typeface="Arial"/>
              </a:rPr>
              <a:t>front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parking lot).</a:t>
            </a:r>
          </a:p>
          <a:p>
            <a:r>
              <a:rPr lang="en-US" b="1" dirty="0">
                <a:solidFill>
                  <a:srgbClr val="002060"/>
                </a:solidFill>
                <a:latin typeface="Arial"/>
              </a:rPr>
              <a:t>Follow Directions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from the building emergency team.</a:t>
            </a:r>
            <a:endParaRPr lang="en-US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AutoShape 2" descr="Displaying FullSizeRen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AutoShape 4" descr="Displaying FullSizeRend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2" y="4048218"/>
            <a:ext cx="1773480" cy="197115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in earthquake country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 about LBNL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8337550"/>
            <a:ext cx="2857500" cy="21320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Traffic Safety</a:t>
            </a:r>
          </a:p>
          <a:p>
            <a:pPr lvl="1"/>
            <a:r>
              <a:rPr lang="en-US" sz="2000" dirty="0" smtClean="0"/>
              <a:t>Speed limit is 15 mph </a:t>
            </a:r>
            <a:endParaRPr lang="en-US" sz="2000" dirty="0"/>
          </a:p>
          <a:p>
            <a:pPr lvl="1"/>
            <a:r>
              <a:rPr lang="en-US" sz="2000" dirty="0" smtClean="0"/>
              <a:t>Follow traffic and parking signs </a:t>
            </a:r>
          </a:p>
          <a:p>
            <a:pPr lvl="1"/>
            <a:r>
              <a:rPr lang="en-US" sz="2000" dirty="0" smtClean="0"/>
              <a:t>Obey all traffic control personnel and security officers</a:t>
            </a:r>
          </a:p>
          <a:p>
            <a:pPr lvl="1"/>
            <a:r>
              <a:rPr lang="en-US" sz="2000" dirty="0" smtClean="0"/>
              <a:t>Bicyclists must wear helmets and obey traffic rules and signs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Pedestrian Safety</a:t>
            </a:r>
          </a:p>
          <a:p>
            <a:pPr lvl="1"/>
            <a:r>
              <a:rPr lang="en-US" sz="2000" dirty="0" smtClean="0"/>
              <a:t>Stay on the sidewalk </a:t>
            </a:r>
          </a:p>
          <a:p>
            <a:pPr lvl="1"/>
            <a:r>
              <a:rPr lang="en-US" sz="2000" dirty="0" smtClean="0"/>
              <a:t>Cross at crosswalks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https://scontent.xx.fbcdn.net/t31.0-8/11406198_685315708239969_607253261823931685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23" y="1733553"/>
            <a:ext cx="3473826" cy="22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85961" y="1018526"/>
            <a:ext cx="4778724" cy="42799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pitchFamily="-109" charset="0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>
                <a:latin typeface="Arial"/>
              </a:rPr>
              <a:t>Traffic Safety</a:t>
            </a:r>
          </a:p>
          <a:p>
            <a:pPr lvl="1"/>
            <a:r>
              <a:rPr lang="en-US" sz="2000" kern="0" dirty="0" smtClean="0">
                <a:latin typeface="Arial"/>
              </a:rPr>
              <a:t>Speed limit is 15 mph </a:t>
            </a:r>
          </a:p>
          <a:p>
            <a:pPr lvl="1"/>
            <a:r>
              <a:rPr lang="en-US" sz="2000" kern="0" dirty="0" smtClean="0">
                <a:latin typeface="Arial"/>
              </a:rPr>
              <a:t>Follow traffic and parking signs </a:t>
            </a:r>
          </a:p>
          <a:p>
            <a:pPr lvl="1">
              <a:buFont typeface="Arial"/>
              <a:buNone/>
            </a:pPr>
            <a:endParaRPr lang="en-US" kern="0" dirty="0" smtClean="0">
              <a:latin typeface="Arial"/>
            </a:endParaRPr>
          </a:p>
          <a:p>
            <a:pPr lvl="1">
              <a:buFont typeface="Arial"/>
              <a:buNone/>
            </a:pPr>
            <a:r>
              <a:rPr lang="en-US" kern="0" dirty="0" smtClean="0">
                <a:latin typeface="Arial"/>
              </a:rPr>
              <a:t>Pedestrian Safety</a:t>
            </a:r>
          </a:p>
          <a:p>
            <a:pPr lvl="1"/>
            <a:r>
              <a:rPr lang="en-US" sz="2000" kern="0" dirty="0" smtClean="0">
                <a:latin typeface="Arial"/>
              </a:rPr>
              <a:t>Stay on the sidewalk </a:t>
            </a:r>
          </a:p>
          <a:p>
            <a:pPr lvl="1"/>
            <a:r>
              <a:rPr lang="en-US" sz="2000" kern="0" dirty="0" smtClean="0">
                <a:latin typeface="Arial"/>
              </a:rPr>
              <a:t>Cross at crosswalks</a:t>
            </a:r>
          </a:p>
          <a:p>
            <a:pPr marL="61912" lvl="1" indent="0">
              <a:buFont typeface="Arial"/>
              <a:buNone/>
            </a:pPr>
            <a:endParaRPr lang="en-US" kern="0" dirty="0" smtClean="0">
              <a:latin typeface="Arial"/>
            </a:endParaRPr>
          </a:p>
          <a:p>
            <a:pPr marL="61912" lvl="1" indent="0">
              <a:buFont typeface="Arial"/>
              <a:buNone/>
            </a:pPr>
            <a:r>
              <a:rPr lang="en-US" kern="0" dirty="0" smtClean="0">
                <a:latin typeface="Arial"/>
              </a:rPr>
              <a:t>Smoking Policy</a:t>
            </a:r>
          </a:p>
          <a:p>
            <a:pPr lvl="1"/>
            <a:r>
              <a:rPr lang="en-US" sz="2000" kern="0" dirty="0" smtClean="0">
                <a:latin typeface="Arial"/>
              </a:rPr>
              <a:t>The Lab provides ash cans in a few outdoor designated smoking areas</a:t>
            </a:r>
            <a:endParaRPr lang="en-US" kern="0" dirty="0">
              <a:latin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02" y="4294263"/>
            <a:ext cx="1594589" cy="212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07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have other critters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391" y="4947949"/>
            <a:ext cx="8094160" cy="1126364"/>
          </a:xfrm>
        </p:spPr>
        <p:txBody>
          <a:bodyPr/>
          <a:lstStyle/>
          <a:p>
            <a:r>
              <a:rPr lang="en-US" dirty="0" smtClean="0"/>
              <a:t>But you are unlikely to see any of them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(except for turkeys)</a:t>
            </a:r>
            <a:endParaRPr lang="en-US" dirty="0"/>
          </a:p>
        </p:txBody>
      </p:sp>
      <p:pic>
        <p:nvPicPr>
          <p:cNvPr id="5" name="Picture 4" descr="mountainl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91123"/>
            <a:ext cx="2941945" cy="2206459"/>
          </a:xfrm>
          <a:prstGeom prst="rect">
            <a:avLst/>
          </a:prstGeom>
        </p:spPr>
      </p:pic>
      <p:pic>
        <p:nvPicPr>
          <p:cNvPr id="6" name="Picture 5" descr="skun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5" b="24303"/>
          <a:stretch/>
        </p:blipFill>
        <p:spPr>
          <a:xfrm>
            <a:off x="3043248" y="2791491"/>
            <a:ext cx="2819400" cy="2103539"/>
          </a:xfrm>
          <a:prstGeom prst="rect">
            <a:avLst/>
          </a:prstGeom>
        </p:spPr>
      </p:pic>
      <p:pic>
        <p:nvPicPr>
          <p:cNvPr id="7" name="Picture 6" descr="rattlesnak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45" y="991123"/>
            <a:ext cx="2771772" cy="1937149"/>
          </a:xfrm>
          <a:prstGeom prst="rect">
            <a:avLst/>
          </a:prstGeom>
        </p:spPr>
      </p:pic>
      <p:pic>
        <p:nvPicPr>
          <p:cNvPr id="8" name="Picture 7" descr="guest-house-turkey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58" y="1693415"/>
            <a:ext cx="3442646" cy="22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for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0" y="1031644"/>
            <a:ext cx="8529417" cy="4368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Indico</a:t>
            </a:r>
            <a:r>
              <a:rPr lang="en-US" dirty="0" smtClean="0"/>
              <a:t> page with the talks: 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://conferences.lbl.gov/event/239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please upload your slides, or ask Miguel to help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Video and audio connection using zoom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Coffee breaks and lunch will be provided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Thank you, UC!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dinner arranged for tonight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Many POETIC participants are already here</a:t>
            </a:r>
          </a:p>
        </p:txBody>
      </p:sp>
    </p:spTree>
    <p:extLst>
      <p:ext uri="{BB962C8B-B14F-4D97-AF65-F5344CB8AC3E}">
        <p14:creationId xmlns:p14="http://schemas.microsoft.com/office/powerpoint/2010/main" val="265872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logistics for the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37" y="1041613"/>
            <a:ext cx="8180275" cy="4368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ll campuses should have our money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any problems?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Does everyone have students on board?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I was able to swap some grad $ for undergrad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UCB Research Administrator is Ms. Ying Zhang</a:t>
            </a:r>
          </a:p>
          <a:p>
            <a:pPr marL="288937" lvl="1" indent="-342900"/>
            <a:r>
              <a:rPr lang="en-US" dirty="0" smtClean="0">
                <a:solidFill>
                  <a:srgbClr val="008000"/>
                </a:solidFill>
              </a:rPr>
              <a:t>Start date was retroactive to January 1, 2019</a:t>
            </a:r>
          </a:p>
          <a:p>
            <a:pPr marL="288937" lvl="1" indent="-342900"/>
            <a:r>
              <a:rPr lang="en-US" dirty="0" smtClean="0">
                <a:solidFill>
                  <a:srgbClr val="008000"/>
                </a:solidFill>
              </a:rPr>
              <a:t>Meeting support</a:t>
            </a:r>
          </a:p>
          <a:p>
            <a:pPr marL="115975" lvl="2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each campus received travel funds</a:t>
            </a:r>
          </a:p>
          <a:p>
            <a:pPr marL="115975" lvl="2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we received meeting support funds</a:t>
            </a:r>
          </a:p>
          <a:p>
            <a:pPr marL="115975" lvl="2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will labs be able to participate in </a:t>
            </a:r>
            <a:r>
              <a:rPr lang="en-US" dirty="0" smtClean="0">
                <a:solidFill>
                  <a:srgbClr val="008000"/>
                </a:solidFill>
              </a:rPr>
              <a:t>SoCal meeting?</a:t>
            </a: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c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42" y="836615"/>
            <a:ext cx="2065362" cy="15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 for the National Lab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1" y="979482"/>
            <a:ext cx="7835150" cy="472417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Successful competition to seed the consortium is considered an achievement at the labs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Possible strategy: use MRPI success to support request for LDRD while we are in “seed” period    (2019 and 2020)</a:t>
            </a:r>
          </a:p>
          <a:p>
            <a:pPr marL="857030" lvl="4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LANL was successful, right?</a:t>
            </a:r>
          </a:p>
          <a:p>
            <a:pPr marL="857030" lvl="4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LBNL has a </a:t>
            </a:r>
            <a:r>
              <a:rPr lang="en-US" dirty="0" smtClean="0">
                <a:solidFill>
                  <a:srgbClr val="008000"/>
                </a:solidFill>
              </a:rPr>
              <a:t>plan</a:t>
            </a:r>
            <a:r>
              <a:rPr lang="en-US" dirty="0" smtClean="0">
                <a:solidFill>
                  <a:srgbClr val="008000"/>
                </a:solidFill>
              </a:rPr>
              <a:t>, to begin in FY20 (early, I hope)</a:t>
            </a:r>
          </a:p>
          <a:p>
            <a:pPr marL="857030" lvl="4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LLNL participation secured?</a:t>
            </a:r>
          </a:p>
        </p:txBody>
      </p:sp>
      <p:pic>
        <p:nvPicPr>
          <p:cNvPr id="4" name="Picture 3" descr="c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4" y="740759"/>
            <a:ext cx="1877539" cy="13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MRPI Reporting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39" y="1019030"/>
            <a:ext cx="8056611" cy="4368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Lead PI is responsible for coordinating with Co-PI’s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Need coordinated submission of annual progress and final reports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Annual progress and financial reports must be submitted to UC Research Initiatives at </a:t>
            </a:r>
            <a:r>
              <a:rPr lang="en-US" sz="2000" dirty="0" smtClean="0">
                <a:hlinkClick r:id="rId2"/>
              </a:rPr>
              <a:t>RGPOGGrants@ucop.edu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On or before Nov. 30 of each year, unless otherwise instructed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Instructions for completing and submitting reporting forms will be provided at a future date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“If </a:t>
            </a:r>
            <a:r>
              <a:rPr lang="en-US" sz="2000" dirty="0" smtClean="0"/>
              <a:t>you don’t receive instructions, it is your responsibility to contact our office and request </a:t>
            </a:r>
            <a:r>
              <a:rPr lang="en-US" sz="2000" dirty="0" smtClean="0"/>
              <a:t>guidance”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 have heard nothing so far!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 propose to request guidance at the beginning of November. OK?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673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we said: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27" y="915858"/>
            <a:ext cx="8286101" cy="4368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Set simulation goals for each campus</a:t>
            </a:r>
          </a:p>
          <a:p>
            <a:pPr marL="458875" lvl="2" indent="-342900"/>
            <a:r>
              <a:rPr lang="en-US" dirty="0" smtClean="0"/>
              <a:t>How do each unit’s goals fit into the whole?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Articulate how the whole is &gt; sum of the parts</a:t>
            </a:r>
          </a:p>
          <a:p>
            <a:pPr marL="458875" lvl="2" indent="-342900"/>
            <a:r>
              <a:rPr lang="en-US" dirty="0"/>
              <a:t>H</a:t>
            </a:r>
            <a:r>
              <a:rPr lang="en-US" dirty="0" smtClean="0"/>
              <a:t>ow the work benefits from the consortium</a:t>
            </a:r>
          </a:p>
          <a:p>
            <a:pPr marL="458875" lvl="2" indent="-342900"/>
            <a:r>
              <a:rPr lang="en-US" dirty="0" smtClean="0"/>
              <a:t>How the studies we start now bring us into the detector development business</a:t>
            </a:r>
          </a:p>
          <a:p>
            <a:pPr marL="458875" lvl="2" indent="-342900"/>
            <a:r>
              <a:rPr lang="en-US" dirty="0" smtClean="0"/>
              <a:t>How we come into the broader community as a big group (instead of a loose confederation of small groups)</a:t>
            </a:r>
          </a:p>
          <a:p>
            <a:pPr marL="288937" lvl="1" indent="-342900"/>
            <a:r>
              <a:rPr lang="en-US" dirty="0" smtClean="0">
                <a:solidFill>
                  <a:srgbClr val="FF0000"/>
                </a:solidFill>
              </a:rPr>
              <a:t>Define success for the consortium over the next 2 years</a:t>
            </a:r>
          </a:p>
          <a:p>
            <a:pPr marL="458875" lvl="2" indent="-342900"/>
            <a:r>
              <a:rPr lang="en-US" dirty="0" smtClean="0"/>
              <a:t>What metrics will use to measure progress toward that</a:t>
            </a:r>
          </a:p>
          <a:p>
            <a:pPr marL="458875" lvl="2" indent="-342900"/>
            <a:r>
              <a:rPr lang="en-US" dirty="0" smtClean="0"/>
              <a:t>Report to UCOP, as required</a:t>
            </a:r>
          </a:p>
          <a:p>
            <a:pPr marL="458875" lvl="2" indent="-342900"/>
            <a:r>
              <a:rPr lang="en-US" dirty="0" smtClean="0"/>
              <a:t>Presentations at workshops, conferences; publications?</a:t>
            </a:r>
          </a:p>
          <a:p>
            <a:pPr marL="288937" lvl="1" indent="-342900"/>
            <a:endParaRPr lang="en-US" dirty="0" smtClean="0"/>
          </a:p>
          <a:p>
            <a:pPr marL="11597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9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LBNL_Template_032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988</Words>
  <Application>Microsoft Macintosh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4_LBNL_Template_032411</vt:lpstr>
      <vt:lpstr>Welcome back to Berkeley!</vt:lpstr>
      <vt:lpstr>You are in earthquake country!</vt:lpstr>
      <vt:lpstr>Things to know about LBNL</vt:lpstr>
      <vt:lpstr>We also have other critters</vt:lpstr>
      <vt:lpstr>Logistics for this meeting</vt:lpstr>
      <vt:lpstr>Financial logistics for the Consortium</vt:lpstr>
      <vt:lpstr>Finances for the National Lab groups</vt:lpstr>
      <vt:lpstr>MRPI Reporting requirements</vt:lpstr>
      <vt:lpstr>Last time we said:</vt:lpstr>
      <vt:lpstr>Advertising our consortium &amp; output</vt:lpstr>
      <vt:lpstr>UC Berkeley</vt:lpstr>
      <vt:lpstr>Group members active on EIC</vt:lpstr>
      <vt:lpstr>UCB Goals for MRPI</vt:lpstr>
      <vt:lpstr>Approach</vt:lpstr>
      <vt:lpstr>Results</vt:lpstr>
      <vt:lpstr>Next steps</vt:lpstr>
      <vt:lpstr>Next steps, continued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Berkeley!</dc:title>
  <dc:creator>Barbara Jacak</dc:creator>
  <cp:lastModifiedBy>Barbara Jacak</cp:lastModifiedBy>
  <cp:revision>52</cp:revision>
  <dcterms:created xsi:type="dcterms:W3CDTF">2017-01-08T20:52:06Z</dcterms:created>
  <dcterms:modified xsi:type="dcterms:W3CDTF">2019-09-18T04:58:06Z</dcterms:modified>
</cp:coreProperties>
</file>