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6" r:id="rId2"/>
  </p:sldMasterIdLst>
  <p:notesMasterIdLst>
    <p:notesMasterId r:id="rId7"/>
  </p:notesMasterIdLst>
  <p:handoutMasterIdLst>
    <p:handoutMasterId r:id="rId8"/>
  </p:handoutMasterIdLst>
  <p:sldIdLst>
    <p:sldId id="831" r:id="rId3"/>
    <p:sldId id="818" r:id="rId4"/>
    <p:sldId id="414" r:id="rId5"/>
    <p:sldId id="420" r:id="rId6"/>
  </p:sldIdLst>
  <p:sldSz cx="9144000" cy="6858000" type="overhead"/>
  <p:notesSz cx="7019925" cy="9305925"/>
  <p:custDataLst>
    <p:tags r:id="rId9"/>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200" b="1" kern="1200">
        <a:solidFill>
          <a:schemeClr val="accent1"/>
        </a:solidFill>
        <a:latin typeface="Symbol" pitchFamily="18" charset="2"/>
        <a:ea typeface="+mn-ea"/>
        <a:cs typeface="+mn-cs"/>
      </a:defRPr>
    </a:lvl1pPr>
    <a:lvl2pPr marL="457200" algn="l" rtl="0" eaLnBrk="0" fontAlgn="base" hangingPunct="0">
      <a:spcBef>
        <a:spcPct val="0"/>
      </a:spcBef>
      <a:spcAft>
        <a:spcPct val="0"/>
      </a:spcAft>
      <a:defRPr sz="3200" b="1" kern="1200">
        <a:solidFill>
          <a:schemeClr val="accent1"/>
        </a:solidFill>
        <a:latin typeface="Symbol" pitchFamily="18" charset="2"/>
        <a:ea typeface="+mn-ea"/>
        <a:cs typeface="+mn-cs"/>
      </a:defRPr>
    </a:lvl2pPr>
    <a:lvl3pPr marL="914400" algn="l" rtl="0" eaLnBrk="0" fontAlgn="base" hangingPunct="0">
      <a:spcBef>
        <a:spcPct val="0"/>
      </a:spcBef>
      <a:spcAft>
        <a:spcPct val="0"/>
      </a:spcAft>
      <a:defRPr sz="3200" b="1" kern="1200">
        <a:solidFill>
          <a:schemeClr val="accent1"/>
        </a:solidFill>
        <a:latin typeface="Symbol" pitchFamily="18" charset="2"/>
        <a:ea typeface="+mn-ea"/>
        <a:cs typeface="+mn-cs"/>
      </a:defRPr>
    </a:lvl3pPr>
    <a:lvl4pPr marL="1371600" algn="l" rtl="0" eaLnBrk="0" fontAlgn="base" hangingPunct="0">
      <a:spcBef>
        <a:spcPct val="0"/>
      </a:spcBef>
      <a:spcAft>
        <a:spcPct val="0"/>
      </a:spcAft>
      <a:defRPr sz="3200" b="1" kern="1200">
        <a:solidFill>
          <a:schemeClr val="accent1"/>
        </a:solidFill>
        <a:latin typeface="Symbol" pitchFamily="18" charset="2"/>
        <a:ea typeface="+mn-ea"/>
        <a:cs typeface="+mn-cs"/>
      </a:defRPr>
    </a:lvl4pPr>
    <a:lvl5pPr marL="1828800" algn="l" rtl="0" eaLnBrk="0" fontAlgn="base" hangingPunct="0">
      <a:spcBef>
        <a:spcPct val="0"/>
      </a:spcBef>
      <a:spcAft>
        <a:spcPct val="0"/>
      </a:spcAft>
      <a:defRPr sz="3200" b="1" kern="1200">
        <a:solidFill>
          <a:schemeClr val="accent1"/>
        </a:solidFill>
        <a:latin typeface="Symbol" pitchFamily="18" charset="2"/>
        <a:ea typeface="+mn-ea"/>
        <a:cs typeface="+mn-cs"/>
      </a:defRPr>
    </a:lvl5pPr>
    <a:lvl6pPr marL="2286000" algn="l" defTabSz="914400" rtl="0" eaLnBrk="1" latinLnBrk="0" hangingPunct="1">
      <a:defRPr sz="3200" b="1" kern="1200">
        <a:solidFill>
          <a:schemeClr val="accent1"/>
        </a:solidFill>
        <a:latin typeface="Symbol" pitchFamily="18" charset="2"/>
        <a:ea typeface="+mn-ea"/>
        <a:cs typeface="+mn-cs"/>
      </a:defRPr>
    </a:lvl6pPr>
    <a:lvl7pPr marL="2743200" algn="l" defTabSz="914400" rtl="0" eaLnBrk="1" latinLnBrk="0" hangingPunct="1">
      <a:defRPr sz="3200" b="1" kern="1200">
        <a:solidFill>
          <a:schemeClr val="accent1"/>
        </a:solidFill>
        <a:latin typeface="Symbol" pitchFamily="18" charset="2"/>
        <a:ea typeface="+mn-ea"/>
        <a:cs typeface="+mn-cs"/>
      </a:defRPr>
    </a:lvl7pPr>
    <a:lvl8pPr marL="3200400" algn="l" defTabSz="914400" rtl="0" eaLnBrk="1" latinLnBrk="0" hangingPunct="1">
      <a:defRPr sz="3200" b="1" kern="1200">
        <a:solidFill>
          <a:schemeClr val="accent1"/>
        </a:solidFill>
        <a:latin typeface="Symbol" pitchFamily="18" charset="2"/>
        <a:ea typeface="+mn-ea"/>
        <a:cs typeface="+mn-cs"/>
      </a:defRPr>
    </a:lvl8pPr>
    <a:lvl9pPr marL="3657600" algn="l" defTabSz="914400" rtl="0" eaLnBrk="1" latinLnBrk="0" hangingPunct="1">
      <a:defRPr sz="3200" b="1" kern="1200">
        <a:solidFill>
          <a:schemeClr val="accent1"/>
        </a:solidFill>
        <a:latin typeface="Symbol" pitchFamily="18" charset="2"/>
        <a:ea typeface="+mn-ea"/>
        <a:cs typeface="+mn-cs"/>
      </a:defRPr>
    </a:lvl9pPr>
  </p:defaultTextStyle>
  <p:extLst>
    <p:ext uri="{EFAFB233-063F-42B5-8137-9DF3F51BA10A}">
      <p15:sldGuideLst xmlns:p15="http://schemas.microsoft.com/office/powerpoint/2012/main">
        <p15:guide id="1" orient="horz" pos="432">
          <p15:clr>
            <a:srgbClr val="A4A3A4"/>
          </p15:clr>
        </p15:guide>
        <p15:guide id="2" pos="192">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FF"/>
    <a:srgbClr val="CC0000"/>
    <a:srgbClr val="FF0066"/>
    <a:srgbClr val="000066"/>
    <a:srgbClr val="FF0000"/>
    <a:srgbClr val="F80000"/>
    <a:srgbClr val="27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47" autoAdjust="0"/>
    <p:restoredTop sz="90017" autoAdjust="0"/>
  </p:normalViewPr>
  <p:slideViewPr>
    <p:cSldViewPr>
      <p:cViewPr varScale="1">
        <p:scale>
          <a:sx n="128" d="100"/>
          <a:sy n="128" d="100"/>
        </p:scale>
        <p:origin x="968" y="184"/>
      </p:cViewPr>
      <p:guideLst>
        <p:guide orient="horz" pos="432"/>
        <p:guide pos="1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208"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0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6625" y="4419600"/>
            <a:ext cx="5146675" cy="4187825"/>
          </a:xfrm>
          <a:prstGeom prst="rect">
            <a:avLst/>
          </a:prstGeom>
          <a:noFill/>
          <a:ln w="12700">
            <a:noFill/>
            <a:miter lim="800000"/>
            <a:headEnd/>
            <a:tailEnd/>
          </a:ln>
          <a:effectLst/>
        </p:spPr>
        <p:txBody>
          <a:bodyPr vert="horz" wrap="square" lIns="92624" tIns="45500" rIns="92624" bIns="4550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84275" y="696913"/>
            <a:ext cx="4654550" cy="349091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000743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x-Q</a:t>
            </a:r>
            <a:r>
              <a:rPr lang="en-US" sz="1200" b="1" kern="1200" baseline="30000" dirty="0">
                <a:solidFill>
                  <a:schemeClr val="tx1"/>
                </a:solidFill>
                <a:effectLst/>
                <a:latin typeface="+mn-lt"/>
                <a:ea typeface="+mn-ea"/>
                <a:cs typeface="+mn-cs"/>
              </a:rPr>
              <a:t>2</a:t>
            </a:r>
            <a:r>
              <a:rPr lang="en-US" sz="1200" b="1" kern="1200" dirty="0">
                <a:solidFill>
                  <a:schemeClr val="tx1"/>
                </a:solidFill>
                <a:effectLst/>
                <a:latin typeface="+mn-lt"/>
                <a:ea typeface="+mn-ea"/>
                <a:cs typeface="+mn-cs"/>
              </a:rPr>
              <a:t> plane for data from the future EIC and Jlab-12 GeV as well as the current SIDIS data and the W-boson data from RHIC. All data are sensitive to the </a:t>
            </a:r>
            <a:r>
              <a:rPr lang="en-US" sz="1200" b="1" kern="1200" dirty="0" err="1">
                <a:solidFill>
                  <a:schemeClr val="tx1"/>
                </a:solidFill>
                <a:effectLst/>
                <a:latin typeface="+mn-lt"/>
                <a:ea typeface="+mn-ea"/>
                <a:cs typeface="+mn-cs"/>
              </a:rPr>
              <a:t>Sivers</a:t>
            </a:r>
            <a:r>
              <a:rPr lang="en-US" sz="1200" b="1" kern="1200" dirty="0">
                <a:solidFill>
                  <a:schemeClr val="tx1"/>
                </a:solidFill>
                <a:effectLst/>
                <a:latin typeface="+mn-lt"/>
                <a:ea typeface="+mn-ea"/>
                <a:cs typeface="+mn-cs"/>
              </a:rPr>
              <a:t> function and </a:t>
            </a:r>
            <a:r>
              <a:rPr lang="en-US" sz="1200" b="1" kern="1200" dirty="0" err="1">
                <a:solidFill>
                  <a:schemeClr val="tx1"/>
                </a:solidFill>
                <a:effectLst/>
                <a:latin typeface="+mn-lt"/>
                <a:ea typeface="+mn-ea"/>
                <a:cs typeface="+mn-cs"/>
              </a:rPr>
              <a:t>transversity</a:t>
            </a:r>
            <a:r>
              <a:rPr lang="en-US" sz="1200" b="1" kern="1200" dirty="0">
                <a:solidFill>
                  <a:schemeClr val="tx1"/>
                </a:solidFill>
                <a:effectLst/>
                <a:latin typeface="+mn-lt"/>
                <a:ea typeface="+mn-ea"/>
                <a:cs typeface="+mn-cs"/>
              </a:rPr>
              <a:t> times the Collins FF in the TMD formalism.</a:t>
            </a:r>
            <a:r>
              <a:rPr lang="en-US" b="1" dirty="0">
                <a:effectLst/>
              </a:rPr>
              <a:t> </a:t>
            </a:r>
          </a:p>
          <a:p>
            <a:endParaRPr lang="en-US" dirty="0">
              <a:effectLst/>
            </a:endParaRPr>
          </a:p>
          <a:p>
            <a:r>
              <a:rPr lang="en-US" sz="1200" kern="1200" dirty="0">
                <a:solidFill>
                  <a:schemeClr val="tx1"/>
                </a:solidFill>
                <a:effectLst/>
                <a:latin typeface="+mn-lt"/>
                <a:ea typeface="+mn-ea"/>
                <a:cs typeface="+mn-cs"/>
              </a:rPr>
              <a:t>We note that this is a fundamental advantage of </a:t>
            </a:r>
            <a:r>
              <a:rPr lang="en-US" sz="1200" kern="1200" dirty="0" err="1">
                <a:solidFill>
                  <a:schemeClr val="tx1"/>
                </a:solidFill>
                <a:effectLst/>
                <a:latin typeface="+mn-lt"/>
                <a:ea typeface="+mn-ea"/>
                <a:cs typeface="+mn-cs"/>
              </a:rPr>
              <a:t>p+p</a:t>
            </a:r>
            <a:r>
              <a:rPr lang="en-US" sz="1200" kern="1200" dirty="0">
                <a:solidFill>
                  <a:schemeClr val="tx1"/>
                </a:solidFill>
                <a:effectLst/>
                <a:latin typeface="+mn-lt"/>
                <a:ea typeface="+mn-ea"/>
                <a:cs typeface="+mn-cs"/>
              </a:rPr>
              <a:t> collisions, as any SIDIS measurement of the d-quark </a:t>
            </a:r>
            <a:r>
              <a:rPr lang="en-US" sz="1200" kern="1200" dirty="0" err="1">
                <a:solidFill>
                  <a:schemeClr val="tx1"/>
                </a:solidFill>
                <a:effectLst/>
                <a:latin typeface="+mn-lt"/>
                <a:ea typeface="+mn-ea"/>
                <a:cs typeface="+mn-cs"/>
              </a:rPr>
              <a:t>transversity</a:t>
            </a:r>
            <a:r>
              <a:rPr lang="en-US" sz="1200" kern="1200" dirty="0">
                <a:solidFill>
                  <a:schemeClr val="tx1"/>
                </a:solidFill>
                <a:effectLst/>
                <a:latin typeface="+mn-lt"/>
                <a:ea typeface="+mn-ea"/>
                <a:cs typeface="+mn-cs"/>
              </a:rPr>
              <a:t> has to be on a bound system, i.e. He-3, which leads to nuclear corrections. </a:t>
            </a:r>
            <a:r>
              <a:rPr lang="en-US" sz="1200" b="1" kern="1200" dirty="0">
                <a:solidFill>
                  <a:schemeClr val="tx1"/>
                </a:solidFill>
                <a:effectLst/>
                <a:latin typeface="+mn-lt"/>
                <a:ea typeface="+mn-ea"/>
                <a:cs typeface="+mn-cs"/>
              </a:rPr>
              <a:t>The high scale we can reach in 500 GeV collisions at RHIC will also allow for the verification that previous SIDIS measurements at low scales are, in fact, accessing the nucleon at leading twist. Figure 2‑6 shows the </a:t>
            </a:r>
            <a:r>
              <a:rPr lang="en-US" sz="1200" b="1" i="1" kern="1200" dirty="0">
                <a:solidFill>
                  <a:schemeClr val="tx1"/>
                </a:solidFill>
                <a:effectLst/>
                <a:latin typeface="+mn-lt"/>
                <a:ea typeface="+mn-ea"/>
                <a:cs typeface="+mn-cs"/>
              </a:rPr>
              <a:t>x-Q</a:t>
            </a:r>
            <a:r>
              <a:rPr lang="en-US" sz="1200" b="1" i="1" kern="1200" baseline="30000" dirty="0">
                <a:solidFill>
                  <a:schemeClr val="tx1"/>
                </a:solidFill>
                <a:effectLst/>
                <a:latin typeface="+mn-lt"/>
                <a:ea typeface="+mn-ea"/>
                <a:cs typeface="+mn-cs"/>
              </a:rPr>
              <a:t>2</a:t>
            </a:r>
            <a:r>
              <a:rPr lang="en-US" sz="1200" b="1" kern="1200" dirty="0">
                <a:solidFill>
                  <a:schemeClr val="tx1"/>
                </a:solidFill>
                <a:effectLst/>
                <a:latin typeface="+mn-lt"/>
                <a:ea typeface="+mn-ea"/>
                <a:cs typeface="+mn-cs"/>
              </a:rPr>
              <a:t> coverage spanned by the RHIC measurements compared to a future EIC, JLab-12, and the current SIDIS world data.</a:t>
            </a:r>
            <a:r>
              <a:rPr lang="en-US" b="1" dirty="0">
                <a:effectLst/>
              </a:rPr>
              <a:t> </a:t>
            </a:r>
          </a:p>
          <a:p>
            <a:endParaRPr lang="en-US" dirty="0">
              <a:effectLst/>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2FE424-ACAC-4EB4-ADEC-0D3B33EE75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097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Figure 2‑15: Summary of the most recent sets of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The central values and their uncertainty estimates are given for the up valence quark, up sea quark, and the gluon. The yellow bands indicate regions in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where the fits are not constrained by any data (taken from Ref. []).</a:t>
            </a:r>
            <a:r>
              <a:rPr lang="en-US" dirty="0">
                <a:effectLst/>
              </a:rPr>
              <a:t> </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DIS-2014, http://</a:t>
            </a:r>
            <a:r>
              <a:rPr lang="en-US" sz="1200" kern="1200" dirty="0" err="1">
                <a:solidFill>
                  <a:schemeClr val="tx1"/>
                </a:solidFill>
                <a:effectLst/>
                <a:latin typeface="+mn-lt"/>
                <a:ea typeface="+mn-ea"/>
                <a:cs typeface="+mn-cs"/>
              </a:rPr>
              <a:t>indico.cern.ch</a:t>
            </a:r>
            <a:r>
              <a:rPr lang="en-US" sz="1200" kern="1200" dirty="0">
                <a:solidFill>
                  <a:schemeClr val="tx1"/>
                </a:solidFill>
                <a:effectLst/>
                <a:latin typeface="+mn-lt"/>
                <a:ea typeface="+mn-ea"/>
                <a:cs typeface="+mn-cs"/>
              </a:rPr>
              <a:t>/event/258017/session/1/contribution/222/material/slides/0.pdf</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Figure 2‑16: </a:t>
            </a:r>
            <a:r>
              <a:rPr lang="en-US" sz="1200" b="1" kern="1200" dirty="0">
                <a:solidFill>
                  <a:schemeClr val="tx1"/>
                </a:solidFill>
                <a:effectLst/>
                <a:latin typeface="+mn-lt"/>
                <a:ea typeface="+mn-ea"/>
                <a:cs typeface="+mn-cs"/>
              </a:rPr>
              <a:t>The nuclear modifications at Q</a:t>
            </a:r>
            <a:r>
              <a:rPr lang="en-US" sz="1200" b="1" kern="1200" baseline="30000" dirty="0">
                <a:solidFill>
                  <a:schemeClr val="tx1"/>
                </a:solidFill>
                <a:effectLst/>
                <a:latin typeface="+mn-lt"/>
                <a:ea typeface="+mn-ea"/>
                <a:cs typeface="+mn-cs"/>
              </a:rPr>
              <a:t>2</a:t>
            </a:r>
            <a:r>
              <a:rPr lang="en-US" sz="1200" b="1" kern="1200" dirty="0">
                <a:solidFill>
                  <a:schemeClr val="tx1"/>
                </a:solidFill>
                <a:effectLst/>
                <a:latin typeface="+mn-lt"/>
                <a:ea typeface="+mn-ea"/>
                <a:cs typeface="+mn-cs"/>
              </a:rPr>
              <a:t>=10GeV</a:t>
            </a:r>
            <a:r>
              <a:rPr lang="en-US" sz="1200" b="1" kern="1200" baseline="30000" dirty="0">
                <a:solidFill>
                  <a:schemeClr val="tx1"/>
                </a:solidFill>
                <a:effectLst/>
                <a:latin typeface="+mn-lt"/>
                <a:ea typeface="+mn-ea"/>
                <a:cs typeface="+mn-cs"/>
              </a:rPr>
              <a:t>2</a:t>
            </a:r>
            <a:r>
              <a:rPr lang="en-US" sz="1200" b="1" kern="1200" dirty="0">
                <a:solidFill>
                  <a:schemeClr val="tx1"/>
                </a:solidFill>
                <a:effectLst/>
                <a:latin typeface="+mn-lt"/>
                <a:ea typeface="+mn-ea"/>
                <a:cs typeface="+mn-cs"/>
              </a:rPr>
              <a:t> from the EPPS-16 fit (black central line and light-blue bands) compared with the Baseline fit</a:t>
            </a:r>
            <a:r>
              <a:rPr lang="en-US" sz="1200" kern="1200" dirty="0">
                <a:solidFill>
                  <a:schemeClr val="tx1"/>
                </a:solidFill>
                <a:effectLst/>
                <a:latin typeface="+mn-lt"/>
                <a:ea typeface="+mn-ea"/>
                <a:cs typeface="+mn-cs"/>
              </a:rPr>
              <a:t> (green curves with hatching) which uses only the data included in the EPS09 fit.</a:t>
            </a:r>
            <a:r>
              <a:rPr lang="en-US" dirty="0">
                <a:effectLst/>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Figure 2‑20: </a:t>
            </a:r>
            <a:r>
              <a:rPr lang="en-US" sz="1200" b="1" kern="1200" dirty="0">
                <a:solidFill>
                  <a:schemeClr val="tx1"/>
                </a:solidFill>
                <a:effectLst/>
                <a:latin typeface="+mn-lt"/>
                <a:ea typeface="+mn-ea"/>
                <a:cs typeface="+mn-cs"/>
              </a:rPr>
              <a:t>The kinematic coverage in </a:t>
            </a:r>
            <a:r>
              <a:rPr lang="en-US" sz="1200" b="1" i="1" kern="1200" dirty="0">
                <a:solidFill>
                  <a:schemeClr val="tx1"/>
                </a:solidFill>
                <a:effectLst/>
                <a:latin typeface="+mn-lt"/>
                <a:ea typeface="+mn-ea"/>
                <a:cs typeface="+mn-cs"/>
              </a:rPr>
              <a:t>x–Q</a:t>
            </a:r>
            <a:r>
              <a:rPr lang="en-US" sz="1200" b="1" i="1" kern="1200" baseline="30000" dirty="0">
                <a:solidFill>
                  <a:schemeClr val="tx1"/>
                </a:solidFill>
                <a:effectLst/>
                <a:latin typeface="+mn-lt"/>
                <a:ea typeface="+mn-ea"/>
                <a:cs typeface="+mn-cs"/>
              </a:rPr>
              <a:t>2</a:t>
            </a:r>
            <a:r>
              <a:rPr lang="en-US" sz="1200" b="1" kern="1200" dirty="0">
                <a:solidFill>
                  <a:schemeClr val="tx1"/>
                </a:solidFill>
                <a:effectLst/>
                <a:latin typeface="+mn-lt"/>
                <a:ea typeface="+mn-ea"/>
                <a:cs typeface="+mn-cs"/>
              </a:rPr>
              <a:t> of past, present and future experiments constraining </a:t>
            </a:r>
            <a:r>
              <a:rPr lang="en-US" sz="1200" b="1" kern="1200" dirty="0" err="1">
                <a:solidFill>
                  <a:schemeClr val="tx1"/>
                </a:solidFill>
                <a:effectLst/>
                <a:latin typeface="+mn-lt"/>
                <a:ea typeface="+mn-ea"/>
                <a:cs typeface="+mn-cs"/>
              </a:rPr>
              <a:t>nPDFs</a:t>
            </a:r>
            <a:r>
              <a:rPr lang="en-US" sz="1200" b="1" kern="1200" dirty="0">
                <a:solidFill>
                  <a:schemeClr val="tx1"/>
                </a:solidFill>
                <a:effectLst/>
                <a:latin typeface="+mn-lt"/>
                <a:ea typeface="+mn-ea"/>
                <a:cs typeface="+mn-cs"/>
              </a:rPr>
              <a:t> with access to the exact </a:t>
            </a:r>
            <a:r>
              <a:rPr lang="en-US" sz="1200" b="1" kern="1200" dirty="0" err="1">
                <a:solidFill>
                  <a:schemeClr val="tx1"/>
                </a:solidFill>
                <a:effectLst/>
                <a:latin typeface="+mn-lt"/>
                <a:ea typeface="+mn-ea"/>
                <a:cs typeface="+mn-cs"/>
              </a:rPr>
              <a:t>parton</a:t>
            </a:r>
            <a:r>
              <a:rPr lang="en-US" sz="1200" b="1" kern="1200" dirty="0">
                <a:solidFill>
                  <a:schemeClr val="tx1"/>
                </a:solidFill>
                <a:effectLst/>
                <a:latin typeface="+mn-lt"/>
                <a:ea typeface="+mn-ea"/>
                <a:cs typeface="+mn-cs"/>
              </a:rPr>
              <a:t> kinematics event-by-event and no fragmentation in the final state.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Figure 2‑20 shows the kinematic coverage in </a:t>
            </a:r>
            <a:r>
              <a:rPr lang="en-US" sz="1200" i="1" kern="1200" dirty="0">
                <a:solidFill>
                  <a:schemeClr val="tx1"/>
                </a:solidFill>
                <a:effectLst/>
                <a:latin typeface="+mn-lt"/>
                <a:ea typeface="+mn-ea"/>
                <a:cs typeface="+mn-cs"/>
              </a:rPr>
              <a:t>x–Q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of past, present, and future experiments capable of constraining nuclear </a:t>
            </a:r>
            <a:r>
              <a:rPr lang="en-US" sz="1200" kern="1200" dirty="0" err="1">
                <a:solidFill>
                  <a:schemeClr val="tx1"/>
                </a:solidFill>
                <a:effectLst/>
                <a:latin typeface="+mn-lt"/>
                <a:ea typeface="+mn-ea"/>
                <a:cs typeface="+mn-cs"/>
              </a:rPr>
              <a:t>parton</a:t>
            </a:r>
            <a:r>
              <a:rPr lang="en-US" sz="1200" kern="1200" dirty="0">
                <a:solidFill>
                  <a:schemeClr val="tx1"/>
                </a:solidFill>
                <a:effectLst/>
                <a:latin typeface="+mn-lt"/>
                <a:ea typeface="+mn-ea"/>
                <a:cs typeface="+mn-cs"/>
              </a:rPr>
              <a:t> distribution functions. </a:t>
            </a:r>
            <a:r>
              <a:rPr lang="en-US" sz="1200" b="1" kern="1200" dirty="0">
                <a:solidFill>
                  <a:schemeClr val="tx1"/>
                </a:solidFill>
                <a:effectLst/>
                <a:latin typeface="+mn-lt"/>
                <a:ea typeface="+mn-ea"/>
                <a:cs typeface="+mn-cs"/>
              </a:rPr>
              <a:t>The experiments shown provide measurements that access the initial state </a:t>
            </a:r>
            <a:r>
              <a:rPr lang="en-US" sz="1200" b="1" kern="1200" dirty="0" err="1">
                <a:solidFill>
                  <a:schemeClr val="tx1"/>
                </a:solidFill>
                <a:effectLst/>
                <a:latin typeface="+mn-lt"/>
                <a:ea typeface="+mn-ea"/>
                <a:cs typeface="+mn-cs"/>
              </a:rPr>
              <a:t>parton</a:t>
            </a:r>
            <a:r>
              <a:rPr lang="en-US" sz="1200" b="1" kern="1200" dirty="0">
                <a:solidFill>
                  <a:schemeClr val="tx1"/>
                </a:solidFill>
                <a:effectLst/>
                <a:latin typeface="+mn-lt"/>
                <a:ea typeface="+mn-ea"/>
                <a:cs typeface="+mn-cs"/>
              </a:rPr>
              <a:t> kinematics on an event-by event basis (in a leading order approximation) while remaining insensitive to any nuclear effects in the final state. </a:t>
            </a:r>
            <a:r>
              <a:rPr lang="en-US" sz="1200" kern="1200" dirty="0">
                <a:solidFill>
                  <a:schemeClr val="tx1"/>
                </a:solidFill>
                <a:effectLst/>
                <a:latin typeface="+mn-lt"/>
                <a:ea typeface="+mn-ea"/>
                <a:cs typeface="+mn-cs"/>
              </a:rPr>
              <a:t>Some of the LHC experiments cover the same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-range as DY at forward pseudo-</a:t>
            </a:r>
            <a:r>
              <a:rPr lang="en-US" sz="1200" kern="1200" dirty="0" err="1">
                <a:solidFill>
                  <a:schemeClr val="tx1"/>
                </a:solidFill>
                <a:effectLst/>
                <a:latin typeface="+mn-lt"/>
                <a:ea typeface="+mn-ea"/>
                <a:cs typeface="+mn-cs"/>
              </a:rPr>
              <a:t>rapidities</a:t>
            </a:r>
            <a:r>
              <a:rPr lang="en-US" sz="1200" kern="1200" dirty="0">
                <a:solidFill>
                  <a:schemeClr val="tx1"/>
                </a:solidFill>
                <a:effectLst/>
                <a:latin typeface="+mn-lt"/>
                <a:ea typeface="+mn-ea"/>
                <a:cs typeface="+mn-cs"/>
              </a:rPr>
              <a:t> at RHIC but at a much higher scale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where nuclear modifications are already significantly reduced [67,]. At intermediate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DY at RHIC will extend the low-</a:t>
            </a:r>
            <a:r>
              <a:rPr lang="en-US" sz="1200" b="1" i="1" kern="1200" dirty="0">
                <a:solidFill>
                  <a:schemeClr val="tx1"/>
                </a:solidFill>
                <a:effectLst/>
                <a:latin typeface="+mn-lt"/>
                <a:ea typeface="+mn-ea"/>
                <a:cs typeface="+mn-cs"/>
              </a:rPr>
              <a:t>x</a:t>
            </a:r>
            <a:r>
              <a:rPr lang="en-US" sz="1200" b="1" kern="1200" dirty="0">
                <a:solidFill>
                  <a:schemeClr val="tx1"/>
                </a:solidFill>
                <a:effectLst/>
                <a:latin typeface="+mn-lt"/>
                <a:ea typeface="+mn-ea"/>
                <a:cs typeface="+mn-cs"/>
              </a:rPr>
              <a:t> reach by nearly one decade compared to EIC.</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K. J. </a:t>
            </a:r>
            <a:r>
              <a:rPr lang="en-US" sz="1200" kern="1200" dirty="0" err="1">
                <a:solidFill>
                  <a:schemeClr val="tx1"/>
                </a:solidFill>
                <a:effectLst/>
                <a:latin typeface="+mn-lt"/>
                <a:ea typeface="+mn-ea"/>
                <a:cs typeface="+mn-cs"/>
              </a:rPr>
              <a:t>Eskola</a:t>
            </a:r>
            <a:r>
              <a:rPr lang="en-US" sz="1200" kern="1200" dirty="0">
                <a:solidFill>
                  <a:schemeClr val="tx1"/>
                </a:solidFill>
                <a:effectLst/>
                <a:latin typeface="+mn-lt"/>
                <a:ea typeface="+mn-ea"/>
                <a:cs typeface="+mn-cs"/>
              </a:rPr>
              <a:t>, and C. A. Salgado, </a:t>
            </a:r>
            <a:r>
              <a:rPr lang="en-US" sz="1200" kern="1200" dirty="0" err="1">
                <a:solidFill>
                  <a:schemeClr val="tx1"/>
                </a:solidFill>
                <a:effectLst/>
                <a:latin typeface="+mn-lt"/>
                <a:ea typeface="+mn-ea"/>
                <a:cs typeface="+mn-cs"/>
              </a:rPr>
              <a:t>Nucl</a:t>
            </a:r>
            <a:r>
              <a:rPr lang="en-US" sz="1200" kern="1200" dirty="0">
                <a:solidFill>
                  <a:schemeClr val="tx1"/>
                </a:solidFill>
                <a:effectLst/>
                <a:latin typeface="+mn-lt"/>
                <a:ea typeface="+mn-ea"/>
                <a:cs typeface="+mn-cs"/>
              </a:rPr>
              <a:t>. Phys. A931 (2014) 331;</a:t>
            </a:r>
          </a:p>
          <a:p>
            <a:r>
              <a:rPr lang="en-US" sz="1200" kern="1200" dirty="0">
                <a:solidFill>
                  <a:schemeClr val="tx1"/>
                </a:solidFill>
                <a:effectLst/>
                <a:latin typeface="+mn-lt"/>
                <a:ea typeface="+mn-ea"/>
                <a:cs typeface="+mn-cs"/>
              </a:rPr>
              <a:t>        K. J. </a:t>
            </a:r>
            <a:r>
              <a:rPr lang="en-US" sz="1200" kern="1200" dirty="0" err="1">
                <a:solidFill>
                  <a:schemeClr val="tx1"/>
                </a:solidFill>
                <a:effectLst/>
                <a:latin typeface="+mn-lt"/>
                <a:ea typeface="+mn-ea"/>
                <a:cs typeface="+mn-cs"/>
              </a:rPr>
              <a:t>Eskola</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and C. A. Salgado, JHEP 1310, 213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does essential Day 1 Physics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following we propose a measurement program unique to RHIC to constrain the initial state effects in strong interactions in the nuclear environment. We also highlight the complementarity to the LHC </a:t>
            </a:r>
            <a:r>
              <a:rPr lang="en-US" sz="1200" kern="1200" dirty="0" err="1">
                <a:solidFill>
                  <a:schemeClr val="tx1"/>
                </a:solidFill>
                <a:effectLst/>
                <a:latin typeface="+mn-lt"/>
                <a:ea typeface="+mn-ea"/>
                <a:cs typeface="+mn-cs"/>
              </a:rPr>
              <a:t>p+Pb</a:t>
            </a:r>
            <a:r>
              <a:rPr lang="en-US" sz="1200" kern="1200" dirty="0">
                <a:solidFill>
                  <a:schemeClr val="tx1"/>
                </a:solidFill>
                <a:effectLst/>
                <a:latin typeface="+mn-lt"/>
                <a:ea typeface="+mn-ea"/>
                <a:cs typeface="+mn-cs"/>
              </a:rPr>
              <a:t> program and stress why RHIC data are essential and unique in the quest to further our understanding of nuclei. The uniqueness of the RHIC program is based on the flexibility of the RHIC accelerator to run collisions of different particle species at very different center-of-mass energies. This in combination with the existing and planned STAR detector capabilities allows to disentangle nuclear effects in the initial and final state as well as leading twist shadowing from saturation effects in a kinematic regime where all these effects are predicted to be large.  The discussed measurements critically rely on the forward upgrade described in section 3.</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Our current understanding of nuclear </a:t>
            </a:r>
            <a:r>
              <a:rPr lang="en-US" sz="1200" kern="1200" dirty="0" err="1">
                <a:solidFill>
                  <a:schemeClr val="tx1"/>
                </a:solidFill>
                <a:effectLst/>
                <a:latin typeface="+mn-lt"/>
                <a:ea typeface="+mn-ea"/>
                <a:cs typeface="+mn-cs"/>
              </a:rPr>
              <a:t>parton</a:t>
            </a:r>
            <a:r>
              <a:rPr lang="en-US" sz="1200" kern="1200" dirty="0">
                <a:solidFill>
                  <a:schemeClr val="tx1"/>
                </a:solidFill>
                <a:effectLst/>
                <a:latin typeface="+mn-lt"/>
                <a:ea typeface="+mn-ea"/>
                <a:cs typeface="+mn-cs"/>
              </a:rPr>
              <a:t> distribution functions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is still very limited, in particular when compared with the rather precise knowledge of PDFs for free protons collected over the past 30 years. Figure 2‑15 shows an extraction of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from available data, along with estimates of uncertainties. All results are shown in terms of the nuclear modification ratios, i.e., scaled by the respective PDF of the free proton. The yellow bands indicate regions in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where the fits are not constrained by data [] and merely reflect the freedom in the functional form </a:t>
            </a:r>
            <a:r>
              <a:rPr lang="en-US" sz="1200" i="1" kern="1200" dirty="0">
                <a:solidFill>
                  <a:schemeClr val="tx1"/>
                </a:solidFill>
                <a:effectLst/>
                <a:latin typeface="+mn-lt"/>
                <a:ea typeface="+mn-ea"/>
                <a:cs typeface="+mn-cs"/>
              </a:rPr>
              <a:t>assumed</a:t>
            </a:r>
            <a:r>
              <a:rPr lang="en-US" sz="1200" kern="1200" dirty="0">
                <a:solidFill>
                  <a:schemeClr val="tx1"/>
                </a:solidFill>
                <a:effectLst/>
                <a:latin typeface="+mn-lt"/>
                <a:ea typeface="+mn-ea"/>
                <a:cs typeface="+mn-cs"/>
              </a:rPr>
              <a:t> in the different fits. Clearly, high precision data at small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and for various different values of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are needed to better constrain the magnitude of suppression in the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region where non-linear effects in the scale evolution are expected. In addition, such data are needed for several different nuclei, as the A-dependence of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cannot be predicted from first principles in </a:t>
            </a:r>
            <a:r>
              <a:rPr lang="en-US" sz="1200" kern="1200" dirty="0" err="1">
                <a:solidFill>
                  <a:schemeClr val="tx1"/>
                </a:solidFill>
                <a:effectLst/>
                <a:latin typeface="+mn-lt"/>
                <a:ea typeface="+mn-ea"/>
                <a:cs typeface="+mn-cs"/>
              </a:rPr>
              <a:t>pQCD</a:t>
            </a:r>
            <a:r>
              <a:rPr lang="en-US" sz="1200" kern="1200" dirty="0">
                <a:solidFill>
                  <a:schemeClr val="tx1"/>
                </a:solidFill>
                <a:effectLst/>
                <a:latin typeface="+mn-lt"/>
                <a:ea typeface="+mn-ea"/>
                <a:cs typeface="+mn-cs"/>
              </a:rPr>
              <a:t> and, again, currently relies on assumptions. Note that the difference between DSSZ [] and EPS09 for the gluon modification arise from the different treatment of the PHENIX midrapidity p</a:t>
            </a:r>
            <a:r>
              <a:rPr lang="en-US" sz="1200" kern="1200" baseline="30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R</a:t>
            </a:r>
            <a:r>
              <a:rPr lang="en-US" sz="1200" i="1" kern="1200" baseline="-25000" dirty="0" err="1">
                <a:solidFill>
                  <a:schemeClr val="tx1"/>
                </a:solidFill>
                <a:effectLst/>
                <a:latin typeface="+mn-lt"/>
                <a:ea typeface="+mn-ea"/>
                <a:cs typeface="+mn-cs"/>
              </a:rPr>
              <a:t>dAu</a:t>
            </a:r>
            <a:r>
              <a:rPr lang="en-US" sz="1200" kern="1200" dirty="0">
                <a:solidFill>
                  <a:schemeClr val="tx1"/>
                </a:solidFill>
                <a:effectLst/>
                <a:latin typeface="+mn-lt"/>
                <a:ea typeface="+mn-ea"/>
                <a:cs typeface="+mn-cs"/>
              </a:rPr>
              <a:t> data [], which in the EPS09 [] fit are included with an extra weight of 20. The p</a:t>
            </a:r>
            <a:r>
              <a:rPr lang="en-US" sz="1200" kern="1200" baseline="30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R</a:t>
            </a:r>
            <a:r>
              <a:rPr lang="en-US" sz="1200" i="1" kern="1200" baseline="-25000" dirty="0" err="1">
                <a:solidFill>
                  <a:schemeClr val="tx1"/>
                </a:solidFill>
                <a:effectLst/>
                <a:latin typeface="+mn-lt"/>
                <a:ea typeface="+mn-ea"/>
                <a:cs typeface="+mn-cs"/>
              </a:rPr>
              <a:t>dAu</a:t>
            </a:r>
            <a:r>
              <a:rPr lang="en-US" sz="1200" kern="1200" dirty="0">
                <a:solidFill>
                  <a:schemeClr val="tx1"/>
                </a:solidFill>
                <a:effectLst/>
                <a:latin typeface="+mn-lt"/>
                <a:ea typeface="+mn-ea"/>
                <a:cs typeface="+mn-cs"/>
              </a:rPr>
              <a:t> data are the only data, which can probe the gluon in the nucleus directly, but these data also suffer from unknown nuclear effects in the final state (see Ref. []). Therefore, it is absolutely critical to have high precision data only sensitive to nuclear modification in the initial state over a wide range in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and intermediate values of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away from the saturation regime but where nuclear effects are still large, to establish the nuclear modification of gluons in this kinematic range.</a:t>
            </a:r>
          </a:p>
          <a:p>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DIS-2014, </a:t>
            </a:r>
          </a:p>
          <a:p>
            <a:r>
              <a:rPr lang="en-US" sz="1200" kern="1200" dirty="0">
                <a:solidFill>
                  <a:schemeClr val="tx1"/>
                </a:solidFill>
                <a:effectLst/>
                <a:latin typeface="+mn-lt"/>
                <a:ea typeface="+mn-ea"/>
                <a:cs typeface="+mn-cs"/>
              </a:rPr>
              <a:t>        http://</a:t>
            </a:r>
            <a:r>
              <a:rPr lang="en-US" sz="1200" kern="1200" dirty="0" err="1">
                <a:solidFill>
                  <a:schemeClr val="tx1"/>
                </a:solidFill>
                <a:effectLst/>
                <a:latin typeface="+mn-lt"/>
                <a:ea typeface="+mn-ea"/>
                <a:cs typeface="+mn-cs"/>
              </a:rPr>
              <a:t>indico.cern.ch</a:t>
            </a:r>
            <a:r>
              <a:rPr lang="en-US" sz="1200" kern="1200" dirty="0">
                <a:solidFill>
                  <a:schemeClr val="tx1"/>
                </a:solidFill>
                <a:effectLst/>
                <a:latin typeface="+mn-lt"/>
                <a:ea typeface="+mn-ea"/>
                <a:cs typeface="+mn-cs"/>
              </a:rPr>
              <a:t>/event/258017/session/1/contribution/222/material/slides/0.pdf</a:t>
            </a:r>
          </a:p>
          <a:p>
            <a:r>
              <a:rPr lang="en-US" sz="1200" kern="1200" dirty="0">
                <a:solidFill>
                  <a:schemeClr val="tx1"/>
                </a:solidFill>
                <a:effectLst/>
                <a:latin typeface="+mn-lt"/>
                <a:ea typeface="+mn-ea"/>
                <a:cs typeface="+mn-cs"/>
              </a:rPr>
              <a:t>[] D. de Florian, R. </a:t>
            </a:r>
            <a:r>
              <a:rPr lang="en-US" sz="1200" kern="1200" dirty="0" err="1">
                <a:solidFill>
                  <a:schemeClr val="tx1"/>
                </a:solidFill>
                <a:effectLst/>
                <a:latin typeface="+mn-lt"/>
                <a:ea typeface="+mn-ea"/>
                <a:cs typeface="+mn-cs"/>
              </a:rPr>
              <a:t>Sassot</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Stratmann</a:t>
            </a:r>
            <a:r>
              <a:rPr lang="en-US" sz="1200" kern="1200" dirty="0">
                <a:solidFill>
                  <a:schemeClr val="tx1"/>
                </a:solidFill>
                <a:effectLst/>
                <a:latin typeface="+mn-lt"/>
                <a:ea typeface="+mn-ea"/>
                <a:cs typeface="+mn-cs"/>
              </a:rPr>
              <a:t>, and P. </a:t>
            </a:r>
            <a:r>
              <a:rPr lang="en-US" sz="1200" kern="1200" dirty="0" err="1">
                <a:solidFill>
                  <a:schemeClr val="tx1"/>
                </a:solidFill>
                <a:effectLst/>
                <a:latin typeface="+mn-lt"/>
                <a:ea typeface="+mn-ea"/>
                <a:cs typeface="+mn-cs"/>
              </a:rPr>
              <a:t>Zurita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Phys.Rev</a:t>
            </a:r>
            <a:r>
              <a:rPr lang="en-US" sz="1200" kern="1200" dirty="0">
                <a:solidFill>
                  <a:schemeClr val="tx1"/>
                </a:solidFill>
                <a:effectLst/>
                <a:latin typeface="+mn-lt"/>
                <a:ea typeface="+mn-ea"/>
                <a:cs typeface="+mn-cs"/>
              </a:rPr>
              <a:t>. D85 (2012) 074028.  </a:t>
            </a:r>
          </a:p>
          <a:p>
            <a:r>
              <a:rPr lang="en-US" sz="1200" kern="1200" dirty="0">
                <a:solidFill>
                  <a:schemeClr val="tx1"/>
                </a:solidFill>
                <a:effectLst/>
                <a:latin typeface="+mn-lt"/>
                <a:ea typeface="+mn-ea"/>
                <a:cs typeface="+mn-cs"/>
              </a:rPr>
              <a:t>[] PHENIX Collaboration, </a:t>
            </a:r>
            <a:r>
              <a:rPr lang="en-US" sz="1200" kern="1200" dirty="0" err="1">
                <a:solidFill>
                  <a:schemeClr val="tx1"/>
                </a:solidFill>
                <a:effectLst/>
                <a:latin typeface="+mn-lt"/>
                <a:ea typeface="+mn-ea"/>
                <a:cs typeface="+mn-cs"/>
              </a:rPr>
              <a:t>Phys.Rev.Lett</a:t>
            </a:r>
            <a:r>
              <a:rPr lang="en-US" sz="1200" kern="1200" dirty="0">
                <a:solidFill>
                  <a:schemeClr val="tx1"/>
                </a:solidFill>
                <a:effectLst/>
                <a:latin typeface="+mn-lt"/>
                <a:ea typeface="+mn-ea"/>
                <a:cs typeface="+mn-cs"/>
              </a:rPr>
              <a:t>. 98 (2007) 172302.  </a:t>
            </a:r>
          </a:p>
          <a:p>
            <a:r>
              <a:rPr lang="en-US" sz="1200" kern="1200" dirty="0">
                <a:solidFill>
                  <a:schemeClr val="tx1"/>
                </a:solidFill>
                <a:effectLst/>
                <a:latin typeface="+mn-lt"/>
                <a:ea typeface="+mn-ea"/>
                <a:cs typeface="+mn-cs"/>
              </a:rPr>
              <a:t>[] K. J. </a:t>
            </a:r>
            <a:r>
              <a:rPr lang="en-US" sz="1200" kern="1200" dirty="0" err="1">
                <a:solidFill>
                  <a:schemeClr val="tx1"/>
                </a:solidFill>
                <a:effectLst/>
                <a:latin typeface="+mn-lt"/>
                <a:ea typeface="+mn-ea"/>
                <a:cs typeface="+mn-cs"/>
              </a:rPr>
              <a:t>Eskola</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and C. A. Salgado, JHEP 0904, 065 (2009).</a:t>
            </a:r>
          </a:p>
          <a:p>
            <a:r>
              <a:rPr lang="en-US" sz="1200" kern="1200" dirty="0">
                <a:solidFill>
                  <a:schemeClr val="tx1"/>
                </a:solidFill>
                <a:effectLst/>
                <a:latin typeface="+mn-lt"/>
                <a:ea typeface="+mn-ea"/>
                <a:cs typeface="+mn-cs"/>
              </a:rPr>
              <a:t>[] R. </a:t>
            </a:r>
            <a:r>
              <a:rPr lang="en-US" sz="1200" kern="1200" dirty="0" err="1">
                <a:solidFill>
                  <a:schemeClr val="tx1"/>
                </a:solidFill>
                <a:effectLst/>
                <a:latin typeface="+mn-lt"/>
                <a:ea typeface="+mn-ea"/>
                <a:cs typeface="+mn-cs"/>
              </a:rPr>
              <a:t>Sassot</a:t>
            </a:r>
            <a:r>
              <a:rPr lang="en-US" sz="1200" kern="1200" dirty="0">
                <a:solidFill>
                  <a:schemeClr val="tx1"/>
                </a:solidFill>
                <a:effectLst/>
                <a:latin typeface="+mn-lt"/>
                <a:ea typeface="+mn-ea"/>
                <a:cs typeface="+mn-cs"/>
              </a:rPr>
              <a:t>, M. </a:t>
            </a:r>
            <a:r>
              <a:rPr lang="en-US" sz="1200" kern="1200" dirty="0" err="1">
                <a:solidFill>
                  <a:schemeClr val="tx1"/>
                </a:solidFill>
                <a:effectLst/>
                <a:latin typeface="+mn-lt"/>
                <a:ea typeface="+mn-ea"/>
                <a:cs typeface="+mn-cs"/>
              </a:rPr>
              <a:t>Stratmann</a:t>
            </a:r>
            <a:r>
              <a:rPr lang="en-US" sz="1200" kern="1200" dirty="0">
                <a:solidFill>
                  <a:schemeClr val="tx1"/>
                </a:solidFill>
                <a:effectLst/>
                <a:latin typeface="+mn-lt"/>
                <a:ea typeface="+mn-ea"/>
                <a:cs typeface="+mn-cs"/>
              </a:rPr>
              <a:t>, and P. </a:t>
            </a:r>
            <a:r>
              <a:rPr lang="en-US" sz="1200" kern="1200" dirty="0" err="1">
                <a:solidFill>
                  <a:schemeClr val="tx1"/>
                </a:solidFill>
                <a:effectLst/>
                <a:latin typeface="+mn-lt"/>
                <a:ea typeface="+mn-ea"/>
                <a:cs typeface="+mn-cs"/>
              </a:rPr>
              <a:t>Zurita</a:t>
            </a:r>
            <a:r>
              <a:rPr lang="en-US" sz="1200" kern="1200" dirty="0">
                <a:solidFill>
                  <a:schemeClr val="tx1"/>
                </a:solidFill>
                <a:effectLst/>
                <a:latin typeface="+mn-lt"/>
                <a:ea typeface="+mn-ea"/>
                <a:cs typeface="+mn-cs"/>
              </a:rPr>
              <a:t>, Phys. Rev. D81 (2010) 054001.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It is important to realize that the measurements from RHIC are compelling and essential even when compared to what can be achieved in </a:t>
            </a:r>
            <a:r>
              <a:rPr lang="en-US" sz="1200" kern="1200" dirty="0" err="1">
                <a:solidFill>
                  <a:schemeClr val="tx1"/>
                </a:solidFill>
                <a:effectLst/>
                <a:latin typeface="+mn-lt"/>
                <a:ea typeface="+mn-ea"/>
                <a:cs typeface="+mn-cs"/>
              </a:rPr>
              <a:t>p+Pb</a:t>
            </a:r>
            <a:r>
              <a:rPr lang="en-US" sz="1200" kern="1200" dirty="0">
                <a:solidFill>
                  <a:schemeClr val="tx1"/>
                </a:solidFill>
                <a:effectLst/>
                <a:latin typeface="+mn-lt"/>
                <a:ea typeface="+mn-ea"/>
                <a:cs typeface="+mn-cs"/>
              </a:rPr>
              <a:t> collisions at the LHC. Due to the higher center-of-mass system energy, most of the LHC data have very high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where the nuclear effects are already reduced significantly by evolution and are therefore very difficult to constrain. A recent article [] assessed the impact of the available LHC Run-I </a:t>
            </a:r>
            <a:r>
              <a:rPr lang="en-US" sz="1200" kern="1200" dirty="0" err="1">
                <a:solidFill>
                  <a:schemeClr val="tx1"/>
                </a:solidFill>
                <a:effectLst/>
                <a:latin typeface="+mn-lt"/>
                <a:ea typeface="+mn-ea"/>
                <a:cs typeface="+mn-cs"/>
              </a:rPr>
              <a:t>p+Pb</a:t>
            </a:r>
            <a:r>
              <a:rPr lang="en-US" sz="1200" kern="1200" dirty="0">
                <a:solidFill>
                  <a:schemeClr val="tx1"/>
                </a:solidFill>
                <a:effectLst/>
                <a:latin typeface="+mn-lt"/>
                <a:ea typeface="+mn-ea"/>
                <a:cs typeface="+mn-cs"/>
              </a:rPr>
              <a:t> data on determinations of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The rather moderate impact of these data is illustrated in Figure 2‑16. Note that the extra weight factor of 20 for the PHENIX midrapidity p</a:t>
            </a:r>
            <a:r>
              <a:rPr lang="en-US" sz="1200" kern="1200" baseline="30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R</a:t>
            </a:r>
            <a:r>
              <a:rPr lang="en-US" sz="1200" i="1" kern="1200" baseline="-25000" dirty="0" err="1">
                <a:solidFill>
                  <a:schemeClr val="tx1"/>
                </a:solidFill>
                <a:effectLst/>
                <a:latin typeface="+mn-lt"/>
                <a:ea typeface="+mn-ea"/>
                <a:cs typeface="+mn-cs"/>
              </a:rPr>
              <a:t>dAu</a:t>
            </a:r>
            <a:r>
              <a:rPr lang="en-US" sz="1200" kern="1200" dirty="0">
                <a:solidFill>
                  <a:schemeClr val="tx1"/>
                </a:solidFill>
                <a:effectLst/>
                <a:latin typeface="+mn-lt"/>
                <a:ea typeface="+mn-ea"/>
                <a:cs typeface="+mn-cs"/>
              </a:rPr>
              <a:t> data [] in the original EPS09 [] fit was removed in all of the new fits, leading to a much smaller nuclear modification factor for gluons, especially at medium to high x.</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RHIC has the </a:t>
            </a:r>
            <a:r>
              <a:rPr lang="en-US" sz="1200" i="1" kern="1200" dirty="0">
                <a:solidFill>
                  <a:schemeClr val="tx1"/>
                </a:solidFill>
                <a:effectLst/>
                <a:latin typeface="+mn-lt"/>
                <a:ea typeface="+mn-ea"/>
                <a:cs typeface="+mn-cs"/>
              </a:rPr>
              <a:t>unique</a:t>
            </a:r>
            <a:r>
              <a:rPr lang="en-US" sz="1200" kern="1200" dirty="0">
                <a:solidFill>
                  <a:schemeClr val="tx1"/>
                </a:solidFill>
                <a:effectLst/>
                <a:latin typeface="+mn-lt"/>
                <a:ea typeface="+mn-ea"/>
                <a:cs typeface="+mn-cs"/>
              </a:rPr>
              <a:t> capability to provide data in a kinematic regime (moderate </a:t>
            </a:r>
            <a:r>
              <a:rPr lang="en-US" sz="1200" i="1" kern="1200" dirty="0">
                <a:solidFill>
                  <a:schemeClr val="tx1"/>
                </a:solidFill>
                <a:effectLst/>
                <a:latin typeface="+mn-lt"/>
                <a:ea typeface="+mn-ea"/>
                <a:cs typeface="+mn-cs"/>
              </a:rPr>
              <a:t>Q</a:t>
            </a:r>
            <a:r>
              <a:rPr lang="en-US" sz="1200" i="1"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and medium-to-low </a:t>
            </a:r>
            <a:r>
              <a:rPr lang="en-US" sz="1200" i="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where the nuclear modification of the sea quark and the gluon is expected to be sizable and currently completely unconstrained. In addition, and unlike the LHC, RHIC can vary the nucleus in </a:t>
            </a:r>
            <a:r>
              <a:rPr lang="en-US" sz="1200" kern="1200" dirty="0" err="1">
                <a:solidFill>
                  <a:schemeClr val="tx1"/>
                </a:solidFill>
                <a:effectLst/>
                <a:latin typeface="+mn-lt"/>
                <a:ea typeface="+mn-ea"/>
                <a:cs typeface="+mn-cs"/>
              </a:rPr>
              <a:t>p+A</a:t>
            </a:r>
            <a:r>
              <a:rPr lang="en-US" sz="1200" kern="1200" dirty="0">
                <a:solidFill>
                  <a:schemeClr val="tx1"/>
                </a:solidFill>
                <a:effectLst/>
                <a:latin typeface="+mn-lt"/>
                <a:ea typeface="+mn-ea"/>
                <a:cs typeface="+mn-cs"/>
              </a:rPr>
              <a:t> collisions and as such also constrain the </a:t>
            </a:r>
            <a:r>
              <a:rPr lang="en-US" sz="1200" i="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-dependence of </a:t>
            </a:r>
            <a:r>
              <a:rPr lang="en-US" sz="1200" kern="1200" dirty="0" err="1">
                <a:solidFill>
                  <a:schemeClr val="tx1"/>
                </a:solidFill>
                <a:effectLst/>
                <a:latin typeface="+mn-lt"/>
                <a:ea typeface="+mn-ea"/>
                <a:cs typeface="+mn-cs"/>
              </a:rPr>
              <a:t>nPDFs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K.J. </a:t>
            </a:r>
            <a:r>
              <a:rPr lang="en-US" sz="1200" kern="1200" dirty="0" err="1">
                <a:solidFill>
                  <a:schemeClr val="tx1"/>
                </a:solidFill>
                <a:effectLst/>
                <a:latin typeface="+mn-lt"/>
                <a:ea typeface="+mn-ea"/>
                <a:cs typeface="+mn-cs"/>
              </a:rPr>
              <a:t>Eskola</a:t>
            </a:r>
            <a:r>
              <a:rPr lang="en-US" sz="1200" kern="1200" dirty="0">
                <a:solidFill>
                  <a:schemeClr val="tx1"/>
                </a:solidFill>
                <a:effectLst/>
                <a:latin typeface="+mn-lt"/>
                <a:ea typeface="+mn-ea"/>
                <a:cs typeface="+mn-cs"/>
              </a:rPr>
              <a:t>, P. </a:t>
            </a:r>
            <a:r>
              <a:rPr lang="en-US" sz="1200" kern="1200" dirty="0" err="1">
                <a:solidFill>
                  <a:schemeClr val="tx1"/>
                </a:solidFill>
                <a:effectLst/>
                <a:latin typeface="+mn-lt"/>
                <a:ea typeface="+mn-ea"/>
                <a:cs typeface="+mn-cs"/>
              </a:rPr>
              <a:t>Paakkinen</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C.A. Salgado, </a:t>
            </a:r>
            <a:r>
              <a:rPr lang="en-US" sz="1200" kern="1200" dirty="0" err="1">
                <a:solidFill>
                  <a:schemeClr val="tx1"/>
                </a:solidFill>
                <a:effectLst/>
                <a:latin typeface="+mn-lt"/>
                <a:ea typeface="+mn-ea"/>
                <a:cs typeface="+mn-cs"/>
              </a:rPr>
              <a:t>Eur.Phys.J</a:t>
            </a:r>
            <a:r>
              <a:rPr lang="en-US" sz="1200" kern="1200" dirty="0">
                <a:solidFill>
                  <a:schemeClr val="tx1"/>
                </a:solidFill>
                <a:effectLst/>
                <a:latin typeface="+mn-lt"/>
                <a:ea typeface="+mn-ea"/>
                <a:cs typeface="+mn-cs"/>
              </a:rPr>
              <a:t>. C77 (2017) no.3, 163,</a:t>
            </a:r>
          </a:p>
          <a:p>
            <a:r>
              <a:rPr lang="en-US" sz="1200" kern="1200" dirty="0">
                <a:solidFill>
                  <a:schemeClr val="tx1"/>
                </a:solidFill>
                <a:effectLst/>
                <a:latin typeface="+mn-lt"/>
                <a:ea typeface="+mn-ea"/>
                <a:cs typeface="+mn-cs"/>
              </a:rPr>
              <a:t>        N. </a:t>
            </a:r>
            <a:r>
              <a:rPr lang="en-US" sz="1200" kern="1200" dirty="0" err="1">
                <a:solidFill>
                  <a:schemeClr val="tx1"/>
                </a:solidFill>
                <a:effectLst/>
                <a:latin typeface="+mn-lt"/>
                <a:ea typeface="+mn-ea"/>
                <a:cs typeface="+mn-cs"/>
              </a:rPr>
              <a:t>Armesto</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Eur.Phys.J</a:t>
            </a:r>
            <a:r>
              <a:rPr lang="en-US" sz="1200" kern="1200" dirty="0">
                <a:solidFill>
                  <a:schemeClr val="tx1"/>
                </a:solidFill>
                <a:effectLst/>
                <a:latin typeface="+mn-lt"/>
                <a:ea typeface="+mn-ea"/>
                <a:cs typeface="+mn-cs"/>
              </a:rPr>
              <a:t>. C76 (2016) no.4, 218.</a:t>
            </a:r>
          </a:p>
          <a:p>
            <a:r>
              <a:rPr lang="en-US" sz="1200" kern="1200" dirty="0">
                <a:solidFill>
                  <a:schemeClr val="tx1"/>
                </a:solidFill>
                <a:effectLst/>
                <a:latin typeface="+mn-lt"/>
                <a:ea typeface="+mn-ea"/>
                <a:cs typeface="+mn-cs"/>
              </a:rPr>
              <a:t>[] PHENIX Collaboration, </a:t>
            </a:r>
            <a:r>
              <a:rPr lang="en-US" sz="1200" kern="1200" dirty="0" err="1">
                <a:solidFill>
                  <a:schemeClr val="tx1"/>
                </a:solidFill>
                <a:effectLst/>
                <a:latin typeface="+mn-lt"/>
                <a:ea typeface="+mn-ea"/>
                <a:cs typeface="+mn-cs"/>
              </a:rPr>
              <a:t>Phys.Rev.Lett</a:t>
            </a:r>
            <a:r>
              <a:rPr lang="en-US" sz="1200" kern="1200" dirty="0">
                <a:solidFill>
                  <a:schemeClr val="tx1"/>
                </a:solidFill>
                <a:effectLst/>
                <a:latin typeface="+mn-lt"/>
                <a:ea typeface="+mn-ea"/>
                <a:cs typeface="+mn-cs"/>
              </a:rPr>
              <a:t>. 98 (2007) 172302.  </a:t>
            </a:r>
          </a:p>
          <a:p>
            <a:r>
              <a:rPr lang="en-US" sz="1200" kern="1200" dirty="0">
                <a:solidFill>
                  <a:schemeClr val="tx1"/>
                </a:solidFill>
                <a:effectLst/>
                <a:latin typeface="+mn-lt"/>
                <a:ea typeface="+mn-ea"/>
                <a:cs typeface="+mn-cs"/>
              </a:rPr>
              <a:t>[] K. J. </a:t>
            </a:r>
            <a:r>
              <a:rPr lang="en-US" sz="1200" kern="1200" dirty="0" err="1">
                <a:solidFill>
                  <a:schemeClr val="tx1"/>
                </a:solidFill>
                <a:effectLst/>
                <a:latin typeface="+mn-lt"/>
                <a:ea typeface="+mn-ea"/>
                <a:cs typeface="+mn-cs"/>
              </a:rPr>
              <a:t>Eskola</a:t>
            </a:r>
            <a:r>
              <a:rPr lang="en-US" sz="1200" kern="1200" dirty="0">
                <a:solidFill>
                  <a:schemeClr val="tx1"/>
                </a:solidFill>
                <a:effectLst/>
                <a:latin typeface="+mn-lt"/>
                <a:ea typeface="+mn-ea"/>
                <a:cs typeface="+mn-cs"/>
              </a:rPr>
              <a:t>, H. </a:t>
            </a:r>
            <a:r>
              <a:rPr lang="en-US" sz="1200" kern="1200" dirty="0" err="1">
                <a:solidFill>
                  <a:schemeClr val="tx1"/>
                </a:solidFill>
                <a:effectLst/>
                <a:latin typeface="+mn-lt"/>
                <a:ea typeface="+mn-ea"/>
                <a:cs typeface="+mn-cs"/>
              </a:rPr>
              <a:t>Paukkunen</a:t>
            </a:r>
            <a:r>
              <a:rPr lang="en-US" sz="1200" kern="1200" dirty="0">
                <a:solidFill>
                  <a:schemeClr val="tx1"/>
                </a:solidFill>
                <a:effectLst/>
                <a:latin typeface="+mn-lt"/>
                <a:ea typeface="+mn-ea"/>
                <a:cs typeface="+mn-cs"/>
              </a:rPr>
              <a:t>, and C. A. Salgado, JHEP 0904, 065 (2009).</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2FE424-ACAC-4EB4-ADEC-0D3B33EE75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709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1500"/>
          </a:xfrm>
        </p:spPr>
        <p:txBody>
          <a:bodyPr/>
          <a:lstStyle/>
          <a:p>
            <a:r>
              <a:rPr lang="en-US"/>
              <a:t>Click to edit Master title style</a:t>
            </a:r>
          </a:p>
        </p:txBody>
      </p:sp>
      <p:sp>
        <p:nvSpPr>
          <p:cNvPr id="3" name="Content Placeholder 2"/>
          <p:cNvSpPr>
            <a:spLocks noGrp="1"/>
          </p:cNvSpPr>
          <p:nvPr>
            <p:ph sz="half" idx="1"/>
          </p:nvPr>
        </p:nvSpPr>
        <p:spPr>
          <a:xfrm>
            <a:off x="304800" y="1219200"/>
            <a:ext cx="8432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3619500"/>
            <a:ext cx="8432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44F24B-BEEE-6A4F-A320-4E54BEDEEAA1}" type="datetime1">
              <a:rPr lang="en-US" smtClean="0"/>
              <a:t>9/17/19</a:t>
            </a:fld>
            <a:endParaRPr lang="en-US"/>
          </a:p>
        </p:txBody>
      </p:sp>
      <p:sp>
        <p:nvSpPr>
          <p:cNvPr id="5" name="Footer Placeholder 4"/>
          <p:cNvSpPr>
            <a:spLocks noGrp="1"/>
          </p:cNvSpPr>
          <p:nvPr>
            <p:ph type="ftr" sz="quarter" idx="11"/>
          </p:nvPr>
        </p:nvSpPr>
        <p:spPr/>
        <p:txBody>
          <a:bodyPr/>
          <a:lstStyle/>
          <a:p>
            <a:r>
              <a:rPr lang="en-US"/>
              <a:t>Spin 2018, Ferrara, Italy - Kenneth N. Barish</a:t>
            </a:r>
          </a:p>
        </p:txBody>
      </p:sp>
      <p:sp>
        <p:nvSpPr>
          <p:cNvPr id="6" name="Slide Number Placeholder 5"/>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3876708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21" y="0"/>
            <a:ext cx="8915401" cy="1325563"/>
          </a:xfrm>
        </p:spPr>
        <p:txBody>
          <a:bodyPr/>
          <a:lstStyle>
            <a:lvl1pPr>
              <a:defRPr>
                <a:solidFill>
                  <a:srgbClr val="0070C0"/>
                </a:solidFill>
                <a:latin typeface="+mj-lt"/>
              </a:defRPr>
            </a:lvl1pPr>
          </a:lstStyle>
          <a:p>
            <a:r>
              <a:rPr lang="en-US" dirty="0"/>
              <a:t>Click to edit Master title style</a:t>
            </a:r>
          </a:p>
        </p:txBody>
      </p:sp>
      <p:sp>
        <p:nvSpPr>
          <p:cNvPr id="3" name="Content Placeholder 2"/>
          <p:cNvSpPr>
            <a:spLocks noGrp="1"/>
          </p:cNvSpPr>
          <p:nvPr>
            <p:ph idx="1"/>
          </p:nvPr>
        </p:nvSpPr>
        <p:spPr>
          <a:xfrm>
            <a:off x="124156" y="1825625"/>
            <a:ext cx="8837765"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057650" y="6469690"/>
            <a:ext cx="2057400" cy="365125"/>
          </a:xfrm>
        </p:spPr>
        <p:txBody>
          <a:bodyPr/>
          <a:lstStyle/>
          <a:p>
            <a:fld id="{239B1706-E835-504B-B840-4DFE4D2D053D}" type="datetime1">
              <a:rPr lang="en-US" smtClean="0"/>
              <a:t>9/17/19</a:t>
            </a:fld>
            <a:endParaRPr lang="en-US" dirty="0"/>
          </a:p>
        </p:txBody>
      </p:sp>
      <p:sp>
        <p:nvSpPr>
          <p:cNvPr id="5" name="Footer Placeholder 4"/>
          <p:cNvSpPr>
            <a:spLocks noGrp="1"/>
          </p:cNvSpPr>
          <p:nvPr>
            <p:ph type="ftr" sz="quarter" idx="11"/>
          </p:nvPr>
        </p:nvSpPr>
        <p:spPr>
          <a:xfrm>
            <a:off x="11957" y="6490957"/>
            <a:ext cx="3086100" cy="365125"/>
          </a:xfrm>
        </p:spPr>
        <p:txBody>
          <a:bodyPr/>
          <a:lstStyle/>
          <a:p>
            <a:pPr algn="l"/>
            <a:r>
              <a:rPr lang="en-US" dirty="0"/>
              <a:t>Kenneth N. </a:t>
            </a:r>
            <a:r>
              <a:rPr lang="en-US" dirty="0" err="1"/>
              <a:t>Barish</a:t>
            </a:r>
            <a:r>
              <a:rPr lang="en-US" dirty="0"/>
              <a:t> - Spin 2018, Ferrara</a:t>
            </a:r>
          </a:p>
        </p:txBody>
      </p:sp>
      <p:sp>
        <p:nvSpPr>
          <p:cNvPr id="6" name="Slide Number Placeholder 5"/>
          <p:cNvSpPr>
            <a:spLocks noGrp="1"/>
          </p:cNvSpPr>
          <p:nvPr>
            <p:ph type="sldNum" sz="quarter" idx="12"/>
          </p:nvPr>
        </p:nvSpPr>
        <p:spPr>
          <a:xfrm>
            <a:off x="6904522" y="6490958"/>
            <a:ext cx="2057400" cy="365125"/>
          </a:xfrm>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512825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D5199E-65DD-3E40-A670-04A9AE6DE783}" type="datetime1">
              <a:rPr lang="en-US" smtClean="0"/>
              <a:t>9/17/19</a:t>
            </a:fld>
            <a:endParaRPr lang="en-US"/>
          </a:p>
        </p:txBody>
      </p:sp>
      <p:sp>
        <p:nvSpPr>
          <p:cNvPr id="5" name="Footer Placeholder 4"/>
          <p:cNvSpPr>
            <a:spLocks noGrp="1"/>
          </p:cNvSpPr>
          <p:nvPr>
            <p:ph type="ftr" sz="quarter" idx="11"/>
          </p:nvPr>
        </p:nvSpPr>
        <p:spPr/>
        <p:txBody>
          <a:bodyPr/>
          <a:lstStyle/>
          <a:p>
            <a:r>
              <a:rPr lang="en-US"/>
              <a:t>Spin 2018, Ferrara, Italy - Kenneth N. Barish</a:t>
            </a:r>
          </a:p>
        </p:txBody>
      </p:sp>
      <p:sp>
        <p:nvSpPr>
          <p:cNvPr id="6" name="Slide Number Placeholder 5"/>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2929713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9A2729-5FEC-204E-8142-8C01403AE211}" type="datetime1">
              <a:rPr lang="en-US" smtClean="0"/>
              <a:t>9/17/19</a:t>
            </a:fld>
            <a:endParaRPr lang="en-US"/>
          </a:p>
        </p:txBody>
      </p:sp>
      <p:sp>
        <p:nvSpPr>
          <p:cNvPr id="6" name="Footer Placeholder 5"/>
          <p:cNvSpPr>
            <a:spLocks noGrp="1"/>
          </p:cNvSpPr>
          <p:nvPr>
            <p:ph type="ftr" sz="quarter" idx="11"/>
          </p:nvPr>
        </p:nvSpPr>
        <p:spPr/>
        <p:txBody>
          <a:bodyPr/>
          <a:lstStyle/>
          <a:p>
            <a:r>
              <a:rPr lang="en-US"/>
              <a:t>Spin 2018, Ferrara, Italy - Kenneth N. Barish</a:t>
            </a:r>
          </a:p>
        </p:txBody>
      </p:sp>
      <p:sp>
        <p:nvSpPr>
          <p:cNvPr id="7" name="Slide Number Placeholder 6"/>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1721724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9B7F74-89F3-6A47-810E-7D6EFDC0EB99}" type="datetime1">
              <a:rPr lang="en-US" smtClean="0"/>
              <a:t>9/17/19</a:t>
            </a:fld>
            <a:endParaRPr lang="en-US"/>
          </a:p>
        </p:txBody>
      </p:sp>
      <p:sp>
        <p:nvSpPr>
          <p:cNvPr id="8" name="Footer Placeholder 7"/>
          <p:cNvSpPr>
            <a:spLocks noGrp="1"/>
          </p:cNvSpPr>
          <p:nvPr>
            <p:ph type="ftr" sz="quarter" idx="11"/>
          </p:nvPr>
        </p:nvSpPr>
        <p:spPr/>
        <p:txBody>
          <a:bodyPr/>
          <a:lstStyle/>
          <a:p>
            <a:r>
              <a:rPr lang="en-US"/>
              <a:t>Spin 2018, Ferrara, Italy - Kenneth N. Barish</a:t>
            </a:r>
          </a:p>
        </p:txBody>
      </p:sp>
      <p:sp>
        <p:nvSpPr>
          <p:cNvPr id="9" name="Slide Number Placeholder 8"/>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3097772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C0E161-9809-AF41-92D4-7EFB94AF43EC}" type="datetime1">
              <a:rPr lang="en-US" smtClean="0"/>
              <a:t>9/17/19</a:t>
            </a:fld>
            <a:endParaRPr lang="en-US"/>
          </a:p>
        </p:txBody>
      </p:sp>
      <p:sp>
        <p:nvSpPr>
          <p:cNvPr id="4" name="Footer Placeholder 3"/>
          <p:cNvSpPr>
            <a:spLocks noGrp="1"/>
          </p:cNvSpPr>
          <p:nvPr>
            <p:ph type="ftr" sz="quarter" idx="11"/>
          </p:nvPr>
        </p:nvSpPr>
        <p:spPr/>
        <p:txBody>
          <a:bodyPr/>
          <a:lstStyle/>
          <a:p>
            <a:r>
              <a:rPr lang="en-US"/>
              <a:t>Spin 2018, Ferrara, Italy - Kenneth N. Barish</a:t>
            </a:r>
          </a:p>
        </p:txBody>
      </p:sp>
      <p:sp>
        <p:nvSpPr>
          <p:cNvPr id="5" name="Slide Number Placeholder 4"/>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3941416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298FA-B329-5440-983D-943002F8D578}" type="datetime1">
              <a:rPr lang="en-US" smtClean="0"/>
              <a:t>9/17/19</a:t>
            </a:fld>
            <a:endParaRPr lang="en-US"/>
          </a:p>
        </p:txBody>
      </p:sp>
      <p:sp>
        <p:nvSpPr>
          <p:cNvPr id="3" name="Footer Placeholder 2"/>
          <p:cNvSpPr>
            <a:spLocks noGrp="1"/>
          </p:cNvSpPr>
          <p:nvPr>
            <p:ph type="ftr" sz="quarter" idx="11"/>
          </p:nvPr>
        </p:nvSpPr>
        <p:spPr/>
        <p:txBody>
          <a:bodyPr/>
          <a:lstStyle/>
          <a:p>
            <a:r>
              <a:rPr lang="en-US"/>
              <a:t>Spin 2018, Ferrara, Italy - Kenneth N. Barish</a:t>
            </a:r>
          </a:p>
        </p:txBody>
      </p:sp>
      <p:sp>
        <p:nvSpPr>
          <p:cNvPr id="4" name="Slide Number Placeholder 3"/>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407379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2F541-1C6F-7B45-A929-96D6115B948B}" type="datetime1">
              <a:rPr lang="en-US" smtClean="0"/>
              <a:t>9/17/19</a:t>
            </a:fld>
            <a:endParaRPr lang="en-US"/>
          </a:p>
        </p:txBody>
      </p:sp>
      <p:sp>
        <p:nvSpPr>
          <p:cNvPr id="6" name="Footer Placeholder 5"/>
          <p:cNvSpPr>
            <a:spLocks noGrp="1"/>
          </p:cNvSpPr>
          <p:nvPr>
            <p:ph type="ftr" sz="quarter" idx="11"/>
          </p:nvPr>
        </p:nvSpPr>
        <p:spPr/>
        <p:txBody>
          <a:bodyPr/>
          <a:lstStyle/>
          <a:p>
            <a:r>
              <a:rPr lang="en-US"/>
              <a:t>Spin 2018, Ferrara, Italy - Kenneth N. Barish</a:t>
            </a:r>
          </a:p>
        </p:txBody>
      </p:sp>
      <p:sp>
        <p:nvSpPr>
          <p:cNvPr id="7" name="Slide Number Placeholder 6"/>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3233638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32F87-6C59-B94D-AED6-4EF9E490AA3A}" type="datetime1">
              <a:rPr lang="en-US" smtClean="0"/>
              <a:t>9/17/19</a:t>
            </a:fld>
            <a:endParaRPr lang="en-US"/>
          </a:p>
        </p:txBody>
      </p:sp>
      <p:sp>
        <p:nvSpPr>
          <p:cNvPr id="6" name="Footer Placeholder 5"/>
          <p:cNvSpPr>
            <a:spLocks noGrp="1"/>
          </p:cNvSpPr>
          <p:nvPr>
            <p:ph type="ftr" sz="quarter" idx="11"/>
          </p:nvPr>
        </p:nvSpPr>
        <p:spPr/>
        <p:txBody>
          <a:bodyPr/>
          <a:lstStyle/>
          <a:p>
            <a:r>
              <a:rPr lang="en-US"/>
              <a:t>Spin 2018, Ferrara, Italy - Kenneth N. Barish</a:t>
            </a:r>
          </a:p>
        </p:txBody>
      </p:sp>
      <p:sp>
        <p:nvSpPr>
          <p:cNvPr id="7" name="Slide Number Placeholder 6"/>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6342961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BC5B1-9E02-4745-9441-BCB83D252857}" type="datetime1">
              <a:rPr lang="en-US" smtClean="0"/>
              <a:t>9/17/19</a:t>
            </a:fld>
            <a:endParaRPr lang="en-US"/>
          </a:p>
        </p:txBody>
      </p:sp>
      <p:sp>
        <p:nvSpPr>
          <p:cNvPr id="5" name="Footer Placeholder 4"/>
          <p:cNvSpPr>
            <a:spLocks noGrp="1"/>
          </p:cNvSpPr>
          <p:nvPr>
            <p:ph type="ftr" sz="quarter" idx="11"/>
          </p:nvPr>
        </p:nvSpPr>
        <p:spPr/>
        <p:txBody>
          <a:bodyPr/>
          <a:lstStyle/>
          <a:p>
            <a:r>
              <a:rPr lang="en-US"/>
              <a:t>Spin 2018, Ferrara, Italy - Kenneth N. Barish</a:t>
            </a:r>
          </a:p>
        </p:txBody>
      </p:sp>
      <p:sp>
        <p:nvSpPr>
          <p:cNvPr id="6" name="Slide Number Placeholder 5"/>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1768224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B3B36-BB5F-C744-91E1-F850E1157330}" type="datetime1">
              <a:rPr lang="en-US" smtClean="0"/>
              <a:t>9/17/19</a:t>
            </a:fld>
            <a:endParaRPr lang="en-US"/>
          </a:p>
        </p:txBody>
      </p:sp>
      <p:sp>
        <p:nvSpPr>
          <p:cNvPr id="5" name="Footer Placeholder 4"/>
          <p:cNvSpPr>
            <a:spLocks noGrp="1"/>
          </p:cNvSpPr>
          <p:nvPr>
            <p:ph type="ftr" sz="quarter" idx="11"/>
          </p:nvPr>
        </p:nvSpPr>
        <p:spPr/>
        <p:txBody>
          <a:bodyPr/>
          <a:lstStyle/>
          <a:p>
            <a:r>
              <a:rPr lang="en-US"/>
              <a:t>Spin 2018, Ferrara, Italy - Kenneth N. Barish</a:t>
            </a:r>
          </a:p>
        </p:txBody>
      </p:sp>
      <p:sp>
        <p:nvSpPr>
          <p:cNvPr id="6" name="Slide Number Placeholder 5"/>
          <p:cNvSpPr>
            <a:spLocks noGrp="1"/>
          </p:cNvSpPr>
          <p:nvPr>
            <p:ph type="sldNum" sz="quarter" idx="12"/>
          </p:nvPr>
        </p:nvSpPr>
        <p:spPr/>
        <p:txBody>
          <a:bodyPr/>
          <a:lstStyle/>
          <a:p>
            <a:fld id="{6E2BD4ED-D178-4267-A8A3-708652810E82}" type="slidenum">
              <a:rPr lang="en-US" smtClean="0"/>
              <a:t>‹#›</a:t>
            </a:fld>
            <a:endParaRPr lang="en-US"/>
          </a:p>
        </p:txBody>
      </p:sp>
    </p:spTree>
    <p:extLst>
      <p:ext uri="{BB962C8B-B14F-4D97-AF65-F5344CB8AC3E}">
        <p14:creationId xmlns:p14="http://schemas.microsoft.com/office/powerpoint/2010/main" val="136267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140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219200"/>
            <a:ext cx="4140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body" idx="1"/>
          </p:nvPr>
        </p:nvSpPr>
        <p:spPr bwMode="auto">
          <a:xfrm>
            <a:off x="304800" y="1219200"/>
            <a:ext cx="843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title"/>
          </p:nvPr>
        </p:nvSpPr>
        <p:spPr bwMode="auto">
          <a:xfrm>
            <a:off x="0" y="0"/>
            <a:ext cx="9144000" cy="5715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a:t>Click to edit Master title</a:t>
            </a:r>
          </a:p>
        </p:txBody>
      </p:sp>
      <p:sp>
        <p:nvSpPr>
          <p:cNvPr id="1033" name="Line 9"/>
          <p:cNvSpPr>
            <a:spLocks noChangeShapeType="1"/>
          </p:cNvSpPr>
          <p:nvPr/>
        </p:nvSpPr>
        <p:spPr bwMode="auto">
          <a:xfrm>
            <a:off x="312738" y="5772150"/>
            <a:ext cx="1508125" cy="0"/>
          </a:xfrm>
          <a:prstGeom prst="line">
            <a:avLst/>
          </a:prstGeom>
          <a:noFill/>
          <a:ln w="12700">
            <a:solidFill>
              <a:schemeClr val="bg1"/>
            </a:solidFill>
            <a:round/>
            <a:headEnd/>
            <a:tailEnd/>
          </a:ln>
          <a:effectLst/>
        </p:spPr>
        <p:txBody>
          <a:bodyPr wrap="none" anchor="ctr"/>
          <a:lstStyle/>
          <a:p>
            <a:endParaRPr lang="en-US"/>
          </a:p>
        </p:txBody>
      </p:sp>
      <p:sp>
        <p:nvSpPr>
          <p:cNvPr id="1034" name="Line 10"/>
          <p:cNvSpPr>
            <a:spLocks noChangeShapeType="1"/>
          </p:cNvSpPr>
          <p:nvPr/>
        </p:nvSpPr>
        <p:spPr bwMode="auto">
          <a:xfrm>
            <a:off x="312738" y="6850063"/>
            <a:ext cx="1508125" cy="0"/>
          </a:xfrm>
          <a:prstGeom prst="line">
            <a:avLst/>
          </a:prstGeom>
          <a:noFill/>
          <a:ln w="12700">
            <a:solidFill>
              <a:schemeClr val="bg1"/>
            </a:solidFill>
            <a:round/>
            <a:headEnd/>
            <a:tailEnd/>
          </a:ln>
          <a:effectLst/>
        </p:spPr>
        <p:txBody>
          <a:bodyPr wrap="none" anchor="ctr"/>
          <a:lstStyle/>
          <a:p>
            <a:endParaRPr lang="en-US"/>
          </a:p>
        </p:txBody>
      </p:sp>
      <p:sp>
        <p:nvSpPr>
          <p:cNvPr id="1035" name="Line 11"/>
          <p:cNvSpPr>
            <a:spLocks noChangeShapeType="1"/>
          </p:cNvSpPr>
          <p:nvPr/>
        </p:nvSpPr>
        <p:spPr bwMode="auto">
          <a:xfrm flipV="1">
            <a:off x="325438" y="5756275"/>
            <a:ext cx="0" cy="866775"/>
          </a:xfrm>
          <a:prstGeom prst="line">
            <a:avLst/>
          </a:prstGeom>
          <a:noFill/>
          <a:ln w="12700">
            <a:solidFill>
              <a:schemeClr val="bg1"/>
            </a:solidFill>
            <a:round/>
            <a:headEnd/>
            <a:tailEnd/>
          </a:ln>
          <a:effectLst/>
        </p:spPr>
        <p:txBody>
          <a:bodyPr wrap="none" anchor="ctr"/>
          <a:lstStyle/>
          <a:p>
            <a:endParaRPr lang="en-US"/>
          </a:p>
        </p:txBody>
      </p:sp>
      <p:sp>
        <p:nvSpPr>
          <p:cNvPr id="1036" name="Line 12"/>
          <p:cNvSpPr>
            <a:spLocks noChangeShapeType="1"/>
          </p:cNvSpPr>
          <p:nvPr/>
        </p:nvSpPr>
        <p:spPr bwMode="auto">
          <a:xfrm flipV="1">
            <a:off x="1849438" y="5746750"/>
            <a:ext cx="0" cy="866775"/>
          </a:xfrm>
          <a:prstGeom prst="line">
            <a:avLst/>
          </a:prstGeom>
          <a:noFill/>
          <a:ln w="12700">
            <a:solidFill>
              <a:schemeClr val="bg1"/>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2pPr>
      <a:lvl3pPr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3pPr>
      <a:lvl4pPr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4pPr>
      <a:lvl5pPr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5pPr>
      <a:lvl6pPr marL="457200"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6pPr>
      <a:lvl7pPr marL="914400"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7pPr>
      <a:lvl8pPr marL="1371600"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8pPr>
      <a:lvl9pPr marL="1828800" algn="ctr" rtl="0" eaLnBrk="0" fontAlgn="base" hangingPunct="0">
        <a:spcBef>
          <a:spcPct val="0"/>
        </a:spcBef>
        <a:spcAft>
          <a:spcPct val="0"/>
        </a:spcAft>
        <a:defRPr sz="3600" b="1">
          <a:solidFill>
            <a:srgbClr val="FC0128"/>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defRPr sz="2400">
          <a:solidFill>
            <a:srgbClr val="00279F"/>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000">
          <a:solidFill>
            <a:schemeClr val="accent2"/>
          </a:solidFill>
          <a:latin typeface="+mn-lt"/>
        </a:defRPr>
      </a:lvl2pPr>
      <a:lvl3pPr marL="1143000" indent="-228600" algn="l" rtl="0" eaLnBrk="0" fontAlgn="base" hangingPunct="0">
        <a:spcBef>
          <a:spcPct val="20000"/>
        </a:spcBef>
        <a:spcAft>
          <a:spcPct val="0"/>
        </a:spcAft>
        <a:buClr>
          <a:srgbClr val="500093"/>
        </a:buClr>
        <a:buSzPct val="100000"/>
        <a:buChar char="–"/>
        <a:defRPr>
          <a:solidFill>
            <a:srgbClr val="500093"/>
          </a:solidFill>
          <a:latin typeface="+mn-lt"/>
        </a:defRPr>
      </a:lvl3pPr>
      <a:lvl4pPr marL="1600200" indent="-228600" algn="l" rtl="0" eaLnBrk="0" fontAlgn="base" hangingPunct="0">
        <a:spcBef>
          <a:spcPct val="20000"/>
        </a:spcBef>
        <a:spcAft>
          <a:spcPct val="0"/>
        </a:spcAft>
        <a:buClr>
          <a:schemeClr val="bg2"/>
        </a:buClr>
        <a:buSzPct val="65000"/>
        <a:buFont typeface="Monotype Sorts" pitchFamily="2" charset="2"/>
        <a:buChar char="l"/>
        <a:defRPr sz="1600">
          <a:solidFill>
            <a:schemeClr val="bg2"/>
          </a:solidFill>
          <a:latin typeface="+mn-lt"/>
        </a:defRPr>
      </a:lvl4pPr>
      <a:lvl5pPr marL="2057400" indent="-228600" algn="l" rtl="0" eaLnBrk="0" fontAlgn="base" hangingPunct="0">
        <a:spcBef>
          <a:spcPct val="20000"/>
        </a:spcBef>
        <a:spcAft>
          <a:spcPct val="0"/>
        </a:spcAft>
        <a:buClr>
          <a:schemeClr val="bg2"/>
        </a:buClr>
        <a:buSzPct val="100000"/>
        <a:buChar char="»"/>
        <a:defRPr sz="1600">
          <a:solidFill>
            <a:schemeClr val="bg2"/>
          </a:solidFill>
          <a:latin typeface="+mn-lt"/>
        </a:defRPr>
      </a:lvl5pPr>
      <a:lvl6pPr marL="2514600" indent="-228600" algn="l" rtl="0" eaLnBrk="0" fontAlgn="base" hangingPunct="0">
        <a:spcBef>
          <a:spcPct val="20000"/>
        </a:spcBef>
        <a:spcAft>
          <a:spcPct val="0"/>
        </a:spcAft>
        <a:buClr>
          <a:schemeClr val="bg2"/>
        </a:buClr>
        <a:buSzPct val="100000"/>
        <a:buChar char="»"/>
        <a:defRPr sz="1600">
          <a:solidFill>
            <a:schemeClr val="bg2"/>
          </a:solidFill>
          <a:latin typeface="+mn-lt"/>
        </a:defRPr>
      </a:lvl6pPr>
      <a:lvl7pPr marL="2971800" indent="-228600" algn="l" rtl="0" eaLnBrk="0" fontAlgn="base" hangingPunct="0">
        <a:spcBef>
          <a:spcPct val="20000"/>
        </a:spcBef>
        <a:spcAft>
          <a:spcPct val="0"/>
        </a:spcAft>
        <a:buClr>
          <a:schemeClr val="bg2"/>
        </a:buClr>
        <a:buSzPct val="100000"/>
        <a:buChar char="»"/>
        <a:defRPr sz="1600">
          <a:solidFill>
            <a:schemeClr val="bg2"/>
          </a:solidFill>
          <a:latin typeface="+mn-lt"/>
        </a:defRPr>
      </a:lvl7pPr>
      <a:lvl8pPr marL="3429000" indent="-228600" algn="l" rtl="0" eaLnBrk="0" fontAlgn="base" hangingPunct="0">
        <a:spcBef>
          <a:spcPct val="20000"/>
        </a:spcBef>
        <a:spcAft>
          <a:spcPct val="0"/>
        </a:spcAft>
        <a:buClr>
          <a:schemeClr val="bg2"/>
        </a:buClr>
        <a:buSzPct val="100000"/>
        <a:buChar char="»"/>
        <a:defRPr sz="1600">
          <a:solidFill>
            <a:schemeClr val="bg2"/>
          </a:solidFill>
          <a:latin typeface="+mn-lt"/>
        </a:defRPr>
      </a:lvl8pPr>
      <a:lvl9pPr marL="3886200" indent="-228600" algn="l" rtl="0" eaLnBrk="0" fontAlgn="base" hangingPunct="0">
        <a:spcBef>
          <a:spcPct val="20000"/>
        </a:spcBef>
        <a:spcAft>
          <a:spcPct val="0"/>
        </a:spcAft>
        <a:buClr>
          <a:schemeClr val="bg2"/>
        </a:buClr>
        <a:buSzPct val="10000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732F0-4F99-A04C-871F-FD65EDC6DC47}" type="datetime1">
              <a:rPr lang="en-US" smtClean="0"/>
              <a:t>9/17/19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Spin 2018, Ferrara, Italy - Kenneth N. Barish</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BD4ED-D178-4267-A8A3-708652810E82}" type="slidenum">
              <a:rPr lang="en-US" smtClean="0"/>
              <a:t>‹#›</a:t>
            </a:fld>
            <a:endParaRPr lang="en-US"/>
          </a:p>
        </p:txBody>
      </p:sp>
    </p:spTree>
    <p:extLst>
      <p:ext uri="{BB962C8B-B14F-4D97-AF65-F5344CB8AC3E}">
        <p14:creationId xmlns:p14="http://schemas.microsoft.com/office/powerpoint/2010/main" val="225634719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1" name="Rectangle 3"/>
          <p:cNvSpPr>
            <a:spLocks noGrp="1" noChangeArrowheads="1"/>
          </p:cNvSpPr>
          <p:nvPr>
            <p:ph type="body" idx="1"/>
          </p:nvPr>
        </p:nvSpPr>
        <p:spPr>
          <a:xfrm>
            <a:off x="304800" y="1066800"/>
            <a:ext cx="8432800" cy="5029200"/>
          </a:xfrm>
        </p:spPr>
        <p:txBody>
          <a:bodyPr/>
          <a:lstStyle/>
          <a:p>
            <a:r>
              <a:rPr lang="en-US" dirty="0">
                <a:solidFill>
                  <a:srgbClr val="000066"/>
                </a:solidFill>
              </a:rPr>
              <a:t>Medium Energy: </a:t>
            </a:r>
          </a:p>
          <a:p>
            <a:pPr lvl="1"/>
            <a:r>
              <a:rPr lang="en-US" dirty="0">
                <a:solidFill>
                  <a:srgbClr val="000066"/>
                </a:solidFill>
              </a:rPr>
              <a:t>Faculty</a:t>
            </a:r>
            <a:r>
              <a:rPr lang="en-US" dirty="0"/>
              <a:t>: </a:t>
            </a:r>
            <a:r>
              <a:rPr lang="en-US" u="sng" dirty="0">
                <a:solidFill>
                  <a:srgbClr val="00B050"/>
                </a:solidFill>
              </a:rPr>
              <a:t>Ken Barish</a:t>
            </a:r>
            <a:r>
              <a:rPr lang="en-US" u="sng" dirty="0">
                <a:solidFill>
                  <a:schemeClr val="tx1"/>
                </a:solidFill>
              </a:rPr>
              <a:t>, </a:t>
            </a:r>
            <a:r>
              <a:rPr lang="en-US" u="sng" dirty="0">
                <a:solidFill>
                  <a:schemeClr val="tx2"/>
                </a:solidFill>
              </a:rPr>
              <a:t>(+ Miguel 1/1/2020)</a:t>
            </a:r>
            <a:endParaRPr lang="en-US" u="sng" dirty="0">
              <a:solidFill>
                <a:schemeClr val="tx1"/>
              </a:solidFill>
            </a:endParaRPr>
          </a:p>
          <a:p>
            <a:pPr lvl="1"/>
            <a:r>
              <a:rPr lang="en-US" dirty="0">
                <a:solidFill>
                  <a:srgbClr val="000066"/>
                </a:solidFill>
              </a:rPr>
              <a:t>Postdocs</a:t>
            </a:r>
            <a:r>
              <a:rPr lang="en-US" dirty="0"/>
              <a:t>: </a:t>
            </a:r>
            <a:r>
              <a:rPr lang="en-US" u="sng" dirty="0">
                <a:solidFill>
                  <a:schemeClr val="tx1"/>
                </a:solidFill>
              </a:rPr>
              <a:t>Chong Kim, Latif Kabir, </a:t>
            </a:r>
            <a:r>
              <a:rPr lang="en-US" u="sng" dirty="0">
                <a:solidFill>
                  <a:schemeClr val="tx2"/>
                </a:solidFill>
              </a:rPr>
              <a:t>+1 PD  (Miguel’s)</a:t>
            </a:r>
            <a:endParaRPr lang="en-US" dirty="0">
              <a:solidFill>
                <a:schemeClr val="bg2"/>
              </a:solidFill>
            </a:endParaRPr>
          </a:p>
          <a:p>
            <a:pPr lvl="1"/>
            <a:r>
              <a:rPr lang="en-US" dirty="0">
                <a:solidFill>
                  <a:srgbClr val="000066"/>
                </a:solidFill>
              </a:rPr>
              <a:t>Grad students</a:t>
            </a:r>
            <a:r>
              <a:rPr lang="en-US" dirty="0"/>
              <a:t>: </a:t>
            </a:r>
            <a:r>
              <a:rPr lang="en-US" u="sng" dirty="0">
                <a:solidFill>
                  <a:schemeClr val="tx1"/>
                </a:solidFill>
              </a:rPr>
              <a:t>William Baker, Malia Chevalier, </a:t>
            </a:r>
            <a:r>
              <a:rPr lang="en-US" u="sng" dirty="0">
                <a:solidFill>
                  <a:srgbClr val="00B050"/>
                </a:solidFill>
              </a:rPr>
              <a:t>David Kapukchyan</a:t>
            </a:r>
            <a:r>
              <a:rPr lang="en-US" u="sng" dirty="0">
                <a:solidFill>
                  <a:schemeClr val="tx1"/>
                </a:solidFill>
              </a:rPr>
              <a:t>, </a:t>
            </a:r>
            <a:r>
              <a:rPr lang="en-US" b="1" u="sng" dirty="0" err="1">
                <a:solidFill>
                  <a:srgbClr val="00B050"/>
                </a:solidFill>
              </a:rPr>
              <a:t>Xilin</a:t>
            </a:r>
            <a:r>
              <a:rPr lang="en-US" b="1" u="sng" dirty="0">
                <a:solidFill>
                  <a:srgbClr val="00B050"/>
                </a:solidFill>
              </a:rPr>
              <a:t> Liang</a:t>
            </a:r>
            <a:r>
              <a:rPr lang="en-US" u="sng" dirty="0">
                <a:solidFill>
                  <a:schemeClr val="tx1"/>
                </a:solidFill>
              </a:rPr>
              <a:t>, </a:t>
            </a:r>
            <a:r>
              <a:rPr lang="en-US" u="sng" dirty="0">
                <a:solidFill>
                  <a:schemeClr val="tx2"/>
                </a:solidFill>
              </a:rPr>
              <a:t> + 1-2 students (Miguel’s). </a:t>
            </a:r>
          </a:p>
          <a:p>
            <a:pPr lvl="1"/>
            <a:endParaRPr lang="en-US" u="sng" dirty="0">
              <a:solidFill>
                <a:schemeClr val="tx1"/>
              </a:solidFill>
            </a:endParaRPr>
          </a:p>
          <a:p>
            <a:r>
              <a:rPr lang="en-US" dirty="0">
                <a:solidFill>
                  <a:srgbClr val="000066"/>
                </a:solidFill>
              </a:rPr>
              <a:t>Heavy-Ion: </a:t>
            </a:r>
          </a:p>
          <a:p>
            <a:pPr lvl="1"/>
            <a:r>
              <a:rPr lang="en-US" dirty="0">
                <a:solidFill>
                  <a:srgbClr val="000066"/>
                </a:solidFill>
              </a:rPr>
              <a:t>Faculty</a:t>
            </a:r>
            <a:r>
              <a:rPr lang="en-US" dirty="0"/>
              <a:t>: </a:t>
            </a:r>
            <a:r>
              <a:rPr lang="en-US" u="sng" dirty="0">
                <a:solidFill>
                  <a:srgbClr val="00B050"/>
                </a:solidFill>
              </a:rPr>
              <a:t>Rich </a:t>
            </a:r>
            <a:r>
              <a:rPr lang="en-US" u="sng" dirty="0" err="1">
                <a:solidFill>
                  <a:srgbClr val="00B050"/>
                </a:solidFill>
              </a:rPr>
              <a:t>Seto</a:t>
            </a:r>
            <a:endParaRPr lang="en-US" u="sng" dirty="0">
              <a:solidFill>
                <a:srgbClr val="00B050"/>
              </a:solidFill>
            </a:endParaRPr>
          </a:p>
          <a:p>
            <a:pPr lvl="1"/>
            <a:r>
              <a:rPr lang="en-US" dirty="0">
                <a:solidFill>
                  <a:srgbClr val="000066"/>
                </a:solidFill>
              </a:rPr>
              <a:t>Postdocs</a:t>
            </a:r>
            <a:r>
              <a:rPr lang="en-US" dirty="0"/>
              <a:t>: </a:t>
            </a:r>
            <a:r>
              <a:rPr lang="en-US" u="sng" dirty="0">
                <a:solidFill>
                  <a:schemeClr val="tx1"/>
                </a:solidFill>
              </a:rPr>
              <a:t>Yang Wu</a:t>
            </a:r>
            <a:endParaRPr lang="en-US" dirty="0">
              <a:solidFill>
                <a:schemeClr val="bg2"/>
              </a:solidFill>
            </a:endParaRPr>
          </a:p>
          <a:p>
            <a:pPr lvl="1"/>
            <a:r>
              <a:rPr lang="en-US" dirty="0">
                <a:solidFill>
                  <a:srgbClr val="000066"/>
                </a:solidFill>
              </a:rPr>
              <a:t>Grad students</a:t>
            </a:r>
            <a:r>
              <a:rPr lang="en-US" dirty="0"/>
              <a:t>: </a:t>
            </a:r>
            <a:r>
              <a:rPr lang="en-US" u="sng" dirty="0">
                <a:solidFill>
                  <a:schemeClr val="tx1"/>
                </a:solidFill>
              </a:rPr>
              <a:t>Erik </a:t>
            </a:r>
            <a:r>
              <a:rPr lang="en-US" u="sng" dirty="0" err="1">
                <a:solidFill>
                  <a:schemeClr val="tx1"/>
                </a:solidFill>
              </a:rPr>
              <a:t>Loyd</a:t>
            </a:r>
            <a:r>
              <a:rPr lang="en-US" u="sng" dirty="0">
                <a:solidFill>
                  <a:schemeClr val="tx1"/>
                </a:solidFill>
              </a:rPr>
              <a:t>, Camron </a:t>
            </a:r>
            <a:r>
              <a:rPr lang="en-US" u="sng" dirty="0" err="1">
                <a:solidFill>
                  <a:schemeClr val="tx1"/>
                </a:solidFill>
              </a:rPr>
              <a:t>Racz</a:t>
            </a:r>
            <a:r>
              <a:rPr lang="en-US" u="sng" dirty="0">
                <a:solidFill>
                  <a:schemeClr val="tx1"/>
                </a:solidFill>
              </a:rPr>
              <a:t>, </a:t>
            </a:r>
            <a:r>
              <a:rPr lang="en-US" u="sng" dirty="0" err="1">
                <a:solidFill>
                  <a:schemeClr val="tx1"/>
                </a:solidFill>
              </a:rPr>
              <a:t>Liankun</a:t>
            </a:r>
            <a:r>
              <a:rPr lang="en-US" u="sng" dirty="0">
                <a:solidFill>
                  <a:schemeClr val="tx1"/>
                </a:solidFill>
              </a:rPr>
              <a:t> Zou, </a:t>
            </a:r>
            <a:r>
              <a:rPr lang="en-US" u="sng" dirty="0">
                <a:solidFill>
                  <a:srgbClr val="00B050"/>
                </a:solidFill>
              </a:rPr>
              <a:t>Ding Chen</a:t>
            </a:r>
            <a:endParaRPr lang="en-US" u="sng" dirty="0">
              <a:solidFill>
                <a:schemeClr val="tx1"/>
              </a:solidFill>
            </a:endParaRPr>
          </a:p>
          <a:p>
            <a:pPr lvl="1"/>
            <a:r>
              <a:rPr lang="en-US" dirty="0">
                <a:solidFill>
                  <a:srgbClr val="000066"/>
                </a:solidFill>
              </a:rPr>
              <a:t>UG student: </a:t>
            </a:r>
            <a:r>
              <a:rPr lang="en-US" u="sng" dirty="0">
                <a:solidFill>
                  <a:srgbClr val="00B050"/>
                </a:solidFill>
              </a:rPr>
              <a:t>Riley Gleason</a:t>
            </a:r>
          </a:p>
          <a:p>
            <a:endParaRPr lang="en-US" u="sng" dirty="0">
              <a:solidFill>
                <a:schemeClr val="tx1"/>
              </a:solidFill>
            </a:endParaRPr>
          </a:p>
          <a:p>
            <a:endParaRPr lang="en-US" dirty="0">
              <a:solidFill>
                <a:srgbClr val="FF3300"/>
              </a:solidFill>
            </a:endParaRPr>
          </a:p>
        </p:txBody>
      </p:sp>
      <p:sp>
        <p:nvSpPr>
          <p:cNvPr id="3" name="Title 2">
            <a:extLst>
              <a:ext uri="{FF2B5EF4-FFF2-40B4-BE49-F238E27FC236}">
                <a16:creationId xmlns:a16="http://schemas.microsoft.com/office/drawing/2014/main" id="{73E20E1E-7050-C643-94C6-A0F4D0FF8013}"/>
              </a:ext>
            </a:extLst>
          </p:cNvPr>
          <p:cNvSpPr>
            <a:spLocks noGrp="1"/>
          </p:cNvSpPr>
          <p:nvPr>
            <p:ph type="title"/>
          </p:nvPr>
        </p:nvSpPr>
        <p:spPr>
          <a:xfrm>
            <a:off x="0" y="228600"/>
            <a:ext cx="9144000" cy="571500"/>
          </a:xfrm>
        </p:spPr>
        <p:txBody>
          <a:bodyPr/>
          <a:lstStyle/>
          <a:p>
            <a:pPr algn="l"/>
            <a:r>
              <a:rPr lang="en-US" sz="4800" dirty="0">
                <a:solidFill>
                  <a:srgbClr val="A50021"/>
                </a:solidFill>
                <a:latin typeface="Arial Black" pitchFamily="34" charset="0"/>
              </a:rPr>
              <a:t>UCR Group Updates</a:t>
            </a:r>
            <a:endParaRPr lang="en-US" sz="4800" dirty="0"/>
          </a:p>
        </p:txBody>
      </p:sp>
    </p:spTree>
    <p:extLst>
      <p:ext uri="{BB962C8B-B14F-4D97-AF65-F5344CB8AC3E}">
        <p14:creationId xmlns:p14="http://schemas.microsoft.com/office/powerpoint/2010/main" val="342866733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ChangeArrowheads="1"/>
          </p:cNvSpPr>
          <p:nvPr/>
        </p:nvSpPr>
        <p:spPr bwMode="auto">
          <a:xfrm>
            <a:off x="0" y="533400"/>
            <a:ext cx="9753600" cy="457200"/>
          </a:xfrm>
          <a:prstGeom prst="rect">
            <a:avLst/>
          </a:prstGeom>
          <a:solidFill>
            <a:schemeClr val="bg1"/>
          </a:solidFill>
          <a:ln w="12700">
            <a:solidFill>
              <a:schemeClr val="bg1"/>
            </a:solidFill>
            <a:miter lim="800000"/>
            <a:headEnd/>
            <a:tailEnd/>
          </a:ln>
          <a:effectLst/>
        </p:spPr>
        <p:txBody>
          <a:bodyPr wrap="none" anchor="ctr"/>
          <a:lstStyle/>
          <a:p>
            <a:endParaRPr lang="en-US">
              <a:solidFill>
                <a:schemeClr val="bg1"/>
              </a:solidFill>
              <a:latin typeface="Times New Roman" pitchFamily="18" charset="0"/>
            </a:endParaRPr>
          </a:p>
        </p:txBody>
      </p:sp>
      <p:sp>
        <p:nvSpPr>
          <p:cNvPr id="667653" name="Text Box 5"/>
          <p:cNvSpPr txBox="1">
            <a:spLocks noChangeArrowheads="1"/>
          </p:cNvSpPr>
          <p:nvPr/>
        </p:nvSpPr>
        <p:spPr bwMode="auto">
          <a:xfrm>
            <a:off x="0" y="-76200"/>
            <a:ext cx="9144000" cy="830997"/>
          </a:xfrm>
          <a:prstGeom prst="rect">
            <a:avLst/>
          </a:prstGeom>
          <a:noFill/>
          <a:ln w="12700">
            <a:noFill/>
            <a:miter lim="800000"/>
            <a:headEnd/>
            <a:tailEnd/>
          </a:ln>
          <a:effectLst/>
        </p:spPr>
        <p:txBody>
          <a:bodyPr wrap="square">
            <a:spAutoFit/>
          </a:bodyPr>
          <a:lstStyle/>
          <a:p>
            <a:pPr>
              <a:spcBef>
                <a:spcPct val="50000"/>
              </a:spcBef>
            </a:pPr>
            <a:r>
              <a:rPr lang="en-US" sz="4800" dirty="0">
                <a:solidFill>
                  <a:srgbClr val="A50021"/>
                </a:solidFill>
                <a:effectLst>
                  <a:outerShdw blurRad="38100" dist="38100" dir="2700000" algn="tl">
                    <a:srgbClr val="C0C0C0"/>
                  </a:outerShdw>
                </a:effectLst>
                <a:latin typeface="Arial Black" pitchFamily="34" charset="0"/>
              </a:rPr>
              <a:t>STAR Forward Upgrade</a:t>
            </a:r>
            <a:endParaRPr lang="en-US" sz="4800" dirty="0">
              <a:solidFill>
                <a:srgbClr val="A50021"/>
              </a:solidFill>
              <a:effectLst>
                <a:outerShdw blurRad="38100" dist="38100" dir="2700000" algn="tl">
                  <a:srgbClr val="C0C0C0"/>
                </a:outerShdw>
              </a:effectLst>
            </a:endParaRPr>
          </a:p>
        </p:txBody>
      </p:sp>
      <p:graphicFrame>
        <p:nvGraphicFramePr>
          <p:cNvPr id="11" name="Object 10">
            <a:extLst>
              <a:ext uri="{FF2B5EF4-FFF2-40B4-BE49-F238E27FC236}">
                <a16:creationId xmlns:a16="http://schemas.microsoft.com/office/drawing/2014/main" id="{2D5F71F9-13F3-B340-97AC-F8B7DDCEB843}"/>
              </a:ext>
            </a:extLst>
          </p:cNvPr>
          <p:cNvGraphicFramePr>
            <a:graphicFrameLocks noChangeAspect="1"/>
          </p:cNvGraphicFramePr>
          <p:nvPr>
            <p:extLst>
              <p:ext uri="{D42A27DB-BD31-4B8C-83A1-F6EECF244321}">
                <p14:modId xmlns:p14="http://schemas.microsoft.com/office/powerpoint/2010/main" val="49138916"/>
              </p:ext>
            </p:extLst>
          </p:nvPr>
        </p:nvGraphicFramePr>
        <p:xfrm>
          <a:off x="0" y="685800"/>
          <a:ext cx="9115425" cy="1624013"/>
        </p:xfrm>
        <a:graphic>
          <a:graphicData uri="http://schemas.openxmlformats.org/presentationml/2006/ole">
            <mc:AlternateContent xmlns:mc="http://schemas.openxmlformats.org/markup-compatibility/2006">
              <mc:Choice xmlns:v="urn:schemas-microsoft-com:vml" Requires="v">
                <p:oleObj spid="_x0000_s861215" name="Document" r:id="rId4" imgW="6273800" imgH="1117600" progId="Word.Document.12">
                  <p:embed/>
                </p:oleObj>
              </mc:Choice>
              <mc:Fallback>
                <p:oleObj name="Document" r:id="rId4" imgW="6273800" imgH="1117600" progId="Word.Document.12">
                  <p:embed/>
                  <p:pic>
                    <p:nvPicPr>
                      <p:cNvPr id="25" name="Object 24">
                        <a:extLst>
                          <a:ext uri="{FF2B5EF4-FFF2-40B4-BE49-F238E27FC236}">
                            <a16:creationId xmlns:a16="http://schemas.microsoft.com/office/drawing/2014/main" id="{4CCEAA54-8622-B744-805E-D4C6A8904CFC}"/>
                          </a:ext>
                        </a:extLst>
                      </p:cNvPr>
                      <p:cNvPicPr/>
                      <p:nvPr/>
                    </p:nvPicPr>
                    <p:blipFill>
                      <a:blip r:embed="rId5"/>
                      <a:stretch>
                        <a:fillRect/>
                      </a:stretch>
                    </p:blipFill>
                    <p:spPr>
                      <a:xfrm>
                        <a:off x="0" y="685800"/>
                        <a:ext cx="9115425" cy="1624013"/>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B1B6CBA2-699E-6845-A5D3-48D8F90E6605}"/>
              </a:ext>
            </a:extLst>
          </p:cNvPr>
          <p:cNvSpPr txBox="1"/>
          <p:nvPr/>
        </p:nvSpPr>
        <p:spPr>
          <a:xfrm>
            <a:off x="114092" y="2057400"/>
            <a:ext cx="5028179" cy="4524315"/>
          </a:xfrm>
          <a:prstGeom prst="rect">
            <a:avLst/>
          </a:prstGeom>
          <a:noFill/>
        </p:spPr>
        <p:txBody>
          <a:bodyPr wrap="square" rtlCol="0">
            <a:spAutoFit/>
          </a:bodyPr>
          <a:lstStyle/>
          <a:p>
            <a:pPr eaLnBrk="1" fontAlgn="auto" hangingPunct="1">
              <a:spcBef>
                <a:spcPts val="0"/>
              </a:spcBef>
              <a:spcAft>
                <a:spcPts val="0"/>
              </a:spcAft>
            </a:pPr>
            <a:r>
              <a:rPr lang="en-US" sz="2000" dirty="0">
                <a:solidFill>
                  <a:srgbClr val="C00000"/>
                </a:solidFill>
                <a:latin typeface="Calibri" panose="020F0502020204030204"/>
              </a:rPr>
              <a:t>Calorimeter System</a:t>
            </a:r>
            <a:endParaRPr lang="en-US" sz="2000" dirty="0">
              <a:solidFill>
                <a:srgbClr val="0000CC"/>
              </a:solidFill>
              <a:latin typeface="Calibri" panose="020F0502020204030204"/>
            </a:endParaRPr>
          </a:p>
          <a:p>
            <a:pPr eaLnBrk="1" fontAlgn="auto" hangingPunct="1">
              <a:spcBef>
                <a:spcPts val="0"/>
              </a:spcBef>
              <a:spcAft>
                <a:spcPts val="0"/>
              </a:spcAft>
            </a:pPr>
            <a:r>
              <a:rPr lang="en-US" sz="1800" b="0" dirty="0">
                <a:solidFill>
                  <a:prstClr val="black"/>
                </a:solidFill>
                <a:latin typeface="Calibri" panose="020F0502020204030204"/>
              </a:rPr>
              <a:t>Intensive R&amp;D work on both </a:t>
            </a:r>
            <a:r>
              <a:rPr lang="en-US" sz="1800" b="0" dirty="0" err="1">
                <a:solidFill>
                  <a:prstClr val="black"/>
                </a:solidFill>
                <a:latin typeface="Calibri" panose="020F0502020204030204"/>
              </a:rPr>
              <a:t>ECal</a:t>
            </a:r>
            <a:r>
              <a:rPr lang="en-US" sz="1800" b="0" dirty="0">
                <a:solidFill>
                  <a:prstClr val="black"/>
                </a:solidFill>
                <a:latin typeface="Calibri" panose="020F0502020204030204"/>
              </a:rPr>
              <a:t> and </a:t>
            </a:r>
            <a:r>
              <a:rPr lang="en-US" sz="1800" b="0" dirty="0" err="1">
                <a:solidFill>
                  <a:prstClr val="black"/>
                </a:solidFill>
                <a:latin typeface="Calibri" panose="020F0502020204030204"/>
              </a:rPr>
              <a:t>HCal</a:t>
            </a:r>
            <a:r>
              <a:rPr lang="en-US" sz="1800" b="0" dirty="0">
                <a:solidFill>
                  <a:prstClr val="black"/>
                </a:solidFill>
                <a:latin typeface="Calibri" panose="020F0502020204030204"/>
              </a:rPr>
              <a:t> as part of STAR and EIC Detector R&amp;D</a:t>
            </a:r>
          </a:p>
          <a:p>
            <a:pPr marL="342900" indent="-342900" eaLnBrk="1" fontAlgn="auto" hangingPunct="1">
              <a:spcBef>
                <a:spcPts val="0"/>
              </a:spcBef>
              <a:spcAft>
                <a:spcPts val="0"/>
              </a:spcAft>
              <a:buClr>
                <a:srgbClr val="0000CC"/>
              </a:buClr>
              <a:buFont typeface="Wingdings" pitchFamily="2" charset="2"/>
              <a:buChar char="Ø"/>
            </a:pPr>
            <a:r>
              <a:rPr lang="en-US" sz="1800" dirty="0">
                <a:solidFill>
                  <a:srgbClr val="00B050"/>
                </a:solidFill>
                <a:latin typeface="Calibri" panose="020F0502020204030204"/>
                <a:sym typeface="Wingdings"/>
              </a:rPr>
              <a:t>Beam tests and STAR in situ tests</a:t>
            </a:r>
          </a:p>
          <a:p>
            <a:pPr marL="342900" indent="-342900" eaLnBrk="1" fontAlgn="auto" hangingPunct="1">
              <a:spcBef>
                <a:spcPts val="0"/>
              </a:spcBef>
              <a:spcAft>
                <a:spcPts val="0"/>
              </a:spcAft>
              <a:buClr>
                <a:srgbClr val="0000CC"/>
              </a:buClr>
              <a:buFont typeface="Wingdings" pitchFamily="2" charset="2"/>
              <a:buChar char="Ø"/>
            </a:pPr>
            <a:r>
              <a:rPr lang="en-US" sz="1800" b="0" dirty="0">
                <a:solidFill>
                  <a:srgbClr val="0000CC"/>
                </a:solidFill>
                <a:latin typeface="Calibri" panose="020F0502020204030204"/>
                <a:sym typeface="Wingdings"/>
              </a:rPr>
              <a:t>System optimized for cost and performance</a:t>
            </a:r>
          </a:p>
          <a:p>
            <a:pPr marL="342900" indent="-342900" eaLnBrk="1" fontAlgn="auto" hangingPunct="1">
              <a:spcBef>
                <a:spcPts val="0"/>
              </a:spcBef>
              <a:spcAft>
                <a:spcPts val="0"/>
              </a:spcAft>
              <a:buClr>
                <a:srgbClr val="0000CC"/>
              </a:buClr>
              <a:buFont typeface="Wingdings" pitchFamily="2" charset="2"/>
              <a:buChar char="Ø"/>
            </a:pPr>
            <a:r>
              <a:rPr lang="en-US" sz="1800" b="0" dirty="0">
                <a:solidFill>
                  <a:srgbClr val="0000CC"/>
                </a:solidFill>
                <a:latin typeface="Calibri" panose="020F0502020204030204"/>
              </a:rPr>
              <a:t>Same readout for both calorimeters </a:t>
            </a:r>
            <a:r>
              <a:rPr lang="en-US" sz="1800" b="0" dirty="0">
                <a:solidFill>
                  <a:srgbClr val="0000CC"/>
                </a:solidFill>
                <a:latin typeface="Calibri" panose="020F0502020204030204"/>
                <a:sym typeface="Wingdings"/>
              </a:rPr>
              <a:t> cost</a:t>
            </a:r>
          </a:p>
          <a:p>
            <a:pPr eaLnBrk="1" fontAlgn="auto" hangingPunct="1">
              <a:spcBef>
                <a:spcPts val="0"/>
              </a:spcBef>
              <a:spcAft>
                <a:spcPts val="0"/>
              </a:spcAft>
            </a:pPr>
            <a:r>
              <a:rPr lang="en-US" sz="2000" dirty="0" err="1">
                <a:solidFill>
                  <a:srgbClr val="C00000"/>
                </a:solidFill>
                <a:latin typeface="Calibri" panose="020F0502020204030204"/>
                <a:sym typeface="Wingdings"/>
              </a:rPr>
              <a:t>ECal</a:t>
            </a:r>
            <a:r>
              <a:rPr lang="en-US" sz="2000" dirty="0">
                <a:solidFill>
                  <a:srgbClr val="C00000"/>
                </a:solidFill>
                <a:latin typeface="Calibri" panose="020F0502020204030204"/>
                <a:sym typeface="Wingdings"/>
              </a:rPr>
              <a:t>  </a:t>
            </a:r>
            <a:r>
              <a:rPr lang="en-US" sz="1800" b="0" dirty="0">
                <a:solidFill>
                  <a:prstClr val="black"/>
                </a:solidFill>
                <a:latin typeface="Calibri" panose="020F0502020204030204"/>
                <a:sym typeface="Wingdings"/>
              </a:rPr>
              <a:t>Reuse PHENIX </a:t>
            </a:r>
            <a:r>
              <a:rPr lang="en-US" sz="1800" b="0" dirty="0" err="1">
                <a:solidFill>
                  <a:prstClr val="black"/>
                </a:solidFill>
                <a:latin typeface="Calibri" panose="020F0502020204030204"/>
                <a:sym typeface="Wingdings"/>
              </a:rPr>
              <a:t>PbSC</a:t>
            </a:r>
            <a:r>
              <a:rPr lang="en-US" sz="1800" b="0" dirty="0">
                <a:solidFill>
                  <a:prstClr val="black"/>
                </a:solidFill>
                <a:latin typeface="Calibri" panose="020F0502020204030204"/>
                <a:sym typeface="Wingdings"/>
              </a:rPr>
              <a:t> calorimeter with new readout instead of </a:t>
            </a:r>
            <a:r>
              <a:rPr lang="en-US" sz="1800" b="0" dirty="0">
                <a:solidFill>
                  <a:prstClr val="black"/>
                </a:solidFill>
                <a:latin typeface="Calibri" panose="020F0502020204030204"/>
              </a:rPr>
              <a:t>W/</a:t>
            </a:r>
            <a:r>
              <a:rPr lang="en-US" sz="1800" b="0" dirty="0" err="1">
                <a:solidFill>
                  <a:prstClr val="black"/>
                </a:solidFill>
                <a:latin typeface="Calibri" panose="020F0502020204030204"/>
              </a:rPr>
              <a:t>ScFi</a:t>
            </a:r>
            <a:r>
              <a:rPr lang="en-US" sz="1800" b="0" dirty="0">
                <a:solidFill>
                  <a:prstClr val="black"/>
                </a:solidFill>
                <a:latin typeface="Calibri" panose="020F0502020204030204"/>
              </a:rPr>
              <a:t> SPACAL </a:t>
            </a:r>
            <a:endParaRPr lang="en-US" sz="1800" b="0" dirty="0">
              <a:solidFill>
                <a:prstClr val="black"/>
              </a:solidFill>
              <a:latin typeface="Calibri" panose="020F0502020204030204"/>
              <a:sym typeface="Wingdings"/>
            </a:endParaRPr>
          </a:p>
          <a:p>
            <a:pPr marL="342900" indent="-342900" eaLnBrk="1" fontAlgn="auto" hangingPunct="1">
              <a:spcBef>
                <a:spcPts val="0"/>
              </a:spcBef>
              <a:spcAft>
                <a:spcPts val="0"/>
              </a:spcAft>
              <a:buFont typeface="Wingdings" pitchFamily="2" charset="2"/>
              <a:buChar char="Ø"/>
            </a:pPr>
            <a:r>
              <a:rPr lang="en-US" sz="1800" b="0" dirty="0">
                <a:solidFill>
                  <a:srgbClr val="0000CC"/>
                </a:solidFill>
                <a:latin typeface="Calibri" panose="020F0502020204030204"/>
                <a:sym typeface="Wingdings"/>
              </a:rPr>
              <a:t>Significant cost reduction  </a:t>
            </a:r>
          </a:p>
          <a:p>
            <a:pPr marL="342900" indent="-342900" eaLnBrk="1" fontAlgn="auto" hangingPunct="1">
              <a:spcBef>
                <a:spcPts val="0"/>
              </a:spcBef>
              <a:spcAft>
                <a:spcPts val="0"/>
              </a:spcAft>
              <a:buFont typeface="Wingdings" pitchFamily="2" charset="2"/>
              <a:buChar char="Ø"/>
            </a:pPr>
            <a:r>
              <a:rPr lang="en-US" sz="1800" b="0" dirty="0">
                <a:solidFill>
                  <a:srgbClr val="0000CC"/>
                </a:solidFill>
                <a:latin typeface="Calibri" panose="020F0502020204030204"/>
                <a:sym typeface="Wingdings"/>
              </a:rPr>
              <a:t>Non-compensating calorimeter system </a:t>
            </a:r>
          </a:p>
          <a:p>
            <a:pPr eaLnBrk="1" fontAlgn="auto" hangingPunct="1">
              <a:spcBef>
                <a:spcPts val="0"/>
              </a:spcBef>
              <a:spcAft>
                <a:spcPts val="0"/>
              </a:spcAft>
            </a:pPr>
            <a:r>
              <a:rPr lang="en-US" sz="2000" dirty="0" err="1">
                <a:solidFill>
                  <a:srgbClr val="C00000"/>
                </a:solidFill>
                <a:latin typeface="Calibri" panose="020F0502020204030204"/>
              </a:rPr>
              <a:t>HCal</a:t>
            </a:r>
            <a:r>
              <a:rPr lang="en-US" sz="2000" dirty="0">
                <a:solidFill>
                  <a:srgbClr val="C00000"/>
                </a:solidFill>
                <a:latin typeface="Calibri" panose="020F0502020204030204"/>
              </a:rPr>
              <a:t>: </a:t>
            </a:r>
            <a:r>
              <a:rPr lang="en-US" sz="2000" b="0" dirty="0">
                <a:solidFill>
                  <a:prstClr val="black"/>
                </a:solidFill>
                <a:latin typeface="Calibri" panose="020F0502020204030204"/>
              </a:rPr>
              <a:t>Sa</a:t>
            </a:r>
            <a:r>
              <a:rPr lang="en-US" sz="1800" b="0" dirty="0">
                <a:solidFill>
                  <a:prstClr val="black"/>
                </a:solidFill>
                <a:latin typeface="Calibri" panose="020F0502020204030204"/>
              </a:rPr>
              <a:t>ndwich iron-scintillator plate sampling calorimeter. </a:t>
            </a:r>
          </a:p>
          <a:p>
            <a:pPr eaLnBrk="1" fontAlgn="auto" hangingPunct="1">
              <a:spcBef>
                <a:spcPts val="0"/>
              </a:spcBef>
              <a:spcAft>
                <a:spcPts val="0"/>
              </a:spcAft>
            </a:pPr>
            <a:endParaRPr lang="en-US" sz="1800" b="0" dirty="0">
              <a:solidFill>
                <a:prstClr val="black"/>
              </a:solidFill>
              <a:latin typeface="Calibri" panose="020F0502020204030204"/>
            </a:endParaRPr>
          </a:p>
          <a:p>
            <a:pPr marL="342900" indent="-342900" eaLnBrk="1" fontAlgn="auto" hangingPunct="1">
              <a:spcBef>
                <a:spcPts val="0"/>
              </a:spcBef>
              <a:spcAft>
                <a:spcPts val="0"/>
              </a:spcAft>
              <a:buFont typeface="Wingdings" pitchFamily="2" charset="2"/>
              <a:buChar char="Ø"/>
            </a:pPr>
            <a:r>
              <a:rPr lang="en-US" sz="2400" dirty="0">
                <a:solidFill>
                  <a:schemeClr val="tx2"/>
                </a:solidFill>
                <a:latin typeface="Calibri" panose="020F0502020204030204"/>
              </a:rPr>
              <a:t>NSF MRI for FCAL funded!! </a:t>
            </a:r>
          </a:p>
          <a:p>
            <a:pPr marL="342900" indent="-342900" eaLnBrk="1" fontAlgn="auto" hangingPunct="1">
              <a:spcBef>
                <a:spcPts val="0"/>
              </a:spcBef>
              <a:spcAft>
                <a:spcPts val="0"/>
              </a:spcAft>
              <a:buFont typeface="Wingdings" pitchFamily="2" charset="2"/>
              <a:buChar char="Ø"/>
            </a:pPr>
            <a:r>
              <a:rPr lang="en-US" sz="2400" dirty="0">
                <a:solidFill>
                  <a:schemeClr val="tx2"/>
                </a:solidFill>
                <a:latin typeface="Calibri" panose="020F0502020204030204"/>
              </a:rPr>
              <a:t>Path to EIC. </a:t>
            </a:r>
          </a:p>
        </p:txBody>
      </p:sp>
      <p:sp>
        <p:nvSpPr>
          <p:cNvPr id="13" name="TextBox 12">
            <a:extLst>
              <a:ext uri="{FF2B5EF4-FFF2-40B4-BE49-F238E27FC236}">
                <a16:creationId xmlns:a16="http://schemas.microsoft.com/office/drawing/2014/main" id="{5D7D83C0-6928-E444-A274-AE70E815EE19}"/>
              </a:ext>
            </a:extLst>
          </p:cNvPr>
          <p:cNvSpPr txBox="1"/>
          <p:nvPr/>
        </p:nvSpPr>
        <p:spPr>
          <a:xfrm>
            <a:off x="6522412" y="2283023"/>
            <a:ext cx="893899" cy="307777"/>
          </a:xfrm>
          <a:prstGeom prst="rect">
            <a:avLst/>
          </a:prstGeom>
          <a:noFill/>
        </p:spPr>
        <p:txBody>
          <a:bodyPr wrap="none" rtlCol="0">
            <a:spAutoFit/>
          </a:bodyPr>
          <a:lstStyle/>
          <a:p>
            <a:pPr eaLnBrk="1" fontAlgn="auto" hangingPunct="1">
              <a:spcBef>
                <a:spcPts val="0"/>
              </a:spcBef>
              <a:spcAft>
                <a:spcPts val="0"/>
              </a:spcAft>
            </a:pPr>
            <a:r>
              <a:rPr lang="en-US" sz="1400" b="0" dirty="0">
                <a:solidFill>
                  <a:prstClr val="black"/>
                </a:solidFill>
                <a:latin typeface="Calibri" panose="020F0502020204030204"/>
              </a:rPr>
              <a:t>Side View</a:t>
            </a:r>
          </a:p>
        </p:txBody>
      </p:sp>
      <p:pic>
        <p:nvPicPr>
          <p:cNvPr id="14" name="Picture 13">
            <a:extLst>
              <a:ext uri="{FF2B5EF4-FFF2-40B4-BE49-F238E27FC236}">
                <a16:creationId xmlns:a16="http://schemas.microsoft.com/office/drawing/2014/main" id="{F1815D38-F31A-224F-AC81-01E0D9A7C5D0}"/>
              </a:ext>
            </a:extLst>
          </p:cNvPr>
          <p:cNvPicPr/>
          <p:nvPr/>
        </p:nvPicPr>
        <p:blipFill>
          <a:blip r:embed="rId6"/>
          <a:stretch>
            <a:fillRect/>
          </a:stretch>
        </p:blipFill>
        <p:spPr>
          <a:xfrm>
            <a:off x="4904626" y="2207824"/>
            <a:ext cx="4239374" cy="3278576"/>
          </a:xfrm>
          <a:prstGeom prst="rect">
            <a:avLst/>
          </a:prstGeom>
        </p:spPr>
      </p:pic>
      <p:sp>
        <p:nvSpPr>
          <p:cNvPr id="2" name="Rectangle 1">
            <a:extLst>
              <a:ext uri="{FF2B5EF4-FFF2-40B4-BE49-F238E27FC236}">
                <a16:creationId xmlns:a16="http://schemas.microsoft.com/office/drawing/2014/main" id="{7CB1D427-0E00-D346-8234-EE81A8737AB1}"/>
              </a:ext>
            </a:extLst>
          </p:cNvPr>
          <p:cNvSpPr/>
          <p:nvPr/>
        </p:nvSpPr>
        <p:spPr>
          <a:xfrm>
            <a:off x="4607694" y="5722203"/>
            <a:ext cx="4572000" cy="830997"/>
          </a:xfrm>
          <a:prstGeom prst="rect">
            <a:avLst/>
          </a:prstGeom>
        </p:spPr>
        <p:txBody>
          <a:bodyPr>
            <a:spAutoFit/>
          </a:bodyPr>
          <a:lstStyle/>
          <a:p>
            <a:pPr marL="342900" lvl="0" indent="-342900" eaLnBrk="1" fontAlgn="auto" hangingPunct="1">
              <a:spcBef>
                <a:spcPts val="0"/>
              </a:spcBef>
              <a:spcAft>
                <a:spcPts val="0"/>
              </a:spcAft>
              <a:buFont typeface="Wingdings" pitchFamily="2" charset="2"/>
              <a:buChar char="Ø"/>
            </a:pPr>
            <a:r>
              <a:rPr lang="en-US" sz="2400" dirty="0">
                <a:solidFill>
                  <a:srgbClr val="DC0081"/>
                </a:solidFill>
                <a:latin typeface="Calibri" panose="020F0502020204030204"/>
              </a:rPr>
              <a:t>Ding Chen, </a:t>
            </a:r>
            <a:r>
              <a:rPr lang="en-US" sz="2400" dirty="0">
                <a:solidFill>
                  <a:srgbClr val="00B050"/>
                </a:solidFill>
                <a:latin typeface="Calibri" panose="020F0502020204030204"/>
              </a:rPr>
              <a:t>David </a:t>
            </a:r>
            <a:r>
              <a:rPr lang="en-US" sz="2400" dirty="0" err="1">
                <a:solidFill>
                  <a:srgbClr val="00B050"/>
                </a:solidFill>
                <a:latin typeface="Calibri" panose="020F0502020204030204"/>
              </a:rPr>
              <a:t>Kapukchyan</a:t>
            </a:r>
            <a:r>
              <a:rPr lang="en-US" sz="2400" dirty="0">
                <a:solidFill>
                  <a:srgbClr val="DC0081"/>
                </a:solidFill>
                <a:latin typeface="Calibri" panose="020F0502020204030204"/>
              </a:rPr>
              <a:t>, </a:t>
            </a:r>
            <a:r>
              <a:rPr lang="en-US" sz="2400" dirty="0" err="1">
                <a:solidFill>
                  <a:srgbClr val="00B050"/>
                </a:solidFill>
                <a:latin typeface="Calibri" panose="020F0502020204030204"/>
              </a:rPr>
              <a:t>Xilin</a:t>
            </a:r>
            <a:r>
              <a:rPr lang="en-US" sz="2400" dirty="0">
                <a:solidFill>
                  <a:srgbClr val="00B050"/>
                </a:solidFill>
                <a:latin typeface="Calibri" panose="020F0502020204030204"/>
              </a:rPr>
              <a:t> Liang</a:t>
            </a:r>
            <a:r>
              <a:rPr lang="en-US" sz="2400" dirty="0">
                <a:solidFill>
                  <a:srgbClr val="DC0081"/>
                </a:solidFill>
                <a:latin typeface="Calibri" panose="020F0502020204030204"/>
              </a:rPr>
              <a:t>. </a:t>
            </a:r>
          </a:p>
        </p:txBody>
      </p:sp>
      <p:sp>
        <p:nvSpPr>
          <p:cNvPr id="10" name="Slide Number Placeholder 8">
            <a:extLst>
              <a:ext uri="{FF2B5EF4-FFF2-40B4-BE49-F238E27FC236}">
                <a16:creationId xmlns:a16="http://schemas.microsoft.com/office/drawing/2014/main" id="{541E6737-16E9-BB4D-947E-D857FFB3E71D}"/>
              </a:ext>
            </a:extLst>
          </p:cNvPr>
          <p:cNvSpPr txBox="1">
            <a:spLocks/>
          </p:cNvSpPr>
          <p:nvPr/>
        </p:nvSpPr>
        <p:spPr>
          <a:xfrm>
            <a:off x="6904522" y="6490958"/>
            <a:ext cx="2057400" cy="365125"/>
          </a:xfrm>
          <a:prstGeom prst="rect">
            <a:avLst/>
          </a:prstGeom>
        </p:spPr>
        <p:txBody>
          <a:bodyPr/>
          <a:lstStyle>
            <a:defPPr>
              <a:defRPr lang="en-US"/>
            </a:defPPr>
            <a:lvl1pPr algn="l" rtl="0" eaLnBrk="0" fontAlgn="base" hangingPunct="0">
              <a:spcBef>
                <a:spcPct val="0"/>
              </a:spcBef>
              <a:spcAft>
                <a:spcPct val="0"/>
              </a:spcAft>
              <a:defRPr sz="3200" b="1" kern="1200">
                <a:solidFill>
                  <a:schemeClr val="accent1"/>
                </a:solidFill>
                <a:latin typeface="Symbol" pitchFamily="18" charset="2"/>
                <a:ea typeface="+mn-ea"/>
                <a:cs typeface="+mn-cs"/>
              </a:defRPr>
            </a:lvl1pPr>
            <a:lvl2pPr marL="457200" algn="l" rtl="0" eaLnBrk="0" fontAlgn="base" hangingPunct="0">
              <a:spcBef>
                <a:spcPct val="0"/>
              </a:spcBef>
              <a:spcAft>
                <a:spcPct val="0"/>
              </a:spcAft>
              <a:defRPr sz="3200" b="1" kern="1200">
                <a:solidFill>
                  <a:schemeClr val="accent1"/>
                </a:solidFill>
                <a:latin typeface="Symbol" pitchFamily="18" charset="2"/>
                <a:ea typeface="+mn-ea"/>
                <a:cs typeface="+mn-cs"/>
              </a:defRPr>
            </a:lvl2pPr>
            <a:lvl3pPr marL="914400" algn="l" rtl="0" eaLnBrk="0" fontAlgn="base" hangingPunct="0">
              <a:spcBef>
                <a:spcPct val="0"/>
              </a:spcBef>
              <a:spcAft>
                <a:spcPct val="0"/>
              </a:spcAft>
              <a:defRPr sz="3200" b="1" kern="1200">
                <a:solidFill>
                  <a:schemeClr val="accent1"/>
                </a:solidFill>
                <a:latin typeface="Symbol" pitchFamily="18" charset="2"/>
                <a:ea typeface="+mn-ea"/>
                <a:cs typeface="+mn-cs"/>
              </a:defRPr>
            </a:lvl3pPr>
            <a:lvl4pPr marL="1371600" algn="l" rtl="0" eaLnBrk="0" fontAlgn="base" hangingPunct="0">
              <a:spcBef>
                <a:spcPct val="0"/>
              </a:spcBef>
              <a:spcAft>
                <a:spcPct val="0"/>
              </a:spcAft>
              <a:defRPr sz="3200" b="1" kern="1200">
                <a:solidFill>
                  <a:schemeClr val="accent1"/>
                </a:solidFill>
                <a:latin typeface="Symbol" pitchFamily="18" charset="2"/>
                <a:ea typeface="+mn-ea"/>
                <a:cs typeface="+mn-cs"/>
              </a:defRPr>
            </a:lvl4pPr>
            <a:lvl5pPr marL="1828800" algn="l" rtl="0" eaLnBrk="0" fontAlgn="base" hangingPunct="0">
              <a:spcBef>
                <a:spcPct val="0"/>
              </a:spcBef>
              <a:spcAft>
                <a:spcPct val="0"/>
              </a:spcAft>
              <a:defRPr sz="3200" b="1" kern="1200">
                <a:solidFill>
                  <a:schemeClr val="accent1"/>
                </a:solidFill>
                <a:latin typeface="Symbol" pitchFamily="18" charset="2"/>
                <a:ea typeface="+mn-ea"/>
                <a:cs typeface="+mn-cs"/>
              </a:defRPr>
            </a:lvl5pPr>
            <a:lvl6pPr marL="2286000" algn="l" defTabSz="914400" rtl="0" eaLnBrk="1" latinLnBrk="0" hangingPunct="1">
              <a:defRPr sz="3200" b="1" kern="1200">
                <a:solidFill>
                  <a:schemeClr val="accent1"/>
                </a:solidFill>
                <a:latin typeface="Symbol" pitchFamily="18" charset="2"/>
                <a:ea typeface="+mn-ea"/>
                <a:cs typeface="+mn-cs"/>
              </a:defRPr>
            </a:lvl6pPr>
            <a:lvl7pPr marL="2743200" algn="l" defTabSz="914400" rtl="0" eaLnBrk="1" latinLnBrk="0" hangingPunct="1">
              <a:defRPr sz="3200" b="1" kern="1200">
                <a:solidFill>
                  <a:schemeClr val="accent1"/>
                </a:solidFill>
                <a:latin typeface="Symbol" pitchFamily="18" charset="2"/>
                <a:ea typeface="+mn-ea"/>
                <a:cs typeface="+mn-cs"/>
              </a:defRPr>
            </a:lvl7pPr>
            <a:lvl8pPr marL="3200400" algn="l" defTabSz="914400" rtl="0" eaLnBrk="1" latinLnBrk="0" hangingPunct="1">
              <a:defRPr sz="3200" b="1" kern="1200">
                <a:solidFill>
                  <a:schemeClr val="accent1"/>
                </a:solidFill>
                <a:latin typeface="Symbol" pitchFamily="18" charset="2"/>
                <a:ea typeface="+mn-ea"/>
                <a:cs typeface="+mn-cs"/>
              </a:defRPr>
            </a:lvl8pPr>
            <a:lvl9pPr marL="3657600" algn="l" defTabSz="914400" rtl="0" eaLnBrk="1" latinLnBrk="0" hangingPunct="1">
              <a:defRPr sz="3200" b="1" kern="1200">
                <a:solidFill>
                  <a:schemeClr val="accent1"/>
                </a:solidFill>
                <a:latin typeface="Symbol" pitchFamily="18" charset="2"/>
                <a:ea typeface="+mn-ea"/>
                <a:cs typeface="+mn-cs"/>
              </a:defRPr>
            </a:lvl9pPr>
          </a:lstStyle>
          <a:p>
            <a:pPr algn="r" eaLnBrk="1" fontAlgn="auto" hangingPunct="1">
              <a:spcBef>
                <a:spcPts val="0"/>
              </a:spcBef>
              <a:spcAft>
                <a:spcPts val="0"/>
              </a:spcAft>
              <a:defRPr/>
            </a:pPr>
            <a:fld id="{6E2BD4ED-D178-4267-A8A3-708652810E82}" type="slidenum">
              <a:rPr lang="en-US" sz="1200" b="0" smtClean="0">
                <a:solidFill>
                  <a:prstClr val="black">
                    <a:tint val="75000"/>
                  </a:prstClr>
                </a:solidFill>
                <a:latin typeface="Calibri" panose="020F0502020204030204"/>
              </a:rPr>
              <a:pPr algn="r" eaLnBrk="1" fontAlgn="auto" hangingPunct="1">
                <a:spcBef>
                  <a:spcPts val="0"/>
                </a:spcBef>
                <a:spcAft>
                  <a:spcPts val="0"/>
                </a:spcAft>
                <a:defRPr/>
              </a:pPr>
              <a:t>2</a:t>
            </a:fld>
            <a:endParaRPr lang="en-US" sz="1200" b="0"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6515985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BD4ED-D178-4267-A8A3-708652810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AC0ED5DE-21BA-5A46-8D53-975F90E4C0D7}"/>
              </a:ext>
            </a:extLst>
          </p:cNvPr>
          <p:cNvSpPr txBox="1">
            <a:spLocks/>
          </p:cNvSpPr>
          <p:nvPr/>
        </p:nvSpPr>
        <p:spPr>
          <a:xfrm>
            <a:off x="185730" y="2849"/>
            <a:ext cx="8929695" cy="95268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5B9BD5"/>
                </a:solidFill>
                <a:effectLst/>
                <a:uLnTx/>
                <a:uFillTx/>
                <a:latin typeface="Calibri Light" panose="020F0302020204030204"/>
                <a:ea typeface="+mj-ea"/>
                <a:cs typeface="+mj-cs"/>
              </a:rPr>
              <a:t>TMDs at STAR</a:t>
            </a:r>
          </a:p>
        </p:txBody>
      </p:sp>
      <p:pic>
        <p:nvPicPr>
          <p:cNvPr id="41" name="Picture 40">
            <a:extLst>
              <a:ext uri="{FF2B5EF4-FFF2-40B4-BE49-F238E27FC236}">
                <a16:creationId xmlns:a16="http://schemas.microsoft.com/office/drawing/2014/main" id="{BFD5654F-1A35-BD49-BDE5-5C7E070A602F}"/>
              </a:ext>
            </a:extLst>
          </p:cNvPr>
          <p:cNvPicPr>
            <a:picLocks noChangeAspect="1"/>
          </p:cNvPicPr>
          <p:nvPr/>
        </p:nvPicPr>
        <p:blipFill rotWithShape="1">
          <a:blip r:embed="rId3">
            <a:extLst>
              <a:ext uri="{28A0092B-C50C-407E-A947-70E740481C1C}">
                <a14:useLocalDpi xmlns:a14="http://schemas.microsoft.com/office/drawing/2010/main" val="0"/>
              </a:ext>
            </a:extLst>
          </a:blip>
          <a:srcRect t="10177" r="7218" b="3687"/>
          <a:stretch/>
        </p:blipFill>
        <p:spPr>
          <a:xfrm>
            <a:off x="603510" y="1060048"/>
            <a:ext cx="7494654" cy="5218358"/>
          </a:xfrm>
          <a:prstGeom prst="rect">
            <a:avLst/>
          </a:prstGeom>
          <a:noFill/>
        </p:spPr>
      </p:pic>
      <p:sp>
        <p:nvSpPr>
          <p:cNvPr id="2" name="Rectangle 1">
            <a:extLst>
              <a:ext uri="{FF2B5EF4-FFF2-40B4-BE49-F238E27FC236}">
                <a16:creationId xmlns:a16="http://schemas.microsoft.com/office/drawing/2014/main" id="{F535CD73-BC59-2740-92BB-8063615BE93A}"/>
              </a:ext>
            </a:extLst>
          </p:cNvPr>
          <p:cNvSpPr/>
          <p:nvPr/>
        </p:nvSpPr>
        <p:spPr>
          <a:xfrm>
            <a:off x="4388109" y="151693"/>
            <a:ext cx="4801314"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Pushing forward =&gt; higher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0.05 ≲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x</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0.5, 10 ≲ </a:t>
            </a:r>
            <a:r>
              <a:rPr kumimoji="0" lang="en-US" sz="2400" b="0" i="1" u="none" strike="noStrike" kern="1200" cap="none" spc="0" normalizeH="0" baseline="0" noProof="0" dirty="0">
                <a:ln>
                  <a:noFill/>
                </a:ln>
                <a:solidFill>
                  <a:prstClr val="black"/>
                </a:solidFill>
                <a:effectLst/>
                <a:uLnTx/>
                <a:uFillTx/>
                <a:latin typeface="Calibri" panose="020F0502020204030204"/>
                <a:ea typeface="+mn-ea"/>
                <a:cs typeface="+mn-cs"/>
              </a:rPr>
              <a:t>Q</a:t>
            </a:r>
            <a:r>
              <a:rPr kumimoji="0" lang="en-US" sz="2400" b="0" i="1" u="none" strike="noStrike" kern="1200" cap="none" spc="0" normalizeH="0" baseline="30000" noProof="0" dirty="0">
                <a:ln>
                  <a:noFill/>
                </a:ln>
                <a:solidFill>
                  <a:prstClr val="black"/>
                </a:solidFill>
                <a:effectLst/>
                <a:uLnTx/>
                <a:uFillTx/>
                <a:latin typeface="Calibri" panose="020F0502020204030204"/>
                <a:ea typeface="+mn-ea"/>
                <a:cs typeface="+mn-cs"/>
              </a:rPr>
              <a:t>2</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100 GeV</a:t>
            </a:r>
            <a:r>
              <a:rPr kumimoji="0" lang="en-US" sz="2400" b="0" i="0" u="none" strike="noStrike" kern="1200" cap="none" spc="0" normalizeH="0" baseline="30000" noProof="0" dirty="0">
                <a:ln>
                  <a:noFill/>
                </a:ln>
                <a:solidFill>
                  <a:prstClr val="black"/>
                </a:solidFill>
                <a:effectLst/>
                <a:uLnTx/>
                <a:uFillTx/>
                <a:latin typeface="Calibri" panose="020F0502020204030204"/>
                <a:ea typeface="+mn-ea"/>
                <a:cs typeface="+mn-cs"/>
              </a:rPr>
              <a:t>2</a:t>
            </a:r>
          </a:p>
        </p:txBody>
      </p:sp>
      <p:sp>
        <p:nvSpPr>
          <p:cNvPr id="3" name="Rectangle 2">
            <a:extLst>
              <a:ext uri="{FF2B5EF4-FFF2-40B4-BE49-F238E27FC236}">
                <a16:creationId xmlns:a16="http://schemas.microsoft.com/office/drawing/2014/main" id="{9D5455D6-1961-184E-B8F2-E34AF4D201D9}"/>
              </a:ext>
            </a:extLst>
          </p:cNvPr>
          <p:cNvSpPr/>
          <p:nvPr/>
        </p:nvSpPr>
        <p:spPr>
          <a:xfrm>
            <a:off x="6882580" y="3000607"/>
            <a:ext cx="1067921"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Calibri" panose="020F0502020204030204"/>
                <a:ea typeface="+mn-ea"/>
                <a:cs typeface="+mn-cs"/>
              </a:rPr>
              <a:t>500 GeV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B050"/>
                </a:solidFill>
                <a:effectLst/>
                <a:uLnTx/>
                <a:uFillTx/>
                <a:latin typeface="Calibri" panose="020F0502020204030204"/>
                <a:ea typeface="+mn-ea"/>
                <a:cs typeface="+mn-cs"/>
              </a:rPr>
              <a:t>1&lt;</a:t>
            </a:r>
            <a:r>
              <a:rPr kumimoji="0" lang="en-US" sz="2000" b="1" i="0" u="none" strike="noStrike" kern="1200" cap="none" spc="0" normalizeH="0" baseline="0" noProof="0" dirty="0">
                <a:ln>
                  <a:noFill/>
                </a:ln>
                <a:solidFill>
                  <a:srgbClr val="00B050"/>
                </a:solidFill>
                <a:effectLst/>
                <a:uLnTx/>
                <a:uFillTx/>
                <a:latin typeface="Symbol" pitchFamily="2" charset="2"/>
                <a:ea typeface="+mn-ea"/>
                <a:cs typeface="+mn-cs"/>
              </a:rPr>
              <a:t>h</a:t>
            </a:r>
            <a:r>
              <a:rPr kumimoji="0" lang="en-US" sz="2000" b="1" i="0" u="none" strike="noStrike" kern="1200" cap="none" spc="0" normalizeH="0" baseline="0" noProof="0" dirty="0">
                <a:ln>
                  <a:noFill/>
                </a:ln>
                <a:solidFill>
                  <a:srgbClr val="00B050"/>
                </a:solidFill>
                <a:effectLst/>
                <a:uLnTx/>
                <a:uFillTx/>
                <a:latin typeface="Calibri" panose="020F0502020204030204"/>
                <a:ea typeface="+mn-ea"/>
                <a:cs typeface="+mn-cs"/>
              </a:rPr>
              <a:t>&lt;4</a:t>
            </a:r>
          </a:p>
        </p:txBody>
      </p:sp>
      <p:sp>
        <p:nvSpPr>
          <p:cNvPr id="6" name="Parallelogram 5">
            <a:extLst>
              <a:ext uri="{FF2B5EF4-FFF2-40B4-BE49-F238E27FC236}">
                <a16:creationId xmlns:a16="http://schemas.microsoft.com/office/drawing/2014/main" id="{C38B5CED-0A06-AB4B-87A7-A03940FE0D92}"/>
              </a:ext>
            </a:extLst>
          </p:cNvPr>
          <p:cNvSpPr/>
          <p:nvPr/>
        </p:nvSpPr>
        <p:spPr>
          <a:xfrm>
            <a:off x="6105832" y="3696929"/>
            <a:ext cx="1553497" cy="973394"/>
          </a:xfrm>
          <a:prstGeom prst="parallelogram">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2F9889DF-23F0-A545-A75E-C0E5908D7E18}"/>
              </a:ext>
            </a:extLst>
          </p:cNvPr>
          <p:cNvSpPr/>
          <p:nvPr/>
        </p:nvSpPr>
        <p:spPr>
          <a:xfrm>
            <a:off x="3932288" y="1863040"/>
            <a:ext cx="2950291"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omic Sans MS" panose="030F0902030302020204" pitchFamily="66" charset="0"/>
                <a:ea typeface="+mn-ea"/>
                <a:cs typeface="+mn-cs"/>
              </a:rPr>
              <a:t>STAR unique kinematics: from high to low x at high Q</a:t>
            </a:r>
            <a:r>
              <a:rPr kumimoji="0" lang="en-US" sz="1800" b="1" i="0" u="none" strike="noStrike" kern="1200" cap="none" spc="0" normalizeH="0" baseline="30000" noProof="0" dirty="0">
                <a:ln>
                  <a:noFill/>
                </a:ln>
                <a:solidFill>
                  <a:srgbClr val="C00000"/>
                </a:solidFill>
                <a:effectLst/>
                <a:uLnTx/>
                <a:uFillTx/>
                <a:latin typeface="Comic Sans MS" panose="030F0902030302020204" pitchFamily="66" charset="0"/>
                <a:ea typeface="+mn-ea"/>
                <a:cs typeface="+mn-cs"/>
              </a:rPr>
              <a:t>2</a:t>
            </a:r>
          </a:p>
        </p:txBody>
      </p:sp>
    </p:spTree>
    <p:extLst>
      <p:ext uri="{BB962C8B-B14F-4D97-AF65-F5344CB8AC3E}">
        <p14:creationId xmlns:p14="http://schemas.microsoft.com/office/powerpoint/2010/main" val="281528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61" y="10510"/>
            <a:ext cx="7886700" cy="885450"/>
          </a:xfrm>
        </p:spPr>
        <p:txBody>
          <a:bodyPr/>
          <a:lstStyle/>
          <a:p>
            <a:r>
              <a:rPr lang="en-US" b="1" dirty="0">
                <a:solidFill>
                  <a:schemeClr val="accent1"/>
                </a:solidFill>
              </a:rPr>
              <a:t>Initial State of Nuclei</a:t>
            </a:r>
          </a:p>
        </p:txBody>
      </p:sp>
      <p:sp>
        <p:nvSpPr>
          <p:cNvPr id="3" name="Content Placeholder 2"/>
          <p:cNvSpPr>
            <a:spLocks noGrp="1"/>
          </p:cNvSpPr>
          <p:nvPr>
            <p:ph idx="1"/>
          </p:nvPr>
        </p:nvSpPr>
        <p:spPr>
          <a:xfrm>
            <a:off x="223161" y="1049793"/>
            <a:ext cx="5416457" cy="1302274"/>
          </a:xfrm>
        </p:spPr>
        <p:txBody>
          <a:bodyPr>
            <a:normAutofit/>
          </a:bodyPr>
          <a:lstStyle/>
          <a:p>
            <a:pPr>
              <a:buFont typeface="Wingdings" pitchFamily="2" charset="2"/>
              <a:buChar char="Ø"/>
            </a:pPr>
            <a:r>
              <a:rPr lang="en-US" sz="2000" b="1" dirty="0">
                <a:solidFill>
                  <a:srgbClr val="C00000"/>
                </a:solidFill>
              </a:rPr>
              <a:t>Understanding the initial state of heavy nuclei is critical to RHIC and LHC programs</a:t>
            </a:r>
          </a:p>
          <a:p>
            <a:pPr lvl="1">
              <a:buFont typeface="Wingdings" pitchFamily="2" charset="2"/>
              <a:buChar char="Ø"/>
            </a:pPr>
            <a:r>
              <a:rPr lang="en-US" sz="2000" dirty="0">
                <a:solidFill>
                  <a:srgbClr val="0000CC"/>
                </a:solidFill>
              </a:rPr>
              <a:t>Knowledge currently limited when compared to our knowledge of free protons</a:t>
            </a:r>
          </a:p>
        </p:txBody>
      </p:sp>
      <p:grpSp>
        <p:nvGrpSpPr>
          <p:cNvPr id="8" name="Group 7">
            <a:extLst>
              <a:ext uri="{FF2B5EF4-FFF2-40B4-BE49-F238E27FC236}">
                <a16:creationId xmlns:a16="http://schemas.microsoft.com/office/drawing/2014/main" id="{9B882B3A-B3B4-3542-83D9-CFD243B563F9}"/>
              </a:ext>
            </a:extLst>
          </p:cNvPr>
          <p:cNvGrpSpPr/>
          <p:nvPr/>
        </p:nvGrpSpPr>
        <p:grpSpPr>
          <a:xfrm>
            <a:off x="4883105" y="3691664"/>
            <a:ext cx="4042833" cy="2799293"/>
            <a:chOff x="126999" y="3326771"/>
            <a:chExt cx="4042833" cy="2799293"/>
          </a:xfrm>
        </p:grpSpPr>
        <p:sp>
          <p:nvSpPr>
            <p:cNvPr id="9" name="TextBox 8">
              <a:extLst>
                <a:ext uri="{FF2B5EF4-FFF2-40B4-BE49-F238E27FC236}">
                  <a16:creationId xmlns:a16="http://schemas.microsoft.com/office/drawing/2014/main" id="{F56297AB-53F2-9B4E-BED5-BCDA17E7F354}"/>
                </a:ext>
              </a:extLst>
            </p:cNvPr>
            <p:cNvSpPr txBox="1"/>
            <p:nvPr/>
          </p:nvSpPr>
          <p:spPr>
            <a:xfrm>
              <a:off x="3729989" y="5234101"/>
              <a:ext cx="1846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555E1DF-6A0F-DE43-8964-98F74818ABF1}"/>
                </a:ext>
              </a:extLst>
            </p:cNvPr>
            <p:cNvPicPr/>
            <p:nvPr/>
          </p:nvPicPr>
          <p:blipFill rotWithShape="1">
            <a:blip r:embed="rId3">
              <a:extLst>
                <a:ext uri="{28A0092B-C50C-407E-A947-70E740481C1C}">
                  <a14:useLocalDpi xmlns:a14="http://schemas.microsoft.com/office/drawing/2010/main" val="0"/>
                </a:ext>
              </a:extLst>
            </a:blip>
            <a:srcRect t="9033" r="7221" b="2837"/>
            <a:stretch/>
          </p:blipFill>
          <p:spPr bwMode="auto">
            <a:xfrm>
              <a:off x="126999" y="3326771"/>
              <a:ext cx="4042833" cy="2799293"/>
            </a:xfrm>
            <a:prstGeom prst="rect">
              <a:avLst/>
            </a:prstGeom>
            <a:ln>
              <a:noFill/>
            </a:ln>
            <a:extLst>
              <a:ext uri="{53640926-AAD7-44d8-BBD7-CCE9431645EC}">
                <a14:shadowObscured xmlns="" xmlns:a14="http://schemas.microsoft.com/office/drawing/2010/main"/>
              </a:ext>
            </a:extLst>
          </p:spPr>
        </p:pic>
        <p:cxnSp>
          <p:nvCxnSpPr>
            <p:cNvPr id="11" name="Straight Connector 10">
              <a:extLst>
                <a:ext uri="{FF2B5EF4-FFF2-40B4-BE49-F238E27FC236}">
                  <a16:creationId xmlns:a16="http://schemas.microsoft.com/office/drawing/2014/main" id="{2C7D5037-DA5B-574E-A1B4-0182D1329FD2}"/>
                </a:ext>
              </a:extLst>
            </p:cNvPr>
            <p:cNvCxnSpPr/>
            <p:nvPr/>
          </p:nvCxnSpPr>
          <p:spPr bwMode="auto">
            <a:xfrm flipV="1">
              <a:off x="1974636" y="4713824"/>
              <a:ext cx="899796" cy="651510"/>
            </a:xfrm>
            <a:prstGeom prst="line">
              <a:avLst/>
            </a:prstGeom>
            <a:solidFill>
              <a:schemeClr val="accent1"/>
            </a:solidFill>
            <a:ln w="76200" cap="flat" cmpd="sng" algn="ctr">
              <a:solidFill>
                <a:srgbClr val="0000FF"/>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7C75D4BF-B9F9-6245-A7CA-792A679BF810}"/>
                </a:ext>
              </a:extLst>
            </p:cNvPr>
            <p:cNvSpPr txBox="1"/>
            <p:nvPr/>
          </p:nvSpPr>
          <p:spPr>
            <a:xfrm>
              <a:off x="579542" y="4657944"/>
              <a:ext cx="107441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FF"/>
                  </a:solidFill>
                  <a:effectLst/>
                  <a:uLnTx/>
                  <a:uFillTx/>
                  <a:latin typeface="Calibri" panose="020F0502020204030204"/>
                  <a:ea typeface="+mn-ea"/>
                  <a:cs typeface="+mn-cs"/>
                </a:rPr>
                <a:t>direct photon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FF"/>
                  </a:solidFill>
                  <a:effectLst/>
                  <a:uLnTx/>
                  <a:uFillTx/>
                  <a:latin typeface="Calibri" panose="020F0502020204030204"/>
                  <a:ea typeface="+mn-ea"/>
                  <a:cs typeface="+mn-cs"/>
                </a:rPr>
                <a:t>2.8 &lt; </a:t>
              </a:r>
              <a:r>
                <a:rPr kumimoji="0" lang="en-US" sz="800" b="0" i="0" u="none" strike="noStrike" kern="1200" cap="none" spc="0" normalizeH="0" baseline="0" noProof="0" dirty="0">
                  <a:ln>
                    <a:noFill/>
                  </a:ln>
                  <a:solidFill>
                    <a:srgbClr val="0000FF"/>
                  </a:solidFill>
                  <a:effectLst/>
                  <a:uLnTx/>
                  <a:uFillTx/>
                  <a:latin typeface="Symbol" charset="2"/>
                  <a:ea typeface="+mn-ea"/>
                  <a:cs typeface="Symbol" charset="2"/>
                </a:rPr>
                <a:t>h</a:t>
              </a:r>
              <a:r>
                <a:rPr kumimoji="0" lang="en-US" sz="800" b="0" i="0" u="none" strike="noStrike" kern="1200" cap="none" spc="0" normalizeH="0" baseline="0" noProof="0" dirty="0">
                  <a:ln>
                    <a:noFill/>
                  </a:ln>
                  <a:solidFill>
                    <a:srgbClr val="0000FF"/>
                  </a:solidFill>
                  <a:effectLst/>
                  <a:uLnTx/>
                  <a:uFillTx/>
                  <a:latin typeface="Calibri" panose="020F0502020204030204"/>
                  <a:ea typeface="+mn-ea"/>
                  <a:cs typeface="+mn-cs"/>
                </a:rPr>
                <a:t> &lt; 3.8</a:t>
              </a:r>
            </a:p>
          </p:txBody>
        </p:sp>
        <p:cxnSp>
          <p:nvCxnSpPr>
            <p:cNvPr id="13" name="Straight Connector 12">
              <a:extLst>
                <a:ext uri="{FF2B5EF4-FFF2-40B4-BE49-F238E27FC236}">
                  <a16:creationId xmlns:a16="http://schemas.microsoft.com/office/drawing/2014/main" id="{CE665F15-7EBA-9840-92D1-50535768B2D8}"/>
                </a:ext>
              </a:extLst>
            </p:cNvPr>
            <p:cNvCxnSpPr/>
            <p:nvPr/>
          </p:nvCxnSpPr>
          <p:spPr bwMode="auto">
            <a:xfrm flipH="1">
              <a:off x="1288520" y="3456524"/>
              <a:ext cx="2514600" cy="1720850"/>
            </a:xfrm>
            <a:prstGeom prst="line">
              <a:avLst/>
            </a:prstGeom>
            <a:solidFill>
              <a:schemeClr val="accent1"/>
            </a:solidFill>
            <a:ln w="19050" cap="flat" cmpd="sng" algn="ctr">
              <a:solidFill>
                <a:srgbClr val="0000FF"/>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2708383F-F1E5-204D-BCBC-04CB7AE5FA83}"/>
                </a:ext>
              </a:extLst>
            </p:cNvPr>
            <p:cNvCxnSpPr/>
            <p:nvPr/>
          </p:nvCxnSpPr>
          <p:spPr bwMode="auto">
            <a:xfrm flipH="1">
              <a:off x="912282" y="5151974"/>
              <a:ext cx="400050" cy="628650"/>
            </a:xfrm>
            <a:prstGeom prst="line">
              <a:avLst/>
            </a:prstGeom>
            <a:solidFill>
              <a:schemeClr val="accent1"/>
            </a:solidFill>
            <a:ln w="19050" cap="flat" cmpd="sng" algn="ctr">
              <a:solidFill>
                <a:srgbClr val="0000FF"/>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DE28150F-7C85-814C-A916-AA91EB1F29C7}"/>
                </a:ext>
              </a:extLst>
            </p:cNvPr>
            <p:cNvCxnSpPr/>
            <p:nvPr/>
          </p:nvCxnSpPr>
          <p:spPr bwMode="auto">
            <a:xfrm>
              <a:off x="491065" y="5452541"/>
              <a:ext cx="1227667" cy="321733"/>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16" name="TextBox 15">
              <a:extLst>
                <a:ext uri="{FF2B5EF4-FFF2-40B4-BE49-F238E27FC236}">
                  <a16:creationId xmlns:a16="http://schemas.microsoft.com/office/drawing/2014/main" id="{6CD7859E-69CA-3F45-9A64-A5409D2AAF0C}"/>
                </a:ext>
              </a:extLst>
            </p:cNvPr>
            <p:cNvSpPr txBox="1"/>
            <p:nvPr/>
          </p:nvSpPr>
          <p:spPr>
            <a:xfrm rot="900000">
              <a:off x="491064" y="5511806"/>
              <a:ext cx="96598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panose="020F0502020204030204"/>
                  <a:ea typeface="+mn-ea"/>
                  <a:cs typeface="+mn-cs"/>
                </a:rPr>
                <a:t>Saturation</a:t>
              </a:r>
            </a:p>
          </p:txBody>
        </p:sp>
        <p:sp>
          <p:nvSpPr>
            <p:cNvPr id="17" name="TextBox 16">
              <a:extLst>
                <a:ext uri="{FF2B5EF4-FFF2-40B4-BE49-F238E27FC236}">
                  <a16:creationId xmlns:a16="http://schemas.microsoft.com/office/drawing/2014/main" id="{EB9506C2-D387-5641-B980-94D5625E448F}"/>
                </a:ext>
              </a:extLst>
            </p:cNvPr>
            <p:cNvSpPr txBox="1"/>
            <p:nvPr/>
          </p:nvSpPr>
          <p:spPr>
            <a:xfrm rot="19560000">
              <a:off x="2315697" y="3953944"/>
              <a:ext cx="851515"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FF"/>
                  </a:solidFill>
                  <a:effectLst/>
                  <a:uLnTx/>
                  <a:uFillTx/>
                  <a:latin typeface="Calibri" panose="020F0502020204030204"/>
                  <a:ea typeface="+mn-ea"/>
                  <a:cs typeface="+mn-cs"/>
                </a:rPr>
                <a:t>RHIC </a:t>
              </a:r>
              <a:r>
                <a:rPr kumimoji="0" lang="en-US" sz="800" b="0" i="0" u="none" strike="noStrike" kern="1200" cap="none" spc="0" normalizeH="0" baseline="0" noProof="0" dirty="0" err="1">
                  <a:ln>
                    <a:noFill/>
                  </a:ln>
                  <a:solidFill>
                    <a:srgbClr val="0000FF"/>
                  </a:solidFill>
                  <a:effectLst/>
                  <a:uLnTx/>
                  <a:uFillTx/>
                  <a:latin typeface="Calibri" panose="020F0502020204030204"/>
                  <a:ea typeface="+mn-ea"/>
                  <a:cs typeface="+mn-cs"/>
                </a:rPr>
                <a:t>pA</a:t>
              </a:r>
              <a:r>
                <a:rPr kumimoji="0" lang="en-US" sz="800" b="0" i="0" u="none" strike="noStrike" kern="1200" cap="none" spc="0" normalizeH="0" baseline="0" noProof="0" dirty="0">
                  <a:ln>
                    <a:noFill/>
                  </a:ln>
                  <a:solidFill>
                    <a:srgbClr val="0000FF"/>
                  </a:solidFill>
                  <a:effectLst/>
                  <a:uLnTx/>
                  <a:uFillTx/>
                  <a:latin typeface="Calibri" panose="020F0502020204030204"/>
                  <a:ea typeface="+mn-ea"/>
                  <a:cs typeface="+mn-cs"/>
                </a:rPr>
                <a:t> y≤4</a:t>
              </a:r>
            </a:p>
          </p:txBody>
        </p:sp>
      </p:grpSp>
      <p:pic>
        <p:nvPicPr>
          <p:cNvPr id="18" name="EPS09vsEPPS16.pdf" descr="EPS09vsEPPS16.pdf">
            <a:extLst>
              <a:ext uri="{FF2B5EF4-FFF2-40B4-BE49-F238E27FC236}">
                <a16:creationId xmlns:a16="http://schemas.microsoft.com/office/drawing/2014/main" id="{F427D1F2-0426-874B-8471-73AE6894CBAA}"/>
              </a:ext>
            </a:extLst>
          </p:cNvPr>
          <p:cNvPicPr>
            <a:picLocks noChangeAspect="1"/>
          </p:cNvPicPr>
          <p:nvPr/>
        </p:nvPicPr>
        <p:blipFill rotWithShape="1">
          <a:blip r:embed="rId4"/>
          <a:srcRect l="1532" r="55339" b="3063"/>
          <a:stretch/>
        </p:blipFill>
        <p:spPr>
          <a:xfrm>
            <a:off x="5833241" y="746373"/>
            <a:ext cx="2805519" cy="2565787"/>
          </a:xfrm>
          <a:prstGeom prst="rect">
            <a:avLst/>
          </a:prstGeom>
          <a:ln w="12700"/>
        </p:spPr>
      </p:pic>
      <p:sp>
        <p:nvSpPr>
          <p:cNvPr id="19" name="TextBox 18">
            <a:extLst>
              <a:ext uri="{FF2B5EF4-FFF2-40B4-BE49-F238E27FC236}">
                <a16:creationId xmlns:a16="http://schemas.microsoft.com/office/drawing/2014/main" id="{3BE207CE-5E0C-A54D-83F8-475918E0743E}"/>
              </a:ext>
            </a:extLst>
          </p:cNvPr>
          <p:cNvSpPr txBox="1"/>
          <p:nvPr/>
        </p:nvSpPr>
        <p:spPr>
          <a:xfrm>
            <a:off x="6207953" y="329287"/>
            <a:ext cx="2579214"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FF"/>
                </a:solidFill>
                <a:effectLst/>
                <a:uLnTx/>
                <a:uFillTx/>
                <a:latin typeface="Calibri" panose="020F0502020204030204"/>
                <a:ea typeface="+mn-ea"/>
                <a:cs typeface="+mn-cs"/>
              </a:rPr>
              <a:t>Current knowledge including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FF"/>
                </a:solidFill>
                <a:effectLst/>
                <a:uLnTx/>
                <a:uFillTx/>
                <a:latin typeface="Calibri" panose="020F0502020204030204"/>
                <a:ea typeface="+mn-ea"/>
                <a:cs typeface="+mn-cs"/>
              </a:rPr>
              <a:t>first LHC </a:t>
            </a:r>
            <a:r>
              <a:rPr kumimoji="0" lang="en-US" sz="1400" b="0" i="0" u="none" strike="noStrike" kern="1200" cap="none" spc="0" normalizeH="0" baseline="0" noProof="0" dirty="0" err="1">
                <a:ln>
                  <a:noFill/>
                </a:ln>
                <a:solidFill>
                  <a:srgbClr val="0000FF"/>
                </a:solidFill>
                <a:effectLst/>
                <a:uLnTx/>
                <a:uFillTx/>
                <a:latin typeface="Calibri" panose="020F0502020204030204"/>
                <a:ea typeface="+mn-ea"/>
                <a:cs typeface="+mn-cs"/>
              </a:rPr>
              <a:t>pA</a:t>
            </a:r>
            <a:r>
              <a:rPr kumimoji="0" lang="en-US" sz="1400" b="0" i="0" u="none" strike="noStrike" kern="1200" cap="none" spc="0" normalizeH="0" baseline="0" noProof="0" dirty="0">
                <a:ln>
                  <a:noFill/>
                </a:ln>
                <a:solidFill>
                  <a:srgbClr val="0000FF"/>
                </a:solidFill>
                <a:effectLst/>
                <a:uLnTx/>
                <a:uFillTx/>
                <a:latin typeface="Calibri" panose="020F0502020204030204"/>
                <a:ea typeface="+mn-ea"/>
                <a:cs typeface="+mn-cs"/>
              </a:rPr>
              <a:t> data</a:t>
            </a:r>
          </a:p>
        </p:txBody>
      </p:sp>
      <p:sp>
        <p:nvSpPr>
          <p:cNvPr id="20" name="TextBox 19">
            <a:extLst>
              <a:ext uri="{FF2B5EF4-FFF2-40B4-BE49-F238E27FC236}">
                <a16:creationId xmlns:a16="http://schemas.microsoft.com/office/drawing/2014/main" id="{99211C0D-B123-3840-B779-B43D6F9C51A6}"/>
              </a:ext>
            </a:extLst>
          </p:cNvPr>
          <p:cNvSpPr txBox="1"/>
          <p:nvPr/>
        </p:nvSpPr>
        <p:spPr>
          <a:xfrm>
            <a:off x="5474621" y="3361584"/>
            <a:ext cx="341203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FF"/>
                </a:solidFill>
                <a:effectLst/>
                <a:uLnTx/>
                <a:uFillTx/>
                <a:latin typeface="Calibri" panose="020F0502020204030204"/>
                <a:ea typeface="+mn-ea"/>
                <a:cs typeface="+mn-cs"/>
              </a:rPr>
              <a:t>pA@RHIC</a:t>
            </a:r>
            <a:r>
              <a:rPr kumimoji="0" lang="en-US" sz="1800" b="0" i="0" u="none" strike="noStrike" kern="1200" cap="none" spc="0" normalizeH="0" baseline="0" noProof="0" dirty="0">
                <a:ln>
                  <a:noFill/>
                </a:ln>
                <a:solidFill>
                  <a:srgbClr val="0000FF"/>
                </a:solidFill>
                <a:effectLst/>
                <a:uLnTx/>
                <a:uFillTx/>
                <a:latin typeface="Calibri" panose="020F0502020204030204"/>
                <a:ea typeface="+mn-ea"/>
                <a:cs typeface="+mn-cs"/>
              </a:rPr>
              <a:t>: unique kinematics</a:t>
            </a:r>
          </a:p>
        </p:txBody>
      </p:sp>
      <p:sp>
        <p:nvSpPr>
          <p:cNvPr id="21" name="Rectangle 20">
            <a:extLst>
              <a:ext uri="{FF2B5EF4-FFF2-40B4-BE49-F238E27FC236}">
                <a16:creationId xmlns:a16="http://schemas.microsoft.com/office/drawing/2014/main" id="{6A25703C-1D9F-C24D-BE2C-16B195E03C11}"/>
              </a:ext>
            </a:extLst>
          </p:cNvPr>
          <p:cNvSpPr/>
          <p:nvPr/>
        </p:nvSpPr>
        <p:spPr>
          <a:xfrm>
            <a:off x="226662" y="2384621"/>
            <a:ext cx="4572000" cy="400109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000" b="1" i="0" u="none" strike="noStrike" kern="1200" cap="none" spc="0" normalizeH="0" baseline="0" noProof="0" dirty="0">
                <a:ln>
                  <a:noFill/>
                </a:ln>
                <a:solidFill>
                  <a:srgbClr val="C00000"/>
                </a:solidFill>
                <a:effectLst/>
                <a:uLnTx/>
                <a:uFillTx/>
                <a:latin typeface="Calibri" panose="020F0502020204030204"/>
                <a:ea typeface="+mn-ea"/>
                <a:cs typeface="+mn-cs"/>
              </a:rPr>
              <a:t>Opportunities with </a:t>
            </a:r>
            <a:r>
              <a:rPr kumimoji="0" lang="en-US" sz="2000" b="1" i="0" u="none" strike="noStrike" kern="1200" cap="none" spc="0" normalizeH="0" baseline="0" noProof="0" dirty="0" err="1">
                <a:ln>
                  <a:noFill/>
                </a:ln>
                <a:solidFill>
                  <a:srgbClr val="C00000"/>
                </a:solidFill>
                <a:effectLst/>
                <a:uLnTx/>
                <a:uFillTx/>
                <a:latin typeface="Calibri" panose="020F0502020204030204"/>
                <a:ea typeface="+mn-ea"/>
                <a:cs typeface="+mn-cs"/>
              </a:rPr>
              <a:t>pA@RHIC</a:t>
            </a:r>
            <a:r>
              <a:rPr kumimoji="0" lang="en-US" sz="2000" b="1" i="0" u="none" strike="noStrike" kern="1200" cap="none" spc="0" normalizeH="0" baseline="0" noProof="0" dirty="0">
                <a:ln>
                  <a:noFill/>
                </a:ln>
                <a:solidFill>
                  <a:srgbClr val="C00000"/>
                </a:solidFill>
                <a:effectLst/>
                <a:uLnTx/>
                <a:uFillTx/>
                <a:latin typeface="Calibri" panose="020F0502020204030204"/>
                <a:ea typeface="+mn-ea"/>
                <a:cs typeface="+mn-cs"/>
              </a:rPr>
              <a:t>:</a:t>
            </a:r>
          </a:p>
          <a:p>
            <a:pPr marL="800100" marR="0" lvl="1" indent="-3429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Can measure nuclear PDFs (</a:t>
            </a:r>
            <a:r>
              <a:rPr kumimoji="0" lang="en-US" sz="2000" b="0" i="0" u="none" strike="noStrike" kern="1200" cap="none" spc="0" normalizeH="0" baseline="0" noProof="0" dirty="0" err="1">
                <a:ln>
                  <a:noFill/>
                </a:ln>
                <a:solidFill>
                  <a:srgbClr val="0000CC"/>
                </a:solidFill>
                <a:effectLst/>
                <a:uLnTx/>
                <a:uFillTx/>
                <a:latin typeface="Calibri" panose="020F0502020204030204"/>
                <a:ea typeface="+mn-ea"/>
                <a:cs typeface="+mn-cs"/>
              </a:rPr>
              <a:t>nPDFs</a:t>
            </a: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 in a x-Q</a:t>
            </a:r>
            <a:r>
              <a:rPr kumimoji="0" lang="en-US" sz="2000" b="0" i="0" u="none" strike="noStrike" kern="1200" cap="none" spc="0" normalizeH="0" baseline="30000" noProof="0" dirty="0">
                <a:ln>
                  <a:noFill/>
                </a:ln>
                <a:solidFill>
                  <a:srgbClr val="0000CC"/>
                </a:solidFill>
                <a:effectLst/>
                <a:uLnTx/>
                <a:uFillTx/>
                <a:latin typeface="Calibri" panose="020F0502020204030204"/>
                <a:ea typeface="+mn-ea"/>
                <a:cs typeface="+mn-cs"/>
              </a:rPr>
              <a:t>2</a:t>
            </a: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 region where nuclear effects are large</a:t>
            </a:r>
          </a:p>
          <a:p>
            <a:pPr marL="1200150" marR="0" lvl="2"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Q</a:t>
            </a: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&gt; Q</a:t>
            </a:r>
            <a:r>
              <a:rPr kumimoji="0" lang="en-US" sz="1800" b="0" i="0" u="none" strike="noStrike" kern="1200" cap="none" spc="0" normalizeH="0" baseline="-25000" noProof="0" dirty="0">
                <a:ln>
                  <a:noFill/>
                </a:ln>
                <a:solidFill>
                  <a:prstClr val="black"/>
                </a:solidFill>
                <a:effectLst/>
                <a:uLnTx/>
                <a:uFillTx/>
                <a:latin typeface="Calibri" panose="020F0502020204030204"/>
                <a:ea typeface="+mn-ea"/>
                <a:cs typeface="+mn-cs"/>
              </a:rPr>
              <a:t>s</a:t>
            </a: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over a wide range in x</a:t>
            </a:r>
          </a:p>
          <a:p>
            <a:pPr marL="800100" marR="0" lvl="1" indent="-34290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 Access to observables free of final state effects</a:t>
            </a:r>
          </a:p>
          <a:p>
            <a:pPr marL="1200150" marR="0" lvl="2" indent="-285750" algn="l" defTabSz="914400" rtl="0" eaLnBrk="1" fontAlgn="auto" latinLnBrk="0" hangingPunct="1">
              <a:lnSpc>
                <a:spcPct val="100000"/>
              </a:lnSpc>
              <a:spcBef>
                <a:spcPts val="0"/>
              </a:spcBef>
              <a:spcAft>
                <a:spcPts val="0"/>
              </a:spcAft>
              <a:buClr>
                <a:prstClr val="black"/>
              </a:buClr>
              <a:buSzTx/>
              <a:buFont typeface="Wingdings"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Gluons: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R</a:t>
            </a:r>
            <a:r>
              <a:rPr kumimoji="0" lang="en-US" sz="1800" b="0" i="0" u="none" strike="noStrike" kern="1200" cap="none" spc="0" normalizeH="0" baseline="-25000" noProof="0" dirty="0" err="1">
                <a:ln>
                  <a:noFill/>
                </a:ln>
                <a:solidFill>
                  <a:prstClr val="black"/>
                </a:solidFill>
                <a:effectLst/>
                <a:uLnTx/>
                <a:uFillTx/>
                <a:latin typeface="Calibri" panose="020F0502020204030204"/>
                <a:ea typeface="+mn-ea"/>
                <a:cs typeface="+mn-cs"/>
              </a:rPr>
              <a:t>pA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for direct photons</a:t>
            </a:r>
          </a:p>
          <a:p>
            <a:pPr marL="1200150" marR="0" lvl="2" indent="-285750" algn="l" defTabSz="914400" rtl="0" eaLnBrk="1" fontAlgn="auto" latinLnBrk="0" hangingPunct="1">
              <a:lnSpc>
                <a:spcPct val="100000"/>
              </a:lnSpc>
              <a:spcBef>
                <a:spcPts val="0"/>
              </a:spcBef>
              <a:spcAft>
                <a:spcPts val="0"/>
              </a:spcAft>
              <a:buClr>
                <a:prstClr val="black"/>
              </a:buClr>
              <a:buSzTx/>
              <a:buFont typeface="Wingdings"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Sea-quarks: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R</a:t>
            </a:r>
            <a:r>
              <a:rPr kumimoji="0" lang="en-US" sz="1800" b="0" i="0" u="none" strike="noStrike" kern="1200" cap="none" spc="0" normalizeH="0" baseline="-25000" noProof="0" dirty="0" err="1">
                <a:ln>
                  <a:noFill/>
                </a:ln>
                <a:solidFill>
                  <a:prstClr val="black"/>
                </a:solidFill>
                <a:effectLst/>
                <a:uLnTx/>
                <a:uFillTx/>
                <a:latin typeface="Calibri" panose="020F0502020204030204"/>
                <a:ea typeface="+mn-ea"/>
                <a:cs typeface="+mn-cs"/>
              </a:rPr>
              <a:t>pA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for DY</a:t>
            </a:r>
          </a:p>
          <a:p>
            <a:pPr marL="800100" marR="0" lvl="1" indent="-342900" algn="l" defTabSz="914400" rtl="0" eaLnBrk="1" fontAlgn="auto" latinLnBrk="0" hangingPunct="1">
              <a:lnSpc>
                <a:spcPct val="100000"/>
              </a:lnSpc>
              <a:spcBef>
                <a:spcPts val="0"/>
              </a:spcBef>
              <a:spcAft>
                <a:spcPts val="0"/>
              </a:spcAft>
              <a:buClr>
                <a:srgbClr val="0000FF"/>
              </a:buClr>
              <a:buSzTx/>
              <a:buFont typeface="Wingdings" pitchFamily="2" charset="2"/>
              <a:buChar char="Ø"/>
              <a:tabLst/>
              <a:defRPr/>
            </a:pP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Access to saturation region at forward </a:t>
            </a:r>
            <a:r>
              <a:rPr kumimoji="0" lang="en-US" sz="2000" b="0" i="0" u="none" strike="noStrike" kern="1200" cap="none" spc="0" normalizeH="0" baseline="0" noProof="0" dirty="0" err="1">
                <a:ln>
                  <a:noFill/>
                </a:ln>
                <a:solidFill>
                  <a:srgbClr val="0000CC"/>
                </a:solidFill>
                <a:effectLst/>
                <a:uLnTx/>
                <a:uFillTx/>
                <a:latin typeface="Calibri" panose="020F0502020204030204"/>
                <a:ea typeface="+mn-ea"/>
                <a:cs typeface="+mn-cs"/>
              </a:rPr>
              <a:t>rapidities</a:t>
            </a:r>
            <a:endPar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
                <a:srgbClr val="0000FF"/>
              </a:buClr>
              <a:buSzTx/>
              <a:buFont typeface="Wingdings" pitchFamily="2" charset="2"/>
              <a:buChar char="Ø"/>
              <a:tabLst/>
              <a:defRPr/>
            </a:pPr>
            <a:r>
              <a:rPr kumimoji="0" lang="en-US" sz="2000" b="0" i="0" u="none" strike="noStrike" kern="1200" cap="none" spc="0" normalizeH="0" baseline="0" noProof="0" dirty="0">
                <a:ln>
                  <a:noFill/>
                </a:ln>
                <a:solidFill>
                  <a:srgbClr val="0000CC"/>
                </a:solidFill>
                <a:effectLst/>
                <a:uLnTx/>
                <a:uFillTx/>
                <a:latin typeface="Calibri" panose="020F0502020204030204"/>
                <a:ea typeface="+mn-ea"/>
                <a:cs typeface="+mn-cs"/>
              </a:rPr>
              <a:t>Capability to scan A-dependence prediction by saturation models</a:t>
            </a:r>
          </a:p>
        </p:txBody>
      </p:sp>
      <p:sp>
        <p:nvSpPr>
          <p:cNvPr id="4" name="Rectangle 3">
            <a:extLst>
              <a:ext uri="{FF2B5EF4-FFF2-40B4-BE49-F238E27FC236}">
                <a16:creationId xmlns:a16="http://schemas.microsoft.com/office/drawing/2014/main" id="{027344AB-FB87-7642-8998-2C0242DAB689}"/>
              </a:ext>
            </a:extLst>
          </p:cNvPr>
          <p:cNvSpPr/>
          <p:nvPr/>
        </p:nvSpPr>
        <p:spPr>
          <a:xfrm rot="16200000">
            <a:off x="7804411" y="1617205"/>
            <a:ext cx="18565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9191"/>
                </a:solidFill>
                <a:effectLst/>
                <a:uLnTx/>
                <a:uFillTx/>
                <a:latin typeface="Helvetica" pitchFamily="2" charset="0"/>
                <a:ea typeface="+mn-ea"/>
                <a:cs typeface="+mn-cs"/>
              </a:rPr>
              <a:t>EPJ C77, 163 (2017)</a:t>
            </a:r>
          </a:p>
        </p:txBody>
      </p:sp>
    </p:spTree>
    <p:extLst>
      <p:ext uri="{BB962C8B-B14F-4D97-AF65-F5344CB8AC3E}">
        <p14:creationId xmlns:p14="http://schemas.microsoft.com/office/powerpoint/2010/main" val="231053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0.70"/>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 - &amp;quot;Heavy ion / nucleon spin group at UCR&amp;quot;&quot;/&gt;&lt;property id=&quot;20307&quot; value=&quot;688&quot;/&gt;&lt;/object&gt;&lt;object type=&quot;3&quot; unique_id=&quot;10007&quot;&gt;&lt;property id=&quot;20148&quot; value=&quot;5&quot;/&gt;&lt;property id=&quot;20300&quot; value=&quot;Slide 24 - &amp;quot;Relativistic Heavy Ion Collider&amp;quot;&quot;/&gt;&lt;property id=&quot;20307&quot; value=&quot;704&quot;/&gt;&lt;/object&gt;&lt;object type=&quot;3&quot; unique_id=&quot;10008&quot;&gt;&lt;property id=&quot;20148&quot; value=&quot;5&quot;/&gt;&lt;property id=&quot;20300&quot; value=&quot;Slide 25 - &amp;quot;Structure of the Proton&amp;quot;&quot;/&gt;&lt;property id=&quot;20307&quot; value=&quot;624&quot;/&gt;&lt;/object&gt;&lt;object type=&quot;3&quot; unique_id=&quot;10009&quot;&gt;&lt;property id=&quot;20148&quot; value=&quot;5&quot;/&gt;&lt;property id=&quot;20300&quot; value=&quot;Slide 26 - &amp;quot;What is “spin”?&amp;quot;&quot;/&gt;&lt;property id=&quot;20307&quot; value=&quot;767&quot;/&gt;&lt;/object&gt;&lt;object type=&quot;3&quot; unique_id=&quot;10011&quot;&gt;&lt;property id=&quot;20148&quot; value=&quot;5&quot;/&gt;&lt;property id=&quot;20300&quot; value=&quot;Slide 27 - &amp;quot;What carries the spin of the proton?&amp;quot;&quot;/&gt;&lt;property id=&quot;20307&quot; value=&quot;671&quot;/&gt;&lt;/object&gt;&lt;object type=&quot;3&quot; unique_id=&quot;10017&quot;&gt;&lt;property id=&quot;20148&quot; value=&quot;5&quot;/&gt;&lt;property id=&quot;20300&quot; value=&quot;Slide 30 - &amp;quot;How can we probe experimentally?&amp;quot;&quot;/&gt;&lt;property id=&quot;20307&quot; value=&quot;675&quot;/&gt;&lt;/object&gt;&lt;object type=&quot;3&quot; unique_id=&quot;10018&quot;&gt;&lt;property id=&quot;20148&quot; value=&quot;5&quot;/&gt;&lt;property id=&quot;20300&quot; value=&quot;Slide 33 - &amp;quot;Status of Results for DG&amp;quot;&quot;/&gt;&lt;property id=&quot;20307&quot; value=&quot;770&quot;/&gt;&lt;/object&gt;&lt;object type=&quot;3&quot; unique_id=&quot;10020&quot;&gt;&lt;property id=&quot;20148&quot; value=&quot;5&quot;/&gt;&lt;property id=&quot;20300&quot; value=&quot;Slide 34 - &amp;quot;Anti-quark helicity distributions&amp;quot;&quot;/&gt;&lt;property id=&quot;20307&quot; value=&quot;706&quot;/&gt;&lt;/object&gt;&lt;object type=&quot;3&quot; unique_id=&quot;10021&quot;&gt;&lt;property id=&quot;20148&quot; value=&quot;5&quot;/&gt;&lt;property id=&quot;20300&quot; value=&quot;Slide 35&quot;/&gt;&lt;property id=&quot;20307&quot; value=&quot;707&quot;/&gt;&lt;/object&gt;&lt;object type=&quot;3&quot; unique_id=&quot;10023&quot;&gt;&lt;property id=&quot;20148&quot; value=&quot;5&quot;/&gt;&lt;property id=&quot;20300&quot; value=&quot;Slide 49 - &amp;quot;RHIC has an exciting future&amp;quot;&quot;/&gt;&lt;property id=&quot;20307&quot; value=&quot;681&quot;/&gt;&lt;/object&gt;&lt;object type=&quot;3&quot; unique_id=&quot;10024&quot;&gt;&lt;property id=&quot;20148&quot; value=&quot;5&quot;/&gt;&lt;property id=&quot;20300&quot; value=&quot;Slide 50 - &amp;quot;Questions RHIC hopes to address&amp;quot;&quot;/&gt;&lt;property id=&quot;20307&quot; value=&quot;684&quot;/&gt;&lt;/object&gt;&lt;object type=&quot;3&quot; unique_id=&quot;10025&quot;&gt;&lt;property id=&quot;20148&quot; value=&quot;5&quot;/&gt;&lt;property id=&quot;20300&quot; value=&quot;Slide 51 - &amp;quot;Phases of nuclear matter&amp;quot;&quot;/&gt;&lt;property id=&quot;20307&quot; value=&quot;756&quot;/&gt;&lt;/object&gt;&lt;object type=&quot;3&quot; unique_id=&quot;10026&quot;&gt;&lt;property id=&quot;20148&quot; value=&quot;5&quot;/&gt;&lt;property id=&quot;20300&quot; value=&quot;Slide 52 - &amp;quot;Recreating the Big Bang&amp;quot;&quot;/&gt;&lt;property id=&quot;20307&quot; value=&quot;757&quot;/&gt;&lt;/object&gt;&lt;object type=&quot;3&quot; unique_id=&quot;10027&quot;&gt;&lt;property id=&quot;20148&quot; value=&quot;5&quot;/&gt;&lt;property id=&quot;20300&quot; value=&quot;Slide 53 - &amp;quot;Probing the Matter&amp;quot;&quot;/&gt;&lt;property id=&quot;20307&quot; value=&quot;758&quot;/&gt;&lt;/object&gt;&lt;object type=&quot;3&quot; unique_id=&quot;10028&quot;&gt;&lt;property id=&quot;20148&quot; value=&quot;5&quot;/&gt;&lt;property id=&quot;20300&quot; value=&quot;Slide 54 - &amp;quot;Experimental Results&amp;quot;&quot;/&gt;&lt;property id=&quot;20307&quot; value=&quot;759&quot;/&gt;&lt;/object&gt;&lt;object type=&quot;3&quot; unique_id=&quot;10029&quot;&gt;&lt;property id=&quot;20148&quot; value=&quot;5&quot;/&gt;&lt;property id=&quot;20300&quot; value=&quot;Slide 55 - &amp;quot;How Does the Matter Behave?&amp;quot;&quot;/&gt;&lt;property id=&quot;20307&quot; value=&quot;760&quot;/&gt;&lt;/object&gt;&lt;object type=&quot;3&quot; unique_id=&quot;10030&quot;&gt;&lt;property id=&quot;20148&quot; value=&quot;5&quot;/&gt;&lt;property id=&quot;20300&quot; value=&quot;Slide 56 - &amp;quot;String Theory and Black Hole Physics&amp;quot;&quot;/&gt;&lt;property id=&quot;20307&quot; value=&quot;762&quot;/&gt;&lt;/object&gt;&lt;object type=&quot;3&quot; unique_id=&quot;10031&quot;&gt;&lt;property id=&quot;20148&quot; value=&quot;5&quot;/&gt;&lt;property id=&quot;20300&quot; value=&quot;Slide 57 - &amp;quot;Universal Viscosity Bound&amp;quot;&quot;/&gt;&lt;property id=&quot;20307&quot; value=&quot;763&quot;/&gt;&lt;/object&gt;&lt;object type=&quot;3&quot; unique_id=&quot;10544&quot;&gt;&lt;property id=&quot;20148&quot; value=&quot;5&quot;/&gt;&lt;property id=&quot;20300&quot; value=&quot;Slide 29 - &amp;quot;The Proton Spin Structure&amp;quot;&quot;/&gt;&lt;property id=&quot;20307&quot; value=&quot;773&quot;/&gt;&lt;/object&gt;&lt;object type=&quot;3&quot; unique_id=&quot;10545&quot;&gt;&lt;property id=&quot;20148&quot; value=&quot;5&quot;/&gt;&lt;property id=&quot;20300&quot; value=&quot;Slide 36 - &amp;quot;The Proton Spin Structure (p+p)&amp;quot;&quot;/&gt;&lt;property id=&quot;20307&quot; value=&quot;774&quot;/&gt;&lt;/object&gt;&lt;object type=&quot;3&quot; unique_id=&quot;10546&quot;&gt;&lt;property id=&quot;20148&quot; value=&quot;5&quot;/&gt;&lt;property id=&quot;20300&quot; value=&quot;Slide 37 - &amp;quot;Transverse Spin Asymmetries&amp;quot;&quot;/&gt;&lt;property id=&quot;20307&quot; value=&quot;775&quot;/&gt;&lt;/object&gt;&lt;object type=&quot;3&quot; unique_id=&quot;10547&quot;&gt;&lt;property id=&quot;20148&quot; value=&quot;5&quot;/&gt;&lt;property id=&quot;20300&quot; value=&quot;Slide 38 - &amp;quot;Transverse Spin Asymmetries&amp;quot;&quot;/&gt;&lt;property id=&quot;20307&quot; value=&quot;776&quot;/&gt;&lt;/object&gt;&lt;object type=&quot;3&quot; unique_id=&quot;10548&quot;&gt;&lt;property id=&quot;20148&quot; value=&quot;5&quot;/&gt;&lt;property id=&quot;20300&quot; value=&quot;Slide 39 - &amp;quot;Transverse Spin Asymmetry Sources&amp;quot;&quot;/&gt;&lt;property id=&quot;20307&quot; value=&quot;777&quot;/&gt;&lt;/object&gt;&lt;object type=&quot;3&quot; unique_id=&quot;10549&quot;&gt;&lt;property id=&quot;20148&quot; value=&quot;5&quot;/&gt;&lt;property id=&quot;20300&quot; value=&quot;Slide 40 - &amp;quot;Factorization &amp;amp; Universality&amp;quot;&quot;/&gt;&lt;property id=&quot;20307&quot; value=&quot;778&quot;/&gt;&lt;/object&gt;&lt;object type=&quot;3&quot; unique_id=&quot;10550&quot;&gt;&lt;property id=&quot;20148&quot; value=&quot;5&quot;/&gt;&lt;property id=&quot;20300&quot; value=&quot;Slide 41 - &amp;quot;Measurements&amp;quot;&quot;/&gt;&lt;property id=&quot;20307&quot; value=&quot;779&quot;/&gt;&lt;/object&gt;&lt;object type=&quot;3&quot; unique_id=&quot;10551&quot;&gt;&lt;property id=&quot;20148&quot; value=&quot;5&quot;/&gt;&lt;property id=&quot;20300&quot; value=&quot;Slide 42 - &amp;quot;Global AN Analysis&amp;quot;&quot;/&gt;&lt;property id=&quot;20307&quot; value=&quot;780&quot;/&gt;&lt;/object&gt;&lt;object type=&quot;3&quot; unique_id=&quot;10552&quot;&gt;&lt;property id=&quot;20148&quot; value=&quot;5&quot;/&gt;&lt;property id=&quot;20300&quot; value=&quot;Slide 43 - &amp;quot;Polarized Drell-Yan Production&amp;quot;&quot;/&gt;&lt;property id=&quot;20307&quot; value=&quot;781&quot;/&gt;&lt;/object&gt;&lt;object type=&quot;3&quot; unique_id=&quot;10554&quot;&gt;&lt;property id=&quot;20148&quot; value=&quot;5&quot;/&gt;&lt;property id=&quot;20300&quot; value=&quot;Slide 47 - &amp;quot;What is Needed for DY Measurements?&amp;quot;&quot;/&gt;&lt;property id=&quot;20307&quot; value=&quot;783&quot;/&gt;&lt;/object&gt;&lt;object type=&quot;3&quot; unique_id=&quot;10555&quot;&gt;&lt;property id=&quot;20148&quot; value=&quot;5&quot;/&gt;&lt;property id=&quot;20300&quot; value=&quot;Slide 44 - &amp;quot;Jet Correlations / Structure&amp;quot;&quot;/&gt;&lt;property id=&quot;20307&quot; value=&quot;784&quot;/&gt;&lt;/object&gt;&lt;object type=&quot;3&quot; unique_id=&quot;10556&quot;&gt;&lt;property id=&quot;20148&quot; value=&quot;5&quot;/&gt;&lt;property id=&quot;20300&quot; value=&quot;Slide 45 - &amp;quot;Jet Asymmetry (Sivers)&amp;quot;&quot;/&gt;&lt;property id=&quot;20307&quot; value=&quot;785&quot;/&gt;&lt;/object&gt;&lt;object type=&quot;3&quot; unique_id=&quot;10557&quot;&gt;&lt;property id=&quot;20148&quot; value=&quot;5&quot;/&gt;&lt;property id=&quot;20300&quot; value=&quot;Slide 46 - &amp;quot;Hadrons in Jets (Collins)&amp;quot;&quot;/&gt;&lt;property id=&quot;20307&quot; value=&quot;786&quot;/&gt;&lt;/object&gt;&lt;object type=&quot;3&quot; unique_id=&quot;10558&quot;&gt;&lt;property id=&quot;20148&quot; value=&quot;5&quot;/&gt;&lt;property id=&quot;20300&quot; value=&quot;Slide 48 - &amp;quot;What is needed for Jet measurements?&amp;quot;&quot;/&gt;&lt;property id=&quot;20307&quot; value=&quot;787&quot;/&gt;&lt;/object&gt;&lt;object type=&quot;3&quot; unique_id=&quot;11059&quot;&gt;&lt;property id=&quot;20148&quot; value=&quot;5&quot;/&gt;&lt;property id=&quot;20300&quot; value=&quot;Slide 28&quot;/&gt;&lt;property id=&quot;20307&quot; value=&quot;789&quot;/&gt;&lt;/object&gt;&lt;object type=&quot;3&quot; unique_id=&quot;11341&quot;&gt;&lt;property id=&quot;20148&quot; value=&quot;5&quot;/&gt;&lt;property id=&quot;20300&quot; value=&quot;Slide 32 - &amp;quot; Scattering processes in polarized p+p&amp;quot;&quot;/&gt;&lt;property id=&quot;20307&quot; value=&quot;791&quot;/&gt;&lt;/object&gt;&lt;object type=&quot;3&quot; unique_id=&quot;11629&quot;&gt;&lt;property id=&quot;20148&quot; value=&quot;5&quot;/&gt;&lt;property id=&quot;20300&quot; value=&quot;Slide 31 - &amp;quot;Hard scattering processes in p+p&amp;quot;&quot;/&gt;&lt;property id=&quot;20307&quot; value=&quot;792&quot;/&gt;&lt;/object&gt;&lt;object type=&quot;3&quot; unique_id=&quot;12112&quot;&gt;&lt;property id=&quot;20148&quot; value=&quot;5&quot;/&gt;&lt;property id=&quot;20300&quot; value=&quot;Slide 58 - &amp;quot;Proton Spin Structure at PHENIX&amp;quot;&quot;/&gt;&lt;property id=&quot;20307&quot; value=&quot;793&quot;/&gt;&lt;/object&gt;&lt;object type=&quot;3&quot; unique_id=&quot;12113&quot;&gt;&lt;property id=&quot;20148&quot; value=&quot;5&quot;/&gt;&lt;property id=&quot;20300&quot; value=&quot;Slide 1 - &amp;quot;          &amp;quot;&quot;/&gt;&lt;property id=&quot;20307&quot; value=&quot;794&quot;/&gt;&lt;/object&gt;&lt;object type=&quot;3&quot; unique_id=&quot;12114&quot;&gt;&lt;property id=&quot;20148&quot; value=&quot;5&quot;/&gt;&lt;property id=&quot;20300&quot; value=&quot;Slide 3&quot;/&gt;&lt;property id=&quot;20307&quot; value=&quot;826&quot;/&gt;&lt;/object&gt;&lt;object type=&quot;3&quot; unique_id=&quot;12115&quot;&gt;&lt;property id=&quot;20148&quot; value=&quot;5&quot;/&gt;&lt;property id=&quot;20300&quot; value=&quot;Slide 4 - &amp;quot;The Proton Spin Structure (p+p)&amp;quot;&quot;/&gt;&lt;property id=&quot;20307&quot; value=&quot;809&quot;/&gt;&lt;/object&gt;&lt;object type=&quot;3&quot; unique_id=&quot;12116&quot;&gt;&lt;property id=&quot;20148&quot; value=&quot;5&quot;/&gt;&lt;property id=&quot;20300&quot; value=&quot;Slide 5 - &amp;quot;The Proton Spin Structure (p+p)&amp;quot;&quot;/&gt;&lt;property id=&quot;20307&quot; value=&quot;810&quot;/&gt;&lt;/object&gt;&lt;object type=&quot;3&quot; unique_id=&quot;12117&quot;&gt;&lt;property id=&quot;20148&quot; value=&quot;5&quot;/&gt;&lt;property id=&quot;20300&quot; value=&quot;Slide 6 - &amp;quot;The PHENIX Detector for Spin Physics&amp;quot;&quot;/&gt;&lt;property id=&quot;20307&quot; value=&quot;811&quot;/&gt;&lt;/object&gt;&lt;object type=&quot;3&quot; unique_id=&quot;12118&quot;&gt;&lt;property id=&quot;20148&quot; value=&quot;5&quot;/&gt;&lt;property id=&quot;20300&quot; value=&quot;Slide 7 - &amp;quot;RHIC Polarized Proton Runs&amp;quot;&quot;/&gt;&lt;property id=&quot;20307&quot; value=&quot;812&quot;/&gt;&lt;/object&gt;&lt;object type=&quot;3&quot; unique_id=&quot;12119&quot;&gt;&lt;property id=&quot;20148&quot; value=&quot;5&quot;/&gt;&lt;property id=&quot;20300&quot; value=&quot;Slide 8&quot;/&gt;&lt;property id=&quot;20307&quot; value=&quot;813&quot;/&gt;&lt;/object&gt;&lt;object type=&quot;3&quot; unique_id=&quot;12120&quot;&gt;&lt;property id=&quot;20148&quot; value=&quot;5&quot;/&gt;&lt;property id=&quot;20300&quot; value=&quot;Slide 9 - &amp;quot;Hard scattering processes in p+p&amp;quot;&quot;/&gt;&lt;property id=&quot;20307&quot; value=&quot;823&quot;/&gt;&lt;/object&gt;&lt;object type=&quot;3&quot; unique_id=&quot;12121&quot;&gt;&lt;property id=&quot;20148&quot; value=&quot;5&quot;/&gt;&lt;property id=&quot;20300&quot; value=&quot;Slide 10 - &amp;quot; Scattering processes in polarized p+p&amp;quot;&quot;/&gt;&lt;property id=&quot;20307&quot; value=&quot;824&quot;/&gt;&lt;/object&gt;&lt;object type=&quot;3&quot; unique_id=&quot;12122&quot;&gt;&lt;property id=&quot;20148&quot; value=&quot;5&quot;/&gt;&lt;property id=&quot;20300&quot; value=&quot;Slide 11 - &amp;quot;Gluon Polarization Status&amp;quot;&quot;/&gt;&lt;property id=&quot;20307&quot; value=&quot;799&quot;/&gt;&lt;/object&gt;&lt;object type=&quot;3&quot; unique_id=&quot;12123&quot;&gt;&lt;property id=&quot;20148&quot; value=&quot;5&quot;/&gt;&lt;property id=&quot;20300&quot; value=&quot;Slide 12&quot;/&gt;&lt;property id=&quot;20307&quot; value=&quot;820&quot;/&gt;&lt;/object&gt;&lt;object type=&quot;3&quot; unique_id=&quot;12124&quot;&gt;&lt;property id=&quot;20148&quot; value=&quot;5&quot;/&gt;&lt;property id=&quot;20300&quot; value=&quot;Slide 13 - &amp;quot;Muon trigger upgrade&amp;quot;&quot;/&gt;&lt;property id=&quot;20307&quot; value=&quot;814&quot;/&gt;&lt;/object&gt;&lt;object type=&quot;3&quot; unique_id=&quot;12125&quot;&gt;&lt;property id=&quot;20148&quot; value=&quot;5&quot;/&gt;&lt;property id=&quot;20300&quot; value=&quot;Slide 14 - &amp;quot;W→m Analysis Status&amp;quot;&quot;/&gt;&lt;property id=&quot;20307&quot; value=&quot;801&quot;/&gt;&lt;/object&gt;&lt;object type=&quot;3&quot; unique_id=&quot;12126&quot;&gt;&lt;property id=&quot;20148&quot; value=&quot;5&quot;/&gt;&lt;property id=&quot;20300&quot; value=&quot;Slide 15&quot;/&gt;&lt;property id=&quot;20307&quot; value=&quot;822&quot;/&gt;&lt;/object&gt;&lt;object type=&quot;3&quot; unique_id=&quot;12127&quot;&gt;&lt;property id=&quot;20148&quot; value=&quot;5&quot;/&gt;&lt;property id=&quot;20300&quot; value=&quot;Slide 16&quot;/&gt;&lt;property id=&quot;20307&quot; value=&quot;815&quot;/&gt;&lt;/object&gt;&lt;object type=&quot;3&quot; unique_id=&quot;12128&quot;&gt;&lt;property id=&quot;20148&quot; value=&quot;5&quot;/&gt;&lt;property id=&quot;20300&quot; value=&quot;Slide 17 - &amp;quot;Factorization &amp;amp; Universality&amp;quot;&quot;/&gt;&lt;property id=&quot;20307&quot; value=&quot;821&quot;/&gt;&lt;/object&gt;&lt;object type=&quot;3&quot; unique_id=&quot;12129&quot;&gt;&lt;property id=&quot;20148&quot; value=&quot;5&quot;/&gt;&lt;property id=&quot;20300&quot; value=&quot;Slide 18 - &amp;quot;Transverse Spin Asymmetry Sources&amp;quot;&quot;/&gt;&lt;property id=&quot;20307&quot; value=&quot;816&quot;/&gt;&lt;/object&gt;&lt;object type=&quot;3&quot; unique_id=&quot;12130&quot;&gt;&lt;property id=&quot;20148&quot; value=&quot;5&quot;/&gt;&lt;property id=&quot;20300&quot; value=&quot;Slide 19 - &amp;quot;Measurements&amp;quot;&quot;/&gt;&lt;property id=&quot;20307&quot; value=&quot;817&quot;/&gt;&lt;/object&gt;&lt;object type=&quot;3&quot; unique_id=&quot;12131&quot;&gt;&lt;property id=&quot;20148&quot; value=&quot;5&quot;/&gt;&lt;property id=&quot;20300&quot; value=&quot;Slide 20 - &amp;quot;AN : forward g (MPC-EX)&amp;quot;&quot;/&gt;&lt;property id=&quot;20307&quot; value=&quot;825&quot;/&gt;&lt;/object&gt;&lt;object type=&quot;3&quot; unique_id=&quot;12132&quot;&gt;&lt;property id=&quot;20148&quot; value=&quot;5&quot;/&gt;&lt;property id=&quot;20300&quot; value=&quot;Slide 21&quot;/&gt;&lt;property id=&quot;20307&quot; value=&quot;818&quot;/&gt;&lt;/object&gt;&lt;object type=&quot;3&quot; unique_id=&quot;12133&quot;&gt;&lt;property id=&quot;20148&quot; value=&quot;5&quot;/&gt;&lt;property id=&quot;20300&quot; value=&quot;Slide 22 - &amp;quot;RHIC has an exciting future&amp;quot;&quot;/&gt;&lt;property id=&quot;20307&quot; value=&quot;827&quot;/&gt;&lt;/object&gt;&lt;object type=&quot;3&quot; unique_id=&quot;12134&quot;&gt;&lt;property id=&quot;20148&quot; value=&quot;5&quot;/&gt;&lt;property id=&quot;20300&quot; value=&quot;Slide 23 - &amp;quot;Extra slides&amp;quot;&quot;/&gt;&lt;property id=&quot;20307&quot; value=&quot;819&quot;/&gt;&lt;/object&gt;&lt;/object&gt;&lt;/object&gt;&lt;/database&gt;"/>
  <p:tag name="SECTOMILLISECCONVERTED" val="1"/>
</p:tagLst>
</file>

<file path=ppt/theme/theme1.xml><?xml version="1.0" encoding="utf-8"?>
<a:theme xmlns:a="http://schemas.openxmlformats.org/drawingml/2006/main" name="template">
  <a:themeElements>
    <a:clrScheme name="">
      <a:dk1>
        <a:srgbClr val="114FFB"/>
      </a:dk1>
      <a:lt1>
        <a:srgbClr val="FFFFFF"/>
      </a:lt1>
      <a:dk2>
        <a:srgbClr val="DC0081"/>
      </a:dk2>
      <a:lt2>
        <a:srgbClr val="DC0081"/>
      </a:lt2>
      <a:accent1>
        <a:srgbClr val="063DE8"/>
      </a:accent1>
      <a:accent2>
        <a:srgbClr val="232323"/>
      </a:accent2>
      <a:accent3>
        <a:srgbClr val="FFFFFF"/>
      </a:accent3>
      <a:accent4>
        <a:srgbClr val="0D42D6"/>
      </a:accent4>
      <a:accent5>
        <a:srgbClr val="AAAFF2"/>
      </a:accent5>
      <a:accent6>
        <a:srgbClr val="1F1F1F"/>
      </a:accent6>
      <a:hlink>
        <a:srgbClr val="9C9C9C"/>
      </a:hlink>
      <a:folHlink>
        <a:srgbClr val="676767"/>
      </a:folHlink>
    </a:clrScheme>
    <a:fontScheme name="template">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1"/>
            </a:solidFill>
            <a:effectLst/>
            <a:latin typeface="Symbol" pitchFamily="18" charset="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accent1"/>
            </a:solidFill>
            <a:effectLst/>
            <a:latin typeface="Symbol" pitchFamily="18" charset="2"/>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3842179295</TotalTime>
  <Pages>2</Pages>
  <Words>497</Words>
  <Application>Microsoft Macintosh PowerPoint</Application>
  <PresentationFormat>Overhead</PresentationFormat>
  <Paragraphs>87</Paragraphs>
  <Slides>4</Slides>
  <Notes>4</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8" baseType="lpstr">
      <vt:lpstr>Arial</vt:lpstr>
      <vt:lpstr>Arial Black</vt:lpstr>
      <vt:lpstr>Arial Rounded MT Bold</vt:lpstr>
      <vt:lpstr>Calibri</vt:lpstr>
      <vt:lpstr>Calibri Light</vt:lpstr>
      <vt:lpstr>Comic Sans MS</vt:lpstr>
      <vt:lpstr>Helvetica</vt:lpstr>
      <vt:lpstr>Monotype Sorts</vt:lpstr>
      <vt:lpstr>Symbol</vt:lpstr>
      <vt:lpstr>Times New Roman</vt:lpstr>
      <vt:lpstr>Wingdings</vt:lpstr>
      <vt:lpstr>template</vt:lpstr>
      <vt:lpstr>1_Office Theme</vt:lpstr>
      <vt:lpstr>Document</vt:lpstr>
      <vt:lpstr>UCR Group Updates</vt:lpstr>
      <vt:lpstr>PowerPoint Presentation</vt:lpstr>
      <vt:lpstr>PowerPoint Presentation</vt:lpstr>
      <vt:lpstr>Initial State of Nuclei</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hopes, status, and prospects</dc:title>
  <dc:subject>LNS Colloquium: 21 Oct 2002</dc:subject>
  <dc:creator>Kenneth N. Barish</dc:creator>
  <cp:lastModifiedBy>Kenneth Barish</cp:lastModifiedBy>
  <cp:revision>888</cp:revision>
  <cp:lastPrinted>2019-02-28T02:49:31Z</cp:lastPrinted>
  <dcterms:created xsi:type="dcterms:W3CDTF">1997-03-31T11:12:54Z</dcterms:created>
  <dcterms:modified xsi:type="dcterms:W3CDTF">2019-09-18T16:00:23Z</dcterms:modified>
</cp:coreProperties>
</file>