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773" r:id="rId3"/>
    <p:sldId id="781" r:id="rId4"/>
    <p:sldId id="780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9"/>
    <p:restoredTop sz="94225"/>
  </p:normalViewPr>
  <p:slideViewPr>
    <p:cSldViewPr snapToGrid="0" snapToObjects="1">
      <p:cViewPr varScale="1">
        <p:scale>
          <a:sx n="41" d="100"/>
          <a:sy n="41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10" y="2356863"/>
            <a:ext cx="23126701" cy="10118725"/>
          </a:xfrm>
          <a:prstGeom prst="rect">
            <a:avLst/>
          </a:prstGeom>
        </p:spPr>
        <p:txBody>
          <a:bodyPr lIns="0" tIns="0" rIns="0" bIns="0"/>
          <a:lstStyle>
            <a:lvl1pPr marL="613842" indent="-613842">
              <a:spcBef>
                <a:spcPts val="2624"/>
              </a:spcBef>
              <a:defRPr sz="4800">
                <a:solidFill>
                  <a:srgbClr val="505050"/>
                </a:solidFill>
              </a:defRPr>
            </a:lvl1pPr>
            <a:lvl2pPr marL="1367385" indent="-613842">
              <a:spcBef>
                <a:spcPts val="2624"/>
              </a:spcBef>
              <a:defRPr sz="4267">
                <a:solidFill>
                  <a:srgbClr val="505050"/>
                </a:solidFill>
              </a:defRPr>
            </a:lvl2pPr>
            <a:lvl3pPr marL="2142093" indent="-613842">
              <a:spcBef>
                <a:spcPts val="2624"/>
              </a:spcBef>
              <a:defRPr sz="4000">
                <a:solidFill>
                  <a:srgbClr val="505050"/>
                </a:solidFill>
              </a:defRPr>
            </a:lvl3pPr>
            <a:lvl4pPr marL="2895636" indent="-609608">
              <a:spcBef>
                <a:spcPts val="2624"/>
              </a:spcBef>
              <a:defRPr sz="3733">
                <a:solidFill>
                  <a:srgbClr val="505050"/>
                </a:solidFill>
              </a:defRPr>
            </a:lvl4pPr>
            <a:lvl5pPr marL="3653414" indent="-613842">
              <a:spcBef>
                <a:spcPts val="2624"/>
              </a:spcBef>
              <a:buFont typeface="Arial"/>
              <a:buChar char="•"/>
              <a:defRPr sz="3733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97828" y="931381"/>
            <a:ext cx="19376571" cy="85575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978586" y="13008429"/>
            <a:ext cx="1800981" cy="482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2400" smtClean="0">
                <a:solidFill>
                  <a:schemeClr val="bg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2/11/2026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5429" y="13008431"/>
            <a:ext cx="15265160" cy="4857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2400">
                <a:solidFill>
                  <a:schemeClr val="bg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MDP Work for IR magnets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83860" y="13065063"/>
            <a:ext cx="1104901" cy="36933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chemeClr val="bg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2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139307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Work for IR magnets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2/11/2026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ggsfactory.slac.stanford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7336642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G. Ambrosio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lang="en-US" dirty="0"/>
              <a:t>Fermilab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668028" y="4269362"/>
            <a:ext cx="21305519" cy="12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MDP general meeting - 2/11/2026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8E5F3-C757-ADE6-E6F6-55A08E214ECA}"/>
              </a:ext>
            </a:extLst>
          </p:cNvPr>
          <p:cNvSpPr txBox="1"/>
          <p:nvPr/>
        </p:nvSpPr>
        <p:spPr>
          <a:xfrm>
            <a:off x="3170350" y="5618780"/>
            <a:ext cx="19022096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Area IV: IR &amp; Combined Function Magnets</a:t>
            </a:r>
          </a:p>
          <a:p>
            <a:pPr algn="ctr"/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MDP Work for Interaction Region magnets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E21404-9234-7931-BC63-61C69569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9" y="2484784"/>
            <a:ext cx="11880563" cy="9004851"/>
          </a:xfrm>
        </p:spPr>
        <p:txBody>
          <a:bodyPr>
            <a:normAutofit/>
          </a:bodyPr>
          <a:lstStyle/>
          <a:p>
            <a:r>
              <a:rPr lang="en-US" dirty="0"/>
              <a:t>EIC IR magnets challenges: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Very large apertures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No quad collaring press available for Q2pF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Single magnets most of them w/o prototype</a:t>
            </a:r>
          </a:p>
          <a:p>
            <a:r>
              <a:rPr lang="en-US" dirty="0"/>
              <a:t>Possible solution for Q2pF: B&amp;K with epoxy impregnated coils</a:t>
            </a:r>
          </a:p>
          <a:p>
            <a:r>
              <a:rPr lang="en-US" dirty="0"/>
              <a:t>We are developing technology for epoxy-impregnated </a:t>
            </a:r>
            <a:r>
              <a:rPr lang="en-US" dirty="0" err="1"/>
              <a:t>NbTi</a:t>
            </a:r>
            <a:r>
              <a:rPr lang="en-US" dirty="0"/>
              <a:t> magnets</a:t>
            </a:r>
          </a:p>
          <a:p>
            <a:pPr lvl="1"/>
            <a:r>
              <a:rPr lang="en-US" dirty="0"/>
              <a:t>starting from the one used for the HL-LHC nested dipole correctors: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BAA13-3054-2A48-F35C-368107F6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343" y="17649"/>
            <a:ext cx="16198697" cy="224847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MDP work in support of the Electron Ion Collider (EIC)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5300" dirty="0">
                <a:solidFill>
                  <a:schemeClr val="bg1"/>
                </a:solidFill>
              </a:rPr>
              <a:t>and epoxy-impregnated </a:t>
            </a:r>
            <a:r>
              <a:rPr lang="en-US" sz="5300" dirty="0" err="1">
                <a:solidFill>
                  <a:schemeClr val="bg1"/>
                </a:solidFill>
              </a:rPr>
              <a:t>NbTi</a:t>
            </a:r>
            <a:r>
              <a:rPr lang="en-US" sz="5300" dirty="0">
                <a:solidFill>
                  <a:schemeClr val="bg1"/>
                </a:solidFill>
              </a:rPr>
              <a:t> magnets</a:t>
            </a:r>
            <a:br>
              <a:rPr lang="en-US" sz="5300" dirty="0">
                <a:solidFill>
                  <a:schemeClr val="bg1"/>
                </a:solidFill>
              </a:rPr>
            </a:br>
            <a:r>
              <a:rPr lang="en-US" sz="4400" dirty="0"/>
              <a:t>In synergy with MPD Area III: Materials &amp; Conductors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695702-69F5-C325-741D-09393E5D6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Work for IR magnets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0C7A6-295F-3EE3-6B6D-6CF78A41B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774838-E30C-B61A-E4AF-B1691C9EF1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2/11/2026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3A6A5-95AE-69BE-54EB-3AC938CE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008" y="2305878"/>
            <a:ext cx="11393991" cy="5551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70845D-26E9-6AC1-AFAD-F99CB615A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559" y="8007372"/>
            <a:ext cx="7895004" cy="5730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69FEE-96A6-3C0A-E596-AD950FF9C821}"/>
              </a:ext>
            </a:extLst>
          </p:cNvPr>
          <p:cNvSpPr txBox="1"/>
          <p:nvPr/>
        </p:nvSpPr>
        <p:spPr>
          <a:xfrm>
            <a:off x="13461124" y="8016823"/>
            <a:ext cx="2716435" cy="1292658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Table under revision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F2AE8C-DD15-EE64-3B83-7C6D393D2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65" y="11070411"/>
            <a:ext cx="10448996" cy="2667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FEF68B-BBD8-614D-06BB-6F8535ACA210}"/>
              </a:ext>
            </a:extLst>
          </p:cNvPr>
          <p:cNvSpPr txBox="1"/>
          <p:nvPr/>
        </p:nvSpPr>
        <p:spPr>
          <a:xfrm>
            <a:off x="1108845" y="11413549"/>
            <a:ext cx="3586234" cy="800215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See S. Krave talk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4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28ED5-2F24-F35B-F3AE-49A2AC61D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5BB110-AB67-6927-9AA3-E5999DFEA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9" y="2484784"/>
            <a:ext cx="20978180" cy="9521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lot can be learned using rejected/on-hold MQXFA coils: </a:t>
            </a:r>
          </a:p>
          <a:p>
            <a:pPr lvl="3"/>
            <a:endParaRPr lang="en-US" dirty="0"/>
          </a:p>
          <a:p>
            <a:r>
              <a:rPr lang="en-US" dirty="0"/>
              <a:t>HL-LHC AUP has donated to MDP the coil that limited MQXFA16. MDP has shipped that coil to CERN for tomography and metallurgical inspection (in progress).</a:t>
            </a:r>
          </a:p>
          <a:p>
            <a:pPr lvl="3"/>
            <a:endParaRPr lang="en-US" dirty="0"/>
          </a:p>
          <a:p>
            <a:r>
              <a:rPr lang="en-US" dirty="0"/>
              <a:t>FCC-</a:t>
            </a:r>
            <a:r>
              <a:rPr lang="en-US" dirty="0" err="1"/>
              <a:t>hh</a:t>
            </a:r>
            <a:r>
              <a:rPr lang="en-US" dirty="0"/>
              <a:t> and future accelerators using Nb</a:t>
            </a:r>
            <a:r>
              <a:rPr lang="en-US" baseline="-25000" dirty="0"/>
              <a:t>3</a:t>
            </a:r>
            <a:r>
              <a:rPr lang="en-US" dirty="0"/>
              <a:t>Sn magnets are going to face this challenge: “</a:t>
            </a:r>
            <a:r>
              <a:rPr lang="en-US" u="sng" dirty="0"/>
              <a:t>what to do with non-conforming coils that may be OK</a:t>
            </a:r>
            <a:r>
              <a:rPr lang="en-US" dirty="0"/>
              <a:t>”?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MQXFA coils may be used to address this question by </a:t>
            </a:r>
            <a:r>
              <a:rPr lang="en-US" u="sng" dirty="0"/>
              <a:t>MQXFA vertical testing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CERN is interested in testing some MQXFA non-conforming coils.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AUP is planning to donate ~4 MQXFA coils to MDP that will ship them to CERN, follow the test, and do analysis as needed to </a:t>
            </a:r>
            <a:r>
              <a:rPr lang="en-US" u="sng" dirty="0"/>
              <a:t>learn from this test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753543" lvl="1" indent="0">
              <a:spcBef>
                <a:spcPts val="12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3AF3F6-9144-F945-FD94-A13F9EB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155" y="832266"/>
            <a:ext cx="17387474" cy="118677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MDP work in support of </a:t>
            </a:r>
            <a:r>
              <a:rPr lang="en-US" dirty="0"/>
              <a:t>FCC-</a:t>
            </a:r>
            <a:r>
              <a:rPr lang="en-US" dirty="0" err="1"/>
              <a:t>hh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future Nb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Sn magnets using MQXFA coils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2114DD-D512-9BF9-49F7-37CD25DFE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Work for IR magnets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6AB0E-9552-FBD9-5499-D2BF51354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717160-220A-E716-47DD-987162B3D8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2/11/2026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657E44-CAC0-A7AC-E410-EE66F2313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6" r="8981"/>
          <a:stretch>
            <a:fillRect/>
          </a:stretch>
        </p:blipFill>
        <p:spPr>
          <a:xfrm>
            <a:off x="20889911" y="2720092"/>
            <a:ext cx="3494089" cy="92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E7785-F9F7-9CCB-88E6-E73A311D7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9" y="2839675"/>
            <a:ext cx="23126701" cy="9556278"/>
          </a:xfrm>
        </p:spPr>
        <p:txBody>
          <a:bodyPr/>
          <a:lstStyle/>
          <a:p>
            <a:r>
              <a:rPr lang="en-US" dirty="0"/>
              <a:t>DOE and NSF have started the Higgs Factory Circular Collider (HFCC) to advance the program for a future Higgs Factory</a:t>
            </a:r>
          </a:p>
          <a:p>
            <a:pPr lvl="1"/>
            <a:r>
              <a:rPr lang="en-US" dirty="0"/>
              <a:t>HFCC-A is the sub-program for accelerator components</a:t>
            </a:r>
          </a:p>
          <a:p>
            <a:r>
              <a:rPr lang="en-US" dirty="0"/>
              <a:t>Funds in FY26 and FY27 are very limited. Nonetheless, it’s possible to build synergies with other programs.  </a:t>
            </a:r>
            <a:r>
              <a:rPr lang="en-US" u="sng" dirty="0"/>
              <a:t>MDP is very welcome!</a:t>
            </a:r>
          </a:p>
          <a:p>
            <a:r>
              <a:rPr lang="en-US" dirty="0"/>
              <a:t>Contact GianLuca Sabbi or Giorgio Ambrosio for details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9ADB6-CD1D-67AF-6A00-708A184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9B7A-740D-EB01-E09B-B12875291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MDP Work for IR magnets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233E-5BC5-B40A-84AF-37539F6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14882-C3A5-E815-03EA-27D1FED1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858" y="8271936"/>
            <a:ext cx="12407541" cy="361886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13DA238-1598-2B06-479D-F96755A4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828" y="457200"/>
            <a:ext cx="19376571" cy="1590261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MDP work in support of FCC-ee </a:t>
            </a:r>
            <a:br>
              <a:rPr lang="en-US" dirty="0"/>
            </a:br>
            <a:r>
              <a:rPr lang="en-US" dirty="0"/>
              <a:t>and future lepton colliders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81E27-06B1-425E-A49B-D3FE9D72F918}"/>
              </a:ext>
            </a:extLst>
          </p:cNvPr>
          <p:cNvSpPr txBox="1"/>
          <p:nvPr/>
        </p:nvSpPr>
        <p:spPr>
          <a:xfrm>
            <a:off x="13363162" y="11961800"/>
            <a:ext cx="1233446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Higgs Factory Consortium Collaboration – Accelerator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0965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93748</TotalTime>
  <Words>357</Words>
  <Application>Microsoft Office PowerPoint</Application>
  <PresentationFormat>Custom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Helvetica</vt:lpstr>
      <vt:lpstr>Wingdings</vt:lpstr>
      <vt:lpstr>ATAP No Footer</vt:lpstr>
      <vt:lpstr>PowerPoint Presentation</vt:lpstr>
      <vt:lpstr>MDP work in support of the Electron Ion Collider (EIC) and epoxy-impregnated NbTi magnets In synergy with MPD Area III: Materials &amp; Conductors</vt:lpstr>
      <vt:lpstr>MDP work in support of FCC-hh  and future Nb3Sn magnets using MQXFA coils</vt:lpstr>
      <vt:lpstr>Possible MDP work in support of FCC-ee  and future lepton colliders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Giorgio Ambrosio</cp:lastModifiedBy>
  <cp:revision>447</cp:revision>
  <dcterms:modified xsi:type="dcterms:W3CDTF">2026-02-11T19:24:32Z</dcterms:modified>
</cp:coreProperties>
</file>