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6"/>
  </p:notesMasterIdLst>
  <p:handoutMasterIdLst>
    <p:handoutMasterId r:id="rId37"/>
  </p:handoutMasterIdLst>
  <p:sldIdLst>
    <p:sldId id="309" r:id="rId2"/>
    <p:sldId id="808" r:id="rId3"/>
    <p:sldId id="805" r:id="rId4"/>
    <p:sldId id="792" r:id="rId5"/>
    <p:sldId id="780" r:id="rId6"/>
    <p:sldId id="797" r:id="rId7"/>
    <p:sldId id="806" r:id="rId8"/>
    <p:sldId id="810" r:id="rId9"/>
    <p:sldId id="811" r:id="rId10"/>
    <p:sldId id="804" r:id="rId11"/>
    <p:sldId id="799" r:id="rId12"/>
    <p:sldId id="800" r:id="rId13"/>
    <p:sldId id="802" r:id="rId14"/>
    <p:sldId id="803" r:id="rId15"/>
    <p:sldId id="801" r:id="rId16"/>
    <p:sldId id="798" r:id="rId17"/>
    <p:sldId id="807" r:id="rId18"/>
    <p:sldId id="796" r:id="rId19"/>
    <p:sldId id="809" r:id="rId20"/>
    <p:sldId id="280" r:id="rId21"/>
    <p:sldId id="304" r:id="rId22"/>
    <p:sldId id="781" r:id="rId23"/>
    <p:sldId id="782" r:id="rId24"/>
    <p:sldId id="773" r:id="rId25"/>
    <p:sldId id="769" r:id="rId26"/>
    <p:sldId id="772" r:id="rId27"/>
    <p:sldId id="784" r:id="rId28"/>
    <p:sldId id="790" r:id="rId29"/>
    <p:sldId id="786" r:id="rId30"/>
    <p:sldId id="788" r:id="rId31"/>
    <p:sldId id="787" r:id="rId32"/>
    <p:sldId id="793" r:id="rId33"/>
    <p:sldId id="794" r:id="rId34"/>
    <p:sldId id="795" r:id="rId3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505050"/>
    <a:srgbClr val="97D7EB"/>
    <a:srgbClr val="98D7EA"/>
    <a:srgbClr val="98D7EB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3"/>
  </p:normalViewPr>
  <p:slideViewPr>
    <p:cSldViewPr snapToGrid="0" snapToObjects="1" showGuides="1">
      <p:cViewPr varScale="1">
        <p:scale>
          <a:sx n="146" d="100"/>
          <a:sy n="146" d="100"/>
        </p:scale>
        <p:origin x="516" y="11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skrave\Documents\EIC\EIC%20Stack%20Testing\EIC%20Stack%20Inf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True Resin Application Rate in 6781 S2 Glass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'Binder Flow Table'!$M$5</c:f>
              <c:strCache>
                <c:ptCount val="1"/>
                <c:pt idx="0">
                  <c:v>1:1 Binder to MEK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'Binder Flow Table'!$B$6:$B$10</c:f>
              <c:numCache>
                <c:formatCode>0.00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xVal>
          <c:yVal>
            <c:numRef>
              <c:f>'Binder Flow Table'!$M$6:$M$10</c:f>
              <c:numCache>
                <c:formatCode>General</c:formatCode>
                <c:ptCount val="5"/>
                <c:pt idx="0">
                  <c:v>438.56116475332999</c:v>
                </c:pt>
                <c:pt idx="1">
                  <c:v>157.8820193111988</c:v>
                </c:pt>
                <c:pt idx="2">
                  <c:v>157.8820193111988</c:v>
                </c:pt>
                <c:pt idx="3">
                  <c:v>157.8820193111988</c:v>
                </c:pt>
                <c:pt idx="4">
                  <c:v>157.8820193111988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55-4C9C-9371-1383AD4B5BD2}"/>
            </c:ext>
          </c:extLst>
        </c:ser>
        <c:ser>
          <c:idx val="1"/>
          <c:order val="1"/>
          <c:tx>
            <c:strRef>
              <c:f>'Binder Flow Table'!$N$5</c:f>
              <c:strCache>
                <c:ptCount val="1"/>
                <c:pt idx="0">
                  <c:v>1:2 Binder to MEK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'Binder Flow Table'!$B$6:$B$10</c:f>
              <c:numCache>
                <c:formatCode>0.00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xVal>
          <c:yVal>
            <c:numRef>
              <c:f>'Binder Flow Table'!$N$6:$N$10</c:f>
              <c:numCache>
                <c:formatCode>General</c:formatCode>
                <c:ptCount val="5"/>
                <c:pt idx="0">
                  <c:v>164.46043678249876</c:v>
                </c:pt>
                <c:pt idx="1">
                  <c:v>105.2546795407992</c:v>
                </c:pt>
                <c:pt idx="2">
                  <c:v>73.093527458888332</c:v>
                </c:pt>
                <c:pt idx="3">
                  <c:v>53.701367112652655</c:v>
                </c:pt>
                <c:pt idx="4">
                  <c:v>46.779857573688531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55-4C9C-9371-1383AD4B5BD2}"/>
            </c:ext>
          </c:extLst>
        </c:ser>
        <c:ser>
          <c:idx val="2"/>
          <c:order val="2"/>
          <c:tx>
            <c:strRef>
              <c:f>'Binder Flow Table'!$O$5</c:f>
              <c:strCache>
                <c:ptCount val="1"/>
                <c:pt idx="0">
                  <c:v>Acetone Blend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'Binder Flow Table'!$B$6:$B$10</c:f>
              <c:numCache>
                <c:formatCode>0.00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xVal>
          <c:yVal>
            <c:numRef>
              <c:f>'Binder Flow Table'!$O$6:$O$10</c:f>
              <c:numCache>
                <c:formatCode>General</c:formatCode>
                <c:ptCount val="5"/>
                <c:pt idx="0">
                  <c:v>73.093527458888332</c:v>
                </c:pt>
                <c:pt idx="1">
                  <c:v>43.250607963839258</c:v>
                </c:pt>
                <c:pt idx="2">
                  <c:v>43.250607963839258</c:v>
                </c:pt>
                <c:pt idx="3">
                  <c:v>43.250607963839258</c:v>
                </c:pt>
                <c:pt idx="4">
                  <c:v>43.250607963839258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455-4C9C-9371-1383AD4B5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1711871"/>
        <c:axId val="1821715231"/>
      </c:scatterChart>
      <c:valAx>
        <c:axId val="1821711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Time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715231"/>
        <c:crosses val="autoZero"/>
        <c:crossBetween val="midCat"/>
      </c:valAx>
      <c:valAx>
        <c:axId val="182171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Solids Application Rate (g/m^2)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171187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3/30/2026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C88CC4-5D38-40E8-9899-A6D3450255CF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EE29D0A5-79C3-431F-9C80-D88D26058179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B36E72-A00F-4EC0-8671-5F3B095C2E31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4" y="271462"/>
            <a:ext cx="8700851" cy="327730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4" y="3707255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900"/>
            </a:lvl1pPr>
          </a:lstStyle>
          <a:p>
            <a:fld id="{043297D6-D8E5-4F13-BECD-EFB0C43B68E3}" type="datetime1">
              <a:rPr lang="en-US" altLang="en-US" smtClean="0"/>
              <a:t>3/30/2026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9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6800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622C3-B9BB-4FEE-A230-D4FE6D45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619DA-D31D-4640-AD63-FAC26F786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BAAD4-C051-4158-B26F-0C993D69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7FD9F-76F4-484D-A1F0-772673E3B27F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536C-C2CE-4D7D-BFD4-F01FC9D6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S. Krave | EIC Stacks with CTD 1.1 Binder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4BF9A-13F7-4B4E-B715-D45533DA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1B7A5-1015-44A8-B3F2-FB4EAB2D84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9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D2604A7-1F65-4DC7-AE18-7CD831100110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8AA7CD1-D675-4D6A-9533-FC7B8DBC474C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1B8D077-354C-4E8C-9F24-4809215BB739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  <p:sldLayoutId id="2147484133" r:id="rId13"/>
    <p:sldLayoutId id="2147484134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Stack Fabrication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S. Krave</a:t>
            </a:r>
          </a:p>
          <a:p>
            <a:r>
              <a:rPr lang="en-US" sz="1400" dirty="0"/>
              <a:t>30 March 2026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4611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97413-0624-97A4-2A45-42FAAE365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2E4FF8-2FD4-43F7-9D34-1245A77AFF90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851863" y="719138"/>
            <a:ext cx="4729574" cy="37671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A7E1-8429-707E-185C-6ED855BBEA5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6DA9D-B6B3-C117-04D9-9B96F7B1FB1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CE7B0-C95F-01E1-2193-24A5F45F3E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B7F14A-45CD-3489-D2E9-DD5E617C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SBS plots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8BED93-2310-5A34-C602-1778B9C4837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We extract the max load (F_SBS) </a:t>
            </a:r>
          </a:p>
          <a:p>
            <a:r>
              <a:rPr lang="en-US" dirty="0"/>
              <a:t>and derive the stiffness</a:t>
            </a:r>
          </a:p>
          <a:p>
            <a:pPr lvl="1"/>
            <a:r>
              <a:rPr lang="en-US" dirty="0"/>
              <a:t>From initial slope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observation: Sample quality is good with high shear strengths compared to reacted cable</a:t>
            </a:r>
          </a:p>
          <a:p>
            <a:pPr lvl="1"/>
            <a:r>
              <a:rPr lang="en-US" dirty="0"/>
              <a:t>And large ductility</a:t>
            </a:r>
          </a:p>
        </p:txBody>
      </p:sp>
    </p:spTree>
    <p:extLst>
      <p:ext uri="{BB962C8B-B14F-4D97-AF65-F5344CB8AC3E}">
        <p14:creationId xmlns:p14="http://schemas.microsoft.com/office/powerpoint/2010/main" val="3268911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772EB91-4BA8-3A35-B529-35F51A4418B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54546" y="728663"/>
            <a:ext cx="3354982" cy="27257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F957A9-1AB8-5C6B-22A4-E475E104607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All samples fail in shear, the low value one looked slightly less clear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0EA30B-BE33-9032-2026-E51F471ED45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Flexural modulus calculated between 10 and 90% of load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DC4118-293D-BA1A-95F8-C87F42FF94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AA7CD1-D675-4D6A-9533-FC7B8DBC474C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476A32-D65F-D88C-749F-63F4A191C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6AD3F8-4850-9D5D-D925-12E53A521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1FA8513-5AB7-A078-3173-B359601E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Results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6F6C80C-D6BA-CBD9-65DA-8BA1FF82302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128053" y="728663"/>
            <a:ext cx="3344006" cy="27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24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7FF7DB-EC18-3959-3A54-D93692264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0FC2292-2DC9-453F-131C-C9BDB0AEB13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367462" y="132820"/>
            <a:ext cx="3547979" cy="226032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9D8698-D440-BD98-5504-7E8A4A72AD3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48AA7CD1-D675-4D6A-9533-FC7B8DBC474C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424E86-27E2-A2A6-2F10-CEA1D133571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D6FD57-A7D5-2E26-4451-FBDBAE82249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CA38C34-2177-6C71-2D99-44B44F57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5F9F785-1440-4154-798F-329FEB9712A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Example SBS plot.</a:t>
            </a:r>
          </a:p>
          <a:p>
            <a:pPr lvl="1"/>
            <a:r>
              <a:rPr lang="en-US" dirty="0"/>
              <a:t>Top no compliance correction</a:t>
            </a:r>
          </a:p>
          <a:p>
            <a:r>
              <a:rPr lang="en-US" dirty="0"/>
              <a:t>Dashed line shows region used for modulus calculation</a:t>
            </a:r>
          </a:p>
          <a:p>
            <a:endParaRPr lang="en-US" dirty="0"/>
          </a:p>
          <a:p>
            <a:r>
              <a:rPr lang="en-US" dirty="0"/>
              <a:t>Bottom with compliance correction</a:t>
            </a:r>
          </a:p>
          <a:p>
            <a:pPr lvl="1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8FC7ED-AAB9-71BC-90B2-BEEE9E676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462" y="2338136"/>
            <a:ext cx="3547979" cy="228638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C32726-5EC1-87A9-3AA2-ABC01CB0CAA5}"/>
              </a:ext>
            </a:extLst>
          </p:cNvPr>
          <p:cNvCxnSpPr>
            <a:cxnSpLocks/>
          </p:cNvCxnSpPr>
          <p:nvPr/>
        </p:nvCxnSpPr>
        <p:spPr>
          <a:xfrm>
            <a:off x="4740442" y="318837"/>
            <a:ext cx="0" cy="402155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608C37A-5AB1-A348-DCDC-868792D84442}"/>
              </a:ext>
            </a:extLst>
          </p:cNvPr>
          <p:cNvSpPr/>
          <p:nvPr/>
        </p:nvSpPr>
        <p:spPr>
          <a:xfrm>
            <a:off x="4789852" y="1035469"/>
            <a:ext cx="48126" cy="4812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95130E-DEAD-53FD-9464-0D57A718835D}"/>
              </a:ext>
            </a:extLst>
          </p:cNvPr>
          <p:cNvSpPr/>
          <p:nvPr/>
        </p:nvSpPr>
        <p:spPr>
          <a:xfrm>
            <a:off x="4723678" y="3234305"/>
            <a:ext cx="48126" cy="4812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C9C22A-8DCE-874B-22FD-D1808A877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683" y="2979424"/>
            <a:ext cx="2251433" cy="164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6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EA7178-FCAF-F5D9-769D-66829EB3D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744B399-CC67-43EB-2719-9355D7548B3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898253" y="719138"/>
            <a:ext cx="4636793" cy="37671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8DDB2-9DEC-5A54-17B6-F91325D77A3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F9623-A5A3-174D-3027-C6E0EC8EE0D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5259-1873-1BD4-0D24-363550AAA35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E349E33-72A4-1096-8DDF-B08785C4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unreacted with BDR to other samples (reacted)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1B7E8FC-3C64-B6E0-4A61-ED1DD6EAA76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Performance looks good, I choose an intermediate sample some have outperformed this one.</a:t>
            </a:r>
          </a:p>
          <a:p>
            <a:r>
              <a:rPr lang="en-US" dirty="0"/>
              <a:t>Reacted samples are without binder</a:t>
            </a:r>
          </a:p>
          <a:p>
            <a:pPr lvl="1"/>
            <a:r>
              <a:rPr lang="en-US" dirty="0"/>
              <a:t>QXF with 1202 tends to land in the 12-15 MPa Range</a:t>
            </a:r>
          </a:p>
          <a:p>
            <a:pPr lvl="1"/>
            <a:r>
              <a:rPr lang="en-US" dirty="0"/>
              <a:t>15T (E-Glass) is ~8 MPa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67A9F-9D6E-0774-0178-42D5759BA4CB}"/>
              </a:ext>
            </a:extLst>
          </p:cNvPr>
          <p:cNvSpPr/>
          <p:nvPr/>
        </p:nvSpPr>
        <p:spPr>
          <a:xfrm>
            <a:off x="7898732" y="1515980"/>
            <a:ext cx="466304" cy="1583704"/>
          </a:xfrm>
          <a:prstGeom prst="rect">
            <a:avLst/>
          </a:prstGeom>
          <a:noFill/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109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56AE6-2AB8-7B27-D6D1-ADE7435CE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623E739-F0E0-6F4C-81AB-2761B22A1EA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905838" y="719138"/>
            <a:ext cx="4621624" cy="37671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369C6-11A2-0475-7140-A02B7EBE97E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AD098-BA1F-2D67-13AD-8358A1992C3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58E1C-E6EB-E14A-8160-77E71168961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F029FB2-D116-FDD3-A837-F26F09CB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Modulus of Unreacted Nb3Sn vs reacted using different systems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3840EB-31C0-17FE-B008-80D57582798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4BBA63-5F96-AF46-FD9D-356F9D6716DD}"/>
              </a:ext>
            </a:extLst>
          </p:cNvPr>
          <p:cNvSpPr/>
          <p:nvPr/>
        </p:nvSpPr>
        <p:spPr>
          <a:xfrm>
            <a:off x="7898732" y="1919036"/>
            <a:ext cx="466304" cy="1180647"/>
          </a:xfrm>
          <a:prstGeom prst="rect">
            <a:avLst/>
          </a:prstGeom>
          <a:noFill/>
          <a:ln w="381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F12FFD-6244-078B-30A3-AA7E1FCDF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B01B8BD-B21B-FE0C-317A-6D387348CE1E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905838" y="719138"/>
            <a:ext cx="4621624" cy="37671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F1042-CE08-C9A9-2DC7-34EE772747A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6A1A5-CADC-643B-BD87-9963C64839B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E68A-0FAA-C073-B2FB-2D4C83F19E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219402-40A8-2BE6-6A3E-AC29E335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 modulus of measured BDR Samples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4236BC-F6CE-562A-7288-BA23627C41F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Low modulus of unreacted and high relative volume fraction of epoxy may be lowering measured value</a:t>
            </a:r>
          </a:p>
          <a:p>
            <a:r>
              <a:rPr lang="en-US" dirty="0"/>
              <a:t>Technically the sample span to thickness is not high enough for a flexure modulus measurement.</a:t>
            </a:r>
          </a:p>
        </p:txBody>
      </p:sp>
    </p:spTree>
    <p:extLst>
      <p:ext uri="{BB962C8B-B14F-4D97-AF65-F5344CB8AC3E}">
        <p14:creationId xmlns:p14="http://schemas.microsoft.com/office/powerpoint/2010/main" val="171014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908078-3B16-710D-D4C9-D3D853A960E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B9C68E0-AFB6-4104-8824-7852708AD024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ED4BD2-E9FD-A0CB-4BDD-ADF80FD0FD2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12CF89F-B9B0-6937-7FA1-95FB407FB5C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F7CF2B0-E5C2-52A5-F920-2F0168DC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BD8E1A-0108-2F09-38D9-6CAC03BAFD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6585154" cy="3368538"/>
          </a:xfrm>
        </p:spPr>
        <p:txBody>
          <a:bodyPr/>
          <a:lstStyle/>
          <a:p>
            <a:r>
              <a:rPr lang="en-US" sz="1400" dirty="0"/>
              <a:t>Preliminary Conclusion: 1:1:1 recipe provides good handling and impregnation. No reason to suspect issues mechanically.</a:t>
            </a:r>
          </a:p>
          <a:p>
            <a:pPr lvl="1"/>
            <a:r>
              <a:rPr lang="en-US" sz="1200" b="1" dirty="0"/>
              <a:t>Any objection to abandoning MEK and 1:1 mixture?</a:t>
            </a:r>
          </a:p>
          <a:p>
            <a:r>
              <a:rPr lang="en-US" sz="1400" dirty="0"/>
              <a:t>Re-make 4-stacks to compensate for slightly different unreacted cable conditions</a:t>
            </a:r>
          </a:p>
          <a:p>
            <a:pPr lvl="1"/>
            <a:r>
              <a:rPr lang="en-US" sz="1200" dirty="0"/>
              <a:t>1</a:t>
            </a:r>
            <a:r>
              <a:rPr lang="en-US" sz="1200" baseline="30000" dirty="0"/>
              <a:t>st</a:t>
            </a:r>
            <a:r>
              <a:rPr lang="en-US" sz="1200" dirty="0"/>
              <a:t> samples used the reacted QXF cable equivalent</a:t>
            </a:r>
          </a:p>
          <a:p>
            <a:r>
              <a:rPr lang="en-US" sz="1400" dirty="0"/>
              <a:t>Make 10 stacks using the same recipe for compression modulus and Integrated thermal contraction to 77K using the strain gage technique</a:t>
            </a:r>
          </a:p>
          <a:p>
            <a:pPr lvl="1"/>
            <a:r>
              <a:rPr lang="en-US" sz="1200" dirty="0"/>
              <a:t>Micro-Measurements TN-513-1 (~1 month)</a:t>
            </a:r>
          </a:p>
          <a:p>
            <a:pPr lvl="1"/>
            <a:r>
              <a:rPr lang="en-US" sz="1200" dirty="0"/>
              <a:t>Ten stacks are being inserted in fixture today, potted tomorrow?</a:t>
            </a:r>
          </a:p>
          <a:p>
            <a:r>
              <a:rPr lang="en-US" sz="1400" dirty="0"/>
              <a:t>Repeat 4/10 stacks with EIC Cable (4 weeks after cable)</a:t>
            </a:r>
          </a:p>
          <a:p>
            <a:pPr lvl="1"/>
            <a:r>
              <a:rPr lang="en-US" sz="1200" dirty="0"/>
              <a:t>Likely 1:1:1 recipe</a:t>
            </a:r>
          </a:p>
          <a:p>
            <a:r>
              <a:rPr lang="en-US" sz="1400" dirty="0"/>
              <a:t>Benchmark against 101 K without binder</a:t>
            </a:r>
          </a:p>
          <a:p>
            <a:r>
              <a:rPr lang="en-US" sz="1400" dirty="0"/>
              <a:t>Repeat tests using Telene instead of 101 K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D51646-5F8D-2FFD-FDF4-5592C5F0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15" r="16301"/>
          <a:stretch>
            <a:fillRect/>
          </a:stretch>
        </p:blipFill>
        <p:spPr>
          <a:xfrm>
            <a:off x="6975987" y="728664"/>
            <a:ext cx="1873045" cy="29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46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750F48-6E64-AB47-5AC7-F401C310E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AFB1A63-2ED1-5081-F1D6-175E17816E3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543300" y="796204"/>
            <a:ext cx="5346700" cy="361300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22A47-087E-B0FA-9EDB-61AAF4A93E8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69954-F6E6-3ED9-4378-6EB869CC15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D5782-874F-2807-2C1D-C08FECB8EF8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AEA9FE9-BE91-E6DF-B156-3D8E3960E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Topics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186A78-2018-880C-6998-FD9669FFE12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Validate CTE and modulus of G-10</a:t>
            </a:r>
          </a:p>
          <a:p>
            <a:r>
              <a:rPr lang="en-US" dirty="0"/>
              <a:t>Validate CTE and modulus of Carbon Board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65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132FE3-B321-97CC-02A3-A7D3046A13D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65056-15C9-EE0D-F2D9-277B2E313E2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E1B9D-5AB1-94EB-7597-7C20380583D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A0E43-AD96-EF65-AA86-56DE5F2A59A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A49F260-5DE8-83AE-6365-296189EB01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2048BDA-B064-4E62-A360-8F13491454C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1F633E-B6D4-15AD-A8EF-AFB893A23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924076-2913-9CB5-228A-5FCAF4B1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DECDD2-27A1-37E3-4C26-4BCC4637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Stuff</a:t>
            </a:r>
          </a:p>
        </p:txBody>
      </p:sp>
    </p:spTree>
    <p:extLst>
      <p:ext uri="{BB962C8B-B14F-4D97-AF65-F5344CB8AC3E}">
        <p14:creationId xmlns:p14="http://schemas.microsoft.com/office/powerpoint/2010/main" val="4054245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1844F-F39D-D379-AB4C-A50BA7423DC0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Old Stuff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792017-2CD7-4739-33E1-8641F3D8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1E9D2-973D-D431-56A0-0E428E47D5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BFA0E-C9AA-202F-02F4-D3409F406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D5757-E0D0-CDA9-A2AF-064048F09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23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C03294-1FBA-EF49-9A63-01D3BB7E21E0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541058" y="558554"/>
            <a:ext cx="3070295" cy="37671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CB4CC5-2276-9D92-9849-10A469A7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002D0-A11A-0457-B754-7CE8CA4BCD1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3027893" cy="3873415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of stacks has been measured in Shear (at room temp)</a:t>
            </a:r>
          </a:p>
          <a:p>
            <a:pPr lvl="1"/>
            <a:r>
              <a:rPr lang="en-US" dirty="0"/>
              <a:t>~22 MPa Shear Strength</a:t>
            </a:r>
          </a:p>
          <a:p>
            <a:pPr lvl="1"/>
            <a:r>
              <a:rPr lang="en-US" dirty="0"/>
              <a:t>~10 </a:t>
            </a:r>
            <a:r>
              <a:rPr lang="en-US" dirty="0" err="1"/>
              <a:t>Gpa</a:t>
            </a:r>
            <a:r>
              <a:rPr lang="en-US" dirty="0"/>
              <a:t> Flex Modulus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of Compression CTE samples have been prepared</a:t>
            </a:r>
          </a:p>
          <a:p>
            <a:pPr lvl="1"/>
            <a:r>
              <a:rPr lang="en-US" dirty="0"/>
              <a:t>Technician was not available to take measurements</a:t>
            </a:r>
          </a:p>
          <a:p>
            <a:pPr lvl="1"/>
            <a:r>
              <a:rPr lang="en-US" dirty="0"/>
              <a:t>CTE Has been measured</a:t>
            </a:r>
          </a:p>
          <a:p>
            <a:pPr lvl="1"/>
            <a:r>
              <a:rPr lang="en-US" dirty="0"/>
              <a:t>Planning Compression RT Tuesday on Instron to 60 MPa</a:t>
            </a: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C1495429-EE5E-C1FA-301B-0844748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353" y="350974"/>
            <a:ext cx="1866813" cy="1516682"/>
          </a:xfrm>
          <a:prstGeom prst="rect">
            <a:avLst/>
          </a:prstGeom>
        </p:spPr>
      </p:pic>
      <p:pic>
        <p:nvPicPr>
          <p:cNvPr id="9" name="Content Placeholder 16">
            <a:extLst>
              <a:ext uri="{FF2B5EF4-FFF2-40B4-BE49-F238E27FC236}">
                <a16:creationId xmlns:a16="http://schemas.microsoft.com/office/drawing/2014/main" id="{64E50F23-1C29-0723-369A-72FCB0A7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353" y="1937718"/>
            <a:ext cx="1860706" cy="1516682"/>
          </a:xfrm>
          <a:prstGeom prst="rect">
            <a:avLst/>
          </a:prstGeom>
        </p:spPr>
      </p:pic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4544B7C5-1683-6256-9549-AA9D4FF61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353" y="3572078"/>
            <a:ext cx="2417531" cy="877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6D4A3-7D36-213C-C8AA-3F6A229F1164}"/>
              </a:ext>
            </a:extLst>
          </p:cNvPr>
          <p:cNvSpPr txBox="1"/>
          <p:nvPr/>
        </p:nvSpPr>
        <p:spPr>
          <a:xfrm>
            <a:off x="8097217" y="3584745"/>
            <a:ext cx="614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µm/m</a:t>
            </a:r>
          </a:p>
        </p:txBody>
      </p:sp>
    </p:spTree>
    <p:extLst>
      <p:ext uri="{BB962C8B-B14F-4D97-AF65-F5344CB8AC3E}">
        <p14:creationId xmlns:p14="http://schemas.microsoft.com/office/powerpoint/2010/main" val="4008011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926EE-B2F0-4D68-8852-5E28D760D7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B73D87-6D40-4E9E-A323-4CCA899BF678}" type="datetime1">
              <a:rPr lang="en-US" altLang="en-US" smtClean="0"/>
              <a:t>3/30/2026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C92B6-896C-40ED-B56A-5A34B5A6C2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757C-D2A4-462A-BADE-9D08269DFE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D7474B-8B8D-4DDF-85C0-6F19B28A826F}"/>
              </a:ext>
            </a:extLst>
          </p:cNvPr>
          <p:cNvSpPr/>
          <p:nvPr/>
        </p:nvSpPr>
        <p:spPr>
          <a:xfrm>
            <a:off x="1434662" y="2402731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2269AD0-943A-4443-B42C-8E80D9512BEE}"/>
              </a:ext>
            </a:extLst>
          </p:cNvPr>
          <p:cNvCxnSpPr>
            <a:cxnSpLocks/>
          </p:cNvCxnSpPr>
          <p:nvPr/>
        </p:nvCxnSpPr>
        <p:spPr>
          <a:xfrm>
            <a:off x="6648523" y="921834"/>
            <a:ext cx="30063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479A447-9F8C-440A-9C70-62DA3A546AAC}"/>
              </a:ext>
            </a:extLst>
          </p:cNvPr>
          <p:cNvCxnSpPr>
            <a:cxnSpLocks/>
          </p:cNvCxnSpPr>
          <p:nvPr/>
        </p:nvCxnSpPr>
        <p:spPr>
          <a:xfrm>
            <a:off x="6648523" y="2550609"/>
            <a:ext cx="30063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2B8F44-A435-4846-9A4C-79471302C6EA}"/>
              </a:ext>
            </a:extLst>
          </p:cNvPr>
          <p:cNvCxnSpPr>
            <a:cxnSpLocks/>
          </p:cNvCxnSpPr>
          <p:nvPr/>
        </p:nvCxnSpPr>
        <p:spPr>
          <a:xfrm>
            <a:off x="8803876" y="921835"/>
            <a:ext cx="0" cy="598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B54684-2C14-45F2-B6F7-56FA1C7260A4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7426523" y="2364092"/>
            <a:ext cx="1" cy="1865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2815619-0FEA-4CB8-A83F-9693ADE2A22C}"/>
              </a:ext>
            </a:extLst>
          </p:cNvPr>
          <p:cNvSpPr txBox="1"/>
          <p:nvPr/>
        </p:nvSpPr>
        <p:spPr>
          <a:xfrm>
            <a:off x="8265556" y="1503106"/>
            <a:ext cx="1076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21.45 mm Outer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17DC1-736B-4E1B-BFEF-7B30A5566EA4}"/>
              </a:ext>
            </a:extLst>
          </p:cNvPr>
          <p:cNvCxnSpPr>
            <a:cxnSpLocks/>
          </p:cNvCxnSpPr>
          <p:nvPr/>
        </p:nvCxnSpPr>
        <p:spPr>
          <a:xfrm flipH="1">
            <a:off x="8395033" y="2912119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F3CD16E-30C7-4C5D-93F8-CABEDCF3EAE5}"/>
              </a:ext>
            </a:extLst>
          </p:cNvPr>
          <p:cNvSpPr txBox="1"/>
          <p:nvPr/>
        </p:nvSpPr>
        <p:spPr>
          <a:xfrm>
            <a:off x="1066137" y="146342"/>
            <a:ext cx="622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EIC Stack Layout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0B97F-8CA2-4D64-A2CD-C1219FFB3B92}"/>
              </a:ext>
            </a:extLst>
          </p:cNvPr>
          <p:cNvCxnSpPr>
            <a:cxnSpLocks/>
          </p:cNvCxnSpPr>
          <p:nvPr/>
        </p:nvCxnSpPr>
        <p:spPr>
          <a:xfrm>
            <a:off x="6516035" y="1547362"/>
            <a:ext cx="6336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2D72A43-0D05-4A68-82EB-043DF91CCD4F}"/>
              </a:ext>
            </a:extLst>
          </p:cNvPr>
          <p:cNvCxnSpPr>
            <a:cxnSpLocks/>
          </p:cNvCxnSpPr>
          <p:nvPr/>
        </p:nvCxnSpPr>
        <p:spPr>
          <a:xfrm>
            <a:off x="6510046" y="1880823"/>
            <a:ext cx="16416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4681CB8-824F-48CB-B058-E19CD58679F1}"/>
              </a:ext>
            </a:extLst>
          </p:cNvPr>
          <p:cNvSpPr txBox="1"/>
          <p:nvPr/>
        </p:nvSpPr>
        <p:spPr>
          <a:xfrm>
            <a:off x="6602398" y="1577411"/>
            <a:ext cx="1527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4.29 mm shim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F4D109-FE55-429D-B82B-C9F93802DAA9}"/>
              </a:ext>
            </a:extLst>
          </p:cNvPr>
          <p:cNvSpPr txBox="1"/>
          <p:nvPr/>
        </p:nvSpPr>
        <p:spPr>
          <a:xfrm>
            <a:off x="6570435" y="2064010"/>
            <a:ext cx="1712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 x 8.58 mm 4-stack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4FD704-7EC1-4A10-A970-77FC270349C6}"/>
              </a:ext>
            </a:extLst>
          </p:cNvPr>
          <p:cNvCxnSpPr>
            <a:cxnSpLocks/>
          </p:cNvCxnSpPr>
          <p:nvPr/>
        </p:nvCxnSpPr>
        <p:spPr>
          <a:xfrm flipV="1">
            <a:off x="7426523" y="1880824"/>
            <a:ext cx="0" cy="159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C97A3B-F76E-4001-B8EC-585582CC38DC}"/>
              </a:ext>
            </a:extLst>
          </p:cNvPr>
          <p:cNvCxnSpPr>
            <a:cxnSpLocks/>
          </p:cNvCxnSpPr>
          <p:nvPr/>
        </p:nvCxnSpPr>
        <p:spPr>
          <a:xfrm>
            <a:off x="8803876" y="1966023"/>
            <a:ext cx="0" cy="598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F4B725-972E-46DA-B72E-AD974C832DAB}"/>
              </a:ext>
            </a:extLst>
          </p:cNvPr>
          <p:cNvCxnSpPr>
            <a:cxnSpLocks/>
          </p:cNvCxnSpPr>
          <p:nvPr/>
        </p:nvCxnSpPr>
        <p:spPr>
          <a:xfrm flipH="1">
            <a:off x="1512626" y="2898929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4598867-2629-4669-9E75-CD5A8B5914F6}"/>
              </a:ext>
            </a:extLst>
          </p:cNvPr>
          <p:cNvCxnSpPr>
            <a:cxnSpLocks/>
          </p:cNvCxnSpPr>
          <p:nvPr/>
        </p:nvCxnSpPr>
        <p:spPr>
          <a:xfrm flipH="1">
            <a:off x="547526" y="515674"/>
            <a:ext cx="887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F504A1-C7C1-4CAF-B581-A3F52400044F}"/>
              </a:ext>
            </a:extLst>
          </p:cNvPr>
          <p:cNvCxnSpPr>
            <a:cxnSpLocks/>
          </p:cNvCxnSpPr>
          <p:nvPr/>
        </p:nvCxnSpPr>
        <p:spPr>
          <a:xfrm flipH="1">
            <a:off x="547526" y="2905660"/>
            <a:ext cx="887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6BC9B3B-7357-4037-97BE-0E099290D02C}"/>
              </a:ext>
            </a:extLst>
          </p:cNvPr>
          <p:cNvSpPr txBox="1"/>
          <p:nvPr/>
        </p:nvSpPr>
        <p:spPr>
          <a:xfrm rot="5400000">
            <a:off x="3603069" y="3571032"/>
            <a:ext cx="114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2x 250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B15D947-B424-416A-AFF2-0A9C9189F29A}"/>
              </a:ext>
            </a:extLst>
          </p:cNvPr>
          <p:cNvSpPr txBox="1"/>
          <p:nvPr/>
        </p:nvSpPr>
        <p:spPr>
          <a:xfrm>
            <a:off x="250309" y="1641330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25.27 mm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F929572-4CDC-47BF-B9C5-8EDB6FEAF029}"/>
              </a:ext>
            </a:extLst>
          </p:cNvPr>
          <p:cNvCxnSpPr>
            <a:cxnSpLocks/>
            <a:endCxn id="71" idx="0"/>
          </p:cNvCxnSpPr>
          <p:nvPr/>
        </p:nvCxnSpPr>
        <p:spPr>
          <a:xfrm flipH="1">
            <a:off x="824786" y="540831"/>
            <a:ext cx="12096" cy="11004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014A19-2729-4E5B-9038-73BF873969CE}"/>
              </a:ext>
            </a:extLst>
          </p:cNvPr>
          <p:cNvCxnSpPr>
            <a:cxnSpLocks/>
          </p:cNvCxnSpPr>
          <p:nvPr/>
        </p:nvCxnSpPr>
        <p:spPr>
          <a:xfrm>
            <a:off x="836882" y="2062186"/>
            <a:ext cx="0" cy="8236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475EBFE-5048-484F-88E2-6A8E74CA0467}"/>
              </a:ext>
            </a:extLst>
          </p:cNvPr>
          <p:cNvCxnSpPr>
            <a:cxnSpLocks/>
            <a:stCxn id="70" idx="2"/>
          </p:cNvCxnSpPr>
          <p:nvPr/>
        </p:nvCxnSpPr>
        <p:spPr>
          <a:xfrm flipH="1" flipV="1">
            <a:off x="1539815" y="3894197"/>
            <a:ext cx="2314566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C54EAF1-A3B4-4668-AFF8-148FCD615A6A}"/>
              </a:ext>
            </a:extLst>
          </p:cNvPr>
          <p:cNvCxnSpPr>
            <a:cxnSpLocks/>
            <a:endCxn id="70" idx="0"/>
          </p:cNvCxnSpPr>
          <p:nvPr/>
        </p:nvCxnSpPr>
        <p:spPr>
          <a:xfrm flipH="1">
            <a:off x="4500712" y="3894197"/>
            <a:ext cx="192115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938D53C5-6CC0-4339-BF8F-E247ECA47389}"/>
              </a:ext>
            </a:extLst>
          </p:cNvPr>
          <p:cNvSpPr/>
          <p:nvPr/>
        </p:nvSpPr>
        <p:spPr>
          <a:xfrm>
            <a:off x="1434662" y="2227570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4D9D26-2150-44C6-9058-A748F5BD7684}"/>
              </a:ext>
            </a:extLst>
          </p:cNvPr>
          <p:cNvSpPr/>
          <p:nvPr/>
        </p:nvSpPr>
        <p:spPr>
          <a:xfrm>
            <a:off x="1434662" y="2053894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180A2D2-3854-4605-8F5E-85A99A99A576}"/>
              </a:ext>
            </a:extLst>
          </p:cNvPr>
          <p:cNvSpPr/>
          <p:nvPr/>
        </p:nvSpPr>
        <p:spPr>
          <a:xfrm>
            <a:off x="1428673" y="1869530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9D5C38-FA3B-4C12-A050-91A7828938CE}"/>
              </a:ext>
            </a:extLst>
          </p:cNvPr>
          <p:cNvSpPr/>
          <p:nvPr/>
        </p:nvSpPr>
        <p:spPr>
          <a:xfrm>
            <a:off x="1434662" y="1715477"/>
            <a:ext cx="2427815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C2F4D13-FCCD-4066-B67E-6B9B906F1097}"/>
              </a:ext>
            </a:extLst>
          </p:cNvPr>
          <p:cNvSpPr/>
          <p:nvPr/>
        </p:nvSpPr>
        <p:spPr>
          <a:xfrm>
            <a:off x="1434662" y="1547362"/>
            <a:ext cx="2427815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F2DC271-FADB-4B52-872A-7F47CCE6B2CA}"/>
              </a:ext>
            </a:extLst>
          </p:cNvPr>
          <p:cNvSpPr/>
          <p:nvPr/>
        </p:nvSpPr>
        <p:spPr>
          <a:xfrm>
            <a:off x="1434662" y="1379317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28CC174-F0F5-45EA-AB60-C698B5C38BD0}"/>
              </a:ext>
            </a:extLst>
          </p:cNvPr>
          <p:cNvSpPr/>
          <p:nvPr/>
        </p:nvSpPr>
        <p:spPr>
          <a:xfrm>
            <a:off x="1434662" y="1210898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A5A460D-853E-495F-8C95-208F478054C8}"/>
              </a:ext>
            </a:extLst>
          </p:cNvPr>
          <p:cNvSpPr/>
          <p:nvPr/>
        </p:nvSpPr>
        <p:spPr>
          <a:xfrm>
            <a:off x="1434662" y="1035736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FE8707-B324-46FC-830E-AB52E65D0776}"/>
              </a:ext>
            </a:extLst>
          </p:cNvPr>
          <p:cNvSpPr/>
          <p:nvPr/>
        </p:nvSpPr>
        <p:spPr>
          <a:xfrm>
            <a:off x="1434662" y="861295"/>
            <a:ext cx="5081373" cy="1766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D33C728-727E-4903-843A-0D9E0B877374}"/>
              </a:ext>
            </a:extLst>
          </p:cNvPr>
          <p:cNvSpPr/>
          <p:nvPr/>
        </p:nvSpPr>
        <p:spPr>
          <a:xfrm>
            <a:off x="3999431" y="1560265"/>
            <a:ext cx="2427815" cy="32311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3CA3164-5C6D-40F7-B94E-5D8FDDEDB4CD}"/>
              </a:ext>
            </a:extLst>
          </p:cNvPr>
          <p:cNvSpPr/>
          <p:nvPr/>
        </p:nvSpPr>
        <p:spPr>
          <a:xfrm>
            <a:off x="1539816" y="2578953"/>
            <a:ext cx="4887430" cy="32311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9168BF-4E1C-41AB-8245-BBD25058F7A8}"/>
              </a:ext>
            </a:extLst>
          </p:cNvPr>
          <p:cNvCxnSpPr>
            <a:cxnSpLocks/>
          </p:cNvCxnSpPr>
          <p:nvPr/>
        </p:nvCxnSpPr>
        <p:spPr>
          <a:xfrm flipH="1">
            <a:off x="6421861" y="2938724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DB9FFC-2E29-C8AC-B294-D9CCBAD1CA4E}"/>
              </a:ext>
            </a:extLst>
          </p:cNvPr>
          <p:cNvSpPr txBox="1"/>
          <p:nvPr/>
        </p:nvSpPr>
        <p:spPr>
          <a:xfrm>
            <a:off x="6585568" y="2601888"/>
            <a:ext cx="1527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3.82 mm shim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E869C-50A6-46A8-34AB-47E7096A3392}"/>
              </a:ext>
            </a:extLst>
          </p:cNvPr>
          <p:cNvSpPr/>
          <p:nvPr/>
        </p:nvSpPr>
        <p:spPr>
          <a:xfrm>
            <a:off x="1555716" y="540831"/>
            <a:ext cx="4887430" cy="32311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2756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DEB2F3-2259-0115-C5AA-661A426FC3E9}"/>
              </a:ext>
            </a:extLst>
          </p:cNvPr>
          <p:cNvSpPr/>
          <p:nvPr/>
        </p:nvSpPr>
        <p:spPr>
          <a:xfrm>
            <a:off x="2487990" y="569010"/>
            <a:ext cx="2135611" cy="21344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926EE-B2F0-4D68-8852-5E28D760D7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3CAB42A-BA25-480C-8624-E56F66B9B5CE}" type="datetime1">
              <a:rPr lang="en-US" altLang="en-US" smtClean="0"/>
              <a:t>3/30/2026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C92B6-896C-40ED-B56A-5A34B5A6C2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757C-D2A4-462A-BADE-9D08269DFE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D7474B-8B8D-4DDF-85C0-6F19B28A826F}"/>
              </a:ext>
            </a:extLst>
          </p:cNvPr>
          <p:cNvSpPr/>
          <p:nvPr/>
        </p:nvSpPr>
        <p:spPr>
          <a:xfrm>
            <a:off x="2985481" y="2261989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23554B-154A-4A26-A8C9-1D9C014044AD}"/>
              </a:ext>
            </a:extLst>
          </p:cNvPr>
          <p:cNvSpPr/>
          <p:nvPr/>
        </p:nvSpPr>
        <p:spPr>
          <a:xfrm>
            <a:off x="2985481" y="2103560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820DD7-D68A-4A29-9B4C-67BB238E983C}"/>
              </a:ext>
            </a:extLst>
          </p:cNvPr>
          <p:cNvSpPr/>
          <p:nvPr/>
        </p:nvSpPr>
        <p:spPr>
          <a:xfrm>
            <a:off x="2985482" y="1965617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EBCEA5-2B25-4735-8743-5E76F3CBD87C}"/>
              </a:ext>
            </a:extLst>
          </p:cNvPr>
          <p:cNvSpPr/>
          <p:nvPr/>
        </p:nvSpPr>
        <p:spPr>
          <a:xfrm>
            <a:off x="2985482" y="1794167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200E49-3F53-4660-B93F-75CCAAD390A7}"/>
              </a:ext>
            </a:extLst>
          </p:cNvPr>
          <p:cNvSpPr/>
          <p:nvPr/>
        </p:nvSpPr>
        <p:spPr>
          <a:xfrm>
            <a:off x="2985481" y="1464852"/>
            <a:ext cx="1219932" cy="2966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A5664B-79F0-4E7F-80E5-CBB8BDB20171}"/>
              </a:ext>
            </a:extLst>
          </p:cNvPr>
          <p:cNvSpPr/>
          <p:nvPr/>
        </p:nvSpPr>
        <p:spPr>
          <a:xfrm>
            <a:off x="2985482" y="1946230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4EF6BB-678F-4C2A-B347-C312FEB169C9}"/>
              </a:ext>
            </a:extLst>
          </p:cNvPr>
          <p:cNvSpPr/>
          <p:nvPr/>
        </p:nvSpPr>
        <p:spPr>
          <a:xfrm>
            <a:off x="2985482" y="1774780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E42390-1B3D-4F49-B6BF-F9C53D347C50}"/>
              </a:ext>
            </a:extLst>
          </p:cNvPr>
          <p:cNvSpPr/>
          <p:nvPr/>
        </p:nvSpPr>
        <p:spPr>
          <a:xfrm>
            <a:off x="2985482" y="1928812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56F5EF-62CE-497C-942F-4551CA9BFF08}"/>
              </a:ext>
            </a:extLst>
          </p:cNvPr>
          <p:cNvSpPr/>
          <p:nvPr/>
        </p:nvSpPr>
        <p:spPr>
          <a:xfrm>
            <a:off x="2985482" y="1757362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9CE969-80A2-4C7D-81A0-3864157B9410}"/>
              </a:ext>
            </a:extLst>
          </p:cNvPr>
          <p:cNvSpPr/>
          <p:nvPr/>
        </p:nvSpPr>
        <p:spPr>
          <a:xfrm>
            <a:off x="2985481" y="2096869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2269AD0-943A-4443-B42C-8E80D9512BEE}"/>
              </a:ext>
            </a:extLst>
          </p:cNvPr>
          <p:cNvCxnSpPr>
            <a:cxnSpLocks/>
          </p:cNvCxnSpPr>
          <p:nvPr/>
        </p:nvCxnSpPr>
        <p:spPr>
          <a:xfrm>
            <a:off x="4750044" y="817685"/>
            <a:ext cx="30063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479A447-9F8C-440A-9C70-62DA3A546AAC}"/>
              </a:ext>
            </a:extLst>
          </p:cNvPr>
          <p:cNvCxnSpPr>
            <a:cxnSpLocks/>
          </p:cNvCxnSpPr>
          <p:nvPr/>
        </p:nvCxnSpPr>
        <p:spPr>
          <a:xfrm>
            <a:off x="4750044" y="2446460"/>
            <a:ext cx="30063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2B8F44-A435-4846-9A4C-79471302C6EA}"/>
              </a:ext>
            </a:extLst>
          </p:cNvPr>
          <p:cNvCxnSpPr>
            <a:cxnSpLocks/>
          </p:cNvCxnSpPr>
          <p:nvPr/>
        </p:nvCxnSpPr>
        <p:spPr>
          <a:xfrm>
            <a:off x="6905396" y="817686"/>
            <a:ext cx="0" cy="598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B54684-2C14-45F2-B6F7-56FA1C7260A4}"/>
              </a:ext>
            </a:extLst>
          </p:cNvPr>
          <p:cNvCxnSpPr>
            <a:cxnSpLocks/>
            <a:endCxn id="55" idx="2"/>
          </p:cNvCxnSpPr>
          <p:nvPr/>
        </p:nvCxnSpPr>
        <p:spPr>
          <a:xfrm flipV="1">
            <a:off x="5528043" y="2259943"/>
            <a:ext cx="1" cy="1865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2815619-0FEA-4CB8-A83F-9693ADE2A22C}"/>
              </a:ext>
            </a:extLst>
          </p:cNvPr>
          <p:cNvSpPr txBox="1"/>
          <p:nvPr/>
        </p:nvSpPr>
        <p:spPr>
          <a:xfrm>
            <a:off x="6367077" y="1398956"/>
            <a:ext cx="10766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21.45 mm Outer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4D6D621-30FB-432C-B057-CA930857954C}"/>
              </a:ext>
            </a:extLst>
          </p:cNvPr>
          <p:cNvCxnSpPr/>
          <p:nvPr/>
        </p:nvCxnSpPr>
        <p:spPr>
          <a:xfrm>
            <a:off x="2977503" y="2505504"/>
            <a:ext cx="1" cy="936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17DC1-736B-4E1B-BFEF-7B30A5566EA4}"/>
              </a:ext>
            </a:extLst>
          </p:cNvPr>
          <p:cNvCxnSpPr>
            <a:cxnSpLocks/>
          </p:cNvCxnSpPr>
          <p:nvPr/>
        </p:nvCxnSpPr>
        <p:spPr>
          <a:xfrm flipH="1">
            <a:off x="4611565" y="2915661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80E0566-F859-4D49-814C-0E6F69DA2697}"/>
              </a:ext>
            </a:extLst>
          </p:cNvPr>
          <p:cNvSpPr txBox="1"/>
          <p:nvPr/>
        </p:nvSpPr>
        <p:spPr>
          <a:xfrm rot="5400000">
            <a:off x="3056102" y="3166372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15.4 mm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B41EF5-940C-42C4-926E-8BE4C7CC87CE}"/>
              </a:ext>
            </a:extLst>
          </p:cNvPr>
          <p:cNvCxnSpPr>
            <a:cxnSpLocks/>
          </p:cNvCxnSpPr>
          <p:nvPr/>
        </p:nvCxnSpPr>
        <p:spPr>
          <a:xfrm flipH="1">
            <a:off x="3785260" y="3239550"/>
            <a:ext cx="4334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3639E08-7F9B-492F-A86F-1E04E5C79CFA}"/>
              </a:ext>
            </a:extLst>
          </p:cNvPr>
          <p:cNvCxnSpPr>
            <a:cxnSpLocks/>
          </p:cNvCxnSpPr>
          <p:nvPr/>
        </p:nvCxnSpPr>
        <p:spPr>
          <a:xfrm flipH="1">
            <a:off x="2998796" y="3236936"/>
            <a:ext cx="4334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F3CD16E-30C7-4C5D-93F8-CABEDCF3EAE5}"/>
              </a:ext>
            </a:extLst>
          </p:cNvPr>
          <p:cNvSpPr txBox="1"/>
          <p:nvPr/>
        </p:nvSpPr>
        <p:spPr>
          <a:xfrm>
            <a:off x="30392" y="-713265"/>
            <a:ext cx="622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EIC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63F077E-00DA-426A-8EEB-3F4BDDD33669}"/>
              </a:ext>
            </a:extLst>
          </p:cNvPr>
          <p:cNvSpPr/>
          <p:nvPr/>
        </p:nvSpPr>
        <p:spPr>
          <a:xfrm>
            <a:off x="2985481" y="1330922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8FEFBCD-51F7-4E25-A846-7C37BC841010}"/>
              </a:ext>
            </a:extLst>
          </p:cNvPr>
          <p:cNvSpPr/>
          <p:nvPr/>
        </p:nvSpPr>
        <p:spPr>
          <a:xfrm>
            <a:off x="2985482" y="984725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B980DC-B99C-4584-A699-EE21684F885C}"/>
              </a:ext>
            </a:extLst>
          </p:cNvPr>
          <p:cNvSpPr/>
          <p:nvPr/>
        </p:nvSpPr>
        <p:spPr>
          <a:xfrm>
            <a:off x="2985482" y="813275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677D73C-29A1-42F5-B0C7-CEB1EC0D640C}"/>
              </a:ext>
            </a:extLst>
          </p:cNvPr>
          <p:cNvSpPr/>
          <p:nvPr/>
        </p:nvSpPr>
        <p:spPr>
          <a:xfrm>
            <a:off x="2985481" y="1152782"/>
            <a:ext cx="1219932" cy="171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0B97F-8CA2-4D64-A2CD-C1219FFB3B92}"/>
              </a:ext>
            </a:extLst>
          </p:cNvPr>
          <p:cNvCxnSpPr>
            <a:cxnSpLocks/>
          </p:cNvCxnSpPr>
          <p:nvPr/>
        </p:nvCxnSpPr>
        <p:spPr>
          <a:xfrm>
            <a:off x="4611566" y="1504732"/>
            <a:ext cx="6336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2D72A43-0D05-4A68-82EB-043DF91CCD4F}"/>
              </a:ext>
            </a:extLst>
          </p:cNvPr>
          <p:cNvCxnSpPr>
            <a:cxnSpLocks/>
          </p:cNvCxnSpPr>
          <p:nvPr/>
        </p:nvCxnSpPr>
        <p:spPr>
          <a:xfrm>
            <a:off x="4611567" y="1744326"/>
            <a:ext cx="16416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4681CB8-824F-48CB-B058-E19CD58679F1}"/>
              </a:ext>
            </a:extLst>
          </p:cNvPr>
          <p:cNvSpPr txBox="1"/>
          <p:nvPr/>
        </p:nvSpPr>
        <p:spPr>
          <a:xfrm>
            <a:off x="4551534" y="1473360"/>
            <a:ext cx="15274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4.29 mm shim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0F4D109-FE55-429D-B82B-C9F93802DAA9}"/>
              </a:ext>
            </a:extLst>
          </p:cNvPr>
          <p:cNvSpPr txBox="1"/>
          <p:nvPr/>
        </p:nvSpPr>
        <p:spPr>
          <a:xfrm>
            <a:off x="4671955" y="1959861"/>
            <a:ext cx="1712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 x 8.58 mm 4-stack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4FD704-7EC1-4A10-A970-77FC270349C6}"/>
              </a:ext>
            </a:extLst>
          </p:cNvPr>
          <p:cNvCxnSpPr>
            <a:cxnSpLocks/>
          </p:cNvCxnSpPr>
          <p:nvPr/>
        </p:nvCxnSpPr>
        <p:spPr>
          <a:xfrm flipV="1">
            <a:off x="5528043" y="1744327"/>
            <a:ext cx="0" cy="159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C97A3B-F76E-4001-B8EC-585582CC38DC}"/>
              </a:ext>
            </a:extLst>
          </p:cNvPr>
          <p:cNvCxnSpPr>
            <a:cxnSpLocks/>
          </p:cNvCxnSpPr>
          <p:nvPr/>
        </p:nvCxnSpPr>
        <p:spPr>
          <a:xfrm>
            <a:off x="6905396" y="1861873"/>
            <a:ext cx="0" cy="5989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264D6E40-2617-4D00-9527-A2680DC7F0DF}"/>
              </a:ext>
            </a:extLst>
          </p:cNvPr>
          <p:cNvSpPr txBox="1"/>
          <p:nvPr/>
        </p:nvSpPr>
        <p:spPr>
          <a:xfrm>
            <a:off x="3238687" y="1448203"/>
            <a:ext cx="71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EIC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7F4B725-972E-46DA-B72E-AD974C832DAB}"/>
              </a:ext>
            </a:extLst>
          </p:cNvPr>
          <p:cNvCxnSpPr>
            <a:cxnSpLocks/>
          </p:cNvCxnSpPr>
          <p:nvPr/>
        </p:nvCxnSpPr>
        <p:spPr>
          <a:xfrm flipH="1">
            <a:off x="2457974" y="2915661"/>
            <a:ext cx="10769" cy="1387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4598867-2629-4669-9E75-CD5A8B5914F6}"/>
              </a:ext>
            </a:extLst>
          </p:cNvPr>
          <p:cNvCxnSpPr>
            <a:cxnSpLocks/>
          </p:cNvCxnSpPr>
          <p:nvPr/>
        </p:nvCxnSpPr>
        <p:spPr>
          <a:xfrm flipH="1">
            <a:off x="1570838" y="579385"/>
            <a:ext cx="887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CF504A1-C7C1-4CAF-B581-A3F52400044F}"/>
              </a:ext>
            </a:extLst>
          </p:cNvPr>
          <p:cNvCxnSpPr>
            <a:cxnSpLocks/>
          </p:cNvCxnSpPr>
          <p:nvPr/>
        </p:nvCxnSpPr>
        <p:spPr>
          <a:xfrm flipH="1">
            <a:off x="1576223" y="2683410"/>
            <a:ext cx="88713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6BC9B3B-7357-4037-97BE-0E099290D02C}"/>
              </a:ext>
            </a:extLst>
          </p:cNvPr>
          <p:cNvSpPr txBox="1"/>
          <p:nvPr/>
        </p:nvSpPr>
        <p:spPr>
          <a:xfrm rot="5400000">
            <a:off x="2817157" y="3933066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25.27 mm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B15D947-B424-416A-AFF2-0A9C9189F29A}"/>
              </a:ext>
            </a:extLst>
          </p:cNvPr>
          <p:cNvSpPr txBox="1"/>
          <p:nvPr/>
        </p:nvSpPr>
        <p:spPr>
          <a:xfrm>
            <a:off x="1279006" y="1419080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25.27 mm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F929572-4CDC-47BF-B9C5-8EDB6FEAF029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1853482" y="595436"/>
            <a:ext cx="1" cy="8236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5014A19-2729-4E5B-9038-73BF873969CE}"/>
              </a:ext>
            </a:extLst>
          </p:cNvPr>
          <p:cNvCxnSpPr>
            <a:cxnSpLocks/>
          </p:cNvCxnSpPr>
          <p:nvPr/>
        </p:nvCxnSpPr>
        <p:spPr>
          <a:xfrm>
            <a:off x="1865579" y="1839936"/>
            <a:ext cx="0" cy="8236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475EBFE-5048-484F-88E2-6A8E74CA0467}"/>
              </a:ext>
            </a:extLst>
          </p:cNvPr>
          <p:cNvCxnSpPr>
            <a:cxnSpLocks/>
          </p:cNvCxnSpPr>
          <p:nvPr/>
        </p:nvCxnSpPr>
        <p:spPr>
          <a:xfrm flipH="1">
            <a:off x="2465818" y="3922736"/>
            <a:ext cx="6339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C54EAF1-A3B4-4668-AFF8-148FCD615A6A}"/>
              </a:ext>
            </a:extLst>
          </p:cNvPr>
          <p:cNvCxnSpPr>
            <a:cxnSpLocks/>
          </p:cNvCxnSpPr>
          <p:nvPr/>
        </p:nvCxnSpPr>
        <p:spPr>
          <a:xfrm flipH="1">
            <a:off x="3608369" y="3922736"/>
            <a:ext cx="10031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8F014C-B975-D98E-A105-11A908DB369A}"/>
              </a:ext>
            </a:extLst>
          </p:cNvPr>
          <p:cNvCxnSpPr/>
          <p:nvPr/>
        </p:nvCxnSpPr>
        <p:spPr>
          <a:xfrm>
            <a:off x="4219994" y="2505504"/>
            <a:ext cx="1" cy="9363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FA55778-76F2-263E-8672-DC87F2A5EC45}"/>
              </a:ext>
            </a:extLst>
          </p:cNvPr>
          <p:cNvSpPr txBox="1"/>
          <p:nvPr/>
        </p:nvSpPr>
        <p:spPr>
          <a:xfrm rot="5400000">
            <a:off x="3854341" y="1143253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4.93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DD0B5-3A8B-B17D-B88E-15E9ED255873}"/>
              </a:ext>
            </a:extLst>
          </p:cNvPr>
          <p:cNvSpPr txBox="1"/>
          <p:nvPr/>
        </p:nvSpPr>
        <p:spPr>
          <a:xfrm rot="5400000">
            <a:off x="2196046" y="1279693"/>
            <a:ext cx="114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4.93 mm</a:t>
            </a:r>
          </a:p>
        </p:txBody>
      </p:sp>
    </p:spTree>
    <p:extLst>
      <p:ext uri="{BB962C8B-B14F-4D97-AF65-F5344CB8AC3E}">
        <p14:creationId xmlns:p14="http://schemas.microsoft.com/office/powerpoint/2010/main" val="973635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BE13C1-E891-7C62-376A-30929A8C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929415" cy="3794522"/>
          </a:xfrm>
        </p:spPr>
        <p:txBody>
          <a:bodyPr/>
          <a:lstStyle/>
          <a:p>
            <a:r>
              <a:rPr lang="en-US" dirty="0"/>
              <a:t>Fermilab is fabricating a large NbTi IR quad (Q2PF) for EIC of the key and bladder design and required a rigid cable composite</a:t>
            </a:r>
          </a:p>
          <a:p>
            <a:pPr lvl="1"/>
            <a:r>
              <a:rPr lang="en-US" dirty="0"/>
              <a:t>This leads to the requirement of epoxy impregnation</a:t>
            </a:r>
          </a:p>
          <a:p>
            <a:pPr lvl="1"/>
            <a:r>
              <a:rPr lang="en-US" dirty="0"/>
              <a:t>To minimize risk we wish to have a similar process to MQXF</a:t>
            </a:r>
          </a:p>
          <a:p>
            <a:pPr lvl="2"/>
            <a:r>
              <a:rPr lang="en-US" dirty="0"/>
              <a:t>Intermediate curing stage between layers with a binder</a:t>
            </a:r>
          </a:p>
          <a:p>
            <a:pPr lvl="3"/>
            <a:r>
              <a:rPr lang="en-US" dirty="0"/>
              <a:t>CTD 1.1 BDR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863C4-16EE-4E97-3BAE-FB257FB1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of NbTi cable stacks with intermediate binding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8BCCC-6EC1-E469-ECCD-0BBAB6F14C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8DF6A99-8285-4748-9E3E-9769332AE3D9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2966-5A59-CDC9-A43D-55A173224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A2005-370A-091E-824D-6CF0FD3B3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72B0F-4646-41D9-CED5-755DF6D5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669" y="925793"/>
            <a:ext cx="2202309" cy="3176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2E588-D33A-73E0-F8B4-C0D35B32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416" y="1538286"/>
            <a:ext cx="2122572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50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C5E78F-6802-C45A-50F0-33DBD96C4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5560139" cy="3794522"/>
          </a:xfrm>
        </p:spPr>
        <p:txBody>
          <a:bodyPr/>
          <a:lstStyle/>
          <a:p>
            <a:r>
              <a:rPr lang="en-US" dirty="0"/>
              <a:t>Pre- impregnation binder process to set coil layer geometry after winding</a:t>
            </a:r>
          </a:p>
          <a:p>
            <a:r>
              <a:rPr lang="en-US" dirty="0"/>
              <a:t>The process has been proven in the MCBXF</a:t>
            </a:r>
          </a:p>
          <a:p>
            <a:endParaRPr lang="en-US" dirty="0"/>
          </a:p>
          <a:p>
            <a:r>
              <a:rPr lang="en-US" dirty="0"/>
              <a:t>CTD 1.1 is an epoxy compatible binding system dissolved in a solvent (Acetone or MEK)</a:t>
            </a:r>
          </a:p>
          <a:p>
            <a:pPr lvl="1"/>
            <a:r>
              <a:rPr lang="en-US" dirty="0"/>
              <a:t>The system appears to be raw B-staged epoxy resin. (Guessing the same system as 101K)</a:t>
            </a:r>
          </a:p>
          <a:p>
            <a:pPr lvl="1"/>
            <a:r>
              <a:rPr lang="en-US" dirty="0"/>
              <a:t>Cured with heat similar to other binder systems</a:t>
            </a:r>
          </a:p>
          <a:p>
            <a:pPr lvl="2"/>
            <a:r>
              <a:rPr lang="en-US" dirty="0"/>
              <a:t>Allows drop in replacement to allow same curing process as the Ceramic binder in QXF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6B04F-02E8-4EC6-9400-EF71945F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Binder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655C1-8EDC-13FC-152C-61472BDF10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08CC84C-EA21-424A-AB77-7C112E2F3A84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3378D-EDAA-28EA-EAE5-C1BEECD5E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5ABCD-C1D1-8869-B30E-B6E9A1641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DB0C0-2E4B-62B8-9488-173F1D255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807" y="509722"/>
            <a:ext cx="2906254" cy="38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00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E21404-9234-7931-BC63-61C695694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Determine mechanical properties of potential insulation systems for EIC</a:t>
            </a:r>
          </a:p>
          <a:p>
            <a:pPr lvl="1"/>
            <a:r>
              <a:rPr lang="en-US" dirty="0"/>
              <a:t>At FNAL: Handling, Modulus (1-3 directions), CTE, dielectric strength</a:t>
            </a:r>
          </a:p>
          <a:p>
            <a:pPr lvl="1"/>
            <a:r>
              <a:rPr lang="en-US" dirty="0"/>
              <a:t>Externally: AC Loss</a:t>
            </a:r>
          </a:p>
          <a:p>
            <a:pPr lvl="2"/>
            <a:endParaRPr lang="en-US" dirty="0"/>
          </a:p>
          <a:p>
            <a:r>
              <a:rPr lang="en-US" dirty="0"/>
              <a:t>Intermediate steps:</a:t>
            </a:r>
          </a:p>
          <a:p>
            <a:pPr lvl="1"/>
            <a:r>
              <a:rPr lang="en-US" dirty="0"/>
              <a:t>Cable-stacks to demonstrate good quality impregnation, and make samples for measurements of mechanical and electrical properties;</a:t>
            </a:r>
          </a:p>
          <a:p>
            <a:pPr lvl="1"/>
            <a:r>
              <a:rPr lang="en-US" dirty="0"/>
              <a:t>1-m coils to demonstrate good quality impregnation, and make samples for measurements of mechanical and electrical properties:</a:t>
            </a:r>
          </a:p>
          <a:p>
            <a:r>
              <a:rPr lang="en-US" dirty="0"/>
              <a:t>Results to be compared with similar samples impregnated with CTD-101K to be used as benchmark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2BAA13-3054-2A48-F35C-368107F6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and Steps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695702-69F5-C325-741D-09393E5D6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CBEA8-BBB9-9185-237A-67D07B295D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1B0C388-99B9-442B-A928-8A8E933E367C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1B6E9-1899-FE09-A4A3-9D715A20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86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5744A6-E68C-8A93-E7BE-4C87C9E8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Cable dimensions</a:t>
            </a:r>
            <a:endParaRPr lang="en-US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6B773-FBB4-95E3-A450-C0F851FB4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1DC5C458-8BE3-72C8-FE69-DF9EA46D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16" y="2807511"/>
            <a:ext cx="3224284" cy="16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5A7F3E-0CAC-0386-DDAD-3478D2C5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116" y="83184"/>
            <a:ext cx="3159069" cy="2377696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4EBDA55-A637-589D-80B7-A9330EF35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10373"/>
            <a:ext cx="4964037" cy="3767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C4D8DD-2DF7-05B8-5F9A-D0AF25BA2CEE}"/>
              </a:ext>
            </a:extLst>
          </p:cNvPr>
          <p:cNvSpPr txBox="1"/>
          <p:nvPr/>
        </p:nvSpPr>
        <p:spPr>
          <a:xfrm>
            <a:off x="6112565" y="2575891"/>
            <a:ext cx="2122005" cy="230832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latin typeface="Helvetica"/>
              </a:rPr>
              <a:t>EIC IR quadrupole cable dimensions</a:t>
            </a:r>
            <a:endParaRPr lang="en-US" sz="900" dirty="0">
              <a:latin typeface="Helvetica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BCFF8-DB3E-4841-38ED-E69A8B96B2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C9C64CC-4AFB-40FB-9DDF-19D7F2C86D4C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1929D-A9F3-ABE0-3EF5-A91E45317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A25D0-A7FE-F13F-3882-21CA30B0EB8B}"/>
              </a:ext>
            </a:extLst>
          </p:cNvPr>
          <p:cNvSpPr/>
          <p:nvPr/>
        </p:nvSpPr>
        <p:spPr>
          <a:xfrm>
            <a:off x="1214846" y="1717766"/>
            <a:ext cx="877508" cy="1304689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995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663D42-E05A-6383-9B65-8A51939C2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96397"/>
            <a:ext cx="6386050" cy="3794522"/>
          </a:xfrm>
        </p:spPr>
        <p:txBody>
          <a:bodyPr lIns="0" tIns="0" rIns="0" bIns="0" anchor="t"/>
          <a:lstStyle/>
          <a:p>
            <a:pPr marL="226695" indent="-226695"/>
            <a:r>
              <a:rPr lang="en-US" dirty="0"/>
              <a:t>Make cable stacks exploring insulation and impregnation options:</a:t>
            </a:r>
          </a:p>
          <a:p>
            <a:pPr lvl="1"/>
            <a:r>
              <a:rPr lang="en-US" dirty="0">
                <a:ea typeface="ＭＳ Ｐゴシック"/>
                <a:sym typeface="Wingdings" panose="05000000000000000000" pitchFamily="2" charset="2"/>
              </a:rPr>
              <a:t>Benchmark: S2-glass sleeve (used for HQ) impregnated with CTD-101k</a:t>
            </a:r>
            <a:endParaRPr lang="en-US" dirty="0">
              <a:ea typeface="ＭＳ Ｐゴシック"/>
            </a:endParaRPr>
          </a:p>
          <a:p>
            <a:pPr lvl="1"/>
            <a:r>
              <a:rPr lang="en-US" dirty="0">
                <a:ea typeface="ＭＳ Ｐゴシック"/>
                <a:sym typeface="Wingdings" panose="05000000000000000000" pitchFamily="2" charset="2"/>
              </a:rPr>
              <a:t>Using CTD 1.1 BDR</a:t>
            </a:r>
          </a:p>
          <a:p>
            <a:pPr lvl="1"/>
            <a:r>
              <a:rPr lang="en-US" dirty="0">
                <a:ea typeface="ＭＳ Ｐゴシック"/>
                <a:sym typeface="Wingdings" panose="05000000000000000000" pitchFamily="2" charset="2"/>
              </a:rPr>
              <a:t>Prototype using unreacted QXF cable</a:t>
            </a:r>
          </a:p>
          <a:p>
            <a:pPr lvl="2"/>
            <a:r>
              <a:rPr lang="en-US" dirty="0">
                <a:ea typeface="ＭＳ Ｐゴシック"/>
                <a:sym typeface="Wingdings" panose="05000000000000000000" pitchFamily="2" charset="2"/>
              </a:rPr>
              <a:t>Once process is established, use EIC-Like Cable (LHC Inner)</a:t>
            </a:r>
          </a:p>
          <a:p>
            <a:pPr lvl="2"/>
            <a:r>
              <a:rPr lang="en-US" dirty="0">
                <a:ea typeface="ＭＳ Ｐゴシック"/>
                <a:sym typeface="Wingdings" panose="05000000000000000000" pitchFamily="2" charset="2"/>
              </a:rPr>
              <a:t>Value Engineering -Telene</a:t>
            </a:r>
            <a:endParaRPr lang="en-US" dirty="0"/>
          </a:p>
          <a:p>
            <a:pPr marL="226695" indent="-226695"/>
            <a:r>
              <a:rPr lang="en-US" dirty="0"/>
              <a:t>Measure structural properties at RT and 77K:</a:t>
            </a:r>
          </a:p>
          <a:p>
            <a:pPr lvl="1"/>
            <a:r>
              <a:rPr lang="en-US" dirty="0"/>
              <a:t>Elastic modulus at RT to 75MPa (can be measured at Fermilab)</a:t>
            </a:r>
          </a:p>
          <a:p>
            <a:pPr lvl="1"/>
            <a:r>
              <a:rPr lang="en-US" dirty="0"/>
              <a:t>Elastic modulus at 77 K (can be measured at Fermilab)</a:t>
            </a:r>
          </a:p>
          <a:p>
            <a:pPr lvl="1"/>
            <a:r>
              <a:rPr lang="en-US" dirty="0">
                <a:ea typeface="ＭＳ Ｐゴシック"/>
              </a:rPr>
              <a:t>Thermal contraction RT-77K </a:t>
            </a:r>
          </a:p>
          <a:p>
            <a:pPr lvl="1"/>
            <a:r>
              <a:rPr lang="en-US" dirty="0">
                <a:ea typeface="ＭＳ Ｐゴシック"/>
              </a:rPr>
              <a:t>Shear strength at RT and 77K (ASTM D2344) (can be measured at Fermilab with SBS test )</a:t>
            </a:r>
          </a:p>
          <a:p>
            <a:pPr marL="282575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6E33D3-9CF6-9102-67FF-71F3A2863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cable stacks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73D99-D912-E8C8-1354-B35038859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05557-EB52-9A1B-2063-F28D03AE38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1859063-81EF-47CC-80F9-D535983D175A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EECD5-F4F9-26D8-4EE9-B257C3F5E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Content Placeholder 9" descr="Chart, histogram&#10;&#10;AI-generated content may be incorrect.">
            <a:extLst>
              <a:ext uri="{FF2B5EF4-FFF2-40B4-BE49-F238E27FC236}">
                <a16:creationId xmlns:a16="http://schemas.microsoft.com/office/drawing/2014/main" id="{3854552B-F1AB-21F0-AEF6-06D1EB61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31" y="2449842"/>
            <a:ext cx="3091269" cy="2062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069F3-9A3B-6F2B-32AC-66D4B0468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063" y="114189"/>
            <a:ext cx="1638145" cy="23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2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39AF71-0D3C-BCDA-5A2B-9CF265991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3A31B-FF88-11A2-4EDC-99A9BC6417B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3960BF4-DD93-4DD8-A2F5-F44D647203A2}" type="datetime1">
              <a:rPr lang="en-US" altLang="en-US" smtClean="0"/>
              <a:t>3/30/2026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F64C9-D636-A6FD-872F-1F1653A8FC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B402F-BDC0-3549-B830-2B2E47BD29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478739B-6AA6-51E3-57BD-68313DB0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Configuration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519478-91AA-1A24-D36D-1B6819A2D4A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The stacks are shimmed to nominal size (cable plus insulation)</a:t>
            </a:r>
          </a:p>
          <a:p>
            <a:pPr lvl="1"/>
            <a:r>
              <a:rPr lang="en-US" dirty="0"/>
              <a:t>Fixed cavity not fixed Pressure</a:t>
            </a:r>
          </a:p>
          <a:p>
            <a:pPr lvl="1"/>
            <a:r>
              <a:rPr lang="en-US" dirty="0"/>
              <a:t>Same constraint as QXF</a:t>
            </a:r>
          </a:p>
          <a:p>
            <a:r>
              <a:rPr lang="en-US" dirty="0"/>
              <a:t>Prototype stacks of QXF are being fabricated with equivalent constraints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A91B584-5D34-2DF6-EBAB-C1A9115F182B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044104" y="443732"/>
            <a:ext cx="4307488" cy="18081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39498B-0CBB-541E-BA3E-F6517E2C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285" y="2756250"/>
            <a:ext cx="1946477" cy="12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1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85611-87FF-0362-E9E0-C1A5ABEB3AA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A905AE98-B01A-409F-A94C-03590400CB69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2E7DA-294E-C002-C5AF-ADECC65F6F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8266F-A598-35B2-0C01-3870785C3A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0BB2930-CC47-70E1-F377-6F4B64B6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0DCF1A-5DD2-1349-9E7F-205ACE8849D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402873" cy="3368538"/>
          </a:xfrm>
        </p:spPr>
        <p:txBody>
          <a:bodyPr/>
          <a:lstStyle/>
          <a:p>
            <a:r>
              <a:rPr lang="en-US" sz="1400" dirty="0"/>
              <a:t>Cable is sectioned and insulated</a:t>
            </a:r>
          </a:p>
          <a:p>
            <a:pPr lvl="1"/>
            <a:r>
              <a:rPr lang="en-US" sz="1200" dirty="0"/>
              <a:t>Then placed in fixed cavity in AL channel</a:t>
            </a:r>
          </a:p>
          <a:p>
            <a:pPr lvl="1"/>
            <a:r>
              <a:rPr lang="en-US" sz="1200" dirty="0"/>
              <a:t>Shims are made from 3D printed PPS-GF, good to ~200°C</a:t>
            </a:r>
          </a:p>
          <a:p>
            <a:pPr lvl="2"/>
            <a:r>
              <a:rPr lang="en-US" sz="1200" dirty="0"/>
              <a:t>Super handy, I recommend getting a machine that can use this material</a:t>
            </a:r>
          </a:p>
          <a:p>
            <a:r>
              <a:rPr lang="en-US" sz="1400" dirty="0"/>
              <a:t>Binder is applied at desired rate. We found that the tooling allows easy distribution applied by disposable pipette</a:t>
            </a:r>
          </a:p>
          <a:p>
            <a:r>
              <a:rPr lang="en-US" sz="1400" dirty="0"/>
              <a:t>Apply unit volume per square</a:t>
            </a:r>
          </a:p>
          <a:p>
            <a:r>
              <a:rPr lang="en-US" sz="1400" dirty="0"/>
              <a:t>Dry</a:t>
            </a:r>
          </a:p>
          <a:p>
            <a:pPr lvl="2"/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5E8ACA5-20B4-EA18-874B-F0225C35D9B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rcRect t="12556" b="22098"/>
          <a:stretch>
            <a:fillRect/>
          </a:stretch>
        </p:blipFill>
        <p:spPr>
          <a:xfrm>
            <a:off x="3715754" y="190520"/>
            <a:ext cx="3455664" cy="1693633"/>
          </a:xfr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B75988EA-5DE2-2F91-594B-FAC965DAD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753" y="2212320"/>
            <a:ext cx="5346700" cy="16143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CF44C26-0D77-0590-E618-02CF7D90627B}"/>
              </a:ext>
            </a:extLst>
          </p:cNvPr>
          <p:cNvSpPr/>
          <p:nvPr/>
        </p:nvSpPr>
        <p:spPr>
          <a:xfrm rot="187247">
            <a:off x="4065901" y="2596506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06948C-F5F4-AB88-3D00-D86F099F3564}"/>
              </a:ext>
            </a:extLst>
          </p:cNvPr>
          <p:cNvSpPr/>
          <p:nvPr/>
        </p:nvSpPr>
        <p:spPr>
          <a:xfrm rot="187247">
            <a:off x="4065900" y="2830562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545941-0ADF-65CE-75D9-3889248E9EC6}"/>
              </a:ext>
            </a:extLst>
          </p:cNvPr>
          <p:cNvSpPr/>
          <p:nvPr/>
        </p:nvSpPr>
        <p:spPr>
          <a:xfrm rot="187247">
            <a:off x="5023589" y="2659793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E508DA-3FC6-7BDA-84C7-26270BDEAB0E}"/>
              </a:ext>
            </a:extLst>
          </p:cNvPr>
          <p:cNvSpPr/>
          <p:nvPr/>
        </p:nvSpPr>
        <p:spPr>
          <a:xfrm rot="187247">
            <a:off x="5023588" y="2893849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42A49D-1967-1D3E-8B07-56E01DFF7A74}"/>
              </a:ext>
            </a:extLst>
          </p:cNvPr>
          <p:cNvSpPr/>
          <p:nvPr/>
        </p:nvSpPr>
        <p:spPr>
          <a:xfrm rot="187247">
            <a:off x="5933924" y="2713534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E2A1D4-E563-6E51-FFD9-00FFFA0C9FD0}"/>
              </a:ext>
            </a:extLst>
          </p:cNvPr>
          <p:cNvSpPr/>
          <p:nvPr/>
        </p:nvSpPr>
        <p:spPr>
          <a:xfrm rot="187247">
            <a:off x="5933923" y="2947590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EBC624-A747-1B74-1B2E-6D8E2C6D0B69}"/>
              </a:ext>
            </a:extLst>
          </p:cNvPr>
          <p:cNvSpPr/>
          <p:nvPr/>
        </p:nvSpPr>
        <p:spPr>
          <a:xfrm rot="187247">
            <a:off x="6865247" y="2756950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8DB0AF-2D57-B0FB-DAD2-BF7F0D59FD8B}"/>
              </a:ext>
            </a:extLst>
          </p:cNvPr>
          <p:cNvSpPr/>
          <p:nvPr/>
        </p:nvSpPr>
        <p:spPr>
          <a:xfrm rot="187247">
            <a:off x="6865246" y="2991006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D75732-CBE0-00DC-6C41-F3E12D7CF6F5}"/>
              </a:ext>
            </a:extLst>
          </p:cNvPr>
          <p:cNvSpPr/>
          <p:nvPr/>
        </p:nvSpPr>
        <p:spPr>
          <a:xfrm rot="187247">
            <a:off x="7815148" y="2805439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BB2572-6EC0-B6C4-A748-38391012E118}"/>
              </a:ext>
            </a:extLst>
          </p:cNvPr>
          <p:cNvSpPr/>
          <p:nvPr/>
        </p:nvSpPr>
        <p:spPr>
          <a:xfrm rot="187247">
            <a:off x="7815147" y="3039495"/>
            <a:ext cx="859838" cy="187523"/>
          </a:xfrm>
          <a:prstGeom prst="rect">
            <a:avLst/>
          </a:prstGeom>
          <a:solidFill>
            <a:schemeClr val="accent2">
              <a:alpha val="50000"/>
            </a:schemeClr>
          </a:solidFill>
          <a:ln w="2540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Content Placeholder 11">
            <a:extLst>
              <a:ext uri="{FF2B5EF4-FFF2-40B4-BE49-F238E27FC236}">
                <a16:creationId xmlns:a16="http://schemas.microsoft.com/office/drawing/2014/main" id="{18D34DFF-E2E3-119F-CD3D-DC8DA6439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217" b="19570"/>
          <a:stretch>
            <a:fillRect/>
          </a:stretch>
        </p:blipFill>
        <p:spPr>
          <a:xfrm>
            <a:off x="7061887" y="190520"/>
            <a:ext cx="2000566" cy="169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84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797DE3-2408-1DA1-6DAC-C4DB0251E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F4ABA-25D2-ABBF-E39B-0BF796B5F37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BE816621-9FCB-45A0-AB6F-07BF3713D896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57177-7855-0F04-21E7-0F7E872C267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599D7-9240-8B36-DA22-F235014E37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28FC09-5A6E-6854-8FFE-FF4E2F13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724C3B-1D8E-9387-062F-E381E02B13F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used 6 grams binder per total sample (3g solution, 1.5g solid/meter of cable)</a:t>
            </a:r>
          </a:p>
          <a:p>
            <a:pPr lvl="1"/>
            <a:r>
              <a:rPr lang="en-US" dirty="0"/>
              <a:t>Missing photo but only ~3mm penetration into stack</a:t>
            </a:r>
          </a:p>
          <a:p>
            <a:pPr lvl="1"/>
            <a:endParaRPr lang="en-US" dirty="0"/>
          </a:p>
          <a:p>
            <a:r>
              <a:rPr lang="en-US" dirty="0"/>
              <a:t>Time to update the binder recipe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D9E7F4CD-BAD1-E909-EE60-D12AE9A76CE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916651" y="688181"/>
            <a:ext cx="2786763" cy="37671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257EC7-C6E4-729B-9C07-882D0A07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76062" y="2013362"/>
            <a:ext cx="3760292" cy="11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8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72FAE-94FE-615D-1700-384969796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FB8250-AE75-9F25-4424-ABB14E68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8D7817-E17C-1D7C-2A91-01428CDE377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Using an epoxy binder (CTD 1.1BDR) dissolved in a 1:1:1 ration Binder to Acetone to MEK</a:t>
            </a:r>
          </a:p>
          <a:p>
            <a:r>
              <a:rPr lang="en-US" dirty="0"/>
              <a:t>Other recipes showed poor adhesion and flow and resulted in a large solids content in the stack</a:t>
            </a:r>
          </a:p>
          <a:p>
            <a:r>
              <a:rPr lang="en-US" dirty="0"/>
              <a:t>Stacks were fabricated with unreacted QXF Cable</a:t>
            </a:r>
          </a:p>
        </p:txBody>
      </p:sp>
      <p:pic>
        <p:nvPicPr>
          <p:cNvPr id="8" name="Content Placeholder 17">
            <a:extLst>
              <a:ext uri="{FF2B5EF4-FFF2-40B4-BE49-F238E27FC236}">
                <a16:creationId xmlns:a16="http://schemas.microsoft.com/office/drawing/2014/main" id="{8BB521D5-2DB2-4CE5-9F6F-DB0B4E28516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823268" y="719138"/>
            <a:ext cx="2786763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8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482C56-225B-4225-419E-74881201D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454E6EA-ACD1-1F4A-1A40-F69B4CECF3E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6543084" y="1542197"/>
            <a:ext cx="2236227" cy="291312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8C705-606F-BABA-4EA8-1A88BD617FF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FDDF0445-A4ED-4CEB-9B26-1B147DB74F34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BE50A-92CA-65DC-BDF2-74047543C1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7F405-57AE-4B4F-AD36-B1FFD358230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99EB91-7D17-EF1C-0E8C-02BE6DD5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wetting test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591765-5ED9-006C-CF2B-32E1352130A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Just to see behavior…</a:t>
            </a:r>
          </a:p>
          <a:p>
            <a:r>
              <a:rPr lang="en-US" dirty="0"/>
              <a:t>Glass did not pull mix aggressively from brush</a:t>
            </a:r>
          </a:p>
          <a:p>
            <a:r>
              <a:rPr lang="en-US" dirty="0"/>
              <a:t>Stayed wet under brush with no additional wicking (6781 S2/ 933HTS)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9E4140-EC74-96A0-7452-3706F961D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424" y="292076"/>
            <a:ext cx="2297401" cy="227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61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8796E9-8F8D-1C30-D762-2D52F5D29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D922918-4AF3-1E0B-1C79-5A69D948F7E0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16200000">
            <a:off x="5879144" y="-293414"/>
            <a:ext cx="2375534" cy="34778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2FB6-61A8-D24E-87AF-E64549820CE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73D86CE5-EAF0-4C55-89B0-02EC122C22E3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87645-DBCA-D2CD-6BF0-95EA0561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3AC9-699E-8D78-3069-C013E847C5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5F586A-9F8C-220F-4128-E220DEE3C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E83604-B658-E035-AA45-50C8270D3E6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Looking at wicking</a:t>
            </a:r>
          </a:p>
          <a:p>
            <a:pPr lvl="1"/>
            <a:r>
              <a:rPr lang="en-US" dirty="0"/>
              <a:t>1:1 Binder to MEK did not wick substantially away from the brush</a:t>
            </a:r>
          </a:p>
          <a:p>
            <a:pPr lvl="1"/>
            <a:r>
              <a:rPr lang="en-US" dirty="0"/>
              <a:t>Adding additional Solvent improved wicking to a point</a:t>
            </a:r>
          </a:p>
          <a:p>
            <a:pPr lvl="2"/>
            <a:r>
              <a:rPr lang="en-US" dirty="0"/>
              <a:t>But did not pull aggressively away from brush.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20C5E6-68E0-5DC4-E02C-1C79143F7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816400" y="1029121"/>
            <a:ext cx="1800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0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1D7659B3-DC99-FA1B-5895-7034D42210FF}"/>
              </a:ext>
            </a:extLst>
          </p:cNvPr>
          <p:cNvGraphicFramePr>
            <a:graphicFrameLocks noGrp="1"/>
          </p:cNvGraphicFramePr>
          <p:nvPr>
            <p:ph sz="half" idx="13"/>
          </p:nvPr>
        </p:nvGraphicFramePr>
        <p:xfrm>
          <a:off x="228600" y="993372"/>
          <a:ext cx="4206875" cy="2196318"/>
        </p:xfrm>
        <a:graphic>
          <a:graphicData uri="http://schemas.openxmlformats.org/drawingml/2006/table">
            <a:tbl>
              <a:tblPr/>
              <a:tblGrid>
                <a:gridCol w="994352">
                  <a:extLst>
                    <a:ext uri="{9D8B030D-6E8A-4147-A177-3AD203B41FA5}">
                      <a16:colId xmlns:a16="http://schemas.microsoft.com/office/drawing/2014/main" val="3107645133"/>
                    </a:ext>
                  </a:extLst>
                </a:gridCol>
                <a:gridCol w="1070841">
                  <a:extLst>
                    <a:ext uri="{9D8B030D-6E8A-4147-A177-3AD203B41FA5}">
                      <a16:colId xmlns:a16="http://schemas.microsoft.com/office/drawing/2014/main" val="411370769"/>
                    </a:ext>
                  </a:extLst>
                </a:gridCol>
                <a:gridCol w="1070841">
                  <a:extLst>
                    <a:ext uri="{9D8B030D-6E8A-4147-A177-3AD203B41FA5}">
                      <a16:colId xmlns:a16="http://schemas.microsoft.com/office/drawing/2014/main" val="3888520511"/>
                    </a:ext>
                  </a:extLst>
                </a:gridCol>
                <a:gridCol w="1070841">
                  <a:extLst>
                    <a:ext uri="{9D8B030D-6E8A-4147-A177-3AD203B41FA5}">
                      <a16:colId xmlns:a16="http://schemas.microsoft.com/office/drawing/2014/main" val="4268440870"/>
                    </a:ext>
                  </a:extLst>
                </a:gridCol>
              </a:tblGrid>
              <a:tr h="26224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95" marR="8195" marT="819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Diametral Distance traveled (to 1/8")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174668"/>
                  </a:ext>
                </a:extLst>
              </a:tr>
              <a:tr h="62283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(seconds)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1:1 Binder to MEK</a:t>
                      </a:r>
                    </a:p>
                  </a:txBody>
                  <a:tcPr marL="8195" marR="8195" marT="81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1:2 Binder to MEK</a:t>
                      </a:r>
                    </a:p>
                  </a:txBody>
                  <a:tcPr marL="8195" marR="8195" marT="8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Acetone Blend</a:t>
                      </a:r>
                    </a:p>
                  </a:txBody>
                  <a:tcPr marL="8195" marR="8195" marT="81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057900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045280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8557658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150614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111636"/>
                  </a:ext>
                </a:extLst>
              </a:tr>
              <a:tr h="26224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8195" marR="8195" marT="819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3.75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8195" marR="8195" marT="81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5531902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1E97A-633B-315C-E589-E2C6EE09312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1:1 MEK system had small spot size and did not flow aggressively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1:2 system wicked substantially better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dirty="0"/>
              <a:t>Aceton system drastically improved resin take-up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33CA23-9C37-8A01-6652-52A82895329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Normalized resin application rate to grams per square meter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2E5E6F-97CC-2BFE-8356-3D7E66CB38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907AAED-0CC1-4B85-8F75-F9D8F663DA10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512207-1380-E5B8-6469-C0138D84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3352BD-4287-8DF6-3166-CDB48C02C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7C046D-194E-E815-E4A0-578DAC34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test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9A24F1B8-B1F1-46BA-98B7-333801D437EB}"/>
              </a:ext>
            </a:extLst>
          </p:cNvPr>
          <p:cNvGraphicFramePr>
            <a:graphicFrameLocks noGrp="1"/>
          </p:cNvGraphicFramePr>
          <p:nvPr>
            <p:ph sz="half" idx="15"/>
          </p:nvPr>
        </p:nvGraphicFramePr>
        <p:xfrm>
          <a:off x="4692650" y="728663"/>
          <a:ext cx="4214813" cy="272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3871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B9F53F-DA49-1201-726A-6C0BAF3362A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From what I can gather the effective solids application rate in MCBXF per stack procedure was 23 g/m^2 of insulation</a:t>
            </a:r>
          </a:p>
          <a:p>
            <a:r>
              <a:rPr lang="en-US" dirty="0"/>
              <a:t>solids rate for QXF stack seems to bottom out at 40 g/m^2</a:t>
            </a:r>
          </a:p>
          <a:p>
            <a:pPr lvl="1"/>
            <a:r>
              <a:rPr lang="en-US" dirty="0"/>
              <a:t>Not unlike MQXF ceramic binder</a:t>
            </a:r>
          </a:p>
          <a:p>
            <a:pPr lvl="1"/>
            <a:r>
              <a:rPr lang="en-US" dirty="0"/>
              <a:t>Samples with same rate did not wet out MEK only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E1AFC7B-E42B-C38C-D9F1-18E463D968EE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rcRect l="23666" t="27000"/>
          <a:stretch>
            <a:fillRect/>
          </a:stretch>
        </p:blipFill>
        <p:spPr>
          <a:xfrm>
            <a:off x="4646154" y="296213"/>
            <a:ext cx="1716152" cy="17663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5193A-9DF1-1F28-C108-E1F6D65A1C4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FEBD86-2171-CEF2-05DD-75FB1DF3DF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D28B4FC-D65A-4608-9CAB-3DF4DEFD1CFB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D3ADD6-F21A-A2CC-9FF1-DD68992A7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B1A3E7-E951-73E4-202F-261620655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088DE1-BB7F-E8BD-8CD5-FE784FBB8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477392"/>
          </a:xfrm>
        </p:spPr>
        <p:txBody>
          <a:bodyPr/>
          <a:lstStyle/>
          <a:p>
            <a:r>
              <a:rPr lang="en-US" dirty="0"/>
              <a:t>For reference:</a:t>
            </a:r>
            <a:br>
              <a:rPr lang="en-US" dirty="0"/>
            </a:br>
            <a:r>
              <a:rPr lang="en-US" dirty="0"/>
              <a:t>Comparison to MCBXF 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591828-A115-B850-26B3-1CB49C88D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306" y="-29203"/>
            <a:ext cx="2764270" cy="1852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CB6E9B-EFE2-94D7-C4C8-8E674F3E5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177" y="2226686"/>
            <a:ext cx="3018997" cy="218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49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F5369B1-C8BE-7B37-9582-5452BBBF138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309886" y="1362201"/>
            <a:ext cx="2044302" cy="2725737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9378EAD-44A2-5048-B11D-12F76772EA4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009553" y="1362201"/>
            <a:ext cx="3581006" cy="27257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1D978-3645-51DC-ABED-277492EED2E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5" y="4194301"/>
            <a:ext cx="4205476" cy="320909"/>
          </a:xfrm>
        </p:spPr>
        <p:txBody>
          <a:bodyPr/>
          <a:lstStyle/>
          <a:p>
            <a:r>
              <a:rPr lang="en-US" dirty="0"/>
              <a:t>No Acetone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1E107-30E9-AB09-3054-9A2CF05583D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692452" y="4207365"/>
            <a:ext cx="4206239" cy="320909"/>
          </a:xfrm>
        </p:spPr>
        <p:txBody>
          <a:bodyPr/>
          <a:lstStyle/>
          <a:p>
            <a:r>
              <a:rPr lang="en-US" dirty="0"/>
              <a:t>With Acetone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A4C16C-640D-45C7-8E84-2E784D1AB0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25AC1E3-C572-429B-8F55-409AD63FDE9F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A6FCF5-3C59-3DEA-8D03-4AA12A394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D31BCA-D6C5-B319-036B-E9CB6C6D7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EAC813-A465-B3F1-ADB0-C9A387D5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stacks: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4C43B8-5F85-846E-B690-1D6D20106389}"/>
              </a:ext>
            </a:extLst>
          </p:cNvPr>
          <p:cNvSpPr txBox="1"/>
          <p:nvPr/>
        </p:nvSpPr>
        <p:spPr>
          <a:xfrm>
            <a:off x="661194" y="4427486"/>
            <a:ext cx="78216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Samples without acetone exhibited poor adhesion for the same geometry. Added acetone substantially improved adhesion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5190FF-5C66-16CC-B8B4-5BD87F881E22}"/>
              </a:ext>
            </a:extLst>
          </p:cNvPr>
          <p:cNvSpPr txBox="1"/>
          <p:nvPr/>
        </p:nvSpPr>
        <p:spPr>
          <a:xfrm>
            <a:off x="341154" y="575781"/>
            <a:ext cx="782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Same procedure, 2 more dilute Recipes. </a:t>
            </a:r>
          </a:p>
          <a:p>
            <a:endParaRPr lang="en-US" sz="9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9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D4A27C4-D830-D85C-BFD4-705FC5F30DE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178356" y="1658462"/>
            <a:ext cx="2512969" cy="1884727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EC35A26-C97C-5FAD-E25A-E5C43CD3DEF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6366024" y="1651468"/>
            <a:ext cx="2512969" cy="1884727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136620-1A60-BA17-8E81-369D1C058F0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74118" y="3675294"/>
            <a:ext cx="2512968" cy="949359"/>
          </a:xfrm>
        </p:spPr>
        <p:txBody>
          <a:bodyPr/>
          <a:lstStyle/>
          <a:p>
            <a:r>
              <a:rPr lang="en-US" dirty="0"/>
              <a:t>CTD:MEK:Acetone</a:t>
            </a:r>
          </a:p>
          <a:p>
            <a:r>
              <a:rPr lang="en-US" dirty="0"/>
              <a:t>1:1:1</a:t>
            </a:r>
          </a:p>
          <a:p>
            <a:endParaRPr lang="en-US" dirty="0"/>
          </a:p>
          <a:p>
            <a:r>
              <a:rPr lang="en-US" dirty="0"/>
              <a:t>Fast wet out, low overall solids density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C571D6D-5386-E50C-7135-1593C1CDFDC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123907" y="3669681"/>
            <a:ext cx="2997202" cy="1102071"/>
          </a:xfrm>
        </p:spPr>
        <p:txBody>
          <a:bodyPr/>
          <a:lstStyle/>
          <a:p>
            <a:r>
              <a:rPr lang="en-US" dirty="0"/>
              <a:t>CTD:MEK</a:t>
            </a:r>
          </a:p>
          <a:p>
            <a:r>
              <a:rPr lang="en-US" dirty="0"/>
              <a:t>1:1</a:t>
            </a:r>
          </a:p>
          <a:p>
            <a:r>
              <a:rPr lang="en-US" dirty="0"/>
              <a:t>Spanish Recipe</a:t>
            </a:r>
          </a:p>
          <a:p>
            <a:r>
              <a:rPr lang="en-US" dirty="0"/>
              <a:t>Low wet out, high solids.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E8368-4C3F-3BE1-2684-B0C657ACA8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44C1549-6241-4102-87C2-3F52302EAA19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E847-1321-234C-96DB-A84655893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B33A7-AC76-B5F1-228F-C510CDAD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66CEF9A-94F5-C668-46A4-04614F3A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some Acetone to assist in resin take-up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9D4C073-91CD-4D2E-B223-0AF155BBF8BE}"/>
              </a:ext>
            </a:extLst>
          </p:cNvPr>
          <p:cNvSpPr txBox="1">
            <a:spLocks/>
          </p:cNvSpPr>
          <p:nvPr/>
        </p:nvSpPr>
        <p:spPr>
          <a:xfrm>
            <a:off x="3273313" y="3669681"/>
            <a:ext cx="2597373" cy="1286691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1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CTD:MEK</a:t>
            </a:r>
          </a:p>
          <a:p>
            <a:r>
              <a:rPr lang="en-US" dirty="0"/>
              <a:t>1:2</a:t>
            </a:r>
          </a:p>
          <a:p>
            <a:endParaRPr lang="en-US" dirty="0"/>
          </a:p>
          <a:p>
            <a:r>
              <a:rPr lang="en-US" dirty="0"/>
              <a:t>Intermediate wet out, uneven solids distribution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764515-4092-6409-1A28-2646FEFD7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27" y="1651469"/>
            <a:ext cx="2512968" cy="18847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96D9FFC-B132-AF27-23E1-6D3680B72D6A}"/>
              </a:ext>
            </a:extLst>
          </p:cNvPr>
          <p:cNvSpPr txBox="1"/>
          <p:nvPr/>
        </p:nvSpPr>
        <p:spPr>
          <a:xfrm>
            <a:off x="222250" y="659642"/>
            <a:ext cx="84304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Trying to be more quantitative, we made a simple wicking test: Apply 1ml of solution and track spot size vs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3 recipes: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Standard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Diluted with extra MEK (1 part solids to 2 parts MEK)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</a:rPr>
              <a:t>Diluted with Acetone (1:1:1 Solids to Acetone to MEK)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9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0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9524C1D-D46B-CAEA-156C-8D6169716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653B5-83FF-7C86-8016-DF9BD83969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D7572F1-BA2E-4138-BA6C-A59A4293A9CA}" type="datetime1">
              <a:rPr lang="en-US" altLang="en-US" smtClean="0"/>
              <a:t>3/30/2026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0A926-328F-2F88-1BE7-39BABAA46D6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CE676-69A8-DA15-9E39-1947B42CEF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109652D-C407-8B78-C627-A2FC103E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Impregnation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249CC27-F668-C423-D867-0A7FA54F3CF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Remove stacks form Curing fixture</a:t>
            </a:r>
          </a:p>
          <a:p>
            <a:r>
              <a:rPr lang="en-US" dirty="0"/>
              <a:t>Transfer to standard 10-stack impregnation fixture</a:t>
            </a:r>
          </a:p>
          <a:p>
            <a:r>
              <a:rPr lang="en-US" dirty="0"/>
              <a:t>Pot with selected resin</a:t>
            </a:r>
          </a:p>
          <a:p>
            <a:pPr lvl="1"/>
            <a:r>
              <a:rPr lang="en-US" dirty="0"/>
              <a:t>101K first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4ED90A-B2AD-5569-DF2A-392300B9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70" y="169137"/>
            <a:ext cx="2150855" cy="2664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6CA935-5CC7-D806-DA59-5F064F86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962" y="169137"/>
            <a:ext cx="3158492" cy="1592873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603A1C7-5639-7CB1-1533-D0892F713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5" t="43394" r="10869" b="18928"/>
          <a:stretch/>
        </p:blipFill>
        <p:spPr bwMode="auto">
          <a:xfrm>
            <a:off x="5511800" y="3451905"/>
            <a:ext cx="2813664" cy="112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12">
            <a:extLst>
              <a:ext uri="{FF2B5EF4-FFF2-40B4-BE49-F238E27FC236}">
                <a16:creationId xmlns:a16="http://schemas.microsoft.com/office/drawing/2014/main" id="{DA3420AD-6FE5-95F4-DB6C-C6B060EF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10" y="1849665"/>
            <a:ext cx="3027363" cy="156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1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B5AFE4-69BC-51BF-6C90-38BD6463910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set of samples have been potted with CTD-101K and look very good</a:t>
            </a:r>
          </a:p>
          <a:p>
            <a:pPr lvl="1"/>
            <a:r>
              <a:rPr lang="en-US" dirty="0"/>
              <a:t>Glass is fully transparent</a:t>
            </a:r>
          </a:p>
          <a:p>
            <a:pPr lvl="2"/>
            <a:r>
              <a:rPr lang="en-US" dirty="0"/>
              <a:t>Fully wetted</a:t>
            </a:r>
          </a:p>
          <a:p>
            <a:pPr lvl="2"/>
            <a:r>
              <a:rPr lang="en-US" dirty="0"/>
              <a:t>Good adhesion to cable</a:t>
            </a:r>
          </a:p>
          <a:p>
            <a:pPr lvl="3"/>
            <a:r>
              <a:rPr lang="en-US" dirty="0"/>
              <a:t>Clear glass with white spots would indicate debonding between insulation and cable, but we do not see this</a:t>
            </a:r>
          </a:p>
          <a:p>
            <a:pPr lvl="1"/>
            <a:r>
              <a:rPr lang="en-US" dirty="0"/>
              <a:t>Samples with Acetone and Without look nearly identical</a:t>
            </a:r>
          </a:p>
          <a:p>
            <a:r>
              <a:rPr lang="en-US" dirty="0"/>
              <a:t>Will measure shear strength, flexural modulus and possibly CTE next week.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5B4C211-F9AF-F190-EED9-11C5411CE72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881374" y="728663"/>
            <a:ext cx="3837365" cy="27257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3181D-A816-6401-B15A-962E4D69E2A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94E490-1F2D-B412-DB97-A535AE681F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86B74EC-E014-40A8-9B9F-AC874C51EDF9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5E8696-46D7-4D1F-C70D-F694BD1DF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87E24-6058-E76B-891D-841F6B1A2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5AF2261-87D7-9D6D-8D39-7FA279C8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5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FF9668-DAD7-0965-DE89-E2D5F1CB0A5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2911641" cy="2725341"/>
          </a:xfrm>
        </p:spPr>
        <p:txBody>
          <a:bodyPr/>
          <a:lstStyle/>
          <a:p>
            <a:r>
              <a:rPr lang="en-US" dirty="0"/>
              <a:t>Samples Sectioned and measured using SBS fixture in IB3A</a:t>
            </a:r>
          </a:p>
          <a:p>
            <a:pPr lvl="1"/>
            <a:r>
              <a:rPr lang="en-US" dirty="0"/>
              <a:t>No LN2 yet…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49AE14-72D9-0B8A-970D-328B8DBCF0C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329185" y="728663"/>
            <a:ext cx="2211312" cy="27257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20A96-CCF4-BCFD-FD88-EF5B7D34F7C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DA5666-5FD0-55DC-3892-E13F88DE1E4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8ED11B-79AD-5218-B733-CE6204AEA6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AA7CD1-D675-4D6A-9533-FC7B8DBC474C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AACBB5-1BCE-81E7-C662-A5FB51ED0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Krave | EIC Stacks with CTD 1.1 Binder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752C7E-D9C7-A14B-20E0-DC655EDC2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CCF5311-A7A2-8C26-5A04-4BE30F1A9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46C6A9-BD14-2750-DACF-0B44876F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950" y="612136"/>
            <a:ext cx="3109685" cy="30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A26DC-85D3-056F-62F1-34B49A114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188BE-D180-79DD-6AB8-689A617E581C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Add procedure details</a:t>
            </a:r>
          </a:p>
          <a:p>
            <a:r>
              <a:rPr lang="en-US" dirty="0"/>
              <a:t>Curing press/profiles</a:t>
            </a:r>
          </a:p>
          <a:p>
            <a:pPr lvl="1"/>
            <a:r>
              <a:rPr lang="en-US" dirty="0"/>
              <a:t>Arup’s Cartoon</a:t>
            </a:r>
          </a:p>
          <a:p>
            <a:pPr lvl="1"/>
            <a:r>
              <a:rPr lang="en-US" dirty="0"/>
              <a:t>Modification for what we can accomplish</a:t>
            </a:r>
          </a:p>
          <a:p>
            <a:r>
              <a:rPr lang="en-US" dirty="0"/>
              <a:t>How much oxidation can we obtain?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7E39-B969-56DA-E33A-B84380E9CBD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89E0-DB24-1841-E246-C961AA2124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1E2F4-B138-B364-712F-4BB2E131CA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BBFBC2-3886-9C98-13AC-79990255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022189-E04C-3EA1-A5EC-A32185C616B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44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F6E427-1D2B-8745-3A4A-A41FE707E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0BD0BF-31F1-082B-9889-7D0A59EA030B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543300" y="864348"/>
            <a:ext cx="5346700" cy="347671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E1D89-39E5-FE15-A7C9-6DC57B97A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66778E0-5CAC-4B6B-A376-F1EEA4137215}" type="datetime1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39147-B58F-62FF-41AD-D24F84BBA30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Krave | EIC Stacks with CTD 1.1 Binder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84022-C824-1B5D-804E-40FEBFA2070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BEBC1B-1FD9-4BAF-A4C2-EEBB760B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C76EA2-A0BE-6FE5-59D3-8D150F25880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Suggested Stack Temp Profile from Arup</a:t>
            </a:r>
          </a:p>
          <a:p>
            <a:r>
              <a:rPr lang="en-US" dirty="0"/>
              <a:t>Unable to do this with out curing press</a:t>
            </a:r>
          </a:p>
          <a:p>
            <a:pPr lvl="1"/>
            <a:r>
              <a:rPr lang="en-US" dirty="0"/>
              <a:t>Expect dwell of several hours at high temperature</a:t>
            </a:r>
          </a:p>
        </p:txBody>
      </p:sp>
    </p:spTree>
    <p:extLst>
      <p:ext uri="{BB962C8B-B14F-4D97-AF65-F5344CB8AC3E}">
        <p14:creationId xmlns:p14="http://schemas.microsoft.com/office/powerpoint/2010/main" val="20536453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08473E5-0C25-42F0-A416-D252C5B69D65}" vid="{B640DC76-C438-4508-8DBC-0E18394E71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Fermi2023Template</Template>
  <TotalTime>32015</TotalTime>
  <Words>1808</Words>
  <Application>Microsoft Office PowerPoint</Application>
  <PresentationFormat>On-screen Show (16:9)</PresentationFormat>
  <Paragraphs>312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ＭＳ Ｐゴシック</vt:lpstr>
      <vt:lpstr>Aptos</vt:lpstr>
      <vt:lpstr>Arial</vt:lpstr>
      <vt:lpstr>Calibri</vt:lpstr>
      <vt:lpstr>Helvetica</vt:lpstr>
      <vt:lpstr>Fermilab_PPT_090915</vt:lpstr>
      <vt:lpstr>PowerPoint Presentation</vt:lpstr>
      <vt:lpstr>Status</vt:lpstr>
      <vt:lpstr>Recap</vt:lpstr>
      <vt:lpstr>Added some Acetone to assist in resin take-up</vt:lpstr>
      <vt:lpstr>Stack Impregnation</vt:lpstr>
      <vt:lpstr>PowerPoint Presentation</vt:lpstr>
      <vt:lpstr>PowerPoint Presentation</vt:lpstr>
      <vt:lpstr>PowerPoint Presentation</vt:lpstr>
      <vt:lpstr>PowerPoint Presentation</vt:lpstr>
      <vt:lpstr>Overview of SBS plots</vt:lpstr>
      <vt:lpstr>Sample Results </vt:lpstr>
      <vt:lpstr>PowerPoint Presentation</vt:lpstr>
      <vt:lpstr>Comparing unreacted with BDR to other samples (reacted)</vt:lpstr>
      <vt:lpstr>Modulus of Unreacted Nb3Sn vs reacted using different systems</vt:lpstr>
      <vt:lpstr>Flex modulus of measured BDR Samples</vt:lpstr>
      <vt:lpstr>Moving forward</vt:lpstr>
      <vt:lpstr>Additional Topics</vt:lpstr>
      <vt:lpstr>Old Stuff</vt:lpstr>
      <vt:lpstr>PowerPoint Presentation</vt:lpstr>
      <vt:lpstr>PowerPoint Presentation</vt:lpstr>
      <vt:lpstr>PowerPoint Presentation</vt:lpstr>
      <vt:lpstr>Exploration of NbTi cable stacks with intermediate binding</vt:lpstr>
      <vt:lpstr>Why Binder</vt:lpstr>
      <vt:lpstr>Goal and Steps</vt:lpstr>
      <vt:lpstr>Cable dimensions</vt:lpstr>
      <vt:lpstr>Plans for cable stacks</vt:lpstr>
      <vt:lpstr>Stack Configuration</vt:lpstr>
      <vt:lpstr>Sample Prep</vt:lpstr>
      <vt:lpstr>PowerPoint Presentation</vt:lpstr>
      <vt:lpstr>Quick wetting test</vt:lpstr>
      <vt:lpstr>PowerPoint Presentation</vt:lpstr>
      <vt:lpstr>Summary of test</vt:lpstr>
      <vt:lpstr>For reference: Comparison to MCBXF system</vt:lpstr>
      <vt:lpstr>Back to stacks: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Steven T. Krave</dc:creator>
  <cp:lastModifiedBy>Steven Krave</cp:lastModifiedBy>
  <cp:revision>19</cp:revision>
  <cp:lastPrinted>2014-01-20T19:40:21Z</cp:lastPrinted>
  <dcterms:created xsi:type="dcterms:W3CDTF">2025-04-28T18:00:32Z</dcterms:created>
  <dcterms:modified xsi:type="dcterms:W3CDTF">2026-04-01T22:10:45Z</dcterms:modified>
</cp:coreProperties>
</file>