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6" r:id="rId2"/>
    <p:sldId id="344" r:id="rId3"/>
    <p:sldId id="494" r:id="rId4"/>
    <p:sldId id="495" r:id="rId5"/>
    <p:sldId id="375" r:id="rId6"/>
    <p:sldId id="461" r:id="rId7"/>
    <p:sldId id="318" r:id="rId8"/>
    <p:sldId id="500" r:id="rId9"/>
    <p:sldId id="472" r:id="rId10"/>
    <p:sldId id="543" r:id="rId11"/>
    <p:sldId id="544" r:id="rId12"/>
    <p:sldId id="547" r:id="rId13"/>
    <p:sldId id="560" r:id="rId14"/>
    <p:sldId id="570" r:id="rId15"/>
    <p:sldId id="548" r:id="rId16"/>
    <p:sldId id="549" r:id="rId17"/>
    <p:sldId id="550" r:id="rId18"/>
    <p:sldId id="552" r:id="rId19"/>
    <p:sldId id="553" r:id="rId20"/>
    <p:sldId id="562" r:id="rId21"/>
    <p:sldId id="554" r:id="rId22"/>
    <p:sldId id="555" r:id="rId23"/>
    <p:sldId id="556" r:id="rId24"/>
    <p:sldId id="564" r:id="rId25"/>
    <p:sldId id="565" r:id="rId26"/>
    <p:sldId id="566" r:id="rId27"/>
    <p:sldId id="567" r:id="rId28"/>
    <p:sldId id="568" r:id="rId29"/>
    <p:sldId id="56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557EB9-5A0F-457F-A0A4-937C2CD25B3F}">
          <p14:sldIdLst>
            <p14:sldId id="276"/>
            <p14:sldId id="344"/>
            <p14:sldId id="494"/>
            <p14:sldId id="495"/>
            <p14:sldId id="375"/>
            <p14:sldId id="461"/>
            <p14:sldId id="318"/>
            <p14:sldId id="500"/>
            <p14:sldId id="472"/>
            <p14:sldId id="543"/>
            <p14:sldId id="544"/>
            <p14:sldId id="547"/>
            <p14:sldId id="560"/>
            <p14:sldId id="570"/>
            <p14:sldId id="548"/>
            <p14:sldId id="549"/>
            <p14:sldId id="550"/>
            <p14:sldId id="552"/>
            <p14:sldId id="553"/>
            <p14:sldId id="562"/>
            <p14:sldId id="554"/>
            <p14:sldId id="555"/>
            <p14:sldId id="556"/>
            <p14:sldId id="564"/>
            <p14:sldId id="565"/>
            <p14:sldId id="566"/>
            <p14:sldId id="567"/>
            <p14:sldId id="568"/>
            <p14:sldId id="56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0ABB"/>
    <a:srgbClr val="21D52A"/>
    <a:srgbClr val="CC0498"/>
    <a:srgbClr val="0EE0F6"/>
    <a:srgbClr val="02F419"/>
    <a:srgbClr val="FF9900"/>
    <a:srgbClr val="6600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494" autoAdjust="0"/>
  </p:normalViewPr>
  <p:slideViewPr>
    <p:cSldViewPr snapToGrid="0">
      <p:cViewPr varScale="1">
        <p:scale>
          <a:sx n="110" d="100"/>
          <a:sy n="110" d="100"/>
        </p:scale>
        <p:origin x="1132" y="76"/>
      </p:cViewPr>
      <p:guideLst/>
    </p:cSldViewPr>
  </p:slideViewPr>
  <p:outlineViewPr>
    <p:cViewPr>
      <p:scale>
        <a:sx n="33" d="100"/>
        <a:sy n="33" d="100"/>
      </p:scale>
      <p:origin x="0" y="-144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4260E8-6468-C1C0-D60D-9B9E2410C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3E256-4150-9E22-7052-0BCD71CC4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2705-18B5-4F38-9F9F-26D914D8EC9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FE1F8-CCC3-01EA-CCAE-2379B82FE7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3CB00-FF64-9ED7-DDF3-85A5A9C2B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EC378-87DC-4CFE-816F-AB6690ED4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5839-F886-4187-9646-C8E7FDDBF25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37B0-1FB6-4CB9-8446-DBF708942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43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10825-E1A9-0627-6C4D-D5A4F92C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BC2235-06C1-F4FC-5E99-051019D3F4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5B0EF-0A14-AE8F-D3D8-70D104102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CD120-DD7F-5C83-DACF-1D62DCE9F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14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B271E-DA46-FDB7-53A6-3200D79DA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C8D73-9EAF-E10F-BCD7-340B6373E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3D980-E80F-244B-57C3-9BCF13E64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2161D-0A2D-BC53-A3EA-B35AD22411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6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1A26F-C232-29BB-067A-0A2F7BAA8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F8F2E1-4306-8865-69FE-77B86792E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65F0B-317B-4353-B3C7-75211DAAD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5928F-6508-C651-73AB-20BB76ADA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33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1A26F-C232-29BB-067A-0A2F7BAA8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F8F2E1-4306-8865-69FE-77B86792E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65F0B-317B-4353-B3C7-75211DAAD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5928F-6508-C651-73AB-20BB76ADA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42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21B45-7D05-F3AF-513A-734F281B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08C74-0B37-3D9D-40CE-8BF2F6A96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6BC1A-8427-F797-3257-EE0F79E4E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BAA60-713A-F824-3542-4B698C234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468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DD777-801D-08EA-E6CB-339C1F8C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97883F-7C7C-DBBC-EBBE-8793F0D77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50914-BD1A-F307-C92F-AF78CB64C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050E4-B62C-AAAE-8043-06E49C81E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80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A8BFB-E2CD-2384-3F70-80A4D7A5C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BFC15-4B4E-5EBB-D6BC-19C05EC08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50914C-3C6A-5BAA-0CC0-F8280503D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50718-E97F-1FC5-E8FE-31F8B61CE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210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055F0-FD3D-E2CF-FAB1-55F017E6C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CE57A-E141-4CAD-976C-2D0E9891B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B65DC-EC7E-644C-D585-C969C5B23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8E671-DE63-C5F6-A906-4FE46A3A6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308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8212-3F8F-2118-6C7F-F05DA573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48145-5C6A-831D-B84F-5F7C8A1F4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896AA-2083-4F00-2C56-BC43CBB9C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471B-FEB0-BBD7-4070-DB52F4282F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273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C6B10-967A-E9C9-42DF-F542224A6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AEAE5-0893-2B21-1BD3-E1949657E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21C1A-A895-6BFB-E28A-6F9FF79C7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6DD77-8469-7E3B-2EF1-8CDCAF5C8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8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19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C6B10-967A-E9C9-42DF-F542224A6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AEAE5-0893-2B21-1BD3-E1949657E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21C1A-A895-6BFB-E28A-6F9FF79C7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6DD77-8469-7E3B-2EF1-8CDCAF5C8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35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C993F-84E0-C1BA-64C1-2E8955D3D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574E0C-2B2B-EBEB-2085-3FD7A052F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1F3A48-A77B-650C-C5EC-8AA1F3AE9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3335E-56FF-3BEA-663E-86D35BFB4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359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89532-8403-6260-FBF5-343BB4F6A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4C89E-F3CE-C456-2F7F-93E3C7B57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75079B-6A78-DEAB-F818-F41E0E494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2960-471E-F5D1-0239-4789AA3B4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4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21B45-7D05-F3AF-513A-734F281B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08C74-0B37-3D9D-40CE-8BF2F6A96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6BC1A-8427-F797-3257-EE0F79E4E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BAA60-713A-F824-3542-4B698C234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46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21B45-7D05-F3AF-513A-734F281B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08C74-0B37-3D9D-40CE-8BF2F6A96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6BC1A-8427-F797-3257-EE0F79E4E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BAA60-713A-F824-3542-4B698C234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21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21B45-7D05-F3AF-513A-734F281B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08C74-0B37-3D9D-40CE-8BF2F6A96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6BC1A-8427-F797-3257-EE0F79E4E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BAA60-713A-F824-3542-4B698C234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22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21B45-7D05-F3AF-513A-734F281B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08C74-0B37-3D9D-40CE-8BF2F6A96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6BC1A-8427-F797-3257-EE0F79E4E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BAA60-713A-F824-3542-4B698C234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535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475D6-897E-DDB7-5538-441249301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4BFF64-0858-AB5F-64A1-6C7650FE2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BE9ED9-9022-D70A-7066-1B4D73651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7BE9F-7B62-E475-7F65-94EC58794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576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0696D-A240-8BB7-8985-0E5A6193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1FCD7-9C82-9040-C88C-33B4090CC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F6764-3A95-6F90-93BE-5A53533CE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11221-7A20-5FAB-AED6-C230ABA18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68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1FB96-A18A-8B65-CCE7-68D215DA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D78B8-B83D-95BB-B100-603BF49B7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E25C7-1F2E-7A72-FFFC-F6403A1FA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0C457-F01B-68C4-58E2-E028EBE97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8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27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5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2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87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76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85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441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19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039-8728-4D02-94E8-2885E369AEEA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2610" y="6492875"/>
            <a:ext cx="2057400" cy="365125"/>
          </a:xfrm>
        </p:spPr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FAF3-71C0-4F24-A6A1-A3C7271696E8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F68C-F6B2-4A25-9C3E-F1043DAD57F7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F9D8-D2DC-4614-9210-ECAF056951CC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3D7-108C-4ADE-BBCC-226985816300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4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2DC1-533D-4387-AC83-48FA792A48FA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F4-2987-4D7B-8D13-DD1B7790B694}" type="datetime1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8B7-978D-4467-B84C-68CE5A8A4584}" type="datetime1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735-5E9A-48E9-B14D-B6112BC18411}" type="datetime1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38C-3841-4325-B0E2-47347C5D990E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8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C1AB-38DF-439D-ADE5-AED6D3A0103F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E2A5-96C9-493E-9346-3D3F49C94DC6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300.png"/><Relationship Id="rId4" Type="http://schemas.openxmlformats.org/officeDocument/2006/relationships/image" Target="../media/image19.png"/><Relationship Id="rId9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10" Type="http://schemas.openxmlformats.org/officeDocument/2006/relationships/image" Target="../media/image400.png"/><Relationship Id="rId4" Type="http://schemas.openxmlformats.org/officeDocument/2006/relationships/image" Target="../media/image18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0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52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12.png"/><Relationship Id="rId10" Type="http://schemas.openxmlformats.org/officeDocument/2006/relationships/image" Target="../media/image44.png"/><Relationship Id="rId4" Type="http://schemas.openxmlformats.org/officeDocument/2006/relationships/image" Target="../media/image60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57.png"/><Relationship Id="rId5" Type="http://schemas.openxmlformats.org/officeDocument/2006/relationships/image" Target="../media/image12.png"/><Relationship Id="rId10" Type="http://schemas.openxmlformats.org/officeDocument/2006/relationships/image" Target="../media/image56.png"/><Relationship Id="rId4" Type="http://schemas.openxmlformats.org/officeDocument/2006/relationships/image" Target="../media/image68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0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6.png"/><Relationship Id="rId10" Type="http://schemas.openxmlformats.org/officeDocument/2006/relationships/image" Target="../media/image240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C8C7F08-5783-8DAD-4996-576002B2BE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l="12981" r="13116"/>
          <a:stretch/>
        </p:blipFill>
        <p:spPr>
          <a:xfrm>
            <a:off x="0" y="-45199"/>
            <a:ext cx="9144000" cy="69483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2AB9194-FC64-9CCC-F0BA-D48098C4F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492" y="1600393"/>
            <a:ext cx="8448675" cy="11375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Local </a:t>
            </a:r>
            <a:r>
              <a:rPr lang="en-US" sz="3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 </a:t>
            </a:r>
            <a:r>
              <a:rPr lang="en-US" sz="3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cost-efficient surrogate modeling of expensive simulators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BB49004-4477-1905-EEB2-AF67C914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261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F285A27-AE6B-6086-7B88-7F375D63DB11}"/>
              </a:ext>
            </a:extLst>
          </p:cNvPr>
          <p:cNvSpPr txBox="1">
            <a:spLocks/>
          </p:cNvSpPr>
          <p:nvPr/>
        </p:nvSpPr>
        <p:spPr>
          <a:xfrm>
            <a:off x="502030" y="1633886"/>
            <a:ext cx="8346137" cy="1137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CEAABA6-CA3C-D17B-5A9B-9C5CB053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802" y="4169183"/>
            <a:ext cx="3934396" cy="1149132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Simon Mak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of Statistical Science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Duke University</a:t>
            </a:r>
          </a:p>
        </p:txBody>
      </p:sp>
    </p:spTree>
    <p:extLst>
      <p:ext uri="{BB962C8B-B14F-4D97-AF65-F5344CB8AC3E}">
        <p14:creationId xmlns:p14="http://schemas.microsoft.com/office/powerpoint/2010/main" val="344599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58285F-A5AE-C12E-63ED-33976B6B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14A73E-F1D0-2D62-ED35-8A8D434B7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61" y="2320387"/>
            <a:ext cx="7834606" cy="13881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32D60-5048-44B6-23E4-8982C366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50150-5DC5-E287-2C94-EA9C3D7CFD7C}"/>
              </a:ext>
            </a:extLst>
          </p:cNvPr>
          <p:cNvSpPr txBox="1"/>
          <p:nvPr/>
        </p:nvSpPr>
        <p:spPr>
          <a:xfrm>
            <a:off x="477519" y="1153700"/>
            <a:ext cx="8188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Let’s see how well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standard GP surrogates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perform: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F3541-CE07-0C88-B01B-AD7E7A2F58E8}"/>
              </a:ext>
            </a:extLst>
          </p:cNvPr>
          <p:cNvSpPr txBox="1"/>
          <p:nvPr/>
        </p:nvSpPr>
        <p:spPr>
          <a:xfrm>
            <a:off x="477519" y="4634187"/>
            <a:ext cx="8019453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Automatic relevance determination (ARD)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with sq.-exp. kernel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Prediction metrics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Root mean-squared error (RMSE)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Continuous ranked probability score (CRPS;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Gneiting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&amp; Raftery 2007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95E24E-B76F-BBE0-63A5-DD42F2C1DA7C}"/>
              </a:ext>
            </a:extLst>
          </p:cNvPr>
          <p:cNvSpPr/>
          <p:nvPr/>
        </p:nvSpPr>
        <p:spPr>
          <a:xfrm>
            <a:off x="3134198" y="2557855"/>
            <a:ext cx="1803952" cy="1216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9733F6-3CC7-89CB-6E40-EE374CBDC235}"/>
                  </a:ext>
                </a:extLst>
              </p:cNvPr>
              <p:cNvSpPr txBox="1"/>
              <p:nvPr/>
            </p:nvSpPr>
            <p:spPr>
              <a:xfrm>
                <a:off x="3051928" y="3931943"/>
                <a:ext cx="4849867" cy="6617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Threshold</a:t>
                </a: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RMSE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≤0.100</m:t>
                    </m:r>
                  </m:oMath>
                </a14:m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not met: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Not surprising due to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limited</a:t>
                </a: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sample size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𝑛</m:t>
                    </m:r>
                  </m:oMath>
                </a14:m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9733F6-3CC7-89CB-6E40-EE374CBDC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28" y="3931943"/>
                <a:ext cx="4849867" cy="661720"/>
              </a:xfrm>
              <a:prstGeom prst="rect">
                <a:avLst/>
              </a:prstGeom>
              <a:blipFill>
                <a:blip r:embed="rId5"/>
                <a:stretch>
                  <a:fillRect l="-755" t="-3670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4FAB097-090F-8B4B-2A71-6071E746B6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79"/>
          <a:stretch/>
        </p:blipFill>
        <p:spPr>
          <a:xfrm>
            <a:off x="6506661" y="1024395"/>
            <a:ext cx="2559702" cy="13689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05071C-BADA-BCB5-D5BB-C0E18A356D21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motivating case study</a:t>
            </a:r>
          </a:p>
        </p:txBody>
      </p:sp>
    </p:spTree>
    <p:extLst>
      <p:ext uri="{BB962C8B-B14F-4D97-AF65-F5344CB8AC3E}">
        <p14:creationId xmlns:p14="http://schemas.microsoft.com/office/powerpoint/2010/main" val="15453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7A5DD-67FF-B23C-A2E7-5AE54361B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CC83E0-F120-98C7-3C16-1499F1D1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977" y="1719601"/>
            <a:ext cx="3940042" cy="29470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801E9-9FD7-E604-53CA-28513936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48B691-1A25-3D55-4834-DD6EEDCC435E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 surrogates</a:t>
            </a:r>
          </a:p>
        </p:txBody>
      </p:sp>
      <p:pic>
        <p:nvPicPr>
          <p:cNvPr id="19" name="Picture 2" descr="Apple Fruit Clipart Png | Apple clip art, Fruit clipart, Apple clipart">
            <a:extLst>
              <a:ext uri="{FF2B5EF4-FFF2-40B4-BE49-F238E27FC236}">
                <a16:creationId xmlns:a16="http://schemas.microsoft.com/office/drawing/2014/main" id="{81636165-C84B-6BC4-1C29-5CDC80DB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88" y="3210741"/>
            <a:ext cx="518665" cy="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ree Pears Cliparts, Download Free Pears Cliparts png images, Free ClipArts  on Clipart Library">
            <a:extLst>
              <a:ext uri="{FF2B5EF4-FFF2-40B4-BE49-F238E27FC236}">
                <a16:creationId xmlns:a16="http://schemas.microsoft.com/office/drawing/2014/main" id="{1EAC81B0-8DA2-1FF7-719C-E98B7B69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075" y="3193112"/>
            <a:ext cx="379683" cy="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A04A4-3741-C1DE-C72C-7BE2C04FC51B}"/>
              </a:ext>
            </a:extLst>
          </p:cNvPr>
          <p:cNvSpPr txBox="1"/>
          <p:nvPr/>
        </p:nvSpPr>
        <p:spPr>
          <a:xfrm>
            <a:off x="432645" y="1168429"/>
            <a:ext cx="630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(Pan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Yang 2010)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74CB8-C011-AF4C-A0CA-0CB9413D2AC0}"/>
              </a:ext>
            </a:extLst>
          </p:cNvPr>
          <p:cNvSpPr txBox="1"/>
          <p:nvPr/>
        </p:nvSpPr>
        <p:spPr>
          <a:xfrm>
            <a:off x="432645" y="4700164"/>
            <a:ext cx="8278707" cy="1441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ansfer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of knowledge from related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A0AB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tasks to more efficiently solve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target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task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limited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Can we use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simulated data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on related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A0AB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systems (e.g., from existing studies) to improve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probabilistic surrogates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target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system?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BF2A75-1391-02BF-DF1F-9F5C70646735}"/>
              </a:ext>
            </a:extLst>
          </p:cNvPr>
          <p:cNvGrpSpPr/>
          <p:nvPr/>
        </p:nvGrpSpPr>
        <p:grpSpPr>
          <a:xfrm>
            <a:off x="718633" y="2899765"/>
            <a:ext cx="2097541" cy="1242755"/>
            <a:chOff x="3573741" y="3417002"/>
            <a:chExt cx="2097541" cy="12427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9D67CB-8D76-BA7D-32F2-1FC6DC640288}"/>
                </a:ext>
              </a:extLst>
            </p:cNvPr>
            <p:cNvSpPr txBox="1"/>
            <p:nvPr/>
          </p:nvSpPr>
          <p:spPr>
            <a:xfrm>
              <a:off x="3573741" y="4382758"/>
              <a:ext cx="20975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Ceramic matrix composites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9A7E271-3F56-56DD-7D81-3BB960BC8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41442" y="3417002"/>
              <a:ext cx="1762138" cy="97155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75A2C7-F218-C44D-A3E8-2B10826782E1}"/>
              </a:ext>
            </a:extLst>
          </p:cNvPr>
          <p:cNvGrpSpPr/>
          <p:nvPr/>
        </p:nvGrpSpPr>
        <p:grpSpPr>
          <a:xfrm>
            <a:off x="6282917" y="2814924"/>
            <a:ext cx="1857426" cy="1285372"/>
            <a:chOff x="5568182" y="3459058"/>
            <a:chExt cx="1762138" cy="121943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45FC45F-506F-55EE-3E9C-7B6F15E7E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3879"/>
            <a:stretch/>
          </p:blipFill>
          <p:spPr>
            <a:xfrm>
              <a:off x="5568182" y="3459058"/>
              <a:ext cx="1762138" cy="94243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604D0-F397-DFFF-55B2-F7DB3201F106}"/>
                </a:ext>
              </a:extLst>
            </p:cNvPr>
            <p:cNvSpPr txBox="1"/>
            <p:nvPr/>
          </p:nvSpPr>
          <p:spPr>
            <a:xfrm>
              <a:off x="5637368" y="4401490"/>
              <a:ext cx="16237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Nickel-based alloys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E342DF-E7BB-40D9-AFC5-CC3D503476C8}"/>
                  </a:ext>
                </a:extLst>
              </p:cNvPr>
              <p:cNvSpPr txBox="1"/>
              <p:nvPr/>
            </p:nvSpPr>
            <p:spPr>
              <a:xfrm>
                <a:off x="432646" y="2134587"/>
                <a:ext cx="2227044" cy="704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400" b="1" dirty="0">
                    <a:solidFill>
                      <a:srgbClr val="FA0ABB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</a:t>
                </a:r>
                <a:r>
                  <a:rPr lang="en-US" sz="1400" dirty="0">
                    <a:solidFill>
                      <a:srgbClr val="FA0ABB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data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A0ABB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FA0ABB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points)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FA0ABB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A0ABB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A0ABB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rgbClr val="FA0ABB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A0ABB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A0ABB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A0ABB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  <m:r>
                                <a:rPr lang="en-US" sz="1400" b="0" i="1" smtClean="0">
                                  <a:solidFill>
                                    <a:srgbClr val="FA0ABB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solidFill>
                            <a:srgbClr val="FA0ABB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,⋯,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FA0ABB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A0ABB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A0ABB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rgbClr val="FA0ABB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FA0ABB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FA0ABB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A0ABB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  <m:r>
                                <a:rPr lang="en-US" sz="1400" b="0" i="1" smtClean="0">
                                  <a:solidFill>
                                    <a:srgbClr val="FA0ABB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rgbClr val="FA0ABB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A0ABB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E342DF-E7BB-40D9-AFC5-CC3D50347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46" y="2134587"/>
                <a:ext cx="2227044" cy="704808"/>
              </a:xfrm>
              <a:prstGeom prst="rect">
                <a:avLst/>
              </a:prstGeom>
              <a:blipFill>
                <a:blip r:embed="rId9"/>
                <a:stretch>
                  <a:fillRect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A7C89B-6B90-60A8-10B6-B693E4DBEAB6}"/>
                  </a:ext>
                </a:extLst>
              </p:cNvPr>
              <p:cNvSpPr txBox="1"/>
              <p:nvPr/>
            </p:nvSpPr>
            <p:spPr>
              <a:xfrm>
                <a:off x="6169529" y="2140067"/>
                <a:ext cx="2520481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400" b="1" dirty="0">
                    <a:solidFill>
                      <a:srgbClr val="CC0498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</a:t>
                </a:r>
                <a:r>
                  <a:rPr lang="en-US" sz="1400" dirty="0">
                    <a:solidFill>
                      <a:srgbClr val="CC0498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data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C0498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CC0498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≪</m:t>
                    </m:r>
                    <m:r>
                      <a:rPr lang="en-US" sz="1400" b="0" i="1" smtClean="0">
                        <a:solidFill>
                          <a:srgbClr val="CC0498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CC0498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points)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solidFill>
                            <a:srgbClr val="CC0498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,⋯,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rgbClr val="CC0498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CC0498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CC0498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A7C89B-6B90-60A8-10B6-B693E4DBE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529" y="2140067"/>
                <a:ext cx="2520481" cy="677108"/>
              </a:xfrm>
              <a:prstGeom prst="rect">
                <a:avLst/>
              </a:prstGeom>
              <a:blipFill>
                <a:blip r:embed="rId10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9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D3329-F07D-8314-5323-BC39C1307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7F554-B5B6-8436-FBA1-BF9BDD1B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8A2E5A-8E67-A98C-DB04-B0BC6E6ACE85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 surrogates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A158A5-71E8-CFF5-28E4-0BBE9BC54734}"/>
                  </a:ext>
                </a:extLst>
              </p:cNvPr>
              <p:cNvSpPr txBox="1"/>
              <p:nvPr/>
            </p:nvSpPr>
            <p:spPr>
              <a:xfrm>
                <a:off x="541804" y="1187489"/>
                <a:ext cx="8377909" cy="4836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Transfer learning GP surrogate 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(Liyanage et al. 2022 </a:t>
                </a:r>
                <a:r>
                  <a:rPr kumimoji="0" lang="en-US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PRC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)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)=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)+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1800" i="1" dirty="0">
                  <a:solidFill>
                    <a:srgbClr val="002060"/>
                  </a:solidFill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: output from </a:t>
                </a:r>
                <a:r>
                  <a:rPr lang="en-US" b="1" dirty="0">
                    <a:solidFill>
                      <a:srgbClr val="FA0ABB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source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system at parameters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endParaRPr lang="en-US" i="1" dirty="0">
                  <a:solidFill>
                    <a:srgbClr val="002060"/>
                  </a:solidFill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: output from </a:t>
                </a:r>
                <a:r>
                  <a:rPr lang="en-US" b="1" dirty="0">
                    <a:solidFill>
                      <a:srgbClr val="7030A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system at parameters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endParaRPr lang="en-US" i="1" dirty="0">
                  <a:solidFill>
                    <a:srgbClr val="002060"/>
                  </a:solidFill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: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transfer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: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discrepancy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function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Kennedy &amp; O’Hagan (2000): the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KO model</a:t>
                </a:r>
              </a:p>
              <a:p>
                <a:pPr>
                  <a:spcAft>
                    <a:spcPts val="600"/>
                  </a:spcAft>
                  <a:defRPr/>
                </a:pPr>
                <a:endParaRPr lang="en-US" b="1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(⋅)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are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unknown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and need to be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inferred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from data: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Independent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GPs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  <a:endParaRPr lang="en-US" i="1" dirty="0">
                  <a:solidFill>
                    <a:srgbClr val="002060"/>
                  </a:solidFill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1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2060"/>
                  </a:solidFill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estimated via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maximum likelihood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Closed-form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predictive distribution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new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data</m:t>
                    </m:r>
                  </m:oMath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A158A5-71E8-CFF5-28E4-0BBE9BC5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1187489"/>
                <a:ext cx="8377909" cy="4836965"/>
              </a:xfrm>
              <a:prstGeom prst="rect">
                <a:avLst/>
              </a:prstGeom>
              <a:blipFill>
                <a:blip r:embed="rId4"/>
                <a:stretch>
                  <a:fillRect l="-801" t="-631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21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D3329-F07D-8314-5323-BC39C1307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7F554-B5B6-8436-FBA1-BF9BDD1B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8A2E5A-8E67-A98C-DB04-B0BC6E6ACE85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 surrogates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A158A5-71E8-CFF5-28E4-0BBE9BC54734}"/>
                  </a:ext>
                </a:extLst>
              </p:cNvPr>
              <p:cNvSpPr txBox="1"/>
              <p:nvPr/>
            </p:nvSpPr>
            <p:spPr>
              <a:xfrm>
                <a:off x="541804" y="1187489"/>
                <a:ext cx="8377909" cy="4584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Transfer learning GP surrogate 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(Liyanage et al. 2022 </a:t>
                </a:r>
                <a:r>
                  <a:rPr kumimoji="0" lang="en-US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PRC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)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)=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)+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1800" i="1" dirty="0">
                  <a:solidFill>
                    <a:srgbClr val="002060"/>
                  </a:solidFill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: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transfer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function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between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and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systems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Qian &amp; Wu (2008): the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Bayesian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KO (BKO) model</a:t>
                </a: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b="1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b="1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b="1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b="1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(⋅)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are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unknown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and need to be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inferred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from data: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Independent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GPs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2060"/>
                  </a:solidFill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Efficient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Gibbs sampler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for the predictive distribution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new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data</m:t>
                    </m:r>
                  </m:oMath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A158A5-71E8-CFF5-28E4-0BBE9BC5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1187489"/>
                <a:ext cx="8377909" cy="4584909"/>
              </a:xfrm>
              <a:prstGeom prst="rect">
                <a:avLst/>
              </a:prstGeom>
              <a:blipFill>
                <a:blip r:embed="rId4"/>
                <a:stretch>
                  <a:fillRect l="-801" t="-665" b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837A8-355F-91D6-C707-84B3DEB14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71F78-7452-77E2-1909-DD5572F4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8CDC00-9568-D188-0F76-FA294A0471E6}"/>
              </a:ext>
            </a:extLst>
          </p:cNvPr>
          <p:cNvSpPr txBox="1">
            <a:spLocks/>
          </p:cNvSpPr>
          <p:nvPr/>
        </p:nvSpPr>
        <p:spPr>
          <a:xfrm>
            <a:off x="1444672" y="176122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 surrogates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326E-2648-1AE1-1E68-50BD712F9B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1" t="9957" r="8208" b="3251"/>
          <a:stretch/>
        </p:blipFill>
        <p:spPr>
          <a:xfrm>
            <a:off x="859718" y="2353524"/>
            <a:ext cx="3488987" cy="3496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B5C53-02BE-6E77-B143-3919D4AA8C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7" t="10119" r="8207"/>
          <a:stretch/>
        </p:blipFill>
        <p:spPr>
          <a:xfrm>
            <a:off x="4705844" y="2353524"/>
            <a:ext cx="3429637" cy="3621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EE4EA-5C2D-C5A3-68BA-5E615C0B73A4}"/>
              </a:ext>
            </a:extLst>
          </p:cNvPr>
          <p:cNvSpPr txBox="1"/>
          <p:nvPr/>
        </p:nvSpPr>
        <p:spPr>
          <a:xfrm>
            <a:off x="1027806" y="2054373"/>
            <a:ext cx="332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Au+Au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(Grad)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9E245-D0E6-7B23-9C34-F7A1B5EB19CE}"/>
              </a:ext>
            </a:extLst>
          </p:cNvPr>
          <p:cNvSpPr txBox="1"/>
          <p:nvPr/>
        </p:nvSpPr>
        <p:spPr>
          <a:xfrm>
            <a:off x="4927434" y="2061728"/>
            <a:ext cx="332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Pb+Pb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2E101-05DA-F7CD-7DAC-EBA584E4BA35}"/>
              </a:ext>
            </a:extLst>
          </p:cNvPr>
          <p:cNvSpPr txBox="1"/>
          <p:nvPr/>
        </p:nvSpPr>
        <p:spPr>
          <a:xfrm>
            <a:off x="5695476" y="5850111"/>
            <a:ext cx="2946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more accurate surrogates at reduced computational cost!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E32A0-6D53-3B5B-0FA5-945610D99E1A}"/>
              </a:ext>
            </a:extLst>
          </p:cNvPr>
          <p:cNvSpPr txBox="1"/>
          <p:nvPr/>
        </p:nvSpPr>
        <p:spPr>
          <a:xfrm>
            <a:off x="383045" y="1240782"/>
            <a:ext cx="83779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p+p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collisions at 2.76 TeV with Grad viscous correction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180D02-D86B-8386-E94E-E0CAE1B18105}"/>
              </a:ext>
            </a:extLst>
          </p:cNvPr>
          <p:cNvSpPr/>
          <p:nvPr/>
        </p:nvSpPr>
        <p:spPr>
          <a:xfrm>
            <a:off x="1465524" y="4600607"/>
            <a:ext cx="2277374" cy="1112807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DAF72C-766E-DDC1-9891-C7A0987E8DB1}"/>
              </a:ext>
            </a:extLst>
          </p:cNvPr>
          <p:cNvSpPr/>
          <p:nvPr/>
        </p:nvSpPr>
        <p:spPr>
          <a:xfrm>
            <a:off x="5339219" y="4600607"/>
            <a:ext cx="2277374" cy="1112807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59D1FD-2686-199F-2CFA-472C7D948A5C}"/>
              </a:ext>
            </a:extLst>
          </p:cNvPr>
          <p:cNvSpPr/>
          <p:nvPr/>
        </p:nvSpPr>
        <p:spPr>
          <a:xfrm>
            <a:off x="2633870" y="2474843"/>
            <a:ext cx="1520687" cy="41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2D1F08-2751-3C15-16B5-7714A9E14220}"/>
              </a:ext>
            </a:extLst>
          </p:cNvPr>
          <p:cNvSpPr/>
          <p:nvPr/>
        </p:nvSpPr>
        <p:spPr>
          <a:xfrm>
            <a:off x="6420662" y="2474843"/>
            <a:ext cx="1520687" cy="41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A6C17-3ADB-DDDA-5852-5A2EB4E07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869" y="2505839"/>
            <a:ext cx="1482228" cy="4174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40C9F0-5B1E-DF4F-3F5E-FEE599BD0A05}"/>
              </a:ext>
            </a:extLst>
          </p:cNvPr>
          <p:cNvSpPr txBox="1"/>
          <p:nvPr/>
        </p:nvSpPr>
        <p:spPr>
          <a:xfrm>
            <a:off x="2831714" y="2642493"/>
            <a:ext cx="13408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GP (no transfer)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2EF985-5946-CABB-4562-4A583D1D6224}"/>
              </a:ext>
            </a:extLst>
          </p:cNvPr>
          <p:cNvSpPr txBox="1"/>
          <p:nvPr/>
        </p:nvSpPr>
        <p:spPr>
          <a:xfrm>
            <a:off x="2760412" y="2504598"/>
            <a:ext cx="14822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TL-GP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7E7071-B223-0045-4AF3-08784A4E7095}"/>
              </a:ext>
            </a:extLst>
          </p:cNvPr>
          <p:cNvSpPr/>
          <p:nvPr/>
        </p:nvSpPr>
        <p:spPr>
          <a:xfrm>
            <a:off x="6420663" y="2479302"/>
            <a:ext cx="1520687" cy="41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0A0917-C429-A6FF-203D-5FB410456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662" y="2510298"/>
            <a:ext cx="1482228" cy="4174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C2A3A6-8735-1BB4-F940-D06F3423E9FA}"/>
              </a:ext>
            </a:extLst>
          </p:cNvPr>
          <p:cNvSpPr txBox="1"/>
          <p:nvPr/>
        </p:nvSpPr>
        <p:spPr>
          <a:xfrm>
            <a:off x="6618507" y="2646952"/>
            <a:ext cx="13408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GP (no transfer)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6199C2-DC0B-8CC4-482C-E6D7A69C0BD4}"/>
              </a:ext>
            </a:extLst>
          </p:cNvPr>
          <p:cNvSpPr txBox="1"/>
          <p:nvPr/>
        </p:nvSpPr>
        <p:spPr>
          <a:xfrm>
            <a:off x="6618506" y="2506653"/>
            <a:ext cx="13408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TL-GP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F360E-36F7-3FCA-1F74-40976FD92595}"/>
              </a:ext>
            </a:extLst>
          </p:cNvPr>
          <p:cNvSpPr txBox="1"/>
          <p:nvPr/>
        </p:nvSpPr>
        <p:spPr>
          <a:xfrm>
            <a:off x="772783" y="5957832"/>
            <a:ext cx="332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Liyanage et al. (2022,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19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5ED6F-3860-8585-59CC-8FEA91C3E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E19945-59F4-2059-344E-5F77CAF2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5D6D35-A3FE-51A5-CFD9-16F0EE6B117B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motivating case study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A5E1AD-1962-5625-F79C-2C085A589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61" y="2320387"/>
            <a:ext cx="7834606" cy="13881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D22221B-D5F4-7333-61D4-00B3E9556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79"/>
          <a:stretch/>
        </p:blipFill>
        <p:spPr>
          <a:xfrm>
            <a:off x="6506661" y="1024395"/>
            <a:ext cx="2559702" cy="1368987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D96D0B9-C953-1C21-C7D8-0F81684A12FD}"/>
              </a:ext>
            </a:extLst>
          </p:cNvPr>
          <p:cNvSpPr/>
          <p:nvPr/>
        </p:nvSpPr>
        <p:spPr>
          <a:xfrm>
            <a:off x="4784752" y="2557854"/>
            <a:ext cx="1529784" cy="1216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65488-4B49-A635-9AF4-1D57BFEE7ACD}"/>
              </a:ext>
            </a:extLst>
          </p:cNvPr>
          <p:cNvSpPr txBox="1"/>
          <p:nvPr/>
        </p:nvSpPr>
        <p:spPr>
          <a:xfrm>
            <a:off x="3926851" y="3918495"/>
            <a:ext cx="4444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 transfer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(Zhang et al. 2020):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Both transfer models yield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worse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predictive performance than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Highly </a:t>
            </a: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undesirable</a:t>
            </a:r>
            <a:r>
              <a:rPr lang="en-US" sz="16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 </a:t>
            </a: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Robustness</a:t>
            </a:r>
            <a:r>
              <a:rPr lang="en-US" sz="16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transfer model needs to be carefully considered.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D2B382-DC4F-58FF-F226-C6D0E603FBD7}"/>
                  </a:ext>
                </a:extLst>
              </p:cNvPr>
              <p:cNvSpPr txBox="1"/>
              <p:nvPr/>
            </p:nvSpPr>
            <p:spPr>
              <a:xfrm>
                <a:off x="477519" y="1153700"/>
                <a:ext cx="818896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How do these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transfer learning surrogates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perform?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)=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)+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D2B382-DC4F-58FF-F226-C6D0E603F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" y="1153700"/>
                <a:ext cx="8188962" cy="1015663"/>
              </a:xfrm>
              <a:prstGeom prst="rect">
                <a:avLst/>
              </a:prstGeom>
              <a:blipFill>
                <a:blip r:embed="rId7"/>
                <a:stretch>
                  <a:fillRect l="-744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0F44B5-435B-88AA-3DA9-FB3CEA64E06D}"/>
              </a:ext>
            </a:extLst>
          </p:cNvPr>
          <p:cNvSpPr/>
          <p:nvPr/>
        </p:nvSpPr>
        <p:spPr>
          <a:xfrm>
            <a:off x="6189483" y="2571962"/>
            <a:ext cx="921966" cy="1216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C3D35-0FA0-F506-40B4-F8367623C3B1}"/>
              </a:ext>
            </a:extLst>
          </p:cNvPr>
          <p:cNvSpPr txBox="1"/>
          <p:nvPr/>
        </p:nvSpPr>
        <p:spPr>
          <a:xfrm>
            <a:off x="3926851" y="3911095"/>
            <a:ext cx="38374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TLNet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NN-based benchmark</a:t>
            </a:r>
            <a:r>
              <a:rPr lang="en-US" sz="16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point</a:t>
            </a:r>
            <a:r>
              <a:rPr lang="en-US" sz="16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(not probabilistic) </a:t>
            </a: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prediction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Perdikaris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al. (2017)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2D8F3-ED75-6553-874A-259A2DAA6E7B}"/>
              </a:ext>
            </a:extLst>
          </p:cNvPr>
          <p:cNvSpPr txBox="1"/>
          <p:nvPr/>
        </p:nvSpPr>
        <p:spPr>
          <a:xfrm>
            <a:off x="477519" y="5600102"/>
            <a:ext cx="8278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of this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negative transfer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6AE4A7-0EB3-7074-0236-5F9ECEE1CBB2}"/>
                  </a:ext>
                </a:extLst>
              </p:cNvPr>
              <p:cNvSpPr txBox="1"/>
              <p:nvPr/>
            </p:nvSpPr>
            <p:spPr>
              <a:xfrm>
                <a:off x="4600246" y="2034097"/>
                <a:ext cx="876615" cy="384721"/>
              </a:xfrm>
              <a:prstGeom prst="rect">
                <a:avLst/>
              </a:prstGeom>
              <a:noFill/>
              <a:ln w="15875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6AE4A7-0EB3-7074-0236-5F9ECEE1C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246" y="2034097"/>
                <a:ext cx="876615" cy="384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5875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509CB2-0F36-8BC8-6C41-716AA7E4EA05}"/>
                  </a:ext>
                </a:extLst>
              </p:cNvPr>
              <p:cNvSpPr txBox="1"/>
              <p:nvPr/>
            </p:nvSpPr>
            <p:spPr>
              <a:xfrm>
                <a:off x="5628988" y="2036217"/>
                <a:ext cx="988248" cy="384721"/>
              </a:xfrm>
              <a:prstGeom prst="rect">
                <a:avLst/>
              </a:prstGeom>
              <a:noFill/>
              <a:ln w="15875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GP</m:t>
                      </m:r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509CB2-0F36-8BC8-6C41-716AA7E4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88" y="2036217"/>
                <a:ext cx="988248" cy="384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5875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7AE124-5CDB-AA4B-922F-250CDE493D84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5038554" y="2418818"/>
            <a:ext cx="166492" cy="314334"/>
          </a:xfrm>
          <a:prstGeom prst="straightConnector1">
            <a:avLst/>
          </a:prstGeom>
          <a:ln w="6350">
            <a:solidFill>
              <a:srgbClr val="00206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D38019-3608-D96C-B3F0-202DDB1E9EDE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893358" y="2420938"/>
            <a:ext cx="229754" cy="312214"/>
          </a:xfrm>
          <a:prstGeom prst="straightConnector1">
            <a:avLst/>
          </a:prstGeom>
          <a:ln w="6350">
            <a:solidFill>
              <a:srgbClr val="00206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7F4FD-5B91-53A9-A9FB-4285687BA74A}"/>
                  </a:ext>
                </a:extLst>
              </p:cNvPr>
              <p:cNvSpPr txBox="1"/>
              <p:nvPr/>
            </p:nvSpPr>
            <p:spPr>
              <a:xfrm>
                <a:off x="3079230" y="2040166"/>
                <a:ext cx="3540914" cy="307777"/>
              </a:xfrm>
              <a:prstGeom prst="rect">
                <a:avLst/>
              </a:prstGeom>
              <a:noFill/>
              <a:ln w="15875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𝜌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: modeled as fully-connected NN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7F4FD-5B91-53A9-A9FB-4285687BA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230" y="2040166"/>
                <a:ext cx="3540914" cy="307777"/>
              </a:xfrm>
              <a:prstGeom prst="rect">
                <a:avLst/>
              </a:prstGeom>
              <a:blipFill>
                <a:blip r:embed="rId10"/>
                <a:stretch>
                  <a:fillRect t="-3774" b="-13208"/>
                </a:stretch>
              </a:blipFill>
              <a:ln w="15875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E24DEC-EE04-719D-1694-7593526CD55E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4849687" y="2347943"/>
            <a:ext cx="1782923" cy="373107"/>
          </a:xfrm>
          <a:prstGeom prst="straightConnector1">
            <a:avLst/>
          </a:prstGeom>
          <a:ln w="6350">
            <a:solidFill>
              <a:srgbClr val="00206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/>
      <p:bldP spid="24" grpId="1"/>
      <p:bldP spid="4" grpId="0" animBg="1"/>
      <p:bldP spid="5" grpId="0"/>
      <p:bldP spid="7" grpId="0" animBg="1"/>
      <p:bldP spid="7" grpId="1" animBg="1"/>
      <p:bldP spid="8" grpId="0" animBg="1"/>
      <p:bldP spid="8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A3946-B166-8F97-9E77-4ABFDB281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BD5F7B-0BDC-EA0E-A897-C1C1471A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15182A-7BC8-2DA8-2618-113A9104BF96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 transfer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746BB4-B7B6-9615-4E25-4B5CEBF78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9" y="1179658"/>
            <a:ext cx="5150286" cy="330496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4C39810-CC47-1D80-18CE-727D80CBBA66}"/>
              </a:ext>
            </a:extLst>
          </p:cNvPr>
          <p:cNvSpPr/>
          <p:nvPr/>
        </p:nvSpPr>
        <p:spPr>
          <a:xfrm>
            <a:off x="4693700" y="1270101"/>
            <a:ext cx="2510288" cy="2713008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860C1F-3C4A-D3D3-17C0-8F37496140E6}"/>
              </a:ext>
            </a:extLst>
          </p:cNvPr>
          <p:cNvSpPr txBox="1"/>
          <p:nvPr/>
        </p:nvSpPr>
        <p:spPr>
          <a:xfrm>
            <a:off x="5096332" y="1982914"/>
            <a:ext cx="170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</a:t>
            </a:r>
            <a:r>
              <a:rPr lang="en-US" sz="1400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appropriate here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6E7CD6-FC6D-3E5C-318B-0708E644E7AC}"/>
              </a:ext>
            </a:extLst>
          </p:cNvPr>
          <p:cNvSpPr/>
          <p:nvPr/>
        </p:nvSpPr>
        <p:spPr>
          <a:xfrm>
            <a:off x="2268430" y="1887123"/>
            <a:ext cx="2510288" cy="205953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4C991A-3FA2-01C3-FBA4-A9E43623EBA2}"/>
              </a:ext>
            </a:extLst>
          </p:cNvPr>
          <p:cNvSpPr txBox="1"/>
          <p:nvPr/>
        </p:nvSpPr>
        <p:spPr>
          <a:xfrm>
            <a:off x="2779979" y="2198357"/>
            <a:ext cx="1705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 but </a:t>
            </a:r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here!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263624-5B60-11D6-30AA-AB3AA974D29A}"/>
              </a:ext>
            </a:extLst>
          </p:cNvPr>
          <p:cNvSpPr txBox="1"/>
          <p:nvPr/>
        </p:nvSpPr>
        <p:spPr>
          <a:xfrm>
            <a:off x="604209" y="4654127"/>
            <a:ext cx="793558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arget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target 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systems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similar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at certain parametrizations, but considerably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different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for others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local transfer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property often arises 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physical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1274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10A97-BC41-07C3-7EE3-5329EAE2F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4A40A02-5D31-71C7-BF2C-CAC9106DD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9"/>
          <a:stretch/>
        </p:blipFill>
        <p:spPr>
          <a:xfrm>
            <a:off x="690049" y="1242034"/>
            <a:ext cx="7694739" cy="23136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C3EF3-616C-D788-5E70-1D090DAE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52952A-6104-3A9A-2910-91F5E3CFE5E1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91CD09-AEB1-3C00-2828-5DCF61EC1E28}"/>
                  </a:ext>
                </a:extLst>
              </p:cNvPr>
              <p:cNvSpPr txBox="1"/>
              <p:nvPr/>
            </p:nvSpPr>
            <p:spPr>
              <a:xfrm>
                <a:off x="511335" y="3827770"/>
                <a:ext cx="8377909" cy="2569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200"/>
                  </a:spcAft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Existing transfer models may experience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negative transfer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KO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model too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simplistic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constant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transfer </a:t>
                </a: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𝜌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over</a:t>
                </a:r>
                <a:r>
                  <a:rPr kumimoji="0" lang="en-US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entire space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aseline="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Overly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biased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transfer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⇒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negative transfer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BKO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model on </a:t>
                </a: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𝜌</m:t>
                    </m:r>
                    <m:d>
                      <m:d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∼</m:t>
                    </m:r>
                    <m:r>
                      <m:rPr>
                        <m:sty m:val="p"/>
                      </m:rPr>
                      <a:rPr kumimoji="0" lang="en-US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GP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too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complex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given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limited</a:t>
                </a:r>
                <a:r>
                  <a:rPr kumimoji="0" lang="en-US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target</a:t>
                </a:r>
                <a:r>
                  <a:rPr kumimoji="0" lang="en-US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training data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noProof="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Overfitted </a:t>
                </a:r>
                <a:r>
                  <a:rPr lang="en-US" noProof="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transfer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negative transfer</a:t>
                </a:r>
                <a:endParaRPr kumimoji="0" lang="en-US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Similar issue</a:t>
                </a:r>
                <a:r>
                  <a:rPr kumimoji="0" lang="en-US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of high </a:t>
                </a:r>
                <a:r>
                  <a:rPr kumimoji="0" lang="en-US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variance</a:t>
                </a:r>
                <a:r>
                  <a:rPr kumimoji="0" lang="en-US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for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NN</a:t>
                </a:r>
                <a:r>
                  <a:rPr kumimoji="0" lang="en-US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transfer models (Liu et al. 2017)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Bias-variance trade-off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transfer learning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!</a:t>
                </a:r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91CD09-AEB1-3C00-2828-5DCF61EC1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35" y="3827770"/>
                <a:ext cx="8377909" cy="2569934"/>
              </a:xfrm>
              <a:prstGeom prst="rect">
                <a:avLst/>
              </a:prstGeom>
              <a:blipFill>
                <a:blip r:embed="rId5"/>
                <a:stretch>
                  <a:fillRect l="-655" t="-1188" b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181345C-CBC7-200C-3BCE-0973AEA40F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102"/>
          <a:stretch/>
        </p:blipFill>
        <p:spPr>
          <a:xfrm>
            <a:off x="698942" y="1242034"/>
            <a:ext cx="5201625" cy="2313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202329-6079-FCE9-9564-66D0CEF938E4}"/>
              </a:ext>
            </a:extLst>
          </p:cNvPr>
          <p:cNvSpPr txBox="1"/>
          <p:nvPr/>
        </p:nvSpPr>
        <p:spPr>
          <a:xfrm>
            <a:off x="1298712" y="1012508"/>
            <a:ext cx="1705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GP (no transfer)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5EA05-765F-D614-CA4E-964DE34B4219}"/>
              </a:ext>
            </a:extLst>
          </p:cNvPr>
          <p:cNvSpPr txBox="1"/>
          <p:nvPr/>
        </p:nvSpPr>
        <p:spPr>
          <a:xfrm>
            <a:off x="3379746" y="1012506"/>
            <a:ext cx="2641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 (Kennedy &amp; O’Hagan 2000)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20BCB-7AA7-D1BF-061E-A085457A1AD1}"/>
              </a:ext>
            </a:extLst>
          </p:cNvPr>
          <p:cNvSpPr txBox="1"/>
          <p:nvPr/>
        </p:nvSpPr>
        <p:spPr>
          <a:xfrm>
            <a:off x="6060491" y="1012507"/>
            <a:ext cx="2327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BKO (Qian &amp; Wu 2008)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89F7D7-2543-FB9D-FD16-D7FA3ECE8EA7}"/>
              </a:ext>
            </a:extLst>
          </p:cNvPr>
          <p:cNvSpPr/>
          <p:nvPr/>
        </p:nvSpPr>
        <p:spPr>
          <a:xfrm>
            <a:off x="3476368" y="2071939"/>
            <a:ext cx="1104181" cy="81951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9EFC1-E2F3-C21D-108E-6FF429DD5084}"/>
              </a:ext>
            </a:extLst>
          </p:cNvPr>
          <p:cNvSpPr txBox="1"/>
          <p:nvPr/>
        </p:nvSpPr>
        <p:spPr>
          <a:xfrm>
            <a:off x="3287563" y="2891449"/>
            <a:ext cx="1705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 transfer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BAB87F-AE43-394B-0684-1E22A56993AD}"/>
              </a:ext>
            </a:extLst>
          </p:cNvPr>
          <p:cNvSpPr/>
          <p:nvPr/>
        </p:nvSpPr>
        <p:spPr>
          <a:xfrm>
            <a:off x="6083235" y="2071939"/>
            <a:ext cx="1104181" cy="81951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29E41E-A5C9-A494-3A4E-6DA23402C740}"/>
              </a:ext>
            </a:extLst>
          </p:cNvPr>
          <p:cNvSpPr txBox="1"/>
          <p:nvPr/>
        </p:nvSpPr>
        <p:spPr>
          <a:xfrm>
            <a:off x="5894430" y="2891449"/>
            <a:ext cx="1705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 transfer</a:t>
            </a:r>
          </a:p>
        </p:txBody>
      </p:sp>
    </p:spTree>
    <p:extLst>
      <p:ext uri="{BB962C8B-B14F-4D97-AF65-F5344CB8AC3E}">
        <p14:creationId xmlns:p14="http://schemas.microsoft.com/office/powerpoint/2010/main" val="210314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4C4244-044A-C091-C76D-7941D40B6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U image">
            <a:extLst>
              <a:ext uri="{FF2B5EF4-FFF2-40B4-BE49-F238E27FC236}">
                <a16:creationId xmlns:a16="http://schemas.microsoft.com/office/drawing/2014/main" id="{822D64E9-7F16-662E-0BB7-19A0E041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98" y="3048073"/>
            <a:ext cx="2279623" cy="15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3EFA04-79B1-9019-985E-1B625D1F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A48882-2DDE-3EEE-4DD3-F4A86E036EBD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LOL-GP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A5312F-F015-DBE5-5B78-134472A028C6}"/>
                  </a:ext>
                </a:extLst>
              </p:cNvPr>
              <p:cNvSpPr txBox="1"/>
              <p:nvPr/>
            </p:nvSpPr>
            <p:spPr>
              <a:xfrm>
                <a:off x="546774" y="1144585"/>
                <a:ext cx="8446921" cy="5346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  <a:spcAft>
                    <a:spcPts val="2000"/>
                  </a:spcAft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LOcal transfer Learning GP</a:t>
                </a:r>
                <a:r>
                  <a:rPr lang="en-US" sz="20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(LOL-GP; Wang et al. 2026):</a:t>
                </a:r>
              </a:p>
              <a:p>
                <a:pPr>
                  <a:lnSpc>
                    <a:spcPct val="110000"/>
                  </a:lnSpc>
                  <a:spcAft>
                    <a:spcPts val="20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ReLU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lvl="0" indent="-285750">
                  <a:lnSpc>
                    <a:spcPct val="11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Latent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function</a:t>
                </a:r>
                <a:r>
                  <a:rPr kumimoji="0" lang="en-US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𝜔</m:t>
                    </m:r>
                    <m:d>
                      <m:d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for modeling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local transfer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for source</a:t>
                </a:r>
              </a:p>
              <a:p>
                <a:pPr marL="285750" lvl="0" indent="-285750">
                  <a:lnSpc>
                    <a:spcPct val="11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Rectified Linear Unit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ReLU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activation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function:</a:t>
                </a:r>
              </a:p>
              <a:p>
                <a:pPr lvl="0">
                  <a:lnSpc>
                    <a:spcPct val="110000"/>
                  </a:lnSpc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ReLU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≔</m:t>
                      </m:r>
                      <m:func>
                        <m:func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max</m:t>
                          </m:r>
                        </m:fName>
                        <m:e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(0,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𝜔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742950" lvl="1" indent="-28575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Widely-used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activation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function in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deep learning</a:t>
                </a:r>
              </a:p>
              <a:p>
                <a:pPr marL="742950" lvl="1" indent="-28575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: transfer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permitted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at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742950" lvl="1" indent="-28575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𝜔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: transfer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prohibited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at parameter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Independent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GP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priors: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 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 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742950" lvl="1" indent="-28575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Data-guided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probabilistic learning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of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local transfer </a:t>
                </a:r>
              </a:p>
              <a:p>
                <a:pPr marL="742950" lvl="1" indent="-28575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Trading off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between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bias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variance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A5312F-F015-DBE5-5B78-134472A02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74" y="1144585"/>
                <a:ext cx="8446921" cy="5346272"/>
              </a:xfrm>
              <a:prstGeom prst="rect">
                <a:avLst/>
              </a:prstGeom>
              <a:blipFill>
                <a:blip r:embed="rId5"/>
                <a:stretch>
                  <a:fillRect l="-794" t="-570" b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20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49299-8DA3-B0FC-4F34-C515DD29B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81C038-E9DD-970E-D230-048A941B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886B36-008C-7A8F-1BA8-DB77C68E19B1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LOL-GP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A7BB3C-4CDE-FCDD-A833-F96020F2FC8C}"/>
                  </a:ext>
                </a:extLst>
              </p:cNvPr>
              <p:cNvSpPr txBox="1"/>
              <p:nvPr/>
            </p:nvSpPr>
            <p:spPr>
              <a:xfrm>
                <a:off x="541804" y="1153211"/>
                <a:ext cx="8377909" cy="1190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LOcal transfer Learning GP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(LOL-GP; Wang et al. 2026):</a:t>
                </a:r>
              </a:p>
              <a:p>
                <a:pPr>
                  <a:spcAft>
                    <a:spcPts val="20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,  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ReLU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A7BB3C-4CDE-FCDD-A833-F96020F2F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1153211"/>
                <a:ext cx="8377909" cy="1190069"/>
              </a:xfrm>
              <a:prstGeom prst="rect">
                <a:avLst/>
              </a:prstGeom>
              <a:blipFill>
                <a:blip r:embed="rId4"/>
                <a:stretch>
                  <a:fillRect l="-801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890990-6BCB-B5EA-291F-A8329E82D4DC}"/>
                  </a:ext>
                </a:extLst>
              </p:cNvPr>
              <p:cNvSpPr txBox="1"/>
              <p:nvPr/>
            </p:nvSpPr>
            <p:spPr>
              <a:xfrm>
                <a:off x="541802" y="2582383"/>
                <a:ext cx="8377909" cy="12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LOL-GP does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admit a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closed-form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predictive distribution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data</m:t>
                        </m:r>
                      </m:e>
                    </m:d>
                  </m:oMath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Posterior can be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efficiently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sampled via a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Gibbs sampling 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algorithm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Closed-form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full conditional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sampling for MCMC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890990-6BCB-B5EA-291F-A8329E82D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2" y="2582383"/>
                <a:ext cx="8377909" cy="1231106"/>
              </a:xfrm>
              <a:prstGeom prst="rect">
                <a:avLst/>
              </a:prstGeom>
              <a:blipFill>
                <a:blip r:embed="rId5"/>
                <a:stretch>
                  <a:fillRect l="-509" t="-2475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81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8970" y="207820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Computer experiments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07" y="1257748"/>
            <a:ext cx="829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 phenomena can be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simulated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computer code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07" y="4998532"/>
            <a:ext cx="811490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Computer experiments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widely used as proxies for physical experiments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expensive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unethical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impossible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However, the more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phenomena, the more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time-consuming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simulations!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898" y="4088707"/>
            <a:ext cx="283032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Rocket propulsion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200" i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 et al. 2018, Yeh et al. 2018, Chang et al. 2019, 2021, Zhang et al. 2022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7250" y="4099635"/>
            <a:ext cx="29094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High-energy physics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Everett et al. 2021, Liyanage et al. 2022, Ji et al. </a:t>
            </a:r>
            <a:r>
              <a:rPr lang="en-US" sz="1200" i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2023 (</a:t>
            </a:r>
            <a:r>
              <a:rPr lang="en-US" sz="1200" i="1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a,b</a:t>
            </a:r>
            <a:r>
              <a:rPr lang="en-US" sz="1200" i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), Li et al. 2023+ (</a:t>
            </a:r>
            <a:r>
              <a:rPr lang="en-US" sz="1200" i="1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a,b</a:t>
            </a:r>
            <a:r>
              <a:rPr lang="en-US" sz="1200" i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2" name="Picture 8" descr="Image result for rocket launch cf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3075" r="22024" b="9751"/>
          <a:stretch/>
        </p:blipFill>
        <p:spPr bwMode="auto">
          <a:xfrm>
            <a:off x="533662" y="1933252"/>
            <a:ext cx="2138799" cy="21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ast App: Looking Deep into Heart Valve Replacement - Digital ...">
            <a:extLst>
              <a:ext uri="{FF2B5EF4-FFF2-40B4-BE49-F238E27FC236}">
                <a16:creationId xmlns:a16="http://schemas.microsoft.com/office/drawing/2014/main" id="{02464CE7-FB23-73D7-BE14-0B993CD7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07" y="2136053"/>
            <a:ext cx="2920589" cy="17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F4B64D-DC51-9DB6-0B71-FAB5126F6205}"/>
              </a:ext>
            </a:extLst>
          </p:cNvPr>
          <p:cNvSpPr txBox="1"/>
          <p:nvPr/>
        </p:nvSpPr>
        <p:spPr>
          <a:xfrm>
            <a:off x="5748129" y="4088707"/>
            <a:ext cx="36818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Aortic valves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Chen et al., 2020, 2021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Image result for universe expans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08" y="1933253"/>
            <a:ext cx="2909499" cy="21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71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49299-8DA3-B0FC-4F34-C515DD29B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B73928-C74E-04D3-DF2E-91C917D1DF3E}"/>
                  </a:ext>
                </a:extLst>
              </p:cNvPr>
              <p:cNvSpPr txBox="1"/>
              <p:nvPr/>
            </p:nvSpPr>
            <p:spPr>
              <a:xfrm>
                <a:off x="541802" y="1153211"/>
                <a:ext cx="8377909" cy="1502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Multi-system LOL-GP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>
                  <a:spcAft>
                    <a:spcPts val="20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ReLU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B73928-C74E-04D3-DF2E-91C917D1D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2" y="1153211"/>
                <a:ext cx="8377909" cy="1502847"/>
              </a:xfrm>
              <a:prstGeom prst="rect">
                <a:avLst/>
              </a:prstGeom>
              <a:blipFill>
                <a:blip r:embed="rId4"/>
                <a:stretch>
                  <a:fillRect l="-801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81C038-E9DD-970E-D230-048A941B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886B36-008C-7A8F-1BA8-DB77C68E19B1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Multi-system LOL-GP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24130-B92E-8765-9DC5-E2836F234A36}"/>
              </a:ext>
            </a:extLst>
          </p:cNvPr>
          <p:cNvSpPr txBox="1"/>
          <p:nvPr/>
        </p:nvSpPr>
        <p:spPr>
          <a:xfrm>
            <a:off x="541803" y="2582383"/>
            <a:ext cx="8377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Generalizable for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E1CBA0-7DEA-491B-F333-3D3050B736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10" t="8792" b="30575"/>
          <a:stretch/>
        </p:blipFill>
        <p:spPr>
          <a:xfrm>
            <a:off x="2724218" y="3333247"/>
            <a:ext cx="3445316" cy="226257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FF87620-4102-EEAB-8CCF-B7AA210F84CA}"/>
              </a:ext>
            </a:extLst>
          </p:cNvPr>
          <p:cNvGrpSpPr/>
          <p:nvPr/>
        </p:nvGrpSpPr>
        <p:grpSpPr>
          <a:xfrm>
            <a:off x="711553" y="3426229"/>
            <a:ext cx="2097541" cy="1242755"/>
            <a:chOff x="3573741" y="3417002"/>
            <a:chExt cx="2097541" cy="12427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256541-93E7-F691-4BB8-7B88B014A03A}"/>
                </a:ext>
              </a:extLst>
            </p:cNvPr>
            <p:cNvSpPr txBox="1"/>
            <p:nvPr/>
          </p:nvSpPr>
          <p:spPr>
            <a:xfrm>
              <a:off x="3573741" y="4382758"/>
              <a:ext cx="20975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Ceramic matrix composites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04593B-BF60-6DAD-C76E-F1E2BCB56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1442" y="3417002"/>
              <a:ext cx="1762138" cy="97155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69001D-69E5-0298-5F2E-542C7CF38CBA}"/>
              </a:ext>
            </a:extLst>
          </p:cNvPr>
          <p:cNvGrpSpPr/>
          <p:nvPr/>
        </p:nvGrpSpPr>
        <p:grpSpPr>
          <a:xfrm>
            <a:off x="6198048" y="4195592"/>
            <a:ext cx="1857426" cy="1285372"/>
            <a:chOff x="5568182" y="3459058"/>
            <a:chExt cx="1762138" cy="12194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61FD627-CB21-1188-9630-B8FFA2CD4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879"/>
            <a:stretch/>
          </p:blipFill>
          <p:spPr>
            <a:xfrm>
              <a:off x="5568182" y="3459058"/>
              <a:ext cx="1762138" cy="94243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42504D-26B0-3632-1C6C-310AEE4829F5}"/>
                </a:ext>
              </a:extLst>
            </p:cNvPr>
            <p:cNvSpPr txBox="1"/>
            <p:nvPr/>
          </p:nvSpPr>
          <p:spPr>
            <a:xfrm>
              <a:off x="5637368" y="4401490"/>
              <a:ext cx="16237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Nickel-based alloys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1E6668-5A93-BBE5-2690-05DDF80DDF77}"/>
                  </a:ext>
                </a:extLst>
              </p:cNvPr>
              <p:cNvSpPr txBox="1"/>
              <p:nvPr/>
            </p:nvSpPr>
            <p:spPr>
              <a:xfrm>
                <a:off x="541802" y="3117434"/>
                <a:ext cx="222704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400" b="1" dirty="0">
                    <a:solidFill>
                      <a:srgbClr val="FA0ABB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</a:t>
                </a:r>
                <a:r>
                  <a:rPr lang="en-US" sz="1400" dirty="0">
                    <a:solidFill>
                      <a:srgbClr val="FA0ABB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A0ABB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A0ABB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A0ABB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A0ABB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points)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1E6668-5A93-BBE5-2690-05DDF80DD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2" y="3117434"/>
                <a:ext cx="2227044" cy="307777"/>
              </a:xfrm>
              <a:prstGeom prst="rect">
                <a:avLst/>
              </a:prstGeom>
              <a:blipFill>
                <a:blip r:embed="rId8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908917-3E45-057F-AC2A-89D018A7AA7B}"/>
                  </a:ext>
                </a:extLst>
              </p:cNvPr>
              <p:cNvSpPr txBox="1"/>
              <p:nvPr/>
            </p:nvSpPr>
            <p:spPr>
              <a:xfrm>
                <a:off x="5637969" y="3815531"/>
                <a:ext cx="29775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400" b="1" dirty="0">
                    <a:solidFill>
                      <a:srgbClr val="CC0498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</a:t>
                </a:r>
                <a:r>
                  <a:rPr lang="en-US" sz="1400" dirty="0">
                    <a:solidFill>
                      <a:srgbClr val="CC0498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C0498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CC0498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≪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CC0498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min</m:t>
                    </m:r>
                    <m:r>
                      <a:rPr lang="en-US" sz="1400" b="0" i="1" smtClean="0">
                        <a:solidFill>
                          <a:srgbClr val="CC0498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⁡(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CC0498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CC0498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CC0498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CC0498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CC0498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CC0498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CC0498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CC0498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CC0498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points)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908917-3E45-057F-AC2A-89D018A7A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969" y="3815531"/>
                <a:ext cx="2977584" cy="307777"/>
              </a:xfrm>
              <a:prstGeom prst="rect">
                <a:avLst/>
              </a:prstGeom>
              <a:blipFill>
                <a:blip r:embed="rId9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1152015-F0AD-B732-B31B-EF6359804E3A}"/>
              </a:ext>
            </a:extLst>
          </p:cNvPr>
          <p:cNvGrpSpPr/>
          <p:nvPr/>
        </p:nvGrpSpPr>
        <p:grpSpPr>
          <a:xfrm>
            <a:off x="711553" y="4902879"/>
            <a:ext cx="2097541" cy="1242755"/>
            <a:chOff x="3573741" y="3417002"/>
            <a:chExt cx="2097541" cy="12427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203E3A-D6A4-F41C-293C-810AC2909C08}"/>
                </a:ext>
              </a:extLst>
            </p:cNvPr>
            <p:cNvSpPr txBox="1"/>
            <p:nvPr/>
          </p:nvSpPr>
          <p:spPr>
            <a:xfrm>
              <a:off x="3573741" y="4382758"/>
              <a:ext cx="20975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Ceramic matrix composites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7E39A5B-A329-D789-0875-AA2E637C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1442" y="3417002"/>
              <a:ext cx="1762138" cy="9715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DEB671-D2CC-A147-BBB3-DDF8CFB65156}"/>
                  </a:ext>
                </a:extLst>
              </p:cNvPr>
              <p:cNvSpPr txBox="1"/>
              <p:nvPr/>
            </p:nvSpPr>
            <p:spPr>
              <a:xfrm>
                <a:off x="541802" y="4594084"/>
                <a:ext cx="222704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400" b="1" dirty="0">
                    <a:solidFill>
                      <a:srgbClr val="FA0ABB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</a:t>
                </a:r>
                <a:r>
                  <a:rPr lang="en-US" sz="1400" dirty="0">
                    <a:solidFill>
                      <a:srgbClr val="FA0ABB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2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A0ABB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A0ABB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A0ABB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A0ABB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points)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DEB671-D2CC-A147-BBB3-DDF8CFB65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2" y="4594084"/>
                <a:ext cx="2227044" cy="307777"/>
              </a:xfrm>
              <a:prstGeom prst="rect">
                <a:avLst/>
              </a:prstGeom>
              <a:blipFill>
                <a:blip r:embed="rId10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18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A995F-4B78-ED79-2E04-FA24CAA9A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022CB9-CBB0-41CB-7300-6B691D13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708B6E-3571-6C57-01D4-79F71BC2CABD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Multi-fidelity LOL-GP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3CCCA6-2B9A-27B8-0CF4-B1AAEC790A93}"/>
                  </a:ext>
                </a:extLst>
              </p:cNvPr>
              <p:cNvSpPr txBox="1"/>
              <p:nvPr/>
            </p:nvSpPr>
            <p:spPr>
              <a:xfrm>
                <a:off x="541804" y="1144585"/>
                <a:ext cx="8377909" cy="6432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Multi-fidelity LOL-GP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i="1" dirty="0">
                  <a:solidFill>
                    <a:srgbClr val="002060"/>
                  </a:solidFill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𝑙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𝜌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𝛿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, 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𝜌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ReLU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Segoe UI" panose="020B0502040204020203" pitchFamily="34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𝑙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=1, ⋯,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𝐿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: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highest-fidelity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simulation,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: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decreasing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fidelity simulations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E.g., decreasing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mesh size</a:t>
                </a: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Existing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multi-fidelity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surrogates can similarly experience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negative transfer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LOL-GP can mitigate this risk by modeling for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local transfer</a:t>
                </a: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Trade-off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between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bias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and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variance</a:t>
                </a: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3CCCA6-2B9A-27B8-0CF4-B1AAEC79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1144585"/>
                <a:ext cx="8377909" cy="6432530"/>
              </a:xfrm>
              <a:prstGeom prst="rect">
                <a:avLst/>
              </a:prstGeom>
              <a:blipFill>
                <a:blip r:embed="rId4"/>
                <a:stretch>
                  <a:fillRect l="-801" t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6B9B4D9-E801-E3BF-CFD2-9EF68883BB2A}"/>
              </a:ext>
            </a:extLst>
          </p:cNvPr>
          <p:cNvGrpSpPr/>
          <p:nvPr/>
        </p:nvGrpSpPr>
        <p:grpSpPr>
          <a:xfrm>
            <a:off x="757533" y="1676847"/>
            <a:ext cx="7628934" cy="1301946"/>
            <a:chOff x="1080546" y="5079188"/>
            <a:chExt cx="7628934" cy="130194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A576D51-1E43-83AF-31AB-9E45AA32B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546" y="5113502"/>
              <a:ext cx="1846915" cy="110446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129C17-7576-55E4-B2A1-4B4A73312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75027" y="5079188"/>
              <a:ext cx="1821711" cy="11077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1C6A5F-6748-A402-948F-6675499E3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151" t="8792" b="61953"/>
            <a:stretch/>
          </p:blipFill>
          <p:spPr>
            <a:xfrm>
              <a:off x="6685295" y="5095306"/>
              <a:ext cx="1283655" cy="109167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46C918-8A7E-4718-8FF7-10942623A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9929" t="57127" r="21587" b="32267"/>
            <a:stretch/>
          </p:blipFill>
          <p:spPr>
            <a:xfrm>
              <a:off x="6069425" y="5547813"/>
              <a:ext cx="577756" cy="39578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D9C18D-2AE7-BE32-D4A2-0A3FCA8AE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9929" t="57127" r="21587" b="32267"/>
            <a:stretch/>
          </p:blipFill>
          <p:spPr>
            <a:xfrm>
              <a:off x="3452640" y="5547813"/>
              <a:ext cx="577756" cy="39578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1FBD3C-3888-F218-EC4B-7EEFEC3833FE}"/>
                </a:ext>
              </a:extLst>
            </p:cNvPr>
            <p:cNvSpPr txBox="1"/>
            <p:nvPr/>
          </p:nvSpPr>
          <p:spPr>
            <a:xfrm>
              <a:off x="1424492" y="5113502"/>
              <a:ext cx="11590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en-US" sz="12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Low fidelity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2783D5-B0C4-98BD-8C02-914AD60FC3DF}"/>
                </a:ext>
              </a:extLst>
            </p:cNvPr>
            <p:cNvSpPr txBox="1"/>
            <p:nvPr/>
          </p:nvSpPr>
          <p:spPr>
            <a:xfrm>
              <a:off x="4336289" y="5113502"/>
              <a:ext cx="11590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en-US" sz="12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Mid fidelity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617A14-7CB8-F952-95A5-FCF923181A91}"/>
                </a:ext>
              </a:extLst>
            </p:cNvPr>
            <p:cNvSpPr txBox="1"/>
            <p:nvPr/>
          </p:nvSpPr>
          <p:spPr>
            <a:xfrm>
              <a:off x="6630461" y="5095306"/>
              <a:ext cx="11590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en-US" sz="12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High fidelity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FD8FD7A-60B2-8819-6868-BA607A480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04003" y="5372305"/>
              <a:ext cx="1296008" cy="99470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481197-D536-C789-F48A-26D2F9A67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76153" y="5373170"/>
              <a:ext cx="1233327" cy="95972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CD675E4-8D19-FD67-45FD-B5D6AF49C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71221" y="5385939"/>
              <a:ext cx="1266227" cy="995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9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671BC0-2ABB-D8B4-9752-4F352092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7EEEB4-8E38-AFCC-B41A-12D2CBF5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79A60E-4BC0-0BC7-9403-935EDA47F164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Numerical experiments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B715F-00DE-F6A2-415D-409411737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28" y="1120009"/>
            <a:ext cx="8309344" cy="51336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B934861-D91A-E81A-C4CF-6245D9C6A9FA}"/>
              </a:ext>
            </a:extLst>
          </p:cNvPr>
          <p:cNvSpPr/>
          <p:nvPr/>
        </p:nvSpPr>
        <p:spPr>
          <a:xfrm>
            <a:off x="2522333" y="2607907"/>
            <a:ext cx="1672211" cy="364215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0761A2-93A9-F162-30C5-05E88F0183B7}"/>
              </a:ext>
            </a:extLst>
          </p:cNvPr>
          <p:cNvSpPr/>
          <p:nvPr/>
        </p:nvSpPr>
        <p:spPr>
          <a:xfrm>
            <a:off x="4035701" y="2607906"/>
            <a:ext cx="1672211" cy="364215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CA62BC-A6A6-AA45-A0CC-082C9875E6E4}"/>
              </a:ext>
            </a:extLst>
          </p:cNvPr>
          <p:cNvSpPr txBox="1"/>
          <p:nvPr/>
        </p:nvSpPr>
        <p:spPr>
          <a:xfrm>
            <a:off x="417328" y="2528403"/>
            <a:ext cx="19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1-d test 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31E305-6893-BEF0-40C8-DD4ED0C3EDAE}"/>
              </a:ext>
            </a:extLst>
          </p:cNvPr>
          <p:cNvSpPr txBox="1"/>
          <p:nvPr/>
        </p:nvSpPr>
        <p:spPr>
          <a:xfrm>
            <a:off x="412657" y="2528403"/>
            <a:ext cx="19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5-d test function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9C4CF0E-9191-94A4-6BB9-8E071433E9D7}"/>
              </a:ext>
            </a:extLst>
          </p:cNvPr>
          <p:cNvSpPr/>
          <p:nvPr/>
        </p:nvSpPr>
        <p:spPr>
          <a:xfrm>
            <a:off x="2593546" y="3961352"/>
            <a:ext cx="6133126" cy="161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C09918-D7BB-F679-81C4-BDEEFE0C871E}"/>
              </a:ext>
            </a:extLst>
          </p:cNvPr>
          <p:cNvSpPr txBox="1"/>
          <p:nvPr/>
        </p:nvSpPr>
        <p:spPr>
          <a:xfrm>
            <a:off x="4636853" y="3669202"/>
            <a:ext cx="19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 transfer!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6C260AD-1F01-C28E-F7DD-EE6442C8336A}"/>
              </a:ext>
            </a:extLst>
          </p:cNvPr>
          <p:cNvSpPr/>
          <p:nvPr/>
        </p:nvSpPr>
        <p:spPr>
          <a:xfrm>
            <a:off x="2593546" y="5631211"/>
            <a:ext cx="6133126" cy="48729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69FAE9-0B2C-A82B-3F96-649B238A869E}"/>
                  </a:ext>
                </a:extLst>
              </p:cNvPr>
              <p:cNvSpPr txBox="1"/>
              <p:nvPr/>
            </p:nvSpPr>
            <p:spPr>
              <a:xfrm>
                <a:off x="2886255" y="6154200"/>
                <a:ext cx="5547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lang="en-US" sz="1400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Trade-off between bias &amp; variance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⇒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4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Robust </a:t>
                </a:r>
                <a:r>
                  <a:rPr lang="en-US" sz="1400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transfer learning</a:t>
                </a:r>
                <a:endParaRPr lang="en-US" sz="1400" b="1" dirty="0">
                  <a:solidFill>
                    <a:srgbClr val="0000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69FAE9-0B2C-A82B-3F96-649B238A8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255" y="6154200"/>
                <a:ext cx="5547708" cy="307777"/>
              </a:xfrm>
              <a:prstGeom prst="rect">
                <a:avLst/>
              </a:prstGeom>
              <a:blipFill>
                <a:blip r:embed="rId5"/>
                <a:stretch>
                  <a:fillRect l="-329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6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7" grpId="0"/>
      <p:bldP spid="17" grpId="1"/>
      <p:bldP spid="21" grpId="0"/>
      <p:bldP spid="22" grpId="1" animBg="1"/>
      <p:bldP spid="23" grpId="0"/>
      <p:bldP spid="24" grpId="1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837A8-355F-91D6-C707-84B3DEB14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71F78-7452-77E2-1909-DD5572F4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8CDC00-9568-D188-0F76-FA294A0471E6}"/>
              </a:ext>
            </a:extLst>
          </p:cNvPr>
          <p:cNvSpPr txBox="1">
            <a:spLocks/>
          </p:cNvSpPr>
          <p:nvPr/>
        </p:nvSpPr>
        <p:spPr>
          <a:xfrm>
            <a:off x="1444672" y="176122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Jet turbine stress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78F6A-F866-51E1-5C0F-EE10E64719B1}"/>
              </a:ext>
            </a:extLst>
          </p:cNvPr>
          <p:cNvSpPr txBox="1"/>
          <p:nvPr/>
        </p:nvSpPr>
        <p:spPr>
          <a:xfrm>
            <a:off x="541805" y="1144585"/>
            <a:ext cx="8148205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Multi-system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application: </a:t>
            </a: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AD0FB7-B5C3-8F0D-9DD8-2C8A2FCB543F}"/>
                  </a:ext>
                </a:extLst>
              </p:cNvPr>
              <p:cNvSpPr txBox="1"/>
              <p:nvPr/>
            </p:nvSpPr>
            <p:spPr>
              <a:xfrm>
                <a:off x="3257933" y="1843182"/>
                <a:ext cx="5583645" cy="244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=2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arameters</a:t>
                </a:r>
                <a:endPara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Target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nickel-based alloy blade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𝑛</m:t>
                    </m:r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=8</m:t>
                    </m:r>
                  </m:oMath>
                </a14:m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design points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limited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)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Source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ceramic composite blade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𝑚</m:t>
                    </m:r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=32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design points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From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prior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(existing) study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AD0FB7-B5C3-8F0D-9DD8-2C8A2FCB5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33" y="1843182"/>
                <a:ext cx="5583645" cy="2446824"/>
              </a:xfrm>
              <a:prstGeom prst="rect">
                <a:avLst/>
              </a:prstGeom>
              <a:blipFill>
                <a:blip r:embed="rId4"/>
                <a:stretch>
                  <a:fillRect l="-655" t="-995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C393807-27C7-D274-A9B1-F8BF649F1E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27" b="7663"/>
          <a:stretch/>
        </p:blipFill>
        <p:spPr>
          <a:xfrm>
            <a:off x="635256" y="2146852"/>
            <a:ext cx="2070173" cy="35534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CED1D-73BA-E67E-29CA-82BB30B1456D}"/>
              </a:ext>
            </a:extLst>
          </p:cNvPr>
          <p:cNvSpPr txBox="1"/>
          <p:nvPr/>
        </p:nvSpPr>
        <p:spPr>
          <a:xfrm rot="16200000">
            <a:off x="-1049863" y="3723923"/>
            <a:ext cx="3240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expensive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C17730-6E24-F3AF-63C8-E20BD2F135C1}"/>
                  </a:ext>
                </a:extLst>
              </p:cNvPr>
              <p:cNvSpPr txBox="1"/>
              <p:nvPr/>
            </p:nvSpPr>
            <p:spPr>
              <a:xfrm>
                <a:off x="390237" y="5620122"/>
                <a:ext cx="24429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noProof="0" dirty="0">
                    <a:solidFill>
                      <a:prstClr val="black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Maximum stress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C17730-6E24-F3AF-63C8-E20BD2F13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7" y="5620122"/>
                <a:ext cx="2442904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38FE52-28AD-E6B7-5704-021508E4B429}"/>
                  </a:ext>
                </a:extLst>
              </p:cNvPr>
              <p:cNvSpPr txBox="1"/>
              <p:nvPr/>
            </p:nvSpPr>
            <p:spPr>
              <a:xfrm>
                <a:off x="179397" y="1843182"/>
                <a:ext cx="2981890" cy="342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Operating conditions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38FE52-28AD-E6B7-5704-021508E4B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7" y="1843182"/>
                <a:ext cx="2981890" cy="342979"/>
              </a:xfrm>
              <a:prstGeom prst="rect">
                <a:avLst/>
              </a:prstGeom>
              <a:blipFill>
                <a:blip r:embed="rId7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770A75C-9F3C-DA95-C293-F8E4D6FEE24A}"/>
              </a:ext>
            </a:extLst>
          </p:cNvPr>
          <p:cNvGrpSpPr/>
          <p:nvPr/>
        </p:nvGrpSpPr>
        <p:grpSpPr>
          <a:xfrm>
            <a:off x="3250216" y="4916134"/>
            <a:ext cx="2580557" cy="1528933"/>
            <a:chOff x="3573741" y="3417002"/>
            <a:chExt cx="2097541" cy="12427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DA2F6D-F755-8230-51AD-9867820A1672}"/>
                </a:ext>
              </a:extLst>
            </p:cNvPr>
            <p:cNvSpPr txBox="1"/>
            <p:nvPr/>
          </p:nvSpPr>
          <p:spPr>
            <a:xfrm>
              <a:off x="3573741" y="4382758"/>
              <a:ext cx="20975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Ceramic matrix composites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9C4405-F7EA-AE6D-7387-2604BB1FB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41442" y="3417002"/>
              <a:ext cx="1762138" cy="97155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18D907-BC71-CFF8-415C-60F72DE7F329}"/>
              </a:ext>
            </a:extLst>
          </p:cNvPr>
          <p:cNvGrpSpPr/>
          <p:nvPr/>
        </p:nvGrpSpPr>
        <p:grpSpPr>
          <a:xfrm>
            <a:off x="6075909" y="4885012"/>
            <a:ext cx="2285149" cy="1581364"/>
            <a:chOff x="5568182" y="3459058"/>
            <a:chExt cx="1762138" cy="12194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DFD552D-ACF6-EE54-302F-903521E02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3879"/>
            <a:stretch/>
          </p:blipFill>
          <p:spPr>
            <a:xfrm>
              <a:off x="5568182" y="3459058"/>
              <a:ext cx="1762138" cy="94243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AA14EC-7ECF-39E0-946D-1666A3C5BE24}"/>
                </a:ext>
              </a:extLst>
            </p:cNvPr>
            <p:cNvSpPr txBox="1"/>
            <p:nvPr/>
          </p:nvSpPr>
          <p:spPr>
            <a:xfrm>
              <a:off x="5637368" y="4401490"/>
              <a:ext cx="16237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Nickel-based alloys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788C667-1D58-9648-E0B2-D0E5946F70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9929" t="57127" r="21587" b="32267"/>
          <a:stretch/>
        </p:blipFill>
        <p:spPr>
          <a:xfrm>
            <a:off x="5670091" y="5422229"/>
            <a:ext cx="577756" cy="3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837A8-355F-91D6-C707-84B3DEB14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71F78-7452-77E2-1909-DD5572F4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8CDC00-9568-D188-0F76-FA294A0471E6}"/>
              </a:ext>
            </a:extLst>
          </p:cNvPr>
          <p:cNvSpPr txBox="1">
            <a:spLocks/>
          </p:cNvSpPr>
          <p:nvPr/>
        </p:nvSpPr>
        <p:spPr>
          <a:xfrm>
            <a:off x="1444672" y="176122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Jet turbine stress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78F6A-F866-51E1-5C0F-EE10E64719B1}"/>
              </a:ext>
            </a:extLst>
          </p:cNvPr>
          <p:cNvSpPr txBox="1"/>
          <p:nvPr/>
        </p:nvSpPr>
        <p:spPr>
          <a:xfrm>
            <a:off x="541805" y="1144585"/>
            <a:ext cx="8148205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Multi-fidelity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application: </a:t>
            </a: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AD0FB7-B5C3-8F0D-9DD8-2C8A2FCB543F}"/>
                  </a:ext>
                </a:extLst>
              </p:cNvPr>
              <p:cNvSpPr txBox="1"/>
              <p:nvPr/>
            </p:nvSpPr>
            <p:spPr>
              <a:xfrm>
                <a:off x="3250216" y="1653451"/>
                <a:ext cx="5583645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=2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arameters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Pressure load on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pressure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side (MPa)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Pressure load on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suction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side (MPa)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High-fidelity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maximum mesh size 0.02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𝑛</m:t>
                        </m:r>
                      </m:e>
                      <m:sub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𝑇</m:t>
                        </m:r>
                      </m:sub>
                    </m:sSub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=10</m:t>
                    </m:r>
                  </m:oMath>
                </a14:m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limited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)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Two </a:t>
                </a:r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lower fidelities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Low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maximum mesh size 0.06,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𝑚</m:t>
                        </m:r>
                      </m:e>
                      <m:sub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=40</m:t>
                    </m:r>
                  </m:oMath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Medium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maximum mesh size 0.04,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𝑚</m:t>
                        </m:r>
                      </m:e>
                      <m:sub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=20</m:t>
                    </m:r>
                  </m:oMath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AD0FB7-B5C3-8F0D-9DD8-2C8A2FCB5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16" y="1653451"/>
                <a:ext cx="5583645" cy="3231654"/>
              </a:xfrm>
              <a:prstGeom prst="rect">
                <a:avLst/>
              </a:prstGeom>
              <a:blipFill>
                <a:blip r:embed="rId4"/>
                <a:stretch>
                  <a:fillRect l="-655" t="-755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C393807-27C7-D274-A9B1-F8BF649F1E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27" b="7663"/>
          <a:stretch/>
        </p:blipFill>
        <p:spPr>
          <a:xfrm>
            <a:off x="635256" y="2146852"/>
            <a:ext cx="2070173" cy="35534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CED1D-73BA-E67E-29CA-82BB30B1456D}"/>
              </a:ext>
            </a:extLst>
          </p:cNvPr>
          <p:cNvSpPr txBox="1"/>
          <p:nvPr/>
        </p:nvSpPr>
        <p:spPr>
          <a:xfrm rot="16200000">
            <a:off x="-1049863" y="3723923"/>
            <a:ext cx="3240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expensive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C17730-6E24-F3AF-63C8-E20BD2F135C1}"/>
                  </a:ext>
                </a:extLst>
              </p:cNvPr>
              <p:cNvSpPr txBox="1"/>
              <p:nvPr/>
            </p:nvSpPr>
            <p:spPr>
              <a:xfrm>
                <a:off x="390237" y="5620122"/>
                <a:ext cx="24429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noProof="0" dirty="0">
                    <a:solidFill>
                      <a:prstClr val="black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Maximum stress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C17730-6E24-F3AF-63C8-E20BD2F13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7" y="5620122"/>
                <a:ext cx="2442904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38FE52-28AD-E6B7-5704-021508E4B429}"/>
                  </a:ext>
                </a:extLst>
              </p:cNvPr>
              <p:cNvSpPr txBox="1"/>
              <p:nvPr/>
            </p:nvSpPr>
            <p:spPr>
              <a:xfrm>
                <a:off x="179397" y="1843182"/>
                <a:ext cx="2981890" cy="342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Operating conditions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38FE52-28AD-E6B7-5704-021508E4B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7" y="1843182"/>
                <a:ext cx="2981890" cy="342979"/>
              </a:xfrm>
              <a:prstGeom prst="rect">
                <a:avLst/>
              </a:prstGeom>
              <a:blipFill>
                <a:blip r:embed="rId7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00314F5-A6CD-2BD1-853A-301C4E194BD9}"/>
              </a:ext>
            </a:extLst>
          </p:cNvPr>
          <p:cNvGrpSpPr/>
          <p:nvPr/>
        </p:nvGrpSpPr>
        <p:grpSpPr>
          <a:xfrm>
            <a:off x="2784754" y="5089098"/>
            <a:ext cx="5969009" cy="1194390"/>
            <a:chOff x="3599026" y="5393971"/>
            <a:chExt cx="4849695" cy="9704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2A0F6F-F9EE-3939-161F-2AF47F4B8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9929" t="57127" r="21587" b="32267"/>
            <a:stretch/>
          </p:blipFill>
          <p:spPr>
            <a:xfrm>
              <a:off x="6733478" y="5686480"/>
              <a:ext cx="577756" cy="3957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6B051A-8107-C96D-1E56-04E064CE8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9929" t="57127" r="21587" b="32267"/>
            <a:stretch/>
          </p:blipFill>
          <p:spPr>
            <a:xfrm>
              <a:off x="4920071" y="5701188"/>
              <a:ext cx="577756" cy="3957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4B9FFA-EF14-5B10-8594-A6D75A4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9026" y="5393971"/>
              <a:ext cx="1245961" cy="95629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769B3-2F21-0DF3-BE00-6DE0319D5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63645" y="5393971"/>
              <a:ext cx="1185076" cy="9221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B901CF-9676-2A54-5EA5-834FAF2D8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46526" y="5395051"/>
              <a:ext cx="1233327" cy="969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9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837A8-355F-91D6-C707-84B3DEB14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71F78-7452-77E2-1909-DD5572F4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8CDC00-9568-D188-0F76-FA294A0471E6}"/>
              </a:ext>
            </a:extLst>
          </p:cNvPr>
          <p:cNvSpPr txBox="1">
            <a:spLocks/>
          </p:cNvSpPr>
          <p:nvPr/>
        </p:nvSpPr>
        <p:spPr>
          <a:xfrm>
            <a:off x="1444672" y="176122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Jet turbine stress analysis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933C42-C316-C280-E134-E98071506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0" y="1205182"/>
            <a:ext cx="8745279" cy="22238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077E35-F765-4E82-8E5B-5AA1D7C97A02}"/>
              </a:ext>
            </a:extLst>
          </p:cNvPr>
          <p:cNvSpPr txBox="1"/>
          <p:nvPr/>
        </p:nvSpPr>
        <p:spPr>
          <a:xfrm>
            <a:off x="383044" y="4352108"/>
            <a:ext cx="83779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Existing models can experience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considerable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negative transfer 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modeling for </a:t>
            </a: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transfer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the LOL-GP allows for </a:t>
            </a: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robust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transfer learning that mitigates the risk for </a:t>
            </a:r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negative transfer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91D142-B93D-C29B-A5C2-4F3AC385B79C}"/>
              </a:ext>
            </a:extLst>
          </p:cNvPr>
          <p:cNvSpPr/>
          <p:nvPr/>
        </p:nvSpPr>
        <p:spPr>
          <a:xfrm>
            <a:off x="4792929" y="1658334"/>
            <a:ext cx="2583640" cy="161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E7220-BA66-3E14-B639-49191B783D26}"/>
              </a:ext>
            </a:extLst>
          </p:cNvPr>
          <p:cNvSpPr txBox="1"/>
          <p:nvPr/>
        </p:nvSpPr>
        <p:spPr>
          <a:xfrm>
            <a:off x="5086870" y="3276465"/>
            <a:ext cx="19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Negative transfer!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10D9F9-EEED-678F-F824-F1024AEF6271}"/>
              </a:ext>
            </a:extLst>
          </p:cNvPr>
          <p:cNvSpPr/>
          <p:nvPr/>
        </p:nvSpPr>
        <p:spPr>
          <a:xfrm>
            <a:off x="7302926" y="1639154"/>
            <a:ext cx="1215109" cy="163460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657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837A8-355F-91D6-C707-84B3DEB14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71F78-7452-77E2-1909-DD5572F4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8CDC00-9568-D188-0F76-FA294A0471E6}"/>
              </a:ext>
            </a:extLst>
          </p:cNvPr>
          <p:cNvSpPr txBox="1">
            <a:spLocks/>
          </p:cNvSpPr>
          <p:nvPr/>
        </p:nvSpPr>
        <p:spPr>
          <a:xfrm>
            <a:off x="1444672" y="176122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Ongoing directions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D450F-5A0D-C273-FEA8-AB51D710116D}"/>
              </a:ext>
            </a:extLst>
          </p:cNvPr>
          <p:cNvSpPr txBox="1"/>
          <p:nvPr/>
        </p:nvSpPr>
        <p:spPr>
          <a:xfrm>
            <a:off x="383045" y="1359021"/>
            <a:ext cx="837790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 learning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surrogate modeling of </a:t>
            </a: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QGP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observables: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Multi-task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learning for different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collision systems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(e.g.,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Au+Au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Pb+Pb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Multivariate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observables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Experimental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4E5041-B32D-4C78-6FC2-5B5BA347D943}"/>
              </a:ext>
            </a:extLst>
          </p:cNvPr>
          <p:cNvGrpSpPr/>
          <p:nvPr/>
        </p:nvGrpSpPr>
        <p:grpSpPr>
          <a:xfrm>
            <a:off x="2505919" y="3538367"/>
            <a:ext cx="3846779" cy="2301061"/>
            <a:chOff x="2505919" y="3538367"/>
            <a:chExt cx="3846779" cy="23010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203E7E-BD60-CE9B-C2D6-DE74A4D69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150" t="8793" b="29544"/>
            <a:stretch>
              <a:fillRect/>
            </a:stretch>
          </p:blipFill>
          <p:spPr>
            <a:xfrm>
              <a:off x="2610091" y="3538367"/>
              <a:ext cx="3462997" cy="23010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F99591-41F2-9DEC-0897-A596C3AD72B5}"/>
                </a:ext>
              </a:extLst>
            </p:cNvPr>
            <p:cNvSpPr txBox="1"/>
            <p:nvPr/>
          </p:nvSpPr>
          <p:spPr>
            <a:xfrm>
              <a:off x="2505919" y="4981561"/>
              <a:ext cx="9025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Au+Au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37F1D2-CC77-BCE0-81E2-8CB7CF17A11D}"/>
                </a:ext>
              </a:extLst>
            </p:cNvPr>
            <p:cNvSpPr txBox="1"/>
            <p:nvPr/>
          </p:nvSpPr>
          <p:spPr>
            <a:xfrm>
              <a:off x="3688096" y="4981561"/>
              <a:ext cx="9025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err="1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p+p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836D03-5732-1C57-2879-7FFEB9D781F8}"/>
                </a:ext>
              </a:extLst>
            </p:cNvPr>
            <p:cNvSpPr txBox="1"/>
            <p:nvPr/>
          </p:nvSpPr>
          <p:spPr>
            <a:xfrm>
              <a:off x="5450131" y="4981561"/>
              <a:ext cx="9025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err="1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Pb+Pb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3AACDC0-9698-58A5-5104-4C7F401D8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709" y="3309590"/>
            <a:ext cx="1471622" cy="13793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2E9CD2-53E4-4059-E78C-583712E68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58" y="4688897"/>
            <a:ext cx="1471622" cy="13793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A250C7-D27C-0537-8E39-5D53A2823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59" y="3076401"/>
            <a:ext cx="1471622" cy="1379307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1CFC45-3C5E-F3D5-8CD7-BF0FAE42A267}"/>
              </a:ext>
            </a:extLst>
          </p:cNvPr>
          <p:cNvCxnSpPr>
            <a:endCxn id="17" idx="0"/>
          </p:cNvCxnSpPr>
          <p:nvPr/>
        </p:nvCxnSpPr>
        <p:spPr>
          <a:xfrm flipH="1">
            <a:off x="5901415" y="4688897"/>
            <a:ext cx="510960" cy="292664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D413AF-23BC-E7DC-527C-54858AE2AD6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993900" y="5150838"/>
            <a:ext cx="512019" cy="0"/>
          </a:xfrm>
          <a:prstGeom prst="straightConnector1">
            <a:avLst/>
          </a:prstGeom>
          <a:ln w="222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68F61D-7566-71F8-CD48-CC13C8EF6360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098072" y="3999243"/>
            <a:ext cx="2041308" cy="982318"/>
          </a:xfrm>
          <a:prstGeom prst="straightConnector1">
            <a:avLst/>
          </a:prstGeom>
          <a:ln w="222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A90BA-14AB-6453-0163-BC24F59AC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3A880-B359-F6BE-337C-E892D845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AF53B3-8212-4B31-C020-142873DDE067}"/>
              </a:ext>
            </a:extLst>
          </p:cNvPr>
          <p:cNvSpPr txBox="1">
            <a:spLocks/>
          </p:cNvSpPr>
          <p:nvPr/>
        </p:nvSpPr>
        <p:spPr>
          <a:xfrm>
            <a:off x="1444672" y="176122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Ongoing directions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BB5CB-E365-7EFA-6691-06669A7F6127}"/>
              </a:ext>
            </a:extLst>
          </p:cNvPr>
          <p:cNvSpPr txBox="1"/>
          <p:nvPr/>
        </p:nvSpPr>
        <p:spPr>
          <a:xfrm>
            <a:off x="383045" y="1359021"/>
            <a:ext cx="837790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 learning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Bayesian optimization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application: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MAP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calculation for QGP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Bayesian analysis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1BDDD50-DC0C-7F11-3211-E4363A6A7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97" y="2331693"/>
            <a:ext cx="3805902" cy="38278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9A4B59-7BF1-1345-27A3-21E784C5CC41}"/>
                  </a:ext>
                </a:extLst>
              </p:cNvPr>
              <p:cNvSpPr txBox="1"/>
              <p:nvPr/>
            </p:nvSpPr>
            <p:spPr>
              <a:xfrm>
                <a:off x="4355005" y="2465043"/>
                <a:ext cx="4405949" cy="2566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Bayesian analysis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𝜃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data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∝[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data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][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1200"/>
                  </a:spcAft>
                  <a:defRPr/>
                </a:pPr>
                <a:r>
                  <a:rPr lang="en-US" b="1" dirty="0">
                    <a:solidFill>
                      <a:srgbClr val="00B05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MAP </a:t>
                </a:r>
                <a:r>
                  <a:rPr lang="en-US" dirty="0">
                    <a:solidFill>
                      <a:srgbClr val="00B05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parameters: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𝜃</m:t>
                          </m:r>
                        </m:e>
                      </m:acc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argmax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[</m:t>
                      </m:r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𝜃</m:t>
                      </m:r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data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Bayesian optimization</a:t>
                </a:r>
                <a:r>
                  <a:rPr lang="en-US" sz="16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can be used to pinpoint the </a:t>
                </a:r>
                <a:r>
                  <a:rPr lang="en-US" sz="16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MAP parameters </a:t>
                </a:r>
                <a:r>
                  <a:rPr lang="en-US" sz="16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with considerably </a:t>
                </a:r>
                <a:r>
                  <a:rPr lang="en-US" sz="16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fewer</a:t>
                </a:r>
                <a:r>
                  <a:rPr lang="en-US" sz="16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design points</a:t>
                </a:r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9A4B59-7BF1-1345-27A3-21E784C5C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05" y="2465043"/>
                <a:ext cx="4405949" cy="2566600"/>
              </a:xfrm>
              <a:prstGeom prst="rect">
                <a:avLst/>
              </a:prstGeom>
              <a:blipFill>
                <a:blip r:embed="rId5"/>
                <a:stretch>
                  <a:fillRect l="-1107" t="-95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085982E-9E31-722B-EA69-3AD1283115EA}"/>
              </a:ext>
            </a:extLst>
          </p:cNvPr>
          <p:cNvSpPr txBox="1"/>
          <p:nvPr/>
        </p:nvSpPr>
        <p:spPr>
          <a:xfrm>
            <a:off x="2229010" y="3126373"/>
            <a:ext cx="205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16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MAP</a:t>
            </a:r>
            <a:r>
              <a:rPr lang="en-US" sz="16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parameters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E3D7D7-5DBE-B422-742D-611ED5321595}"/>
              </a:ext>
            </a:extLst>
          </p:cNvPr>
          <p:cNvSpPr/>
          <p:nvPr/>
        </p:nvSpPr>
        <p:spPr>
          <a:xfrm>
            <a:off x="1340444" y="3243280"/>
            <a:ext cx="104740" cy="10474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5CEA676-7AE0-F517-6AD2-3AD138A386DE}"/>
              </a:ext>
            </a:extLst>
          </p:cNvPr>
          <p:cNvSpPr/>
          <p:nvPr/>
        </p:nvSpPr>
        <p:spPr>
          <a:xfrm>
            <a:off x="1340444" y="4035597"/>
            <a:ext cx="104740" cy="10474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D49996-2770-39AB-1C94-1BDDAB0BAD42}"/>
              </a:ext>
            </a:extLst>
          </p:cNvPr>
          <p:cNvSpPr/>
          <p:nvPr/>
        </p:nvSpPr>
        <p:spPr>
          <a:xfrm>
            <a:off x="2019531" y="4035597"/>
            <a:ext cx="104740" cy="10474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95021AD-E84D-16E6-457B-114255B7C951}"/>
              </a:ext>
            </a:extLst>
          </p:cNvPr>
          <p:cNvSpPr/>
          <p:nvPr/>
        </p:nvSpPr>
        <p:spPr>
          <a:xfrm>
            <a:off x="1340444" y="4626147"/>
            <a:ext cx="104740" cy="10474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A213E63-30E3-BB7F-6AAC-862B78F9170B}"/>
              </a:ext>
            </a:extLst>
          </p:cNvPr>
          <p:cNvSpPr/>
          <p:nvPr/>
        </p:nvSpPr>
        <p:spPr>
          <a:xfrm>
            <a:off x="2019531" y="4624714"/>
            <a:ext cx="104740" cy="10474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5723950-9238-03EC-E709-F715992D9538}"/>
              </a:ext>
            </a:extLst>
          </p:cNvPr>
          <p:cNvSpPr/>
          <p:nvPr/>
        </p:nvSpPr>
        <p:spPr>
          <a:xfrm>
            <a:off x="2698618" y="4615498"/>
            <a:ext cx="104740" cy="10474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3D10947-B339-0520-C3EC-4B0E969D0632}"/>
              </a:ext>
            </a:extLst>
          </p:cNvPr>
          <p:cNvSpPr/>
          <p:nvPr/>
        </p:nvSpPr>
        <p:spPr>
          <a:xfrm>
            <a:off x="1340444" y="5464347"/>
            <a:ext cx="104740" cy="10474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2A7A0BF-7F59-C282-6195-E8773916E8A6}"/>
              </a:ext>
            </a:extLst>
          </p:cNvPr>
          <p:cNvSpPr/>
          <p:nvPr/>
        </p:nvSpPr>
        <p:spPr>
          <a:xfrm>
            <a:off x="2019531" y="5464347"/>
            <a:ext cx="104740" cy="10474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4DE4E7-46E4-19B3-B67C-E19F86402927}"/>
              </a:ext>
            </a:extLst>
          </p:cNvPr>
          <p:cNvSpPr/>
          <p:nvPr/>
        </p:nvSpPr>
        <p:spPr>
          <a:xfrm>
            <a:off x="2698618" y="5464347"/>
            <a:ext cx="104740" cy="10474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FEDDE37-36D1-B25B-C00C-50EC2763CAA5}"/>
              </a:ext>
            </a:extLst>
          </p:cNvPr>
          <p:cNvSpPr/>
          <p:nvPr/>
        </p:nvSpPr>
        <p:spPr>
          <a:xfrm>
            <a:off x="3582938" y="5464347"/>
            <a:ext cx="104740" cy="10474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EA899F-B48E-98A9-CCAC-C771CF01ECBA}"/>
              </a:ext>
            </a:extLst>
          </p:cNvPr>
          <p:cNvSpPr txBox="1"/>
          <p:nvPr/>
        </p:nvSpPr>
        <p:spPr>
          <a:xfrm>
            <a:off x="2567378" y="6132126"/>
            <a:ext cx="2240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Everett et al. (2021, </a:t>
            </a:r>
            <a:r>
              <a:rPr lang="en-US" sz="14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PRC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26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C8F9FF-53BC-EA52-103A-010C4A803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EB156-D305-EC76-BA0B-06AD078E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92A559-3A46-2CC1-C652-029DE49D7B50}"/>
              </a:ext>
            </a:extLst>
          </p:cNvPr>
          <p:cNvSpPr txBox="1">
            <a:spLocks/>
          </p:cNvSpPr>
          <p:nvPr/>
        </p:nvSpPr>
        <p:spPr>
          <a:xfrm>
            <a:off x="1444672" y="176122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Ongoing directions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56405-ABEA-85E7-B40B-A68A069ADE0A}"/>
              </a:ext>
            </a:extLst>
          </p:cNvPr>
          <p:cNvSpPr txBox="1"/>
          <p:nvPr/>
        </p:nvSpPr>
        <p:spPr>
          <a:xfrm>
            <a:off x="383045" y="1359021"/>
            <a:ext cx="837790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 learning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Bayesian optimization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Efficient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MAP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calculation via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 learning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 collision systems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Applications for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detector optimization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1288E-1077-8C97-8FAE-F3A3DEF18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342" y="3168978"/>
            <a:ext cx="2941005" cy="29579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939195-CCA5-459D-49D8-DD45507AD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742" y="3177550"/>
            <a:ext cx="2930574" cy="29493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C5F64FC-2226-D71A-3DBE-65E4A1512CF3}"/>
              </a:ext>
            </a:extLst>
          </p:cNvPr>
          <p:cNvSpPr txBox="1"/>
          <p:nvPr/>
        </p:nvSpPr>
        <p:spPr>
          <a:xfrm>
            <a:off x="1583687" y="2799646"/>
            <a:ext cx="1794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Au+Au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36114-3428-8491-2441-E35FE03D0F75}"/>
              </a:ext>
            </a:extLst>
          </p:cNvPr>
          <p:cNvSpPr txBox="1"/>
          <p:nvPr/>
        </p:nvSpPr>
        <p:spPr>
          <a:xfrm>
            <a:off x="5921872" y="2799646"/>
            <a:ext cx="1794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Pb+Pb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D3CD15B-2263-8C45-0C1A-08C8E771729F}"/>
              </a:ext>
            </a:extLst>
          </p:cNvPr>
          <p:cNvSpPr/>
          <p:nvPr/>
        </p:nvSpPr>
        <p:spPr>
          <a:xfrm>
            <a:off x="4044950" y="4222750"/>
            <a:ext cx="1098550" cy="5080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B4476F-8958-C422-391C-9077528F2F98}"/>
              </a:ext>
            </a:extLst>
          </p:cNvPr>
          <p:cNvSpPr txBox="1"/>
          <p:nvPr/>
        </p:nvSpPr>
        <p:spPr>
          <a:xfrm>
            <a:off x="3559429" y="3790246"/>
            <a:ext cx="1794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3492504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3B719F-F67E-54F2-85C1-92E839D4A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FBDE01-CBD6-ADE8-CA0D-334484E6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DE4A8B-3C14-D3CA-5CFE-F151B92877B0}"/>
              </a:ext>
            </a:extLst>
          </p:cNvPr>
          <p:cNvSpPr txBox="1">
            <a:spLocks/>
          </p:cNvSpPr>
          <p:nvPr/>
        </p:nvSpPr>
        <p:spPr>
          <a:xfrm>
            <a:off x="1444672" y="176122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DSiS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special issue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F958C-06D3-8C57-BF82-FC7B4C48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4" y="1122821"/>
            <a:ext cx="8186511" cy="53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AD0DDB-79EC-AE39-2EAF-6C27AD0E5EDC}"/>
                  </a:ext>
                </a:extLst>
              </p:cNvPr>
              <p:cNvSpPr txBox="1"/>
              <p:nvPr/>
            </p:nvSpPr>
            <p:spPr>
              <a:xfrm>
                <a:off x="354961" y="5892942"/>
                <a:ext cx="463801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Operating conditions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, simulated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QoI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AD0DDB-79EC-AE39-2EAF-6C27AD0E5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1" y="5892942"/>
                <a:ext cx="4638012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E4F58E-BB7E-19D1-59E9-FC71A0AACCCE}"/>
              </a:ext>
            </a:extLst>
          </p:cNvPr>
          <p:cNvSpPr txBox="1"/>
          <p:nvPr/>
        </p:nvSpPr>
        <p:spPr>
          <a:xfrm>
            <a:off x="334204" y="1157651"/>
            <a:ext cx="837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engine design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sustainable aviation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(Duke, UMinn, ARO):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5C5351-444B-B138-495B-D920314AE349}"/>
              </a:ext>
            </a:extLst>
          </p:cNvPr>
          <p:cNvSpPr txBox="1"/>
          <p:nvPr/>
        </p:nvSpPr>
        <p:spPr>
          <a:xfrm>
            <a:off x="879087" y="3496227"/>
            <a:ext cx="36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Jet turbine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0496518-D7C3-99A9-8D90-589372280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06" y="3964335"/>
            <a:ext cx="3937123" cy="186048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46823B5-E17F-2B7E-87AA-E1E35E105D43}"/>
              </a:ext>
            </a:extLst>
          </p:cNvPr>
          <p:cNvSpPr txBox="1"/>
          <p:nvPr/>
        </p:nvSpPr>
        <p:spPr>
          <a:xfrm>
            <a:off x="851937" y="5571234"/>
            <a:ext cx="36440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 CFD engine</a:t>
            </a:r>
          </a:p>
        </p:txBody>
      </p:sp>
      <p:sp>
        <p:nvSpPr>
          <p:cNvPr id="2048" name="Title 1">
            <a:extLst>
              <a:ext uri="{FF2B5EF4-FFF2-40B4-BE49-F238E27FC236}">
                <a16:creationId xmlns:a16="http://schemas.microsoft.com/office/drawing/2014/main" id="{C9E615CE-EE53-1A25-F5E9-FF551E426160}"/>
              </a:ext>
            </a:extLst>
          </p:cNvPr>
          <p:cNvSpPr txBox="1">
            <a:spLocks/>
          </p:cNvSpPr>
          <p:nvPr/>
        </p:nvSpPr>
        <p:spPr>
          <a:xfrm>
            <a:off x="1198970" y="207820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Jet engine design</a:t>
            </a:r>
          </a:p>
        </p:txBody>
      </p:sp>
      <p:pic>
        <p:nvPicPr>
          <p:cNvPr id="2" name="Picture 6" descr="Aerospace Eng &amp; Mech (@UMNAEM) / Twitter">
            <a:extLst>
              <a:ext uri="{FF2B5EF4-FFF2-40B4-BE49-F238E27FC236}">
                <a16:creationId xmlns:a16="http://schemas.microsoft.com/office/drawing/2014/main" id="{0282447D-E806-EF98-8683-C39B1BC14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99" y="1980325"/>
            <a:ext cx="967468" cy="9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95F348-A01B-428E-1322-A57F88704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846" y="1858436"/>
            <a:ext cx="1108814" cy="1090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A745E-12B3-5D04-7CAE-F4CC37DAFF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879"/>
          <a:stretch/>
        </p:blipFill>
        <p:spPr>
          <a:xfrm>
            <a:off x="4914727" y="3558156"/>
            <a:ext cx="3715268" cy="1987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5B0A28-7625-3907-C4A5-947E3783493C}"/>
              </a:ext>
            </a:extLst>
          </p:cNvPr>
          <p:cNvSpPr txBox="1"/>
          <p:nvPr/>
        </p:nvSpPr>
        <p:spPr>
          <a:xfrm>
            <a:off x="5058378" y="5862164"/>
            <a:ext cx="36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Stress analysis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engine blade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F910C-EF63-3024-0951-A598AB5E3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6075" y="5582788"/>
            <a:ext cx="3533920" cy="32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D3FBB4-AD89-99EE-1E7C-6581328F15F3}"/>
                  </a:ext>
                </a:extLst>
              </p:cNvPr>
              <p:cNvSpPr txBox="1"/>
              <p:nvPr/>
            </p:nvSpPr>
            <p:spPr>
              <a:xfrm>
                <a:off x="6707697" y="3520534"/>
                <a:ext cx="229715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Maximum stress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D3FBB4-AD89-99EE-1E7C-6581328F1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97" y="3520534"/>
                <a:ext cx="2297156" cy="338554"/>
              </a:xfrm>
              <a:prstGeom prst="rect">
                <a:avLst/>
              </a:prstGeom>
              <a:blipFill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4BFEC9-8982-356A-8588-E7E68F20DFC7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6480313" y="3859088"/>
            <a:ext cx="1375962" cy="609386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Does A Turbofan Engine Work? | Boldmethod">
            <a:extLst>
              <a:ext uri="{FF2B5EF4-FFF2-40B4-BE49-F238E27FC236}">
                <a16:creationId xmlns:a16="http://schemas.microsoft.com/office/drawing/2014/main" id="{90DFC6C2-0FD9-FBFC-947F-A809EE48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33" y="1735223"/>
            <a:ext cx="2641506" cy="17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File:Pictofigo - Idea.pn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71" y="1945072"/>
            <a:ext cx="2671071" cy="29678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F8B85E-4258-BC06-FE92-D4038CF92FFA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0368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E4F58E-BB7E-19D1-59E9-FC71A0AACCCE}"/>
                  </a:ext>
                </a:extLst>
              </p:cNvPr>
              <p:cNvSpPr txBox="1"/>
              <p:nvPr/>
            </p:nvSpPr>
            <p:spPr>
              <a:xfrm>
                <a:off x="334204" y="1157651"/>
                <a:ext cx="8625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Challenge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Simulation runs are highly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expensive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–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𝒪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(10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CPU hours / parameter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E4F58E-BB7E-19D1-59E9-FC71A0AAC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4" y="1157651"/>
                <a:ext cx="8625922" cy="400110"/>
              </a:xfrm>
              <a:prstGeom prst="rect">
                <a:avLst/>
              </a:prstGeom>
              <a:blipFill>
                <a:blip r:embed="rId4"/>
                <a:stretch>
                  <a:fillRect l="-777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id="{6D794519-3812-64A5-1074-AEAEFBA4CF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27" b="7663"/>
          <a:stretch/>
        </p:blipFill>
        <p:spPr>
          <a:xfrm>
            <a:off x="635256" y="2146852"/>
            <a:ext cx="2070173" cy="3553497"/>
          </a:xfrm>
          <a:prstGeom prst="rect">
            <a:avLst/>
          </a:prstGeom>
        </p:spPr>
      </p:pic>
      <p:sp>
        <p:nvSpPr>
          <p:cNvPr id="2048" name="Title 1">
            <a:extLst>
              <a:ext uri="{FF2B5EF4-FFF2-40B4-BE49-F238E27FC236}">
                <a16:creationId xmlns:a16="http://schemas.microsoft.com/office/drawing/2014/main" id="{C9E615CE-EE53-1A25-F5E9-FF551E426160}"/>
              </a:ext>
            </a:extLst>
          </p:cNvPr>
          <p:cNvSpPr txBox="1">
            <a:spLocks/>
          </p:cNvSpPr>
          <p:nvPr/>
        </p:nvSpPr>
        <p:spPr>
          <a:xfrm>
            <a:off x="1198970" y="207820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Jet engine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A415A-3488-E764-DD97-6518C70C65DD}"/>
              </a:ext>
            </a:extLst>
          </p:cNvPr>
          <p:cNvSpPr txBox="1"/>
          <p:nvPr/>
        </p:nvSpPr>
        <p:spPr>
          <a:xfrm rot="16200000">
            <a:off x="-1049863" y="3723923"/>
            <a:ext cx="3240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expensive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A8B6B7-3B69-0522-4E7A-E120F8E443A0}"/>
                  </a:ext>
                </a:extLst>
              </p:cNvPr>
              <p:cNvSpPr txBox="1"/>
              <p:nvPr/>
            </p:nvSpPr>
            <p:spPr>
              <a:xfrm>
                <a:off x="4513816" y="5077449"/>
                <a:ext cx="4101796" cy="73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Bayesian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 surrogate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(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efficient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, with well-calibrated </a:t>
                </a:r>
                <a:r>
                  <a:rPr kumimoji="0" 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UQ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A8B6B7-3B69-0522-4E7A-E120F8E44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16" y="5077449"/>
                <a:ext cx="4101796" cy="738857"/>
              </a:xfrm>
              <a:prstGeom prst="rect">
                <a:avLst/>
              </a:prstGeom>
              <a:blipFill>
                <a:blip r:embed="rId6"/>
                <a:stretch>
                  <a:fillRect t="-3306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549FF9-46C9-8D1C-71BB-3F7F47EB0054}"/>
                  </a:ext>
                </a:extLst>
              </p:cNvPr>
              <p:cNvSpPr txBox="1"/>
              <p:nvPr/>
            </p:nvSpPr>
            <p:spPr>
              <a:xfrm>
                <a:off x="179397" y="1843182"/>
                <a:ext cx="2981890" cy="342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Operating conditions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549FF9-46C9-8D1C-71BB-3F7F47EB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7" y="1843182"/>
                <a:ext cx="2981890" cy="342979"/>
              </a:xfrm>
              <a:prstGeom prst="rect">
                <a:avLst/>
              </a:prstGeom>
              <a:blipFill>
                <a:blip r:embed="rId7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1A19D9-7224-9B6A-AA89-21964434ECD2}"/>
                  </a:ext>
                </a:extLst>
              </p:cNvPr>
              <p:cNvSpPr txBox="1"/>
              <p:nvPr/>
            </p:nvSpPr>
            <p:spPr>
              <a:xfrm>
                <a:off x="390237" y="5620122"/>
                <a:ext cx="24429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noProof="0" dirty="0">
                    <a:solidFill>
                      <a:prstClr val="black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Maximum stress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1A19D9-7224-9B6A-AA89-21964434E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7" y="5620122"/>
                <a:ext cx="2442904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6BD6A44-AB09-49DB-3EE4-477BA01C4636}"/>
              </a:ext>
            </a:extLst>
          </p:cNvPr>
          <p:cNvSpPr/>
          <p:nvPr/>
        </p:nvSpPr>
        <p:spPr>
          <a:xfrm>
            <a:off x="3162151" y="1984978"/>
            <a:ext cx="1453311" cy="3816444"/>
          </a:xfrm>
          <a:custGeom>
            <a:avLst/>
            <a:gdLst>
              <a:gd name="connsiteX0" fmla="*/ 0 w 3567985"/>
              <a:gd name="connsiteY0" fmla="*/ 0 h 4296697"/>
              <a:gd name="connsiteX1" fmla="*/ 3146322 w 3567985"/>
              <a:gd name="connsiteY1" fmla="*/ 806245 h 4296697"/>
              <a:gd name="connsiteX2" fmla="*/ 3195484 w 3567985"/>
              <a:gd name="connsiteY2" fmla="*/ 3126658 h 4296697"/>
              <a:gd name="connsiteX3" fmla="*/ 0 w 3567985"/>
              <a:gd name="connsiteY3" fmla="*/ 4296697 h 429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7985" h="4296697">
                <a:moveTo>
                  <a:pt x="0" y="0"/>
                </a:moveTo>
                <a:cubicBezTo>
                  <a:pt x="1306870" y="142567"/>
                  <a:pt x="2613741" y="285135"/>
                  <a:pt x="3146322" y="806245"/>
                </a:cubicBezTo>
                <a:cubicBezTo>
                  <a:pt x="3678903" y="1327355"/>
                  <a:pt x="3719871" y="2544916"/>
                  <a:pt x="3195484" y="3126658"/>
                </a:cubicBezTo>
                <a:cubicBezTo>
                  <a:pt x="2671097" y="3708400"/>
                  <a:pt x="1335548" y="4002548"/>
                  <a:pt x="0" y="4296697"/>
                </a:cubicBezTo>
              </a:path>
            </a:pathLst>
          </a:custGeom>
          <a:noFill/>
          <a:ln w="508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E9BE48-5DF4-6A97-FD9E-E9F6F04A2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0684" y="3327164"/>
            <a:ext cx="3888060" cy="17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Gaussian processes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5317" y="1146285"/>
                <a:ext cx="8608657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Gaussian process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(GP) model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(Santner et al. 2003; Rasmussen &amp; Williams 2006)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𝜇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7" y="1146285"/>
                <a:ext cx="8608657" cy="1055289"/>
              </a:xfrm>
              <a:prstGeom prst="rect">
                <a:avLst/>
              </a:prstGeom>
              <a:blipFill>
                <a:blip r:embed="rId4"/>
                <a:stretch>
                  <a:fillRect l="-708" t="-2312" r="-496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467" y="2348610"/>
            <a:ext cx="4663215" cy="3210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5318" y="2464505"/>
                <a:ext cx="380510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Process mean: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𝜇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Covariance function: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Cov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{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,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}</m:t>
                      </m:r>
                    </m:oMath>
                  </m:oMathPara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8" y="2464505"/>
                <a:ext cx="3805105" cy="2308324"/>
              </a:xfrm>
              <a:prstGeom prst="rect">
                <a:avLst/>
              </a:prstGeom>
              <a:blipFill>
                <a:blip r:embed="rId6"/>
                <a:stretch>
                  <a:fillRect l="-1282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52649" y="5872103"/>
            <a:ext cx="7950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Flexible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Bayesian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nonparametric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model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modeling</a:t>
            </a:r>
          </a:p>
        </p:txBody>
      </p:sp>
    </p:spTree>
    <p:extLst>
      <p:ext uri="{BB962C8B-B14F-4D97-AF65-F5344CB8AC3E}">
        <p14:creationId xmlns:p14="http://schemas.microsoft.com/office/powerpoint/2010/main" val="33735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Gaussian processes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A70C1-AA2E-E13B-398B-4E84341E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38" y="1088773"/>
            <a:ext cx="6501145" cy="3603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2D8A8-ECCC-FBB0-5D59-527569F64C3E}"/>
              </a:ext>
            </a:extLst>
          </p:cNvPr>
          <p:cNvSpPr txBox="1"/>
          <p:nvPr/>
        </p:nvSpPr>
        <p:spPr>
          <a:xfrm>
            <a:off x="285375" y="1370689"/>
            <a:ext cx="198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49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E0337-BF1B-65D4-59F4-1642AA0F367A}"/>
                  </a:ext>
                </a:extLst>
              </p:cNvPr>
              <p:cNvSpPr txBox="1"/>
              <p:nvPr/>
            </p:nvSpPr>
            <p:spPr>
              <a:xfrm>
                <a:off x="5770861" y="4292427"/>
                <a:ext cx="668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E0337-BF1B-65D4-59F4-1642AA0F3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61" y="4292427"/>
                <a:ext cx="6684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D826FD-07C9-BF66-80E9-F5476F9FC719}"/>
              </a:ext>
            </a:extLst>
          </p:cNvPr>
          <p:cNvCxnSpPr/>
          <p:nvPr/>
        </p:nvCxnSpPr>
        <p:spPr>
          <a:xfrm>
            <a:off x="6055464" y="1966610"/>
            <a:ext cx="0" cy="2464427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AD4F92-982B-5E3D-B27D-D89EA02CEA5F}"/>
              </a:ext>
            </a:extLst>
          </p:cNvPr>
          <p:cNvCxnSpPr/>
          <p:nvPr/>
        </p:nvCxnSpPr>
        <p:spPr>
          <a:xfrm flipH="1">
            <a:off x="1836485" y="1953218"/>
            <a:ext cx="4218980" cy="0"/>
          </a:xfrm>
          <a:prstGeom prst="line">
            <a:avLst/>
          </a:prstGeom>
          <a:ln w="22225">
            <a:solidFill>
              <a:srgbClr val="CC04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556423-C169-F0D2-AE05-B20058467B69}"/>
                  </a:ext>
                </a:extLst>
              </p:cNvPr>
              <p:cNvSpPr txBox="1"/>
              <p:nvPr/>
            </p:nvSpPr>
            <p:spPr>
              <a:xfrm>
                <a:off x="726293" y="1716956"/>
                <a:ext cx="668457" cy="41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4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4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49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556423-C169-F0D2-AE05-B2005846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3" y="1716956"/>
                <a:ext cx="668457" cy="417487"/>
              </a:xfrm>
              <a:prstGeom prst="rect">
                <a:avLst/>
              </a:prstGeom>
              <a:blipFill>
                <a:blip r:embed="rId6"/>
                <a:stretch>
                  <a:fillRect l="-3636" t="-2941" r="-6363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253F5F8-2541-AB55-5E14-D0B97612218A}"/>
              </a:ext>
            </a:extLst>
          </p:cNvPr>
          <p:cNvSpPr/>
          <p:nvPr/>
        </p:nvSpPr>
        <p:spPr>
          <a:xfrm>
            <a:off x="5978462" y="1753626"/>
            <a:ext cx="126627" cy="417487"/>
          </a:xfrm>
          <a:prstGeom prst="rect">
            <a:avLst/>
          </a:prstGeom>
          <a:solidFill>
            <a:srgbClr val="CC0498"/>
          </a:solidFill>
          <a:ln w="38100">
            <a:solidFill>
              <a:srgbClr val="CC0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25446C3-813F-2022-2F1A-B29AE59FF5B7}"/>
              </a:ext>
            </a:extLst>
          </p:cNvPr>
          <p:cNvSpPr/>
          <p:nvPr/>
        </p:nvSpPr>
        <p:spPr>
          <a:xfrm>
            <a:off x="6143590" y="1753626"/>
            <a:ext cx="133256" cy="417487"/>
          </a:xfrm>
          <a:prstGeom prst="rightBrace">
            <a:avLst>
              <a:gd name="adj1" fmla="val 31228"/>
              <a:gd name="adj2" fmla="val 50000"/>
            </a:avLst>
          </a:prstGeom>
          <a:ln w="25400">
            <a:solidFill>
              <a:srgbClr val="CC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A0CBB4-1987-C6F1-8B62-C08BCD37E2A3}"/>
              </a:ext>
            </a:extLst>
          </p:cNvPr>
          <p:cNvCxnSpPr/>
          <p:nvPr/>
        </p:nvCxnSpPr>
        <p:spPr>
          <a:xfrm>
            <a:off x="6389692" y="1966610"/>
            <a:ext cx="435097" cy="1124099"/>
          </a:xfrm>
          <a:prstGeom prst="line">
            <a:avLst/>
          </a:prstGeom>
          <a:ln w="19050">
            <a:solidFill>
              <a:srgbClr val="CC04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AFA677-CF77-AAB9-28E6-4330D38941B8}"/>
                  </a:ext>
                </a:extLst>
              </p:cNvPr>
              <p:cNvSpPr txBox="1"/>
              <p:nvPr/>
            </p:nvSpPr>
            <p:spPr>
              <a:xfrm>
                <a:off x="6055464" y="3137784"/>
                <a:ext cx="16921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498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Uncertainty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4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49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AFA677-CF77-AAB9-28E6-4330D3894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464" y="3137784"/>
                <a:ext cx="1692145" cy="707886"/>
              </a:xfrm>
              <a:prstGeom prst="rect">
                <a:avLst/>
              </a:prstGeom>
              <a:blipFill>
                <a:blip r:embed="rId7"/>
                <a:stretch>
                  <a:fillRect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58A58F2-BAD3-DFB5-BE01-A5DABD8C167C}"/>
              </a:ext>
            </a:extLst>
          </p:cNvPr>
          <p:cNvSpPr/>
          <p:nvPr/>
        </p:nvSpPr>
        <p:spPr>
          <a:xfrm>
            <a:off x="1836485" y="3510875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AFF0953-2640-4282-C8ED-B91A448D394C}"/>
              </a:ext>
            </a:extLst>
          </p:cNvPr>
          <p:cNvSpPr/>
          <p:nvPr/>
        </p:nvSpPr>
        <p:spPr>
          <a:xfrm>
            <a:off x="3400947" y="4046640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820E7D-ED47-236F-DA7D-32307F893BBC}"/>
              </a:ext>
            </a:extLst>
          </p:cNvPr>
          <p:cNvSpPr/>
          <p:nvPr/>
        </p:nvSpPr>
        <p:spPr>
          <a:xfrm>
            <a:off x="4042423" y="2964501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049380-FABF-3A98-C5F7-392C2D3531B7}"/>
              </a:ext>
            </a:extLst>
          </p:cNvPr>
          <p:cNvSpPr/>
          <p:nvPr/>
        </p:nvSpPr>
        <p:spPr>
          <a:xfrm>
            <a:off x="5292832" y="2077955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C440F2-027C-CE98-B583-DB524DD1B53C}"/>
              </a:ext>
            </a:extLst>
          </p:cNvPr>
          <p:cNvSpPr/>
          <p:nvPr/>
        </p:nvSpPr>
        <p:spPr>
          <a:xfrm>
            <a:off x="6537472" y="1540334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D6A96D-3192-15BE-BF09-8D7D7E2555BF}"/>
              </a:ext>
            </a:extLst>
          </p:cNvPr>
          <p:cNvSpPr txBox="1"/>
          <p:nvPr/>
        </p:nvSpPr>
        <p:spPr>
          <a:xfrm>
            <a:off x="1652355" y="3185874"/>
            <a:ext cx="260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DB8EFF-BEF9-9462-5330-C43B21E6300E}"/>
                  </a:ext>
                </a:extLst>
              </p:cNvPr>
              <p:cNvSpPr txBox="1"/>
              <p:nvPr/>
            </p:nvSpPr>
            <p:spPr>
              <a:xfrm>
                <a:off x="541804" y="5027868"/>
                <a:ext cx="8485896" cy="1052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Closed-form predictor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posterior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process mean):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data</m:t>
                          </m:r>
                          <m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𝜇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+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𝒌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𝑦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−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𝜇</m:t>
                      </m:r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𝟏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DB8EFF-BEF9-9462-5330-C43B21E6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5027868"/>
                <a:ext cx="8485896" cy="1052917"/>
              </a:xfrm>
              <a:prstGeom prst="rect">
                <a:avLst/>
              </a:prstGeom>
              <a:blipFill>
                <a:blip r:embed="rId8"/>
                <a:stretch>
                  <a:fillRect l="-790" t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97E4B1-4C53-8136-95C6-64E8B4BE7084}"/>
                  </a:ext>
                </a:extLst>
              </p:cNvPr>
              <p:cNvSpPr txBox="1"/>
              <p:nvPr/>
            </p:nvSpPr>
            <p:spPr>
              <a:xfrm>
                <a:off x="541804" y="5026023"/>
                <a:ext cx="848589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Closed-form uncertainty quantification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posterior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process variance):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𝑠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data</m:t>
                          </m:r>
                          <m:r>
                            <a:rPr kumimoji="0" lang="en-US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kumimoji="0" lang="en-US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−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kumimoji="0" lang="en-US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𝒌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𝒌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97E4B1-4C53-8136-95C6-64E8B4BE7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5026023"/>
                <a:ext cx="8485896" cy="1015663"/>
              </a:xfrm>
              <a:prstGeom prst="rect">
                <a:avLst/>
              </a:prstGeom>
              <a:blipFill>
                <a:blip r:embed="rId9"/>
                <a:stretch>
                  <a:fillRect l="-790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7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38" y="1088773"/>
            <a:ext cx="6501145" cy="360376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75" y="1370689"/>
            <a:ext cx="198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49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70861" y="4292427"/>
                <a:ext cx="668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61" y="4292427"/>
                <a:ext cx="6684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6055464" y="1966610"/>
            <a:ext cx="0" cy="2464427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836485" y="1953218"/>
            <a:ext cx="4218980" cy="0"/>
          </a:xfrm>
          <a:prstGeom prst="line">
            <a:avLst/>
          </a:prstGeom>
          <a:ln w="22225">
            <a:solidFill>
              <a:srgbClr val="CC04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6293" y="1716956"/>
                <a:ext cx="668457" cy="41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𝑓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4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𝑛𝑒𝑤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4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49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3" y="1716956"/>
                <a:ext cx="668457" cy="417487"/>
              </a:xfrm>
              <a:prstGeom prst="rect">
                <a:avLst/>
              </a:prstGeom>
              <a:blipFill>
                <a:blip r:embed="rId6"/>
                <a:stretch>
                  <a:fillRect l="-3636" t="-2941" r="-6363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5978462" y="1753626"/>
            <a:ext cx="126627" cy="417487"/>
          </a:xfrm>
          <a:prstGeom prst="rect">
            <a:avLst/>
          </a:prstGeom>
          <a:solidFill>
            <a:srgbClr val="CC0498"/>
          </a:solidFill>
          <a:ln w="38100">
            <a:solidFill>
              <a:srgbClr val="CC0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6143590" y="1753626"/>
            <a:ext cx="133256" cy="417487"/>
          </a:xfrm>
          <a:prstGeom prst="rightBrace">
            <a:avLst>
              <a:gd name="adj1" fmla="val 31228"/>
              <a:gd name="adj2" fmla="val 50000"/>
            </a:avLst>
          </a:prstGeom>
          <a:ln w="25400">
            <a:solidFill>
              <a:srgbClr val="CC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389692" y="1966610"/>
            <a:ext cx="435097" cy="1124099"/>
          </a:xfrm>
          <a:prstGeom prst="line">
            <a:avLst/>
          </a:prstGeom>
          <a:ln w="19050">
            <a:solidFill>
              <a:srgbClr val="CC04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55464" y="3137784"/>
                <a:ext cx="16921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498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Uncertainty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49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49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49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498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464" y="3137784"/>
                <a:ext cx="1692145" cy="707886"/>
              </a:xfrm>
              <a:prstGeom prst="rect">
                <a:avLst/>
              </a:prstGeom>
              <a:blipFill>
                <a:blip r:embed="rId7"/>
                <a:stretch>
                  <a:fillRect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836485" y="3510875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00947" y="4046640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042423" y="2964501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292832" y="2077955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37472" y="1540334"/>
            <a:ext cx="320897" cy="320897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52355" y="3185874"/>
            <a:ext cx="260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D6A652-90A7-4AB5-833D-2DE62439FB9E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Gaussian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6F8D46-1EBB-5F81-E1D3-CE6A58100039}"/>
                  </a:ext>
                </a:extLst>
              </p:cNvPr>
              <p:cNvSpPr txBox="1"/>
              <p:nvPr/>
            </p:nvSpPr>
            <p:spPr>
              <a:xfrm>
                <a:off x="541804" y="4715921"/>
                <a:ext cx="8485896" cy="1707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Closed-form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osterior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predictive distribution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ata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𝒩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Segoe UI" panose="020B0502040204020203" pitchFamily="34" charset="0"/>
                                    </a:rPr>
                                    <m:t>𝑛𝑒𝑤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Enables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efficient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algorithms in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UQ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optimization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control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inverse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problems …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Deep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GPs (Sauer et al. 2023a,b, Ji et al. 2024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Tech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Ji et al. 2024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JUQ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6F8D46-1EBB-5F81-E1D3-CE6A58100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4" y="4715921"/>
                <a:ext cx="8485896" cy="1707390"/>
              </a:xfrm>
              <a:prstGeom prst="rect">
                <a:avLst/>
              </a:prstGeom>
              <a:blipFill>
                <a:blip r:embed="rId8"/>
                <a:stretch>
                  <a:fillRect l="-790" t="-1786" r="-216" b="-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59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D6A652-90A7-4AB5-833D-2DE62439FB9E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Gaussian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22B0C-F9C9-61F5-DE29-F0FF7D8CE1AC}"/>
              </a:ext>
            </a:extLst>
          </p:cNvPr>
          <p:cNvSpPr txBox="1"/>
          <p:nvPr/>
        </p:nvSpPr>
        <p:spPr>
          <a:xfrm>
            <a:off x="329052" y="1345612"/>
            <a:ext cx="848589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(and their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deep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variants) over other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probabilistic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models?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Flexible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framework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probabilistic transfer learning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5958FE-C537-6806-80BB-17AE1B630FB3}"/>
              </a:ext>
            </a:extLst>
          </p:cNvPr>
          <p:cNvSpPr/>
          <p:nvPr/>
        </p:nvSpPr>
        <p:spPr>
          <a:xfrm>
            <a:off x="621774" y="1986500"/>
            <a:ext cx="3926541" cy="290800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DA08-657B-0E23-419C-FE68BD390392}"/>
              </a:ext>
            </a:extLst>
          </p:cNvPr>
          <p:cNvSpPr/>
          <p:nvPr/>
        </p:nvSpPr>
        <p:spPr>
          <a:xfrm>
            <a:off x="4768848" y="1986500"/>
            <a:ext cx="3926541" cy="290800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5D6BB-154C-9BC1-DE26-4D57535252AC}"/>
              </a:ext>
            </a:extLst>
          </p:cNvPr>
          <p:cNvSpPr txBox="1"/>
          <p:nvPr/>
        </p:nvSpPr>
        <p:spPr>
          <a:xfrm>
            <a:off x="652590" y="1991879"/>
            <a:ext cx="3847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GPs (&amp; their deep variants):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More robust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black-box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scientific applications (Yan et al. 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EDFE0-AEE5-3768-F510-541749058755}"/>
              </a:ext>
            </a:extLst>
          </p:cNvPr>
          <p:cNvSpPr txBox="1"/>
          <p:nvPr/>
        </p:nvSpPr>
        <p:spPr>
          <a:xfrm>
            <a:off x="4808460" y="2003397"/>
            <a:ext cx="38473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Alternate probabilistic models: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Polynomial chaos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(Xiu 2010): prior knowledge for basis specification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Bayesian NNs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excellent point predictions but UQ can be erratic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Adlam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et al. 2020, Yao et al. 2019)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B-PINNs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(Yang et al. 2020): integrates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known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governing physics within a Bayesian NN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CC9C7-FC3C-C93F-5FC2-D209848FE248}"/>
              </a:ext>
            </a:extLst>
          </p:cNvPr>
          <p:cNvSpPr txBox="1"/>
          <p:nvPr/>
        </p:nvSpPr>
        <p:spPr>
          <a:xfrm>
            <a:off x="652590" y="3077966"/>
            <a:ext cx="3847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Well-calibrated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UQ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via Bayesian non-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parametrics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theory (Stein 1999)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13EFB-5D9E-C57B-D385-EEA7B38D722A}"/>
              </a:ext>
            </a:extLst>
          </p:cNvPr>
          <p:cNvSpPr txBox="1"/>
          <p:nvPr/>
        </p:nvSpPr>
        <p:spPr>
          <a:xfrm>
            <a:off x="621774" y="3926178"/>
            <a:ext cx="38473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Useful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complex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problems where governing physics are unknown or unclear</a:t>
            </a:r>
          </a:p>
        </p:txBody>
      </p:sp>
    </p:spTree>
    <p:extLst>
      <p:ext uri="{BB962C8B-B14F-4D97-AF65-F5344CB8AC3E}">
        <p14:creationId xmlns:p14="http://schemas.microsoft.com/office/powerpoint/2010/main" val="45648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519E21F-3840-135F-8F16-7A3E2CEBE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908" y="4398554"/>
            <a:ext cx="3402230" cy="20610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motivating case study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A053A50-828C-291B-66F8-4230E0BA7C99}"/>
              </a:ext>
            </a:extLst>
          </p:cNvPr>
          <p:cNvSpPr/>
          <p:nvPr/>
        </p:nvSpPr>
        <p:spPr>
          <a:xfrm>
            <a:off x="1578932" y="1423066"/>
            <a:ext cx="58481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D0A8B9-EBE5-89E6-5ACF-003127757E7A}"/>
                  </a:ext>
                </a:extLst>
              </p:cNvPr>
              <p:cNvSpPr txBox="1"/>
              <p:nvPr/>
            </p:nvSpPr>
            <p:spPr>
              <a:xfrm>
                <a:off x="3264793" y="1866101"/>
                <a:ext cx="5583645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Set-up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=2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arameters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Pressure load on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pressure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side (MPa)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Pressure load on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suction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side (MPa)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Data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, ⋯,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Segoe UI" panose="020B0502040204020203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=8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limited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)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𝒪</m:t>
                    </m:r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(8.0×</m:t>
                    </m:r>
                    <m:sSup>
                      <m:sSup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4</m:t>
                        </m:r>
                      </m:sup>
                    </m:sSup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CPU hou</a:t>
                </a:r>
                <a:r>
                  <a:rPr lang="en-US" noProof="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rs: </a:t>
                </a:r>
                <a:r>
                  <a:rPr lang="en-US" b="1" noProof="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costly</a:t>
                </a:r>
                <a:r>
                  <a:rPr lang="en-US" noProof="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!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D0A8B9-EBE5-89E6-5ACF-003127757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793" y="1866101"/>
                <a:ext cx="5583645" cy="2400657"/>
              </a:xfrm>
              <a:prstGeom prst="rect">
                <a:avLst/>
              </a:prstGeom>
              <a:blipFill>
                <a:blip r:embed="rId5"/>
                <a:stretch>
                  <a:fillRect l="-1201" t="-1015" b="-3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094ABFB-21AF-91D5-FC71-A29114D50FAC}"/>
              </a:ext>
            </a:extLst>
          </p:cNvPr>
          <p:cNvSpPr txBox="1"/>
          <p:nvPr/>
        </p:nvSpPr>
        <p:spPr>
          <a:xfrm>
            <a:off x="477519" y="1153700"/>
            <a:ext cx="8188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Let’s see how well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standard GP surrogates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perform: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72313D-A0EF-6709-3DF3-50392388B237}"/>
              </a:ext>
            </a:extLst>
          </p:cNvPr>
          <p:cNvGrpSpPr/>
          <p:nvPr/>
        </p:nvGrpSpPr>
        <p:grpSpPr>
          <a:xfrm>
            <a:off x="3067499" y="4684927"/>
            <a:ext cx="2559702" cy="1620992"/>
            <a:chOff x="4223830" y="1734326"/>
            <a:chExt cx="3715268" cy="23527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14DB43-C8CD-5331-BF96-A2D30732C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879"/>
            <a:stretch/>
          </p:blipFill>
          <p:spPr>
            <a:xfrm>
              <a:off x="4223830" y="1734326"/>
              <a:ext cx="3715268" cy="198701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4484AF-401A-4153-9535-C0DFF051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5178" y="3758958"/>
              <a:ext cx="3533920" cy="32815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E23EED9-ECEA-B32D-2C51-1B2FC8D4B1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127" b="7663"/>
          <a:stretch/>
        </p:blipFill>
        <p:spPr>
          <a:xfrm>
            <a:off x="635256" y="2146852"/>
            <a:ext cx="2070173" cy="35534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7877CD-CB6E-3278-7E3C-48ADF4178B36}"/>
              </a:ext>
            </a:extLst>
          </p:cNvPr>
          <p:cNvSpPr txBox="1"/>
          <p:nvPr/>
        </p:nvSpPr>
        <p:spPr>
          <a:xfrm rot="16200000">
            <a:off x="-1049863" y="3723923"/>
            <a:ext cx="3240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expensive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3ABDA7-1180-0225-49D1-434C32DCB098}"/>
                  </a:ext>
                </a:extLst>
              </p:cNvPr>
              <p:cNvSpPr txBox="1"/>
              <p:nvPr/>
            </p:nvSpPr>
            <p:spPr>
              <a:xfrm>
                <a:off x="390237" y="5620122"/>
                <a:ext cx="24429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noProof="0" dirty="0">
                    <a:solidFill>
                      <a:prstClr val="black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Maximum stress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3ABDA7-1180-0225-49D1-434C32DCB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7" y="5620122"/>
                <a:ext cx="2442904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890116-0F03-A7DD-F297-DB765AAADA17}"/>
                  </a:ext>
                </a:extLst>
              </p:cNvPr>
              <p:cNvSpPr txBox="1"/>
              <p:nvPr/>
            </p:nvSpPr>
            <p:spPr>
              <a:xfrm>
                <a:off x="179397" y="1843182"/>
                <a:ext cx="2981890" cy="342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Operating conditions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890116-0F03-A7DD-F297-DB765AAA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7" y="1843182"/>
                <a:ext cx="2981890" cy="342979"/>
              </a:xfrm>
              <a:prstGeom prst="rect">
                <a:avLst/>
              </a:prstGeom>
              <a:blipFill>
                <a:blip r:embed="rId10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73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99007</TotalTime>
  <Words>1932</Words>
  <Application>Microsoft Office PowerPoint</Application>
  <PresentationFormat>On-screen Show (4:3)</PresentationFormat>
  <Paragraphs>365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Segoe UI</vt:lpstr>
      <vt:lpstr>Office Theme</vt:lpstr>
      <vt:lpstr>Local transfer learning for cost-efficient surrogate modeling of expensive simulators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SimonLenovo</dc:creator>
  <cp:lastModifiedBy>Simon Mak</cp:lastModifiedBy>
  <cp:revision>3314</cp:revision>
  <dcterms:created xsi:type="dcterms:W3CDTF">2016-10-24T17:24:36Z</dcterms:created>
  <dcterms:modified xsi:type="dcterms:W3CDTF">2026-04-22T21:03:09Z</dcterms:modified>
</cp:coreProperties>
</file>