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  <p:sldMasterId id="2147483691" r:id="rId2"/>
  </p:sldMasterIdLst>
  <p:notesMasterIdLst>
    <p:notesMasterId r:id="rId21"/>
  </p:notesMasterIdLst>
  <p:handoutMasterIdLst>
    <p:handoutMasterId r:id="rId22"/>
  </p:handoutMasterIdLst>
  <p:sldIdLst>
    <p:sldId id="585" r:id="rId3"/>
    <p:sldId id="943" r:id="rId4"/>
    <p:sldId id="939" r:id="rId5"/>
    <p:sldId id="909" r:id="rId6"/>
    <p:sldId id="906" r:id="rId7"/>
    <p:sldId id="946" r:id="rId8"/>
    <p:sldId id="910" r:id="rId9"/>
    <p:sldId id="944" r:id="rId10"/>
    <p:sldId id="911" r:id="rId11"/>
    <p:sldId id="912" r:id="rId12"/>
    <p:sldId id="945" r:id="rId13"/>
    <p:sldId id="913" r:id="rId14"/>
    <p:sldId id="908" r:id="rId15"/>
    <p:sldId id="808" r:id="rId16"/>
    <p:sldId id="904" r:id="rId17"/>
    <p:sldId id="905" r:id="rId18"/>
    <p:sldId id="914" r:id="rId19"/>
    <p:sldId id="907" r:id="rId20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60" userDrawn="1">
          <p15:clr>
            <a:srgbClr val="A4A3A4"/>
          </p15:clr>
        </p15:guide>
        <p15:guide id="2" orient="horz" pos="1010" userDrawn="1">
          <p15:clr>
            <a:srgbClr val="A4A3A4"/>
          </p15:clr>
        </p15:guide>
        <p15:guide id="3" orient="horz" pos="3630" userDrawn="1">
          <p15:clr>
            <a:srgbClr val="A4A3A4"/>
          </p15:clr>
        </p15:guide>
        <p15:guide id="4" orient="horz" pos="2309" userDrawn="1">
          <p15:clr>
            <a:srgbClr val="A4A3A4"/>
          </p15:clr>
        </p15:guide>
        <p15:guide id="5" pos="5471" userDrawn="1">
          <p15:clr>
            <a:srgbClr val="A4A3A4"/>
          </p15:clr>
        </p15:guide>
        <p15:guide id="6" pos="295" userDrawn="1">
          <p15:clr>
            <a:srgbClr val="A4A3A4"/>
          </p15:clr>
        </p15:guide>
        <p15:guide id="7" userDrawn="1">
          <p15:clr>
            <a:srgbClr val="A4A3A4"/>
          </p15:clr>
        </p15:guide>
        <p15:guide id="8" pos="2075" userDrawn="1">
          <p15:clr>
            <a:srgbClr val="A4A3A4"/>
          </p15:clr>
        </p15:guide>
        <p15:guide id="9" pos="3889" userDrawn="1">
          <p15:clr>
            <a:srgbClr val="A4A3A4"/>
          </p15:clr>
        </p15:guide>
        <p15:guide id="10" pos="3679" userDrawn="1">
          <p15:clr>
            <a:srgbClr val="A4A3A4"/>
          </p15:clr>
        </p15:guide>
        <p15:guide id="11" pos="2852" userDrawn="1">
          <p15:clr>
            <a:srgbClr val="A4A3A4"/>
          </p15:clr>
        </p15:guide>
        <p15:guide id="12" pos="1871" userDrawn="1">
          <p15:clr>
            <a:srgbClr val="A4A3A4"/>
          </p15:clr>
        </p15:guide>
        <p15:guide id="13" orient="horz" pos="1920" userDrawn="1">
          <p15:clr>
            <a:srgbClr val="A4A3A4"/>
          </p15:clr>
        </p15:guide>
        <p15:guide id="14" orient="horz" pos="758" userDrawn="1">
          <p15:clr>
            <a:srgbClr val="A4A3A4"/>
          </p15:clr>
        </p15:guide>
        <p15:guide id="15" orient="horz" pos="2723" userDrawn="1">
          <p15:clr>
            <a:srgbClr val="A4A3A4"/>
          </p15:clr>
        </p15:guide>
        <p15:guide id="16" orient="horz" pos="173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97D"/>
    <a:srgbClr val="203BE2"/>
    <a:srgbClr val="FFFFFF"/>
    <a:srgbClr val="FAC090"/>
    <a:srgbClr val="003399"/>
    <a:srgbClr val="8989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F37EC0-B7F9-44F8-AE18-775BD4CDEDDA}" v="21" dt="2026-06-25T18:07:34.53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11" autoAdjust="0"/>
    <p:restoredTop sz="86215" autoAdjust="0"/>
  </p:normalViewPr>
  <p:slideViewPr>
    <p:cSldViewPr snapToGrid="0" snapToObjects="1">
      <p:cViewPr varScale="1">
        <p:scale>
          <a:sx n="135" d="100"/>
          <a:sy n="135" d="100"/>
        </p:scale>
        <p:origin x="1236" y="120"/>
      </p:cViewPr>
      <p:guideLst>
        <p:guide orient="horz" pos="2560"/>
        <p:guide orient="horz" pos="1010"/>
        <p:guide orient="horz" pos="3630"/>
        <p:guide orient="horz" pos="2309"/>
        <p:guide pos="5471"/>
        <p:guide pos="295"/>
        <p:guide/>
        <p:guide pos="2075"/>
        <p:guide pos="3889"/>
        <p:guide pos="3679"/>
        <p:guide pos="2852"/>
        <p:guide pos="1871"/>
        <p:guide orient="horz" pos="1920"/>
        <p:guide orient="horz" pos="758"/>
        <p:guide orient="horz" pos="2723"/>
        <p:guide orient="horz" pos="1732"/>
      </p:guideLst>
    </p:cSldViewPr>
  </p:slideViewPr>
  <p:notesTextViewPr>
    <p:cViewPr>
      <p:scale>
        <a:sx n="100" d="100"/>
        <a:sy n="100" d="100"/>
      </p:scale>
      <p:origin x="0" y="-30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 snapToObjects="1">
      <p:cViewPr varScale="1">
        <p:scale>
          <a:sx n="52" d="100"/>
          <a:sy n="52" d="100"/>
        </p:scale>
        <p:origin x="1804" y="6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Xiaorong Wang" userId="04152329-4823-48ca-818d-326d14d08537" providerId="ADAL" clId="{7C2F71D6-1787-4FA1-AC94-EC663B53D13F}"/>
    <pc:docChg chg="undo custSel addSld delSld modSld sldOrd modMainMaster">
      <pc:chgData name="Xiaorong Wang" userId="04152329-4823-48ca-818d-326d14d08537" providerId="ADAL" clId="{7C2F71D6-1787-4FA1-AC94-EC663B53D13F}" dt="2026-06-25T18:41:04.264" v="782" actId="20577"/>
      <pc:docMkLst>
        <pc:docMk/>
      </pc:docMkLst>
      <pc:sldChg chg="modSp mod">
        <pc:chgData name="Xiaorong Wang" userId="04152329-4823-48ca-818d-326d14d08537" providerId="ADAL" clId="{7C2F71D6-1787-4FA1-AC94-EC663B53D13F}" dt="2026-06-25T17:42:33.731" v="8" actId="20577"/>
        <pc:sldMkLst>
          <pc:docMk/>
          <pc:sldMk cId="2907286752" sldId="909"/>
        </pc:sldMkLst>
        <pc:spChg chg="mod">
          <ac:chgData name="Xiaorong Wang" userId="04152329-4823-48ca-818d-326d14d08537" providerId="ADAL" clId="{7C2F71D6-1787-4FA1-AC94-EC663B53D13F}" dt="2026-06-25T17:42:33.731" v="8" actId="20577"/>
          <ac:spMkLst>
            <pc:docMk/>
            <pc:sldMk cId="2907286752" sldId="909"/>
            <ac:spMk id="3" creationId="{5C3CA590-5FD8-74D8-9D45-D83006C55DD8}"/>
          </ac:spMkLst>
        </pc:spChg>
      </pc:sldChg>
      <pc:sldChg chg="addSp delSp modSp mod ord">
        <pc:chgData name="Xiaorong Wang" userId="04152329-4823-48ca-818d-326d14d08537" providerId="ADAL" clId="{7C2F71D6-1787-4FA1-AC94-EC663B53D13F}" dt="2026-06-25T18:08:26.038" v="378" actId="1076"/>
        <pc:sldMkLst>
          <pc:docMk/>
          <pc:sldMk cId="4264982477" sldId="910"/>
        </pc:sldMkLst>
        <pc:spChg chg="add mod">
          <ac:chgData name="Xiaorong Wang" userId="04152329-4823-48ca-818d-326d14d08537" providerId="ADAL" clId="{7C2F71D6-1787-4FA1-AC94-EC663B53D13F}" dt="2026-06-25T18:06:24.877" v="346" actId="164"/>
          <ac:spMkLst>
            <pc:docMk/>
            <pc:sldMk cId="4264982477" sldId="910"/>
            <ac:spMk id="5" creationId="{A806FE5C-DC1B-709D-02F7-F99D6CEE5593}"/>
          </ac:spMkLst>
        </pc:spChg>
        <pc:spChg chg="add del mod">
          <ac:chgData name="Xiaorong Wang" userId="04152329-4823-48ca-818d-326d14d08537" providerId="ADAL" clId="{7C2F71D6-1787-4FA1-AC94-EC663B53D13F}" dt="2026-06-25T18:02:44.439" v="278" actId="478"/>
          <ac:spMkLst>
            <pc:docMk/>
            <pc:sldMk cId="4264982477" sldId="910"/>
            <ac:spMk id="7" creationId="{B8B2A502-A303-4B84-A893-49FDAE14BC12}"/>
          </ac:spMkLst>
        </pc:spChg>
        <pc:spChg chg="add del">
          <ac:chgData name="Xiaorong Wang" userId="04152329-4823-48ca-818d-326d14d08537" providerId="ADAL" clId="{7C2F71D6-1787-4FA1-AC94-EC663B53D13F}" dt="2026-06-25T18:02:58.317" v="280" actId="478"/>
          <ac:spMkLst>
            <pc:docMk/>
            <pc:sldMk cId="4264982477" sldId="910"/>
            <ac:spMk id="9" creationId="{2B0788E5-8BF2-D59E-34DA-457BC1D03D3F}"/>
          </ac:spMkLst>
        </pc:spChg>
        <pc:spChg chg="add mod">
          <ac:chgData name="Xiaorong Wang" userId="04152329-4823-48ca-818d-326d14d08537" providerId="ADAL" clId="{7C2F71D6-1787-4FA1-AC94-EC663B53D13F}" dt="2026-06-25T18:07:57.584" v="372" actId="1076"/>
          <ac:spMkLst>
            <pc:docMk/>
            <pc:sldMk cId="4264982477" sldId="910"/>
            <ac:spMk id="10" creationId="{E82532B8-D045-7EDB-A4E1-D236277F7293}"/>
          </ac:spMkLst>
        </pc:spChg>
        <pc:spChg chg="add mod">
          <ac:chgData name="Xiaorong Wang" userId="04152329-4823-48ca-818d-326d14d08537" providerId="ADAL" clId="{7C2F71D6-1787-4FA1-AC94-EC663B53D13F}" dt="2026-06-25T18:06:24.877" v="346" actId="164"/>
          <ac:spMkLst>
            <pc:docMk/>
            <pc:sldMk cId="4264982477" sldId="910"/>
            <ac:spMk id="16" creationId="{6D71BA1A-4ABD-68F6-C0C3-570A31241D62}"/>
          </ac:spMkLst>
        </pc:spChg>
        <pc:spChg chg="add mod">
          <ac:chgData name="Xiaorong Wang" userId="04152329-4823-48ca-818d-326d14d08537" providerId="ADAL" clId="{7C2F71D6-1787-4FA1-AC94-EC663B53D13F}" dt="2026-06-25T18:07:34.538" v="370" actId="164"/>
          <ac:spMkLst>
            <pc:docMk/>
            <pc:sldMk cId="4264982477" sldId="910"/>
            <ac:spMk id="20" creationId="{F1ED494B-886E-BEA9-E69E-3A2304CA8A76}"/>
          </ac:spMkLst>
        </pc:spChg>
        <pc:spChg chg="add mod">
          <ac:chgData name="Xiaorong Wang" userId="04152329-4823-48ca-818d-326d14d08537" providerId="ADAL" clId="{7C2F71D6-1787-4FA1-AC94-EC663B53D13F}" dt="2026-06-25T18:08:26.038" v="378" actId="1076"/>
          <ac:spMkLst>
            <pc:docMk/>
            <pc:sldMk cId="4264982477" sldId="910"/>
            <ac:spMk id="21" creationId="{8C0E1C0F-A770-6484-227F-24906EECDCDD}"/>
          </ac:spMkLst>
        </pc:spChg>
        <pc:spChg chg="add mod">
          <ac:chgData name="Xiaorong Wang" userId="04152329-4823-48ca-818d-326d14d08537" providerId="ADAL" clId="{7C2F71D6-1787-4FA1-AC94-EC663B53D13F}" dt="2026-06-25T18:08:17.205" v="376" actId="1076"/>
          <ac:spMkLst>
            <pc:docMk/>
            <pc:sldMk cId="4264982477" sldId="910"/>
            <ac:spMk id="26" creationId="{413BC670-0827-9DD5-85DD-87AF05981D64}"/>
          </ac:spMkLst>
        </pc:spChg>
        <pc:grpChg chg="add mod">
          <ac:chgData name="Xiaorong Wang" userId="04152329-4823-48ca-818d-326d14d08537" providerId="ADAL" clId="{7C2F71D6-1787-4FA1-AC94-EC663B53D13F}" dt="2026-06-25T18:06:24.877" v="346" actId="164"/>
          <ac:grpSpMkLst>
            <pc:docMk/>
            <pc:sldMk cId="4264982477" sldId="910"/>
            <ac:grpSpMk id="15" creationId="{03AF2323-74DF-FA38-3ED5-8091CD94F9B1}"/>
          </ac:grpSpMkLst>
        </pc:grpChg>
        <pc:grpChg chg="add del mod">
          <ac:chgData name="Xiaorong Wang" userId="04152329-4823-48ca-818d-326d14d08537" providerId="ADAL" clId="{7C2F71D6-1787-4FA1-AC94-EC663B53D13F}" dt="2026-06-25T18:06:35.235" v="351" actId="164"/>
          <ac:grpSpMkLst>
            <pc:docMk/>
            <pc:sldMk cId="4264982477" sldId="910"/>
            <ac:grpSpMk id="22" creationId="{EF6A3395-55EF-8FE0-EB6F-A0BD39D683F3}"/>
          </ac:grpSpMkLst>
        </pc:grpChg>
        <pc:grpChg chg="add mod">
          <ac:chgData name="Xiaorong Wang" userId="04152329-4823-48ca-818d-326d14d08537" providerId="ADAL" clId="{7C2F71D6-1787-4FA1-AC94-EC663B53D13F}" dt="2026-06-25T18:06:49.157" v="355" actId="164"/>
          <ac:grpSpMkLst>
            <pc:docMk/>
            <pc:sldMk cId="4264982477" sldId="910"/>
            <ac:grpSpMk id="23" creationId="{DC4CA381-10FF-9D2B-AC76-BACED32BEAE2}"/>
          </ac:grpSpMkLst>
        </pc:grpChg>
        <pc:grpChg chg="add mod">
          <ac:chgData name="Xiaorong Wang" userId="04152329-4823-48ca-818d-326d14d08537" providerId="ADAL" clId="{7C2F71D6-1787-4FA1-AC94-EC663B53D13F}" dt="2026-06-25T18:06:49.157" v="355" actId="164"/>
          <ac:grpSpMkLst>
            <pc:docMk/>
            <pc:sldMk cId="4264982477" sldId="910"/>
            <ac:grpSpMk id="24" creationId="{CD2BB0E0-70AB-948E-9F51-5AB3077114C6}"/>
          </ac:grpSpMkLst>
        </pc:grpChg>
        <pc:grpChg chg="add mod">
          <ac:chgData name="Xiaorong Wang" userId="04152329-4823-48ca-818d-326d14d08537" providerId="ADAL" clId="{7C2F71D6-1787-4FA1-AC94-EC663B53D13F}" dt="2026-06-25T18:07:30.716" v="369" actId="164"/>
          <ac:grpSpMkLst>
            <pc:docMk/>
            <pc:sldMk cId="4264982477" sldId="910"/>
            <ac:grpSpMk id="25" creationId="{45CC6AFE-A138-7A34-CFDB-7964108A8006}"/>
          </ac:grpSpMkLst>
        </pc:grpChg>
        <pc:grpChg chg="add mod">
          <ac:chgData name="Xiaorong Wang" userId="04152329-4823-48ca-818d-326d14d08537" providerId="ADAL" clId="{7C2F71D6-1787-4FA1-AC94-EC663B53D13F}" dt="2026-06-25T18:07:34.538" v="370" actId="164"/>
          <ac:grpSpMkLst>
            <pc:docMk/>
            <pc:sldMk cId="4264982477" sldId="910"/>
            <ac:grpSpMk id="27" creationId="{577F65B3-995B-C8E2-8460-906E6EB4F99A}"/>
          </ac:grpSpMkLst>
        </pc:grpChg>
        <pc:grpChg chg="add mod">
          <ac:chgData name="Xiaorong Wang" userId="04152329-4823-48ca-818d-326d14d08537" providerId="ADAL" clId="{7C2F71D6-1787-4FA1-AC94-EC663B53D13F}" dt="2026-06-25T18:07:48.760" v="371" actId="1076"/>
          <ac:grpSpMkLst>
            <pc:docMk/>
            <pc:sldMk cId="4264982477" sldId="910"/>
            <ac:grpSpMk id="28" creationId="{533AFFBF-3C6B-DE04-2EE7-4AECD1ED8041}"/>
          </ac:grpSpMkLst>
        </pc:grpChg>
        <pc:picChg chg="mod">
          <ac:chgData name="Xiaorong Wang" userId="04152329-4823-48ca-818d-326d14d08537" providerId="ADAL" clId="{7C2F71D6-1787-4FA1-AC94-EC663B53D13F}" dt="2026-06-25T18:06:53.305" v="356" actId="1076"/>
          <ac:picMkLst>
            <pc:docMk/>
            <pc:sldMk cId="4264982477" sldId="910"/>
            <ac:picMk id="6" creationId="{1BA5B388-8DF9-9EB9-11DA-79731F2BFDF5}"/>
          </ac:picMkLst>
        </pc:picChg>
        <pc:cxnChg chg="add del mod">
          <ac:chgData name="Xiaorong Wang" userId="04152329-4823-48ca-818d-326d14d08537" providerId="ADAL" clId="{7C2F71D6-1787-4FA1-AC94-EC663B53D13F}" dt="2026-06-25T18:04:03.909" v="289" actId="21"/>
          <ac:cxnSpMkLst>
            <pc:docMk/>
            <pc:sldMk cId="4264982477" sldId="910"/>
            <ac:cxnSpMk id="12" creationId="{86CEBA06-67A2-B54B-9DDF-C26A1860D668}"/>
          </ac:cxnSpMkLst>
        </pc:cxnChg>
        <pc:cxnChg chg="add mod">
          <ac:chgData name="Xiaorong Wang" userId="04152329-4823-48ca-818d-326d14d08537" providerId="ADAL" clId="{7C2F71D6-1787-4FA1-AC94-EC663B53D13F}" dt="2026-06-25T18:04:33.328" v="294" actId="164"/>
          <ac:cxnSpMkLst>
            <pc:docMk/>
            <pc:sldMk cId="4264982477" sldId="910"/>
            <ac:cxnSpMk id="13" creationId="{86CEBA06-67A2-B54B-9DDF-C26A1860D668}"/>
          </ac:cxnSpMkLst>
        </pc:cxnChg>
        <pc:cxnChg chg="add mod">
          <ac:chgData name="Xiaorong Wang" userId="04152329-4823-48ca-818d-326d14d08537" providerId="ADAL" clId="{7C2F71D6-1787-4FA1-AC94-EC663B53D13F}" dt="2026-06-25T18:04:33.328" v="294" actId="164"/>
          <ac:cxnSpMkLst>
            <pc:docMk/>
            <pc:sldMk cId="4264982477" sldId="910"/>
            <ac:cxnSpMk id="14" creationId="{D9313A6B-10D7-9D39-D05A-3F6D243869B1}"/>
          </ac:cxnSpMkLst>
        </pc:cxnChg>
        <pc:cxnChg chg="add mod">
          <ac:chgData name="Xiaorong Wang" userId="04152329-4823-48ca-818d-326d14d08537" providerId="ADAL" clId="{7C2F71D6-1787-4FA1-AC94-EC663B53D13F}" dt="2026-06-25T18:06:35.235" v="351" actId="164"/>
          <ac:cxnSpMkLst>
            <pc:docMk/>
            <pc:sldMk cId="4264982477" sldId="910"/>
            <ac:cxnSpMk id="18" creationId="{0A3391CC-5D66-5723-70DF-398BE3FE8181}"/>
          </ac:cxnSpMkLst>
        </pc:cxnChg>
      </pc:sldChg>
      <pc:sldChg chg="modNotesTx">
        <pc:chgData name="Xiaorong Wang" userId="04152329-4823-48ca-818d-326d14d08537" providerId="ADAL" clId="{7C2F71D6-1787-4FA1-AC94-EC663B53D13F}" dt="2026-06-25T18:41:04.264" v="782" actId="20577"/>
        <pc:sldMkLst>
          <pc:docMk/>
          <pc:sldMk cId="4114774908" sldId="911"/>
        </pc:sldMkLst>
      </pc:sldChg>
      <pc:sldChg chg="addSp delSp modSp new mod">
        <pc:chgData name="Xiaorong Wang" userId="04152329-4823-48ca-818d-326d14d08537" providerId="ADAL" clId="{7C2F71D6-1787-4FA1-AC94-EC663B53D13F}" dt="2026-06-25T17:50:45.993" v="254" actId="1076"/>
        <pc:sldMkLst>
          <pc:docMk/>
          <pc:sldMk cId="3756789528" sldId="946"/>
        </pc:sldMkLst>
        <pc:spChg chg="mod">
          <ac:chgData name="Xiaorong Wang" userId="04152329-4823-48ca-818d-326d14d08537" providerId="ADAL" clId="{7C2F71D6-1787-4FA1-AC94-EC663B53D13F}" dt="2026-06-25T17:45:37.764" v="93" actId="20577"/>
          <ac:spMkLst>
            <pc:docMk/>
            <pc:sldMk cId="3756789528" sldId="946"/>
            <ac:spMk id="2" creationId="{4263E701-EE15-DB5E-E9AD-20ECC08E73DA}"/>
          </ac:spMkLst>
        </pc:spChg>
        <pc:spChg chg="del">
          <ac:chgData name="Xiaorong Wang" userId="04152329-4823-48ca-818d-326d14d08537" providerId="ADAL" clId="{7C2F71D6-1787-4FA1-AC94-EC663B53D13F}" dt="2026-06-25T17:45:02.430" v="10" actId="22"/>
          <ac:spMkLst>
            <pc:docMk/>
            <pc:sldMk cId="3756789528" sldId="946"/>
            <ac:spMk id="3" creationId="{F32C88E3-1541-1FC8-F2FA-23D312F18BA2}"/>
          </ac:spMkLst>
        </pc:spChg>
        <pc:spChg chg="add mod">
          <ac:chgData name="Xiaorong Wang" userId="04152329-4823-48ca-818d-326d14d08537" providerId="ADAL" clId="{7C2F71D6-1787-4FA1-AC94-EC663B53D13F}" dt="2026-06-25T17:49:51.179" v="215" actId="20577"/>
          <ac:spMkLst>
            <pc:docMk/>
            <pc:sldMk cId="3756789528" sldId="946"/>
            <ac:spMk id="7" creationId="{98B4B850-6A06-F819-6DF7-657DE919945A}"/>
          </ac:spMkLst>
        </pc:spChg>
        <pc:spChg chg="add mod">
          <ac:chgData name="Xiaorong Wang" userId="04152329-4823-48ca-818d-326d14d08537" providerId="ADAL" clId="{7C2F71D6-1787-4FA1-AC94-EC663B53D13F}" dt="2026-06-25T17:49:48.376" v="213" actId="20577"/>
          <ac:spMkLst>
            <pc:docMk/>
            <pc:sldMk cId="3756789528" sldId="946"/>
            <ac:spMk id="8" creationId="{BCCD8A85-A96B-C325-C559-7F3B53D873C3}"/>
          </ac:spMkLst>
        </pc:spChg>
        <pc:spChg chg="add mod">
          <ac:chgData name="Xiaorong Wang" userId="04152329-4823-48ca-818d-326d14d08537" providerId="ADAL" clId="{7C2F71D6-1787-4FA1-AC94-EC663B53D13F}" dt="2026-06-25T17:48:57.992" v="184" actId="1076"/>
          <ac:spMkLst>
            <pc:docMk/>
            <pc:sldMk cId="3756789528" sldId="946"/>
            <ac:spMk id="16" creationId="{C565E99C-A9D6-34CC-702D-E7449DB7424B}"/>
          </ac:spMkLst>
        </pc:spChg>
        <pc:spChg chg="add mod">
          <ac:chgData name="Xiaorong Wang" userId="04152329-4823-48ca-818d-326d14d08537" providerId="ADAL" clId="{7C2F71D6-1787-4FA1-AC94-EC663B53D13F}" dt="2026-06-25T17:49:58.286" v="227" actId="6549"/>
          <ac:spMkLst>
            <pc:docMk/>
            <pc:sldMk cId="3756789528" sldId="946"/>
            <ac:spMk id="19" creationId="{3338F243-EAD8-50E3-4E00-227BC268533C}"/>
          </ac:spMkLst>
        </pc:spChg>
        <pc:spChg chg="add mod">
          <ac:chgData name="Xiaorong Wang" userId="04152329-4823-48ca-818d-326d14d08537" providerId="ADAL" clId="{7C2F71D6-1787-4FA1-AC94-EC663B53D13F}" dt="2026-06-25T17:50:11.171" v="229" actId="1076"/>
          <ac:spMkLst>
            <pc:docMk/>
            <pc:sldMk cId="3756789528" sldId="946"/>
            <ac:spMk id="20" creationId="{FE631217-F6A8-76A1-3BC2-94E3D3303872}"/>
          </ac:spMkLst>
        </pc:spChg>
        <pc:spChg chg="add mod">
          <ac:chgData name="Xiaorong Wang" userId="04152329-4823-48ca-818d-326d14d08537" providerId="ADAL" clId="{7C2F71D6-1787-4FA1-AC94-EC663B53D13F}" dt="2026-06-25T17:50:16.594" v="232" actId="20577"/>
          <ac:spMkLst>
            <pc:docMk/>
            <pc:sldMk cId="3756789528" sldId="946"/>
            <ac:spMk id="21" creationId="{0D14F7E4-FE92-6253-16B9-089A4747EEF1}"/>
          </ac:spMkLst>
        </pc:spChg>
        <pc:spChg chg="add mod">
          <ac:chgData name="Xiaorong Wang" userId="04152329-4823-48ca-818d-326d14d08537" providerId="ADAL" clId="{7C2F71D6-1787-4FA1-AC94-EC663B53D13F}" dt="2026-06-25T17:50:45.993" v="254" actId="1076"/>
          <ac:spMkLst>
            <pc:docMk/>
            <pc:sldMk cId="3756789528" sldId="946"/>
            <ac:spMk id="22" creationId="{11A015F0-EDA6-0409-B6D0-F5E23B9815A9}"/>
          </ac:spMkLst>
        </pc:spChg>
        <pc:picChg chg="add mod ord">
          <ac:chgData name="Xiaorong Wang" userId="04152329-4823-48ca-818d-326d14d08537" providerId="ADAL" clId="{7C2F71D6-1787-4FA1-AC94-EC663B53D13F}" dt="2026-06-25T17:45:42.867" v="94" actId="1076"/>
          <ac:picMkLst>
            <pc:docMk/>
            <pc:sldMk cId="3756789528" sldId="946"/>
            <ac:picMk id="6" creationId="{4F42BC03-C59C-B271-B07A-9E32C665F391}"/>
          </ac:picMkLst>
        </pc:picChg>
        <pc:picChg chg="add mod">
          <ac:chgData name="Xiaorong Wang" userId="04152329-4823-48ca-818d-326d14d08537" providerId="ADAL" clId="{7C2F71D6-1787-4FA1-AC94-EC663B53D13F}" dt="2026-06-25T17:48:15.279" v="133" actId="1076"/>
          <ac:picMkLst>
            <pc:docMk/>
            <pc:sldMk cId="3756789528" sldId="946"/>
            <ac:picMk id="13" creationId="{5B6BB6F8-06B1-CB7B-3AFE-14B9820919AF}"/>
          </ac:picMkLst>
        </pc:picChg>
        <pc:cxnChg chg="add mod">
          <ac:chgData name="Xiaorong Wang" userId="04152329-4823-48ca-818d-326d14d08537" providerId="ADAL" clId="{7C2F71D6-1787-4FA1-AC94-EC663B53D13F}" dt="2026-06-25T17:46:41.942" v="122" actId="13822"/>
          <ac:cxnSpMkLst>
            <pc:docMk/>
            <pc:sldMk cId="3756789528" sldId="946"/>
            <ac:cxnSpMk id="10" creationId="{70665322-3853-123F-1C90-5C5A816F86F2}"/>
          </ac:cxnSpMkLst>
        </pc:cxnChg>
        <pc:cxnChg chg="add mod">
          <ac:chgData name="Xiaorong Wang" userId="04152329-4823-48ca-818d-326d14d08537" providerId="ADAL" clId="{7C2F71D6-1787-4FA1-AC94-EC663B53D13F}" dt="2026-06-25T17:46:33.592" v="119" actId="13822"/>
          <ac:cxnSpMkLst>
            <pc:docMk/>
            <pc:sldMk cId="3756789528" sldId="946"/>
            <ac:cxnSpMk id="11" creationId="{21FE1A79-5C7C-8D94-0B80-6592B9FB30CD}"/>
          </ac:cxnSpMkLst>
        </pc:cxnChg>
        <pc:cxnChg chg="add mod">
          <ac:chgData name="Xiaorong Wang" userId="04152329-4823-48ca-818d-326d14d08537" providerId="ADAL" clId="{7C2F71D6-1787-4FA1-AC94-EC663B53D13F}" dt="2026-06-25T17:48:35.965" v="137" actId="13822"/>
          <ac:cxnSpMkLst>
            <pc:docMk/>
            <pc:sldMk cId="3756789528" sldId="946"/>
            <ac:cxnSpMk id="15" creationId="{CE5C53B5-7EC7-C420-71C7-05DF1D820896}"/>
          </ac:cxnSpMkLst>
        </pc:cxnChg>
        <pc:cxnChg chg="add">
          <ac:chgData name="Xiaorong Wang" userId="04152329-4823-48ca-818d-326d14d08537" providerId="ADAL" clId="{7C2F71D6-1787-4FA1-AC94-EC663B53D13F}" dt="2026-06-25T17:49:04.695" v="185" actId="11529"/>
          <ac:cxnSpMkLst>
            <pc:docMk/>
            <pc:sldMk cId="3756789528" sldId="946"/>
            <ac:cxnSpMk id="18" creationId="{B2524114-0217-DCA7-EFE0-5AD1511B4255}"/>
          </ac:cxnSpMkLst>
        </pc:cxnChg>
      </pc:sldChg>
      <pc:sldChg chg="new del">
        <pc:chgData name="Xiaorong Wang" userId="04152329-4823-48ca-818d-326d14d08537" providerId="ADAL" clId="{7C2F71D6-1787-4FA1-AC94-EC663B53D13F}" dt="2026-06-25T17:55:32.869" v="262" actId="47"/>
        <pc:sldMkLst>
          <pc:docMk/>
          <pc:sldMk cId="460626225" sldId="947"/>
        </pc:sldMkLst>
      </pc:sldChg>
      <pc:sldChg chg="new del">
        <pc:chgData name="Xiaorong Wang" userId="04152329-4823-48ca-818d-326d14d08537" providerId="ADAL" clId="{7C2F71D6-1787-4FA1-AC94-EC663B53D13F}" dt="2026-06-25T17:51:11.973" v="258" actId="47"/>
        <pc:sldMkLst>
          <pc:docMk/>
          <pc:sldMk cId="657268182" sldId="947"/>
        </pc:sldMkLst>
      </pc:sldChg>
      <pc:sldMasterChg chg="modSldLayout">
        <pc:chgData name="Xiaorong Wang" userId="04152329-4823-48ca-818d-326d14d08537" providerId="ADAL" clId="{7C2F71D6-1787-4FA1-AC94-EC663B53D13F}" dt="2026-06-25T17:51:50.152" v="260" actId="20577"/>
        <pc:sldMasterMkLst>
          <pc:docMk/>
          <pc:sldMasterMk cId="1905364349" sldId="2147483660"/>
        </pc:sldMasterMkLst>
        <pc:sldLayoutChg chg="modSp mod">
          <pc:chgData name="Xiaorong Wang" userId="04152329-4823-48ca-818d-326d14d08537" providerId="ADAL" clId="{7C2F71D6-1787-4FA1-AC94-EC663B53D13F}" dt="2026-06-25T17:51:50.152" v="260" actId="20577"/>
          <pc:sldLayoutMkLst>
            <pc:docMk/>
            <pc:sldMasterMk cId="1905364349" sldId="2147483660"/>
            <pc:sldLayoutMk cId="2205109826" sldId="2147483670"/>
          </pc:sldLayoutMkLst>
          <pc:spChg chg="mod">
            <ac:chgData name="Xiaorong Wang" userId="04152329-4823-48ca-818d-326d14d08537" providerId="ADAL" clId="{7C2F71D6-1787-4FA1-AC94-EC663B53D13F}" dt="2026-06-25T17:51:50.152" v="260" actId="20577"/>
            <ac:spMkLst>
              <pc:docMk/>
              <pc:sldMasterMk cId="1905364349" sldId="2147483660"/>
              <pc:sldLayoutMk cId="2205109826" sldId="2147483670"/>
              <ac:spMk id="7" creationId="{00000000-0000-0000-0000-000000000000}"/>
            </ac:spMkLst>
          </pc:sp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9D2C41-C2D0-FF45-8B99-3885B7F78EB1}" type="datetimeFigureOut">
              <a:rPr lang="en-US" smtClean="0"/>
              <a:t>6/25/2026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9AC406-2681-664E-BB07-370330405A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13687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948ED6-3360-EB40-9D40-476C2156E9E8}" type="datetimeFigureOut">
              <a:rPr lang="en-US" smtClean="0"/>
              <a:t>6/25/2026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C10DA6-9909-7D4F-83A2-7593F71DDB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25281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10DA6-9909-7D4F-83A2-7593F71DDB5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90444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Wind subscale C4 coils to validate conductor behavior and debug magnet winding process.</a:t>
            </a:r>
          </a:p>
          <a:p>
            <a:endParaRPr lang="en-US" dirty="0"/>
          </a:p>
          <a:p>
            <a:r>
              <a:rPr lang="en-US" dirty="0"/>
              <a:t>Verify the resilience of the wire to </a:t>
            </a:r>
            <a:r>
              <a:rPr lang="en-US" dirty="0" err="1"/>
              <a:t>IxB</a:t>
            </a:r>
            <a:r>
              <a:rPr lang="en-US" dirty="0"/>
              <a:t> force in a configuration relevant for C4.</a:t>
            </a:r>
          </a:p>
          <a:p>
            <a:endParaRPr lang="en-US" dirty="0"/>
          </a:p>
          <a:p>
            <a:r>
              <a:rPr lang="en-US" dirty="0"/>
              <a:t>17 m for a 4-layer, 4-turn subscale coils. 8 m to make three samples for in-field test at NHMFL. One practice and at least two good samples for test </a:t>
            </a:r>
          </a:p>
          <a:p>
            <a:pPr lvl="1"/>
            <a:endParaRPr lang="en-US" dirty="0"/>
          </a:p>
          <a:p>
            <a:r>
              <a:rPr lang="en-US" dirty="0"/>
              <a:t>Conductor cost ~ $54 k, lead time ~ 2 months.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C10DA6-9909-7D4F-83A2-7593F71DDB5D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37775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Matt: </a:t>
            </a:r>
          </a:p>
          <a:p>
            <a:pPr marL="171450" indent="-171450">
              <a:buFontTx/>
              <a:buChar char="-"/>
            </a:pPr>
            <a:r>
              <a:rPr lang="en-US" dirty="0">
                <a:ea typeface="Calibri"/>
                <a:cs typeface="Calibri"/>
              </a:rPr>
              <a:t>should we include the </a:t>
            </a:r>
            <a:r>
              <a:rPr lang="en-US" dirty="0" err="1">
                <a:ea typeface="Calibri"/>
                <a:cs typeface="Calibri"/>
              </a:rPr>
              <a:t>Ic</a:t>
            </a:r>
            <a:r>
              <a:rPr lang="en-US" dirty="0">
                <a:ea typeface="Calibri"/>
                <a:cs typeface="Calibri"/>
              </a:rPr>
              <a:t> retention after bending in the specs in the order. Also useful to specify the targets with a timeline. </a:t>
            </a:r>
          </a:p>
          <a:p>
            <a:pPr marL="171450" indent="-171450">
              <a:buFontTx/>
              <a:buChar char="-"/>
            </a:pPr>
            <a:r>
              <a:rPr lang="en-US" dirty="0">
                <a:ea typeface="Calibri"/>
                <a:cs typeface="Calibri"/>
              </a:rPr>
              <a:t>How far can CORC go in terms of </a:t>
            </a:r>
            <a:r>
              <a:rPr lang="en-US" dirty="0" err="1">
                <a:ea typeface="Calibri"/>
                <a:cs typeface="Calibri"/>
              </a:rPr>
              <a:t>IxB</a:t>
            </a:r>
            <a:r>
              <a:rPr lang="en-US" dirty="0">
                <a:ea typeface="Calibri"/>
                <a:cs typeface="Calibri"/>
              </a:rPr>
              <a:t> force? 100 </a:t>
            </a:r>
            <a:r>
              <a:rPr lang="en-US" dirty="0" err="1">
                <a:ea typeface="Calibri"/>
                <a:cs typeface="Calibri"/>
              </a:rPr>
              <a:t>kN</a:t>
            </a:r>
            <a:r>
              <a:rPr lang="en-US" dirty="0">
                <a:ea typeface="Calibri"/>
                <a:cs typeface="Calibri"/>
              </a:rPr>
              <a:t>/m is insufficient for future high-field insert. </a:t>
            </a:r>
          </a:p>
          <a:p>
            <a:pPr marL="0" indent="0">
              <a:buFontTx/>
              <a:buNone/>
            </a:pPr>
            <a:endParaRPr lang="en-US" dirty="0">
              <a:ea typeface="Calibri"/>
              <a:cs typeface="Calibri"/>
            </a:endParaRPr>
          </a:p>
          <a:p>
            <a:pPr marL="0" indent="0">
              <a:buFontTx/>
              <a:buNone/>
            </a:pPr>
            <a:r>
              <a:rPr lang="en-US" dirty="0">
                <a:ea typeface="Calibri"/>
                <a:cs typeface="Calibri"/>
              </a:rPr>
              <a:t>Shaon:</a:t>
            </a:r>
          </a:p>
          <a:p>
            <a:pPr marL="171450" indent="-171450">
              <a:buFontTx/>
              <a:buChar char="-"/>
            </a:pPr>
            <a:r>
              <a:rPr lang="en-US" dirty="0">
                <a:ea typeface="Calibri"/>
                <a:cs typeface="Calibri"/>
              </a:rPr>
              <a:t>Why do we measure at 77 K?</a:t>
            </a:r>
          </a:p>
          <a:p>
            <a:pPr marL="171450" indent="-171450">
              <a:buFontTx/>
              <a:buChar char="-"/>
            </a:pPr>
            <a:r>
              <a:rPr lang="en-US" dirty="0">
                <a:ea typeface="Calibri"/>
                <a:cs typeface="Calibri"/>
              </a:rPr>
              <a:t>Matt: we don’t have many </a:t>
            </a:r>
            <a:r>
              <a:rPr lang="en-US">
                <a:ea typeface="Calibri"/>
                <a:cs typeface="Calibri"/>
              </a:rPr>
              <a:t>mechanical property data at 4.2 K? </a:t>
            </a:r>
            <a:endParaRPr lang="en-US" dirty="0">
              <a:ea typeface="Calibri"/>
              <a:cs typeface="Calibri"/>
            </a:endParaRPr>
          </a:p>
          <a:p>
            <a:endParaRPr lang="en-US" dirty="0">
              <a:ea typeface="Calibri"/>
              <a:cs typeface="Calibri"/>
            </a:endParaRPr>
          </a:p>
          <a:p>
            <a:r>
              <a:rPr lang="en-US" dirty="0">
                <a:ea typeface="Calibri"/>
                <a:cs typeface="Calibri"/>
              </a:rPr>
              <a:t>Ian's suggestion: evolve the specification towards KPP, threshold value and objective value. </a:t>
            </a:r>
            <a:r>
              <a:rPr lang="en-US" dirty="0"/>
              <a:t>From internet: Key Performance Parameters (KPPs) in defense acquisition define critical system capabilities required for operational success, structured into mandatory </a:t>
            </a:r>
            <a:r>
              <a:rPr lang="en-US" b="1" dirty="0"/>
              <a:t>threshold</a:t>
            </a:r>
            <a:r>
              <a:rPr lang="en-US" dirty="0"/>
              <a:t> (minimum acceptable) and </a:t>
            </a:r>
            <a:r>
              <a:rPr lang="en-US" b="1" dirty="0"/>
              <a:t>objective</a:t>
            </a:r>
            <a:r>
              <a:rPr lang="en-US" dirty="0"/>
              <a:t> (desired) values. Thresholds are non-negotiable; failing them can terminate a program, while objectives represent high-performance goals at higher risks</a:t>
            </a:r>
            <a:r>
              <a:rPr lang="en-US" dirty="0">
                <a:ea typeface="Calibri"/>
                <a:cs typeface="Calibri"/>
              </a:rPr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C10DA6-9909-7D4F-83A2-7593F71DDB5D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8986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9603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0160714_001-2-Edit_blueppt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"/>
            <a:ext cx="9144000" cy="4735295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3668958"/>
            <a:ext cx="9144000" cy="1066341"/>
          </a:xfrm>
          <a:prstGeom prst="rect">
            <a:avLst/>
          </a:prstGeom>
          <a:gradFill>
            <a:gsLst>
              <a:gs pos="0">
                <a:schemeClr val="tx2">
                  <a:alpha val="61000"/>
                </a:schemeClr>
              </a:gs>
              <a:gs pos="100000">
                <a:schemeClr val="accent3">
                  <a:alpha val="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8794" y="3668958"/>
            <a:ext cx="8226425" cy="603789"/>
          </a:xfrm>
        </p:spPr>
        <p:txBody>
          <a:bodyPr anchor="b" anchorCtr="0"/>
          <a:lstStyle>
            <a:lvl1pPr marL="0" indent="0" algn="ctr">
              <a:buNone/>
              <a:defRPr>
                <a:solidFill>
                  <a:schemeClr val="bg1"/>
                </a:solidFill>
                <a:latin typeface="+mn-lt"/>
                <a:cs typeface="Helvetica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905280"/>
            <a:ext cx="9144000" cy="1447480"/>
          </a:xfrm>
          <a:prstGeom prst="rect">
            <a:avLst/>
          </a:prstGeom>
          <a:solidFill>
            <a:srgbClr val="00395A">
              <a:alpha val="90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58792" y="1038470"/>
            <a:ext cx="8226427" cy="1181100"/>
          </a:xfrm>
        </p:spPr>
        <p:txBody>
          <a:bodyPr anchor="ctr" anchorCtr="1">
            <a:norm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597" y="139981"/>
            <a:ext cx="2186872" cy="765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162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kern="1200" dirty="0">
                <a:solidFill>
                  <a:srgbClr val="003366"/>
                </a:solidFill>
                <a:latin typeface="Franklin Gothic Demi" panose="020B07030201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AC563-2A74-4DF8-8CED-788D1EB7B8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336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0160714_001-2-Edit_blueppt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"/>
            <a:ext cx="9144000" cy="4735295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3668956"/>
            <a:ext cx="9144000" cy="1066341"/>
          </a:xfrm>
          <a:prstGeom prst="rect">
            <a:avLst/>
          </a:prstGeom>
          <a:gradFill>
            <a:gsLst>
              <a:gs pos="0">
                <a:schemeClr val="tx2">
                  <a:alpha val="61000"/>
                </a:schemeClr>
              </a:gs>
              <a:gs pos="100000">
                <a:schemeClr val="accent3">
                  <a:alpha val="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8793" y="3668956"/>
            <a:ext cx="8226425" cy="603789"/>
          </a:xfrm>
        </p:spPr>
        <p:txBody>
          <a:bodyPr anchor="b" anchorCtr="0"/>
          <a:lstStyle>
            <a:lvl1pPr marL="0" indent="0" algn="ctr">
              <a:buNone/>
              <a:defRPr>
                <a:solidFill>
                  <a:schemeClr val="bg1"/>
                </a:solidFill>
                <a:latin typeface="+mn-lt"/>
                <a:cs typeface="Helvetica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905280"/>
            <a:ext cx="9144000" cy="1447480"/>
          </a:xfrm>
          <a:prstGeom prst="rect">
            <a:avLst/>
          </a:prstGeom>
          <a:solidFill>
            <a:srgbClr val="00395A">
              <a:alpha val="90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58792" y="1038470"/>
            <a:ext cx="8226427" cy="1181100"/>
          </a:xfrm>
        </p:spPr>
        <p:txBody>
          <a:bodyPr anchor="ctr" anchorCtr="1">
            <a:normAutofit/>
          </a:bodyPr>
          <a:lstStyle>
            <a:lvl1pPr marL="0" indent="0" algn="ctr">
              <a:buNone/>
              <a:defRPr sz="27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833" y="73386"/>
            <a:ext cx="2162094" cy="765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335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6" y="0"/>
            <a:ext cx="9143999" cy="857250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9213" y="0"/>
            <a:ext cx="6984787" cy="857250"/>
          </a:xfrm>
        </p:spPr>
        <p:txBody>
          <a:bodyPr>
            <a:normAutofit/>
          </a:bodyPr>
          <a:lstStyle>
            <a:lvl1pPr>
              <a:defRPr sz="2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70125" y="4800602"/>
            <a:ext cx="516675" cy="273844"/>
          </a:xfrm>
        </p:spPr>
        <p:txBody>
          <a:bodyPr/>
          <a:lstStyle>
            <a:lvl1pPr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fld id="{D260E43B-7F43-FA45-AAB7-E054FD6CC4E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592" y="92636"/>
            <a:ext cx="1728548" cy="643170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1965982" y="4812836"/>
            <a:ext cx="32380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>
                <a:solidFill>
                  <a:schemeClr val="bg1"/>
                </a:solidFill>
                <a:latin typeface="+mj-lt"/>
              </a:rPr>
              <a:t>Proposal to validate C4</a:t>
            </a:r>
            <a:r>
              <a:rPr lang="en-US" sz="1100" baseline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2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conductor, 25 June 2026</a:t>
            </a:r>
            <a:endParaRPr lang="en-US" sz="1100" dirty="0">
              <a:solidFill>
                <a:schemeClr val="bg1">
                  <a:lumMod val="6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05109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8" y="1598139"/>
            <a:ext cx="7773293" cy="11025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2914987"/>
            <a:ext cx="6400355" cy="1314338"/>
          </a:xfrm>
        </p:spPr>
        <p:txBody>
          <a:bodyPr/>
          <a:lstStyle>
            <a:lvl1pPr marL="0" indent="0" algn="ctr">
              <a:buNone/>
              <a:defRPr/>
            </a:lvl1pPr>
            <a:lvl2pPr marL="241093" indent="0" algn="ctr">
              <a:buNone/>
              <a:defRPr/>
            </a:lvl2pPr>
            <a:lvl3pPr marL="482186" indent="0" algn="ctr">
              <a:buNone/>
              <a:defRPr/>
            </a:lvl3pPr>
            <a:lvl4pPr marL="723279" indent="0" algn="ctr">
              <a:buNone/>
              <a:defRPr/>
            </a:lvl4pPr>
            <a:lvl5pPr marL="964372" indent="0" algn="ctr">
              <a:buNone/>
              <a:defRPr/>
            </a:lvl5pPr>
            <a:lvl6pPr marL="1205465" indent="0" algn="ctr">
              <a:buNone/>
              <a:defRPr/>
            </a:lvl6pPr>
            <a:lvl7pPr marL="1446558" indent="0" algn="ctr">
              <a:buNone/>
              <a:defRPr/>
            </a:lvl7pPr>
            <a:lvl8pPr marL="1687651" indent="0" algn="ctr">
              <a:buNone/>
              <a:defRPr/>
            </a:lvl8pPr>
            <a:lvl9pPr marL="1928744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12213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3A14D7-8449-4DA0-9772-C31010F367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6474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28C41A-7A0A-A74C-A765-4BF8AA94B2BC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247651" y="1045371"/>
            <a:ext cx="8612188" cy="3392091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46629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9388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9" y="1598141"/>
            <a:ext cx="7773293" cy="11025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5" y="2914987"/>
            <a:ext cx="6400355" cy="1314338"/>
          </a:xfrm>
        </p:spPr>
        <p:txBody>
          <a:bodyPr/>
          <a:lstStyle>
            <a:lvl1pPr marL="0" indent="0" algn="ctr">
              <a:buNone/>
              <a:defRPr/>
            </a:lvl1pPr>
            <a:lvl2pPr marL="321449" indent="0" algn="ctr">
              <a:buNone/>
              <a:defRPr/>
            </a:lvl2pPr>
            <a:lvl3pPr marL="642899" indent="0" algn="ctr">
              <a:buNone/>
              <a:defRPr/>
            </a:lvl3pPr>
            <a:lvl4pPr marL="964348" indent="0" algn="ctr">
              <a:buNone/>
              <a:defRPr/>
            </a:lvl4pPr>
            <a:lvl5pPr marL="1285797" indent="0" algn="ctr">
              <a:buNone/>
              <a:defRPr/>
            </a:lvl5pPr>
            <a:lvl6pPr marL="1607246" indent="0" algn="ctr">
              <a:buNone/>
              <a:defRPr/>
            </a:lvl6pPr>
            <a:lvl7pPr marL="1928696" indent="0" algn="ctr">
              <a:buNone/>
              <a:defRPr/>
            </a:lvl7pPr>
            <a:lvl8pPr marL="2250145" indent="0" algn="ctr">
              <a:buNone/>
              <a:defRPr/>
            </a:lvl8pPr>
            <a:lvl9pPr marL="2571594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52816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592139" y="4767264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3A14D7-8449-4DA0-9772-C31010F367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2207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50"/>
          </a:xfrm>
          <a:prstGeom prst="rect">
            <a:avLst/>
          </a:prstGeom>
          <a:solidFill>
            <a:schemeClr val="tx2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70129" y="4767264"/>
            <a:ext cx="5166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rgbClr val="898989"/>
                </a:solidFill>
              </a:defRPr>
            </a:lvl1pPr>
          </a:lstStyle>
          <a:p>
            <a:fld id="{D260E43B-7F43-FA45-AAB7-E054FD6CC4E3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-158720" y="-106972"/>
            <a:ext cx="9447495" cy="5353494"/>
            <a:chOff x="-158720" y="-142629"/>
            <a:chExt cx="9447494" cy="7137992"/>
          </a:xfrm>
        </p:grpSpPr>
        <p:grpSp>
          <p:nvGrpSpPr>
            <p:cNvPr id="11" name="Group 10"/>
            <p:cNvGrpSpPr/>
            <p:nvPr userDrawn="1"/>
          </p:nvGrpSpPr>
          <p:grpSpPr>
            <a:xfrm>
              <a:off x="467806" y="6873248"/>
              <a:ext cx="8217866" cy="122115"/>
              <a:chOff x="467806" y="6873248"/>
              <a:chExt cx="8217866" cy="122115"/>
            </a:xfrm>
          </p:grpSpPr>
          <p:cxnSp>
            <p:nvCxnSpPr>
              <p:cNvPr id="39" name="Straight Connector 38"/>
              <p:cNvCxnSpPr/>
              <p:nvPr userDrawn="1"/>
            </p:nvCxnSpPr>
            <p:spPr>
              <a:xfrm>
                <a:off x="467806" y="6873248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 userDrawn="1"/>
            </p:nvCxnSpPr>
            <p:spPr>
              <a:xfrm>
                <a:off x="8685672" y="6873248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1" name="Group 40"/>
              <p:cNvGrpSpPr/>
              <p:nvPr userDrawn="1"/>
            </p:nvGrpSpPr>
            <p:grpSpPr>
              <a:xfrm>
                <a:off x="5715000" y="6873248"/>
                <a:ext cx="457200" cy="122115"/>
                <a:chOff x="5715000" y="6873248"/>
                <a:chExt cx="457200" cy="122115"/>
              </a:xfrm>
            </p:grpSpPr>
            <p:cxnSp>
              <p:nvCxnSpPr>
                <p:cNvPr id="45" name="Straight Connector 44"/>
                <p:cNvCxnSpPr/>
                <p:nvPr userDrawn="1"/>
              </p:nvCxnSpPr>
              <p:spPr>
                <a:xfrm>
                  <a:off x="61722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 userDrawn="1"/>
              </p:nvCxnSpPr>
              <p:spPr>
                <a:xfrm>
                  <a:off x="57150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oup 41"/>
              <p:cNvGrpSpPr/>
              <p:nvPr userDrawn="1"/>
            </p:nvGrpSpPr>
            <p:grpSpPr>
              <a:xfrm>
                <a:off x="2971800" y="6873248"/>
                <a:ext cx="457200" cy="122115"/>
                <a:chOff x="5715000" y="6873248"/>
                <a:chExt cx="457200" cy="122115"/>
              </a:xfrm>
            </p:grpSpPr>
            <p:cxnSp>
              <p:nvCxnSpPr>
                <p:cNvPr id="43" name="Straight Connector 42"/>
                <p:cNvCxnSpPr/>
                <p:nvPr userDrawn="1"/>
              </p:nvCxnSpPr>
              <p:spPr>
                <a:xfrm>
                  <a:off x="61722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/>
                <p:cNvCxnSpPr/>
                <p:nvPr userDrawn="1"/>
              </p:nvCxnSpPr>
              <p:spPr>
                <a:xfrm>
                  <a:off x="57150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2" name="Group 11"/>
            <p:cNvGrpSpPr/>
            <p:nvPr userDrawn="1"/>
          </p:nvGrpSpPr>
          <p:grpSpPr>
            <a:xfrm>
              <a:off x="467806" y="-142629"/>
              <a:ext cx="8217866" cy="122115"/>
              <a:chOff x="467806" y="6873248"/>
              <a:chExt cx="8217866" cy="122115"/>
            </a:xfrm>
          </p:grpSpPr>
          <p:cxnSp>
            <p:nvCxnSpPr>
              <p:cNvPr id="31" name="Straight Connector 30"/>
              <p:cNvCxnSpPr/>
              <p:nvPr userDrawn="1"/>
            </p:nvCxnSpPr>
            <p:spPr>
              <a:xfrm>
                <a:off x="467806" y="6873248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 userDrawn="1"/>
            </p:nvCxnSpPr>
            <p:spPr>
              <a:xfrm>
                <a:off x="8685672" y="6873248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3" name="Group 32"/>
              <p:cNvGrpSpPr/>
              <p:nvPr userDrawn="1"/>
            </p:nvGrpSpPr>
            <p:grpSpPr>
              <a:xfrm>
                <a:off x="5715000" y="6873248"/>
                <a:ext cx="457200" cy="122115"/>
                <a:chOff x="5715000" y="6873248"/>
                <a:chExt cx="457200" cy="122115"/>
              </a:xfrm>
            </p:grpSpPr>
            <p:cxnSp>
              <p:nvCxnSpPr>
                <p:cNvPr id="37" name="Straight Connector 36"/>
                <p:cNvCxnSpPr/>
                <p:nvPr userDrawn="1"/>
              </p:nvCxnSpPr>
              <p:spPr>
                <a:xfrm>
                  <a:off x="61722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 userDrawn="1"/>
              </p:nvCxnSpPr>
              <p:spPr>
                <a:xfrm>
                  <a:off x="57150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4" name="Group 33"/>
              <p:cNvGrpSpPr/>
              <p:nvPr userDrawn="1"/>
            </p:nvGrpSpPr>
            <p:grpSpPr>
              <a:xfrm>
                <a:off x="2971800" y="6873248"/>
                <a:ext cx="457200" cy="122115"/>
                <a:chOff x="5715000" y="6873248"/>
                <a:chExt cx="457200" cy="122115"/>
              </a:xfrm>
            </p:grpSpPr>
            <p:cxnSp>
              <p:nvCxnSpPr>
                <p:cNvPr id="35" name="Straight Connector 34"/>
                <p:cNvCxnSpPr/>
                <p:nvPr userDrawn="1"/>
              </p:nvCxnSpPr>
              <p:spPr>
                <a:xfrm>
                  <a:off x="61722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/>
                <p:cNvCxnSpPr/>
                <p:nvPr userDrawn="1"/>
              </p:nvCxnSpPr>
              <p:spPr>
                <a:xfrm>
                  <a:off x="57150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3" name="Group 12"/>
            <p:cNvGrpSpPr/>
            <p:nvPr userDrawn="1"/>
          </p:nvGrpSpPr>
          <p:grpSpPr>
            <a:xfrm>
              <a:off x="-158720" y="1143066"/>
              <a:ext cx="122115" cy="5029134"/>
              <a:chOff x="-158720" y="1143066"/>
              <a:chExt cx="122115" cy="5029134"/>
            </a:xfrm>
          </p:grpSpPr>
          <p:cxnSp>
            <p:nvCxnSpPr>
              <p:cNvPr id="25" name="Straight Connector 24"/>
              <p:cNvCxnSpPr/>
              <p:nvPr userDrawn="1"/>
            </p:nvCxnSpPr>
            <p:spPr>
              <a:xfrm rot="5400000">
                <a:off x="-97662" y="1082008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 userDrawn="1"/>
            </p:nvCxnSpPr>
            <p:spPr>
              <a:xfrm rot="5400000">
                <a:off x="-97662" y="1539143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 userDrawn="1"/>
            </p:nvCxnSpPr>
            <p:spPr>
              <a:xfrm rot="5400000">
                <a:off x="-97662" y="6111142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 userDrawn="1"/>
            </p:nvCxnSpPr>
            <p:spPr>
              <a:xfrm flipH="1">
                <a:off x="-158720" y="4075647"/>
                <a:ext cx="122113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 userDrawn="1"/>
            </p:nvCxnSpPr>
            <p:spPr>
              <a:xfrm flipH="1">
                <a:off x="-158720" y="3679446"/>
                <a:ext cx="122113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 userDrawn="1"/>
            </p:nvCxnSpPr>
            <p:spPr>
              <a:xfrm flipH="1">
                <a:off x="-158720" y="5773880"/>
                <a:ext cx="122113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Group 13"/>
            <p:cNvGrpSpPr/>
            <p:nvPr userDrawn="1"/>
          </p:nvGrpSpPr>
          <p:grpSpPr>
            <a:xfrm>
              <a:off x="9166659" y="1143066"/>
              <a:ext cx="122115" cy="5029134"/>
              <a:chOff x="-158720" y="1143066"/>
              <a:chExt cx="122115" cy="5029134"/>
            </a:xfrm>
          </p:grpSpPr>
          <p:cxnSp>
            <p:nvCxnSpPr>
              <p:cNvPr id="17" name="Straight Connector 16"/>
              <p:cNvCxnSpPr/>
              <p:nvPr userDrawn="1"/>
            </p:nvCxnSpPr>
            <p:spPr>
              <a:xfrm rot="5400000">
                <a:off x="-97662" y="1082008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 userDrawn="1"/>
            </p:nvCxnSpPr>
            <p:spPr>
              <a:xfrm rot="5400000">
                <a:off x="-97662" y="1539143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 userDrawn="1"/>
            </p:nvCxnSpPr>
            <p:spPr>
              <a:xfrm rot="5400000">
                <a:off x="-97662" y="6111142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 userDrawn="1"/>
            </p:nvCxnSpPr>
            <p:spPr>
              <a:xfrm flipH="1">
                <a:off x="-158720" y="4075647"/>
                <a:ext cx="122113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 userDrawn="1"/>
            </p:nvCxnSpPr>
            <p:spPr>
              <a:xfrm flipH="1">
                <a:off x="-158720" y="3679446"/>
                <a:ext cx="122113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 userDrawn="1"/>
            </p:nvCxnSpPr>
            <p:spPr>
              <a:xfrm flipH="1">
                <a:off x="-158720" y="5773880"/>
                <a:ext cx="122113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7" name="Rectangle 46"/>
          <p:cNvSpPr/>
          <p:nvPr userDrawn="1"/>
        </p:nvSpPr>
        <p:spPr>
          <a:xfrm>
            <a:off x="463" y="4742834"/>
            <a:ext cx="9166199" cy="40957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62" tIns="34282" rIns="68562" bIns="34282" anchor="ctr"/>
          <a:lstStyle/>
          <a:p>
            <a:pPr algn="ctr" defTabSz="342812">
              <a:defRPr/>
            </a:pPr>
            <a:endParaRPr lang="en-US" sz="1350" dirty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algn="ctr" defTabSz="342812">
              <a:defRPr/>
            </a:pPr>
            <a:endParaRPr lang="en-US" sz="1350" dirty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48" name="Picture 47" descr="RGB_White-Seal_White-Mark_SC_Horizontal–400dpi.png"/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643" y="4843399"/>
            <a:ext cx="1570468" cy="197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364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3" r:id="rId4"/>
    <p:sldLayoutId id="2147483689" r:id="rId5"/>
    <p:sldLayoutId id="2147483690" r:id="rId6"/>
  </p:sldLayoutIdLst>
  <p:hf hdr="0" ftr="0" dt="0"/>
  <p:txStyles>
    <p:titleStyle>
      <a:lvl1pPr algn="ctr" defTabSz="342900" rtl="0" eaLnBrk="1" latinLnBrk="0" hangingPunct="1">
        <a:spcBef>
          <a:spcPct val="0"/>
        </a:spcBef>
        <a:buNone/>
        <a:defRPr sz="21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2"/>
          </a:solidFill>
          <a:latin typeface="+mj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Courier New"/>
        <a:buChar char="o"/>
        <a:defRPr sz="1500" kern="1200">
          <a:solidFill>
            <a:srgbClr val="1F497D"/>
          </a:solidFill>
          <a:latin typeface="+mj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rgbClr val="1F497D"/>
          </a:solidFill>
          <a:latin typeface="+mj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rgbClr val="1F497D"/>
          </a:solidFill>
          <a:latin typeface="+mj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rgbClr val="1F497D"/>
          </a:solidFill>
          <a:latin typeface="+mj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50"/>
          </a:xfrm>
          <a:prstGeom prst="rect">
            <a:avLst/>
          </a:prstGeom>
          <a:solidFill>
            <a:schemeClr val="tx2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70129" y="4767264"/>
            <a:ext cx="5166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898989"/>
                </a:solidFill>
              </a:defRPr>
            </a:lvl1pPr>
          </a:lstStyle>
          <a:p>
            <a:fld id="{D260E43B-7F43-FA45-AAB7-E054FD6CC4E3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-158720" y="-106972"/>
            <a:ext cx="9447495" cy="5353494"/>
            <a:chOff x="-158720" y="-142629"/>
            <a:chExt cx="9447494" cy="7137992"/>
          </a:xfrm>
        </p:grpSpPr>
        <p:grpSp>
          <p:nvGrpSpPr>
            <p:cNvPr id="11" name="Group 10"/>
            <p:cNvGrpSpPr/>
            <p:nvPr userDrawn="1"/>
          </p:nvGrpSpPr>
          <p:grpSpPr>
            <a:xfrm>
              <a:off x="467806" y="6873248"/>
              <a:ext cx="8217866" cy="122115"/>
              <a:chOff x="467806" y="6873248"/>
              <a:chExt cx="8217866" cy="122115"/>
            </a:xfrm>
          </p:grpSpPr>
          <p:cxnSp>
            <p:nvCxnSpPr>
              <p:cNvPr id="39" name="Straight Connector 38"/>
              <p:cNvCxnSpPr/>
              <p:nvPr userDrawn="1"/>
            </p:nvCxnSpPr>
            <p:spPr>
              <a:xfrm>
                <a:off x="467806" y="6873248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 userDrawn="1"/>
            </p:nvCxnSpPr>
            <p:spPr>
              <a:xfrm>
                <a:off x="8685672" y="6873248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1" name="Group 40"/>
              <p:cNvGrpSpPr/>
              <p:nvPr userDrawn="1"/>
            </p:nvGrpSpPr>
            <p:grpSpPr>
              <a:xfrm>
                <a:off x="5715000" y="6873248"/>
                <a:ext cx="457200" cy="122115"/>
                <a:chOff x="5715000" y="6873248"/>
                <a:chExt cx="457200" cy="122115"/>
              </a:xfrm>
            </p:grpSpPr>
            <p:cxnSp>
              <p:nvCxnSpPr>
                <p:cNvPr id="45" name="Straight Connector 44"/>
                <p:cNvCxnSpPr/>
                <p:nvPr userDrawn="1"/>
              </p:nvCxnSpPr>
              <p:spPr>
                <a:xfrm>
                  <a:off x="61722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 userDrawn="1"/>
              </p:nvCxnSpPr>
              <p:spPr>
                <a:xfrm>
                  <a:off x="57150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oup 41"/>
              <p:cNvGrpSpPr/>
              <p:nvPr userDrawn="1"/>
            </p:nvGrpSpPr>
            <p:grpSpPr>
              <a:xfrm>
                <a:off x="2971800" y="6873248"/>
                <a:ext cx="457200" cy="122115"/>
                <a:chOff x="5715000" y="6873248"/>
                <a:chExt cx="457200" cy="122115"/>
              </a:xfrm>
            </p:grpSpPr>
            <p:cxnSp>
              <p:nvCxnSpPr>
                <p:cNvPr id="43" name="Straight Connector 42"/>
                <p:cNvCxnSpPr/>
                <p:nvPr userDrawn="1"/>
              </p:nvCxnSpPr>
              <p:spPr>
                <a:xfrm>
                  <a:off x="61722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/>
                <p:cNvCxnSpPr/>
                <p:nvPr userDrawn="1"/>
              </p:nvCxnSpPr>
              <p:spPr>
                <a:xfrm>
                  <a:off x="57150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2" name="Group 11"/>
            <p:cNvGrpSpPr/>
            <p:nvPr userDrawn="1"/>
          </p:nvGrpSpPr>
          <p:grpSpPr>
            <a:xfrm>
              <a:off x="467806" y="-142629"/>
              <a:ext cx="8217866" cy="122115"/>
              <a:chOff x="467806" y="6873248"/>
              <a:chExt cx="8217866" cy="122115"/>
            </a:xfrm>
          </p:grpSpPr>
          <p:cxnSp>
            <p:nvCxnSpPr>
              <p:cNvPr id="31" name="Straight Connector 30"/>
              <p:cNvCxnSpPr/>
              <p:nvPr userDrawn="1"/>
            </p:nvCxnSpPr>
            <p:spPr>
              <a:xfrm>
                <a:off x="467806" y="6873248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 userDrawn="1"/>
            </p:nvCxnSpPr>
            <p:spPr>
              <a:xfrm>
                <a:off x="8685672" y="6873248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3" name="Group 32"/>
              <p:cNvGrpSpPr/>
              <p:nvPr userDrawn="1"/>
            </p:nvGrpSpPr>
            <p:grpSpPr>
              <a:xfrm>
                <a:off x="5715000" y="6873248"/>
                <a:ext cx="457200" cy="122115"/>
                <a:chOff x="5715000" y="6873248"/>
                <a:chExt cx="457200" cy="122115"/>
              </a:xfrm>
            </p:grpSpPr>
            <p:cxnSp>
              <p:nvCxnSpPr>
                <p:cNvPr id="37" name="Straight Connector 36"/>
                <p:cNvCxnSpPr/>
                <p:nvPr userDrawn="1"/>
              </p:nvCxnSpPr>
              <p:spPr>
                <a:xfrm>
                  <a:off x="61722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 userDrawn="1"/>
              </p:nvCxnSpPr>
              <p:spPr>
                <a:xfrm>
                  <a:off x="57150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4" name="Group 33"/>
              <p:cNvGrpSpPr/>
              <p:nvPr userDrawn="1"/>
            </p:nvGrpSpPr>
            <p:grpSpPr>
              <a:xfrm>
                <a:off x="2971800" y="6873248"/>
                <a:ext cx="457200" cy="122115"/>
                <a:chOff x="5715000" y="6873248"/>
                <a:chExt cx="457200" cy="122115"/>
              </a:xfrm>
            </p:grpSpPr>
            <p:cxnSp>
              <p:nvCxnSpPr>
                <p:cNvPr id="35" name="Straight Connector 34"/>
                <p:cNvCxnSpPr/>
                <p:nvPr userDrawn="1"/>
              </p:nvCxnSpPr>
              <p:spPr>
                <a:xfrm>
                  <a:off x="61722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/>
                <p:cNvCxnSpPr/>
                <p:nvPr userDrawn="1"/>
              </p:nvCxnSpPr>
              <p:spPr>
                <a:xfrm>
                  <a:off x="57150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3" name="Group 12"/>
            <p:cNvGrpSpPr/>
            <p:nvPr userDrawn="1"/>
          </p:nvGrpSpPr>
          <p:grpSpPr>
            <a:xfrm>
              <a:off x="-158720" y="1143066"/>
              <a:ext cx="122115" cy="5029134"/>
              <a:chOff x="-158720" y="1143066"/>
              <a:chExt cx="122115" cy="5029134"/>
            </a:xfrm>
          </p:grpSpPr>
          <p:cxnSp>
            <p:nvCxnSpPr>
              <p:cNvPr id="25" name="Straight Connector 24"/>
              <p:cNvCxnSpPr/>
              <p:nvPr userDrawn="1"/>
            </p:nvCxnSpPr>
            <p:spPr>
              <a:xfrm rot="5400000">
                <a:off x="-97662" y="1082008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 userDrawn="1"/>
            </p:nvCxnSpPr>
            <p:spPr>
              <a:xfrm rot="5400000">
                <a:off x="-97662" y="1539143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 userDrawn="1"/>
            </p:nvCxnSpPr>
            <p:spPr>
              <a:xfrm rot="5400000">
                <a:off x="-97662" y="6111142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 userDrawn="1"/>
            </p:nvCxnSpPr>
            <p:spPr>
              <a:xfrm flipH="1">
                <a:off x="-158720" y="4075647"/>
                <a:ext cx="122113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 userDrawn="1"/>
            </p:nvCxnSpPr>
            <p:spPr>
              <a:xfrm flipH="1">
                <a:off x="-158720" y="3679446"/>
                <a:ext cx="122113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 userDrawn="1"/>
            </p:nvCxnSpPr>
            <p:spPr>
              <a:xfrm flipH="1">
                <a:off x="-158720" y="5773880"/>
                <a:ext cx="122113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Group 13"/>
            <p:cNvGrpSpPr/>
            <p:nvPr userDrawn="1"/>
          </p:nvGrpSpPr>
          <p:grpSpPr>
            <a:xfrm>
              <a:off x="9166659" y="1143066"/>
              <a:ext cx="122115" cy="5029134"/>
              <a:chOff x="-158720" y="1143066"/>
              <a:chExt cx="122115" cy="5029134"/>
            </a:xfrm>
          </p:grpSpPr>
          <p:cxnSp>
            <p:nvCxnSpPr>
              <p:cNvPr id="17" name="Straight Connector 16"/>
              <p:cNvCxnSpPr/>
              <p:nvPr userDrawn="1"/>
            </p:nvCxnSpPr>
            <p:spPr>
              <a:xfrm rot="5400000">
                <a:off x="-97662" y="1082008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 userDrawn="1"/>
            </p:nvCxnSpPr>
            <p:spPr>
              <a:xfrm rot="5400000">
                <a:off x="-97662" y="1539143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 userDrawn="1"/>
            </p:nvCxnSpPr>
            <p:spPr>
              <a:xfrm rot="5400000">
                <a:off x="-97662" y="6111142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 userDrawn="1"/>
            </p:nvCxnSpPr>
            <p:spPr>
              <a:xfrm flipH="1">
                <a:off x="-158720" y="4075647"/>
                <a:ext cx="122113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 userDrawn="1"/>
            </p:nvCxnSpPr>
            <p:spPr>
              <a:xfrm flipH="1">
                <a:off x="-158720" y="3679446"/>
                <a:ext cx="122113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 userDrawn="1"/>
            </p:nvCxnSpPr>
            <p:spPr>
              <a:xfrm flipH="1">
                <a:off x="-158720" y="5773880"/>
                <a:ext cx="122113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7" name="Rectangle 46"/>
          <p:cNvSpPr/>
          <p:nvPr userDrawn="1"/>
        </p:nvSpPr>
        <p:spPr>
          <a:xfrm>
            <a:off x="465" y="4742836"/>
            <a:ext cx="9166199" cy="40957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6" tIns="45709" rIns="91416" bIns="45709" anchor="ctr"/>
          <a:lstStyle/>
          <a:p>
            <a:pPr algn="ctr" defTabSz="457071">
              <a:defRPr/>
            </a:pPr>
            <a:endParaRPr lang="en-US" sz="1800" dirty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algn="ctr" defTabSz="457071">
              <a:defRPr/>
            </a:pPr>
            <a:endParaRPr lang="en-US" sz="1800" dirty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48" name="Picture 47" descr="RGB_White-Seal_White-Mark_SC_Horizontal–400dpi.png"/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643" y="4843401"/>
            <a:ext cx="1570468" cy="197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408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4" r:id="rId2"/>
    <p:sldLayoutId id="2147483695" r:id="rId3"/>
    <p:sldLayoutId id="2147483696" r:id="rId4"/>
    <p:sldLayoutId id="2147483697" r:id="rId5"/>
  </p:sldLayoutIdLst>
  <p:hf hdr="0" ftr="0" dt="0"/>
  <p:txStyles>
    <p:titleStyle>
      <a:lvl1pPr algn="ctr" defTabSz="457189" rtl="0" eaLnBrk="1" latinLnBrk="0" hangingPunct="1">
        <a:spcBef>
          <a:spcPct val="0"/>
        </a:spcBef>
        <a:buNone/>
        <a:defRPr sz="2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457189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2"/>
          </a:solidFill>
          <a:latin typeface="+mj-lt"/>
          <a:ea typeface="+mn-ea"/>
          <a:cs typeface="+mn-cs"/>
        </a:defRPr>
      </a:lvl1pPr>
      <a:lvl2pPr marL="742932" indent="-285744" algn="l" defTabSz="457189" rtl="0" eaLnBrk="1" latinLnBrk="0" hangingPunct="1">
        <a:spcBef>
          <a:spcPct val="20000"/>
        </a:spcBef>
        <a:buFont typeface="Courier New"/>
        <a:buChar char="o"/>
        <a:defRPr sz="2000" kern="1200">
          <a:solidFill>
            <a:srgbClr val="1F497D"/>
          </a:solidFill>
          <a:latin typeface="+mj-lt"/>
          <a:ea typeface="+mn-ea"/>
          <a:cs typeface="+mn-cs"/>
        </a:defRPr>
      </a:lvl2pPr>
      <a:lvl3pPr marL="1142971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1F497D"/>
          </a:solidFill>
          <a:latin typeface="+mj-lt"/>
          <a:ea typeface="+mn-ea"/>
          <a:cs typeface="+mn-cs"/>
        </a:defRPr>
      </a:lvl3pPr>
      <a:lvl4pPr marL="1600160" indent="-228594" algn="l" defTabSz="457189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1F497D"/>
          </a:solidFill>
          <a:latin typeface="+mj-lt"/>
          <a:ea typeface="+mn-ea"/>
          <a:cs typeface="+mn-cs"/>
        </a:defRPr>
      </a:lvl4pPr>
      <a:lvl5pPr marL="2057349" indent="-228594" algn="l" defTabSz="457189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1F497D"/>
          </a:solidFill>
          <a:latin typeface="+mj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iopscience.iop.org/article/10.1088/1361-6668/ad7c89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.fnal.gov/event/73418/contributions/340969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indico.fnal.gov/event/73418/contributions/340961/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109/tasc.2022.3143093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947929" y="2438400"/>
            <a:ext cx="7242047" cy="734568"/>
          </a:xfrm>
        </p:spPr>
        <p:txBody>
          <a:bodyPr>
            <a:normAutofit/>
          </a:bodyPr>
          <a:lstStyle/>
          <a:p>
            <a:r>
              <a:rPr lang="en-US" sz="1500" dirty="0"/>
              <a:t>With feedback from the REBCO WGM on 18 June 2026</a:t>
            </a:r>
          </a:p>
          <a:p>
            <a:endParaRPr lang="en-US" sz="1500" dirty="0"/>
          </a:p>
        </p:txBody>
      </p:sp>
      <p:sp>
        <p:nvSpPr>
          <p:cNvPr id="3" name="Rectangle 2"/>
          <p:cNvSpPr/>
          <p:nvPr/>
        </p:nvSpPr>
        <p:spPr>
          <a:xfrm>
            <a:off x="685803" y="1336093"/>
            <a:ext cx="78948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FFFFFF"/>
                </a:solidFill>
                <a:latin typeface="+mj-lt"/>
              </a:rPr>
              <a:t>A proposal to validate conductors for C4 magnet</a:t>
            </a:r>
          </a:p>
        </p:txBody>
      </p:sp>
    </p:spTree>
    <p:extLst>
      <p:ext uri="{BB962C8B-B14F-4D97-AF65-F5344CB8AC3E}">
        <p14:creationId xmlns:p14="http://schemas.microsoft.com/office/powerpoint/2010/main" val="3266499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667BC1-166E-B51F-F003-46FD5E7A2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propose a total of 25 m long </a:t>
            </a:r>
            <a:r>
              <a:rPr lang="en-US" sz="1800" dirty="0"/>
              <a:t>CORC</a:t>
            </a:r>
            <a:r>
              <a:rPr lang="en-US" baseline="30000" dirty="0"/>
              <a:t>®</a:t>
            </a:r>
            <a:r>
              <a:rPr lang="en-US" dirty="0"/>
              <a:t> wires for Step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99A6F9-AB1C-6ED4-3850-4BC6783C1B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17 m for a 4-layer, 4-turn subscale coils </a:t>
            </a:r>
          </a:p>
          <a:p>
            <a:endParaRPr lang="en-US" dirty="0"/>
          </a:p>
          <a:p>
            <a:r>
              <a:rPr lang="en-US" dirty="0"/>
              <a:t>8 m to make three samples for in-field test at NHMFL</a:t>
            </a:r>
          </a:p>
          <a:p>
            <a:pPr lvl="1"/>
            <a:r>
              <a:rPr lang="en-US" dirty="0"/>
              <a:t>One practice and at least two good samples for test </a:t>
            </a:r>
          </a:p>
          <a:p>
            <a:pPr lvl="1"/>
            <a:endParaRPr lang="en-US" dirty="0"/>
          </a:p>
          <a:p>
            <a:r>
              <a:rPr lang="en-US" dirty="0"/>
              <a:t>Conductor cost ~ $55 k, lead time ~ 2 months</a:t>
            </a:r>
          </a:p>
          <a:p>
            <a:endParaRPr lang="en-US" dirty="0"/>
          </a:p>
          <a:p>
            <a:r>
              <a:rPr lang="en-US" dirty="0"/>
              <a:t>Any other experiments that we can carry out? </a:t>
            </a:r>
          </a:p>
          <a:p>
            <a:pPr lvl="1"/>
            <a:r>
              <a:rPr lang="en-US" dirty="0"/>
              <a:t>FNAL interested in transverse compression test, 5 m ?</a:t>
            </a:r>
          </a:p>
          <a:p>
            <a:pPr lvl="1"/>
            <a:r>
              <a:rPr lang="en-US" dirty="0"/>
              <a:t>ASC can also test in solenoid background field but may need to anchor the sample holder at the lower end?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8DC3FF-5151-305A-2150-FE49C480A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43B-7F43-FA45-AAB7-E054FD6CC4E3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6029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671D95-E79B-40CA-9A05-3FA21561F0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Feedback from 6/18 REBCO WG meeting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90083D-6D26-BD9F-7A39-8F051D7627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Ian: What if we must reduce the scope or limited by man power? </a:t>
            </a:r>
          </a:p>
          <a:p>
            <a:pPr lvl="1"/>
            <a:r>
              <a:rPr lang="en-US" dirty="0"/>
              <a:t>Focus on the stress test first, then work on subscale coil </a:t>
            </a:r>
          </a:p>
          <a:p>
            <a:pPr lvl="1"/>
            <a:r>
              <a:rPr lang="en-US" dirty="0"/>
              <a:t>Reduce the scope of subscale</a:t>
            </a:r>
          </a:p>
          <a:p>
            <a:pPr lvl="2"/>
            <a:r>
              <a:rPr lang="en-US" dirty="0"/>
              <a:t>Pursue two layers of subscale coil, not four, “in parallel”</a:t>
            </a:r>
          </a:p>
          <a:p>
            <a:pPr lvl="2"/>
            <a:r>
              <a:rPr lang="en-US" dirty="0"/>
              <a:t>Subscale test is useful:</a:t>
            </a:r>
          </a:p>
          <a:p>
            <a:pPr lvl="3"/>
            <a:r>
              <a:rPr lang="en-US" dirty="0"/>
              <a:t>to verify the bending performance of the wire by measuring the conductor </a:t>
            </a:r>
            <a:r>
              <a:rPr lang="en-US" dirty="0" err="1"/>
              <a:t>Ic</a:t>
            </a:r>
            <a:r>
              <a:rPr lang="en-US" dirty="0"/>
              <a:t> before and after winding and comparing to the expected coil performance</a:t>
            </a:r>
          </a:p>
          <a:p>
            <a:pPr lvl="1"/>
            <a:r>
              <a:rPr lang="en-US" dirty="0"/>
              <a:t>There could be order afterwards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0879A6-B9E1-0B7C-8A3B-CE6023AD2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43B-7F43-FA45-AAB7-E054FD6CC4E3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01291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57BADE-DA59-B30A-BFA1-ECD25AAA36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4DF3D6-4569-9072-9B50-15DAF6B6D6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Backup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D0196F-940E-504D-5A6C-DBEDA677B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43B-7F43-FA45-AAB7-E054FD6CC4E3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64507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019BC8-36ED-1C1C-9229-4E3F48671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C3-type </a:t>
            </a:r>
            <a:r>
              <a:rPr lang="en-US" sz="1800" dirty="0"/>
              <a:t>CORC</a:t>
            </a:r>
            <a:r>
              <a:rPr lang="en-US" sz="1800" baseline="30000" dirty="0"/>
              <a:t>®</a:t>
            </a:r>
            <a:r>
              <a:rPr lang="en-US" dirty="0"/>
              <a:t> wire showed no degradation up to 102 </a:t>
            </a:r>
            <a:r>
              <a:rPr lang="en-US" dirty="0" err="1"/>
              <a:t>kN</a:t>
            </a:r>
            <a:r>
              <a:rPr lang="en-US" dirty="0"/>
              <a:t>/m </a:t>
            </a:r>
            <a:r>
              <a:rPr lang="en-US" dirty="0" err="1"/>
              <a:t>IxB</a:t>
            </a:r>
            <a:r>
              <a:rPr lang="en-US" dirty="0"/>
              <a:t> force</a:t>
            </a:r>
          </a:p>
        </p:txBody>
      </p:sp>
      <p:pic>
        <p:nvPicPr>
          <p:cNvPr id="6" name="Content Placeholder 5" descr="The diagram depicts a graph with voltage (V1 in microvolts) on the y-axis and current (in amperes) on the x-axis, showing a relationship between the two variables across a range of values.&#10;&#10;AI-generated content may be incorrect.">
            <a:extLst>
              <a:ext uri="{FF2B5EF4-FFF2-40B4-BE49-F238E27FC236}">
                <a16:creationId xmlns:a16="http://schemas.microsoft.com/office/drawing/2014/main" id="{841D5D72-7559-ADDD-E200-08E0F345A3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055" y="1286414"/>
            <a:ext cx="4735483" cy="339407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BF10F2-E1E1-27E2-C938-FC335696B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43B-7F43-FA45-AAB7-E054FD6CC4E3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FB7D50-60B3-415A-E859-DE196553B37B}"/>
              </a:ext>
            </a:extLst>
          </p:cNvPr>
          <p:cNvSpPr txBox="1"/>
          <p:nvPr/>
        </p:nvSpPr>
        <p:spPr>
          <a:xfrm>
            <a:off x="5203675" y="4016078"/>
            <a:ext cx="3940343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solidFill>
                  <a:srgbClr val="1F497D"/>
                </a:solidFill>
              </a:rPr>
              <a:t>Danko </a:t>
            </a:r>
            <a:r>
              <a:rPr lang="en-US" sz="1600" dirty="0" err="1">
                <a:solidFill>
                  <a:srgbClr val="1F497D"/>
                </a:solidFill>
              </a:rPr>
              <a:t>ver</a:t>
            </a:r>
            <a:r>
              <a:rPr lang="en-US" sz="1600" dirty="0">
                <a:solidFill>
                  <a:srgbClr val="1F497D"/>
                </a:solidFill>
              </a:rPr>
              <a:t> der Laan et al. 2024, </a:t>
            </a:r>
            <a:r>
              <a:rPr lang="en-US" sz="1600" i="1" dirty="0">
                <a:hlinkClick r:id="rId3"/>
              </a:rPr>
              <a:t>SuST</a:t>
            </a:r>
            <a:endParaRPr lang="en-US" sz="1600" dirty="0"/>
          </a:p>
        </p:txBody>
      </p:sp>
      <p:pic>
        <p:nvPicPr>
          <p:cNvPr id="7" name="Picture 6" descr="The image depicts a diagram illustrating the specifications of REBCO tape used in SuperPower HM process, including dimensions, number of tapes, and electrical properties such as current Ic.&#10;&#10;AI-generated content may be incorrect.">
            <a:extLst>
              <a:ext uri="{FF2B5EF4-FFF2-40B4-BE49-F238E27FC236}">
                <a16:creationId xmlns:a16="http://schemas.microsoft.com/office/drawing/2014/main" id="{050BD326-192F-B1B2-A94B-7084163314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8534" y="1384085"/>
            <a:ext cx="3708452" cy="253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4617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CEB11C-946A-44E7-F3BA-04485DC8F2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Specific questions that drive the </a:t>
            </a:r>
            <a:r>
              <a:rPr lang="en-US" sz="2000" dirty="0"/>
              <a:t>REBCO</a:t>
            </a:r>
            <a:r>
              <a:rPr lang="en-US" sz="2400" dirty="0"/>
              <a:t> effort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8E743F-1C3E-E84D-7284-873AEE783B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5" y="1163403"/>
            <a:ext cx="7882129" cy="3179345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sz="2400" dirty="0"/>
              <a:t>What </a:t>
            </a:r>
            <a:r>
              <a:rPr lang="en-US" sz="2400" i="1" dirty="0"/>
              <a:t>performances should the conductor have</a:t>
            </a:r>
            <a:r>
              <a:rPr lang="en-US" sz="2400" dirty="0"/>
              <a:t>? How to </a:t>
            </a:r>
            <a:r>
              <a:rPr lang="en-US" sz="2400" i="1" dirty="0"/>
              <a:t>collaborate with vendors</a:t>
            </a:r>
            <a:r>
              <a:rPr lang="en-US" sz="2400" dirty="0"/>
              <a:t> to meet the performance targets?</a:t>
            </a:r>
          </a:p>
          <a:p>
            <a:endParaRPr lang="en-US" sz="1100" dirty="0"/>
          </a:p>
          <a:p>
            <a:r>
              <a:rPr lang="en-US" sz="2400" dirty="0"/>
              <a:t>How to </a:t>
            </a:r>
            <a:r>
              <a:rPr lang="en-US" sz="2400" i="1" dirty="0"/>
              <a:t>make magnets </a:t>
            </a:r>
            <a:r>
              <a:rPr lang="en-US" sz="2400" dirty="0"/>
              <a:t>using these conductors? </a:t>
            </a:r>
          </a:p>
          <a:p>
            <a:endParaRPr lang="en-US" sz="1100" dirty="0"/>
          </a:p>
          <a:p>
            <a:r>
              <a:rPr lang="en-US" sz="2400" dirty="0"/>
              <a:t>What is </a:t>
            </a:r>
            <a:r>
              <a:rPr lang="en-US" sz="2400" i="1" dirty="0"/>
              <a:t>the maximum dipole field</a:t>
            </a:r>
            <a:r>
              <a:rPr lang="en-US" sz="2400" dirty="0"/>
              <a:t> one can get? </a:t>
            </a:r>
          </a:p>
          <a:p>
            <a:endParaRPr lang="en-US" sz="1100" dirty="0"/>
          </a:p>
          <a:p>
            <a:r>
              <a:rPr lang="en-US" sz="2400" dirty="0"/>
              <a:t>What is the </a:t>
            </a:r>
            <a:r>
              <a:rPr lang="en-US" sz="2400" i="1" dirty="0"/>
              <a:t>magnet performance</a:t>
            </a:r>
            <a:r>
              <a:rPr lang="en-US" sz="2400" dirty="0"/>
              <a:t>? How does it </a:t>
            </a:r>
            <a:r>
              <a:rPr lang="en-US" sz="2400" i="1" dirty="0"/>
              <a:t>transition</a:t>
            </a:r>
            <a:r>
              <a:rPr lang="en-US" sz="2400" dirty="0"/>
              <a:t>? What is the </a:t>
            </a:r>
            <a:r>
              <a:rPr lang="en-US" sz="2400" i="1" dirty="0"/>
              <a:t>field quality</a:t>
            </a:r>
            <a:r>
              <a:rPr lang="en-US" sz="2400" dirty="0"/>
              <a:t>? </a:t>
            </a:r>
          </a:p>
          <a:p>
            <a:endParaRPr lang="en-US" sz="1100" dirty="0"/>
          </a:p>
          <a:p>
            <a:r>
              <a:rPr lang="en-US" sz="2400" dirty="0"/>
              <a:t>How does a magnet </a:t>
            </a:r>
            <a:r>
              <a:rPr lang="en-US" sz="2400" i="1" dirty="0"/>
              <a:t>fail</a:t>
            </a:r>
            <a:r>
              <a:rPr lang="en-US" sz="2400" dirty="0"/>
              <a:t>? How to avoid it?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4A798C-1A96-7B95-334B-55988D91C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43B-7F43-FA45-AAB7-E054FD6CC4E3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9610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D8D0CE-52C1-7B36-182C-41D4540AF9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We propose a </a:t>
            </a:r>
            <a:r>
              <a:rPr lang="en-US" dirty="0"/>
              <a:t>CCT dipole magnet to generate 9 T </a:t>
            </a:r>
            <a:br>
              <a:rPr lang="en-US" dirty="0"/>
            </a:br>
            <a:r>
              <a:rPr lang="en-US" dirty="0"/>
              <a:t>at 4.2 K using </a:t>
            </a:r>
            <a:r>
              <a:rPr lang="en-US" sz="1800" dirty="0"/>
              <a:t>CORC</a:t>
            </a:r>
            <a:r>
              <a:rPr lang="en-US" baseline="30000" dirty="0"/>
              <a:t>®</a:t>
            </a:r>
            <a:r>
              <a:rPr lang="en-US" dirty="0"/>
              <a:t> wires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9F7B89-7EBA-E5ED-2A48-204739E74A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547" y="1134209"/>
            <a:ext cx="3836670" cy="3394472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US" dirty="0"/>
              <a:t>8 layers using a new </a:t>
            </a:r>
            <a:r>
              <a:rPr lang="en-US" sz="1600" dirty="0"/>
              <a:t>CORC</a:t>
            </a:r>
            <a:r>
              <a:rPr lang="en-US" baseline="30000" dirty="0"/>
              <a:t>®</a:t>
            </a:r>
            <a:r>
              <a:rPr lang="en-US" dirty="0"/>
              <a:t> wire design</a:t>
            </a:r>
          </a:p>
          <a:p>
            <a:endParaRPr lang="en-US" dirty="0"/>
          </a:p>
          <a:p>
            <a:r>
              <a:rPr lang="en-US" dirty="0"/>
              <a:t>Short-sample prediction 10 T at 11.2 kA, 4.2 K, without iron</a:t>
            </a:r>
          </a:p>
          <a:p>
            <a:pPr marL="556895" lvl="1" indent="-213995"/>
            <a:r>
              <a:rPr lang="en-US" dirty="0"/>
              <a:t>TF ~ 0.9 T/kA</a:t>
            </a:r>
          </a:p>
          <a:p>
            <a:endParaRPr lang="en-US" dirty="0"/>
          </a:p>
          <a:p>
            <a:r>
              <a:rPr lang="en-US" dirty="0"/>
              <a:t>113 </a:t>
            </a:r>
            <a:r>
              <a:rPr lang="en-US" dirty="0" err="1"/>
              <a:t>kN</a:t>
            </a:r>
            <a:r>
              <a:rPr lang="en-US" dirty="0"/>
              <a:t>/m peak force on the wire</a:t>
            </a:r>
          </a:p>
          <a:p>
            <a:pPr marL="556895" lvl="1" indent="-213995"/>
            <a:r>
              <a:rPr lang="en-US" dirty="0"/>
              <a:t>~ 100 </a:t>
            </a:r>
            <a:r>
              <a:rPr lang="en-US" dirty="0" err="1"/>
              <a:t>kN</a:t>
            </a:r>
            <a:r>
              <a:rPr lang="en-US" dirty="0"/>
              <a:t>/m at 10 T with iron</a:t>
            </a:r>
          </a:p>
          <a:p>
            <a:endParaRPr lang="en-US" dirty="0"/>
          </a:p>
          <a:p>
            <a:r>
              <a:rPr lang="en-US" dirty="0"/>
              <a:t>~ 320 m long conductors</a:t>
            </a:r>
          </a:p>
          <a:p>
            <a:pPr lvl="1"/>
            <a:r>
              <a:rPr lang="en-US" dirty="0"/>
              <a:t>Ballpark number. To be updated after completing the mechanical design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04A8C2-CA23-5F77-F03B-2DF316720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43B-7F43-FA45-AAB7-E054FD6CC4E3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5" name="Content Placeholder 18" descr="A graph showing the peak field on the CORC wire as a function of current. Also shown is the critical current of the CORC wire at different field. Using both we can determine the expected magnet performance. ">
            <a:extLst>
              <a:ext uri="{FF2B5EF4-FFF2-40B4-BE49-F238E27FC236}">
                <a16:creationId xmlns:a16="http://schemas.microsoft.com/office/drawing/2014/main" id="{CFEC8C9A-159F-F9FC-0BC1-14944F08BE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4821" y="1465914"/>
            <a:ext cx="4121979" cy="272602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344C94C-52D3-8A61-F739-7E0EF01AA6B2}"/>
              </a:ext>
            </a:extLst>
          </p:cNvPr>
          <p:cNvSpPr txBox="1"/>
          <p:nvPr/>
        </p:nvSpPr>
        <p:spPr>
          <a:xfrm>
            <a:off x="4348551" y="4310192"/>
            <a:ext cx="45545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1F497D"/>
                </a:solidFill>
              </a:rPr>
              <a:t>Proposed at the recent MDP collaboration </a:t>
            </a:r>
            <a:r>
              <a:rPr lang="en-US" sz="1600" dirty="0">
                <a:solidFill>
                  <a:srgbClr val="1F497D"/>
                </a:solidFill>
                <a:hlinkClick r:id="rId3"/>
              </a:rPr>
              <a:t>meeting</a:t>
            </a:r>
            <a:endParaRPr lang="en-US" sz="1600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7925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B1526E-B371-E253-F5A3-98AFB83314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C4 will differ from C3 in several aspects that require careful evaluation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832E70-F913-5974-DFD3-FEC18D2DBE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003349-A77D-9AA4-5A78-9CF2CE623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43B-7F43-FA45-AAB7-E054FD6CC4E3}" type="slidenum">
              <a:rPr lang="en-US" smtClean="0"/>
              <a:pPr/>
              <a:t>16</a:t>
            </a:fld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368A5C8-C1D1-C238-F032-02F2B274B261}"/>
              </a:ext>
            </a:extLst>
          </p:cNvPr>
          <p:cNvGraphicFramePr>
            <a:graphicFrameLocks noGrp="1"/>
          </p:cNvGraphicFramePr>
          <p:nvPr/>
        </p:nvGraphicFramePr>
        <p:xfrm>
          <a:off x="1458921" y="1129397"/>
          <a:ext cx="6231988" cy="33375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5564">
                  <a:extLst>
                    <a:ext uri="{9D8B030D-6E8A-4147-A177-3AD203B41FA5}">
                      <a16:colId xmlns:a16="http://schemas.microsoft.com/office/drawing/2014/main" val="425498516"/>
                    </a:ext>
                  </a:extLst>
                </a:gridCol>
                <a:gridCol w="2018212">
                  <a:extLst>
                    <a:ext uri="{9D8B030D-6E8A-4147-A177-3AD203B41FA5}">
                      <a16:colId xmlns:a16="http://schemas.microsoft.com/office/drawing/2014/main" val="708406668"/>
                    </a:ext>
                  </a:extLst>
                </a:gridCol>
                <a:gridCol w="2018212">
                  <a:extLst>
                    <a:ext uri="{9D8B030D-6E8A-4147-A177-3AD203B41FA5}">
                      <a16:colId xmlns:a16="http://schemas.microsoft.com/office/drawing/2014/main" val="6911817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C3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C4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080404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>
                          <a:solidFill>
                            <a:srgbClr val="1F497D"/>
                          </a:solidFill>
                        </a:rPr>
                        <a:t>Manufacturer</a:t>
                      </a:r>
                      <a:endParaRPr lang="en-US" sz="1800" dirty="0">
                        <a:solidFill>
                          <a:srgbClr val="1F497D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>
                          <a:solidFill>
                            <a:srgbClr val="1F497D"/>
                          </a:solidFill>
                        </a:rPr>
                        <a:t>SuperPower</a:t>
                      </a:r>
                      <a:endParaRPr lang="en-US" sz="1800" dirty="0">
                        <a:solidFill>
                          <a:srgbClr val="1F497D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rgbClr val="1F497D"/>
                          </a:solidFill>
                        </a:rPr>
                        <a:t>Fujikura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549956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1F497D"/>
                          </a:solidFill>
                        </a:rPr>
                        <a:t>Substrate thickness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rgbClr val="1F497D"/>
                          </a:solidFill>
                        </a:rPr>
                        <a:t>30 </a:t>
                      </a:r>
                      <a:r>
                        <a:rPr lang="en-US" sz="1800" i="1" dirty="0">
                          <a:solidFill>
                            <a:srgbClr val="1F497D"/>
                          </a:solidFill>
                        </a:rPr>
                        <a:t>µ</a:t>
                      </a:r>
                      <a:r>
                        <a:rPr lang="en-US" sz="1800" dirty="0">
                          <a:solidFill>
                            <a:srgbClr val="1F497D"/>
                          </a:solidFill>
                        </a:rPr>
                        <a:t>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rgbClr val="1F497D"/>
                          </a:solidFill>
                        </a:rPr>
                        <a:t>35 </a:t>
                      </a:r>
                      <a:r>
                        <a:rPr lang="en-US" sz="1800" i="1" dirty="0">
                          <a:solidFill>
                            <a:srgbClr val="1F497D"/>
                          </a:solidFill>
                        </a:rPr>
                        <a:t>µ</a:t>
                      </a:r>
                      <a:r>
                        <a:rPr lang="en-US" sz="1800" dirty="0">
                          <a:solidFill>
                            <a:srgbClr val="1F497D"/>
                          </a:solidFill>
                        </a:rPr>
                        <a:t>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380269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1F497D"/>
                          </a:solidFill>
                        </a:rPr>
                        <a:t>Number of tapes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1F497D"/>
                          </a:solidFill>
                        </a:rPr>
                        <a:t>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1F497D"/>
                          </a:solidFill>
                        </a:rPr>
                        <a:t>24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71198502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>
                          <a:solidFill>
                            <a:srgbClr val="1F497D"/>
                          </a:solidFill>
                        </a:rPr>
                        <a:t>Core diameter</a:t>
                      </a:r>
                      <a:endParaRPr lang="en-US" sz="1800" dirty="0">
                        <a:solidFill>
                          <a:srgbClr val="1F497D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>
                          <a:solidFill>
                            <a:srgbClr val="1F497D"/>
                          </a:solidFill>
                        </a:rPr>
                        <a:t>2.5 mm</a:t>
                      </a:r>
                      <a:endParaRPr lang="en-US" sz="1800" dirty="0">
                        <a:solidFill>
                          <a:srgbClr val="1F497D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>
                          <a:solidFill>
                            <a:srgbClr val="1F497D"/>
                          </a:solidFill>
                        </a:rPr>
                        <a:t>3.0 mm</a:t>
                      </a:r>
                      <a:endParaRPr lang="en-US" sz="1800" dirty="0">
                        <a:solidFill>
                          <a:srgbClr val="1F497D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097628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1F497D"/>
                          </a:solidFill>
                        </a:rPr>
                        <a:t>Wire diameter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1F497D"/>
                          </a:solidFill>
                        </a:rPr>
                        <a:t>3.8 mm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1F497D"/>
                          </a:solidFill>
                        </a:rPr>
                        <a:t>4.2 mm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135306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1F497D"/>
                          </a:solidFill>
                        </a:rPr>
                        <a:t>Groove diameter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1F497D"/>
                          </a:solidFill>
                        </a:rPr>
                        <a:t>4.1 mm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1F497D"/>
                          </a:solidFill>
                        </a:rPr>
                        <a:t>4.5 mm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806486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1F497D"/>
                          </a:solidFill>
                        </a:rPr>
                        <a:t>Ribs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1F497D"/>
                          </a:solidFill>
                        </a:rPr>
                        <a:t>Discontinued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1F497D"/>
                          </a:solidFill>
                        </a:rPr>
                        <a:t>Continued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28304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1F497D"/>
                          </a:solidFill>
                        </a:rPr>
                        <a:t>Layer coupling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1F497D"/>
                          </a:solidFill>
                        </a:rPr>
                        <a:t>Stycast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1F497D"/>
                          </a:solidFill>
                        </a:rPr>
                        <a:t>Shim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129812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99751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70B76C-D4EB-6EBF-AA39-B0D4C5498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9213" y="0"/>
            <a:ext cx="6984787" cy="857250"/>
          </a:xfrm>
        </p:spPr>
        <p:txBody>
          <a:bodyPr anchor="ctr">
            <a:normAutofit/>
          </a:bodyPr>
          <a:lstStyle/>
          <a:p>
            <a:r>
              <a:rPr lang="en-US" dirty="0"/>
              <a:t>Fujikura tapes will allow MDP to continue develop and evaluate the </a:t>
            </a:r>
            <a:r>
              <a:rPr lang="en-US" sz="1800" dirty="0"/>
              <a:t>REBCO </a:t>
            </a:r>
            <a:r>
              <a:rPr lang="en-US" dirty="0"/>
              <a:t>technology towards higher fields</a:t>
            </a:r>
          </a:p>
        </p:txBody>
      </p:sp>
      <p:pic>
        <p:nvPicPr>
          <p:cNvPr id="5" name="Content Placeholder 4" descr="A graph of different colored lines&#10;&#10;AI-generated content may be incorrect.">
            <a:extLst>
              <a:ext uri="{FF2B5EF4-FFF2-40B4-BE49-F238E27FC236}">
                <a16:creationId xmlns:a16="http://schemas.microsoft.com/office/drawing/2014/main" id="{C2657193-72D2-B437-1C4A-FC7208AFED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67" r="39837"/>
          <a:stretch>
            <a:fillRect/>
          </a:stretch>
        </p:blipFill>
        <p:spPr>
          <a:xfrm>
            <a:off x="305921" y="1286836"/>
            <a:ext cx="4951216" cy="3310187"/>
          </a:xfrm>
          <a:prstGeom prst="rect">
            <a:avLst/>
          </a:prstGeom>
          <a:noFill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A2F1EB-B853-FBB3-B7C0-AFE3033DF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70125" y="4800602"/>
            <a:ext cx="516675" cy="273844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D260E43B-7F43-FA45-AAB7-E054FD6CC4E3}" type="slidenum">
              <a:rPr lang="en-US" smtClean="0"/>
              <a:pPr>
                <a:spcAft>
                  <a:spcPts val="600"/>
                </a:spcAft>
              </a:pPr>
              <a:t>17</a:t>
            </a:fld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85285A8-8746-FC22-736A-FD5D964D4A62}"/>
              </a:ext>
            </a:extLst>
          </p:cNvPr>
          <p:cNvGrpSpPr/>
          <p:nvPr/>
        </p:nvGrpSpPr>
        <p:grpSpPr>
          <a:xfrm>
            <a:off x="1373702" y="1688151"/>
            <a:ext cx="3442536" cy="2011384"/>
            <a:chOff x="1373702" y="1602700"/>
            <a:chExt cx="3442536" cy="2011384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E5D531A-459B-31D1-0ECF-ED9DA122AC7B}"/>
                </a:ext>
              </a:extLst>
            </p:cNvPr>
            <p:cNvSpPr txBox="1"/>
            <p:nvPr/>
          </p:nvSpPr>
          <p:spPr>
            <a:xfrm>
              <a:off x="3013023" y="1602700"/>
              <a:ext cx="1013660" cy="365760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>
                  <a:solidFill>
                    <a:srgbClr val="203BE2"/>
                  </a:solidFill>
                </a:rPr>
                <a:t>Fujikura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A0828C2-E38F-46D1-C184-9D1F92BB2A49}"/>
                </a:ext>
              </a:extLst>
            </p:cNvPr>
            <p:cNvSpPr txBox="1"/>
            <p:nvPr/>
          </p:nvSpPr>
          <p:spPr>
            <a:xfrm>
              <a:off x="3013006" y="2477739"/>
              <a:ext cx="1803232" cy="36933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dirty="0" err="1"/>
                <a:t>SuperPower</a:t>
              </a:r>
              <a:r>
                <a:rPr lang="en-US" dirty="0"/>
                <a:t> HM</a:t>
              </a:r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71F6CAC3-4388-BE78-CF40-4537FD53471D}"/>
                </a:ext>
              </a:extLst>
            </p:cNvPr>
            <p:cNvGrpSpPr/>
            <p:nvPr/>
          </p:nvGrpSpPr>
          <p:grpSpPr>
            <a:xfrm>
              <a:off x="1373702" y="2968793"/>
              <a:ext cx="911373" cy="645291"/>
              <a:chOff x="1373702" y="2968793"/>
              <a:chExt cx="911373" cy="645291"/>
            </a:xfrm>
          </p:grpSpPr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34D279A-67D6-D4E1-A7EC-4118E6D864F3}"/>
                  </a:ext>
                </a:extLst>
              </p:cNvPr>
              <p:cNvSpPr txBox="1"/>
              <p:nvPr/>
            </p:nvSpPr>
            <p:spPr>
              <a:xfrm>
                <a:off x="1373702" y="3244752"/>
                <a:ext cx="569996" cy="369332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en-US"/>
                  <a:t>SST</a:t>
                </a:r>
                <a:endParaRPr lang="en-US" dirty="0"/>
              </a:p>
            </p:txBody>
          </p:sp>
          <p:cxnSp>
            <p:nvCxnSpPr>
              <p:cNvPr id="9" name="Straight Arrow Connector 8">
                <a:extLst>
                  <a:ext uri="{FF2B5EF4-FFF2-40B4-BE49-F238E27FC236}">
                    <a16:creationId xmlns:a16="http://schemas.microsoft.com/office/drawing/2014/main" id="{43C176C3-F2C2-3E51-E591-FF8AB66EBBB7}"/>
                  </a:ext>
                </a:extLst>
              </p:cNvPr>
              <p:cNvCxnSpPr/>
              <p:nvPr/>
            </p:nvCxnSpPr>
            <p:spPr>
              <a:xfrm flipV="1">
                <a:off x="1873919" y="2968793"/>
                <a:ext cx="177466" cy="386513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0" name="Straight Arrow Connector 9">
                <a:extLst>
                  <a:ext uri="{FF2B5EF4-FFF2-40B4-BE49-F238E27FC236}">
                    <a16:creationId xmlns:a16="http://schemas.microsoft.com/office/drawing/2014/main" id="{BA2AE649-2C78-443B-171A-D3F040221F0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73725" y="3401968"/>
                <a:ext cx="411350" cy="297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</p:grp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81319A65-8E48-B271-861B-29B853AB421E}"/>
              </a:ext>
            </a:extLst>
          </p:cNvPr>
          <p:cNvSpPr txBox="1"/>
          <p:nvPr/>
        </p:nvSpPr>
        <p:spPr>
          <a:xfrm>
            <a:off x="5403066" y="1483544"/>
            <a:ext cx="3435013" cy="203132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1F497D"/>
                </a:solidFill>
                <a:latin typeface="+mj-lt"/>
              </a:rPr>
              <a:t>Fujikura vs. </a:t>
            </a:r>
            <a:r>
              <a:rPr lang="en-US" dirty="0" err="1">
                <a:solidFill>
                  <a:srgbClr val="1F497D"/>
                </a:solidFill>
                <a:latin typeface="+mj-lt"/>
              </a:rPr>
              <a:t>SuperPower</a:t>
            </a:r>
            <a:r>
              <a:rPr lang="en-US" dirty="0">
                <a:solidFill>
                  <a:srgbClr val="1F497D"/>
                </a:solidFill>
                <a:latin typeface="+mj-lt"/>
              </a:rPr>
              <a:t> HM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1F497D"/>
                </a:solidFill>
                <a:latin typeface="+mj-lt"/>
              </a:rPr>
              <a:t>Higher </a:t>
            </a:r>
            <a:r>
              <a:rPr lang="en-US" i="1" dirty="0" err="1">
                <a:solidFill>
                  <a:srgbClr val="1F497D"/>
                </a:solidFill>
                <a:latin typeface="+mj-lt"/>
              </a:rPr>
              <a:t>I</a:t>
            </a:r>
            <a:r>
              <a:rPr lang="en-US" baseline="-25000" dirty="0" err="1">
                <a:solidFill>
                  <a:srgbClr val="1F497D"/>
                </a:solidFill>
                <a:latin typeface="+mj-lt"/>
              </a:rPr>
              <a:t>c</a:t>
            </a:r>
            <a:endParaRPr lang="en-US" baseline="-25000" dirty="0" err="1">
              <a:solidFill>
                <a:srgbClr val="000000"/>
              </a:solidFill>
              <a:latin typeface="+mj-lt"/>
            </a:endParaRPr>
          </a:p>
          <a:p>
            <a:pPr marL="285750" indent="-285750">
              <a:buFont typeface="Arial"/>
              <a:buChar char="•"/>
            </a:pPr>
            <a:endParaRPr lang="en-US" dirty="0">
              <a:solidFill>
                <a:srgbClr val="1F497D"/>
              </a:solidFill>
              <a:latin typeface="+mj-lt"/>
            </a:endParaRP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1F497D"/>
                </a:solidFill>
                <a:latin typeface="+mj-lt"/>
              </a:rPr>
              <a:t>Readily available, ~ 2 months lead time for 1 km long tape</a:t>
            </a:r>
            <a:endParaRPr lang="en-US" dirty="0">
              <a:latin typeface="+mj-lt"/>
            </a:endParaRPr>
          </a:p>
          <a:p>
            <a:pPr marL="285750" indent="-285750">
              <a:buFont typeface="Arial"/>
              <a:buChar char="•"/>
            </a:pPr>
            <a:endParaRPr lang="en-US" dirty="0">
              <a:solidFill>
                <a:srgbClr val="1F497D"/>
              </a:solidFill>
              <a:latin typeface="+mj-lt"/>
            </a:endParaRP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1F497D"/>
                </a:solidFill>
                <a:latin typeface="+mj-lt"/>
              </a:rPr>
              <a:t>Lower cost, ~ 65% of HM tape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C587CB2-2FD6-07D8-905B-928F61E7B700}"/>
              </a:ext>
            </a:extLst>
          </p:cNvPr>
          <p:cNvSpPr txBox="1"/>
          <p:nvPr/>
        </p:nvSpPr>
        <p:spPr>
          <a:xfrm>
            <a:off x="1022162" y="887347"/>
            <a:ext cx="2942514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solidFill>
                  <a:srgbClr val="1F497D"/>
                </a:solidFill>
              </a:rPr>
              <a:t>Courtesy of D. van der Laan of ACT and D. </a:t>
            </a:r>
            <a:r>
              <a:rPr lang="en-US" sz="1400" dirty="0" err="1">
                <a:solidFill>
                  <a:srgbClr val="1F497D"/>
                </a:solidFill>
              </a:rPr>
              <a:t>Abraimov</a:t>
            </a:r>
            <a:r>
              <a:rPr lang="en-US" sz="1400" dirty="0">
                <a:solidFill>
                  <a:srgbClr val="1F497D"/>
                </a:solidFill>
              </a:rPr>
              <a:t> of ASC/FSU</a:t>
            </a:r>
          </a:p>
        </p:txBody>
      </p:sp>
    </p:spTree>
    <p:extLst>
      <p:ext uri="{BB962C8B-B14F-4D97-AF65-F5344CB8AC3E}">
        <p14:creationId xmlns:p14="http://schemas.microsoft.com/office/powerpoint/2010/main" val="42273936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D63D39-AF41-F9E7-69E1-B10E891279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Sustaining a high Lorentz force, &gt; 100 </a:t>
            </a:r>
            <a:r>
              <a:rPr lang="en-US" dirty="0" err="1"/>
              <a:t>kN</a:t>
            </a:r>
            <a:r>
              <a:rPr lang="en-US"/>
              <a:t>/m, </a:t>
            </a:r>
            <a:r>
              <a:rPr lang="en-US" dirty="0"/>
              <a:t>becomes challenging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68663C-9ABD-8183-72CC-F8682695A0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1"/>
            <a:ext cx="3277772" cy="339447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Recent Fujikura CORC® samples quenched after reaching 132 </a:t>
            </a:r>
            <a:r>
              <a:rPr lang="en-US" dirty="0" err="1"/>
              <a:t>kN</a:t>
            </a:r>
            <a:r>
              <a:rPr lang="en-US" dirty="0"/>
              <a:t>/m at 4.2 K and apparently degraded</a:t>
            </a:r>
          </a:p>
          <a:p>
            <a:pPr marL="556895" lvl="1" indent="-213995"/>
            <a:r>
              <a:rPr lang="en-US" dirty="0"/>
              <a:t>Could it be something else other than degradation due to Lorentz forces? </a:t>
            </a:r>
          </a:p>
          <a:p>
            <a:endParaRPr lang="en-US" dirty="0"/>
          </a:p>
          <a:p>
            <a:r>
              <a:rPr lang="en-US" dirty="0"/>
              <a:t>ACT test setup: “U”-shaped sample in a solenoid field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186B95-02BA-F1E4-294F-52A7760A8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43B-7F43-FA45-AAB7-E054FD6CC4E3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9994CD2-63CD-3BF5-7B4F-74C63A2453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5043" y="1104077"/>
            <a:ext cx="4941757" cy="349054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2EE825B-5B49-9F69-3149-D8D247AE3265}"/>
              </a:ext>
            </a:extLst>
          </p:cNvPr>
          <p:cNvSpPr txBox="1"/>
          <p:nvPr/>
        </p:nvSpPr>
        <p:spPr>
          <a:xfrm>
            <a:off x="7940273" y="2849350"/>
            <a:ext cx="12037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1F497D"/>
                </a:solidFill>
                <a:highlight>
                  <a:srgbClr val="FFFF00"/>
                </a:highlight>
              </a:rPr>
              <a:t>132 </a:t>
            </a:r>
            <a:r>
              <a:rPr lang="en-US" dirty="0" err="1">
                <a:solidFill>
                  <a:srgbClr val="1F497D"/>
                </a:solidFill>
                <a:highlight>
                  <a:srgbClr val="FFFF00"/>
                </a:highlight>
              </a:rPr>
              <a:t>kN</a:t>
            </a:r>
            <a:r>
              <a:rPr lang="en-US" dirty="0">
                <a:solidFill>
                  <a:srgbClr val="1F497D"/>
                </a:solidFill>
                <a:highlight>
                  <a:srgbClr val="FFFF00"/>
                </a:highlight>
              </a:rPr>
              <a:t>/m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6F224CA-36AE-C3AE-06B2-B2FEE3E6504B}"/>
              </a:ext>
            </a:extLst>
          </p:cNvPr>
          <p:cNvSpPr txBox="1"/>
          <p:nvPr/>
        </p:nvSpPr>
        <p:spPr>
          <a:xfrm>
            <a:off x="7044610" y="3352654"/>
            <a:ext cx="1497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1F497D"/>
                </a:solidFill>
                <a:highlight>
                  <a:srgbClr val="FFFF00"/>
                </a:highlight>
              </a:rPr>
              <a:t>Degradation?</a:t>
            </a:r>
          </a:p>
        </p:txBody>
      </p:sp>
    </p:spTree>
    <p:extLst>
      <p:ext uri="{BB962C8B-B14F-4D97-AF65-F5344CB8AC3E}">
        <p14:creationId xmlns:p14="http://schemas.microsoft.com/office/powerpoint/2010/main" val="3255211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B9A7E3-64FA-7225-A175-24DCA4CA65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076643-1881-FF42-7784-C5944040C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Making C4 is a worthwhile process with many 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5AB5FA-B202-68C5-85B2-6A3FAB38DA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Can conductor vendors deliver? </a:t>
            </a:r>
          </a:p>
          <a:p>
            <a:pPr lvl="1"/>
            <a:r>
              <a:rPr lang="en-US" dirty="0"/>
              <a:t>Double the total conductor length from C3</a:t>
            </a:r>
          </a:p>
          <a:p>
            <a:pPr lvl="1"/>
            <a:endParaRPr lang="en-US" dirty="0"/>
          </a:p>
          <a:p>
            <a:r>
              <a:rPr lang="en-US" dirty="0"/>
              <a:t>Can we make the magnet?</a:t>
            </a:r>
          </a:p>
          <a:p>
            <a:pPr lvl="1"/>
            <a:r>
              <a:rPr lang="en-US" dirty="0"/>
              <a:t>Introduce new features in magnet fabrication</a:t>
            </a:r>
          </a:p>
          <a:p>
            <a:pPr lvl="1"/>
            <a:endParaRPr lang="en-US" dirty="0"/>
          </a:p>
          <a:p>
            <a:r>
              <a:rPr lang="en-US" dirty="0"/>
              <a:t>Can the conductor sustain a higher Lorentz force? [see X. Xu’s </a:t>
            </a:r>
            <a:r>
              <a:rPr lang="en-US" dirty="0">
                <a:hlinkClick r:id="rId2"/>
              </a:rPr>
              <a:t>talk</a:t>
            </a:r>
            <a:r>
              <a:rPr lang="en-US" dirty="0"/>
              <a:t>] </a:t>
            </a:r>
          </a:p>
          <a:p>
            <a:pPr lvl="1"/>
            <a:r>
              <a:rPr lang="en-US" dirty="0"/>
              <a:t>Double the Lorentz force from 42 </a:t>
            </a:r>
            <a:r>
              <a:rPr lang="en-US" dirty="0" err="1"/>
              <a:t>kN</a:t>
            </a:r>
            <a:r>
              <a:rPr lang="en-US" dirty="0"/>
              <a:t>/m in C3 to 100 </a:t>
            </a:r>
            <a:r>
              <a:rPr lang="en-US" dirty="0" err="1"/>
              <a:t>kN</a:t>
            </a:r>
            <a:r>
              <a:rPr lang="en-US" dirty="0"/>
              <a:t>/m in C4</a:t>
            </a:r>
          </a:p>
          <a:p>
            <a:endParaRPr lang="en-US" dirty="0"/>
          </a:p>
          <a:p>
            <a:r>
              <a:rPr lang="en-US" dirty="0"/>
              <a:t>Can we protect the magnet without thermal runaway? </a:t>
            </a:r>
          </a:p>
          <a:p>
            <a:pPr lvl="1"/>
            <a:r>
              <a:rPr lang="en-US" dirty="0"/>
              <a:t>Stored energy increased from 56 kJ in C3 to ~ 300 kJ in C4</a:t>
            </a:r>
          </a:p>
          <a:p>
            <a:endParaRPr lang="en-US" dirty="0"/>
          </a:p>
          <a:p>
            <a:r>
              <a:rPr lang="en-US" dirty="0"/>
              <a:t>How reproducible are the main field and field errors?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184AC9-9C8E-4A99-A17A-21C104142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43B-7F43-FA45-AAB7-E054FD6CC4E3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36CA131-63CF-494B-6778-9201D1595D17}"/>
              </a:ext>
            </a:extLst>
          </p:cNvPr>
          <p:cNvSpPr/>
          <p:nvPr/>
        </p:nvSpPr>
        <p:spPr>
          <a:xfrm>
            <a:off x="396240" y="1767840"/>
            <a:ext cx="6842760" cy="1329691"/>
          </a:xfrm>
          <a:prstGeom prst="roundRect">
            <a:avLst>
              <a:gd name="adj" fmla="val 23702"/>
            </a:avLst>
          </a:prstGeom>
          <a:noFill/>
          <a:ln w="190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835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1996D3-CB7F-1F15-9817-7B7C40BD7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Approach C4 in two steps to manage risk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286042-F9F9-43E7-C17C-F8A81EFB9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43B-7F43-FA45-AAB7-E054FD6CC4E3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7569D75-AB2B-AC77-B8D7-BA725CA7C8AC}"/>
              </a:ext>
            </a:extLst>
          </p:cNvPr>
          <p:cNvSpPr txBox="1"/>
          <p:nvPr/>
        </p:nvSpPr>
        <p:spPr>
          <a:xfrm>
            <a:off x="308610" y="3337395"/>
            <a:ext cx="2781300" cy="92333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1F497D"/>
                </a:solidFill>
                <a:latin typeface="+mj-lt"/>
              </a:rPr>
              <a:t>1. Evaluate conductor and practice with a subscale magnet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AAF1201-FB38-9148-6871-06BBDD37B3C7}"/>
              </a:ext>
            </a:extLst>
          </p:cNvPr>
          <p:cNvSpPr txBox="1"/>
          <p:nvPr/>
        </p:nvSpPr>
        <p:spPr>
          <a:xfrm>
            <a:off x="3839740" y="3337395"/>
            <a:ext cx="4428704" cy="36933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1F497D"/>
                </a:solidFill>
                <a:latin typeface="+mj-lt"/>
              </a:rPr>
              <a:t>2. </a:t>
            </a:r>
            <a:r>
              <a:rPr lang="en-US" i="1" dirty="0">
                <a:solidFill>
                  <a:srgbClr val="1F497D"/>
                </a:solidFill>
                <a:latin typeface="+mj-lt"/>
              </a:rPr>
              <a:t>If Step 1 succeeds</a:t>
            </a:r>
            <a:r>
              <a:rPr lang="en-US" dirty="0">
                <a:solidFill>
                  <a:srgbClr val="1F497D"/>
                </a:solidFill>
                <a:latin typeface="+mj-lt"/>
              </a:rPr>
              <a:t>, make and test C4</a:t>
            </a:r>
          </a:p>
        </p:txBody>
      </p:sp>
      <p:pic>
        <p:nvPicPr>
          <p:cNvPr id="24" name="Picture 23" descr="The image illustrates a sequential process involving ordering, manufacturing, testing, and designing components, spanning a duration of approximately 9 to 13 months.&#10;&#10;AI-generated content may be incorrect.">
            <a:extLst>
              <a:ext uri="{FF2B5EF4-FFF2-40B4-BE49-F238E27FC236}">
                <a16:creationId xmlns:a16="http://schemas.microsoft.com/office/drawing/2014/main" id="{DDE4EE4C-863B-713D-A13B-314C84D31C4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67358"/>
          <a:stretch>
            <a:fillRect/>
          </a:stretch>
        </p:blipFill>
        <p:spPr>
          <a:xfrm>
            <a:off x="209549" y="1135648"/>
            <a:ext cx="2880361" cy="2117285"/>
          </a:xfrm>
          <a:prstGeom prst="rect">
            <a:avLst/>
          </a:prstGeom>
        </p:spPr>
      </p:pic>
      <p:pic>
        <p:nvPicPr>
          <p:cNvPr id="5" name="Picture 4" descr="The image illustrates a process flow, starting with the ordering of C4 wire, followed by the creation of mandrels and hardware, and concluding with the production cycle lasting 9 to 13 months.&#10;&#10;AI-generated content may be incorrect.">
            <a:extLst>
              <a:ext uri="{FF2B5EF4-FFF2-40B4-BE49-F238E27FC236}">
                <a16:creationId xmlns:a16="http://schemas.microsoft.com/office/drawing/2014/main" id="{43A518F9-B94B-5C7A-B373-95CDEC2240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9460" y="1924429"/>
            <a:ext cx="5783580" cy="1294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128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273198-2849-5F38-79F2-F422F3BBE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propose two methods to validate the conductor first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3CA590-5FD8-74D8-9D45-D83006C55D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en-US" dirty="0"/>
          </a:p>
          <a:p>
            <a:r>
              <a:rPr lang="en-US" dirty="0"/>
              <a:t>Wind subscale C4 coils to validate conductor behavior and debug magnet winding process</a:t>
            </a:r>
          </a:p>
          <a:p>
            <a:endParaRPr lang="en-US" dirty="0"/>
          </a:p>
          <a:p>
            <a:r>
              <a:rPr lang="en-US" dirty="0"/>
              <a:t>Verify the resilience of the wire to </a:t>
            </a:r>
            <a:r>
              <a:rPr lang="en-US" dirty="0" err="1"/>
              <a:t>IxB</a:t>
            </a:r>
            <a:r>
              <a:rPr lang="en-US" dirty="0"/>
              <a:t> force in a configuration relevant for C4</a:t>
            </a:r>
          </a:p>
          <a:p>
            <a:endParaRPr lang="en-US" dirty="0"/>
          </a:p>
          <a:p>
            <a:r>
              <a:rPr lang="en-US" dirty="0"/>
              <a:t>Pursue both in parallel, ideally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39DAC0-EA3D-F264-AD42-90B641F97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43B-7F43-FA45-AAB7-E054FD6CC4E3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72867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9A37A9-A1E8-FA2D-F039-5319F875B9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421A2-BD52-871D-3821-DAF582A9C6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Driving questions for subscale coils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6AFAAC-FA21-F5AF-0DFB-5339461A19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Wire</a:t>
            </a:r>
          </a:p>
          <a:p>
            <a:pPr lvl="1"/>
            <a:r>
              <a:rPr lang="en-US" dirty="0"/>
              <a:t>What’s the bending performance of the new CORC</a:t>
            </a:r>
            <a:r>
              <a:rPr lang="en-US" baseline="30000" dirty="0"/>
              <a:t>®</a:t>
            </a:r>
            <a:r>
              <a:rPr lang="en-US" dirty="0"/>
              <a:t> wires using Fujikura tapes?</a:t>
            </a:r>
          </a:p>
          <a:p>
            <a:pPr lvl="1"/>
            <a:r>
              <a:rPr lang="en-US" dirty="0"/>
              <a:t>What’s the wire performance at 4.2 K? </a:t>
            </a:r>
          </a:p>
          <a:p>
            <a:endParaRPr lang="en-US" dirty="0"/>
          </a:p>
          <a:p>
            <a:r>
              <a:rPr lang="en-US" dirty="0"/>
              <a:t>Winding</a:t>
            </a:r>
          </a:p>
          <a:p>
            <a:pPr lvl="1"/>
            <a:r>
              <a:rPr lang="en-US" dirty="0"/>
              <a:t>Does the new groove diameter work for the winding and instrumentation?</a:t>
            </a:r>
          </a:p>
          <a:p>
            <a:pPr lvl="1"/>
            <a:r>
              <a:rPr lang="en-US" dirty="0"/>
              <a:t>Does the continuous groove cause any issue for winding and Stycast painting?</a:t>
            </a:r>
          </a:p>
          <a:p>
            <a:pPr lvl="1"/>
            <a:r>
              <a:rPr lang="en-US" dirty="0"/>
              <a:t>Can we apply an </a:t>
            </a:r>
            <a:r>
              <a:rPr lang="en-US" dirty="0" err="1"/>
              <a:t>overband</a:t>
            </a:r>
            <a:r>
              <a:rPr lang="en-US" dirty="0"/>
              <a:t> on top of the wire?</a:t>
            </a:r>
          </a:p>
          <a:p>
            <a:endParaRPr lang="en-US" dirty="0"/>
          </a:p>
          <a:p>
            <a:r>
              <a:rPr lang="en-US" dirty="0"/>
              <a:t>Assembly</a:t>
            </a:r>
          </a:p>
          <a:p>
            <a:pPr lvl="1"/>
            <a:r>
              <a:rPr lang="en-US" dirty="0"/>
              <a:t>Does the shim between the layers work? </a:t>
            </a:r>
          </a:p>
          <a:p>
            <a:pPr lvl="1"/>
            <a:r>
              <a:rPr lang="en-US" dirty="0"/>
              <a:t>Can we reverse the process and extract the coil? </a:t>
            </a:r>
          </a:p>
          <a:p>
            <a:pPr lvl="1"/>
            <a:r>
              <a:rPr lang="en-US" dirty="0"/>
              <a:t>Does the shim cause any issues on coil performance?</a:t>
            </a:r>
          </a:p>
          <a:p>
            <a:pPr lvl="1"/>
            <a:endParaRPr lang="en-US" dirty="0"/>
          </a:p>
          <a:p>
            <a:r>
              <a:rPr lang="en-US" dirty="0"/>
              <a:t>How does the electrical termination work with the new CORC</a:t>
            </a:r>
            <a:r>
              <a:rPr lang="en-US" baseline="30000" dirty="0"/>
              <a:t>®</a:t>
            </a:r>
            <a:r>
              <a:rPr lang="en-US" dirty="0"/>
              <a:t> wires using Fujikura tapes?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F39416-2C3A-8CF7-D049-19CDBE6AA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43B-7F43-FA45-AAB7-E054FD6CC4E3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3609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3E701-EE15-DB5E-E9AD-20ECC08E73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Peak transverse </a:t>
            </a:r>
            <a:r>
              <a:rPr lang="en-US" dirty="0" err="1"/>
              <a:t>IxB</a:t>
            </a:r>
            <a:r>
              <a:rPr lang="en-US" dirty="0"/>
              <a:t> load occurs at the pole region in C4</a:t>
            </a:r>
          </a:p>
        </p:txBody>
      </p:sp>
      <p:pic>
        <p:nvPicPr>
          <p:cNvPr id="6" name="Content Placeholder 5" descr="The image depicts a three-dimensional coordinate system with values on the z-axis ranging from -200 mm to -50 mm, the y-axis from -50 mm to 0 mm, and the x-axis from -50 mm to 50 mm, illustrating a grid pattern.&#10;&#10;AI-generated content may be incorrect.">
            <a:extLst>
              <a:ext uri="{FF2B5EF4-FFF2-40B4-BE49-F238E27FC236}">
                <a16:creationId xmlns:a16="http://schemas.microsoft.com/office/drawing/2014/main" id="{4F42BC03-C59C-B271-B07A-9E32C665F3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2678" y="1131888"/>
            <a:ext cx="1688943" cy="339407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08038C-7D8E-FBC0-332A-670BC6EF0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43B-7F43-FA45-AAB7-E054FD6CC4E3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8B4B850-6A06-F819-6DF7-657DE919945A}"/>
              </a:ext>
            </a:extLst>
          </p:cNvPr>
          <p:cNvSpPr txBox="1"/>
          <p:nvPr/>
        </p:nvSpPr>
        <p:spPr>
          <a:xfrm>
            <a:off x="3093842" y="2275959"/>
            <a:ext cx="814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Pole 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CCD8A85-A96B-C325-C559-7F3B53D873C3}"/>
              </a:ext>
            </a:extLst>
          </p:cNvPr>
          <p:cNvSpPr txBox="1"/>
          <p:nvPr/>
        </p:nvSpPr>
        <p:spPr>
          <a:xfrm>
            <a:off x="1784349" y="972919"/>
            <a:ext cx="793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Pole S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0665322-3853-123F-1C90-5C5A816F86F2}"/>
              </a:ext>
            </a:extLst>
          </p:cNvPr>
          <p:cNvCxnSpPr/>
          <p:nvPr/>
        </p:nvCxnSpPr>
        <p:spPr>
          <a:xfrm>
            <a:off x="2406650" y="1299170"/>
            <a:ext cx="95250" cy="15875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1FE1A79-5C7C-8D94-0B80-6592B9FB30CD}"/>
              </a:ext>
            </a:extLst>
          </p:cNvPr>
          <p:cNvCxnSpPr>
            <a:cxnSpLocks/>
          </p:cNvCxnSpPr>
          <p:nvPr/>
        </p:nvCxnSpPr>
        <p:spPr>
          <a:xfrm rot="10800000">
            <a:off x="2947357" y="2196584"/>
            <a:ext cx="95250" cy="15875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13" name="Picture 12" descr="The image depicts a coordinate grid with values for x and z ranging from -200 to 200 in increments of 50, and a dashed line indicating a relationship or pattern between these values.&#10;&#10;AI-generated content may be incorrect.">
            <a:extLst>
              <a:ext uri="{FF2B5EF4-FFF2-40B4-BE49-F238E27FC236}">
                <a16:creationId xmlns:a16="http://schemas.microsoft.com/office/drawing/2014/main" id="{5B6BB6F8-06B1-CB7B-3AFE-14B9820919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7285" y="1053091"/>
            <a:ext cx="1444747" cy="3551670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E5C53B5-7EC7-C420-71C7-05DF1D820896}"/>
              </a:ext>
            </a:extLst>
          </p:cNvPr>
          <p:cNvCxnSpPr/>
          <p:nvPr/>
        </p:nvCxnSpPr>
        <p:spPr>
          <a:xfrm>
            <a:off x="5467611" y="3018773"/>
            <a:ext cx="0" cy="41335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C565E99C-A9D6-34CC-702D-E7449DB7424B}"/>
              </a:ext>
            </a:extLst>
          </p:cNvPr>
          <p:cNvSpPr txBox="1"/>
          <p:nvPr/>
        </p:nvSpPr>
        <p:spPr>
          <a:xfrm>
            <a:off x="5651606" y="2828925"/>
            <a:ext cx="2534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IxB</a:t>
            </a:r>
            <a:r>
              <a:rPr lang="en-US" dirty="0"/>
              <a:t> force push the wire against the groove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2524114-0217-DCA7-EFE0-5AD1511B4255}"/>
              </a:ext>
            </a:extLst>
          </p:cNvPr>
          <p:cNvCxnSpPr/>
          <p:nvPr/>
        </p:nvCxnSpPr>
        <p:spPr>
          <a:xfrm flipH="1">
            <a:off x="5041726" y="1457920"/>
            <a:ext cx="42588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3338F243-EAD8-50E3-4E00-227BC268533C}"/>
              </a:ext>
            </a:extLst>
          </p:cNvPr>
          <p:cNvSpPr txBox="1"/>
          <p:nvPr/>
        </p:nvSpPr>
        <p:spPr>
          <a:xfrm>
            <a:off x="5578537" y="1273254"/>
            <a:ext cx="2534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Dipole field from N to 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E631217-F6A8-76A1-3BC2-94E3D3303872}"/>
              </a:ext>
            </a:extLst>
          </p:cNvPr>
          <p:cNvSpPr txBox="1"/>
          <p:nvPr/>
        </p:nvSpPr>
        <p:spPr>
          <a:xfrm>
            <a:off x="5578537" y="1873924"/>
            <a:ext cx="814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Pole 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D14F7E4-FE92-6253-16B9-089A4747EEF1}"/>
              </a:ext>
            </a:extLst>
          </p:cNvPr>
          <p:cNvSpPr txBox="1"/>
          <p:nvPr/>
        </p:nvSpPr>
        <p:spPr>
          <a:xfrm>
            <a:off x="3908424" y="1883372"/>
            <a:ext cx="814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Pole 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1A015F0-EDA6-0409-B6D0-F5E23B9815A9}"/>
              </a:ext>
            </a:extLst>
          </p:cNvPr>
          <p:cNvSpPr txBox="1"/>
          <p:nvPr/>
        </p:nvSpPr>
        <p:spPr>
          <a:xfrm>
            <a:off x="332700" y="2095443"/>
            <a:ext cx="13687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C4 innermost layer</a:t>
            </a:r>
          </a:p>
        </p:txBody>
      </p:sp>
    </p:spTree>
    <p:extLst>
      <p:ext uri="{BB962C8B-B14F-4D97-AF65-F5344CB8AC3E}">
        <p14:creationId xmlns:p14="http://schemas.microsoft.com/office/powerpoint/2010/main" val="37567895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71EEE-99BA-8350-4B69-624E551A30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Test in a background dipole field to check the resilience of the new </a:t>
            </a:r>
            <a:r>
              <a:rPr lang="en-US" sz="1800" dirty="0"/>
              <a:t>CORC</a:t>
            </a:r>
            <a:r>
              <a:rPr lang="en-US" baseline="30000" dirty="0"/>
              <a:t>®</a:t>
            </a:r>
            <a:r>
              <a:rPr lang="en-US" dirty="0"/>
              <a:t> wire to the </a:t>
            </a:r>
            <a:r>
              <a:rPr lang="en-US" dirty="0" err="1"/>
              <a:t>IxB</a:t>
            </a:r>
            <a:r>
              <a:rPr lang="en-US" dirty="0"/>
              <a:t> force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359232-B83C-212C-128E-9ECED6DA16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1"/>
            <a:ext cx="3898054" cy="339447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NHMFL 12-T split-pair magnet</a:t>
            </a:r>
          </a:p>
          <a:p>
            <a:endParaRPr lang="en-US" dirty="0"/>
          </a:p>
          <a:p>
            <a:r>
              <a:rPr lang="en-US" dirty="0"/>
              <a:t>Superconducting transformer up to 45 kA</a:t>
            </a:r>
          </a:p>
          <a:p>
            <a:endParaRPr lang="en-US" dirty="0"/>
          </a:p>
          <a:p>
            <a:r>
              <a:rPr lang="en-US" dirty="0"/>
              <a:t>Possible to reproduce the peak </a:t>
            </a:r>
            <a:r>
              <a:rPr lang="en-US" dirty="0" err="1"/>
              <a:t>IxB</a:t>
            </a:r>
            <a:r>
              <a:rPr lang="en-US" dirty="0"/>
              <a:t> force in a CCT magnet</a:t>
            </a:r>
          </a:p>
          <a:p>
            <a:endParaRPr lang="en-US" dirty="0"/>
          </a:p>
          <a:p>
            <a:r>
              <a:rPr lang="en-US" dirty="0"/>
              <a:t>Cost ~ $50 k for a one-week test campaign</a:t>
            </a:r>
          </a:p>
          <a:p>
            <a:pPr lvl="1"/>
            <a:r>
              <a:rPr lang="en-US" dirty="0"/>
              <a:t>Possible to test up to three samples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1BF8F1-56F1-DAA3-0C39-C649DB67B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43B-7F43-FA45-AAB7-E054FD6CC4E3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6" name="Picture 5" descr="The diagram illustrates a high field region with a bore of 15 cm, featuring a split solenoid coil and a sample cable.&#10;&#10;AI-generated content may be incorrect.">
            <a:extLst>
              <a:ext uri="{FF2B5EF4-FFF2-40B4-BE49-F238E27FC236}">
                <a16:creationId xmlns:a16="http://schemas.microsoft.com/office/drawing/2014/main" id="{1BA5B388-8DF9-9EB9-11DA-79731F2BFD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7438" y="1270017"/>
            <a:ext cx="3038024" cy="318105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08306BE-C65D-40CA-9F91-AFE19DCD0874}"/>
              </a:ext>
            </a:extLst>
          </p:cNvPr>
          <p:cNvSpPr txBox="1"/>
          <p:nvPr/>
        </p:nvSpPr>
        <p:spPr>
          <a:xfrm>
            <a:off x="6447463" y="4250177"/>
            <a:ext cx="215791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1F497D"/>
                </a:solidFill>
              </a:rPr>
              <a:t>H. Yu et al., 2022,</a:t>
            </a:r>
            <a:r>
              <a:rPr lang="en-US" sz="1600" dirty="0"/>
              <a:t> </a:t>
            </a:r>
            <a:r>
              <a:rPr lang="en-US" sz="1600" dirty="0">
                <a:hlinkClick r:id="rId3"/>
              </a:rPr>
              <a:t>TAS</a:t>
            </a:r>
            <a:endParaRPr lang="en-US" sz="1600" dirty="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33AFFBF-3C6B-DE04-2EE7-4AECD1ED8041}"/>
              </a:ext>
            </a:extLst>
          </p:cNvPr>
          <p:cNvGrpSpPr/>
          <p:nvPr/>
        </p:nvGrpSpPr>
        <p:grpSpPr>
          <a:xfrm>
            <a:off x="7088390" y="1575203"/>
            <a:ext cx="1816184" cy="1747398"/>
            <a:chOff x="7250130" y="1418458"/>
            <a:chExt cx="1816184" cy="1747398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1ED494B-886E-BEA9-E69E-3A2304CA8A76}"/>
                </a:ext>
              </a:extLst>
            </p:cNvPr>
            <p:cNvSpPr txBox="1"/>
            <p:nvPr/>
          </p:nvSpPr>
          <p:spPr>
            <a:xfrm>
              <a:off x="7972015" y="2796524"/>
              <a:ext cx="10206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IxB</a:t>
              </a:r>
              <a:r>
                <a:rPr lang="en-US" dirty="0"/>
                <a:t> force</a:t>
              </a:r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577F65B3-995B-C8E2-8460-906E6EB4F99A}"/>
                </a:ext>
              </a:extLst>
            </p:cNvPr>
            <p:cNvGrpSpPr/>
            <p:nvPr/>
          </p:nvGrpSpPr>
          <p:grpSpPr>
            <a:xfrm>
              <a:off x="7250130" y="1418458"/>
              <a:ext cx="1816184" cy="1572045"/>
              <a:chOff x="7250130" y="1418458"/>
              <a:chExt cx="1816184" cy="1572045"/>
            </a:xfrm>
          </p:grpSpPr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45CC6AFE-A138-7A34-CFDB-7964108A8006}"/>
                  </a:ext>
                </a:extLst>
              </p:cNvPr>
              <p:cNvGrpSpPr/>
              <p:nvPr/>
            </p:nvGrpSpPr>
            <p:grpSpPr>
              <a:xfrm>
                <a:off x="7443954" y="1433293"/>
                <a:ext cx="1622360" cy="1557210"/>
                <a:chOff x="7443954" y="1303336"/>
                <a:chExt cx="1622360" cy="1557210"/>
              </a:xfrm>
            </p:grpSpPr>
            <p:grpSp>
              <p:nvGrpSpPr>
                <p:cNvPr id="23" name="Group 22">
                  <a:extLst>
                    <a:ext uri="{FF2B5EF4-FFF2-40B4-BE49-F238E27FC236}">
                      <a16:creationId xmlns:a16="http://schemas.microsoft.com/office/drawing/2014/main" id="{DC4CA381-10FF-9D2B-AC76-BACED32BEAE2}"/>
                    </a:ext>
                  </a:extLst>
                </p:cNvPr>
                <p:cNvGrpSpPr/>
                <p:nvPr/>
              </p:nvGrpSpPr>
              <p:grpSpPr>
                <a:xfrm>
                  <a:off x="7443954" y="1600722"/>
                  <a:ext cx="1583474" cy="1259824"/>
                  <a:chOff x="7468527" y="1536700"/>
                  <a:chExt cx="1583474" cy="1259824"/>
                </a:xfrm>
              </p:grpSpPr>
              <p:grpSp>
                <p:nvGrpSpPr>
                  <p:cNvPr id="22" name="Group 21">
                    <a:extLst>
                      <a:ext uri="{FF2B5EF4-FFF2-40B4-BE49-F238E27FC236}">
                        <a16:creationId xmlns:a16="http://schemas.microsoft.com/office/drawing/2014/main" id="{EF6A3395-55EF-8FE0-EB6F-A0BD39D683F3}"/>
                      </a:ext>
                    </a:extLst>
                  </p:cNvPr>
                  <p:cNvGrpSpPr/>
                  <p:nvPr/>
                </p:nvGrpSpPr>
                <p:grpSpPr>
                  <a:xfrm>
                    <a:off x="7468527" y="1536700"/>
                    <a:ext cx="1583474" cy="958850"/>
                    <a:chOff x="7697331" y="1549400"/>
                    <a:chExt cx="1583474" cy="958850"/>
                  </a:xfrm>
                </p:grpSpPr>
                <p:sp>
                  <p:nvSpPr>
                    <p:cNvPr id="5" name="Arrow: U-Turn 4">
                      <a:extLst>
                        <a:ext uri="{FF2B5EF4-FFF2-40B4-BE49-F238E27FC236}">
                          <a16:creationId xmlns:a16="http://schemas.microsoft.com/office/drawing/2014/main" id="{A806FE5C-DC1B-709D-02F7-F99D6CEE5593}"/>
                        </a:ext>
                      </a:extLst>
                    </p:cNvPr>
                    <p:cNvSpPr/>
                    <p:nvPr/>
                  </p:nvSpPr>
                  <p:spPr>
                    <a:xfrm rot="10800000">
                      <a:off x="7697331" y="1549400"/>
                      <a:ext cx="908050" cy="958850"/>
                    </a:xfrm>
                    <a:prstGeom prst="uturnArrow">
                      <a:avLst>
                        <a:gd name="adj1" fmla="val 11014"/>
                        <a:gd name="adj2" fmla="val 25000"/>
                        <a:gd name="adj3" fmla="val 0"/>
                        <a:gd name="adj4" fmla="val 43750"/>
                        <a:gd name="adj5" fmla="val 100000"/>
                      </a:avLst>
                    </a:prstGeom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grpSp>
                  <p:nvGrpSpPr>
                    <p:cNvPr id="15" name="Group 14">
                      <a:extLst>
                        <a:ext uri="{FF2B5EF4-FFF2-40B4-BE49-F238E27FC236}">
                          <a16:creationId xmlns:a16="http://schemas.microsoft.com/office/drawing/2014/main" id="{03AF2323-74DF-FA38-3ED5-8091CD94F9B1}"/>
                        </a:ext>
                      </a:extLst>
                    </p:cNvPr>
                    <p:cNvGrpSpPr/>
                    <p:nvPr/>
                  </p:nvGrpSpPr>
                  <p:grpSpPr>
                    <a:xfrm rot="2792063">
                      <a:off x="7969537" y="2055326"/>
                      <a:ext cx="227469" cy="227469"/>
                      <a:chOff x="8605381" y="2458014"/>
                      <a:chExt cx="227469" cy="227469"/>
                    </a:xfrm>
                  </p:grpSpPr>
                  <p:cxnSp>
                    <p:nvCxnSpPr>
                      <p:cNvPr id="13" name="Straight Connector 12">
                        <a:extLst>
                          <a:ext uri="{FF2B5EF4-FFF2-40B4-BE49-F238E27FC236}">
                            <a16:creationId xmlns:a16="http://schemas.microsoft.com/office/drawing/2014/main" id="{86CEBA06-67A2-B54B-9DDF-C26A1860D668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8605381" y="2571750"/>
                        <a:ext cx="227469" cy="0"/>
                      </a:xfrm>
                      <a:prstGeom prst="line">
                        <a:avLst/>
                      </a:prstGeom>
                    </p:spPr>
                    <p:style>
                      <a:lnRef idx="2">
                        <a:schemeClr val="dk1"/>
                      </a:lnRef>
                      <a:fillRef idx="0">
                        <a:schemeClr val="dk1"/>
                      </a:fillRef>
                      <a:effectRef idx="1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" name="Straight Connector 13">
                        <a:extLst>
                          <a:ext uri="{FF2B5EF4-FFF2-40B4-BE49-F238E27FC236}">
                            <a16:creationId xmlns:a16="http://schemas.microsoft.com/office/drawing/2014/main" id="{D9313A6B-10D7-9D39-D05A-3F6D243869B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rot="16200000">
                        <a:off x="8605381" y="2571749"/>
                        <a:ext cx="227469" cy="0"/>
                      </a:xfrm>
                      <a:prstGeom prst="line">
                        <a:avLst/>
                      </a:prstGeom>
                    </p:spPr>
                    <p:style>
                      <a:lnRef idx="2">
                        <a:schemeClr val="dk1"/>
                      </a:lnRef>
                      <a:fillRef idx="0">
                        <a:schemeClr val="dk1"/>
                      </a:fillRef>
                      <a:effectRef idx="1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16" name="TextBox 15">
                      <a:extLst>
                        <a:ext uri="{FF2B5EF4-FFF2-40B4-BE49-F238E27FC236}">
                          <a16:creationId xmlns:a16="http://schemas.microsoft.com/office/drawing/2014/main" id="{6D71BA1A-4ABD-68F6-C0C3-570A31241D62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170125" y="1985058"/>
                      <a:ext cx="1110680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b="1" dirty="0"/>
                        <a:t>B field</a:t>
                      </a:r>
                    </a:p>
                  </p:txBody>
                </p:sp>
              </p:grpSp>
              <p:cxnSp>
                <p:nvCxnSpPr>
                  <p:cNvPr id="18" name="Straight Arrow Connector 17">
                    <a:extLst>
                      <a:ext uri="{FF2B5EF4-FFF2-40B4-BE49-F238E27FC236}">
                        <a16:creationId xmlns:a16="http://schemas.microsoft.com/office/drawing/2014/main" id="{0A3391CC-5D66-5723-70DF-398BE3FE818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8025290" y="2457998"/>
                    <a:ext cx="0" cy="338526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4" name="Group 23">
                  <a:extLst>
                    <a:ext uri="{FF2B5EF4-FFF2-40B4-BE49-F238E27FC236}">
                      <a16:creationId xmlns:a16="http://schemas.microsoft.com/office/drawing/2014/main" id="{CD2BB0E0-70AB-948E-9F51-5AB3077114C6}"/>
                    </a:ext>
                  </a:extLst>
                </p:cNvPr>
                <p:cNvGrpSpPr/>
                <p:nvPr/>
              </p:nvGrpSpPr>
              <p:grpSpPr>
                <a:xfrm>
                  <a:off x="8237241" y="1303336"/>
                  <a:ext cx="829073" cy="495080"/>
                  <a:chOff x="8237241" y="1303336"/>
                  <a:chExt cx="829073" cy="495080"/>
                </a:xfrm>
              </p:grpSpPr>
              <p:sp>
                <p:nvSpPr>
                  <p:cNvPr id="10" name="Arrow: Right 9">
                    <a:extLst>
                      <a:ext uri="{FF2B5EF4-FFF2-40B4-BE49-F238E27FC236}">
                        <a16:creationId xmlns:a16="http://schemas.microsoft.com/office/drawing/2014/main" id="{E82532B8-D045-7EDB-A4E1-D236277F7293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8355437" y="1646016"/>
                    <a:ext cx="190500" cy="114300"/>
                  </a:xfrm>
                  <a:prstGeom prst="rightArrow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8C0E1C0F-A770-6484-227F-24906EECDCDD}"/>
                      </a:ext>
                    </a:extLst>
                  </p:cNvPr>
                  <p:cNvSpPr txBox="1"/>
                  <p:nvPr/>
                </p:nvSpPr>
                <p:spPr>
                  <a:xfrm>
                    <a:off x="8237241" y="1303336"/>
                    <a:ext cx="829073" cy="33855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600" dirty="0">
                        <a:solidFill>
                          <a:srgbClr val="FF0000"/>
                        </a:solidFill>
                      </a:rPr>
                      <a:t>Current</a:t>
                    </a:r>
                    <a:endParaRPr lang="en-US" dirty="0">
                      <a:solidFill>
                        <a:srgbClr val="FF0000"/>
                      </a:solidFill>
                    </a:endParaRPr>
                  </a:p>
                </p:txBody>
              </p:sp>
            </p:grpSp>
          </p:grp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413BC670-0827-9DD5-85DD-87AF05981D64}"/>
                  </a:ext>
                </a:extLst>
              </p:cNvPr>
              <p:cNvSpPr txBox="1"/>
              <p:nvPr/>
            </p:nvSpPr>
            <p:spPr>
              <a:xfrm>
                <a:off x="7250130" y="1418458"/>
                <a:ext cx="83849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solidFill>
                      <a:srgbClr val="0070C0"/>
                    </a:solidFill>
                  </a:rPr>
                  <a:t>Sample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649824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2A7B96-7D48-9EFC-24FA-4A9A7E418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Stress-validation test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3D7DC7-D518-AA19-62A3-45DD60E0CC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Multiple test campaigns possible</a:t>
            </a:r>
          </a:p>
          <a:p>
            <a:endParaRPr lang="en-US" dirty="0"/>
          </a:p>
          <a:p>
            <a:r>
              <a:rPr lang="en-US" dirty="0"/>
              <a:t>Campaign 1</a:t>
            </a:r>
          </a:p>
          <a:p>
            <a:pPr lvl="1"/>
            <a:r>
              <a:rPr lang="en-US" dirty="0"/>
              <a:t>test the setup, instrumentation, measurement protocol</a:t>
            </a:r>
          </a:p>
          <a:p>
            <a:pPr lvl="1"/>
            <a:r>
              <a:rPr lang="en-US" dirty="0"/>
              <a:t>Two samples: one without Stycast, one with Stycast painting</a:t>
            </a:r>
          </a:p>
          <a:p>
            <a:endParaRPr lang="en-US" dirty="0"/>
          </a:p>
          <a:p>
            <a:r>
              <a:rPr lang="en-US" dirty="0"/>
              <a:t>Campaign 2 to be designed based on the feedback from Campaign 1</a:t>
            </a:r>
          </a:p>
          <a:p>
            <a:pPr lvl="1"/>
            <a:r>
              <a:rPr lang="en-US" dirty="0"/>
              <a:t>Check the reproducibility from Campaign 1</a:t>
            </a:r>
          </a:p>
          <a:p>
            <a:pPr lvl="1"/>
            <a:r>
              <a:rPr lang="en-US" dirty="0"/>
              <a:t>VPI sample and compare with painted Stycast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F319DD-39B8-7960-06C7-9CA6EDF7F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43B-7F43-FA45-AAB7-E054FD6CC4E3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5357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D45FF-57E3-D37F-2D11-8F2E624E5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can be considered as success for Step 1?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7C9D84-AC0E-645C-D75C-726360398A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en-US" dirty="0"/>
              <a:t>Machine the mandrels without significant issues</a:t>
            </a:r>
          </a:p>
          <a:p>
            <a:endParaRPr lang="en-US" dirty="0"/>
          </a:p>
          <a:p>
            <a:r>
              <a:rPr lang="en-US" dirty="0"/>
              <a:t>Wind the coils without significant issues</a:t>
            </a:r>
          </a:p>
          <a:p>
            <a:endParaRPr lang="en-US" i="1" dirty="0"/>
          </a:p>
          <a:p>
            <a:r>
              <a:rPr lang="en-US" i="1" dirty="0" err="1"/>
              <a:t>I</a:t>
            </a:r>
            <a:r>
              <a:rPr lang="en-US" baseline="-25000" dirty="0" err="1"/>
              <a:t>c</a:t>
            </a:r>
            <a:r>
              <a:rPr lang="en-US" dirty="0"/>
              <a:t> degradation &lt; 15% at 77 K, 30 mm bend radius</a:t>
            </a:r>
          </a:p>
          <a:p>
            <a:pPr marL="556895" lvl="1" indent="-213995"/>
            <a:r>
              <a:rPr lang="en-US" dirty="0"/>
              <a:t>C3a wires, 5% - 10% degradation at 77 K at 30 mm bend radius</a:t>
            </a:r>
          </a:p>
          <a:p>
            <a:endParaRPr lang="en-US" dirty="0"/>
          </a:p>
          <a:p>
            <a:r>
              <a:rPr lang="en-US" dirty="0"/>
              <a:t>Reach 115 </a:t>
            </a:r>
            <a:r>
              <a:rPr lang="en-US" dirty="0" err="1"/>
              <a:t>kN</a:t>
            </a:r>
            <a:r>
              <a:rPr lang="en-US" dirty="0"/>
              <a:t>/m </a:t>
            </a:r>
            <a:r>
              <a:rPr lang="en-US" dirty="0" err="1"/>
              <a:t>IxB</a:t>
            </a:r>
            <a:r>
              <a:rPr lang="en-US" dirty="0"/>
              <a:t> force at 4.2 K without showing degradation after 100 cycles </a:t>
            </a:r>
          </a:p>
          <a:p>
            <a:pPr marL="556895" lvl="1" indent="-213995"/>
            <a:r>
              <a:rPr lang="en-US" dirty="0"/>
              <a:t>10 T at 10 kA gives 100 </a:t>
            </a:r>
            <a:r>
              <a:rPr lang="en-US" dirty="0" err="1"/>
              <a:t>kN</a:t>
            </a:r>
            <a:r>
              <a:rPr lang="en-US" dirty="0"/>
              <a:t>/m. 115 </a:t>
            </a:r>
            <a:r>
              <a:rPr lang="en-US" dirty="0" err="1"/>
              <a:t>kN</a:t>
            </a:r>
            <a:r>
              <a:rPr lang="en-US" dirty="0"/>
              <a:t>/m provides some margin</a:t>
            </a:r>
          </a:p>
          <a:p>
            <a:pPr marL="556895" lvl="1" indent="-213995"/>
            <a:r>
              <a:rPr lang="en-US" i="1" dirty="0" err="1"/>
              <a:t>I</a:t>
            </a:r>
            <a:r>
              <a:rPr lang="en-US" baseline="-25000" dirty="0" err="1"/>
              <a:t>c</a:t>
            </a:r>
            <a:r>
              <a:rPr lang="en-US" dirty="0"/>
              <a:t> criterion?</a:t>
            </a:r>
          </a:p>
          <a:p>
            <a:pPr marL="556895" lvl="1" indent="-213995"/>
            <a:r>
              <a:rPr lang="en-US" dirty="0"/>
              <a:t>No change in </a:t>
            </a:r>
            <a:r>
              <a:rPr lang="en-US" i="1" dirty="0"/>
              <a:t>n</a:t>
            </a:r>
            <a:r>
              <a:rPr lang="en-US" dirty="0"/>
              <a:t> value? Dan: 20% drop in n value observed at 77 K from ASC test.</a:t>
            </a:r>
          </a:p>
          <a:p>
            <a:pPr marL="556895" lvl="1" indent="-213995"/>
            <a:r>
              <a:rPr lang="en-US" dirty="0"/>
              <a:t>Increase </a:t>
            </a:r>
            <a:r>
              <a:rPr lang="en-US" dirty="0" err="1"/>
              <a:t>IxB</a:t>
            </a:r>
            <a:r>
              <a:rPr lang="en-US" dirty="0"/>
              <a:t> forces in steps, cycle x times at each step, increase force again, until degradation</a:t>
            </a:r>
          </a:p>
          <a:p>
            <a:pPr marL="556895" lvl="1" indent="-213995"/>
            <a:endParaRPr lang="en-US" dirty="0"/>
          </a:p>
          <a:p>
            <a:r>
              <a:rPr lang="en-US" dirty="0"/>
              <a:t>Inter-layer joint sustains 12 kA with a stable voltage rise &lt; 150 </a:t>
            </a:r>
            <a:r>
              <a:rPr lang="en-US" dirty="0" err="1"/>
              <a:t>microV</a:t>
            </a:r>
            <a:r>
              <a:rPr lang="en-US" dirty="0"/>
              <a:t> across the joint at 4.2 K</a:t>
            </a:r>
          </a:p>
          <a:p>
            <a:pPr marL="556895" lvl="1" indent="-213995"/>
            <a:r>
              <a:rPr lang="en-US" dirty="0"/>
              <a:t>Can be better but good enough for C4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B16F15-6CA2-3364-A315-008BA4318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43B-7F43-FA45-AAB7-E054FD6CC4E3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4774908"/>
      </p:ext>
    </p:extLst>
  </p:cSld>
  <p:clrMapOvr>
    <a:masterClrMapping/>
  </p:clrMapOvr>
</p:sld>
</file>

<file path=ppt/theme/theme1.xml><?xml version="1.0" encoding="utf-8"?>
<a:theme xmlns:a="http://schemas.openxmlformats.org/drawingml/2006/main" name="ATAP No Footer">
  <a:themeElements>
    <a:clrScheme name="Custom 10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华文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ATAP No Footer">
  <a:themeElements>
    <a:clrScheme name="Custom 10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华文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84300</TotalTime>
  <Words>1405</Words>
  <Application>Microsoft Office PowerPoint</Application>
  <PresentationFormat>On-screen Show (16:9)</PresentationFormat>
  <Paragraphs>215</Paragraphs>
  <Slides>18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Courier New</vt:lpstr>
      <vt:lpstr>Franklin Gothic Book</vt:lpstr>
      <vt:lpstr>Franklin Gothic Demi</vt:lpstr>
      <vt:lpstr>Franklin Gothic Medium</vt:lpstr>
      <vt:lpstr>ATAP No Footer</vt:lpstr>
      <vt:lpstr>1_ATAP No Footer</vt:lpstr>
      <vt:lpstr>PowerPoint Presentation</vt:lpstr>
      <vt:lpstr>Making C4 is a worthwhile process with many challenges</vt:lpstr>
      <vt:lpstr>Approach C4 in two steps to manage risk </vt:lpstr>
      <vt:lpstr>We propose two methods to validate the conductor first</vt:lpstr>
      <vt:lpstr>Driving questions for subscale coils</vt:lpstr>
      <vt:lpstr>Peak transverse IxB load occurs at the pole region in C4</vt:lpstr>
      <vt:lpstr>Test in a background dipole field to check the resilience of the new CORC® wire to the IxB force</vt:lpstr>
      <vt:lpstr>Stress-validation test</vt:lpstr>
      <vt:lpstr>What can be considered as success for Step 1?</vt:lpstr>
      <vt:lpstr>We propose a total of 25 m long CORC® wires for Step 1</vt:lpstr>
      <vt:lpstr>Feedback from 6/18 REBCO WG meeting</vt:lpstr>
      <vt:lpstr>PowerPoint Presentation</vt:lpstr>
      <vt:lpstr>C3-type CORC® wire showed no degradation up to 102 kN/m IxB force</vt:lpstr>
      <vt:lpstr>Specific questions that drive the REBCO effort</vt:lpstr>
      <vt:lpstr>We propose a CCT dipole magnet to generate 9 T  at 4.2 K using CORC® wires</vt:lpstr>
      <vt:lpstr>C4 will differ from C3 in several aspects that require careful evaluation</vt:lpstr>
      <vt:lpstr>Fujikura tapes will allow MDP to continue develop and evaluate the REBCO technology towards higher fields</vt:lpstr>
      <vt:lpstr>Sustaining a high Lorentz force, &gt; 100 kN/m, becomes challenging </vt:lpstr>
    </vt:vector>
  </TitlesOfParts>
  <Company>Lawrence Berkekley Nationl Lab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xrwang</dc:creator>
  <cp:lastModifiedBy>Xiaorong Wang</cp:lastModifiedBy>
  <cp:revision>5370</cp:revision>
  <dcterms:created xsi:type="dcterms:W3CDTF">2015-07-10T17:44:33Z</dcterms:created>
  <dcterms:modified xsi:type="dcterms:W3CDTF">2026-06-25T18:41:04Z</dcterms:modified>
</cp:coreProperties>
</file>