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910" r:id="rId2"/>
    <p:sldId id="948" r:id="rId3"/>
    <p:sldId id="930" r:id="rId4"/>
    <p:sldId id="920" r:id="rId5"/>
    <p:sldId id="924" r:id="rId6"/>
    <p:sldId id="882" r:id="rId7"/>
    <p:sldId id="932" r:id="rId8"/>
    <p:sldId id="935" r:id="rId9"/>
    <p:sldId id="885" r:id="rId10"/>
    <p:sldId id="936" r:id="rId11"/>
    <p:sldId id="888" r:id="rId12"/>
    <p:sldId id="938" r:id="rId13"/>
    <p:sldId id="939" r:id="rId14"/>
    <p:sldId id="947" r:id="rId15"/>
    <p:sldId id="941" r:id="rId16"/>
    <p:sldId id="945" r:id="rId17"/>
    <p:sldId id="944" r:id="rId18"/>
    <p:sldId id="909" r:id="rId19"/>
    <p:sldId id="898" r:id="rId20"/>
    <p:sldId id="718" r:id="rId21"/>
    <p:sldId id="884" r:id="rId22"/>
    <p:sldId id="931" r:id="rId23"/>
    <p:sldId id="937" r:id="rId24"/>
    <p:sldId id="902" r:id="rId25"/>
    <p:sldId id="908" r:id="rId26"/>
    <p:sldId id="900" r:id="rId27"/>
    <p:sldId id="917" r:id="rId28"/>
    <p:sldId id="942" r:id="rId29"/>
    <p:sldId id="927" r:id="rId30"/>
    <p:sldId id="915" r:id="rId31"/>
    <p:sldId id="883" r:id="rId32"/>
    <p:sldId id="933" r:id="rId33"/>
    <p:sldId id="926" r:id="rId34"/>
    <p:sldId id="946" r:id="rId35"/>
    <p:sldId id="925" r:id="rId36"/>
    <p:sldId id="943" r:id="rId37"/>
    <p:sldId id="907" r:id="rId38"/>
    <p:sldId id="916" r:id="rId39"/>
    <p:sldId id="914" r:id="rId40"/>
    <p:sldId id="892" r:id="rId41"/>
    <p:sldId id="862" r:id="rId42"/>
    <p:sldId id="903" r:id="rId43"/>
  </p:sldIdLst>
  <p:sldSz cx="9144000" cy="6858000" type="letter"/>
  <p:notesSz cx="6951663" cy="9240838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1pPr>
    <a:lvl2pPr marL="457177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2pPr>
    <a:lvl3pPr marL="914353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3pPr>
    <a:lvl4pPr marL="1371530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4pPr>
    <a:lvl5pPr marL="1828706" algn="l" rtl="0" eaLnBrk="0" fontAlgn="base" hangingPunct="0">
      <a:spcBef>
        <a:spcPct val="20000"/>
      </a:spcBef>
      <a:spcAft>
        <a:spcPct val="0"/>
      </a:spcAft>
      <a:buClr>
        <a:schemeClr val="hlink"/>
      </a:buClr>
      <a:buSzPct val="85000"/>
      <a:buFont typeface="Monotype Sorts" charset="2"/>
      <a:buChar char="l"/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5pPr>
    <a:lvl6pPr marL="2285883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6pPr>
    <a:lvl7pPr marL="2743060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7pPr>
    <a:lvl8pPr marL="3200236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8pPr>
    <a:lvl9pPr marL="3657413" algn="l" defTabSz="457177" rtl="0" eaLnBrk="1" latinLnBrk="0" hangingPunct="1">
      <a:defRPr sz="2800" b="1" kern="1200">
        <a:solidFill>
          <a:schemeClr val="hlink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3F20"/>
    <a:srgbClr val="FF6666"/>
    <a:srgbClr val="FF8000"/>
    <a:srgbClr val="66FFFF"/>
    <a:srgbClr val="ED4654"/>
    <a:srgbClr val="E6D4DE"/>
    <a:srgbClr val="A300A0"/>
    <a:srgbClr val="E1EAEA"/>
    <a:srgbClr val="E2E6E6"/>
    <a:srgbClr val="CFD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19" autoAdjust="0"/>
    <p:restoredTop sz="99804" autoAdjust="0"/>
  </p:normalViewPr>
  <p:slideViewPr>
    <p:cSldViewPr snapToGrid="0" snapToObjects="1">
      <p:cViewPr>
        <p:scale>
          <a:sx n="90" d="100"/>
          <a:sy n="90" d="100"/>
        </p:scale>
        <p:origin x="-1816" y="-760"/>
      </p:cViewPr>
      <p:guideLst>
        <p:guide orient="horz" pos="216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Palatino" charset="0"/>
              </a:defRPr>
            </a:lvl1pPr>
          </a:lstStyle>
          <a:p>
            <a:fld id="{0799D35D-8185-9C46-B285-B6A91DF3AC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56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8588" y="0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9988" y="692150"/>
            <a:ext cx="4624387" cy="3468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91025"/>
            <a:ext cx="5103813" cy="415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8588" y="8778875"/>
            <a:ext cx="30130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0" tIns="46717" rIns="93430" bIns="46717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</a:defRPr>
            </a:lvl1pPr>
          </a:lstStyle>
          <a:p>
            <a:fld id="{8A773CB4-8E44-054C-B5F4-9C010CEF18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930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1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35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5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7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588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0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36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3" algn="l" defTabSz="4571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691987-EBF7-0E47-BA35-7C1ACCC3B34A}" type="slidenum">
              <a:rPr lang="en-US"/>
              <a:pPr/>
              <a:t>1</a:t>
            </a:fld>
            <a:endParaRPr lang="en-US"/>
          </a:p>
        </p:txBody>
      </p:sp>
      <p:sp>
        <p:nvSpPr>
          <p:cNvPr id="863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559acd7523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3738"/>
            <a:ext cx="4618037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559acd7523_0_423:notes"/>
          <p:cNvSpPr txBox="1">
            <a:spLocks noGrp="1"/>
          </p:cNvSpPr>
          <p:nvPr>
            <p:ph type="body" idx="1"/>
          </p:nvPr>
        </p:nvSpPr>
        <p:spPr>
          <a:xfrm>
            <a:off x="695167" y="4389398"/>
            <a:ext cx="5561330" cy="4158377"/>
          </a:xfrm>
          <a:prstGeom prst="rect">
            <a:avLst/>
          </a:prstGeom>
        </p:spPr>
        <p:txBody>
          <a:bodyPr spcFirstLastPara="1" wrap="square" lIns="92513" tIns="92513" rIns="92513" bIns="92513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D6565-CF29-2047-87CF-5D24BD0E9599}" type="slidenum">
              <a:rPr lang="en-US"/>
              <a:pPr/>
              <a:t>20</a:t>
            </a:fld>
            <a:endParaRPr lang="en-US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E4C5D1-F508-114A-9407-A45A6B429513}" type="slidenum">
              <a:rPr lang="en-US"/>
              <a:pPr/>
              <a:t>29</a:t>
            </a:fld>
            <a:endParaRPr lang="en-US"/>
          </a:p>
        </p:txBody>
      </p:sp>
      <p:sp>
        <p:nvSpPr>
          <p:cNvPr id="972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D377BE-A544-6440-B2EB-4AB77F6CAE40}" type="slidenum">
              <a:rPr lang="en-US"/>
              <a:pPr/>
              <a:t>34</a:t>
            </a:fld>
            <a:endParaRPr lang="en-US"/>
          </a:p>
        </p:txBody>
      </p:sp>
      <p:sp>
        <p:nvSpPr>
          <p:cNvPr id="97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0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D6565-CF29-2047-87CF-5D24BD0E9599}" type="slidenum">
              <a:rPr lang="en-US"/>
              <a:pPr/>
              <a:t>36</a:t>
            </a:fld>
            <a:endParaRPr lang="en-US"/>
          </a:p>
        </p:txBody>
      </p:sp>
      <p:sp>
        <p:nvSpPr>
          <p:cNvPr id="94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064" y="228600"/>
            <a:ext cx="8618537" cy="7620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3500" y="2209801"/>
            <a:ext cx="6400800" cy="525142"/>
          </a:xfrm>
        </p:spPr>
        <p:txBody>
          <a:bodyPr/>
          <a:lstStyle>
            <a:lvl1pPr marL="0" indent="0">
              <a:defRPr sz="2800" b="0"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890644" y="990600"/>
            <a:ext cx="9344082" cy="20145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4C1D597-74ED-D546-952C-60A3443567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3350"/>
            <a:ext cx="1943100" cy="28511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81757" y="133350"/>
            <a:ext cx="3480943" cy="28511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C7DB743-4FED-6F40-BFB3-07746604511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553968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62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51F32C35-A59D-324F-B965-907F37F001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06796"/>
            <a:ext cx="7772400" cy="40010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0563434-CAA8-ED42-9CA6-0E8AC4F2EB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990600"/>
            <a:ext cx="3810000" cy="22601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9" y="990600"/>
            <a:ext cx="3810000" cy="22601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95EB2B-E4F9-C54F-B7D3-99D73223EB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46765"/>
            <a:ext cx="4040188" cy="8281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1970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346765"/>
            <a:ext cx="4041775" cy="8281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1970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5B483B1-531C-714C-BC99-8D500E5E5A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7CBFB9-AA81-2041-82F0-E35C8C4E386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B4CC7B-3343-B74C-A97C-C7C24CA701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25723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308737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002254-3D0E-264C-87A8-AF3C85E51E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590064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308737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F1D28CF-05E5-C342-8BE6-899A0B0CFD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FF"/>
            </a:gs>
            <a:gs pos="100000">
              <a:srgbClr val="DD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335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990600"/>
            <a:ext cx="7772400" cy="2014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685800" y="152401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sz="3200" u="sng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04000" y="6229350"/>
            <a:ext cx="1828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</a:defRPr>
            </a:lvl1pPr>
          </a:lstStyle>
          <a:p>
            <a:fld id="{568A1186-8F50-DD40-B112-53824F9DBA2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chemeClr val="accent2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5000"/>
        <a:buFont typeface="Monotype Sorts" charset="2"/>
        <a:buChar char="l"/>
        <a:defRPr sz="2400" b="1">
          <a:solidFill>
            <a:schemeClr val="hlink"/>
          </a:solidFill>
          <a:latin typeface="+mn-lt"/>
          <a:ea typeface="+mn-ea"/>
          <a:cs typeface="+mn-cs"/>
        </a:defRPr>
      </a:lvl1pPr>
      <a:lvl2pPr marL="742912" indent="-285736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SzPct val="60000"/>
        <a:buFont typeface="Monotype Sorts" charset="2"/>
        <a:defRPr sz="2400" b="1">
          <a:solidFill>
            <a:schemeClr val="hlink"/>
          </a:solidFill>
          <a:latin typeface="+mn-lt"/>
          <a:ea typeface="ＭＳ Ｐゴシック" charset="-128"/>
        </a:defRPr>
      </a:lvl2pPr>
      <a:lvl3pPr marL="1142942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defRPr sz="2400" b="1">
          <a:solidFill>
            <a:srgbClr val="00FF00"/>
          </a:solidFill>
          <a:latin typeface="+mn-lt"/>
          <a:ea typeface="ＭＳ Ｐゴシック" charset="-128"/>
        </a:defRPr>
      </a:lvl3pPr>
      <a:lvl4pPr marL="1600118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400" b="1">
          <a:solidFill>
            <a:srgbClr val="00FF00"/>
          </a:solidFill>
          <a:latin typeface="+mn-lt"/>
          <a:ea typeface="ＭＳ Ｐゴシック" charset="-128"/>
        </a:defRPr>
      </a:lvl4pPr>
      <a:lvl5pPr marL="2057295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5pPr>
      <a:lvl6pPr marL="2514471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6pPr>
      <a:lvl7pPr marL="2971648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7pPr>
      <a:lvl8pPr marL="3428825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8pPr>
      <a:lvl9pPr marL="3886001" indent="-228588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400" b="1">
          <a:solidFill>
            <a:srgbClr val="00FF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2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4.emf"/><Relationship Id="rId12" Type="http://schemas.openxmlformats.org/officeDocument/2006/relationships/image" Target="../media/image35.emf"/><Relationship Id="rId13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oleObject" Target="../embeddings/oleObject5.bin"/><Relationship Id="rId5" Type="http://schemas.openxmlformats.org/officeDocument/2006/relationships/image" Target="../media/image23.emf"/><Relationship Id="rId6" Type="http://schemas.openxmlformats.org/officeDocument/2006/relationships/image" Target="../media/image3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6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6" Type="http://schemas.openxmlformats.org/officeDocument/2006/relationships/oleObject" Target="../embeddings/oleObject6.bin"/><Relationship Id="rId7" Type="http://schemas.openxmlformats.org/officeDocument/2006/relationships/image" Target="../media/image8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14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5.emf"/><Relationship Id="rId9" Type="http://schemas.openxmlformats.org/officeDocument/2006/relationships/image" Target="../media/image1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0947" y="163606"/>
            <a:ext cx="8618537" cy="762000"/>
          </a:xfrm>
        </p:spPr>
        <p:txBody>
          <a:bodyPr/>
          <a:lstStyle/>
          <a:p>
            <a:r>
              <a:rPr lang="en-US" sz="3200" dirty="0" smtClean="0"/>
              <a:t>Probing QCD Matter, hot and cold</a:t>
            </a:r>
            <a:endParaRPr lang="en-US" sz="3200" dirty="0"/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284978"/>
            <a:ext cx="7591520" cy="1791256"/>
          </a:xfrm>
        </p:spPr>
        <p:txBody>
          <a:bodyPr/>
          <a:lstStyle/>
          <a:p>
            <a:pPr>
              <a:buFont typeface="Monotype Sorts" charset="2"/>
              <a:buNone/>
            </a:pPr>
            <a:r>
              <a:rPr lang="en-US" sz="2400" b="1" i="1" dirty="0" smtClean="0"/>
              <a:t>   Symposium for Wick </a:t>
            </a:r>
            <a:r>
              <a:rPr lang="en-US" sz="2400" b="1" i="1" dirty="0" err="1" smtClean="0"/>
              <a:t>Haxton</a:t>
            </a:r>
            <a:endParaRPr lang="en-US" sz="2400" b="1" i="1" dirty="0" smtClean="0"/>
          </a:p>
          <a:p>
            <a:pPr>
              <a:buFont typeface="Monotype Sorts" charset="2"/>
              <a:buNone/>
            </a:pPr>
            <a:r>
              <a:rPr lang="en-US" sz="2400" b="1" i="1" dirty="0"/>
              <a:t> </a:t>
            </a:r>
            <a:r>
              <a:rPr lang="en-US" sz="2400" b="1" i="1" dirty="0" smtClean="0"/>
              <a:t>  Barbara Jacak, UC Berkeley &amp; LBNL</a:t>
            </a:r>
            <a:r>
              <a:rPr lang="en-US" sz="2400" b="1" i="1" dirty="0"/>
              <a:t>	</a:t>
            </a:r>
            <a:r>
              <a:rPr lang="en-US" sz="2400" dirty="0"/>
              <a:t>            </a:t>
            </a:r>
            <a:endParaRPr lang="en-US" sz="2400" dirty="0" smtClean="0"/>
          </a:p>
          <a:p>
            <a:pPr>
              <a:buFont typeface="Monotype Sorts" charset="2"/>
              <a:buNone/>
            </a:pPr>
            <a:r>
              <a:rPr lang="en-US" sz="2400" b="1" i="1" dirty="0" smtClean="0"/>
              <a:t>   January 7, 2020</a:t>
            </a:r>
          </a:p>
          <a:p>
            <a:pPr>
              <a:buFont typeface="Monotype Sorts" charset="2"/>
              <a:buNone/>
            </a:pPr>
            <a:r>
              <a:rPr lang="en-US" sz="2400" b="1" i="1" dirty="0" smtClean="0"/>
              <a:t>	</a:t>
            </a:r>
            <a:r>
              <a:rPr lang="en-US" sz="2400" dirty="0" smtClean="0">
                <a:solidFill>
                  <a:schemeClr val="tx1"/>
                </a:solidFill>
              </a:rPr>
              <a:t>		</a:t>
            </a:r>
            <a:r>
              <a:rPr lang="en-US" sz="2400" b="1" dirty="0" smtClean="0">
                <a:solidFill>
                  <a:schemeClr val="tx1"/>
                </a:solidFill>
              </a:rPr>
              <a:t>  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lbnl_atnight.jp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499" y="5179219"/>
            <a:ext cx="2984501" cy="16787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7"/>
          <a:stretch/>
        </p:blipFill>
        <p:spPr>
          <a:xfrm>
            <a:off x="28223" y="2666728"/>
            <a:ext cx="6131276" cy="2337072"/>
          </a:xfrm>
          <a:prstGeom prst="rect">
            <a:avLst/>
          </a:prstGeom>
        </p:spPr>
      </p:pic>
      <p:pic>
        <p:nvPicPr>
          <p:cNvPr id="7" name="droppedImage.png" descr="droppedImage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039" y="925606"/>
            <a:ext cx="3160889" cy="1298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910" y="925038"/>
            <a:ext cx="2172312" cy="220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1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accent6"/>
                </a:solidFill>
              </a:rPr>
              <a:t>Medium induced gluon splitting?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501351" y="780110"/>
            <a:ext cx="5035849" cy="2280899"/>
            <a:chOff x="1136351" y="1160801"/>
            <a:chExt cx="6215869" cy="333987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36351" y="1160801"/>
              <a:ext cx="6215869" cy="333987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 bwMode="auto">
            <a:xfrm flipH="1">
              <a:off x="4432300" y="2273300"/>
              <a:ext cx="1193800" cy="65168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 flipH="1">
              <a:off x="4292600" y="3035300"/>
              <a:ext cx="1193800" cy="651688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3175000"/>
            <a:ext cx="6883400" cy="34417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740400" y="780110"/>
            <a:ext cx="327201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A300A0"/>
                </a:solidFill>
                <a:latin typeface="+mn-lt"/>
              </a:rPr>
              <a:t>Groom away soft stuff, look for the 2 highest </a:t>
            </a:r>
            <a:r>
              <a:rPr lang="en-US" sz="2400" dirty="0" err="1" smtClean="0">
                <a:solidFill>
                  <a:srgbClr val="A300A0"/>
                </a:solidFill>
                <a:latin typeface="+mn-lt"/>
              </a:rPr>
              <a:t>p</a:t>
            </a:r>
            <a:r>
              <a:rPr lang="en-US" sz="2400" baseline="-25000" dirty="0" err="1" smtClean="0">
                <a:solidFill>
                  <a:srgbClr val="A300A0"/>
                </a:solidFill>
                <a:latin typeface="+mn-lt"/>
              </a:rPr>
              <a:t>T</a:t>
            </a:r>
            <a:r>
              <a:rPr lang="en-US" sz="2400" dirty="0" smtClean="0">
                <a:solidFill>
                  <a:srgbClr val="A300A0"/>
                </a:solidFill>
                <a:latin typeface="+mn-lt"/>
              </a:rPr>
              <a:t> objects</a:t>
            </a:r>
            <a:endParaRPr lang="en-US" sz="2400" dirty="0">
              <a:solidFill>
                <a:srgbClr val="A300A0"/>
              </a:solidFill>
              <a:latin typeface="+mn-lt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396325"/>
              </p:ext>
            </p:extLst>
          </p:nvPr>
        </p:nvGraphicFramePr>
        <p:xfrm>
          <a:off x="6221232" y="2086596"/>
          <a:ext cx="1943100" cy="95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9" name="Equation" r:id="rId5" imgW="876300" imgH="431800" progId="Equation.3">
                  <p:embed/>
                </p:oleObj>
              </mc:Choice>
              <mc:Fallback>
                <p:oleObj name="Equation" r:id="rId5" imgW="876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21232" y="2086596"/>
                        <a:ext cx="1943100" cy="957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Oval 15"/>
          <p:cNvSpPr/>
          <p:nvPr/>
        </p:nvSpPr>
        <p:spPr bwMode="auto">
          <a:xfrm rot="871241" flipH="1">
            <a:off x="5575300" y="5346700"/>
            <a:ext cx="1426982" cy="57492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0400" y="3368717"/>
            <a:ext cx="2141718" cy="2382191"/>
          </a:xfrm>
          <a:prstGeom prst="rect">
            <a:avLst/>
          </a:prstGeom>
          <a:solidFill>
            <a:srgbClr val="D5E6E6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Modification observed!</a:t>
            </a:r>
          </a:p>
          <a:p>
            <a:pPr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Experiment </a:t>
            </a:r>
            <a:r>
              <a:rPr lang="en-US" sz="2400" i="1" dirty="0">
                <a:solidFill>
                  <a:srgbClr val="FF0000"/>
                </a:solidFill>
                <a:latin typeface="+mn-lt"/>
              </a:rPr>
              <a:t>+ Theory</a:t>
            </a: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en-US" sz="2400" b="0" i="1" dirty="0" smtClean="0">
                <a:solidFill>
                  <a:srgbClr val="FF0000"/>
                </a:solidFill>
                <a:latin typeface="+mn-lt"/>
              </a:rPr>
              <a:t> constrain E, p transport. </a:t>
            </a:r>
            <a:endParaRPr lang="en-US" sz="2400" b="0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7" name="Oval 16"/>
          <p:cNvSpPr/>
          <p:nvPr/>
        </p:nvSpPr>
        <p:spPr bwMode="auto">
          <a:xfrm flipH="1">
            <a:off x="1520596" y="805507"/>
            <a:ext cx="1828801" cy="337494"/>
          </a:xfrm>
          <a:prstGeom prst="ellipse">
            <a:avLst/>
          </a:prstGeom>
          <a:noFill/>
          <a:ln w="28575" cap="flat" cmpd="sng" algn="ctr">
            <a:solidFill>
              <a:srgbClr val="A30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13300" y="3107874"/>
            <a:ext cx="2197100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0" i="1" dirty="0" smtClean="0">
                <a:solidFill>
                  <a:srgbClr val="000000"/>
                </a:solidFill>
                <a:latin typeface="+mn-lt"/>
              </a:rPr>
              <a:t>PRL 120, 142302 (2018) </a:t>
            </a:r>
            <a:endParaRPr lang="en-US" sz="1400" b="0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2889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7950"/>
            <a:ext cx="7772400" cy="457200"/>
          </a:xfrm>
        </p:spPr>
        <p:txBody>
          <a:bodyPr/>
          <a:lstStyle/>
          <a:p>
            <a:r>
              <a:rPr lang="en-US" dirty="0" smtClean="0"/>
              <a:t>Gluon density increases at small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363120" y="936149"/>
            <a:ext cx="5697527" cy="4611536"/>
            <a:chOff x="3974008" y="1500312"/>
            <a:chExt cx="4545673" cy="4212282"/>
          </a:xfrm>
        </p:grpSpPr>
        <p:grpSp>
          <p:nvGrpSpPr>
            <p:cNvPr id="6" name="Group 5"/>
            <p:cNvGrpSpPr/>
            <p:nvPr/>
          </p:nvGrpSpPr>
          <p:grpSpPr>
            <a:xfrm>
              <a:off x="4254880" y="1833026"/>
              <a:ext cx="4264801" cy="3354844"/>
              <a:chOff x="1366838" y="855663"/>
              <a:chExt cx="8323262" cy="6551612"/>
            </a:xfrm>
          </p:grpSpPr>
          <p:pic>
            <p:nvPicPr>
              <p:cNvPr id="9" name="Picture 8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3100" y="18700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9"/>
              <p:cNvPicPr>
                <a:picLocks noChangeAspect="1" noChangeArrowheads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23907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10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2903538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Line 4"/>
              <p:cNvSpPr>
                <a:spLocks noChangeShapeType="1"/>
              </p:cNvSpPr>
              <p:nvPr/>
            </p:nvSpPr>
            <p:spPr bwMode="auto">
              <a:xfrm flipH="1">
                <a:off x="2628900" y="2947988"/>
                <a:ext cx="4672013" cy="1682750"/>
              </a:xfrm>
              <a:prstGeom prst="line">
                <a:avLst/>
              </a:prstGeom>
              <a:noFill/>
              <a:ln w="5472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13" name="Rectangle 12"/>
              <p:cNvSpPr>
                <a:spLocks/>
              </p:cNvSpPr>
              <p:nvPr/>
            </p:nvSpPr>
            <p:spPr bwMode="auto">
              <a:xfrm>
                <a:off x="1905000" y="1447800"/>
                <a:ext cx="741363" cy="5786438"/>
              </a:xfrm>
              <a:prstGeom prst="rect">
                <a:avLst/>
              </a:prstGeom>
              <a:solidFill>
                <a:srgbClr val="999999"/>
              </a:solidFill>
              <a:ln w="9525">
                <a:solidFill>
                  <a:srgbClr val="999999"/>
                </a:solidFill>
                <a:round/>
                <a:headEnd/>
                <a:tailEnd type="triangl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14" name="Picture 13"/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0200" y="5918200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4"/>
              <p:cNvPicPr>
                <a:picLocks noChangeAspect="1" noChangeArrowheads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33875" y="5905500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5"/>
              <p:cNvPicPr>
                <a:picLocks noChangeAspect="1" noChangeArrowheads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8975" y="5900738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6"/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2900" y="4576763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7"/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4350" y="4283075"/>
                <a:ext cx="1223963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8"/>
              <p:cNvPicPr>
                <a:picLocks noChangeAspect="1" noChangeArrowheads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0088" y="3913188"/>
                <a:ext cx="1223962" cy="1196975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Line 13"/>
              <p:cNvSpPr>
                <a:spLocks noChangeShapeType="1"/>
              </p:cNvSpPr>
              <p:nvPr/>
            </p:nvSpPr>
            <p:spPr bwMode="auto">
              <a:xfrm>
                <a:off x="1901825" y="7232650"/>
                <a:ext cx="5826125" cy="1588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21" name="Line 14"/>
              <p:cNvSpPr>
                <a:spLocks noChangeShapeType="1"/>
              </p:cNvSpPr>
              <p:nvPr/>
            </p:nvSpPr>
            <p:spPr bwMode="auto">
              <a:xfrm flipV="1">
                <a:off x="1901825" y="855663"/>
                <a:ext cx="1588" cy="6396037"/>
              </a:xfrm>
              <a:prstGeom prst="line">
                <a:avLst/>
              </a:prstGeom>
              <a:noFill/>
              <a:ln w="3672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22" name="Picture 2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9563" y="6970713"/>
                <a:ext cx="1217612" cy="4365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Text Box 17"/>
              <p:cNvSpPr txBox="1">
                <a:spLocks noChangeArrowheads="1"/>
              </p:cNvSpPr>
              <p:nvPr/>
            </p:nvSpPr>
            <p:spPr bwMode="auto">
              <a:xfrm rot="20400000">
                <a:off x="3290889" y="1218406"/>
                <a:ext cx="2087561" cy="4587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i="1" kern="1200" dirty="0" smtClean="0">
                    <a:solidFill>
                      <a:srgbClr val="800000"/>
                    </a:solidFill>
                    <a:latin typeface="Lucida Handwrit" charset="0"/>
                  </a:rPr>
                  <a:t>Saturation</a:t>
                </a:r>
              </a:p>
            </p:txBody>
          </p:sp>
          <p:sp>
            <p:nvSpPr>
              <p:cNvPr id="24" name="Text Box 18"/>
              <p:cNvSpPr txBox="1">
                <a:spLocks noChangeArrowheads="1"/>
              </p:cNvSpPr>
              <p:nvPr/>
            </p:nvSpPr>
            <p:spPr bwMode="auto">
              <a:xfrm rot="16200000">
                <a:off x="7049861" y="5133180"/>
                <a:ext cx="1008062" cy="471487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sz="2400" b="0" kern="1200" dirty="0" smtClean="0">
                    <a:solidFill>
                      <a:schemeClr val="tx1"/>
                    </a:solidFill>
                    <a:latin typeface="Lucida Handwrit" charset="0"/>
                  </a:rPr>
                  <a:t>BFKL</a:t>
                </a:r>
              </a:p>
            </p:txBody>
          </p:sp>
          <p:sp>
            <p:nvSpPr>
              <p:cNvPr id="25" name="Text Box 19"/>
              <p:cNvSpPr txBox="1">
                <a:spLocks noChangeArrowheads="1"/>
              </p:cNvSpPr>
              <p:nvPr/>
            </p:nvSpPr>
            <p:spPr bwMode="auto">
              <a:xfrm>
                <a:off x="7924436" y="5667865"/>
                <a:ext cx="1289049" cy="471486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90000" tIns="45000" rIns="90000" bIns="45000"/>
              <a:lstStyle/>
              <a:p>
                <a:pPr>
                  <a:lnSpc>
                    <a:spcPct val="104000"/>
                  </a:lnSpc>
                  <a:buNone/>
                  <a:defRPr/>
                </a:pPr>
                <a:r>
                  <a:rPr lang="en-US" sz="2400" b="0" kern="1200" dirty="0" smtClean="0">
                    <a:solidFill>
                      <a:schemeClr val="tx1"/>
                    </a:solidFill>
                    <a:latin typeface="Lucida Handwrit" charset="0"/>
                  </a:rPr>
                  <a:t>DGLAP</a:t>
                </a:r>
              </a:p>
            </p:txBody>
          </p:sp>
          <p:sp>
            <p:nvSpPr>
              <p:cNvPr id="26" name="Line 20"/>
              <p:cNvSpPr>
                <a:spLocks noChangeShapeType="1"/>
              </p:cNvSpPr>
              <p:nvPr/>
            </p:nvSpPr>
            <p:spPr bwMode="auto">
              <a:xfrm>
                <a:off x="7398975" y="6483349"/>
                <a:ext cx="1371601" cy="158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sp>
            <p:nvSpPr>
              <p:cNvPr id="27" name="Line 21"/>
              <p:cNvSpPr>
                <a:spLocks noChangeShapeType="1"/>
              </p:cNvSpPr>
              <p:nvPr/>
            </p:nvSpPr>
            <p:spPr bwMode="auto">
              <a:xfrm flipV="1">
                <a:off x="7372033" y="5334001"/>
                <a:ext cx="1587" cy="1146175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1200">
                  <a:cs typeface="WenQuanYi Micro Hei" charset="0"/>
                </a:endParaRPr>
              </a:p>
            </p:txBody>
          </p:sp>
          <p:pic>
            <p:nvPicPr>
              <p:cNvPr id="28" name="Picture 27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6838" y="2466975"/>
                <a:ext cx="355600" cy="29019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28"/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6488" y="2481263"/>
                <a:ext cx="2233612" cy="720725"/>
              </a:xfrm>
              <a:prstGeom prst="rect">
                <a:avLst/>
              </a:prstGeom>
              <a:blipFill dpi="0" rotWithShape="0">
                <a:blip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4677356" y="5250929"/>
              <a:ext cx="3686209" cy="46166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0" i="1" dirty="0" smtClean="0">
                  <a:solidFill>
                    <a:schemeClr val="tx1"/>
                  </a:solidFill>
                </a:rPr>
                <a:t>Increasing probe energy </a:t>
              </a:r>
              <a:r>
                <a:rPr lang="en-US" sz="2400" b="0" i="1" dirty="0" smtClean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en-US" sz="2400" b="0" i="1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2314398" y="3159922"/>
              <a:ext cx="3780886" cy="46166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400" b="0" i="1" dirty="0" smtClean="0">
                  <a:solidFill>
                    <a:schemeClr val="tx1"/>
                  </a:solidFill>
                </a:rPr>
                <a:t>Smaller gluon momentum</a:t>
              </a:r>
              <a:r>
                <a:rPr lang="en-US" sz="2400" b="0" i="1" dirty="0" smtClean="0">
                  <a:solidFill>
                    <a:schemeClr val="tx1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endParaRPr lang="en-US" sz="2400" b="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828778" y="5827706"/>
            <a:ext cx="7129901" cy="9048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Probe with jet &amp; di-jet production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Energy loss will affect lepton-jet opening angle</a:t>
            </a:r>
            <a:endParaRPr lang="en-US" sz="2400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8176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4744" y="95246"/>
            <a:ext cx="7581387" cy="457200"/>
          </a:xfrm>
        </p:spPr>
        <p:txBody>
          <a:bodyPr/>
          <a:lstStyle/>
          <a:p>
            <a:r>
              <a:rPr lang="en-US" dirty="0" smtClean="0"/>
              <a:t>Jets in cold nuclear matter: </a:t>
            </a:r>
            <a:r>
              <a:rPr lang="en-US" dirty="0" err="1" smtClean="0"/>
              <a:t>p+Pb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0" t="10327" r="3334"/>
          <a:stretch/>
        </p:blipFill>
        <p:spPr>
          <a:xfrm>
            <a:off x="32832" y="668266"/>
            <a:ext cx="8623300" cy="3194359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5110293"/>
              </p:ext>
            </p:extLst>
          </p:nvPr>
        </p:nvGraphicFramePr>
        <p:xfrm>
          <a:off x="4014282" y="3321990"/>
          <a:ext cx="1521836" cy="7498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2" name="Equation" r:id="rId4" imgW="876300" imgH="431800" progId="Equation.3">
                  <p:embed/>
                </p:oleObj>
              </mc:Choice>
              <mc:Fallback>
                <p:oleObj name="Equation" r:id="rId4" imgW="8763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14282" y="3321990"/>
                        <a:ext cx="1521836" cy="749890"/>
                      </a:xfrm>
                      <a:prstGeom prst="rect">
                        <a:avLst/>
                      </a:prstGeom>
                      <a:solidFill>
                        <a:srgbClr val="D5E6E6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laque 5"/>
          <p:cNvSpPr/>
          <p:nvPr/>
        </p:nvSpPr>
        <p:spPr bwMode="auto">
          <a:xfrm>
            <a:off x="32832" y="3567811"/>
            <a:ext cx="5212268" cy="2712339"/>
          </a:xfrm>
          <a:prstGeom prst="plaqu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0328E3"/>
                </a:solidFill>
                <a:latin typeface="+mn-lt"/>
              </a:rPr>
              <a:t>p+Pb</a:t>
            </a:r>
            <a:r>
              <a:rPr lang="en-US" sz="2400" dirty="0" smtClean="0">
                <a:solidFill>
                  <a:srgbClr val="0328E3"/>
                </a:solidFill>
                <a:latin typeface="+mn-lt"/>
              </a:rPr>
              <a:t> ~</a:t>
            </a:r>
            <a:r>
              <a:rPr lang="en-US" sz="2400" dirty="0" err="1" smtClean="0">
                <a:solidFill>
                  <a:srgbClr val="0328E3"/>
                </a:solidFill>
                <a:latin typeface="+mn-lt"/>
              </a:rPr>
              <a:t>p+p</a:t>
            </a:r>
            <a:r>
              <a:rPr lang="en-US" sz="2400" dirty="0" smtClean="0">
                <a:solidFill>
                  <a:srgbClr val="0328E3"/>
                </a:solidFill>
                <a:latin typeface="+mn-lt"/>
              </a:rPr>
              <a:t>, at </a:t>
            </a:r>
            <a:r>
              <a:rPr lang="en-US" sz="2400" dirty="0">
                <a:solidFill>
                  <a:srgbClr val="0328E3"/>
                </a:solidFill>
                <a:latin typeface="+mn-lt"/>
              </a:rPr>
              <a:t>~</a:t>
            </a:r>
            <a:r>
              <a:rPr lang="en-US" sz="2400" dirty="0" smtClean="0">
                <a:solidFill>
                  <a:srgbClr val="0328E3"/>
                </a:solidFill>
                <a:latin typeface="+mn-lt"/>
              </a:rPr>
              <a:t>20% level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328E3"/>
                </a:solidFill>
                <a:latin typeface="+mn-lt"/>
              </a:rPr>
              <a:t>Need precision for q ~ 0.02 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0328E3"/>
                </a:solidFill>
                <a:latin typeface="+mn-lt"/>
              </a:rPr>
              <a:t>Both on measurement and on the kinematics to understand hydro onset</a:t>
            </a:r>
            <a:endParaRPr lang="en-US" sz="2400" i="1" dirty="0">
              <a:solidFill>
                <a:srgbClr val="0328E3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797" y="4199320"/>
            <a:ext cx="51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328E3"/>
                </a:solidFill>
                <a:latin typeface="Lucida Grande"/>
                <a:ea typeface="Lucida Grande"/>
                <a:cs typeface="Lucida Grande"/>
              </a:rPr>
              <a:t>⌃</a:t>
            </a:r>
            <a:endParaRPr lang="en-US" dirty="0">
              <a:solidFill>
                <a:srgbClr val="0328E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4800" y="4185883"/>
            <a:ext cx="3759200" cy="26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1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950"/>
            <a:ext cx="7772400" cy="457200"/>
          </a:xfrm>
        </p:spPr>
        <p:txBody>
          <a:bodyPr/>
          <a:lstStyle/>
          <a:p>
            <a:r>
              <a:rPr lang="en-US" dirty="0" smtClean="0"/>
              <a:t>Parton - cold matter interaction:</a:t>
            </a:r>
            <a:br>
              <a:rPr lang="en-US" dirty="0" smtClean="0"/>
            </a:br>
            <a:r>
              <a:rPr lang="en-US" dirty="0" smtClean="0"/>
              <a:t>use DIS instead of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jet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715" y="1175012"/>
            <a:ext cx="4559300" cy="3593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83380" y="3636650"/>
            <a:ext cx="2958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rgbClr val="A300A0"/>
                </a:solidFill>
                <a:latin typeface="+mn-lt"/>
              </a:rPr>
              <a:t> jets!</a:t>
            </a:r>
            <a:endParaRPr lang="en-US" sz="2400" i="1" dirty="0">
              <a:solidFill>
                <a:srgbClr val="A300A0"/>
              </a:solidFill>
              <a:latin typeface="+mn-lt"/>
            </a:endParaRPr>
          </a:p>
        </p:txBody>
      </p:sp>
      <p:sp>
        <p:nvSpPr>
          <p:cNvPr id="7" name="Right Brace 6"/>
          <p:cNvSpPr/>
          <p:nvPr/>
        </p:nvSpPr>
        <p:spPr bwMode="auto">
          <a:xfrm>
            <a:off x="5721015" y="3334012"/>
            <a:ext cx="262365" cy="1333500"/>
          </a:xfrm>
          <a:prstGeom prst="rightBrace">
            <a:avLst/>
          </a:prstGeom>
          <a:noFill/>
          <a:ln w="38100" cap="flat" cmpd="sng" algn="ctr">
            <a:solidFill>
              <a:srgbClr val="A30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0883" y="1825041"/>
            <a:ext cx="3688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rgbClr val="A300A0"/>
                </a:solidFill>
                <a:latin typeface="+mn-lt"/>
              </a:rPr>
              <a:t>Scattered electron: energy &amp; angle </a:t>
            </a:r>
            <a:r>
              <a:rPr lang="en-US" sz="2400" i="1" dirty="0" smtClean="0">
                <a:solidFill>
                  <a:srgbClr val="A300A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i="1" dirty="0">
                <a:solidFill>
                  <a:srgbClr val="A300A0"/>
                </a:solidFill>
                <a:latin typeface="+mn-lt"/>
                <a:sym typeface="Wingdings"/>
              </a:rPr>
              <a:t> </a:t>
            </a:r>
            <a:r>
              <a:rPr lang="en-US" sz="2400" i="1" dirty="0" smtClean="0">
                <a:solidFill>
                  <a:srgbClr val="A300A0"/>
                </a:solidFill>
                <a:latin typeface="+mn-lt"/>
                <a:sym typeface="Wingdings"/>
              </a:rPr>
              <a:t>x, Q</a:t>
            </a:r>
            <a:r>
              <a:rPr lang="en-US" sz="2400" i="1" baseline="30000" dirty="0" smtClean="0">
                <a:solidFill>
                  <a:srgbClr val="A300A0"/>
                </a:solidFill>
                <a:latin typeface="+mn-lt"/>
                <a:sym typeface="Wingdings"/>
              </a:rPr>
              <a:t>2</a:t>
            </a:r>
            <a:r>
              <a:rPr lang="en-US" sz="2400" i="1" dirty="0" smtClean="0">
                <a:solidFill>
                  <a:srgbClr val="A300A0"/>
                </a:solidFill>
                <a:latin typeface="+mn-lt"/>
              </a:rPr>
              <a:t> </a:t>
            </a:r>
            <a:endParaRPr lang="en-US" sz="2400" i="1" dirty="0">
              <a:solidFill>
                <a:srgbClr val="A300A0"/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6937" y="5607352"/>
            <a:ext cx="4254690" cy="58477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FF0000"/>
                </a:solidFill>
              </a:rPr>
              <a:t>Can do this at the EIC!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20-01-06 at 9.08.19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0842" y="3872538"/>
            <a:ext cx="2069669" cy="301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251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eta_jet_vs_x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100" y="1020185"/>
            <a:ext cx="3652092" cy="3413100"/>
          </a:xfrm>
          <a:prstGeom prst="rect">
            <a:avLst/>
          </a:prstGeom>
        </p:spPr>
      </p:pic>
      <p:pic>
        <p:nvPicPr>
          <p:cNvPr id="18" name="Picture 17" descr="eta_jet_vs_e_je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2415" y="1003416"/>
            <a:ext cx="3669899" cy="3444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5250"/>
            <a:ext cx="7772400" cy="457200"/>
          </a:xfrm>
        </p:spPr>
        <p:txBody>
          <a:bodyPr/>
          <a:lstStyle/>
          <a:p>
            <a:r>
              <a:rPr lang="en-US" dirty="0" smtClean="0"/>
              <a:t>Studying the low-x region with DIS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47" y="4547670"/>
            <a:ext cx="3124200" cy="230832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1651000" y="3060700"/>
            <a:ext cx="1600200" cy="876300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359400" y="2997200"/>
            <a:ext cx="1600200" cy="876300"/>
          </a:xfrm>
          <a:prstGeom prst="ellipse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31461" y="4914900"/>
            <a:ext cx="4996621" cy="1791260"/>
          </a:xfrm>
          <a:prstGeom prst="rect">
            <a:avLst/>
          </a:prstGeom>
          <a:solidFill>
            <a:srgbClr val="CFDFEE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For struck quark at x ~ 10</a:t>
            </a:r>
            <a:r>
              <a:rPr lang="en-US" sz="2400" baseline="30000" dirty="0" smtClean="0">
                <a:solidFill>
                  <a:schemeClr val="accent6"/>
                </a:solidFill>
                <a:latin typeface="+mn-lt"/>
              </a:rPr>
              <a:t>-3</a:t>
            </a: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 - 10</a:t>
            </a:r>
            <a:r>
              <a:rPr lang="en-US" sz="2400" baseline="30000" dirty="0" smtClean="0">
                <a:solidFill>
                  <a:schemeClr val="accent6"/>
                </a:solidFill>
                <a:latin typeface="+mn-lt"/>
              </a:rPr>
              <a:t>-2</a:t>
            </a:r>
          </a:p>
          <a:p>
            <a:pPr>
              <a:buNone/>
            </a:pPr>
            <a:r>
              <a:rPr lang="en-US" sz="2400" dirty="0" err="1" smtClean="0">
                <a:solidFill>
                  <a:schemeClr val="accent6"/>
                </a:solidFill>
                <a:latin typeface="+mn-lt"/>
              </a:rPr>
              <a:t>P</a:t>
            </a:r>
            <a:r>
              <a:rPr lang="en-US" sz="2400" baseline="-25000" dirty="0" err="1" smtClean="0">
                <a:solidFill>
                  <a:schemeClr val="accent6"/>
                </a:solidFill>
                <a:latin typeface="+mn-lt"/>
              </a:rPr>
              <a:t>quark</a:t>
            </a: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 ~ 100 MeV </a:t>
            </a:r>
            <a:r>
              <a:rPr lang="mr-IN" sz="2400" dirty="0" smtClean="0">
                <a:solidFill>
                  <a:schemeClr val="accent6"/>
                </a:solidFill>
                <a:latin typeface="+mn-lt"/>
              </a:rPr>
              <a:t>–</a:t>
            </a: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400" dirty="0">
                <a:solidFill>
                  <a:schemeClr val="accent6"/>
                </a:solidFill>
                <a:latin typeface="+mn-lt"/>
              </a:rPr>
              <a:t>1</a:t>
            </a:r>
            <a:r>
              <a:rPr lang="en-US" sz="2400" dirty="0" smtClean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accent6"/>
                </a:solidFill>
                <a:latin typeface="+mn-lt"/>
              </a:rPr>
              <a:t>GeV</a:t>
            </a:r>
            <a:endParaRPr lang="en-US" sz="2400" dirty="0" smtClean="0">
              <a:solidFill>
                <a:schemeClr val="accent6"/>
              </a:solidFill>
              <a:latin typeface="+mn-lt"/>
            </a:endParaRPr>
          </a:p>
          <a:p>
            <a:pPr>
              <a:buNone/>
            </a:pPr>
            <a:r>
              <a:rPr lang="en-US" sz="2400" i="1" dirty="0" smtClean="0">
                <a:solidFill>
                  <a:schemeClr val="accent6"/>
                </a:solidFill>
                <a:latin typeface="+mn-lt"/>
              </a:rPr>
              <a:t>Lowest x is like fixed target!</a:t>
            </a:r>
          </a:p>
          <a:p>
            <a:pPr>
              <a:buNone/>
            </a:pPr>
            <a:r>
              <a:rPr lang="en-US" sz="2400" i="1" dirty="0" smtClean="0">
                <a:solidFill>
                  <a:schemeClr val="accent6"/>
                </a:solidFill>
                <a:latin typeface="+mn-lt"/>
              </a:rPr>
              <a:t>Jet goes into electron direction</a:t>
            </a:r>
            <a:endParaRPr lang="en-US" sz="2400" i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3767" y="552450"/>
            <a:ext cx="5164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Semi-Inclusive Deep Inelastic Scattering</a:t>
            </a:r>
            <a:endParaRPr lang="en-US" sz="2000" i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78806" y="1003417"/>
            <a:ext cx="1013517" cy="3163925"/>
            <a:chOff x="178806" y="1003417"/>
            <a:chExt cx="1013517" cy="3163925"/>
          </a:xfrm>
        </p:grpSpPr>
        <p:pic>
          <p:nvPicPr>
            <p:cNvPr id="6" name="Google Shape;113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16200000">
              <a:off x="-896163" y="2078857"/>
              <a:ext cx="3163925" cy="10130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TextBox 13"/>
            <p:cNvSpPr txBox="1"/>
            <p:nvPr/>
          </p:nvSpPr>
          <p:spPr>
            <a:xfrm rot="16200000">
              <a:off x="99598" y="3718495"/>
              <a:ext cx="420026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dirty="0" smtClean="0">
                  <a:solidFill>
                    <a:schemeClr val="accent4">
                      <a:lumMod val="65000"/>
                      <a:lumOff val="35000"/>
                    </a:schemeClr>
                  </a:solidFill>
                  <a:latin typeface="+mn-lt"/>
                </a:rPr>
                <a:t>100</a:t>
              </a:r>
              <a:endParaRPr lang="en-US" sz="1100" dirty="0">
                <a:solidFill>
                  <a:schemeClr val="accent4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22984" y="4445985"/>
            <a:ext cx="21593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Y. Song, M. </a:t>
            </a: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Arratia</a:t>
            </a:r>
            <a:endParaRPr lang="en-US" sz="1800" b="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79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tagged jet probe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2595" y="649813"/>
            <a:ext cx="71481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err="1">
                <a:solidFill>
                  <a:schemeClr val="tx1"/>
                </a:solidFill>
                <a:latin typeface="+mn-lt"/>
              </a:rPr>
              <a:t>e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+p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, DIS; </a:t>
            </a:r>
            <a:r>
              <a:rPr lang="en-US" sz="2000" dirty="0" err="1" smtClean="0">
                <a:solidFill>
                  <a:schemeClr val="tx1"/>
                </a:solidFill>
                <a:latin typeface="+mn-lt"/>
              </a:rPr>
              <a:t>Pythia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8. Require W</a:t>
            </a:r>
            <a:r>
              <a:rPr lang="en-US" sz="2000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&gt; 4 GeV</a:t>
            </a:r>
            <a:r>
              <a:rPr lang="en-US" sz="2000" baseline="30000" dirty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, Q</a:t>
            </a:r>
            <a:r>
              <a:rPr lang="en-US" sz="2000" baseline="30000" dirty="0" smtClean="0">
                <a:solidFill>
                  <a:schemeClr val="tx1"/>
                </a:solidFill>
                <a:latin typeface="+mn-lt"/>
              </a:rPr>
              <a:t>2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=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25 </a:t>
            </a:r>
            <a:r>
              <a:rPr lang="mr-IN" sz="2000" dirty="0" smtClean="0">
                <a:solidFill>
                  <a:schemeClr val="tx1"/>
                </a:solidFill>
                <a:latin typeface="+mn-lt"/>
              </a:rPr>
              <a:t>–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 55 GeV</a:t>
            </a:r>
            <a:r>
              <a:rPr lang="en-US" sz="2000" baseline="30000" dirty="0" smtClean="0">
                <a:solidFill>
                  <a:schemeClr val="tx1"/>
                </a:solidFill>
                <a:latin typeface="+mn-lt"/>
              </a:rPr>
              <a:t>2</a:t>
            </a:r>
            <a:endParaRPr lang="en-US" sz="2000" baseline="30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95"/>
          <a:stretch/>
        </p:blipFill>
        <p:spPr>
          <a:xfrm>
            <a:off x="2667000" y="4123948"/>
            <a:ext cx="3810000" cy="267055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7700" y="4835148"/>
            <a:ext cx="273573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ED4654"/>
                </a:solidFill>
                <a:latin typeface="+mn-lt"/>
              </a:rPr>
              <a:t>Smearing is larger for single hadrons; more so for low Q</a:t>
            </a:r>
            <a:r>
              <a:rPr lang="en-US" sz="2000" i="1" baseline="30000" dirty="0" smtClean="0">
                <a:solidFill>
                  <a:srgbClr val="ED4654"/>
                </a:solidFill>
                <a:latin typeface="+mn-lt"/>
              </a:rPr>
              <a:t>2</a:t>
            </a:r>
            <a:endParaRPr lang="en-US" sz="2000" i="1" baseline="30000" dirty="0">
              <a:solidFill>
                <a:srgbClr val="ED4654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98422" y="4104382"/>
            <a:ext cx="27528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Youqi</a:t>
            </a: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 Song, M. </a:t>
            </a: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Arratia</a:t>
            </a:r>
            <a:endParaRPr lang="en-US" sz="1800" b="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Content Placeholder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66C1BCF-2B30-4BF1-856B-7A8F2A4E8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099" y="1079008"/>
            <a:ext cx="3778687" cy="3154003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="" xmlns:a16="http://schemas.microsoft.com/office/drawing/2014/main" id="{B68F8968-3161-4BE5-9A4B-0AF5A9C592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8786" y="1079008"/>
            <a:ext cx="3821426" cy="3048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611" y="1363076"/>
            <a:ext cx="1244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00FF"/>
                </a:solidFill>
                <a:latin typeface="+mn-lt"/>
              </a:rPr>
              <a:t>electron</a:t>
            </a:r>
            <a:endParaRPr lang="en-US" sz="2000" i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095" y="2944093"/>
            <a:ext cx="1062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rgbClr val="ED4654"/>
                </a:solidFill>
                <a:latin typeface="+mn-lt"/>
              </a:rPr>
              <a:t>s</a:t>
            </a:r>
            <a:r>
              <a:rPr lang="en-US" sz="2000" i="1" dirty="0" smtClean="0">
                <a:solidFill>
                  <a:srgbClr val="ED4654"/>
                </a:solidFill>
                <a:latin typeface="+mn-lt"/>
              </a:rPr>
              <a:t>truck </a:t>
            </a:r>
            <a:r>
              <a:rPr lang="en-US" sz="2000" i="1" dirty="0" err="1" smtClean="0">
                <a:solidFill>
                  <a:srgbClr val="ED4654"/>
                </a:solidFill>
                <a:latin typeface="+mn-lt"/>
              </a:rPr>
              <a:t>parton</a:t>
            </a:r>
            <a:endParaRPr lang="en-US" sz="2000" i="1" dirty="0">
              <a:solidFill>
                <a:srgbClr val="ED4654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14900" y="3451924"/>
            <a:ext cx="2240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>
                <a:solidFill>
                  <a:srgbClr val="ED4654"/>
                </a:solidFill>
                <a:latin typeface="+mn-lt"/>
              </a:rPr>
              <a:t>r</a:t>
            </a:r>
            <a:r>
              <a:rPr lang="en-US" sz="2000" i="1" dirty="0" smtClean="0">
                <a:solidFill>
                  <a:srgbClr val="ED4654"/>
                </a:solidFill>
                <a:latin typeface="+mn-lt"/>
              </a:rPr>
              <a:t>econstructed jet</a:t>
            </a:r>
            <a:endParaRPr lang="en-US" sz="2000" i="1" dirty="0">
              <a:solidFill>
                <a:srgbClr val="ED4654"/>
              </a:solidFill>
              <a:latin typeface="+mn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2326" y="2508439"/>
            <a:ext cx="513474" cy="975344"/>
            <a:chOff x="172326" y="2152839"/>
            <a:chExt cx="513474" cy="975344"/>
          </a:xfrm>
        </p:grpSpPr>
        <p:sp>
          <p:nvSpPr>
            <p:cNvPr id="11" name="TextBox 10"/>
            <p:cNvSpPr txBox="1"/>
            <p:nvPr/>
          </p:nvSpPr>
          <p:spPr>
            <a:xfrm>
              <a:off x="281900" y="2343928"/>
              <a:ext cx="4039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000" i="1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h</a:t>
              </a:r>
              <a:endParaRPr lang="en-US" sz="2000" i="1" dirty="0">
                <a:solidFill>
                  <a:schemeClr val="tx1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4" name="Curved Right Arrow 13"/>
            <p:cNvSpPr/>
            <p:nvPr/>
          </p:nvSpPr>
          <p:spPr bwMode="auto">
            <a:xfrm>
              <a:off x="172326" y="2152839"/>
              <a:ext cx="357087" cy="975344"/>
            </a:xfrm>
            <a:prstGeom prst="curvedRightArrow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5" name="Up Arrow 14"/>
          <p:cNvSpPr/>
          <p:nvPr/>
        </p:nvSpPr>
        <p:spPr bwMode="auto">
          <a:xfrm rot="2700000" flipH="1">
            <a:off x="2607056" y="1631409"/>
            <a:ext cx="119888" cy="978408"/>
          </a:xfrm>
          <a:prstGeom prst="upArrow">
            <a:avLst/>
          </a:prstGeom>
          <a:solidFill>
            <a:srgbClr val="008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55307" y="1335588"/>
            <a:ext cx="399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i="1" dirty="0" smtClean="0">
                <a:solidFill>
                  <a:srgbClr val="008000"/>
                </a:solidFill>
                <a:latin typeface="+mn-lt"/>
              </a:rPr>
              <a:t>p</a:t>
            </a:r>
            <a:endParaRPr lang="en-US" sz="2000" i="1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4002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35" y="306111"/>
            <a:ext cx="7222376" cy="826637"/>
          </a:xfrm>
        </p:spPr>
        <p:txBody>
          <a:bodyPr>
            <a:noAutofit/>
          </a:bodyPr>
          <a:lstStyle/>
          <a:p>
            <a:r>
              <a:rPr lang="en-US" dirty="0" smtClean="0"/>
              <a:t>Lepton-jet azimuthal correlation</a:t>
            </a:r>
            <a:endParaRPr lang="es-CL" dirty="0"/>
          </a:p>
        </p:txBody>
      </p:sp>
      <p:sp>
        <p:nvSpPr>
          <p:cNvPr id="5" name="TextBox 4"/>
          <p:cNvSpPr txBox="1"/>
          <p:nvPr/>
        </p:nvSpPr>
        <p:spPr>
          <a:xfrm>
            <a:off x="4672442" y="2051866"/>
            <a:ext cx="4490206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prstClr val="black"/>
                </a:solidFill>
                <a:latin typeface="+mn-lt"/>
              </a:rPr>
              <a:t>Imbalance due to intrinsic quark </a:t>
            </a:r>
            <a:r>
              <a:rPr lang="en-US" sz="2400" b="0" dirty="0" err="1">
                <a:solidFill>
                  <a:prstClr val="black"/>
                </a:solidFill>
                <a:latin typeface="+mn-lt"/>
              </a:rPr>
              <a:t>k</a:t>
            </a:r>
            <a:r>
              <a:rPr lang="en-US" sz="2400" b="0" baseline="-25000" dirty="0" err="1">
                <a:solidFill>
                  <a:prstClr val="black"/>
                </a:solidFill>
                <a:latin typeface="+mn-lt"/>
                <a:cs typeface="Trebuchet MS"/>
              </a:rPr>
              <a:t>T</a:t>
            </a:r>
            <a:r>
              <a:rPr lang="en-US" sz="2400" b="0" baseline="-25000" dirty="0">
                <a:solidFill>
                  <a:prstClr val="black"/>
                </a:solidFill>
                <a:latin typeface="+mn-lt"/>
                <a:cs typeface="Trebuchet MS"/>
              </a:rPr>
              <a:t> 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and </a:t>
            </a:r>
            <a:r>
              <a:rPr lang="en-US" sz="2400" b="0" dirty="0">
                <a:solidFill>
                  <a:prstClr val="black"/>
                </a:solidFill>
                <a:latin typeface="+mn-lt"/>
              </a:rPr>
              <a:t>soft radiation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.</a:t>
            </a:r>
            <a:br>
              <a:rPr lang="en-US" sz="2400" b="0" dirty="0" smtClean="0">
                <a:solidFill>
                  <a:prstClr val="black"/>
                </a:solidFill>
                <a:latin typeface="+mn-lt"/>
              </a:rPr>
            </a:br>
            <a:endParaRPr lang="en-US" sz="2400" b="0" dirty="0" smtClean="0">
              <a:solidFill>
                <a:prstClr val="black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prstClr val="black"/>
                </a:solidFill>
                <a:latin typeface="+mn-lt"/>
              </a:rPr>
              <a:t>C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hannel to measure jet transport parameter </a:t>
            </a:r>
            <a:r>
              <a:rPr lang="en-US" sz="2400" b="0" dirty="0" err="1" smtClean="0">
                <a:solidFill>
                  <a:prstClr val="black"/>
                </a:solidFill>
                <a:latin typeface="+mn-lt"/>
              </a:rPr>
              <a:t>qhat</a:t>
            </a:r>
            <a:endParaRPr lang="en-US" sz="2400" b="0" dirty="0" smtClean="0">
              <a:solidFill>
                <a:prstClr val="black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sz="2400" b="0" dirty="0" smtClean="0">
              <a:solidFill>
                <a:prstClr val="black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 in e-p also quark TMD PDF, quark </a:t>
            </a:r>
            <a:r>
              <a:rPr lang="en-US" sz="2400" b="0" dirty="0" err="1" smtClean="0">
                <a:solidFill>
                  <a:prstClr val="black"/>
                </a:solidFill>
                <a:latin typeface="+mn-lt"/>
              </a:rPr>
              <a:t>Sivers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 function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sz="2400" b="0" i="1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400" b="0" i="1" dirty="0" smtClean="0">
                <a:solidFill>
                  <a:prstClr val="black"/>
                </a:solidFill>
                <a:latin typeface="+mn-lt"/>
              </a:rPr>
              <a:t>     </a:t>
            </a:r>
            <a:r>
              <a:rPr lang="en-US" sz="2400" b="0" i="1" dirty="0" smtClean="0">
                <a:solidFill>
                  <a:srgbClr val="5B9BD5"/>
                </a:solidFill>
                <a:latin typeface="+mn-lt"/>
              </a:rPr>
              <a:t>Liu et al. </a:t>
            </a:r>
            <a:r>
              <a:rPr lang="en-US" sz="2400" b="0" i="1" dirty="0">
                <a:solidFill>
                  <a:srgbClr val="5B9BD5"/>
                </a:solidFill>
                <a:latin typeface="+mn-lt"/>
              </a:rPr>
              <a:t>PRL 122 192003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2400" b="0" dirty="0" smtClean="0">
              <a:solidFill>
                <a:prstClr val="black"/>
              </a:solidFill>
              <a:latin typeface="+mn-lt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b="0" dirty="0" smtClean="0">
              <a:solidFill>
                <a:prstClr val="black"/>
              </a:solidFill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s-CL" sz="1800" b="0" dirty="0">
              <a:solidFill>
                <a:prstClr val="black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5" y="2009279"/>
            <a:ext cx="4514707" cy="44344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03434" y="1704328"/>
            <a:ext cx="1926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b="0" i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PRL </a:t>
            </a:r>
            <a:r>
              <a:rPr lang="en-US" sz="1800" b="0" i="1" dirty="0">
                <a:solidFill>
                  <a:prstClr val="black"/>
                </a:solidFill>
                <a:latin typeface="Georgia" panose="02040502050405020303" pitchFamily="18" charset="0"/>
              </a:rPr>
              <a:t>122 192003</a:t>
            </a:r>
          </a:p>
        </p:txBody>
      </p:sp>
      <p:pic>
        <p:nvPicPr>
          <p:cNvPr id="10" name="Content Placeholder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2867" y="56336"/>
            <a:ext cx="1795592" cy="168956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87388" y="180459"/>
            <a:ext cx="52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</a:rPr>
              <a:t>tag</a:t>
            </a:r>
            <a:endParaRPr lang="es-CL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46323" y="900907"/>
            <a:ext cx="91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800" dirty="0" smtClean="0">
                <a:solidFill>
                  <a:srgbClr val="FF0000"/>
                </a:solidFill>
                <a:latin typeface="Calibri"/>
              </a:rPr>
              <a:t>probe</a:t>
            </a:r>
            <a:endParaRPr lang="es-CL" sz="18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20423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32" y="1026243"/>
            <a:ext cx="4930628" cy="4768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none" dirty="0" smtClean="0">
                <a:latin typeface="Georgia" panose="02040502050405020303" pitchFamily="18" charset="0"/>
              </a:rPr>
              <a:t>Lepton-jet </a:t>
            </a:r>
            <a:r>
              <a:rPr lang="en-US" u="none" dirty="0" err="1">
                <a:latin typeface="Georgia" panose="02040502050405020303" pitchFamily="18" charset="0"/>
                <a:cs typeface="Trebuchet MS"/>
              </a:rPr>
              <a:t>p</a:t>
            </a:r>
            <a:r>
              <a:rPr lang="en-US" u="none" baseline="-25000" dirty="0" err="1">
                <a:latin typeface="Georgia" panose="02040502050405020303" pitchFamily="18" charset="0"/>
                <a:cs typeface="Trebuchet MS"/>
              </a:rPr>
              <a:t>T</a:t>
            </a:r>
            <a:r>
              <a:rPr lang="en-US" i="1" u="none" baseline="-25000" dirty="0">
                <a:latin typeface="Georgia" panose="02040502050405020303" pitchFamily="18" charset="0"/>
                <a:cs typeface="Trebuchet MS"/>
              </a:rPr>
              <a:t> </a:t>
            </a:r>
            <a:r>
              <a:rPr lang="en-US" u="none" dirty="0" smtClean="0">
                <a:latin typeface="Georgia" panose="02040502050405020303" pitchFamily="18" charset="0"/>
              </a:rPr>
              <a:t>balance</a:t>
            </a:r>
            <a:endParaRPr lang="es-CL" u="none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91100" y="1792176"/>
            <a:ext cx="409190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b="0" dirty="0" err="1" smtClean="0">
                <a:solidFill>
                  <a:prstClr val="black"/>
                </a:solidFill>
                <a:latin typeface="+mn-lt"/>
              </a:rPr>
              <a:t>eA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/ep comparison for E-loss studies: </a:t>
            </a:r>
            <a:br>
              <a:rPr lang="en-US" sz="2400" b="0" dirty="0" smtClean="0">
                <a:solidFill>
                  <a:prstClr val="black"/>
                </a:solidFill>
                <a:latin typeface="+mn-lt"/>
              </a:rPr>
            </a:b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- event-by-event tagging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b="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    ~ static medium.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b="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    ~ pure quark fraction.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b="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    ~ background free.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b="0" dirty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400" b="0" dirty="0" smtClean="0">
                <a:solidFill>
                  <a:prstClr val="black"/>
                </a:solidFill>
                <a:latin typeface="+mn-lt"/>
              </a:rPr>
              <a:t>    - Ultra-precise data!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 sz="2400" b="0" dirty="0">
              <a:solidFill>
                <a:prstClr val="black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“</a:t>
            </a:r>
            <a:r>
              <a:rPr lang="en-US" sz="2400" i="1" dirty="0">
                <a:solidFill>
                  <a:srgbClr val="FF0000"/>
                </a:solidFill>
                <a:latin typeface="+mn-lt"/>
              </a:rPr>
              <a:t>How does the nucleus react </a:t>
            </a: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to </a:t>
            </a:r>
            <a:r>
              <a:rPr lang="en-US" sz="2400" i="1" dirty="0">
                <a:solidFill>
                  <a:srgbClr val="FF0000"/>
                </a:solidFill>
                <a:latin typeface="+mn-lt"/>
              </a:rPr>
              <a:t>a fast color charge?” </a:t>
            </a:r>
            <a:endParaRPr lang="es-CL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8004" y="5863302"/>
            <a:ext cx="2080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2400" i="1" dirty="0" smtClean="0">
                <a:solidFill>
                  <a:prstClr val="black"/>
                </a:solidFill>
                <a:latin typeface="Calibri"/>
              </a:rPr>
              <a:t>Lab frame</a:t>
            </a:r>
            <a:endParaRPr lang="es-CL" sz="2400" i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313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ea typeface="Georgia"/>
                <a:cs typeface="Georgia"/>
                <a:sym typeface="Georgia"/>
              </a:rPr>
              <a:t>Jet substructure </a:t>
            </a:r>
            <a:r>
              <a:rPr lang="en" dirty="0" smtClean="0">
                <a:ea typeface="Georgia"/>
                <a:cs typeface="Georgia"/>
                <a:sym typeface="Georgia"/>
              </a:rPr>
              <a:t>in</a:t>
            </a:r>
            <a:r>
              <a:rPr lang="en-US" dirty="0" smtClean="0">
                <a:ea typeface="Georgia"/>
                <a:cs typeface="Georgia"/>
                <a:sym typeface="Georgia"/>
              </a:rPr>
              <a:t> e + p</a:t>
            </a:r>
            <a:endParaRPr dirty="0">
              <a:ea typeface="Georgia"/>
              <a:cs typeface="Georgia"/>
              <a:sym typeface="Georgia"/>
            </a:endParaRPr>
          </a:p>
        </p:txBody>
      </p:sp>
      <p:pic>
        <p:nvPicPr>
          <p:cNvPr id="181" name="Google Shape;18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084786"/>
            <a:ext cx="4829025" cy="4783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4823" y="1135594"/>
            <a:ext cx="4550226" cy="4555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451403" y="861418"/>
            <a:ext cx="16544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Miguel </a:t>
            </a: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Arratia</a:t>
            </a:r>
            <a:endParaRPr lang="en-US" sz="1800" b="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Plaque 5"/>
          <p:cNvSpPr/>
          <p:nvPr/>
        </p:nvSpPr>
        <p:spPr bwMode="auto">
          <a:xfrm>
            <a:off x="685800" y="5742996"/>
            <a:ext cx="8420100" cy="1176147"/>
          </a:xfrm>
          <a:prstGeom prst="plaqu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Sensitive to interactions with matter; </a:t>
            </a:r>
            <a:r>
              <a:rPr lang="en-US" sz="2400" i="1" dirty="0" err="1" smtClean="0">
                <a:solidFill>
                  <a:srgbClr val="FF0000"/>
                </a:solidFill>
                <a:latin typeface="+mn-lt"/>
              </a:rPr>
              <a:t>hadronization</a:t>
            </a:r>
            <a:r>
              <a:rPr lang="mr-IN" sz="2400" i="1" dirty="0" smtClean="0">
                <a:solidFill>
                  <a:srgbClr val="FF0000"/>
                </a:solidFill>
                <a:latin typeface="+mn-lt"/>
              </a:rPr>
              <a:t>…</a:t>
            </a:r>
            <a:endParaRPr lang="en-US" sz="2400" i="1" dirty="0" smtClean="0">
              <a:solidFill>
                <a:srgbClr val="FF0000"/>
              </a:solidFill>
              <a:latin typeface="+mn-lt"/>
            </a:endParaRP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Next steps: simulate </a:t>
            </a:r>
            <a:r>
              <a:rPr lang="en-US" sz="2400" i="1" dirty="0" err="1" smtClean="0">
                <a:solidFill>
                  <a:srgbClr val="FF0000"/>
                </a:solidFill>
                <a:latin typeface="+mn-lt"/>
              </a:rPr>
              <a:t>e+A</a:t>
            </a: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, detector response effects</a:t>
            </a:r>
            <a:endParaRPr lang="en-US" sz="24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380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516" y="663928"/>
            <a:ext cx="8234362" cy="4902877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Jets offer precision probe of QCD matter!</a:t>
            </a:r>
          </a:p>
          <a:p>
            <a:pPr marL="800076" lvl="1" indent="-342900">
              <a:buFont typeface="Wingdings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q</a:t>
            </a:r>
            <a:r>
              <a:rPr lang="en-US" dirty="0" smtClean="0">
                <a:solidFill>
                  <a:schemeClr val="tx1"/>
                </a:solidFill>
              </a:rPr>
              <a:t>uantify </a:t>
            </a:r>
            <a:r>
              <a:rPr lang="en-US" dirty="0" err="1" smtClean="0">
                <a:solidFill>
                  <a:schemeClr val="tx1"/>
                </a:solidFill>
              </a:rPr>
              <a:t>parton</a:t>
            </a:r>
            <a:r>
              <a:rPr lang="en-US" dirty="0" smtClean="0">
                <a:solidFill>
                  <a:schemeClr val="tx1"/>
                </a:solidFill>
              </a:rPr>
              <a:t> - matter interactions</a:t>
            </a:r>
          </a:p>
          <a:p>
            <a:pPr marL="800076" lvl="1" indent="-342900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Groomed substructure observables &lt;-&gt; QCD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Jets at the EIC will open a new window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Precise nucleon &amp; nuclear </a:t>
            </a:r>
            <a:r>
              <a:rPr lang="en-US" dirty="0" err="1" smtClean="0">
                <a:solidFill>
                  <a:schemeClr val="tx1"/>
                </a:solidFill>
              </a:rPr>
              <a:t>pdf’s</a:t>
            </a:r>
            <a:endParaRPr lang="en-US" dirty="0" smtClean="0">
              <a:solidFill>
                <a:schemeClr val="tx1"/>
              </a:solidFill>
            </a:endParaRP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Gluon contribution to proton spin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Possible saturation effects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Sensitive to </a:t>
            </a:r>
            <a:r>
              <a:rPr lang="en-US" dirty="0" err="1" smtClean="0">
                <a:solidFill>
                  <a:schemeClr val="tx1"/>
                </a:solidFill>
              </a:rPr>
              <a:t>hadronization</a:t>
            </a:r>
            <a:r>
              <a:rPr lang="en-US" dirty="0" smtClean="0">
                <a:solidFill>
                  <a:schemeClr val="tx1"/>
                </a:solidFill>
              </a:rPr>
              <a:t> process?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/>
              <a:t>Congratulations Wick!</a:t>
            </a:r>
          </a:p>
          <a:p>
            <a:pPr lvl="1"/>
            <a:r>
              <a:rPr lang="en-US" dirty="0" smtClean="0"/>
              <a:t>You’ve had tremendous </a:t>
            </a:r>
          </a:p>
          <a:p>
            <a:pPr lvl="1"/>
            <a:r>
              <a:rPr lang="en-US" dirty="0" smtClean="0"/>
              <a:t>influence in many areas!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firework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7" t="8611" r="3669" b="22749"/>
          <a:stretch/>
        </p:blipFill>
        <p:spPr>
          <a:xfrm>
            <a:off x="5596938" y="3465155"/>
            <a:ext cx="3547062" cy="339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honor of Wick </a:t>
            </a:r>
            <a:r>
              <a:rPr lang="en-US" dirty="0" err="1" smtClean="0"/>
              <a:t>Haxton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creen Shot 2020-01-06 at 9.21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667" y="787400"/>
            <a:ext cx="2286000" cy="2997200"/>
          </a:xfrm>
          <a:prstGeom prst="rect">
            <a:avLst/>
          </a:prstGeom>
        </p:spPr>
      </p:pic>
      <p:pic>
        <p:nvPicPr>
          <p:cNvPr id="6" name="Picture 5" descr="Screen Shot 2020-01-06 at 9.22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/>
          <a:stretch/>
        </p:blipFill>
        <p:spPr>
          <a:xfrm>
            <a:off x="5037665" y="787400"/>
            <a:ext cx="2264113" cy="2895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2076" y="4211593"/>
            <a:ext cx="8126123" cy="164968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i="1" dirty="0" smtClean="0">
                <a:solidFill>
                  <a:schemeClr val="accent6"/>
                </a:solidFill>
                <a:latin typeface="+mn-lt"/>
              </a:rPr>
              <a:t>Chair of the UCB Physics Department</a:t>
            </a:r>
          </a:p>
          <a:p>
            <a:pPr>
              <a:buNone/>
            </a:pPr>
            <a:r>
              <a:rPr lang="en-US" sz="2200" i="1" dirty="0" smtClean="0">
                <a:solidFill>
                  <a:schemeClr val="accent6"/>
                </a:solidFill>
                <a:latin typeface="+mn-lt"/>
              </a:rPr>
              <a:t>Senior Staff Member at LBNL Nuclear Science Division</a:t>
            </a:r>
          </a:p>
          <a:p>
            <a:pPr>
              <a:buNone/>
            </a:pPr>
            <a:endParaRPr lang="en-US" sz="2200" i="1" dirty="0">
              <a:solidFill>
                <a:schemeClr val="accent6"/>
              </a:solidFill>
              <a:latin typeface="+mn-lt"/>
            </a:endParaRPr>
          </a:p>
          <a:p>
            <a:pPr>
              <a:buNone/>
            </a:pPr>
            <a:r>
              <a:rPr lang="en-US" sz="2200" dirty="0" smtClean="0">
                <a:solidFill>
                  <a:srgbClr val="A300A0"/>
                </a:solidFill>
                <a:latin typeface="+mn-lt"/>
              </a:rPr>
              <a:t>Cheerful skeptic who keeps us on our toes</a:t>
            </a:r>
            <a:r>
              <a:rPr lang="mr-IN" sz="2200" dirty="0" smtClean="0">
                <a:solidFill>
                  <a:srgbClr val="A300A0"/>
                </a:solidFill>
                <a:latin typeface="+mn-lt"/>
              </a:rPr>
              <a:t>…</a:t>
            </a:r>
            <a:endParaRPr lang="en-US" sz="2200" dirty="0">
              <a:solidFill>
                <a:srgbClr val="A300A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29090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5" name="Rectangle 3"/>
          <p:cNvSpPr>
            <a:spLocks noGrp="1" noChangeArrowheads="1"/>
          </p:cNvSpPr>
          <p:nvPr>
            <p:ph idx="1"/>
          </p:nvPr>
        </p:nvSpPr>
        <p:spPr>
          <a:xfrm>
            <a:off x="2459038" y="2302933"/>
            <a:ext cx="4977518" cy="707882"/>
          </a:xfrm>
        </p:spPr>
        <p:txBody>
          <a:bodyPr/>
          <a:lstStyle/>
          <a:p>
            <a:r>
              <a:rPr lang="en-US" sz="4000" dirty="0" smtClean="0"/>
              <a:t> Backup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3BE80-42E4-BD4E-890F-E8C76406BCC3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7" y="150284"/>
            <a:ext cx="8509000" cy="457200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ast QCD matter </a:t>
            </a:r>
            <a:r>
              <a:rPr lang="en-US" dirty="0" err="1" smtClean="0"/>
              <a:t>isotropization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883" y="746324"/>
            <a:ext cx="8665882" cy="5909305"/>
          </a:xfrm>
          <a:ln>
            <a:noFill/>
          </a:ln>
        </p:spPr>
        <p:txBody>
          <a:bodyPr/>
          <a:lstStyle/>
          <a:p>
            <a:r>
              <a:rPr lang="en-US" sz="2000" dirty="0"/>
              <a:t>V</a:t>
            </a:r>
            <a:r>
              <a:rPr lang="en-US" sz="2000" dirty="0" smtClean="0"/>
              <a:t>ery hard to measure directly!</a:t>
            </a:r>
          </a:p>
          <a:p>
            <a:pPr lvl="1"/>
            <a:r>
              <a:rPr lang="en-US" sz="2000" i="1" dirty="0" smtClean="0">
                <a:solidFill>
                  <a:schemeClr val="tx1"/>
                </a:solidFill>
              </a:rPr>
              <a:t>Depends on transport </a:t>
            </a:r>
            <a:r>
              <a:rPr lang="en-US" sz="2000" i="1" dirty="0">
                <a:solidFill>
                  <a:schemeClr val="tx1"/>
                </a:solidFill>
              </a:rPr>
              <a:t>in </a:t>
            </a:r>
            <a:r>
              <a:rPr lang="en-US" sz="2000" i="1" dirty="0" smtClean="0">
                <a:solidFill>
                  <a:schemeClr val="tx1"/>
                </a:solidFill>
              </a:rPr>
              <a:t>(cold) QCD matter</a:t>
            </a:r>
            <a:endParaRPr lang="en-US" sz="2000" i="1" dirty="0" smtClean="0">
              <a:solidFill>
                <a:srgbClr val="9A0734"/>
              </a:solidFill>
            </a:endParaRPr>
          </a:p>
          <a:p>
            <a:pPr marL="514346" indent="-457200"/>
            <a:r>
              <a:rPr lang="en-US" sz="2000" dirty="0" smtClean="0">
                <a:solidFill>
                  <a:srgbClr val="FF0000"/>
                </a:solidFill>
              </a:rPr>
              <a:t>Is coherent scattering the reason?</a:t>
            </a:r>
            <a:endParaRPr lang="en-US" sz="2000" i="1" dirty="0" smtClean="0">
              <a:solidFill>
                <a:srgbClr val="FF0000"/>
              </a:solidFill>
            </a:endParaRPr>
          </a:p>
          <a:p>
            <a:pPr marL="914376" lvl="1" indent="-457200">
              <a:buFont typeface="Wingdings" charset="2"/>
              <a:buChar char="Ø"/>
            </a:pPr>
            <a:r>
              <a:rPr lang="en-US" sz="2000" i="1" dirty="0" smtClean="0">
                <a:solidFill>
                  <a:schemeClr val="tx1"/>
                </a:solidFill>
              </a:rPr>
              <a:t>Parton interactions in hot, dense QCD and cold, dense QCD should be similar</a:t>
            </a:r>
          </a:p>
          <a:p>
            <a:pPr marL="457176" lvl="1" indent="0"/>
            <a:endParaRPr lang="en-US" sz="2000" i="1" dirty="0" smtClean="0">
              <a:solidFill>
                <a:schemeClr val="tx1"/>
              </a:solidFill>
            </a:endParaRPr>
          </a:p>
          <a:p>
            <a:pPr marL="57146" indent="0">
              <a:buNone/>
            </a:pPr>
            <a:endParaRPr lang="en-US" sz="2000" dirty="0" smtClean="0">
              <a:solidFill>
                <a:srgbClr val="A300A0"/>
              </a:solidFill>
            </a:endParaRPr>
          </a:p>
          <a:p>
            <a:pPr marL="57146" indent="0">
              <a:buNone/>
            </a:pPr>
            <a:endParaRPr lang="en-US" sz="2000" dirty="0" smtClean="0">
              <a:solidFill>
                <a:srgbClr val="A300A0"/>
              </a:solidFill>
            </a:endParaRPr>
          </a:p>
          <a:p>
            <a:pPr marL="57146" indent="0">
              <a:buNone/>
            </a:pPr>
            <a:endParaRPr lang="en-US" sz="2000" dirty="0">
              <a:solidFill>
                <a:srgbClr val="A300A0"/>
              </a:solidFill>
            </a:endParaRPr>
          </a:p>
          <a:p>
            <a:pPr marL="57146" indent="0">
              <a:buNone/>
            </a:pPr>
            <a:endParaRPr lang="en-US" sz="2000" dirty="0">
              <a:solidFill>
                <a:srgbClr val="A300A0"/>
              </a:solidFill>
            </a:endParaRPr>
          </a:p>
          <a:p>
            <a:pPr marL="57146" indent="0">
              <a:buNone/>
            </a:pPr>
            <a:endParaRPr lang="en-US" sz="2000" dirty="0" smtClean="0">
              <a:solidFill>
                <a:srgbClr val="A300A0"/>
              </a:solidFill>
            </a:endParaRPr>
          </a:p>
          <a:p>
            <a:pPr marL="514346" indent="-457200"/>
            <a:r>
              <a:rPr lang="en-US" sz="2000" dirty="0" smtClean="0">
                <a:solidFill>
                  <a:srgbClr val="A300A0"/>
                </a:solidFill>
              </a:rPr>
              <a:t>Or, might the system already have many-body interactions that change the distributions from a sum of </a:t>
            </a:r>
            <a:r>
              <a:rPr lang="en-US" sz="2000" dirty="0" err="1" smtClean="0">
                <a:solidFill>
                  <a:srgbClr val="A300A0"/>
                </a:solidFill>
              </a:rPr>
              <a:t>pp</a:t>
            </a:r>
            <a:r>
              <a:rPr lang="en-US" sz="2000" dirty="0" smtClean="0">
                <a:solidFill>
                  <a:srgbClr val="A300A0"/>
                </a:solidFill>
              </a:rPr>
              <a:t> collisions?</a:t>
            </a:r>
          </a:p>
          <a:p>
            <a:pPr marL="914376" lvl="1" indent="-457200">
              <a:buFont typeface="Wingdings" charset="2"/>
              <a:buChar char="Ø"/>
            </a:pPr>
            <a:r>
              <a:rPr lang="en-US" sz="2000" i="1" dirty="0" err="1" smtClean="0">
                <a:solidFill>
                  <a:srgbClr val="A300A0"/>
                </a:solidFill>
              </a:rPr>
              <a:t>g+g</a:t>
            </a:r>
            <a:r>
              <a:rPr lang="en-US" sz="2000" i="1" dirty="0" smtClean="0">
                <a:solidFill>
                  <a:srgbClr val="A300A0"/>
                </a:solidFill>
              </a:rPr>
              <a:t> </a:t>
            </a:r>
            <a:r>
              <a:rPr lang="en-US" sz="2000" i="1" dirty="0" smtClean="0">
                <a:solidFill>
                  <a:srgbClr val="A300A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i="1" dirty="0">
                <a:solidFill>
                  <a:srgbClr val="A300A0"/>
                </a:solidFill>
                <a:cs typeface="Wingdings"/>
                <a:sym typeface="Wingdings"/>
              </a:rPr>
              <a:t> </a:t>
            </a:r>
            <a:r>
              <a:rPr lang="en-US" sz="2000" i="1" dirty="0" smtClean="0">
                <a:solidFill>
                  <a:srgbClr val="A300A0"/>
                </a:solidFill>
                <a:cs typeface="Wingdings"/>
                <a:sym typeface="Wingdings"/>
              </a:rPr>
              <a:t>g large if approaching saturation</a:t>
            </a:r>
            <a:r>
              <a:rPr lang="mr-IN" sz="2000" i="1" dirty="0" smtClean="0">
                <a:solidFill>
                  <a:srgbClr val="A300A0"/>
                </a:solidFill>
                <a:cs typeface="Wingdings"/>
                <a:sym typeface="Wingdings"/>
              </a:rPr>
              <a:t>…</a:t>
            </a:r>
            <a:endParaRPr lang="en-US" sz="2000" i="1" dirty="0" smtClean="0">
              <a:solidFill>
                <a:srgbClr val="A300A0"/>
              </a:solidFill>
              <a:cs typeface="Wingdings"/>
              <a:sym typeface="Wingdings"/>
            </a:endParaRPr>
          </a:p>
          <a:p>
            <a:pPr marL="914376" lvl="1" indent="-457200">
              <a:buFont typeface="Wingdings" charset="2"/>
              <a:buChar char="Ø"/>
            </a:pPr>
            <a:endParaRPr lang="en-US" sz="2000" dirty="0">
              <a:solidFill>
                <a:srgbClr val="A300A0"/>
              </a:solidFill>
            </a:endParaRPr>
          </a:p>
          <a:p>
            <a:pPr marL="57146" indent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* </a:t>
            </a:r>
            <a:r>
              <a:rPr lang="en-US" sz="2000" dirty="0" smtClean="0">
                <a:solidFill>
                  <a:srgbClr val="0000FF"/>
                </a:solidFill>
              </a:rPr>
              <a:t>Full </a:t>
            </a:r>
            <a:r>
              <a:rPr lang="en-US" sz="2000" dirty="0" err="1" smtClean="0">
                <a:solidFill>
                  <a:srgbClr val="0000FF"/>
                </a:solidFill>
              </a:rPr>
              <a:t>thermalization</a:t>
            </a:r>
            <a:r>
              <a:rPr lang="en-US" sz="2000" dirty="0" smtClean="0">
                <a:solidFill>
                  <a:srgbClr val="0000FF"/>
                </a:solidFill>
              </a:rPr>
              <a:t> not required for hydrodynamics</a:t>
            </a:r>
          </a:p>
          <a:p>
            <a:pPr marL="57146" indent="0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      maybe not even </a:t>
            </a:r>
            <a:r>
              <a:rPr lang="en-US" sz="2000" dirty="0" err="1" smtClean="0">
                <a:solidFill>
                  <a:srgbClr val="0000FF"/>
                </a:solidFill>
              </a:rPr>
              <a:t>isotropization</a:t>
            </a:r>
            <a:r>
              <a:rPr lang="mr-IN" sz="2000" dirty="0" smtClean="0">
                <a:solidFill>
                  <a:srgbClr val="0000FF"/>
                </a:solidFill>
              </a:rPr>
              <a:t>…</a:t>
            </a:r>
            <a:r>
              <a:rPr lang="en-US" sz="2000" dirty="0" smtClean="0">
                <a:solidFill>
                  <a:srgbClr val="0000FF"/>
                </a:solidFill>
              </a:rPr>
              <a:t>  but why is not known!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0099" y="2438761"/>
            <a:ext cx="5567085" cy="2043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6133915" y="2450253"/>
            <a:ext cx="2329017" cy="78175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0" i="1" dirty="0" smtClean="0">
                <a:solidFill>
                  <a:srgbClr val="000000"/>
                </a:solidFill>
                <a:latin typeface="+mn-lt"/>
              </a:rPr>
              <a:t>Y. </a:t>
            </a:r>
            <a:r>
              <a:rPr lang="en-US" sz="1400" b="0" i="1" dirty="0" err="1" smtClean="0">
                <a:solidFill>
                  <a:srgbClr val="000000"/>
                </a:solidFill>
                <a:latin typeface="+mn-lt"/>
              </a:rPr>
              <a:t>Mehtar</a:t>
            </a:r>
            <a:r>
              <a:rPr lang="en-US" sz="1400" b="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b="0" i="1" dirty="0" err="1" smtClean="0">
                <a:solidFill>
                  <a:srgbClr val="000000"/>
                </a:solidFill>
                <a:latin typeface="+mn-lt"/>
              </a:rPr>
              <a:t>Tani</a:t>
            </a:r>
            <a:r>
              <a:rPr lang="en-US" sz="1400" b="0" i="1" dirty="0" smtClean="0">
                <a:solidFill>
                  <a:srgbClr val="000000"/>
                </a:solidFill>
                <a:latin typeface="+mn-lt"/>
              </a:rPr>
              <a:t>: JHEP04, 125 </a:t>
            </a:r>
            <a:r>
              <a:rPr lang="en-US" sz="1400" b="0" i="1" dirty="0">
                <a:solidFill>
                  <a:srgbClr val="000000"/>
                </a:solidFill>
                <a:latin typeface="+mn-lt"/>
              </a:rPr>
              <a:t>(2017) </a:t>
            </a:r>
            <a:r>
              <a:rPr lang="en-US" sz="1400" b="0" i="1" dirty="0" smtClean="0">
                <a:solidFill>
                  <a:srgbClr val="000000"/>
                </a:solidFill>
                <a:latin typeface="+mn-lt"/>
              </a:rPr>
              <a:t>2017</a:t>
            </a:r>
          </a:p>
          <a:p>
            <a:pPr>
              <a:buNone/>
            </a:pPr>
            <a:r>
              <a:rPr lang="en-US" sz="1400" b="0" i="1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b="0" i="1" dirty="0" smtClean="0">
                <a:solidFill>
                  <a:srgbClr val="000000"/>
                </a:solidFill>
                <a:latin typeface="+mn-lt"/>
              </a:rPr>
              <a:t>    picture: M. </a:t>
            </a:r>
            <a:r>
              <a:rPr lang="en-US" sz="1400" b="0" i="1" dirty="0" err="1" smtClean="0">
                <a:solidFill>
                  <a:srgbClr val="000000"/>
                </a:solidFill>
                <a:latin typeface="+mn-lt"/>
              </a:rPr>
              <a:t>Arratia</a:t>
            </a:r>
            <a:endParaRPr lang="en-US" sz="1400" b="0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072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make progress?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700" y="711200"/>
            <a:ext cx="8432800" cy="289001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What </a:t>
            </a:r>
            <a:r>
              <a:rPr lang="en-US" i="1" dirty="0" smtClean="0">
                <a:solidFill>
                  <a:schemeClr val="tx1"/>
                </a:solidFill>
              </a:rPr>
              <a:t>are </a:t>
            </a:r>
            <a:r>
              <a:rPr lang="en-US" dirty="0" smtClean="0">
                <a:solidFill>
                  <a:schemeClr val="tx1"/>
                </a:solidFill>
              </a:rPr>
              <a:t>the pre-equilibrium dynamics?</a:t>
            </a:r>
          </a:p>
          <a:p>
            <a:r>
              <a:rPr lang="en-US" dirty="0" smtClean="0"/>
              <a:t>Need to better understand </a:t>
            </a:r>
            <a:r>
              <a:rPr lang="en-US" dirty="0" err="1" smtClean="0"/>
              <a:t>parton</a:t>
            </a:r>
            <a:r>
              <a:rPr lang="en-US" dirty="0" smtClean="0"/>
              <a:t> transport!</a:t>
            </a:r>
          </a:p>
          <a:p>
            <a:pPr lvl="1"/>
            <a:r>
              <a:rPr lang="en-US" dirty="0" smtClean="0"/>
              <a:t>In matter at small x in nucleon/nucleus</a:t>
            </a:r>
          </a:p>
          <a:p>
            <a:pPr lvl="1"/>
            <a:r>
              <a:rPr lang="en-US" dirty="0" smtClean="0"/>
              <a:t>In hot, dense quark gluon plasma</a:t>
            </a:r>
          </a:p>
          <a:p>
            <a:r>
              <a:rPr lang="en-US" dirty="0" smtClean="0">
                <a:solidFill>
                  <a:srgbClr val="A300A0"/>
                </a:solidFill>
              </a:rPr>
              <a:t>Need QCD transport in medium(s) &amp; medium response</a:t>
            </a:r>
          </a:p>
          <a:p>
            <a:pPr lvl="1"/>
            <a:r>
              <a:rPr lang="en-US" dirty="0" smtClean="0">
                <a:solidFill>
                  <a:srgbClr val="A300A0"/>
                </a:solidFill>
              </a:rPr>
              <a:t>Have a nice tool to use!</a:t>
            </a:r>
            <a:endParaRPr lang="en-US" dirty="0">
              <a:solidFill>
                <a:srgbClr val="A300A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889000" y="3269986"/>
            <a:ext cx="8255000" cy="2908981"/>
            <a:chOff x="889000" y="3269986"/>
            <a:chExt cx="8255000" cy="29089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803" b="4561"/>
            <a:stretch/>
          </p:blipFill>
          <p:spPr>
            <a:xfrm>
              <a:off x="889000" y="3269986"/>
              <a:ext cx="5240863" cy="260862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438900" y="3378200"/>
              <a:ext cx="2705100" cy="280076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ED4654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000" i="1" dirty="0" smtClean="0">
                  <a:solidFill>
                    <a:schemeClr val="tx1"/>
                  </a:solidFill>
                  <a:latin typeface="+mn-lt"/>
                </a:rPr>
                <a:t>Jets:</a:t>
              </a:r>
            </a:p>
            <a:p>
              <a:pPr>
                <a:buNone/>
              </a:pPr>
              <a:r>
                <a:rPr lang="en-US" sz="2000" i="1" dirty="0" smtClean="0">
                  <a:solidFill>
                    <a:schemeClr val="tx1"/>
                  </a:solidFill>
                  <a:latin typeface="+mn-lt"/>
                </a:rPr>
                <a:t>Parton energy loss</a:t>
              </a:r>
            </a:p>
            <a:p>
              <a:pPr>
                <a:buNone/>
              </a:pPr>
              <a:r>
                <a:rPr lang="en-US" sz="2000" i="1" dirty="0" smtClean="0">
                  <a:solidFill>
                    <a:srgbClr val="A300A0"/>
                  </a:solidFill>
                  <a:latin typeface="+mn-lt"/>
                </a:rPr>
                <a:t>Quark mass</a:t>
              </a:r>
            </a:p>
            <a:p>
              <a:pPr>
                <a:buNone/>
              </a:pPr>
              <a:r>
                <a:rPr lang="en-US" sz="2000" i="1" dirty="0" smtClean="0">
                  <a:solidFill>
                    <a:srgbClr val="A300A0"/>
                  </a:solidFill>
                  <a:latin typeface="+mn-lt"/>
                </a:rPr>
                <a:t>Dependence</a:t>
              </a:r>
            </a:p>
            <a:p>
              <a:pPr>
                <a:buNone/>
              </a:pPr>
              <a:r>
                <a:rPr lang="en-US" sz="2000" i="1" dirty="0" smtClean="0">
                  <a:solidFill>
                    <a:schemeClr val="accent6"/>
                  </a:solidFill>
                  <a:latin typeface="+mn-lt"/>
                </a:rPr>
                <a:t>Jet structure modifications from </a:t>
              </a:r>
              <a:r>
                <a:rPr lang="en-US" sz="2000" i="1" dirty="0" err="1" smtClean="0">
                  <a:solidFill>
                    <a:schemeClr val="accent6"/>
                  </a:solidFill>
                  <a:latin typeface="+mn-lt"/>
                </a:rPr>
                <a:t>parton</a:t>
              </a:r>
              <a:r>
                <a:rPr lang="en-US" sz="2000" i="1" dirty="0" smtClean="0">
                  <a:solidFill>
                    <a:schemeClr val="accent6"/>
                  </a:solidFill>
                  <a:latin typeface="+mn-lt"/>
                </a:rPr>
                <a:t>-plasma interactions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10782" y="5860018"/>
            <a:ext cx="17190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Y. </a:t>
            </a: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Mehtar-Tani</a:t>
            </a:r>
            <a:endParaRPr lang="en-US" sz="1800" b="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843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Groomed jet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32600" y="189290"/>
            <a:ext cx="179077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1" dirty="0" err="1" smtClean="0">
                <a:solidFill>
                  <a:schemeClr val="tx1"/>
                </a:solidFill>
                <a:latin typeface="+mn-lt"/>
              </a:rPr>
              <a:t>M</a:t>
            </a:r>
            <a:r>
              <a:rPr lang="en-US" b="0" i="1" baseline="-25000" dirty="0" err="1" smtClean="0">
                <a:solidFill>
                  <a:schemeClr val="tx1"/>
                </a:solidFill>
                <a:latin typeface="+mn-lt"/>
              </a:rPr>
              <a:t>Jet</a:t>
            </a:r>
            <a:r>
              <a:rPr lang="en-US" b="0" i="1" dirty="0" smtClean="0">
                <a:solidFill>
                  <a:schemeClr val="tx1"/>
                </a:solidFill>
                <a:latin typeface="+mn-lt"/>
              </a:rPr>
              <a:t> ~ z</a:t>
            </a:r>
            <a:r>
              <a:rPr lang="en-US" b="0" i="1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θ</a:t>
            </a:r>
            <a:r>
              <a:rPr lang="en-US" b="0" i="1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b="0" i="1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b="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12511"/>
            <a:ext cx="7942710" cy="24243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899" y="2741272"/>
            <a:ext cx="3419143" cy="411672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 bwMode="auto">
          <a:xfrm>
            <a:off x="850900" y="1371600"/>
            <a:ext cx="660400" cy="774700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458200" y="3683000"/>
            <a:ext cx="660400" cy="774700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50948" y="4111451"/>
            <a:ext cx="5676825" cy="1717389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  <a:spAutoFit/>
          </a:bodyPr>
          <a:lstStyle>
            <a:lvl1pPr marL="342882" indent="-34288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defRPr sz="2400" b="1">
                <a:solidFill>
                  <a:schemeClr val="hlink"/>
                </a:solidFill>
                <a:latin typeface="+mn-lt"/>
                <a:ea typeface="+mn-ea"/>
                <a:cs typeface="+mn-cs"/>
              </a:defRPr>
            </a:lvl1pPr>
            <a:lvl2pPr marL="742912" indent="-285736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SzPct val="60000"/>
              <a:buFont typeface="Monotype Sorts" charset="2"/>
              <a:defRPr sz="2400" b="1">
                <a:solidFill>
                  <a:schemeClr val="hlink"/>
                </a:solidFill>
                <a:latin typeface="+mn-lt"/>
                <a:ea typeface="ＭＳ Ｐゴシック" charset="-128"/>
              </a:defRPr>
            </a:lvl2pPr>
            <a:lvl3pPr marL="1142942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3pPr>
            <a:lvl4pPr marL="160011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4pPr>
            <a:lvl5pPr marL="205729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5pPr>
            <a:lvl6pPr marL="251447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6pPr>
            <a:lvl7pPr marL="2971648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7pPr>
            <a:lvl8pPr marL="3428825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8pPr>
            <a:lvl9pPr marL="3886001" indent="-228588" algn="l" rtl="0" eaLnBrk="0" fontAlgn="base" hangingPunct="0">
              <a:lnSpc>
                <a:spcPct val="85000"/>
              </a:lnSpc>
              <a:spcBef>
                <a:spcPct val="20000"/>
              </a:spcBef>
              <a:spcAft>
                <a:spcPct val="0"/>
              </a:spcAft>
              <a:buChar char="»"/>
              <a:defRPr sz="2400" b="1">
                <a:solidFill>
                  <a:srgbClr val="00FF00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>
              <a:buFont typeface="Monotype Sorts" charset="2"/>
              <a:buNone/>
            </a:pPr>
            <a:r>
              <a:rPr lang="en-US" dirty="0" smtClean="0"/>
              <a:t>So, is the mass modified?</a:t>
            </a:r>
          </a:p>
          <a:p>
            <a:pPr marL="0" indent="0">
              <a:buFont typeface="Monotype Sorts" charset="2"/>
              <a:buNone/>
            </a:pPr>
            <a:r>
              <a:rPr lang="en-US" dirty="0" smtClean="0"/>
              <a:t>Perhaps a bit for lower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jets?</a:t>
            </a:r>
          </a:p>
          <a:p>
            <a:pPr marL="0" indent="0">
              <a:buFont typeface="Monotype Sorts" charset="2"/>
              <a:buNone/>
            </a:pPr>
            <a:r>
              <a:rPr lang="en-US" dirty="0" smtClean="0"/>
              <a:t>But, the mass is controlled by the groomer!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948" y="3136901"/>
            <a:ext cx="68070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00FF"/>
                </a:solidFill>
                <a:latin typeface="+mn-lt"/>
              </a:rPr>
              <a:t>Grooming </a:t>
            </a: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allows </a:t>
            </a:r>
            <a:r>
              <a:rPr lang="en-US" sz="2400" dirty="0">
                <a:solidFill>
                  <a:srgbClr val="0000FF"/>
                </a:solidFill>
                <a:latin typeface="+mn-lt"/>
              </a:rPr>
              <a:t>comparison to QCD calculations </a:t>
            </a: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(&lt; </a:t>
            </a:r>
            <a:r>
              <a:rPr lang="en-US" sz="2400" dirty="0" err="1" smtClean="0">
                <a:solidFill>
                  <a:srgbClr val="0000FF"/>
                </a:solidFill>
                <a:latin typeface="+mn-lt"/>
              </a:rPr>
              <a:t>hadronization</a:t>
            </a:r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 effects)</a:t>
            </a:r>
            <a:endParaRPr lang="en-US" sz="2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08741" y="6448303"/>
            <a:ext cx="183805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0" i="1" dirty="0" err="1" smtClean="0">
                <a:solidFill>
                  <a:srgbClr val="000000"/>
                </a:solidFill>
                <a:latin typeface="+mn-lt"/>
              </a:rPr>
              <a:t>arXiv</a:t>
            </a:r>
            <a:r>
              <a:rPr lang="it-IT" sz="1400" b="0" i="1" dirty="0" smtClean="0">
                <a:solidFill>
                  <a:srgbClr val="000000"/>
                </a:solidFill>
                <a:latin typeface="+mn-lt"/>
              </a:rPr>
              <a:t>: 1805.05145</a:t>
            </a:r>
            <a:endParaRPr lang="en-US" sz="1400" b="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436661"/>
            <a:ext cx="183805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0" i="1" dirty="0" smtClean="0">
                <a:solidFill>
                  <a:srgbClr val="000000"/>
                </a:solidFill>
                <a:latin typeface="+mn-lt"/>
              </a:rPr>
              <a:t>PLB 776 ,249 (2018)  </a:t>
            </a:r>
            <a:endParaRPr lang="en-US" sz="1400" b="0" i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053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about in cold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1" y="876300"/>
            <a:ext cx="8161337" cy="1745089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ook at cold matter using p + nucleus collisions</a:t>
            </a:r>
          </a:p>
          <a:p>
            <a:pPr lvl="1"/>
            <a:r>
              <a:rPr lang="en-US" dirty="0" smtClean="0"/>
              <a:t>Low x is where the gluon density is high</a:t>
            </a:r>
          </a:p>
          <a:p>
            <a:r>
              <a:rPr lang="en-US" dirty="0" smtClean="0"/>
              <a:t>Use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-jet correlations from QCD Compton scattering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 energy tags the energy of the scattered </a:t>
            </a:r>
            <a:r>
              <a:rPr lang="en-US" dirty="0" err="1" smtClean="0"/>
              <a:t>parton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92101" y="2973657"/>
            <a:ext cx="4991099" cy="3770043"/>
            <a:chOff x="1" y="846666"/>
            <a:chExt cx="6349794" cy="482600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4214" r="5701" b="3085"/>
            <a:stretch/>
          </p:blipFill>
          <p:spPr>
            <a:xfrm>
              <a:off x="1" y="846666"/>
              <a:ext cx="6349794" cy="4826001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 bwMode="auto">
            <a:xfrm>
              <a:off x="3522132" y="2065868"/>
              <a:ext cx="2235201" cy="491067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8" name="Plaque 7"/>
          <p:cNvSpPr/>
          <p:nvPr/>
        </p:nvSpPr>
        <p:spPr bwMode="auto">
          <a:xfrm>
            <a:off x="5422900" y="2956524"/>
            <a:ext cx="3441700" cy="1560195"/>
          </a:xfrm>
          <a:prstGeom prst="plaqu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400" i="1" dirty="0" smtClean="0">
                <a:solidFill>
                  <a:srgbClr val="0328E3"/>
                </a:solidFill>
                <a:latin typeface="+mn-lt"/>
              </a:rPr>
              <a:t>Jet spectra in </a:t>
            </a:r>
            <a:r>
              <a:rPr lang="en-US" sz="2400" i="1" dirty="0" err="1" smtClean="0">
                <a:solidFill>
                  <a:srgbClr val="0328E3"/>
                </a:solidFill>
                <a:latin typeface="+mn-lt"/>
              </a:rPr>
              <a:t>p+Pb</a:t>
            </a:r>
            <a:r>
              <a:rPr lang="en-US" sz="2400" i="1" dirty="0" smtClean="0">
                <a:solidFill>
                  <a:srgbClr val="0328E3"/>
                </a:solidFill>
                <a:latin typeface="+mn-lt"/>
              </a:rPr>
              <a:t> same as that in </a:t>
            </a:r>
            <a:r>
              <a:rPr lang="en-US" sz="2400" i="1" dirty="0" err="1" smtClean="0">
                <a:solidFill>
                  <a:srgbClr val="0328E3"/>
                </a:solidFill>
                <a:latin typeface="+mn-lt"/>
              </a:rPr>
              <a:t>p+p</a:t>
            </a:r>
            <a:r>
              <a:rPr lang="en-US" sz="2400" i="1" dirty="0" smtClean="0">
                <a:solidFill>
                  <a:srgbClr val="0328E3"/>
                </a:solidFill>
                <a:latin typeface="+mn-lt"/>
              </a:rPr>
              <a:t>, within </a:t>
            </a:r>
            <a:r>
              <a:rPr lang="en-US" sz="2400" i="1" dirty="0">
                <a:solidFill>
                  <a:srgbClr val="0328E3"/>
                </a:solidFill>
                <a:latin typeface="+mn-lt"/>
              </a:rPr>
              <a:t>~</a:t>
            </a:r>
            <a:r>
              <a:rPr lang="en-US" sz="2400" i="1" dirty="0" smtClean="0">
                <a:solidFill>
                  <a:srgbClr val="0328E3"/>
                </a:solidFill>
                <a:latin typeface="+mn-lt"/>
              </a:rPr>
              <a:t>20%</a:t>
            </a:r>
            <a:endParaRPr lang="en-US" sz="2400" i="1" dirty="0">
              <a:solidFill>
                <a:srgbClr val="0328E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0617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 reach for DIS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Google Shape;119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8900" y="939800"/>
            <a:ext cx="4535698" cy="379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4598" y="1269400"/>
            <a:ext cx="4406900" cy="34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30;p21"/>
          <p:cNvSpPr txBox="1"/>
          <p:nvPr/>
        </p:nvSpPr>
        <p:spPr>
          <a:xfrm>
            <a:off x="3088104" y="4737506"/>
            <a:ext cx="59433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+mn-lt"/>
                <a:ea typeface="Georgia"/>
                <a:cs typeface="Georgia"/>
                <a:sym typeface="Georgia"/>
              </a:rPr>
              <a:t>Low-x </a:t>
            </a:r>
            <a:r>
              <a:rPr lang="en-US" sz="2400" dirty="0" smtClean="0">
                <a:latin typeface="+mn-lt"/>
                <a:ea typeface="Georgia"/>
                <a:cs typeface="Georgia"/>
                <a:sym typeface="Georgia"/>
              </a:rPr>
              <a:t>reach</a:t>
            </a:r>
            <a:r>
              <a:rPr lang="en" sz="2400" dirty="0" smtClean="0">
                <a:latin typeface="+mn-lt"/>
                <a:ea typeface="Georgia"/>
                <a:cs typeface="Georgia"/>
                <a:sym typeface="Georgia"/>
              </a:rPr>
              <a:t> </a:t>
            </a:r>
            <a:r>
              <a:rPr lang="en" sz="2400" dirty="0">
                <a:latin typeface="+mn-lt"/>
                <a:ea typeface="Georgia"/>
                <a:cs typeface="Georgia"/>
                <a:sym typeface="Georgia"/>
              </a:rPr>
              <a:t>is limited by </a:t>
            </a:r>
            <a:r>
              <a:rPr lang="en" sz="2400" dirty="0" smtClean="0">
                <a:latin typeface="+mn-lt"/>
                <a:ea typeface="Georgia"/>
                <a:cs typeface="Georgia"/>
                <a:sym typeface="Georgia"/>
              </a:rPr>
              <a:t>kinematics</a:t>
            </a:r>
            <a:endParaRPr sz="2400" dirty="0">
              <a:latin typeface="+mn-lt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n-lt"/>
                <a:ea typeface="Georgia"/>
                <a:cs typeface="Georgia"/>
                <a:sym typeface="Georgia"/>
              </a:rPr>
              <a:t>Reasonable jet p</a:t>
            </a:r>
            <a:r>
              <a:rPr lang="en" sz="2400" b="1" baseline="-25000" dirty="0">
                <a:latin typeface="+mn-lt"/>
                <a:ea typeface="Georgia"/>
                <a:cs typeface="Georgia"/>
                <a:sym typeface="Georgia"/>
              </a:rPr>
              <a:t>T</a:t>
            </a:r>
            <a:r>
              <a:rPr lang="en" sz="2400" b="1" dirty="0">
                <a:latin typeface="+mn-lt"/>
                <a:ea typeface="Georgia"/>
                <a:cs typeface="Georgia"/>
                <a:sym typeface="Georgia"/>
              </a:rPr>
              <a:t> at -</a:t>
            </a:r>
            <a:r>
              <a:rPr lang="en" sz="2400" b="1" dirty="0" smtClean="0">
                <a:latin typeface="+mn-lt"/>
                <a:ea typeface="Georgia"/>
                <a:cs typeface="Georgia"/>
                <a:sym typeface="Georgia"/>
              </a:rPr>
              <a:t>1&lt;</a:t>
            </a:r>
            <a:r>
              <a:rPr lang="en-US" sz="2400" b="1" dirty="0" smtClean="0">
                <a:latin typeface="+mn-lt"/>
                <a:ea typeface="Georgia"/>
                <a:cs typeface="Georgia"/>
                <a:sym typeface="Georgia"/>
              </a:rPr>
              <a:t> </a:t>
            </a:r>
            <a:r>
              <a:rPr lang="en-US" sz="2400" b="1" dirty="0" smtClean="0">
                <a:latin typeface="Symbol" charset="2"/>
                <a:ea typeface="Georgia"/>
                <a:cs typeface="Symbol" charset="2"/>
                <a:sym typeface="Georgia"/>
              </a:rPr>
              <a:t>h</a:t>
            </a:r>
            <a:r>
              <a:rPr lang="en-US" sz="2400" b="1" dirty="0" smtClean="0">
                <a:latin typeface="+mn-lt"/>
                <a:ea typeface="Georgia"/>
                <a:cs typeface="Georgia"/>
                <a:sym typeface="Georgia"/>
              </a:rPr>
              <a:t> </a:t>
            </a:r>
            <a:r>
              <a:rPr lang="en" sz="2400" b="1" dirty="0" smtClean="0">
                <a:latin typeface="+mn-lt"/>
                <a:ea typeface="Georgia"/>
                <a:cs typeface="Georgia"/>
                <a:sym typeface="Georgia"/>
              </a:rPr>
              <a:t>&lt;0</a:t>
            </a:r>
            <a:r>
              <a:rPr lang="en-US" sz="2400" b="1" dirty="0" smtClean="0">
                <a:latin typeface="+mn-lt"/>
                <a:ea typeface="Georgia"/>
                <a:cs typeface="Georgia"/>
                <a:sym typeface="Georgia"/>
              </a:rPr>
              <a:t>                        </a:t>
            </a:r>
            <a:r>
              <a:rPr lang="en-US" sz="2400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Scatter off q at </a:t>
            </a:r>
            <a:r>
              <a:rPr lang="en" sz="2400" b="1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x</a:t>
            </a:r>
            <a:r>
              <a:rPr lang="en-US" sz="2400" b="1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 </a:t>
            </a:r>
            <a:r>
              <a:rPr lang="en" sz="2400" b="1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~</a:t>
            </a:r>
            <a:r>
              <a:rPr lang="en-US" sz="2400" b="1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 </a:t>
            </a:r>
            <a:r>
              <a:rPr lang="en-US" sz="2400" i="1" dirty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8</a:t>
            </a:r>
            <a:r>
              <a:rPr lang="en-US" sz="2400" b="1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 x 10</a:t>
            </a:r>
            <a:r>
              <a:rPr lang="en" b="1" i="1" baseline="30000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-3</a:t>
            </a:r>
            <a:endParaRPr lang="en-US" b="1" i="1" baseline="30000" dirty="0" smtClean="0">
              <a:solidFill>
                <a:srgbClr val="000090"/>
              </a:solidFill>
              <a:latin typeface="+mn-lt"/>
              <a:ea typeface="Georgia"/>
              <a:cs typeface="Georgia"/>
              <a:sym typeface="Georgia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baseline="30000" dirty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 </a:t>
            </a:r>
            <a:r>
              <a:rPr lang="en-US" i="1" baseline="30000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     </a:t>
            </a:r>
            <a:r>
              <a:rPr lang="en-US" sz="2400" i="1" baseline="30000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 </a:t>
            </a:r>
            <a:r>
              <a:rPr lang="en-US" sz="2400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(for </a:t>
            </a:r>
            <a:r>
              <a:rPr lang="en-US" sz="2400" dirty="0" smtClean="0">
                <a:solidFill>
                  <a:srgbClr val="000090"/>
                </a:solidFill>
              </a:rPr>
              <a:t>√</a:t>
            </a:r>
            <a:r>
              <a:rPr lang="en-US" sz="2400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s = 89 </a:t>
            </a:r>
            <a:r>
              <a:rPr lang="en-US" sz="2400" i="1" dirty="0" err="1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GeV</a:t>
            </a:r>
            <a:r>
              <a:rPr lang="en-US" sz="2400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)</a:t>
            </a:r>
            <a:endParaRPr lang="en-US" sz="2400" b="1" i="1" baseline="30000" dirty="0" smtClean="0">
              <a:solidFill>
                <a:srgbClr val="000090"/>
              </a:solidFill>
              <a:latin typeface="+mn-lt"/>
              <a:ea typeface="Georgia"/>
              <a:cs typeface="Georgia"/>
              <a:sym typeface="Georgia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 dirty="0" smtClean="0">
                <a:solidFill>
                  <a:srgbClr val="000090"/>
                </a:solidFill>
                <a:latin typeface="+mn-lt"/>
                <a:ea typeface="Georgia"/>
                <a:cs typeface="Georgia"/>
                <a:sym typeface="Georgia"/>
              </a:rPr>
              <a:t>These jets go thru lower x matter</a:t>
            </a:r>
            <a:endParaRPr sz="2400" b="1" i="1" dirty="0">
              <a:solidFill>
                <a:srgbClr val="000090"/>
              </a:solidFill>
              <a:latin typeface="+mn-lt"/>
              <a:ea typeface="Georgia"/>
              <a:cs typeface="Georgia"/>
              <a:sym typeface="Georgi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3000" y="971456"/>
            <a:ext cx="132966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Jose </a:t>
            </a: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Soria</a:t>
            </a:r>
            <a:endParaRPr lang="en-US" sz="1800" b="0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085" y="4934724"/>
            <a:ext cx="2610633" cy="19232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 bwMode="auto">
          <a:xfrm>
            <a:off x="3073400" y="1625600"/>
            <a:ext cx="1282700" cy="19812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556500" y="1612900"/>
            <a:ext cx="1282700" cy="19812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244084" y="5600700"/>
            <a:ext cx="2803915" cy="3302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19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133350"/>
            <a:ext cx="7958667" cy="457200"/>
          </a:xfrm>
        </p:spPr>
        <p:txBody>
          <a:bodyPr/>
          <a:lstStyle/>
          <a:p>
            <a:r>
              <a:rPr lang="en-US" dirty="0" smtClean="0"/>
              <a:t>Cleaner events -&gt; easier reconstruction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 descr="EIC_even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40" y="894429"/>
            <a:ext cx="4944779" cy="23347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6919" y="2377919"/>
            <a:ext cx="3792228" cy="3616482"/>
          </a:xfrm>
          <a:prstGeom prst="rect">
            <a:avLst/>
          </a:prstGeom>
        </p:spPr>
      </p:pic>
      <p:pic>
        <p:nvPicPr>
          <p:cNvPr id="7" name="Picture 6" descr="star_even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3668" y="824580"/>
            <a:ext cx="1041399" cy="96342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7171267" y="900780"/>
            <a:ext cx="1473200" cy="82549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 flipH="1">
            <a:off x="7171267" y="894429"/>
            <a:ext cx="1473200" cy="825499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4658" y="3336846"/>
            <a:ext cx="8695237" cy="2465286"/>
          </a:xfrm>
        </p:spPr>
        <p:txBody>
          <a:bodyPr/>
          <a:lstStyle/>
          <a:p>
            <a:r>
              <a:rPr lang="en-US" dirty="0" smtClean="0"/>
              <a:t>Can reconstruct with R=1.0</a:t>
            </a:r>
          </a:p>
          <a:p>
            <a:pPr lvl="1"/>
            <a:r>
              <a:rPr lang="en-US" dirty="0" smtClean="0"/>
              <a:t>No underlying event!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US" dirty="0" smtClean="0">
                <a:solidFill>
                  <a:srgbClr val="000000"/>
                </a:solidFill>
              </a:rPr>
              <a:t>an study substructure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Jet grooming effects should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be less important</a:t>
            </a:r>
          </a:p>
        </p:txBody>
      </p:sp>
    </p:spTree>
    <p:extLst>
      <p:ext uri="{BB962C8B-B14F-4D97-AF65-F5344CB8AC3E}">
        <p14:creationId xmlns:p14="http://schemas.microsoft.com/office/powerpoint/2010/main" val="3953046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QCD </a:t>
            </a:r>
            <a:r>
              <a:rPr lang="en-US" dirty="0"/>
              <a:t>topics with jets at the EIC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863600"/>
            <a:ext cx="7772400" cy="4459678"/>
          </a:xfrm>
        </p:spPr>
        <p:txBody>
          <a:bodyPr/>
          <a:lstStyle/>
          <a:p>
            <a:r>
              <a:rPr lang="en-US" dirty="0" err="1" smtClean="0"/>
              <a:t>pdf’s</a:t>
            </a:r>
            <a:endParaRPr lang="en-US" dirty="0" smtClean="0"/>
          </a:p>
          <a:p>
            <a:pPr lvl="1"/>
            <a:r>
              <a:rPr lang="en-US" dirty="0" smtClean="0"/>
              <a:t>In nucleons (evolution in x and Q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 nuclei 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modification from that in protons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especially at low x, where nucleons overlap</a:t>
            </a:r>
          </a:p>
          <a:p>
            <a:pPr lvl="1"/>
            <a:endParaRPr lang="en-US" dirty="0"/>
          </a:p>
          <a:p>
            <a:r>
              <a:rPr lang="en-US" dirty="0" smtClean="0"/>
              <a:t>Photon </a:t>
            </a:r>
            <a:r>
              <a:rPr lang="en-US" dirty="0" err="1" smtClean="0"/>
              <a:t>pdf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Spin in the gluons</a:t>
            </a:r>
          </a:p>
          <a:p>
            <a:pPr lvl="1"/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/>
              <a:t>g via scaling violations in g</a:t>
            </a:r>
            <a:r>
              <a:rPr lang="en-US" baseline="-25000" dirty="0" smtClean="0"/>
              <a:t>1</a:t>
            </a:r>
            <a:r>
              <a:rPr lang="en-US" dirty="0" smtClean="0"/>
              <a:t>(x,Q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2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134" y="2574572"/>
            <a:ext cx="7772400" cy="457200"/>
          </a:xfrm>
        </p:spPr>
        <p:txBody>
          <a:bodyPr/>
          <a:lstStyle/>
          <a:p>
            <a:r>
              <a:rPr lang="en-US" dirty="0" smtClean="0"/>
              <a:t>How about </a:t>
            </a:r>
            <a:r>
              <a:rPr lang="en-US" dirty="0" err="1" smtClean="0"/>
              <a:t>hadronization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713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DC050-EEE7-154B-BC6F-AF0A715E280E}" type="slidenum">
              <a:rPr lang="en-US"/>
              <a:pPr/>
              <a:t>29</a:t>
            </a:fld>
            <a:endParaRPr lang="en-US"/>
          </a:p>
        </p:txBody>
      </p:sp>
      <p:sp>
        <p:nvSpPr>
          <p:cNvPr id="95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77825" y="133350"/>
            <a:ext cx="8458200" cy="457200"/>
          </a:xfrm>
        </p:spPr>
        <p:txBody>
          <a:bodyPr/>
          <a:lstStyle/>
          <a:p>
            <a:r>
              <a:rPr lang="en-US" dirty="0" err="1" smtClean="0"/>
              <a:t>Hadronization</a:t>
            </a:r>
            <a:r>
              <a:rPr lang="en-US" dirty="0" smtClean="0"/>
              <a:t> of quark gluon plasma</a:t>
            </a:r>
            <a:endParaRPr lang="en-US" dirty="0"/>
          </a:p>
        </p:txBody>
      </p:sp>
      <p:pic>
        <p:nvPicPr>
          <p:cNvPr id="957445" name="Picture 5" descr="v2KE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994" y="790575"/>
            <a:ext cx="6003925" cy="4113213"/>
          </a:xfrm>
          <a:prstGeom prst="rect">
            <a:avLst/>
          </a:prstGeom>
          <a:noFill/>
        </p:spPr>
      </p:pic>
      <p:sp>
        <p:nvSpPr>
          <p:cNvPr id="957446" name="Text Box 6"/>
          <p:cNvSpPr txBox="1">
            <a:spLocks noChangeArrowheads="1"/>
          </p:cNvSpPr>
          <p:nvPr/>
        </p:nvSpPr>
        <p:spPr bwMode="auto">
          <a:xfrm>
            <a:off x="1981891" y="4444284"/>
            <a:ext cx="1722438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dirty="0">
                <a:solidFill>
                  <a:srgbClr val="4D4D4D"/>
                </a:solidFill>
                <a:latin typeface="Arial" pitchFamily="-110" charset="0"/>
              </a:rPr>
              <a:t>transverse KE</a:t>
            </a:r>
          </a:p>
        </p:txBody>
      </p:sp>
      <p:sp>
        <p:nvSpPr>
          <p:cNvPr id="957447" name="Text Box 7"/>
          <p:cNvSpPr txBox="1">
            <a:spLocks noChangeArrowheads="1"/>
          </p:cNvSpPr>
          <p:nvPr/>
        </p:nvSpPr>
        <p:spPr bwMode="auto">
          <a:xfrm>
            <a:off x="377825" y="4903788"/>
            <a:ext cx="858837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/>
              <a:t>implication: valence quarks, not hadrons, are relevant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solidFill>
                  <a:schemeClr val="tx1"/>
                </a:solidFill>
              </a:rPr>
              <a:t>pressure builds early, dressed quarks are born of flowing field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sz="2400" i="1" dirty="0">
                <a:solidFill>
                  <a:schemeClr val="tx1"/>
                </a:solidFill>
              </a:rPr>
              <a:t>  </a:t>
            </a:r>
            <a:r>
              <a:rPr lang="en-US" sz="2400" i="1" dirty="0" err="1" smtClean="0">
                <a:solidFill>
                  <a:schemeClr val="tx1"/>
                </a:solidFill>
              </a:rPr>
              <a:t>hadronize</a:t>
            </a:r>
            <a:r>
              <a:rPr lang="en-US" sz="2400" i="1" dirty="0" smtClean="0">
                <a:solidFill>
                  <a:schemeClr val="tx1"/>
                </a:solidFill>
              </a:rPr>
              <a:t> by (simple) coalescence of co-moving quarks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Is coalescence the right picture?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957449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00700" y="1790700"/>
            <a:ext cx="33655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81938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6926"/>
            <a:ext cx="7772400" cy="457200"/>
          </a:xfrm>
        </p:spPr>
        <p:txBody>
          <a:bodyPr/>
          <a:lstStyle/>
          <a:p>
            <a:r>
              <a:rPr lang="en-US" dirty="0" smtClean="0"/>
              <a:t>Quark Gluon Plasma: </a:t>
            </a:r>
            <a:br>
              <a:rPr lang="en-US" dirty="0" smtClean="0"/>
            </a:br>
            <a:r>
              <a:rPr lang="en-US" dirty="0" smtClean="0"/>
              <a:t>strongly coupled hot QCD matter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1" y="3679550"/>
            <a:ext cx="4267199" cy="2529919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QGP is very opaque to color-charged </a:t>
            </a:r>
            <a:r>
              <a:rPr lang="en-US" dirty="0" smtClean="0"/>
              <a:t>particles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tx1"/>
                </a:solidFill>
              </a:rPr>
              <a:t>What are its transport properties?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" t="-1350" r="2518"/>
          <a:stretch/>
        </p:blipFill>
        <p:spPr bwMode="auto">
          <a:xfrm>
            <a:off x="3968435" y="1118926"/>
            <a:ext cx="4768976" cy="259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450785" y="1385448"/>
            <a:ext cx="3276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+mn-lt"/>
              </a:rPr>
              <a:t> QGP flows as </a:t>
            </a:r>
            <a:r>
              <a:rPr lang="en-US" sz="2400" dirty="0">
                <a:latin typeface="+mn-lt"/>
              </a:rPr>
              <a:t>a nearly perfect liquid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3784" y="2777461"/>
            <a:ext cx="3965928" cy="3793122"/>
            <a:chOff x="4802862" y="678904"/>
            <a:chExt cx="4167326" cy="3870631"/>
          </a:xfrm>
        </p:grpSpPr>
        <p:grpSp>
          <p:nvGrpSpPr>
            <p:cNvPr id="11" name="Group 10"/>
            <p:cNvGrpSpPr/>
            <p:nvPr/>
          </p:nvGrpSpPr>
          <p:grpSpPr>
            <a:xfrm>
              <a:off x="4802862" y="678904"/>
              <a:ext cx="4167326" cy="3870631"/>
              <a:chOff x="2854034" y="-651164"/>
              <a:chExt cx="7661564" cy="711314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5882" r="9641" b="2509"/>
              <a:stretch/>
            </p:blipFill>
            <p:spPr>
              <a:xfrm>
                <a:off x="2854034" y="-651164"/>
                <a:ext cx="7661564" cy="711314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6179144" y="4315701"/>
                <a:ext cx="277091" cy="277091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624952" y="3803082"/>
                <a:ext cx="277091" cy="277091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5112326" y="3345873"/>
                <a:ext cx="277091" cy="277091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4738254" y="2999509"/>
                <a:ext cx="277091" cy="277091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211782" y="2798618"/>
                <a:ext cx="277091" cy="277091"/>
              </a:xfrm>
              <a:prstGeom prst="rect">
                <a:avLst/>
              </a:prstGeom>
              <a:solidFill>
                <a:srgbClr val="FF0000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633391" y="3729777"/>
                <a:ext cx="277091" cy="277091"/>
              </a:xfrm>
              <a:prstGeom prst="rect">
                <a:avLst/>
              </a:prstGeom>
              <a:solidFill>
                <a:srgbClr val="00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7293957" y="4104925"/>
                <a:ext cx="277091" cy="277091"/>
              </a:xfrm>
              <a:prstGeom prst="rect">
                <a:avLst/>
              </a:prstGeom>
              <a:solidFill>
                <a:srgbClr val="00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6767723" y="4324071"/>
                <a:ext cx="277091" cy="277091"/>
              </a:xfrm>
              <a:prstGeom prst="rect">
                <a:avLst/>
              </a:prstGeom>
              <a:solidFill>
                <a:srgbClr val="00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179144" y="4567949"/>
                <a:ext cx="277091" cy="277091"/>
              </a:xfrm>
              <a:prstGeom prst="rect">
                <a:avLst/>
              </a:prstGeom>
              <a:solidFill>
                <a:srgbClr val="00FFFF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392811" y="2909113"/>
              <a:ext cx="1778094" cy="1246912"/>
              <a:chOff x="5392811" y="2909113"/>
              <a:chExt cx="1778094" cy="1246912"/>
            </a:xfrm>
          </p:grpSpPr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5392811" y="3809898"/>
                <a:ext cx="1778094" cy="346127"/>
              </a:xfrm>
              <a:prstGeom prst="rect">
                <a:avLst/>
              </a:prstGeom>
              <a:solidFill>
                <a:srgbClr val="CCFFFF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kern="0" dirty="0">
                    <a:solidFill>
                      <a:srgbClr val="FF0000"/>
                    </a:solidFill>
                    <a:latin typeface="Calibri" panose="020F0502020204030204"/>
                  </a:rPr>
                  <a:t>J/</a:t>
                </a:r>
                <a:r>
                  <a:rPr lang="en-US" sz="1600" b="1" kern="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Y</a:t>
                </a:r>
                <a:r>
                  <a:rPr lang="en-US" sz="1600" b="1" kern="0" dirty="0">
                    <a:solidFill>
                      <a:srgbClr val="FF0000"/>
                    </a:solidFill>
                    <a:latin typeface="Calibri" panose="020F0502020204030204"/>
                  </a:rPr>
                  <a:t> Alice 0-90%</a:t>
                </a: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 bwMode="auto">
              <a:xfrm flipH="1" flipV="1">
                <a:off x="5608268" y="2909113"/>
                <a:ext cx="286362" cy="942749"/>
              </a:xfrm>
              <a:prstGeom prst="straightConnector1">
                <a:avLst/>
              </a:prstGeom>
              <a:solidFill>
                <a:srgbClr val="FFFF99"/>
              </a:solidFill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13" name="Group 12"/>
            <p:cNvGrpSpPr/>
            <p:nvPr/>
          </p:nvGrpSpPr>
          <p:grpSpPr>
            <a:xfrm>
              <a:off x="7214566" y="3232614"/>
              <a:ext cx="1679849" cy="915851"/>
              <a:chOff x="7214566" y="3232614"/>
              <a:chExt cx="1679849" cy="915851"/>
            </a:xfrm>
          </p:grpSpPr>
          <p:sp>
            <p:nvSpPr>
              <p:cNvPr id="14" name="Text Box 5"/>
              <p:cNvSpPr txBox="1">
                <a:spLocks noChangeArrowheads="1"/>
              </p:cNvSpPr>
              <p:nvPr/>
            </p:nvSpPr>
            <p:spPr bwMode="auto">
              <a:xfrm>
                <a:off x="7214566" y="3802338"/>
                <a:ext cx="1679849" cy="346127"/>
              </a:xfrm>
              <a:prstGeom prst="rect">
                <a:avLst/>
              </a:prstGeom>
              <a:solidFill>
                <a:srgbClr val="CCFFFF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 marL="0" marR="0" lvl="0" indent="0" algn="l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600" b="1" kern="0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/>
                  </a:rPr>
                  <a:t>J/</a:t>
                </a:r>
                <a:r>
                  <a:rPr lang="en-US" sz="1600" b="1" kern="0" dirty="0">
                    <a:solidFill>
                      <a:schemeClr val="accent1">
                        <a:lumMod val="75000"/>
                      </a:schemeClr>
                    </a:solidFill>
                    <a:latin typeface="Symbol" panose="05050102010706020507" pitchFamily="18" charset="2"/>
                  </a:rPr>
                  <a:t>Y</a:t>
                </a:r>
                <a:r>
                  <a:rPr lang="en-US" sz="1600" b="1" kern="0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/>
                  </a:rPr>
                  <a:t> </a:t>
                </a:r>
                <a:r>
                  <a:rPr lang="en-US" sz="1600" b="1" kern="0" dirty="0" smtClean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/>
                  </a:rPr>
                  <a:t> </a:t>
                </a:r>
                <a:r>
                  <a:rPr lang="en-US" sz="1600" b="1" kern="0" dirty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/>
                  </a:rPr>
                  <a:t>Atlas 0-80%</a:t>
                </a: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 flipH="1" flipV="1">
                <a:off x="7528321" y="3232614"/>
                <a:ext cx="819583" cy="628437"/>
              </a:xfrm>
              <a:prstGeom prst="straightConnector1">
                <a:avLst/>
              </a:prstGeom>
              <a:solidFill>
                <a:srgbClr val="FFFF99"/>
              </a:solidFill>
              <a:ln w="28575" cap="flat" cmpd="sng" algn="ctr">
                <a:solidFill>
                  <a:schemeClr val="accent1">
                    <a:lumMod val="75000"/>
                  </a:schemeClr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</p:grpSp>
      <p:sp>
        <p:nvSpPr>
          <p:cNvPr id="6" name="TextBox 5"/>
          <p:cNvSpPr txBox="1"/>
          <p:nvPr/>
        </p:nvSpPr>
        <p:spPr>
          <a:xfrm>
            <a:off x="3423400" y="1007007"/>
            <a:ext cx="10054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h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/s *</a:t>
            </a:r>
            <a:r>
              <a:rPr lang="en-US" sz="20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2p</a:t>
            </a:r>
            <a:endParaRPr lang="en-US" sz="2000" dirty="0">
              <a:solidFill>
                <a:schemeClr val="tx1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5257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5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5800" y="536545"/>
            <a:ext cx="20006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 smtClean="0">
                <a:solidFill>
                  <a:schemeClr val="tx1"/>
                </a:solidFill>
                <a:latin typeface="+mn-lt"/>
              </a:rPr>
              <a:t>E. </a:t>
            </a:r>
            <a:r>
              <a:rPr lang="en-US" sz="2000" b="0" i="1" dirty="0" err="1" smtClean="0">
                <a:solidFill>
                  <a:schemeClr val="tx1"/>
                </a:solidFill>
                <a:latin typeface="+mn-lt"/>
              </a:rPr>
              <a:t>Sichtermann</a:t>
            </a:r>
            <a:endParaRPr lang="en-US" sz="2000" b="0" i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Plaque 6"/>
          <p:cNvSpPr/>
          <p:nvPr/>
        </p:nvSpPr>
        <p:spPr bwMode="auto">
          <a:xfrm>
            <a:off x="1217915" y="6203763"/>
            <a:ext cx="7912102" cy="600075"/>
          </a:xfrm>
          <a:prstGeom prst="plaqu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+ nucleus-filtered jet constituents &amp; substructure</a:t>
            </a:r>
            <a:endParaRPr lang="en-US" sz="2400" i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169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95250"/>
            <a:ext cx="8636001" cy="457200"/>
          </a:xfrm>
        </p:spPr>
        <p:txBody>
          <a:bodyPr/>
          <a:lstStyle/>
          <a:p>
            <a:r>
              <a:rPr lang="en-US" dirty="0" smtClean="0"/>
              <a:t>Hydrodynamics works in small systems!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5" name="Picture 4" descr="pdHe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399" y="4557712"/>
            <a:ext cx="4089401" cy="230028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68400" y="3621172"/>
            <a:ext cx="7772400" cy="461661"/>
          </a:xfrm>
          <a:solidFill>
            <a:srgbClr val="FFFFFF"/>
          </a:solidFill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rgbClr val="9A0734"/>
                </a:solidFill>
              </a:rPr>
              <a:t>       Collective flow!  Seeded by initial geometry</a:t>
            </a:r>
          </a:p>
        </p:txBody>
      </p:sp>
      <p:sp>
        <p:nvSpPr>
          <p:cNvPr id="8" name="Rectangle 7"/>
          <p:cNvSpPr/>
          <p:nvPr/>
        </p:nvSpPr>
        <p:spPr>
          <a:xfrm>
            <a:off x="5219700" y="4689030"/>
            <a:ext cx="34163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i="1" dirty="0" smtClean="0">
                <a:solidFill>
                  <a:srgbClr val="9A0734"/>
                </a:solidFill>
                <a:latin typeface="+mn-lt"/>
              </a:rPr>
              <a:t>Why</a:t>
            </a:r>
            <a:r>
              <a:rPr lang="en-US" sz="2400" i="1" dirty="0">
                <a:solidFill>
                  <a:srgbClr val="9A0734"/>
                </a:solidFill>
                <a:latin typeface="+mn-lt"/>
              </a:rPr>
              <a:t>/</a:t>
            </a:r>
            <a:r>
              <a:rPr lang="en-US" sz="2400" i="1" dirty="0" smtClean="0">
                <a:solidFill>
                  <a:srgbClr val="9A0734"/>
                </a:solidFill>
                <a:latin typeface="+mn-lt"/>
              </a:rPr>
              <a:t>how can the pressure build up before this tiny system evaporates??</a:t>
            </a:r>
            <a:endParaRPr lang="en-US" sz="2400" i="1" dirty="0">
              <a:solidFill>
                <a:srgbClr val="9A0734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629749"/>
            <a:ext cx="7772400" cy="308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157914"/>
            <a:ext cx="1534450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i="1" dirty="0" smtClean="0">
                <a:solidFill>
                  <a:schemeClr val="tx1"/>
                </a:solidFill>
                <a:latin typeface="+mn-lt"/>
              </a:rPr>
              <a:t>PHENIX Collaboration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/>
                </a:solidFill>
                <a:latin typeface="+mn-lt"/>
              </a:rPr>
              <a:t>Nature Physics</a:t>
            </a:r>
          </a:p>
          <a:p>
            <a:pPr>
              <a:buNone/>
            </a:pPr>
            <a:r>
              <a:rPr lang="en-US" sz="1400" i="1" dirty="0" smtClean="0">
                <a:solidFill>
                  <a:schemeClr val="tx1"/>
                </a:solidFill>
                <a:latin typeface="+mn-lt"/>
              </a:rPr>
              <a:t>15, 214 (2019) </a:t>
            </a:r>
            <a:endParaRPr lang="en-US" sz="140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093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09"/>
          <a:stretch/>
        </p:blipFill>
        <p:spPr>
          <a:xfrm>
            <a:off x="5588000" y="1"/>
            <a:ext cx="3556000" cy="3213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26" y="260350"/>
            <a:ext cx="5278974" cy="457200"/>
          </a:xfrm>
        </p:spPr>
        <p:txBody>
          <a:bodyPr/>
          <a:lstStyle/>
          <a:p>
            <a:r>
              <a:rPr lang="en-US" dirty="0" smtClean="0"/>
              <a:t>Heavy quarks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2988726" y="2276685"/>
            <a:ext cx="1955795" cy="558136"/>
            <a:chOff x="685800" y="736407"/>
            <a:chExt cx="1955795" cy="558136"/>
          </a:xfrm>
        </p:grpSpPr>
        <p:sp>
          <p:nvSpPr>
            <p:cNvPr id="12" name="Rectangle 11"/>
            <p:cNvSpPr/>
            <p:nvPr/>
          </p:nvSpPr>
          <p:spPr>
            <a:xfrm>
              <a:off x="685800" y="771323"/>
              <a:ext cx="156966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Font typeface="Symbol" pitchFamily="-110" charset="2"/>
                <a:buChar char=" "/>
              </a:pPr>
              <a:r>
                <a:rPr lang="en-US" dirty="0">
                  <a:solidFill>
                    <a:srgbClr val="660066"/>
                  </a:solidFill>
                </a:rPr>
                <a:t>q= √</a:t>
              </a:r>
              <a:r>
                <a:rPr lang="en-US" dirty="0">
                  <a:solidFill>
                    <a:srgbClr val="660066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aseline="30000" dirty="0">
                  <a:solidFill>
                    <a:srgbClr val="660066"/>
                  </a:solidFill>
                  <a:latin typeface="Symbol" charset="2"/>
                  <a:cs typeface="Symbol" charset="2"/>
                </a:rPr>
                <a:t>2</a:t>
              </a:r>
              <a:r>
                <a:rPr lang="en-US" dirty="0">
                  <a:solidFill>
                    <a:srgbClr val="660066"/>
                  </a:solidFill>
                  <a:latin typeface="Symbol" charset="2"/>
                  <a:cs typeface="Symbol" charset="2"/>
                </a:rPr>
                <a:t>/</a:t>
              </a:r>
              <a:r>
                <a:rPr lang="en-US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l</a:t>
              </a:r>
              <a:endParaRPr lang="en-US" dirty="0">
                <a:solidFill>
                  <a:srgbClr val="660066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5400000">
              <a:off x="1210545" y="669722"/>
              <a:ext cx="3898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660066"/>
                  </a:solidFill>
                </a:rPr>
                <a:t>&lt;</a:t>
              </a: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1977425" y="867317"/>
              <a:ext cx="664170" cy="1588"/>
            </a:xfrm>
            <a:prstGeom prst="line">
              <a:avLst/>
            </a:prstGeom>
            <a:noFill/>
            <a:ln w="2857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" name="Group 5"/>
          <p:cNvGrpSpPr/>
          <p:nvPr/>
        </p:nvGrpSpPr>
        <p:grpSpPr>
          <a:xfrm>
            <a:off x="4546600" y="3149604"/>
            <a:ext cx="4470400" cy="3676241"/>
            <a:chOff x="4546600" y="3149604"/>
            <a:chExt cx="4470400" cy="367624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685"/>
            <a:stretch/>
          </p:blipFill>
          <p:spPr>
            <a:xfrm>
              <a:off x="4546600" y="3149604"/>
              <a:ext cx="4470400" cy="329606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5892346" y="6425735"/>
              <a:ext cx="266957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Heavy quark R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AA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 fits</a:t>
              </a:r>
              <a:endParaRPr lang="en-US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088719" y="3337832"/>
              <a:ext cx="1344082" cy="738664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it-IT" sz="1400" b="0" i="1" dirty="0" smtClean="0">
                  <a:solidFill>
                    <a:srgbClr val="000000"/>
                  </a:solidFill>
                  <a:latin typeface="+mn-lt"/>
                </a:rPr>
                <a:t>S. </a:t>
              </a:r>
              <a:r>
                <a:rPr lang="it-IT" sz="1400" b="0" i="1" dirty="0" err="1" smtClean="0">
                  <a:solidFill>
                    <a:srgbClr val="000000"/>
                  </a:solidFill>
                  <a:latin typeface="+mn-lt"/>
                </a:rPr>
                <a:t>Cao</a:t>
              </a:r>
              <a:r>
                <a:rPr lang="it-IT" sz="1400" b="0" i="1" dirty="0" smtClean="0">
                  <a:solidFill>
                    <a:srgbClr val="000000"/>
                  </a:solidFill>
                  <a:latin typeface="+mn-lt"/>
                </a:rPr>
                <a:t>, et al. arXiv:1809.07894</a:t>
              </a:r>
              <a:endParaRPr lang="en-US" sz="1400" b="0" i="1" dirty="0">
                <a:solidFill>
                  <a:srgbClr val="000000"/>
                </a:solidFill>
                <a:latin typeface="+mn-lt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9263" y="2685730"/>
            <a:ext cx="4849028" cy="3682059"/>
            <a:chOff x="59263" y="1688840"/>
            <a:chExt cx="4849028" cy="368205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736" y="1851196"/>
              <a:ext cx="4276187" cy="322033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9263" y="4970789"/>
              <a:ext cx="484902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sz="2000" dirty="0">
                  <a:solidFill>
                    <a:srgbClr val="000000"/>
                  </a:solidFill>
                  <a:latin typeface="+mn-lt"/>
                  <a:cs typeface="Symbol" charset="2"/>
                </a:rPr>
                <a:t>L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ight quark R</a:t>
              </a:r>
              <a:r>
                <a:rPr lang="en-US" sz="2000" baseline="-25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AA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  <a:cs typeface="Symbol" charset="2"/>
                </a:rPr>
                <a:t> fits: JET collaboration</a:t>
              </a:r>
              <a:endParaRPr lang="en-US" sz="2000" dirty="0">
                <a:solidFill>
                  <a:srgbClr val="000000"/>
                </a:solidFill>
                <a:latin typeface="+mn-lt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736" y="1688840"/>
              <a:ext cx="3006193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it-IT" sz="1400" b="0" i="1" dirty="0" err="1">
                  <a:solidFill>
                    <a:srgbClr val="000000"/>
                  </a:solidFill>
                  <a:latin typeface="+mn-lt"/>
                </a:rPr>
                <a:t>Phys</a:t>
              </a:r>
              <a:r>
                <a:rPr lang="it-IT" sz="1400" b="0" i="1" dirty="0">
                  <a:solidFill>
                    <a:srgbClr val="000000"/>
                  </a:solidFill>
                  <a:latin typeface="+mn-lt"/>
                </a:rPr>
                <a:t>. Rev. C 90, 014909 (2014)</a:t>
              </a:r>
              <a:endParaRPr lang="en-US" sz="1400" b="0" i="1" dirty="0">
                <a:solidFill>
                  <a:srgbClr val="000000"/>
                </a:solidFill>
                <a:latin typeface="+mn-lt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 bwMode="auto">
          <a:xfrm>
            <a:off x="5204961" y="5829300"/>
            <a:ext cx="3649134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Rectangle 22"/>
          <p:cNvSpPr/>
          <p:nvPr/>
        </p:nvSpPr>
        <p:spPr>
          <a:xfrm>
            <a:off x="6010807" y="3054"/>
            <a:ext cx="3006193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0" i="1" dirty="0" err="1" smtClean="0">
                <a:solidFill>
                  <a:srgbClr val="000000"/>
                </a:solidFill>
                <a:latin typeface="+mn-lt"/>
              </a:rPr>
              <a:t>arXiv</a:t>
            </a:r>
            <a:r>
              <a:rPr lang="it-IT" sz="1400" b="0" i="1" dirty="0" smtClean="0">
                <a:solidFill>
                  <a:srgbClr val="000000"/>
                </a:solidFill>
                <a:latin typeface="+mn-lt"/>
              </a:rPr>
              <a:t>: 1910.09110</a:t>
            </a:r>
            <a:endParaRPr lang="en-US" sz="1400" b="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82026" y="836613"/>
            <a:ext cx="5405974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chemeClr val="accent6"/>
                </a:solidFill>
                <a:latin typeface="+mn-lt"/>
              </a:rPr>
              <a:t>Lose energy too!</a:t>
            </a:r>
          </a:p>
          <a:p>
            <a:pPr>
              <a:buNone/>
            </a:pPr>
            <a:r>
              <a:rPr lang="en-US" sz="2400" i="1" dirty="0" smtClean="0">
                <a:solidFill>
                  <a:schemeClr val="accent6"/>
                </a:solidFill>
                <a:latin typeface="+mn-lt"/>
              </a:rPr>
              <a:t>  Dominated by collisions at low </a:t>
            </a:r>
            <a:r>
              <a:rPr lang="en-US" sz="2400" i="1" dirty="0" err="1" smtClean="0">
                <a:solidFill>
                  <a:schemeClr val="accent6"/>
                </a:solidFill>
                <a:latin typeface="+mn-lt"/>
              </a:rPr>
              <a:t>p</a:t>
            </a:r>
            <a:r>
              <a:rPr lang="en-US" sz="2400" i="1" baseline="-25000" dirty="0" err="1" smtClean="0">
                <a:solidFill>
                  <a:schemeClr val="accent6"/>
                </a:solidFill>
                <a:latin typeface="+mn-lt"/>
              </a:rPr>
              <a:t>T</a:t>
            </a:r>
            <a:r>
              <a:rPr lang="en-US" sz="2400" i="1" dirty="0" smtClean="0">
                <a:solidFill>
                  <a:schemeClr val="accent6"/>
                </a:solidFill>
                <a:latin typeface="+mn-lt"/>
              </a:rPr>
              <a:t> </a:t>
            </a:r>
            <a:endParaRPr lang="en-US" sz="2400" i="1" dirty="0">
              <a:solidFill>
                <a:schemeClr val="accent6"/>
              </a:solidFill>
              <a:latin typeface="+mn-lt"/>
            </a:endParaRPr>
          </a:p>
          <a:p>
            <a:pPr>
              <a:buNone/>
            </a:pPr>
            <a:r>
              <a:rPr lang="en-US" sz="2400" i="1" dirty="0" smtClean="0">
                <a:solidFill>
                  <a:schemeClr val="accent6"/>
                </a:solidFill>
                <a:latin typeface="+mn-lt"/>
              </a:rPr>
              <a:t>  Radiation at high </a:t>
            </a:r>
            <a:r>
              <a:rPr lang="en-US" sz="2400" i="1" dirty="0" err="1" smtClean="0">
                <a:solidFill>
                  <a:schemeClr val="accent6"/>
                </a:solidFill>
                <a:latin typeface="+mn-lt"/>
              </a:rPr>
              <a:t>p</a:t>
            </a:r>
            <a:r>
              <a:rPr lang="en-US" sz="2400" i="1" baseline="-25000" dirty="0" err="1">
                <a:solidFill>
                  <a:schemeClr val="accent6"/>
                </a:solidFill>
              </a:rPr>
              <a:t>T</a:t>
            </a:r>
            <a:endParaRPr lang="en-US" sz="2400" i="1" dirty="0">
              <a:solidFill>
                <a:schemeClr val="accent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0512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in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2985" y="2165685"/>
            <a:ext cx="5065999" cy="34149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443"/>
            <a:ext cx="9144000" cy="5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11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676AD5-A6BC-D947-9F23-2C5BBD4CC164}" type="slidenum">
              <a:rPr lang="en-US"/>
              <a:pPr/>
              <a:t>34</a:t>
            </a:fld>
            <a:endParaRPr lang="en-US"/>
          </a:p>
        </p:txBody>
      </p:sp>
      <p:sp>
        <p:nvSpPr>
          <p:cNvPr id="955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0" y="226388"/>
            <a:ext cx="8750300" cy="457200"/>
          </a:xfrm>
        </p:spPr>
        <p:txBody>
          <a:bodyPr/>
          <a:lstStyle/>
          <a:p>
            <a:r>
              <a:rPr lang="en-US" dirty="0" smtClean="0"/>
              <a:t> Measuring collective flow in QGP</a:t>
            </a:r>
            <a:endParaRPr lang="en-US" dirty="0"/>
          </a:p>
        </p:txBody>
      </p:sp>
      <p:sp>
        <p:nvSpPr>
          <p:cNvPr id="955395" name="Rectangle 3"/>
          <p:cNvSpPr>
            <a:spLocks noChangeArrowheads="1"/>
          </p:cNvSpPr>
          <p:nvPr/>
        </p:nvSpPr>
        <p:spPr bwMode="auto">
          <a:xfrm>
            <a:off x="4121150" y="4914133"/>
            <a:ext cx="4216400" cy="835025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b="0">
                <a:solidFill>
                  <a:schemeClr val="accent2"/>
                </a:solidFill>
                <a:latin typeface="Arial" charset="0"/>
              </a:rPr>
              <a:t>dN/d</a:t>
            </a:r>
            <a:r>
              <a:rPr lang="en-US" sz="2000" b="0">
                <a:solidFill>
                  <a:schemeClr val="accent2"/>
                </a:solidFill>
                <a:latin typeface="Symbol" charset="2"/>
              </a:rPr>
              <a:t>f</a:t>
            </a:r>
            <a:r>
              <a:rPr lang="en-US" sz="2000" b="0">
                <a:solidFill>
                  <a:schemeClr val="accent2"/>
                </a:solidFill>
                <a:latin typeface="Arial" charset="0"/>
              </a:rPr>
              <a:t> ~ 1 + 2 </a:t>
            </a:r>
            <a:r>
              <a:rPr lang="en-US" sz="2000" b="0">
                <a:latin typeface="Arial" charset="0"/>
              </a:rPr>
              <a:t>v</a:t>
            </a:r>
            <a:r>
              <a:rPr lang="en-US" sz="2000" b="0" baseline="-25000">
                <a:latin typeface="Arial" charset="0"/>
              </a:rPr>
              <a:t>2</a:t>
            </a:r>
            <a:r>
              <a:rPr lang="en-US" sz="2000" b="0">
                <a:latin typeface="Arial" charset="0"/>
              </a:rPr>
              <a:t>(p</a:t>
            </a:r>
            <a:r>
              <a:rPr lang="en-US" sz="2000" b="0" baseline="-25000">
                <a:latin typeface="Arial" charset="0"/>
              </a:rPr>
              <a:t>T</a:t>
            </a:r>
            <a:r>
              <a:rPr lang="en-US" sz="2000" b="0">
                <a:latin typeface="Arial" charset="0"/>
              </a:rPr>
              <a:t>)</a:t>
            </a:r>
            <a:r>
              <a:rPr lang="en-US" sz="2000" b="0">
                <a:solidFill>
                  <a:schemeClr val="accent2"/>
                </a:solidFill>
                <a:latin typeface="Arial" charset="0"/>
              </a:rPr>
              <a:t> cos (2</a:t>
            </a:r>
            <a:r>
              <a:rPr lang="en-US" sz="2000" b="0">
                <a:solidFill>
                  <a:schemeClr val="accent2"/>
                </a:solidFill>
                <a:latin typeface="Symbol" charset="2"/>
              </a:rPr>
              <a:t>f</a:t>
            </a:r>
            <a:r>
              <a:rPr lang="en-US" sz="2000" b="0">
                <a:solidFill>
                  <a:schemeClr val="accent2"/>
                </a:solidFill>
                <a:latin typeface="Arial" charset="0"/>
              </a:rPr>
              <a:t>) + …</a:t>
            </a:r>
          </a:p>
          <a:p>
            <a:pPr>
              <a:lnSpc>
                <a:spcPct val="95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b="0">
                <a:solidFill>
                  <a:schemeClr val="accent2"/>
                </a:solidFill>
                <a:latin typeface="Arial" charset="0"/>
              </a:rPr>
              <a:t>    “elliptic flow”</a:t>
            </a:r>
          </a:p>
        </p:txBody>
      </p:sp>
      <p:grpSp>
        <p:nvGrpSpPr>
          <p:cNvPr id="955396" name="Group 4"/>
          <p:cNvGrpSpPr>
            <a:grpSpLocks/>
          </p:cNvGrpSpPr>
          <p:nvPr/>
        </p:nvGrpSpPr>
        <p:grpSpPr bwMode="auto">
          <a:xfrm>
            <a:off x="4573588" y="981948"/>
            <a:ext cx="3948112" cy="2143125"/>
            <a:chOff x="77" y="2278"/>
            <a:chExt cx="2487" cy="1350"/>
          </a:xfrm>
        </p:grpSpPr>
        <p:pic>
          <p:nvPicPr>
            <p:cNvPr id="955397" name="Picture 5" descr="elliptic flow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0" y="2278"/>
              <a:ext cx="1444" cy="869"/>
            </a:xfrm>
            <a:prstGeom prst="rect">
              <a:avLst/>
            </a:prstGeom>
            <a:noFill/>
          </p:spPr>
        </p:pic>
        <p:sp>
          <p:nvSpPr>
            <p:cNvPr id="955398" name="Text Box 6"/>
            <p:cNvSpPr txBox="1">
              <a:spLocks noChangeArrowheads="1"/>
            </p:cNvSpPr>
            <p:nvPr/>
          </p:nvSpPr>
          <p:spPr bwMode="auto">
            <a:xfrm>
              <a:off x="77" y="2878"/>
              <a:ext cx="1165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800" b="0" dirty="0">
                  <a:solidFill>
                    <a:srgbClr val="0000CC"/>
                  </a:solidFill>
                  <a:latin typeface="Arial" charset="0"/>
                </a:rPr>
                <a:t>Almond shape overlap region in </a:t>
              </a:r>
              <a:r>
                <a:rPr lang="en-US" sz="1800" b="0" dirty="0">
                  <a:solidFill>
                    <a:srgbClr val="FF0000"/>
                  </a:solidFill>
                  <a:latin typeface="Arial" charset="0"/>
                </a:rPr>
                <a:t>coordinate space</a:t>
              </a:r>
            </a:p>
          </p:txBody>
        </p:sp>
      </p:grpSp>
      <p:grpSp>
        <p:nvGrpSpPr>
          <p:cNvPr id="955400" name="Group 8"/>
          <p:cNvGrpSpPr>
            <a:grpSpLocks/>
          </p:cNvGrpSpPr>
          <p:nvPr/>
        </p:nvGrpSpPr>
        <p:grpSpPr bwMode="auto">
          <a:xfrm>
            <a:off x="314325" y="243136"/>
            <a:ext cx="3636963" cy="3597275"/>
            <a:chOff x="240" y="672"/>
            <a:chExt cx="2291" cy="2266"/>
          </a:xfrm>
        </p:grpSpPr>
        <p:sp>
          <p:nvSpPr>
            <p:cNvPr id="955401" name="Text Box 9"/>
            <p:cNvSpPr txBox="1">
              <a:spLocks noChangeArrowheads="1"/>
            </p:cNvSpPr>
            <p:nvPr/>
          </p:nvSpPr>
          <p:spPr bwMode="auto">
            <a:xfrm>
              <a:off x="644" y="672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000" b="0">
                <a:solidFill>
                  <a:schemeClr val="tx1"/>
                </a:solidFill>
              </a:endParaRPr>
            </a:p>
          </p:txBody>
        </p:sp>
        <p:sp>
          <p:nvSpPr>
            <p:cNvPr id="955402" name="Text Box 10"/>
            <p:cNvSpPr txBox="1">
              <a:spLocks noChangeArrowheads="1"/>
            </p:cNvSpPr>
            <p:nvPr/>
          </p:nvSpPr>
          <p:spPr bwMode="auto">
            <a:xfrm>
              <a:off x="1315" y="2688"/>
              <a:ext cx="116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sz="2000" b="0">
                <a:solidFill>
                  <a:schemeClr val="tx1"/>
                </a:solidFill>
              </a:endParaRPr>
            </a:p>
          </p:txBody>
        </p:sp>
        <p:grpSp>
          <p:nvGrpSpPr>
            <p:cNvPr id="955403" name="Group 11"/>
            <p:cNvGrpSpPr>
              <a:grpSpLocks/>
            </p:cNvGrpSpPr>
            <p:nvPr/>
          </p:nvGrpSpPr>
          <p:grpSpPr bwMode="auto">
            <a:xfrm>
              <a:off x="240" y="958"/>
              <a:ext cx="2291" cy="1735"/>
              <a:chOff x="349" y="958"/>
              <a:chExt cx="2291" cy="1735"/>
            </a:xfrm>
          </p:grpSpPr>
          <p:sp>
            <p:nvSpPr>
              <p:cNvPr id="955404" name="Freeform 12"/>
              <p:cNvSpPr>
                <a:spLocks/>
              </p:cNvSpPr>
              <p:nvPr/>
            </p:nvSpPr>
            <p:spPr bwMode="auto">
              <a:xfrm rot="11267865">
                <a:off x="2178" y="95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sp>
            <p:nvSpPr>
              <p:cNvPr id="955405" name="Line 13"/>
              <p:cNvSpPr>
                <a:spLocks noChangeShapeType="1"/>
              </p:cNvSpPr>
              <p:nvPr/>
            </p:nvSpPr>
            <p:spPr bwMode="auto">
              <a:xfrm rot="467865" flipH="1">
                <a:off x="860" y="1040"/>
                <a:ext cx="426" cy="69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06" name="Line 14"/>
              <p:cNvSpPr>
                <a:spLocks noChangeShapeType="1"/>
              </p:cNvSpPr>
              <p:nvPr/>
            </p:nvSpPr>
            <p:spPr bwMode="auto">
              <a:xfrm rot="467865" flipH="1">
                <a:off x="1064" y="1068"/>
                <a:ext cx="419" cy="68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07" name="Line 15"/>
              <p:cNvSpPr>
                <a:spLocks noChangeShapeType="1"/>
              </p:cNvSpPr>
              <p:nvPr/>
            </p:nvSpPr>
            <p:spPr bwMode="auto">
              <a:xfrm rot="467865">
                <a:off x="1217" y="1300"/>
                <a:ext cx="140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08" name="Line 16"/>
              <p:cNvSpPr>
                <a:spLocks noChangeShapeType="1"/>
              </p:cNvSpPr>
              <p:nvPr/>
            </p:nvSpPr>
            <p:spPr bwMode="auto">
              <a:xfrm rot="467865">
                <a:off x="1087" y="1988"/>
                <a:ext cx="987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09" name="AutoShape 17"/>
              <p:cNvSpPr>
                <a:spLocks noChangeArrowheads="1"/>
              </p:cNvSpPr>
              <p:nvPr/>
            </p:nvSpPr>
            <p:spPr bwMode="auto">
              <a:xfrm rot="467865">
                <a:off x="411" y="1102"/>
                <a:ext cx="2229" cy="1349"/>
              </a:xfrm>
              <a:prstGeom prst="parallelogram">
                <a:avLst>
                  <a:gd name="adj" fmla="val 61305"/>
                </a:avLst>
              </a:prstGeom>
              <a:noFill/>
              <a:ln w="28575">
                <a:solidFill>
                  <a:schemeClr val="folHlink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10" name="Line 18"/>
              <p:cNvSpPr>
                <a:spLocks noChangeShapeType="1"/>
              </p:cNvSpPr>
              <p:nvPr/>
            </p:nvSpPr>
            <p:spPr bwMode="auto">
              <a:xfrm rot="467865" flipH="1">
                <a:off x="349" y="2015"/>
                <a:ext cx="179" cy="294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11" name="Line 19"/>
              <p:cNvSpPr>
                <a:spLocks noChangeShapeType="1"/>
              </p:cNvSpPr>
              <p:nvPr/>
            </p:nvSpPr>
            <p:spPr bwMode="auto">
              <a:xfrm rot="467865" flipH="1">
                <a:off x="1151" y="1087"/>
                <a:ext cx="518" cy="84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12" name="Freeform 20"/>
              <p:cNvSpPr>
                <a:spLocks/>
              </p:cNvSpPr>
              <p:nvPr/>
            </p:nvSpPr>
            <p:spPr bwMode="auto">
              <a:xfrm rot="11267865" flipV="1">
                <a:off x="1049" y="1818"/>
                <a:ext cx="174" cy="541"/>
              </a:xfrm>
              <a:custGeom>
                <a:avLst/>
                <a:gdLst/>
                <a:ahLst/>
                <a:cxnLst>
                  <a:cxn ang="0">
                    <a:pos x="84" y="643"/>
                  </a:cxn>
                  <a:cxn ang="0">
                    <a:pos x="24" y="519"/>
                  </a:cxn>
                  <a:cxn ang="0">
                    <a:pos x="1" y="351"/>
                  </a:cxn>
                  <a:cxn ang="0">
                    <a:pos x="30" y="205"/>
                  </a:cxn>
                  <a:cxn ang="0">
                    <a:pos x="100" y="73"/>
                  </a:cxn>
                  <a:cxn ang="0">
                    <a:pos x="166" y="4"/>
                  </a:cxn>
                  <a:cxn ang="0">
                    <a:pos x="225" y="171"/>
                  </a:cxn>
                  <a:cxn ang="0">
                    <a:pos x="249" y="337"/>
                  </a:cxn>
                  <a:cxn ang="0">
                    <a:pos x="241" y="514"/>
                  </a:cxn>
                  <a:cxn ang="0">
                    <a:pos x="199" y="636"/>
                  </a:cxn>
                  <a:cxn ang="0">
                    <a:pos x="142" y="712"/>
                  </a:cxn>
                  <a:cxn ang="0">
                    <a:pos x="84" y="643"/>
                  </a:cxn>
                </a:cxnLst>
                <a:rect l="0" t="0" r="r" b="b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 cap="flat" cmpd="sng">
                <a:solidFill>
                  <a:schemeClr val="bg1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13" name="Line 21"/>
              <p:cNvSpPr>
                <a:spLocks noChangeShapeType="1"/>
              </p:cNvSpPr>
              <p:nvPr/>
            </p:nvSpPr>
            <p:spPr bwMode="auto">
              <a:xfrm rot="467865" flipH="1">
                <a:off x="956" y="1777"/>
                <a:ext cx="382" cy="62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55414" name="Group 22"/>
              <p:cNvGrpSpPr>
                <a:grpSpLocks/>
              </p:cNvGrpSpPr>
              <p:nvPr/>
            </p:nvGrpSpPr>
            <p:grpSpPr bwMode="auto">
              <a:xfrm rot="240000">
                <a:off x="1738" y="1051"/>
                <a:ext cx="708" cy="756"/>
                <a:chOff x="3157" y="3025"/>
                <a:chExt cx="1026" cy="999"/>
              </a:xfrm>
            </p:grpSpPr>
            <p:grpSp>
              <p:nvGrpSpPr>
                <p:cNvPr id="955415" name="Group 23"/>
                <p:cNvGrpSpPr>
                  <a:grpSpLocks/>
                </p:cNvGrpSpPr>
                <p:nvPr/>
              </p:nvGrpSpPr>
              <p:grpSpPr bwMode="auto">
                <a:xfrm>
                  <a:off x="3157" y="3025"/>
                  <a:ext cx="1026" cy="999"/>
                  <a:chOff x="4130" y="2180"/>
                  <a:chExt cx="1026" cy="999"/>
                </a:xfrm>
              </p:grpSpPr>
              <p:sp>
                <p:nvSpPr>
                  <p:cNvPr id="955416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1"/>
                    <a:ext cx="981" cy="9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accent2"/>
                      </a:gs>
                    </a:gsLst>
                    <a:path path="shape">
                      <a:fillToRect l="50000" t="50000" r="50000" b="50000"/>
                    </a:path>
                  </a:gra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5417" name="Oval 25"/>
                  <p:cNvSpPr>
                    <a:spLocks noChangeArrowheads="1"/>
                  </p:cNvSpPr>
                  <p:nvPr/>
                </p:nvSpPr>
                <p:spPr bwMode="auto">
                  <a:xfrm>
                    <a:off x="4153" y="2180"/>
                    <a:ext cx="981" cy="981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5418" name="Freeform 26"/>
                  <p:cNvSpPr>
                    <a:spLocks/>
                  </p:cNvSpPr>
                  <p:nvPr/>
                </p:nvSpPr>
                <p:spPr bwMode="auto">
                  <a:xfrm>
                    <a:off x="4130" y="2579"/>
                    <a:ext cx="1026" cy="600"/>
                  </a:xfrm>
                  <a:custGeom>
                    <a:avLst/>
                    <a:gdLst/>
                    <a:ahLst/>
                    <a:cxnLst>
                      <a:cxn ang="0">
                        <a:pos x="43" y="123"/>
                      </a:cxn>
                      <a:cxn ang="0">
                        <a:pos x="120" y="181"/>
                      </a:cxn>
                      <a:cxn ang="0">
                        <a:pos x="262" y="250"/>
                      </a:cxn>
                      <a:cxn ang="0">
                        <a:pos x="432" y="280"/>
                      </a:cxn>
                      <a:cxn ang="0">
                        <a:pos x="634" y="259"/>
                      </a:cxn>
                      <a:cxn ang="0">
                        <a:pos x="799" y="201"/>
                      </a:cxn>
                      <a:cxn ang="0">
                        <a:pos x="937" y="90"/>
                      </a:cxn>
                      <a:cxn ang="0">
                        <a:pos x="1026" y="9"/>
                      </a:cxn>
                      <a:cxn ang="0">
                        <a:pos x="1019" y="144"/>
                      </a:cxn>
                      <a:cxn ang="0">
                        <a:pos x="992" y="267"/>
                      </a:cxn>
                      <a:cxn ang="0">
                        <a:pos x="929" y="384"/>
                      </a:cxn>
                      <a:cxn ang="0">
                        <a:pos x="857" y="467"/>
                      </a:cxn>
                      <a:cxn ang="0">
                        <a:pos x="749" y="542"/>
                      </a:cxn>
                      <a:cxn ang="0">
                        <a:pos x="610" y="588"/>
                      </a:cxn>
                      <a:cxn ang="0">
                        <a:pos x="455" y="594"/>
                      </a:cxn>
                      <a:cxn ang="0">
                        <a:pos x="310" y="553"/>
                      </a:cxn>
                      <a:cxn ang="0">
                        <a:pos x="193" y="479"/>
                      </a:cxn>
                      <a:cxn ang="0">
                        <a:pos x="95" y="368"/>
                      </a:cxn>
                      <a:cxn ang="0">
                        <a:pos x="36" y="237"/>
                      </a:cxn>
                      <a:cxn ang="0">
                        <a:pos x="1" y="73"/>
                      </a:cxn>
                      <a:cxn ang="0">
                        <a:pos x="43" y="123"/>
                      </a:cxn>
                    </a:cxnLst>
                    <a:rect l="0" t="0" r="r" b="b"/>
                    <a:pathLst>
                      <a:path w="1026" h="600">
                        <a:moveTo>
                          <a:pt x="43" y="123"/>
                        </a:moveTo>
                        <a:cubicBezTo>
                          <a:pt x="61" y="136"/>
                          <a:pt x="84" y="160"/>
                          <a:pt x="120" y="181"/>
                        </a:cubicBezTo>
                        <a:cubicBezTo>
                          <a:pt x="156" y="202"/>
                          <a:pt x="210" y="233"/>
                          <a:pt x="262" y="250"/>
                        </a:cubicBezTo>
                        <a:cubicBezTo>
                          <a:pt x="314" y="267"/>
                          <a:pt x="370" y="279"/>
                          <a:pt x="432" y="280"/>
                        </a:cubicBezTo>
                        <a:cubicBezTo>
                          <a:pt x="494" y="281"/>
                          <a:pt x="573" y="272"/>
                          <a:pt x="634" y="259"/>
                        </a:cubicBezTo>
                        <a:cubicBezTo>
                          <a:pt x="695" y="246"/>
                          <a:pt x="749" y="229"/>
                          <a:pt x="799" y="201"/>
                        </a:cubicBezTo>
                        <a:cubicBezTo>
                          <a:pt x="849" y="173"/>
                          <a:pt x="899" y="122"/>
                          <a:pt x="937" y="90"/>
                        </a:cubicBezTo>
                        <a:cubicBezTo>
                          <a:pt x="975" y="58"/>
                          <a:pt x="1012" y="0"/>
                          <a:pt x="1026" y="9"/>
                        </a:cubicBezTo>
                        <a:cubicBezTo>
                          <a:pt x="1021" y="13"/>
                          <a:pt x="1025" y="101"/>
                          <a:pt x="1019" y="144"/>
                        </a:cubicBezTo>
                        <a:cubicBezTo>
                          <a:pt x="1013" y="187"/>
                          <a:pt x="1007" y="227"/>
                          <a:pt x="992" y="267"/>
                        </a:cubicBezTo>
                        <a:cubicBezTo>
                          <a:pt x="978" y="307"/>
                          <a:pt x="952" y="351"/>
                          <a:pt x="929" y="384"/>
                        </a:cubicBezTo>
                        <a:cubicBezTo>
                          <a:pt x="907" y="417"/>
                          <a:pt x="886" y="440"/>
                          <a:pt x="857" y="467"/>
                        </a:cubicBezTo>
                        <a:cubicBezTo>
                          <a:pt x="827" y="493"/>
                          <a:pt x="790" y="521"/>
                          <a:pt x="749" y="542"/>
                        </a:cubicBezTo>
                        <a:cubicBezTo>
                          <a:pt x="708" y="562"/>
                          <a:pt x="659" y="580"/>
                          <a:pt x="610" y="588"/>
                        </a:cubicBezTo>
                        <a:cubicBezTo>
                          <a:pt x="561" y="596"/>
                          <a:pt x="505" y="600"/>
                          <a:pt x="455" y="594"/>
                        </a:cubicBezTo>
                        <a:cubicBezTo>
                          <a:pt x="404" y="588"/>
                          <a:pt x="353" y="572"/>
                          <a:pt x="310" y="553"/>
                        </a:cubicBezTo>
                        <a:cubicBezTo>
                          <a:pt x="267" y="533"/>
                          <a:pt x="229" y="510"/>
                          <a:pt x="193" y="479"/>
                        </a:cubicBezTo>
                        <a:cubicBezTo>
                          <a:pt x="157" y="448"/>
                          <a:pt x="121" y="408"/>
                          <a:pt x="95" y="368"/>
                        </a:cubicBezTo>
                        <a:cubicBezTo>
                          <a:pt x="69" y="328"/>
                          <a:pt x="52" y="286"/>
                          <a:pt x="36" y="237"/>
                        </a:cubicBezTo>
                        <a:cubicBezTo>
                          <a:pt x="20" y="188"/>
                          <a:pt x="0" y="92"/>
                          <a:pt x="1" y="73"/>
                        </a:cubicBezTo>
                        <a:lnTo>
                          <a:pt x="43" y="123"/>
                        </a:lnTo>
                        <a:close/>
                      </a:path>
                    </a:pathLst>
                  </a:custGeom>
                  <a:solidFill>
                    <a:schemeClr val="bg1">
                      <a:alpha val="50000"/>
                    </a:schemeClr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55419" name="Freeform 27"/>
                  <p:cNvSpPr>
                    <a:spLocks/>
                  </p:cNvSpPr>
                  <p:nvPr/>
                </p:nvSpPr>
                <p:spPr bwMode="auto">
                  <a:xfrm>
                    <a:off x="4153" y="2604"/>
                    <a:ext cx="979" cy="257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101" y="160"/>
                      </a:cxn>
                      <a:cxn ang="0">
                        <a:pos x="263" y="232"/>
                      </a:cxn>
                      <a:cxn ang="0">
                        <a:pos x="404" y="256"/>
                      </a:cxn>
                      <a:cxn ang="0">
                        <a:pos x="608" y="238"/>
                      </a:cxn>
                      <a:cxn ang="0">
                        <a:pos x="800" y="160"/>
                      </a:cxn>
                      <a:cxn ang="0">
                        <a:pos x="979" y="0"/>
                      </a:cxn>
                    </a:cxnLst>
                    <a:rect l="0" t="0" r="r" b="b"/>
                    <a:pathLst>
                      <a:path w="979" h="257">
                        <a:moveTo>
                          <a:pt x="0" y="78"/>
                        </a:moveTo>
                        <a:cubicBezTo>
                          <a:pt x="17" y="92"/>
                          <a:pt x="57" y="134"/>
                          <a:pt x="101" y="160"/>
                        </a:cubicBezTo>
                        <a:cubicBezTo>
                          <a:pt x="145" y="186"/>
                          <a:pt x="213" y="216"/>
                          <a:pt x="263" y="232"/>
                        </a:cubicBezTo>
                        <a:cubicBezTo>
                          <a:pt x="313" y="248"/>
                          <a:pt x="347" y="255"/>
                          <a:pt x="404" y="256"/>
                        </a:cubicBezTo>
                        <a:cubicBezTo>
                          <a:pt x="461" y="257"/>
                          <a:pt x="542" y="254"/>
                          <a:pt x="608" y="238"/>
                        </a:cubicBezTo>
                        <a:cubicBezTo>
                          <a:pt x="674" y="222"/>
                          <a:pt x="738" y="200"/>
                          <a:pt x="800" y="160"/>
                        </a:cubicBezTo>
                        <a:cubicBezTo>
                          <a:pt x="862" y="120"/>
                          <a:pt x="942" y="33"/>
                          <a:pt x="979" y="0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5420" name="Freeform 28"/>
                <p:cNvSpPr>
                  <a:spLocks/>
                </p:cNvSpPr>
                <p:nvPr/>
              </p:nvSpPr>
              <p:spPr bwMode="auto">
                <a:xfrm>
                  <a:off x="3175" y="3162"/>
                  <a:ext cx="252" cy="715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715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5421" name="Line 29"/>
              <p:cNvSpPr>
                <a:spLocks noChangeShapeType="1"/>
              </p:cNvSpPr>
              <p:nvPr/>
            </p:nvSpPr>
            <p:spPr bwMode="auto">
              <a:xfrm rot="467865">
                <a:off x="1338" y="1110"/>
                <a:ext cx="579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2" name="Line 30"/>
              <p:cNvSpPr>
                <a:spLocks noChangeShapeType="1"/>
              </p:cNvSpPr>
              <p:nvPr/>
            </p:nvSpPr>
            <p:spPr bwMode="auto">
              <a:xfrm rot="467865">
                <a:off x="1528" y="1275"/>
                <a:ext cx="41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3" name="Line 31"/>
              <p:cNvSpPr>
                <a:spLocks noChangeShapeType="1"/>
              </p:cNvSpPr>
              <p:nvPr/>
            </p:nvSpPr>
            <p:spPr bwMode="auto">
              <a:xfrm rot="467865">
                <a:off x="1109" y="1391"/>
                <a:ext cx="823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4" name="Line 32"/>
              <p:cNvSpPr>
                <a:spLocks noChangeShapeType="1"/>
              </p:cNvSpPr>
              <p:nvPr/>
            </p:nvSpPr>
            <p:spPr bwMode="auto">
              <a:xfrm rot="467865" flipH="1">
                <a:off x="1687" y="1375"/>
                <a:ext cx="224" cy="365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5" name="Line 33"/>
              <p:cNvSpPr>
                <a:spLocks noChangeShapeType="1"/>
              </p:cNvSpPr>
              <p:nvPr/>
            </p:nvSpPr>
            <p:spPr bwMode="auto">
              <a:xfrm rot="467865">
                <a:off x="999" y="1563"/>
                <a:ext cx="140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6" name="Line 34"/>
              <p:cNvSpPr>
                <a:spLocks noChangeShapeType="1"/>
              </p:cNvSpPr>
              <p:nvPr/>
            </p:nvSpPr>
            <p:spPr bwMode="auto">
              <a:xfrm rot="467865" flipH="1">
                <a:off x="1006" y="1087"/>
                <a:ext cx="822" cy="134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27" name="Line 35"/>
              <p:cNvSpPr>
                <a:spLocks noChangeShapeType="1"/>
              </p:cNvSpPr>
              <p:nvPr/>
            </p:nvSpPr>
            <p:spPr bwMode="auto">
              <a:xfrm rot="467865">
                <a:off x="891" y="1696"/>
                <a:ext cx="1405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55428" name="Group 36"/>
              <p:cNvGrpSpPr>
                <a:grpSpLocks/>
              </p:cNvGrpSpPr>
              <p:nvPr/>
            </p:nvGrpSpPr>
            <p:grpSpPr bwMode="auto">
              <a:xfrm rot="240000">
                <a:off x="1296" y="1390"/>
                <a:ext cx="363" cy="749"/>
                <a:chOff x="3811" y="2604"/>
                <a:chExt cx="489" cy="985"/>
              </a:xfrm>
            </p:grpSpPr>
            <p:sp>
              <p:nvSpPr>
                <p:cNvPr id="955429" name="Oval 37"/>
                <p:cNvSpPr>
                  <a:spLocks noChangeArrowheads="1"/>
                </p:cNvSpPr>
                <p:nvPr/>
              </p:nvSpPr>
              <p:spPr bwMode="auto">
                <a:xfrm>
                  <a:off x="3811" y="2605"/>
                  <a:ext cx="488" cy="98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00"/>
                    </a:gs>
                    <a:gs pos="100000">
                      <a:srgbClr val="FF3300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30" name="Freeform 38"/>
                <p:cNvSpPr>
                  <a:spLocks/>
                </p:cNvSpPr>
                <p:nvPr/>
              </p:nvSpPr>
              <p:spPr bwMode="auto">
                <a:xfrm>
                  <a:off x="3811" y="3074"/>
                  <a:ext cx="489" cy="515"/>
                </a:xfrm>
                <a:custGeom>
                  <a:avLst/>
                  <a:gdLst/>
                  <a:ahLst/>
                  <a:cxnLst>
                    <a:cxn ang="0">
                      <a:pos x="13" y="46"/>
                    </a:cxn>
                    <a:cxn ang="0">
                      <a:pos x="65" y="81"/>
                    </a:cxn>
                    <a:cxn ang="0">
                      <a:pos x="121" y="97"/>
                    </a:cxn>
                    <a:cxn ang="0">
                      <a:pos x="176" y="112"/>
                    </a:cxn>
                    <a:cxn ang="0">
                      <a:pos x="241" y="114"/>
                    </a:cxn>
                    <a:cxn ang="0">
                      <a:pos x="313" y="103"/>
                    </a:cxn>
                    <a:cxn ang="0">
                      <a:pos x="385" y="78"/>
                    </a:cxn>
                    <a:cxn ang="0">
                      <a:pos x="452" y="29"/>
                    </a:cxn>
                    <a:cxn ang="0">
                      <a:pos x="485" y="7"/>
                    </a:cxn>
                    <a:cxn ang="0">
                      <a:pos x="487" y="70"/>
                    </a:cxn>
                    <a:cxn ang="0">
                      <a:pos x="474" y="190"/>
                    </a:cxn>
                    <a:cxn ang="0">
                      <a:pos x="444" y="304"/>
                    </a:cxn>
                    <a:cxn ang="0">
                      <a:pos x="408" y="385"/>
                    </a:cxn>
                    <a:cxn ang="0">
                      <a:pos x="356" y="458"/>
                    </a:cxn>
                    <a:cxn ang="0">
                      <a:pos x="289" y="503"/>
                    </a:cxn>
                    <a:cxn ang="0">
                      <a:pos x="214" y="509"/>
                    </a:cxn>
                    <a:cxn ang="0">
                      <a:pos x="143" y="469"/>
                    </a:cxn>
                    <a:cxn ang="0">
                      <a:pos x="87" y="397"/>
                    </a:cxn>
                    <a:cxn ang="0">
                      <a:pos x="39" y="289"/>
                    </a:cxn>
                    <a:cxn ang="0">
                      <a:pos x="10" y="161"/>
                    </a:cxn>
                    <a:cxn ang="0">
                      <a:pos x="0" y="28"/>
                    </a:cxn>
                    <a:cxn ang="0">
                      <a:pos x="13" y="46"/>
                    </a:cxn>
                  </a:cxnLst>
                  <a:rect l="0" t="0" r="r" b="b"/>
                  <a:pathLst>
                    <a:path w="489" h="515">
                      <a:moveTo>
                        <a:pt x="13" y="46"/>
                      </a:moveTo>
                      <a:cubicBezTo>
                        <a:pt x="24" y="55"/>
                        <a:pt x="47" y="72"/>
                        <a:pt x="65" y="81"/>
                      </a:cubicBezTo>
                      <a:cubicBezTo>
                        <a:pt x="83" y="90"/>
                        <a:pt x="103" y="92"/>
                        <a:pt x="121" y="97"/>
                      </a:cubicBezTo>
                      <a:cubicBezTo>
                        <a:pt x="139" y="102"/>
                        <a:pt x="156" y="109"/>
                        <a:pt x="176" y="112"/>
                      </a:cubicBezTo>
                      <a:cubicBezTo>
                        <a:pt x="196" y="115"/>
                        <a:pt x="218" y="115"/>
                        <a:pt x="241" y="114"/>
                      </a:cubicBezTo>
                      <a:cubicBezTo>
                        <a:pt x="264" y="113"/>
                        <a:pt x="289" y="109"/>
                        <a:pt x="313" y="103"/>
                      </a:cubicBezTo>
                      <a:cubicBezTo>
                        <a:pt x="337" y="97"/>
                        <a:pt x="362" y="90"/>
                        <a:pt x="385" y="78"/>
                      </a:cubicBezTo>
                      <a:cubicBezTo>
                        <a:pt x="408" y="66"/>
                        <a:pt x="435" y="41"/>
                        <a:pt x="452" y="29"/>
                      </a:cubicBezTo>
                      <a:cubicBezTo>
                        <a:pt x="469" y="17"/>
                        <a:pt x="479" y="0"/>
                        <a:pt x="485" y="7"/>
                      </a:cubicBezTo>
                      <a:cubicBezTo>
                        <a:pt x="483" y="11"/>
                        <a:pt x="489" y="40"/>
                        <a:pt x="487" y="70"/>
                      </a:cubicBezTo>
                      <a:cubicBezTo>
                        <a:pt x="485" y="100"/>
                        <a:pt x="481" y="151"/>
                        <a:pt x="474" y="190"/>
                      </a:cubicBezTo>
                      <a:cubicBezTo>
                        <a:pt x="467" y="229"/>
                        <a:pt x="455" y="272"/>
                        <a:pt x="444" y="304"/>
                      </a:cubicBezTo>
                      <a:cubicBezTo>
                        <a:pt x="433" y="336"/>
                        <a:pt x="423" y="359"/>
                        <a:pt x="408" y="385"/>
                      </a:cubicBezTo>
                      <a:cubicBezTo>
                        <a:pt x="394" y="411"/>
                        <a:pt x="376" y="438"/>
                        <a:pt x="356" y="458"/>
                      </a:cubicBezTo>
                      <a:cubicBezTo>
                        <a:pt x="336" y="478"/>
                        <a:pt x="313" y="495"/>
                        <a:pt x="289" y="503"/>
                      </a:cubicBezTo>
                      <a:cubicBezTo>
                        <a:pt x="265" y="511"/>
                        <a:pt x="238" y="515"/>
                        <a:pt x="214" y="509"/>
                      </a:cubicBezTo>
                      <a:cubicBezTo>
                        <a:pt x="189" y="503"/>
                        <a:pt x="164" y="488"/>
                        <a:pt x="143" y="469"/>
                      </a:cubicBezTo>
                      <a:cubicBezTo>
                        <a:pt x="122" y="450"/>
                        <a:pt x="104" y="427"/>
                        <a:pt x="87" y="397"/>
                      </a:cubicBezTo>
                      <a:cubicBezTo>
                        <a:pt x="69" y="367"/>
                        <a:pt x="52" y="328"/>
                        <a:pt x="39" y="289"/>
                      </a:cubicBezTo>
                      <a:cubicBezTo>
                        <a:pt x="27" y="250"/>
                        <a:pt x="17" y="204"/>
                        <a:pt x="10" y="161"/>
                      </a:cubicBezTo>
                      <a:cubicBezTo>
                        <a:pt x="4" y="118"/>
                        <a:pt x="0" y="47"/>
                        <a:pt x="0" y="28"/>
                      </a:cubicBezTo>
                      <a:lnTo>
                        <a:pt x="13" y="4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31" name="Freeform 39"/>
                <p:cNvSpPr>
                  <a:spLocks/>
                </p:cNvSpPr>
                <p:nvPr/>
              </p:nvSpPr>
              <p:spPr bwMode="auto">
                <a:xfrm>
                  <a:off x="3811" y="3076"/>
                  <a:ext cx="487" cy="110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101" y="160"/>
                    </a:cxn>
                    <a:cxn ang="0">
                      <a:pos x="263" y="232"/>
                    </a:cxn>
                    <a:cxn ang="0">
                      <a:pos x="404" y="256"/>
                    </a:cxn>
                    <a:cxn ang="0">
                      <a:pos x="608" y="238"/>
                    </a:cxn>
                    <a:cxn ang="0">
                      <a:pos x="800" y="160"/>
                    </a:cxn>
                    <a:cxn ang="0">
                      <a:pos x="979" y="0"/>
                    </a:cxn>
                  </a:cxnLst>
                  <a:rect l="0" t="0" r="r" b="b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32" name="Oval 40"/>
                <p:cNvSpPr>
                  <a:spLocks noChangeArrowheads="1"/>
                </p:cNvSpPr>
                <p:nvPr/>
              </p:nvSpPr>
              <p:spPr bwMode="auto">
                <a:xfrm>
                  <a:off x="3811" y="2604"/>
                  <a:ext cx="488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5433" name="Line 41"/>
              <p:cNvSpPr>
                <a:spLocks noChangeShapeType="1"/>
              </p:cNvSpPr>
              <p:nvPr/>
            </p:nvSpPr>
            <p:spPr bwMode="auto">
              <a:xfrm rot="467865" flipH="1">
                <a:off x="1582" y="1491"/>
                <a:ext cx="617" cy="1009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4" name="Line 42"/>
              <p:cNvSpPr>
                <a:spLocks noChangeShapeType="1"/>
              </p:cNvSpPr>
              <p:nvPr/>
            </p:nvSpPr>
            <p:spPr bwMode="auto">
              <a:xfrm rot="467865" flipH="1">
                <a:off x="1382" y="1517"/>
                <a:ext cx="582" cy="95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5" name="Line 43"/>
              <p:cNvSpPr>
                <a:spLocks noChangeShapeType="1"/>
              </p:cNvSpPr>
              <p:nvPr/>
            </p:nvSpPr>
            <p:spPr bwMode="auto">
              <a:xfrm rot="467865">
                <a:off x="1537" y="1878"/>
                <a:ext cx="646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6" name="Line 44"/>
              <p:cNvSpPr>
                <a:spLocks noChangeShapeType="1"/>
              </p:cNvSpPr>
              <p:nvPr/>
            </p:nvSpPr>
            <p:spPr bwMode="auto">
              <a:xfrm rot="467865" flipH="1">
                <a:off x="1153" y="1793"/>
                <a:ext cx="390" cy="63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7" name="Line 45"/>
              <p:cNvSpPr>
                <a:spLocks noChangeShapeType="1"/>
              </p:cNvSpPr>
              <p:nvPr/>
            </p:nvSpPr>
            <p:spPr bwMode="auto">
              <a:xfrm rot="467865" flipH="1">
                <a:off x="1274" y="1798"/>
                <a:ext cx="96" cy="157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38" name="Line 46"/>
              <p:cNvSpPr>
                <a:spLocks noChangeShapeType="1"/>
              </p:cNvSpPr>
              <p:nvPr/>
            </p:nvSpPr>
            <p:spPr bwMode="auto">
              <a:xfrm rot="467865">
                <a:off x="1068" y="1793"/>
                <a:ext cx="3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55439" name="Group 47"/>
              <p:cNvGrpSpPr>
                <a:grpSpLocks/>
              </p:cNvGrpSpPr>
              <p:nvPr/>
            </p:nvGrpSpPr>
            <p:grpSpPr bwMode="auto">
              <a:xfrm rot="240000">
                <a:off x="538" y="1688"/>
                <a:ext cx="700" cy="757"/>
                <a:chOff x="3424" y="1488"/>
                <a:chExt cx="776" cy="764"/>
              </a:xfrm>
            </p:grpSpPr>
            <p:sp>
              <p:nvSpPr>
                <p:cNvPr id="955440" name="Oval 48"/>
                <p:cNvSpPr>
                  <a:spLocks noChangeArrowheads="1"/>
                </p:cNvSpPr>
                <p:nvPr/>
              </p:nvSpPr>
              <p:spPr bwMode="auto">
                <a:xfrm>
                  <a:off x="3435" y="1489"/>
                  <a:ext cx="749" cy="74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1" name="Oval 49"/>
                <p:cNvSpPr>
                  <a:spLocks noChangeArrowheads="1"/>
                </p:cNvSpPr>
                <p:nvPr/>
              </p:nvSpPr>
              <p:spPr bwMode="auto">
                <a:xfrm>
                  <a:off x="3433" y="1488"/>
                  <a:ext cx="749" cy="749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2" name="Freeform 50"/>
                <p:cNvSpPr>
                  <a:spLocks/>
                </p:cNvSpPr>
                <p:nvPr/>
              </p:nvSpPr>
              <p:spPr bwMode="auto">
                <a:xfrm>
                  <a:off x="3424" y="1799"/>
                  <a:ext cx="776" cy="453"/>
                </a:xfrm>
                <a:custGeom>
                  <a:avLst/>
                  <a:gdLst/>
                  <a:ahLst/>
                  <a:cxnLst>
                    <a:cxn ang="0">
                      <a:pos x="22" y="106"/>
                    </a:cxn>
                    <a:cxn ang="0">
                      <a:pos x="100" y="166"/>
                    </a:cxn>
                    <a:cxn ang="0">
                      <a:pos x="262" y="238"/>
                    </a:cxn>
                    <a:cxn ang="0">
                      <a:pos x="403" y="262"/>
                    </a:cxn>
                    <a:cxn ang="0">
                      <a:pos x="607" y="244"/>
                    </a:cxn>
                    <a:cxn ang="0">
                      <a:pos x="769" y="183"/>
                    </a:cxn>
                    <a:cxn ang="0">
                      <a:pos x="907" y="82"/>
                    </a:cxn>
                    <a:cxn ang="0">
                      <a:pos x="978" y="7"/>
                    </a:cxn>
                    <a:cxn ang="0">
                      <a:pos x="978" y="123"/>
                    </a:cxn>
                    <a:cxn ang="0">
                      <a:pos x="952" y="243"/>
                    </a:cxn>
                    <a:cxn ang="0">
                      <a:pos x="891" y="357"/>
                    </a:cxn>
                    <a:cxn ang="0">
                      <a:pos x="820" y="438"/>
                    </a:cxn>
                    <a:cxn ang="0">
                      <a:pos x="715" y="511"/>
                    </a:cxn>
                    <a:cxn ang="0">
                      <a:pos x="580" y="556"/>
                    </a:cxn>
                    <a:cxn ang="0">
                      <a:pos x="429" y="562"/>
                    </a:cxn>
                    <a:cxn ang="0">
                      <a:pos x="288" y="522"/>
                    </a:cxn>
                    <a:cxn ang="0">
                      <a:pos x="174" y="450"/>
                    </a:cxn>
                    <a:cxn ang="0">
                      <a:pos x="79" y="342"/>
                    </a:cxn>
                    <a:cxn ang="0">
                      <a:pos x="21" y="214"/>
                    </a:cxn>
                    <a:cxn ang="0">
                      <a:pos x="0" y="81"/>
                    </a:cxn>
                    <a:cxn ang="0">
                      <a:pos x="22" y="106"/>
                    </a:cxn>
                  </a:cxnLst>
                  <a:rect l="0" t="0" r="r" b="b"/>
                  <a:pathLst>
                    <a:path w="982" h="568">
                      <a:moveTo>
                        <a:pt x="22" y="106"/>
                      </a:moveTo>
                      <a:cubicBezTo>
                        <a:pt x="39" y="120"/>
                        <a:pt x="60" y="144"/>
                        <a:pt x="100" y="166"/>
                      </a:cubicBezTo>
                      <a:cubicBezTo>
                        <a:pt x="140" y="188"/>
                        <a:pt x="212" y="222"/>
                        <a:pt x="262" y="238"/>
                      </a:cubicBezTo>
                      <a:cubicBezTo>
                        <a:pt x="312" y="254"/>
                        <a:pt x="346" y="261"/>
                        <a:pt x="403" y="262"/>
                      </a:cubicBezTo>
                      <a:cubicBezTo>
                        <a:pt x="460" y="263"/>
                        <a:pt x="546" y="257"/>
                        <a:pt x="607" y="244"/>
                      </a:cubicBezTo>
                      <a:cubicBezTo>
                        <a:pt x="668" y="231"/>
                        <a:pt x="719" y="210"/>
                        <a:pt x="769" y="183"/>
                      </a:cubicBezTo>
                      <a:cubicBezTo>
                        <a:pt x="819" y="156"/>
                        <a:pt x="872" y="111"/>
                        <a:pt x="907" y="82"/>
                      </a:cubicBezTo>
                      <a:cubicBezTo>
                        <a:pt x="942" y="53"/>
                        <a:pt x="966" y="0"/>
                        <a:pt x="978" y="7"/>
                      </a:cubicBezTo>
                      <a:cubicBezTo>
                        <a:pt x="973" y="11"/>
                        <a:pt x="982" y="84"/>
                        <a:pt x="978" y="123"/>
                      </a:cubicBezTo>
                      <a:cubicBezTo>
                        <a:pt x="974" y="162"/>
                        <a:pt x="966" y="204"/>
                        <a:pt x="952" y="243"/>
                      </a:cubicBezTo>
                      <a:cubicBezTo>
                        <a:pt x="938" y="282"/>
                        <a:pt x="913" y="325"/>
                        <a:pt x="891" y="357"/>
                      </a:cubicBezTo>
                      <a:cubicBezTo>
                        <a:pt x="869" y="389"/>
                        <a:pt x="849" y="412"/>
                        <a:pt x="820" y="438"/>
                      </a:cubicBezTo>
                      <a:cubicBezTo>
                        <a:pt x="791" y="464"/>
                        <a:pt x="755" y="491"/>
                        <a:pt x="715" y="511"/>
                      </a:cubicBezTo>
                      <a:cubicBezTo>
                        <a:pt x="675" y="531"/>
                        <a:pt x="628" y="548"/>
                        <a:pt x="580" y="556"/>
                      </a:cubicBezTo>
                      <a:cubicBezTo>
                        <a:pt x="532" y="564"/>
                        <a:pt x="478" y="568"/>
                        <a:pt x="429" y="562"/>
                      </a:cubicBezTo>
                      <a:cubicBezTo>
                        <a:pt x="380" y="556"/>
                        <a:pt x="330" y="541"/>
                        <a:pt x="288" y="522"/>
                      </a:cubicBezTo>
                      <a:cubicBezTo>
                        <a:pt x="246" y="503"/>
                        <a:pt x="209" y="480"/>
                        <a:pt x="174" y="450"/>
                      </a:cubicBezTo>
                      <a:cubicBezTo>
                        <a:pt x="139" y="420"/>
                        <a:pt x="104" y="381"/>
                        <a:pt x="79" y="342"/>
                      </a:cubicBezTo>
                      <a:cubicBezTo>
                        <a:pt x="54" y="303"/>
                        <a:pt x="34" y="257"/>
                        <a:pt x="21" y="214"/>
                      </a:cubicBezTo>
                      <a:cubicBezTo>
                        <a:pt x="8" y="171"/>
                        <a:pt x="0" y="99"/>
                        <a:pt x="0" y="81"/>
                      </a:cubicBezTo>
                      <a:lnTo>
                        <a:pt x="22" y="106"/>
                      </a:lnTo>
                      <a:close/>
                    </a:path>
                  </a:pathLst>
                </a:custGeom>
                <a:solidFill>
                  <a:schemeClr val="bg1">
                    <a:alpha val="50000"/>
                  </a:schemeClr>
                </a:solidFill>
                <a:ln w="9525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3" name="Freeform 51"/>
                <p:cNvSpPr>
                  <a:spLocks/>
                </p:cNvSpPr>
                <p:nvPr/>
              </p:nvSpPr>
              <p:spPr bwMode="auto">
                <a:xfrm rot="10800000" flipV="1">
                  <a:off x="3992" y="1580"/>
                  <a:ext cx="193" cy="546"/>
                </a:xfrm>
                <a:custGeom>
                  <a:avLst/>
                  <a:gdLst/>
                  <a:ahLst/>
                  <a:cxnLst>
                    <a:cxn ang="0">
                      <a:pos x="84" y="643"/>
                    </a:cxn>
                    <a:cxn ang="0">
                      <a:pos x="24" y="519"/>
                    </a:cxn>
                    <a:cxn ang="0">
                      <a:pos x="1" y="351"/>
                    </a:cxn>
                    <a:cxn ang="0">
                      <a:pos x="30" y="205"/>
                    </a:cxn>
                    <a:cxn ang="0">
                      <a:pos x="100" y="73"/>
                    </a:cxn>
                    <a:cxn ang="0">
                      <a:pos x="166" y="4"/>
                    </a:cxn>
                    <a:cxn ang="0">
                      <a:pos x="225" y="171"/>
                    </a:cxn>
                    <a:cxn ang="0">
                      <a:pos x="249" y="337"/>
                    </a:cxn>
                    <a:cxn ang="0">
                      <a:pos x="241" y="514"/>
                    </a:cxn>
                    <a:cxn ang="0">
                      <a:pos x="199" y="636"/>
                    </a:cxn>
                    <a:cxn ang="0">
                      <a:pos x="142" y="712"/>
                    </a:cxn>
                    <a:cxn ang="0">
                      <a:pos x="84" y="643"/>
                    </a:cxn>
                  </a:cxnLst>
                  <a:rect l="0" t="0" r="r" b="b"/>
                  <a:pathLst>
                    <a:path w="252" h="715">
                      <a:moveTo>
                        <a:pt x="84" y="643"/>
                      </a:moveTo>
                      <a:cubicBezTo>
                        <a:pt x="64" y="611"/>
                        <a:pt x="38" y="568"/>
                        <a:pt x="24" y="519"/>
                      </a:cubicBezTo>
                      <a:cubicBezTo>
                        <a:pt x="10" y="470"/>
                        <a:pt x="0" y="403"/>
                        <a:pt x="1" y="351"/>
                      </a:cubicBezTo>
                      <a:cubicBezTo>
                        <a:pt x="2" y="299"/>
                        <a:pt x="14" y="251"/>
                        <a:pt x="30" y="205"/>
                      </a:cubicBezTo>
                      <a:cubicBezTo>
                        <a:pt x="46" y="159"/>
                        <a:pt x="77" y="106"/>
                        <a:pt x="100" y="73"/>
                      </a:cubicBezTo>
                      <a:cubicBezTo>
                        <a:pt x="123" y="40"/>
                        <a:pt x="163" y="0"/>
                        <a:pt x="166" y="4"/>
                      </a:cubicBezTo>
                      <a:cubicBezTo>
                        <a:pt x="198" y="57"/>
                        <a:pt x="212" y="120"/>
                        <a:pt x="225" y="171"/>
                      </a:cubicBezTo>
                      <a:cubicBezTo>
                        <a:pt x="239" y="226"/>
                        <a:pt x="246" y="280"/>
                        <a:pt x="249" y="337"/>
                      </a:cubicBezTo>
                      <a:cubicBezTo>
                        <a:pt x="252" y="394"/>
                        <a:pt x="249" y="464"/>
                        <a:pt x="241" y="514"/>
                      </a:cubicBezTo>
                      <a:cubicBezTo>
                        <a:pt x="233" y="564"/>
                        <a:pt x="216" y="603"/>
                        <a:pt x="199" y="636"/>
                      </a:cubicBezTo>
                      <a:cubicBezTo>
                        <a:pt x="182" y="669"/>
                        <a:pt x="142" y="715"/>
                        <a:pt x="142" y="712"/>
                      </a:cubicBezTo>
                      <a:cubicBezTo>
                        <a:pt x="142" y="711"/>
                        <a:pt x="104" y="675"/>
                        <a:pt x="84" y="64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8100" cap="flat" cmpd="sng">
                  <a:solidFill>
                    <a:schemeClr val="bg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4" name="Freeform 52"/>
                <p:cNvSpPr>
                  <a:spLocks/>
                </p:cNvSpPr>
                <p:nvPr/>
              </p:nvSpPr>
              <p:spPr bwMode="auto">
                <a:xfrm>
                  <a:off x="3974" y="1576"/>
                  <a:ext cx="87" cy="556"/>
                </a:xfrm>
                <a:custGeom>
                  <a:avLst/>
                  <a:gdLst/>
                  <a:ahLst/>
                  <a:cxnLst>
                    <a:cxn ang="0">
                      <a:pos x="90" y="621"/>
                    </a:cxn>
                    <a:cxn ang="0">
                      <a:pos x="84" y="540"/>
                    </a:cxn>
                    <a:cxn ang="0">
                      <a:pos x="78" y="426"/>
                    </a:cxn>
                    <a:cxn ang="0">
                      <a:pos x="81" y="291"/>
                    </a:cxn>
                    <a:cxn ang="0">
                      <a:pos x="84" y="138"/>
                    </a:cxn>
                    <a:cxn ang="0">
                      <a:pos x="86" y="6"/>
                    </a:cxn>
                    <a:cxn ang="0">
                      <a:pos x="27" y="173"/>
                    </a:cxn>
                    <a:cxn ang="0">
                      <a:pos x="3" y="339"/>
                    </a:cxn>
                    <a:cxn ang="0">
                      <a:pos x="11" y="516"/>
                    </a:cxn>
                    <a:cxn ang="0">
                      <a:pos x="52" y="643"/>
                    </a:cxn>
                    <a:cxn ang="0">
                      <a:pos x="114" y="724"/>
                    </a:cxn>
                    <a:cxn ang="0">
                      <a:pos x="90" y="621"/>
                    </a:cxn>
                  </a:cxnLst>
                  <a:rect l="0" t="0" r="r" b="b"/>
                  <a:pathLst>
                    <a:path w="114" h="728">
                      <a:moveTo>
                        <a:pt x="90" y="621"/>
                      </a:moveTo>
                      <a:cubicBezTo>
                        <a:pt x="86" y="592"/>
                        <a:pt x="86" y="572"/>
                        <a:pt x="84" y="540"/>
                      </a:cubicBezTo>
                      <a:cubicBezTo>
                        <a:pt x="82" y="508"/>
                        <a:pt x="78" y="467"/>
                        <a:pt x="78" y="426"/>
                      </a:cubicBezTo>
                      <a:cubicBezTo>
                        <a:pt x="78" y="385"/>
                        <a:pt x="80" y="339"/>
                        <a:pt x="81" y="291"/>
                      </a:cubicBezTo>
                      <a:cubicBezTo>
                        <a:pt x="82" y="243"/>
                        <a:pt x="83" y="185"/>
                        <a:pt x="84" y="138"/>
                      </a:cubicBezTo>
                      <a:cubicBezTo>
                        <a:pt x="85" y="91"/>
                        <a:pt x="95" y="0"/>
                        <a:pt x="86" y="6"/>
                      </a:cubicBezTo>
                      <a:cubicBezTo>
                        <a:pt x="54" y="59"/>
                        <a:pt x="40" y="122"/>
                        <a:pt x="27" y="173"/>
                      </a:cubicBezTo>
                      <a:cubicBezTo>
                        <a:pt x="13" y="228"/>
                        <a:pt x="6" y="282"/>
                        <a:pt x="3" y="339"/>
                      </a:cubicBezTo>
                      <a:cubicBezTo>
                        <a:pt x="0" y="396"/>
                        <a:pt x="3" y="465"/>
                        <a:pt x="11" y="516"/>
                      </a:cubicBezTo>
                      <a:cubicBezTo>
                        <a:pt x="19" y="567"/>
                        <a:pt x="35" y="608"/>
                        <a:pt x="52" y="643"/>
                      </a:cubicBezTo>
                      <a:cubicBezTo>
                        <a:pt x="69" y="678"/>
                        <a:pt x="108" y="728"/>
                        <a:pt x="114" y="724"/>
                      </a:cubicBezTo>
                      <a:cubicBezTo>
                        <a:pt x="114" y="723"/>
                        <a:pt x="95" y="642"/>
                        <a:pt x="90" y="621"/>
                      </a:cubicBezTo>
                      <a:close/>
                    </a:path>
                  </a:pathLst>
                </a:custGeom>
                <a:solidFill>
                  <a:schemeClr val="hlink"/>
                </a:solidFill>
                <a:ln w="38100" cap="flat" cmpd="sng">
                  <a:noFill/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45" name="Freeform 53"/>
                <p:cNvSpPr>
                  <a:spLocks/>
                </p:cNvSpPr>
                <p:nvPr/>
              </p:nvSpPr>
              <p:spPr bwMode="auto">
                <a:xfrm>
                  <a:off x="3435" y="1872"/>
                  <a:ext cx="603" cy="13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1" y="82"/>
                    </a:cxn>
                    <a:cxn ang="0">
                      <a:pos x="263" y="154"/>
                    </a:cxn>
                    <a:cxn ang="0">
                      <a:pos x="404" y="178"/>
                    </a:cxn>
                    <a:cxn ang="0">
                      <a:pos x="608" y="160"/>
                    </a:cxn>
                    <a:cxn ang="0">
                      <a:pos x="714" y="123"/>
                    </a:cxn>
                    <a:cxn ang="0">
                      <a:pos x="768" y="60"/>
                    </a:cxn>
                    <a:cxn ang="0">
                      <a:pos x="790" y="42"/>
                    </a:cxn>
                  </a:cxnLst>
                  <a:rect l="0" t="0" r="r" b="b"/>
                  <a:pathLst>
                    <a:path w="790" h="179">
                      <a:moveTo>
                        <a:pt x="0" y="0"/>
                      </a:moveTo>
                      <a:cubicBezTo>
                        <a:pt x="17" y="14"/>
                        <a:pt x="57" y="56"/>
                        <a:pt x="101" y="82"/>
                      </a:cubicBezTo>
                      <a:cubicBezTo>
                        <a:pt x="145" y="108"/>
                        <a:pt x="213" y="138"/>
                        <a:pt x="263" y="154"/>
                      </a:cubicBezTo>
                      <a:cubicBezTo>
                        <a:pt x="313" y="170"/>
                        <a:pt x="347" y="177"/>
                        <a:pt x="404" y="178"/>
                      </a:cubicBezTo>
                      <a:cubicBezTo>
                        <a:pt x="461" y="179"/>
                        <a:pt x="556" y="169"/>
                        <a:pt x="608" y="160"/>
                      </a:cubicBezTo>
                      <a:cubicBezTo>
                        <a:pt x="660" y="151"/>
                        <a:pt x="687" y="140"/>
                        <a:pt x="714" y="123"/>
                      </a:cubicBezTo>
                      <a:cubicBezTo>
                        <a:pt x="741" y="106"/>
                        <a:pt x="755" y="73"/>
                        <a:pt x="768" y="60"/>
                      </a:cubicBezTo>
                      <a:cubicBezTo>
                        <a:pt x="781" y="47"/>
                        <a:pt x="785" y="46"/>
                        <a:pt x="790" y="42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5446" name="Line 54"/>
              <p:cNvSpPr>
                <a:spLocks noChangeShapeType="1"/>
              </p:cNvSpPr>
              <p:nvPr/>
            </p:nvSpPr>
            <p:spPr bwMode="auto">
              <a:xfrm rot="467865" flipH="1">
                <a:off x="1119" y="1645"/>
                <a:ext cx="156" cy="253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47" name="Line 55"/>
              <p:cNvSpPr>
                <a:spLocks noChangeShapeType="1"/>
              </p:cNvSpPr>
              <p:nvPr/>
            </p:nvSpPr>
            <p:spPr bwMode="auto">
              <a:xfrm rot="467865">
                <a:off x="1086" y="1981"/>
                <a:ext cx="8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48" name="Freeform 56"/>
              <p:cNvSpPr>
                <a:spLocks/>
              </p:cNvSpPr>
              <p:nvPr/>
            </p:nvSpPr>
            <p:spPr bwMode="auto">
              <a:xfrm rot="467865">
                <a:off x="985" y="2257"/>
                <a:ext cx="874" cy="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66" y="0"/>
                  </a:cxn>
                </a:cxnLst>
                <a:rect l="0" t="0" r="r" b="b"/>
                <a:pathLst>
                  <a:path w="1266" h="3">
                    <a:moveTo>
                      <a:pt x="0" y="3"/>
                    </a:moveTo>
                    <a:lnTo>
                      <a:pt x="1266" y="0"/>
                    </a:lnTo>
                  </a:path>
                </a:pathLst>
              </a:custGeom>
              <a:noFill/>
              <a:ln w="9525" cap="flat" cmpd="sng">
                <a:solidFill>
                  <a:schemeClr val="folHlink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49" name="Line 57"/>
              <p:cNvSpPr>
                <a:spLocks noChangeShapeType="1"/>
              </p:cNvSpPr>
              <p:nvPr/>
            </p:nvSpPr>
            <p:spPr bwMode="auto">
              <a:xfrm rot="467865">
                <a:off x="1057" y="2125"/>
                <a:ext cx="92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0" name="Line 58"/>
              <p:cNvSpPr>
                <a:spLocks noChangeShapeType="1"/>
              </p:cNvSpPr>
              <p:nvPr/>
            </p:nvSpPr>
            <p:spPr bwMode="auto">
              <a:xfrm rot="467865" flipH="1">
                <a:off x="946" y="1915"/>
                <a:ext cx="294" cy="481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1" name="Line 59"/>
              <p:cNvSpPr>
                <a:spLocks noChangeShapeType="1"/>
              </p:cNvSpPr>
              <p:nvPr/>
            </p:nvSpPr>
            <p:spPr bwMode="auto">
              <a:xfrm rot="467865" flipH="1">
                <a:off x="736" y="2197"/>
                <a:ext cx="96" cy="15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2" name="Line 60"/>
              <p:cNvSpPr>
                <a:spLocks noChangeShapeType="1"/>
              </p:cNvSpPr>
              <p:nvPr/>
            </p:nvSpPr>
            <p:spPr bwMode="auto">
              <a:xfrm rot="467865" flipH="1">
                <a:off x="545" y="2138"/>
                <a:ext cx="114" cy="18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3" name="Line 61"/>
              <p:cNvSpPr>
                <a:spLocks noChangeShapeType="1"/>
              </p:cNvSpPr>
              <p:nvPr/>
            </p:nvSpPr>
            <p:spPr bwMode="auto">
              <a:xfrm rot="467865">
                <a:off x="350" y="2391"/>
                <a:ext cx="1374" cy="0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54" name="Freeform 62"/>
              <p:cNvSpPr>
                <a:spLocks/>
              </p:cNvSpPr>
              <p:nvPr/>
            </p:nvSpPr>
            <p:spPr bwMode="auto">
              <a:xfrm rot="467865">
                <a:off x="564" y="2188"/>
                <a:ext cx="246" cy="234"/>
              </a:xfrm>
              <a:custGeom>
                <a:avLst/>
                <a:gdLst/>
                <a:ahLst/>
                <a:cxnLst>
                  <a:cxn ang="0">
                    <a:pos x="430" y="0"/>
                  </a:cxn>
                  <a:cxn ang="0">
                    <a:pos x="177" y="379"/>
                  </a:cxn>
                  <a:cxn ang="0">
                    <a:pos x="0" y="379"/>
                  </a:cxn>
                  <a:cxn ang="0">
                    <a:pos x="168" y="622"/>
                  </a:cxn>
                  <a:cxn ang="0">
                    <a:pos x="631" y="379"/>
                  </a:cxn>
                  <a:cxn ang="0">
                    <a:pos x="465" y="382"/>
                  </a:cxn>
                  <a:cxn ang="0">
                    <a:pos x="720" y="0"/>
                  </a:cxn>
                  <a:cxn ang="0">
                    <a:pos x="430" y="0"/>
                  </a:cxn>
                </a:cxnLst>
                <a:rect l="0" t="0" r="r" b="b"/>
                <a:pathLst>
                  <a:path w="720" h="622">
                    <a:moveTo>
                      <a:pt x="430" y="0"/>
                    </a:moveTo>
                    <a:lnTo>
                      <a:pt x="177" y="379"/>
                    </a:lnTo>
                    <a:lnTo>
                      <a:pt x="0" y="379"/>
                    </a:lnTo>
                    <a:lnTo>
                      <a:pt x="168" y="622"/>
                    </a:lnTo>
                    <a:lnTo>
                      <a:pt x="631" y="379"/>
                    </a:lnTo>
                    <a:lnTo>
                      <a:pt x="465" y="382"/>
                    </a:lnTo>
                    <a:lnTo>
                      <a:pt x="720" y="0"/>
                    </a:lnTo>
                    <a:lnTo>
                      <a:pt x="43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prstDash val="solid"/>
                <a:round/>
                <a:headEnd/>
                <a:tailEnd/>
              </a:ln>
              <a:effectLst/>
              <a:scene3d>
                <a:camera prst="legacyPerspectiveTopRight">
                  <a:rot lat="20099999" lon="21299999" rev="0"/>
                </a:camera>
                <a:lightRig rig="legacyFlat1" dir="t"/>
              </a:scene3d>
              <a:sp3d extrusionH="430200" prstMaterial="legacyMatte">
                <a:bevelT w="13500" h="13500" prst="angle"/>
                <a:bevelB w="13500" h="13500" prst="angle"/>
                <a:extrusionClr>
                  <a:schemeClr val="accent1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en-US"/>
              </a:p>
            </p:txBody>
          </p:sp>
          <p:grpSp>
            <p:nvGrpSpPr>
              <p:cNvPr id="955455" name="Group 63"/>
              <p:cNvGrpSpPr>
                <a:grpSpLocks/>
              </p:cNvGrpSpPr>
              <p:nvPr/>
            </p:nvGrpSpPr>
            <p:grpSpPr bwMode="auto">
              <a:xfrm rot="467865">
                <a:off x="1109" y="1527"/>
                <a:ext cx="808" cy="258"/>
                <a:chOff x="4074" y="2980"/>
                <a:chExt cx="1170" cy="341"/>
              </a:xfrm>
            </p:grpSpPr>
            <p:sp>
              <p:nvSpPr>
                <p:cNvPr id="955456" name="Line 64"/>
                <p:cNvSpPr>
                  <a:spLocks noChangeShapeType="1"/>
                </p:cNvSpPr>
                <p:nvPr/>
              </p:nvSpPr>
              <p:spPr bwMode="auto">
                <a:xfrm flipV="1">
                  <a:off x="4703" y="3046"/>
                  <a:ext cx="71" cy="10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57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4831" y="2980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58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4912" y="3148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59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4912" y="3268"/>
                  <a:ext cx="332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0" name="Line 68"/>
                <p:cNvSpPr>
                  <a:spLocks noChangeShapeType="1"/>
                </p:cNvSpPr>
                <p:nvPr/>
              </p:nvSpPr>
              <p:spPr bwMode="auto">
                <a:xfrm flipH="1" flipV="1">
                  <a:off x="4189" y="3007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1" name="Line 69"/>
                <p:cNvSpPr>
                  <a:spLocks noChangeShapeType="1"/>
                </p:cNvSpPr>
                <p:nvPr/>
              </p:nvSpPr>
              <p:spPr bwMode="auto">
                <a:xfrm flipH="1" flipV="1">
                  <a:off x="4096" y="3161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2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4074" y="3316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3" name="Line 71"/>
                <p:cNvSpPr>
                  <a:spLocks noChangeShapeType="1"/>
                </p:cNvSpPr>
                <p:nvPr/>
              </p:nvSpPr>
              <p:spPr bwMode="auto">
                <a:xfrm flipH="1" flipV="1">
                  <a:off x="4338" y="3264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4" name="Line 72"/>
                <p:cNvSpPr>
                  <a:spLocks noChangeShapeType="1"/>
                </p:cNvSpPr>
                <p:nvPr/>
              </p:nvSpPr>
              <p:spPr bwMode="auto">
                <a:xfrm flipH="1" flipV="1">
                  <a:off x="4361" y="3139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5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4544" y="3069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6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4774" y="3131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7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4763" y="3237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68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4512" y="3215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000099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955469" name="Group 77"/>
              <p:cNvGrpSpPr>
                <a:grpSpLocks/>
              </p:cNvGrpSpPr>
              <p:nvPr/>
            </p:nvGrpSpPr>
            <p:grpSpPr bwMode="auto">
              <a:xfrm rot="467865">
                <a:off x="1077" y="1855"/>
                <a:ext cx="777" cy="259"/>
                <a:chOff x="3886" y="3532"/>
                <a:chExt cx="1125" cy="341"/>
              </a:xfrm>
            </p:grpSpPr>
            <p:sp>
              <p:nvSpPr>
                <p:cNvPr id="955470" name="Line 7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302" y="3667"/>
                  <a:ext cx="76" cy="13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1" name="Line 7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071" y="3718"/>
                  <a:ext cx="183" cy="15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2" name="Line 80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886" y="3630"/>
                  <a:ext cx="287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3" name="Line 81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3955" y="3564"/>
                  <a:ext cx="219" cy="1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4" name="Line 82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99" y="3723"/>
                  <a:ext cx="298" cy="12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5" name="Line 83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666" y="3617"/>
                  <a:ext cx="323" cy="76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6" name="Line 84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724" y="3532"/>
                  <a:ext cx="287" cy="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7" name="Line 85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2" y="3568"/>
                  <a:ext cx="206" cy="22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8" name="Line 86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541" y="3661"/>
                  <a:ext cx="183" cy="5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79" name="Line 87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74" y="3705"/>
                  <a:ext cx="68" cy="79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0" name="Line 88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86" y="3679"/>
                  <a:ext cx="125" cy="44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1" name="Line 89"/>
                <p:cNvSpPr>
                  <a:spLocks noChangeShapeType="1"/>
                </p:cNvSpPr>
                <p:nvPr/>
              </p:nvSpPr>
              <p:spPr bwMode="auto">
                <a:xfrm rot="10800000" flipV="1">
                  <a:off x="4117" y="3603"/>
                  <a:ext cx="206" cy="13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2" name="Line 90"/>
                <p:cNvSpPr>
                  <a:spLocks noChangeShapeType="1"/>
                </p:cNvSpPr>
                <p:nvPr/>
              </p:nvSpPr>
              <p:spPr bwMode="auto">
                <a:xfrm rot="10800000" flipH="1" flipV="1">
                  <a:off x="4458" y="3603"/>
                  <a:ext cx="115" cy="35"/>
                </a:xfrm>
                <a:prstGeom prst="line">
                  <a:avLst/>
                </a:prstGeom>
                <a:noFill/>
                <a:ln w="9525">
                  <a:solidFill>
                    <a:srgbClr val="99CC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55483" name="Line 91"/>
              <p:cNvSpPr>
                <a:spLocks noChangeShapeType="1"/>
              </p:cNvSpPr>
              <p:nvPr/>
            </p:nvSpPr>
            <p:spPr bwMode="auto">
              <a:xfrm rot="467865">
                <a:off x="466" y="2143"/>
                <a:ext cx="228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84" name="Line 92"/>
              <p:cNvSpPr>
                <a:spLocks noChangeShapeType="1"/>
              </p:cNvSpPr>
              <p:nvPr/>
            </p:nvSpPr>
            <p:spPr bwMode="auto">
              <a:xfrm rot="467865">
                <a:off x="2332" y="1514"/>
                <a:ext cx="171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5485" name="Line 93"/>
              <p:cNvSpPr>
                <a:spLocks noChangeShapeType="1"/>
              </p:cNvSpPr>
              <p:nvPr/>
            </p:nvSpPr>
            <p:spPr bwMode="auto">
              <a:xfrm rot="467865" flipH="1">
                <a:off x="2437" y="1225"/>
                <a:ext cx="70" cy="116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55486" name="Group 94"/>
              <p:cNvGrpSpPr>
                <a:grpSpLocks/>
              </p:cNvGrpSpPr>
              <p:nvPr/>
            </p:nvGrpSpPr>
            <p:grpSpPr bwMode="auto">
              <a:xfrm>
                <a:off x="1520" y="2112"/>
                <a:ext cx="608" cy="581"/>
                <a:chOff x="1520" y="2112"/>
                <a:chExt cx="608" cy="581"/>
              </a:xfrm>
            </p:grpSpPr>
            <p:sp>
              <p:nvSpPr>
                <p:cNvPr id="955487" name="Line 95"/>
                <p:cNvSpPr>
                  <a:spLocks noChangeShapeType="1"/>
                </p:cNvSpPr>
                <p:nvPr/>
              </p:nvSpPr>
              <p:spPr bwMode="auto">
                <a:xfrm rot="467865" flipH="1">
                  <a:off x="1722" y="2167"/>
                  <a:ext cx="198" cy="33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8" name="Line 96"/>
                <p:cNvSpPr>
                  <a:spLocks noChangeShapeType="1"/>
                </p:cNvSpPr>
                <p:nvPr/>
              </p:nvSpPr>
              <p:spPr bwMode="auto">
                <a:xfrm rot="467865">
                  <a:off x="1679" y="2497"/>
                  <a:ext cx="336" cy="3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89" name="Line 97"/>
                <p:cNvSpPr>
                  <a:spLocks noChangeShapeType="1"/>
                </p:cNvSpPr>
                <p:nvPr/>
              </p:nvSpPr>
              <p:spPr bwMode="auto">
                <a:xfrm rot="16667865" flipH="1">
                  <a:off x="1516" y="2294"/>
                  <a:ext cx="384" cy="19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55490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1728" y="2496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sz="1600">
                      <a:solidFill>
                        <a:schemeClr val="tx1"/>
                      </a:solidFill>
                      <a:latin typeface="Helvetica" charset="0"/>
                    </a:rPr>
                    <a:t>x</a:t>
                  </a:r>
                </a:p>
              </p:txBody>
            </p:sp>
            <p:sp>
              <p:nvSpPr>
                <p:cNvPr id="955491" name="Text Box 99"/>
                <p:cNvSpPr txBox="1">
                  <a:spLocks noChangeArrowheads="1"/>
                </p:cNvSpPr>
                <p:nvPr/>
              </p:nvSpPr>
              <p:spPr bwMode="auto">
                <a:xfrm>
                  <a:off x="1520" y="2256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sz="1600">
                      <a:solidFill>
                        <a:schemeClr val="tx1"/>
                      </a:solidFill>
                      <a:latin typeface="Helvetica" charset="0"/>
                    </a:rPr>
                    <a:t>y</a:t>
                  </a:r>
                </a:p>
              </p:txBody>
            </p:sp>
            <p:sp>
              <p:nvSpPr>
                <p:cNvPr id="955492" name="Text Box 100"/>
                <p:cNvSpPr txBox="1">
                  <a:spLocks noChangeArrowheads="1"/>
                </p:cNvSpPr>
                <p:nvPr/>
              </p:nvSpPr>
              <p:spPr bwMode="auto">
                <a:xfrm>
                  <a:off x="1936" y="2160"/>
                  <a:ext cx="192" cy="197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ClrTx/>
                    <a:buSzTx/>
                    <a:buFontTx/>
                    <a:buNone/>
                  </a:pPr>
                  <a:r>
                    <a:rPr lang="en-US" sz="1600">
                      <a:solidFill>
                        <a:schemeClr val="tx1"/>
                      </a:solidFill>
                      <a:latin typeface="Helvetica" charset="0"/>
                    </a:rPr>
                    <a:t>z</a:t>
                  </a:r>
                </a:p>
              </p:txBody>
            </p:sp>
          </p:grpSp>
        </p:grpSp>
      </p:grpSp>
      <p:pic>
        <p:nvPicPr>
          <p:cNvPr id="955494" name="Picture 102" descr="ppg04_cor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63" y="3686175"/>
            <a:ext cx="3832225" cy="3035300"/>
          </a:xfrm>
          <a:prstGeom prst="rect">
            <a:avLst/>
          </a:prstGeom>
          <a:noFill/>
        </p:spPr>
      </p:pic>
      <p:sp>
        <p:nvSpPr>
          <p:cNvPr id="955495" name="Line 103"/>
          <p:cNvSpPr>
            <a:spLocks noChangeShapeType="1"/>
          </p:cNvSpPr>
          <p:nvPr/>
        </p:nvSpPr>
        <p:spPr bwMode="auto">
          <a:xfrm rot="11739653" flipV="1">
            <a:off x="4152525" y="3907901"/>
            <a:ext cx="1471613" cy="73818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none" w="sm" len="sm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5496" name="Text Box 104"/>
          <p:cNvSpPr txBox="1">
            <a:spLocks noChangeArrowheads="1"/>
          </p:cNvSpPr>
          <p:nvPr/>
        </p:nvSpPr>
        <p:spPr bwMode="auto">
          <a:xfrm>
            <a:off x="7181850" y="2719636"/>
            <a:ext cx="1381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sz="2000" b="0" dirty="0">
                <a:solidFill>
                  <a:srgbClr val="FF0000"/>
                </a:solidFill>
              </a:rPr>
              <a:t>momentum space</a:t>
            </a:r>
            <a:endParaRPr lang="en-US" sz="2000" b="0" dirty="0">
              <a:solidFill>
                <a:schemeClr val="folHlink"/>
              </a:solidFill>
            </a:endParaRPr>
          </a:p>
        </p:txBody>
      </p:sp>
      <p:grpSp>
        <p:nvGrpSpPr>
          <p:cNvPr id="115" name="Group 114"/>
          <p:cNvGrpSpPr/>
          <p:nvPr/>
        </p:nvGrpSpPr>
        <p:grpSpPr>
          <a:xfrm>
            <a:off x="5594350" y="5762963"/>
            <a:ext cx="2030411" cy="1074737"/>
            <a:chOff x="4465639" y="1422400"/>
            <a:chExt cx="2030411" cy="1327150"/>
          </a:xfrm>
        </p:grpSpPr>
        <p:pic>
          <p:nvPicPr>
            <p:cNvPr id="107" name="Picture 13" descr="Cylinder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350" y="1498600"/>
              <a:ext cx="1803400" cy="1155700"/>
            </a:xfrm>
            <a:prstGeom prst="rect">
              <a:avLst/>
            </a:prstGeom>
            <a:noFill/>
          </p:spPr>
        </p:pic>
        <p:sp>
          <p:nvSpPr>
            <p:cNvPr id="110" name="Line 16"/>
            <p:cNvSpPr>
              <a:spLocks noChangeShapeType="1"/>
            </p:cNvSpPr>
            <p:nvPr/>
          </p:nvSpPr>
          <p:spPr bwMode="auto">
            <a:xfrm rot="5921961" flipH="1" flipV="1">
              <a:off x="5238750" y="2501900"/>
              <a:ext cx="303213" cy="1920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1" name="Line 17"/>
            <p:cNvSpPr>
              <a:spLocks noChangeShapeType="1"/>
            </p:cNvSpPr>
            <p:nvPr/>
          </p:nvSpPr>
          <p:spPr bwMode="auto">
            <a:xfrm rot="19839774" flipV="1">
              <a:off x="4592638" y="2278063"/>
              <a:ext cx="331787" cy="74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 flipV="1">
              <a:off x="5594350" y="1422400"/>
              <a:ext cx="368300" cy="33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3" name="Line 19"/>
            <p:cNvSpPr>
              <a:spLocks noChangeShapeType="1"/>
            </p:cNvSpPr>
            <p:nvPr/>
          </p:nvSpPr>
          <p:spPr bwMode="auto">
            <a:xfrm rot="3545673" flipV="1">
              <a:off x="6146800" y="2241550"/>
              <a:ext cx="368300" cy="330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14" name="Line 20"/>
            <p:cNvSpPr>
              <a:spLocks noChangeShapeType="1"/>
            </p:cNvSpPr>
            <p:nvPr/>
          </p:nvSpPr>
          <p:spPr bwMode="auto">
            <a:xfrm rot="3182373" flipV="1">
              <a:off x="4418013" y="1549400"/>
              <a:ext cx="265113" cy="1698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5686425" y="2414693"/>
            <a:ext cx="2492375" cy="2416319"/>
            <a:chOff x="5686425" y="2414693"/>
            <a:chExt cx="2492375" cy="2416319"/>
          </a:xfrm>
        </p:grpSpPr>
        <p:pic>
          <p:nvPicPr>
            <p:cNvPr id="955493" name="Picture 101" descr="elliptic flow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3451474"/>
              <a:ext cx="2492375" cy="1379538"/>
            </a:xfrm>
            <a:prstGeom prst="rect">
              <a:avLst/>
            </a:prstGeom>
            <a:noFill/>
          </p:spPr>
        </p:pic>
        <p:sp>
          <p:nvSpPr>
            <p:cNvPr id="955399" name="Line 7"/>
            <p:cNvSpPr>
              <a:spLocks noChangeShapeType="1"/>
            </p:cNvSpPr>
            <p:nvPr/>
          </p:nvSpPr>
          <p:spPr bwMode="auto">
            <a:xfrm rot="6348781" flipV="1">
              <a:off x="6346265" y="2817918"/>
              <a:ext cx="1111250" cy="30480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 type="none" w="sm" len="sm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Oval 1"/>
          <p:cNvSpPr/>
          <p:nvPr/>
        </p:nvSpPr>
        <p:spPr bwMode="auto">
          <a:xfrm flipH="1">
            <a:off x="7073900" y="6172796"/>
            <a:ext cx="273050" cy="548679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05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5395" grpId="0" animBg="1"/>
      <p:bldP spid="955495" grpId="0" animBg="1"/>
      <p:bldP spid="955496" grpId="0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 </a:t>
            </a:r>
            <a:r>
              <a:rPr lang="en-US" dirty="0" smtClean="0">
                <a:latin typeface="Symbol" charset="2"/>
                <a:cs typeface="Symbol" charset="2"/>
              </a:rPr>
              <a:t>h </a:t>
            </a:r>
            <a:r>
              <a:rPr lang="en-US" dirty="0" smtClean="0"/>
              <a:t>&lt; -1: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≠ 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2" y="3996184"/>
            <a:ext cx="4652962" cy="1717389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rgbClr val="000000"/>
                </a:solidFill>
              </a:rPr>
              <a:t>Look at jet p &gt; 5 </a:t>
            </a:r>
            <a:r>
              <a:rPr lang="en-US" i="1" dirty="0" err="1" smtClean="0">
                <a:solidFill>
                  <a:srgbClr val="000000"/>
                </a:solidFill>
              </a:rPr>
              <a:t>GeV</a:t>
            </a:r>
            <a:r>
              <a:rPr lang="en-US" i="1" dirty="0" smtClean="0">
                <a:solidFill>
                  <a:srgbClr val="000000"/>
                </a:solidFill>
              </a:rPr>
              <a:t>/c</a:t>
            </a:r>
          </a:p>
          <a:p>
            <a:r>
              <a:rPr lang="en-US" dirty="0" smtClean="0"/>
              <a:t>Kinematic cut-off visible</a:t>
            </a:r>
          </a:p>
          <a:p>
            <a:r>
              <a:rPr lang="en-US" dirty="0" smtClean="0">
                <a:cs typeface="Symbol" charset="2"/>
              </a:rPr>
              <a:t>For </a:t>
            </a:r>
            <a:r>
              <a:rPr lang="en-US" dirty="0" smtClean="0">
                <a:latin typeface="Symbol" charset="2"/>
                <a:cs typeface="Symbol" charset="2"/>
              </a:rPr>
              <a:t>h </a:t>
            </a:r>
            <a:r>
              <a:rPr lang="en-US" dirty="0" smtClean="0"/>
              <a:t>&lt; -2, </a:t>
            </a:r>
            <a:r>
              <a:rPr lang="en-US" dirty="0" err="1" smtClean="0"/>
              <a:t>dihadrons</a:t>
            </a:r>
            <a:r>
              <a:rPr lang="en-US" dirty="0" smtClean="0"/>
              <a:t> rather than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4" descr="0.001_x_0.004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947" y="3822867"/>
            <a:ext cx="4344737" cy="2920833"/>
          </a:xfrm>
          <a:prstGeom prst="rect">
            <a:avLst/>
          </a:prstGeom>
        </p:spPr>
      </p:pic>
      <p:pic>
        <p:nvPicPr>
          <p:cNvPr id="6" name="Picture 5" descr="0.001_x_0.004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55059"/>
            <a:ext cx="9144000" cy="32153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04000" y="106509"/>
            <a:ext cx="2235666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>
                <a:solidFill>
                  <a:schemeClr val="accent6"/>
                </a:solidFill>
                <a:latin typeface="+mn-lt"/>
              </a:rPr>
              <a:t>x</a:t>
            </a:r>
            <a:r>
              <a:rPr lang="en-US" sz="2400" i="1" dirty="0" smtClean="0">
                <a:solidFill>
                  <a:schemeClr val="accent6"/>
                </a:solidFill>
                <a:latin typeface="+mn-lt"/>
              </a:rPr>
              <a:t> = 1 - 4 x 10</a:t>
            </a:r>
            <a:r>
              <a:rPr lang="en-US" sz="2400" i="1" baseline="30000" dirty="0" smtClean="0">
                <a:solidFill>
                  <a:schemeClr val="accent6"/>
                </a:solidFill>
                <a:latin typeface="+mn-lt"/>
              </a:rPr>
              <a:t>-3</a:t>
            </a:r>
            <a:endParaRPr lang="en-US" sz="2400" i="1" baseline="300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368" y="334001"/>
            <a:ext cx="14199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800" b="0" i="1" dirty="0" err="1" smtClean="0">
                <a:solidFill>
                  <a:schemeClr val="tx1"/>
                </a:solidFill>
                <a:latin typeface="+mn-lt"/>
              </a:rPr>
              <a:t>Youqi</a:t>
            </a:r>
            <a:r>
              <a:rPr lang="en-US" sz="1800" b="0" i="1" dirty="0" smtClean="0">
                <a:solidFill>
                  <a:schemeClr val="tx1"/>
                </a:solidFill>
                <a:latin typeface="+mn-lt"/>
              </a:rPr>
              <a:t> Song</a:t>
            </a:r>
            <a:endParaRPr lang="en-US" sz="1800" b="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98874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9795" name="Rectangle 3"/>
          <p:cNvSpPr>
            <a:spLocks noGrp="1" noChangeArrowheads="1"/>
          </p:cNvSpPr>
          <p:nvPr>
            <p:ph idx="1"/>
          </p:nvPr>
        </p:nvSpPr>
        <p:spPr>
          <a:xfrm>
            <a:off x="681038" y="990600"/>
            <a:ext cx="7772400" cy="457200"/>
          </a:xfrm>
        </p:spPr>
        <p:txBody>
          <a:bodyPr/>
          <a:lstStyle/>
          <a:p>
            <a:r>
              <a:rPr lang="en-US"/>
              <a:t>Backup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B3BE80-42E4-BD4E-890F-E8C76406BCC3}" type="slidenum">
              <a:rPr lang="en-US"/>
              <a:pPr/>
              <a:t>36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81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82550"/>
            <a:ext cx="7772400" cy="457200"/>
          </a:xfrm>
        </p:spPr>
        <p:txBody>
          <a:bodyPr/>
          <a:lstStyle/>
          <a:p>
            <a:r>
              <a:rPr lang="en-US" dirty="0" smtClean="0"/>
              <a:t>Jet mass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4450"/>
            <a:ext cx="9144000" cy="3286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2641"/>
            <a:ext cx="9144000" cy="2794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" y="539750"/>
            <a:ext cx="4997641" cy="826056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323485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11" name="Equation" r:id="rId6" imgW="114300" imgH="165100" progId="Equation.3">
                  <p:embed/>
                </p:oleObj>
              </mc:Choice>
              <mc:Fallback>
                <p:oleObj name="Equation" r:id="rId6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045200" y="664230"/>
            <a:ext cx="179077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0" i="1" dirty="0" err="1" smtClean="0">
                <a:solidFill>
                  <a:schemeClr val="tx1"/>
                </a:solidFill>
                <a:latin typeface="+mn-lt"/>
              </a:rPr>
              <a:t>M</a:t>
            </a:r>
            <a:r>
              <a:rPr lang="en-US" b="0" i="1" baseline="-25000" dirty="0" err="1" smtClean="0">
                <a:solidFill>
                  <a:schemeClr val="tx1"/>
                </a:solidFill>
                <a:latin typeface="+mn-lt"/>
              </a:rPr>
              <a:t>Jet</a:t>
            </a:r>
            <a:r>
              <a:rPr lang="en-US" b="0" i="1" dirty="0" smtClean="0">
                <a:solidFill>
                  <a:schemeClr val="tx1"/>
                </a:solidFill>
                <a:latin typeface="+mn-lt"/>
              </a:rPr>
              <a:t> ~ z</a:t>
            </a:r>
            <a:r>
              <a:rPr lang="en-US" b="0" i="1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θ</a:t>
            </a:r>
            <a:r>
              <a:rPr lang="en-US" b="0" i="1" baseline="30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b="0" i="1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b="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249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4CC7B-3343-B74C-A97C-C7C24CA701BF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08668" y="6455745"/>
            <a:ext cx="12353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 smtClean="0">
                <a:solidFill>
                  <a:schemeClr val="tx1"/>
                </a:solidFill>
                <a:latin typeface="+mn-lt"/>
              </a:rPr>
              <a:t>T. </a:t>
            </a:r>
            <a:r>
              <a:rPr lang="en-US" sz="2000" b="0" i="1" dirty="0" err="1" smtClean="0">
                <a:solidFill>
                  <a:schemeClr val="tx1"/>
                </a:solidFill>
                <a:latin typeface="+mn-lt"/>
              </a:rPr>
              <a:t>Ullrich</a:t>
            </a:r>
            <a:endParaRPr lang="en-US" sz="2000" b="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156888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5845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" y="723900"/>
            <a:ext cx="20006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000" b="0" i="1" dirty="0" smtClean="0">
                <a:solidFill>
                  <a:schemeClr val="tx1"/>
                </a:solidFill>
                <a:latin typeface="+mn-lt"/>
              </a:rPr>
              <a:t>E. </a:t>
            </a:r>
            <a:r>
              <a:rPr lang="en-US" sz="2000" b="0" i="1" dirty="0" err="1" smtClean="0">
                <a:solidFill>
                  <a:schemeClr val="tx1"/>
                </a:solidFill>
                <a:latin typeface="+mn-lt"/>
              </a:rPr>
              <a:t>Sichtermann</a:t>
            </a:r>
            <a:endParaRPr lang="en-US" sz="2000" b="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770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12" y="133350"/>
            <a:ext cx="8175978" cy="457200"/>
          </a:xfrm>
        </p:spPr>
        <p:txBody>
          <a:bodyPr/>
          <a:lstStyle/>
          <a:p>
            <a:r>
              <a:rPr lang="en-US" dirty="0" smtClean="0"/>
              <a:t>Probe of </a:t>
            </a:r>
            <a:r>
              <a:rPr lang="en-US" dirty="0" err="1" smtClean="0"/>
              <a:t>coice</a:t>
            </a:r>
            <a:r>
              <a:rPr lang="en-US" dirty="0" smtClean="0"/>
              <a:t>: jet </a:t>
            </a:r>
            <a:r>
              <a:rPr lang="en-US" dirty="0"/>
              <a:t>(</a:t>
            </a:r>
            <a:r>
              <a:rPr lang="en-US" dirty="0" smtClean="0"/>
              <a:t>a </a:t>
            </a:r>
            <a:r>
              <a:rPr lang="en-US" dirty="0"/>
              <a:t>coherent </a:t>
            </a:r>
            <a:r>
              <a:rPr lang="en-US" dirty="0" smtClean="0"/>
              <a:t>“object”)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59" y="762000"/>
            <a:ext cx="8475662" cy="2280620"/>
          </a:xfrm>
        </p:spPr>
        <p:txBody>
          <a:bodyPr/>
          <a:lstStyle/>
          <a:p>
            <a:pPr marL="800076" lvl="1" indent="-342900">
              <a:buFont typeface="Wingdings" charset="2"/>
              <a:buChar char="u"/>
            </a:pPr>
            <a:r>
              <a:rPr lang="en-US" dirty="0" err="1"/>
              <a:t>q</a:t>
            </a:r>
            <a:r>
              <a:rPr lang="en-US" dirty="0" err="1" smtClean="0"/>
              <a:t>,g</a:t>
            </a:r>
            <a:r>
              <a:rPr lang="en-US" dirty="0" smtClean="0"/>
              <a:t> undergo probabilistic cascade of g emissions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 smtClean="0"/>
              <a:t>Total color charge &amp; flavor are conserved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 smtClean="0"/>
              <a:t>Successive </a:t>
            </a:r>
            <a:r>
              <a:rPr lang="en-US" dirty="0" err="1" smtClean="0"/>
              <a:t>branchings</a:t>
            </a:r>
            <a:r>
              <a:rPr lang="en-US" dirty="0" smtClean="0"/>
              <a:t> are ordered in angle</a:t>
            </a:r>
          </a:p>
          <a:p>
            <a:pPr marL="800076" lvl="1" indent="-342900">
              <a:buFont typeface="Wingdings" charset="2"/>
              <a:buChar char="u"/>
            </a:pPr>
            <a:r>
              <a:rPr lang="en-US" dirty="0" smtClean="0"/>
              <a:t>Color coherence suppresses large angle soft radiation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8" y="2286000"/>
            <a:ext cx="2946400" cy="571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2931526"/>
            <a:ext cx="5168900" cy="1869074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0" y="4914900"/>
            <a:ext cx="3721608" cy="1676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51640" y="845373"/>
            <a:ext cx="5283790" cy="5898327"/>
            <a:chOff x="3851640" y="845373"/>
            <a:chExt cx="5283790" cy="5898327"/>
          </a:xfrm>
        </p:grpSpPr>
        <p:grpSp>
          <p:nvGrpSpPr>
            <p:cNvPr id="9" name="Group 8"/>
            <p:cNvGrpSpPr/>
            <p:nvPr/>
          </p:nvGrpSpPr>
          <p:grpSpPr>
            <a:xfrm>
              <a:off x="3851640" y="845373"/>
              <a:ext cx="5283790" cy="5898327"/>
              <a:chOff x="3851640" y="845373"/>
              <a:chExt cx="5283790" cy="5898327"/>
            </a:xfrm>
          </p:grpSpPr>
          <p:pic>
            <p:nvPicPr>
              <p:cNvPr id="11" name="Picture 10" descr="CMSdijet.pd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51640" y="2932451"/>
                <a:ext cx="5283790" cy="3811249"/>
              </a:xfrm>
              <a:prstGeom prst="rect">
                <a:avLst/>
              </a:prstGeom>
            </p:spPr>
          </p:pic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6110863" y="845373"/>
                <a:ext cx="2399926" cy="20190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944014" y="2892348"/>
              <a:ext cx="4191416" cy="9048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i="1" dirty="0" smtClean="0">
                  <a:solidFill>
                    <a:srgbClr val="000090"/>
                  </a:solidFill>
                  <a:latin typeface="+mn-lt"/>
                </a:rPr>
                <a:t>Modified by color exchange</a:t>
              </a:r>
            </a:p>
            <a:p>
              <a:pPr>
                <a:buNone/>
              </a:pPr>
              <a:r>
                <a:rPr lang="en-US" sz="2400" i="1" dirty="0" smtClean="0">
                  <a:solidFill>
                    <a:srgbClr val="000090"/>
                  </a:solidFill>
                  <a:latin typeface="+mn-lt"/>
                </a:rPr>
                <a:t>	with dense medium</a:t>
              </a:r>
              <a:endParaRPr lang="en-US" sz="2400" i="1" dirty="0">
                <a:solidFill>
                  <a:srgbClr val="00009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8717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4150"/>
            <a:ext cx="7772400" cy="457200"/>
          </a:xfrm>
        </p:spPr>
        <p:txBody>
          <a:bodyPr/>
          <a:lstStyle/>
          <a:p>
            <a:r>
              <a:rPr lang="en-US" dirty="0" smtClean="0"/>
              <a:t>We</a:t>
            </a:r>
            <a:r>
              <a:rPr lang="en-US" dirty="0"/>
              <a:t> </a:t>
            </a:r>
            <a:r>
              <a:rPr lang="en-US" dirty="0" smtClean="0"/>
              <a:t>tickled the nucleus with a proton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79" y="930763"/>
            <a:ext cx="9058121" cy="30654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tx1"/>
                </a:solidFill>
              </a:rPr>
              <a:t>In </a:t>
            </a:r>
            <a:r>
              <a:rPr lang="en-US" dirty="0" err="1" smtClean="0">
                <a:solidFill>
                  <a:schemeClr val="tx1"/>
                </a:solidFill>
              </a:rPr>
              <a:t>p+A</a:t>
            </a:r>
            <a:r>
              <a:rPr lang="en-US" dirty="0" smtClean="0">
                <a:solidFill>
                  <a:schemeClr val="tx1"/>
                </a:solidFill>
              </a:rPr>
              <a:t> probe cold nuclear matter with a </a:t>
            </a:r>
            <a:r>
              <a:rPr lang="en-US" dirty="0" err="1" smtClean="0">
                <a:solidFill>
                  <a:schemeClr val="tx1"/>
                </a:solidFill>
              </a:rPr>
              <a:t>parton</a:t>
            </a:r>
            <a:r>
              <a:rPr lang="en-US" dirty="0" smtClean="0">
                <a:solidFill>
                  <a:schemeClr val="tx1"/>
                </a:solidFill>
              </a:rPr>
              <a:t>, not a photon.</a:t>
            </a:r>
          </a:p>
          <a:p>
            <a:pPr marL="0" indent="0">
              <a:buNone/>
            </a:pPr>
            <a:endParaRPr lang="en-US" dirty="0" smtClean="0">
              <a:solidFill>
                <a:srgbClr val="0328E3"/>
              </a:solidFill>
            </a:endParaRPr>
          </a:p>
          <a:p>
            <a:r>
              <a:rPr lang="en-US" dirty="0" err="1" smtClean="0"/>
              <a:t>Partons</a:t>
            </a:r>
            <a:r>
              <a:rPr lang="en-US" dirty="0" smtClean="0"/>
              <a:t> can lose energy before the hard scattering</a:t>
            </a:r>
          </a:p>
          <a:p>
            <a:pPr lvl="1"/>
            <a:r>
              <a:rPr lang="en-US" dirty="0" smtClean="0"/>
              <a:t>       Photons do not</a:t>
            </a:r>
          </a:p>
          <a:p>
            <a:r>
              <a:rPr lang="en-US" dirty="0" smtClean="0"/>
              <a:t>Parton can lose energy after the hard scattering</a:t>
            </a:r>
          </a:p>
          <a:p>
            <a:r>
              <a:rPr lang="en-US" dirty="0" smtClean="0"/>
              <a:t>Parton experiences multiple scattering</a:t>
            </a:r>
          </a:p>
          <a:p>
            <a:r>
              <a:rPr lang="en-US" dirty="0" smtClean="0"/>
              <a:t>These may be not be independent!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40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6318" y="1388438"/>
            <a:ext cx="8217647" cy="3690080"/>
            <a:chOff x="-161523" y="2388353"/>
            <a:chExt cx="8217647" cy="3690080"/>
          </a:xfrm>
        </p:grpSpPr>
        <p:sp>
          <p:nvSpPr>
            <p:cNvPr id="5" name="Oval 4"/>
            <p:cNvSpPr/>
            <p:nvPr/>
          </p:nvSpPr>
          <p:spPr bwMode="auto">
            <a:xfrm>
              <a:off x="-161523" y="2388353"/>
              <a:ext cx="8217647" cy="2699455"/>
            </a:xfrm>
            <a:prstGeom prst="ellipse">
              <a:avLst/>
            </a:prstGeom>
            <a:noFill/>
            <a:ln w="28575" cap="flat" cmpd="sng" algn="ctr">
              <a:solidFill>
                <a:srgbClr val="6600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61777" y="4730372"/>
              <a:ext cx="7332957" cy="13480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endParaRPr lang="en-US" sz="2400" dirty="0" smtClean="0">
                <a:solidFill>
                  <a:srgbClr val="660066"/>
                </a:solidFill>
                <a:latin typeface="+mn-lt"/>
              </a:endParaRPr>
            </a:p>
            <a:p>
              <a:pPr>
                <a:buNone/>
              </a:pPr>
              <a:r>
                <a:rPr lang="en-US" sz="2400" dirty="0" smtClean="0">
                  <a:solidFill>
                    <a:srgbClr val="660066"/>
                  </a:solidFill>
                  <a:latin typeface="+mn-lt"/>
                </a:rPr>
                <a:t>Many-body QCD suggests coherent interactions!</a:t>
              </a:r>
            </a:p>
            <a:p>
              <a:pPr>
                <a:buNone/>
              </a:pPr>
              <a:r>
                <a:rPr lang="en-US" sz="2400" dirty="0">
                  <a:solidFill>
                    <a:srgbClr val="660066"/>
                  </a:solidFill>
                  <a:latin typeface="+mn-lt"/>
                </a:rPr>
                <a:t> </a:t>
              </a:r>
              <a:r>
                <a:rPr lang="en-US" sz="2400" dirty="0" smtClean="0">
                  <a:solidFill>
                    <a:srgbClr val="660066"/>
                  </a:solidFill>
                  <a:latin typeface="+mn-lt"/>
                </a:rPr>
                <a:t> same as in </a:t>
              </a:r>
              <a:r>
                <a:rPr lang="en-US" sz="2400" dirty="0" err="1" smtClean="0">
                  <a:solidFill>
                    <a:srgbClr val="660066"/>
                  </a:solidFill>
                  <a:latin typeface="+mn-lt"/>
                </a:rPr>
                <a:t>parton</a:t>
              </a:r>
              <a:r>
                <a:rPr lang="en-US" sz="2400" dirty="0" smtClean="0">
                  <a:solidFill>
                    <a:srgbClr val="660066"/>
                  </a:solidFill>
                  <a:latin typeface="+mn-lt"/>
                </a:rPr>
                <a:t>-plasma interactions…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86265" y="5553144"/>
            <a:ext cx="86106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Goal: turn off the interactions before the hard scattering!</a:t>
            </a:r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74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67268" y="143930"/>
            <a:ext cx="8060263" cy="457200"/>
          </a:xfrm>
        </p:spPr>
        <p:txBody>
          <a:bodyPr/>
          <a:lstStyle/>
          <a:p>
            <a:r>
              <a:rPr lang="en-US" sz="2800" dirty="0" smtClean="0"/>
              <a:t>Collective flow causes particle correlations</a:t>
            </a:r>
            <a:endParaRPr lang="en-US" sz="2800" dirty="0"/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63434-CAA8-ED42-9CA6-0E8AC4F2EBA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7400"/>
            <a:ext cx="3016250" cy="27558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3557470"/>
            <a:ext cx="47074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See Fourier components </a:t>
            </a:r>
            <a:r>
              <a:rPr lang="en-US" sz="2000" dirty="0" err="1">
                <a:solidFill>
                  <a:srgbClr val="008000"/>
                </a:solidFill>
                <a:latin typeface="+mn-lt"/>
              </a:rPr>
              <a:t>v</a:t>
            </a:r>
            <a:r>
              <a:rPr lang="en-US" sz="2000" baseline="-25000" dirty="0" err="1">
                <a:solidFill>
                  <a:srgbClr val="008000"/>
                </a:solidFill>
                <a:latin typeface="+mn-lt"/>
              </a:rPr>
              <a:t>N</a:t>
            </a:r>
            <a:r>
              <a:rPr lang="en-US" sz="2000" dirty="0">
                <a:solidFill>
                  <a:srgbClr val="008000"/>
                </a:solidFill>
                <a:latin typeface="+mn-lt"/>
              </a:rPr>
              <a:t> (n=2 to 5) </a:t>
            </a: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as in </a:t>
            </a:r>
            <a:r>
              <a:rPr lang="en-US" sz="2000" dirty="0" err="1" smtClean="0">
                <a:solidFill>
                  <a:srgbClr val="008000"/>
                </a:solidFill>
                <a:latin typeface="+mn-lt"/>
              </a:rPr>
              <a:t>Au+Au</a:t>
            </a:r>
            <a:r>
              <a:rPr lang="en-US" sz="2000" dirty="0" smtClean="0">
                <a:solidFill>
                  <a:srgbClr val="008000"/>
                </a:solidFill>
                <a:latin typeface="+mn-lt"/>
              </a:rPr>
              <a:t> and </a:t>
            </a:r>
            <a:r>
              <a:rPr lang="en-US" sz="2000" dirty="0" err="1" smtClean="0">
                <a:solidFill>
                  <a:srgbClr val="008000"/>
                </a:solidFill>
                <a:latin typeface="+mn-lt"/>
              </a:rPr>
              <a:t>Pb+Pb</a:t>
            </a:r>
            <a:endParaRPr lang="en-US" sz="2000" baseline="-25000" dirty="0">
              <a:solidFill>
                <a:srgbClr val="008000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511800" y="787400"/>
            <a:ext cx="3632200" cy="3525340"/>
            <a:chOff x="5511800" y="787400"/>
            <a:chExt cx="3632200" cy="3525340"/>
          </a:xfrm>
        </p:grpSpPr>
        <p:grpSp>
          <p:nvGrpSpPr>
            <p:cNvPr id="11" name="Group 10"/>
            <p:cNvGrpSpPr/>
            <p:nvPr/>
          </p:nvGrpSpPr>
          <p:grpSpPr>
            <a:xfrm>
              <a:off x="6451600" y="787400"/>
              <a:ext cx="2540000" cy="2585826"/>
              <a:chOff x="4064000" y="1016000"/>
              <a:chExt cx="5080000" cy="480832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64100" y="1016000"/>
                <a:ext cx="4279900" cy="4808326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064000" y="1016000"/>
                <a:ext cx="800100" cy="4808326"/>
              </a:xfrm>
              <a:prstGeom prst="rect">
                <a:avLst/>
              </a:prstGeom>
            </p:spPr>
          </p:pic>
        </p:grpSp>
        <p:sp>
          <p:nvSpPr>
            <p:cNvPr id="12" name="Rectangle 11"/>
            <p:cNvSpPr/>
            <p:nvPr/>
          </p:nvSpPr>
          <p:spPr>
            <a:xfrm>
              <a:off x="5511800" y="3543299"/>
              <a:ext cx="363220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2000" dirty="0" smtClean="0">
                  <a:solidFill>
                    <a:srgbClr val="008000"/>
                  </a:solidFill>
                  <a:latin typeface="+mn-lt"/>
                </a:rPr>
                <a:t>Multi-particle correlations</a:t>
              </a:r>
            </a:p>
            <a:p>
              <a:pPr>
                <a:buNone/>
              </a:pPr>
              <a:r>
                <a:rPr lang="en-US" sz="2000" dirty="0">
                  <a:solidFill>
                    <a:srgbClr val="008000"/>
                  </a:solidFill>
                  <a:latin typeface="+mn-lt"/>
                </a:rPr>
                <a:t>(v2{4}≈v2{6}≈v2{8}≈v2{LYZ})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250" y="787400"/>
            <a:ext cx="3111500" cy="266609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981450" y="1046490"/>
            <a:ext cx="9456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rgbClr val="000090"/>
                </a:solidFill>
                <a:latin typeface="+mn-lt"/>
              </a:rPr>
              <a:t>p+Pb</a:t>
            </a:r>
            <a:endParaRPr lang="en-US" sz="24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57496" y="1015712"/>
            <a:ext cx="7404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000090"/>
                </a:solidFill>
                <a:latin typeface="+mn-lt"/>
              </a:rPr>
              <a:t>p</a:t>
            </a:r>
            <a:r>
              <a:rPr lang="en-US" sz="2400" dirty="0" err="1" smtClean="0">
                <a:solidFill>
                  <a:srgbClr val="000090"/>
                </a:solidFill>
                <a:latin typeface="+mn-lt"/>
              </a:rPr>
              <a:t>+</a:t>
            </a:r>
            <a:r>
              <a:rPr lang="en-US" sz="2400" dirty="0" err="1">
                <a:solidFill>
                  <a:srgbClr val="000090"/>
                </a:solidFill>
                <a:latin typeface="+mn-lt"/>
              </a:rPr>
              <a:t>p</a:t>
            </a:r>
            <a:endParaRPr lang="en-US" sz="24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1300" y="4458557"/>
            <a:ext cx="8750300" cy="2234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2400" dirty="0" smtClean="0">
                <a:latin typeface="+mn-lt"/>
              </a:rPr>
              <a:t>Collective system once there are &gt; 100 particles?</a:t>
            </a:r>
          </a:p>
          <a:p>
            <a:pPr marL="342900" indent="-342900"/>
            <a:r>
              <a:rPr lang="en-US" sz="2400" dirty="0" smtClean="0">
                <a:latin typeface="+mn-lt"/>
              </a:rPr>
              <a:t>Early time particle correlations mock up flow signal? </a:t>
            </a:r>
          </a:p>
          <a:p>
            <a:pPr marL="342900" indent="-342900"/>
            <a:r>
              <a:rPr lang="en-US" sz="2400" dirty="0" err="1">
                <a:latin typeface="+mn-lt"/>
              </a:rPr>
              <a:t>A</a:t>
            </a:r>
            <a:r>
              <a:rPr lang="en-US" sz="2400" dirty="0" err="1" smtClean="0">
                <a:latin typeface="+mn-lt"/>
              </a:rPr>
              <a:t>rtefact</a:t>
            </a:r>
            <a:r>
              <a:rPr lang="en-US" sz="2400" dirty="0" smtClean="0">
                <a:latin typeface="+mn-lt"/>
              </a:rPr>
              <a:t> of particle freeze-out surface?</a:t>
            </a:r>
          </a:p>
          <a:p>
            <a:pPr marL="342900" indent="-342900"/>
            <a:r>
              <a:rPr lang="en-US" sz="2400" dirty="0" smtClean="0">
                <a:latin typeface="+mn-lt"/>
              </a:rPr>
              <a:t>NB: no significant energy loss seen in </a:t>
            </a:r>
            <a:r>
              <a:rPr lang="en-US" sz="2400" dirty="0" err="1" smtClean="0">
                <a:latin typeface="+mn-lt"/>
              </a:rPr>
              <a:t>pp</a:t>
            </a:r>
            <a:r>
              <a:rPr lang="en-US" sz="2400" dirty="0" smtClean="0">
                <a:latin typeface="+mn-lt"/>
              </a:rPr>
              <a:t> and </a:t>
            </a:r>
            <a:r>
              <a:rPr lang="en-US" sz="2400" dirty="0" err="1" smtClean="0">
                <a:latin typeface="+mn-lt"/>
              </a:rPr>
              <a:t>pA</a:t>
            </a:r>
            <a:endParaRPr lang="en-US" sz="2400" dirty="0" smtClean="0">
              <a:latin typeface="+mn-lt"/>
            </a:endParaRPr>
          </a:p>
          <a:p>
            <a:pPr lvl="1">
              <a:buNone/>
            </a:pPr>
            <a:r>
              <a:rPr lang="en-US" sz="2400" dirty="0" smtClean="0">
                <a:latin typeface="+mn-lt"/>
              </a:rPr>
              <a:t>But hot spot is pretty small here…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5802" y="2651209"/>
            <a:ext cx="115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The “ridge”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541867" y="1882589"/>
            <a:ext cx="608605" cy="902944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Oval 19"/>
          <p:cNvSpPr/>
          <p:nvPr/>
        </p:nvSpPr>
        <p:spPr bwMode="auto">
          <a:xfrm>
            <a:off x="3302000" y="990600"/>
            <a:ext cx="971176" cy="165617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90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R</a:t>
            </a:r>
            <a:r>
              <a:rPr lang="en-US" baseline="-25000" dirty="0" smtClean="0"/>
              <a:t>AA</a:t>
            </a:r>
            <a:endParaRPr lang="en-US" baseline="-25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5434"/>
            <a:ext cx="4495800" cy="345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90"/>
          <a:stretch/>
        </p:blipFill>
        <p:spPr>
          <a:xfrm>
            <a:off x="4398433" y="2266950"/>
            <a:ext cx="4745567" cy="438150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60868" y="4277878"/>
            <a:ext cx="3941232" cy="2062099"/>
          </a:xfrm>
        </p:spPr>
        <p:txBody>
          <a:bodyPr/>
          <a:lstStyle/>
          <a:p>
            <a:r>
              <a:rPr lang="en-US" sz="2000" dirty="0" smtClean="0"/>
              <a:t>Consistent picture with single  hadrons: jets are suppressed in </a:t>
            </a:r>
            <a:r>
              <a:rPr lang="en-US" sz="2000" dirty="0" err="1" smtClean="0"/>
              <a:t>Pb+Pb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Nuclear effects are small in </a:t>
            </a:r>
            <a:r>
              <a:rPr lang="en-US" sz="2000" dirty="0" err="1" smtClean="0"/>
              <a:t>p+Pb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1920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jet?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683136"/>
            <a:ext cx="8155488" cy="4256546"/>
          </a:xfrm>
        </p:spPr>
        <p:txBody>
          <a:bodyPr/>
          <a:lstStyle/>
          <a:p>
            <a:r>
              <a:rPr lang="en-US" dirty="0" smtClean="0"/>
              <a:t>Which hadrons belong to the same jet?</a:t>
            </a:r>
          </a:p>
          <a:p>
            <a:pPr lvl="1"/>
            <a:r>
              <a:rPr lang="en-US" dirty="0" smtClean="0"/>
              <a:t>In ion collisions: underlying event of particles from other sources than this </a:t>
            </a:r>
            <a:r>
              <a:rPr lang="en-US" dirty="0" err="1" smtClean="0"/>
              <a:t>parton</a:t>
            </a:r>
            <a:endParaRPr lang="en-US" dirty="0" smtClean="0"/>
          </a:p>
          <a:p>
            <a:r>
              <a:rPr lang="en-US" dirty="0" smtClean="0">
                <a:solidFill>
                  <a:srgbClr val="A300A0"/>
                </a:solidFill>
              </a:rPr>
              <a:t>Jet algorithm of choice: “anti-</a:t>
            </a:r>
            <a:r>
              <a:rPr lang="en-US" dirty="0" err="1" smtClean="0">
                <a:solidFill>
                  <a:srgbClr val="A300A0"/>
                </a:solidFill>
              </a:rPr>
              <a:t>k</a:t>
            </a:r>
            <a:r>
              <a:rPr lang="en-US" baseline="-25000" dirty="0" err="1" smtClean="0">
                <a:solidFill>
                  <a:srgbClr val="A300A0"/>
                </a:solidFill>
              </a:rPr>
              <a:t>T</a:t>
            </a:r>
            <a:r>
              <a:rPr lang="en-US" dirty="0" smtClean="0">
                <a:solidFill>
                  <a:srgbClr val="A300A0"/>
                </a:solidFill>
              </a:rPr>
              <a:t>”</a:t>
            </a:r>
          </a:p>
          <a:p>
            <a:pPr lvl="1"/>
            <a:r>
              <a:rPr lang="en-US" dirty="0" smtClean="0">
                <a:solidFill>
                  <a:srgbClr val="A300A0"/>
                </a:solidFill>
              </a:rPr>
              <a:t>Seed is hardest hadron or calorimeter tower</a:t>
            </a:r>
          </a:p>
          <a:p>
            <a:pPr lvl="1"/>
            <a:r>
              <a:rPr lang="en-US" dirty="0" smtClean="0">
                <a:solidFill>
                  <a:srgbClr val="A300A0"/>
                </a:solidFill>
              </a:rPr>
              <a:t>Calculate distance to other particles:</a:t>
            </a:r>
          </a:p>
          <a:p>
            <a:pPr lvl="1"/>
            <a:endParaRPr lang="en-US" dirty="0">
              <a:solidFill>
                <a:srgbClr val="A300A0"/>
              </a:solidFill>
            </a:endParaRPr>
          </a:p>
          <a:p>
            <a:pPr lvl="1"/>
            <a:endParaRPr lang="en-US" dirty="0" smtClean="0">
              <a:solidFill>
                <a:srgbClr val="A300A0"/>
              </a:solidFill>
            </a:endParaRPr>
          </a:p>
          <a:p>
            <a:pPr lvl="1"/>
            <a:r>
              <a:rPr lang="en-US" dirty="0" smtClean="0">
                <a:solidFill>
                  <a:srgbClr val="A300A0"/>
                </a:solidFill>
              </a:rPr>
              <a:t>Clusters softer particles with harder ones, until no more remain within distance of 2R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65842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8" name="Equation" r:id="rId3" imgW="114300" imgH="165100" progId="Equation.3">
                  <p:embed/>
                </p:oleObj>
              </mc:Choice>
              <mc:Fallback>
                <p:oleObj name="Equation" r:id="rId3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414807"/>
              </p:ext>
            </p:extLst>
          </p:nvPr>
        </p:nvGraphicFramePr>
        <p:xfrm>
          <a:off x="779376" y="2873294"/>
          <a:ext cx="3178175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9" name="Equation" r:id="rId5" imgW="1244600" imgH="419100" progId="Equation.3">
                  <p:embed/>
                </p:oleObj>
              </mc:Choice>
              <mc:Fallback>
                <p:oleObj name="Equation" r:id="rId5" imgW="1244600" imgH="419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9376" y="2873294"/>
                        <a:ext cx="3178175" cy="1068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895771"/>
              </p:ext>
            </p:extLst>
          </p:nvPr>
        </p:nvGraphicFramePr>
        <p:xfrm>
          <a:off x="4623429" y="3122066"/>
          <a:ext cx="3827462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0" name="Equation" r:id="rId7" imgW="1498600" imgH="254000" progId="Equation.3">
                  <p:embed/>
                </p:oleObj>
              </mc:Choice>
              <mc:Fallback>
                <p:oleObj name="Equation" r:id="rId7" imgW="14986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23429" y="3122066"/>
                        <a:ext cx="3827462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3863975" y="3237035"/>
            <a:ext cx="826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smtClean="0">
                <a:solidFill>
                  <a:srgbClr val="A300A0"/>
                </a:solidFill>
                <a:latin typeface="+mn-lt"/>
              </a:rPr>
              <a:t>and</a:t>
            </a:r>
            <a:endParaRPr lang="en-US" sz="2400" dirty="0">
              <a:solidFill>
                <a:srgbClr val="A300A0"/>
              </a:solidFill>
              <a:latin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695" y="4457700"/>
            <a:ext cx="3708400" cy="24003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166935" y="4592593"/>
            <a:ext cx="4923590" cy="185281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200" i="1" dirty="0" smtClean="0">
                <a:solidFill>
                  <a:schemeClr val="accent6"/>
                </a:solidFill>
                <a:latin typeface="+mn-lt"/>
              </a:rPr>
              <a:t>Typically, use R ~ 0.4 to allow statistical subtraction of the underlying event. But this misses some of the </a:t>
            </a:r>
            <a:r>
              <a:rPr lang="en-US" sz="2200" i="1" dirty="0" err="1" smtClean="0">
                <a:solidFill>
                  <a:schemeClr val="accent6"/>
                </a:solidFill>
                <a:latin typeface="+mn-lt"/>
              </a:rPr>
              <a:t>parton’s</a:t>
            </a:r>
            <a:r>
              <a:rPr lang="en-US" sz="2200" i="1" dirty="0" smtClean="0">
                <a:solidFill>
                  <a:schemeClr val="accent6"/>
                </a:solidFill>
                <a:latin typeface="+mn-lt"/>
              </a:rPr>
              <a:t> energy.</a:t>
            </a:r>
          </a:p>
          <a:p>
            <a:pPr>
              <a:buNone/>
            </a:pPr>
            <a:r>
              <a:rPr lang="en-US" sz="2200" i="1" dirty="0" smtClean="0">
                <a:solidFill>
                  <a:schemeClr val="accent6"/>
                </a:solidFill>
                <a:latin typeface="+mn-lt"/>
              </a:rPr>
              <a:t>R = 1.0 is better. Feasible in </a:t>
            </a:r>
            <a:r>
              <a:rPr lang="en-US" sz="2200" i="1" dirty="0" err="1" smtClean="0">
                <a:solidFill>
                  <a:schemeClr val="accent6"/>
                </a:solidFill>
                <a:latin typeface="+mn-lt"/>
              </a:rPr>
              <a:t>e+A</a:t>
            </a:r>
            <a:endParaRPr lang="en-US" sz="2200" i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5763" y="1897390"/>
            <a:ext cx="1712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0" i="1" dirty="0" smtClean="0">
                <a:solidFill>
                  <a:schemeClr val="tx1"/>
                </a:solidFill>
                <a:latin typeface="+mn-lt"/>
              </a:rPr>
              <a:t>arXiv:1802.1189</a:t>
            </a:r>
            <a:endParaRPr lang="en-US" sz="1600" b="0" i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7772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Mysteries in hot QCD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638" y="1009650"/>
            <a:ext cx="8056562" cy="4385812"/>
          </a:xfrm>
        </p:spPr>
        <p:txBody>
          <a:bodyPr/>
          <a:lstStyle/>
          <a:p>
            <a:r>
              <a:rPr lang="en-US" u="sng" dirty="0" smtClean="0"/>
              <a:t>Where does the energy lost by fast particles go?</a:t>
            </a:r>
          </a:p>
          <a:p>
            <a:pPr marL="0" indent="0">
              <a:buNone/>
            </a:pPr>
            <a:endParaRPr lang="en-US" u="sng" dirty="0" smtClean="0"/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How does strongly coupled QCD plasma transport energy?</a:t>
            </a:r>
          </a:p>
          <a:p>
            <a:pPr lvl="1"/>
            <a:endParaRPr lang="en-US" dirty="0"/>
          </a:p>
          <a:p>
            <a:r>
              <a:rPr lang="en-US" u="sng" dirty="0" smtClean="0"/>
              <a:t>Why does hydrodynamics work so well?</a:t>
            </a:r>
          </a:p>
          <a:p>
            <a:pPr lvl="1"/>
            <a:r>
              <a:rPr lang="en-US" dirty="0" smtClean="0"/>
              <a:t>Hydrodynamic flow sets in very fast</a:t>
            </a:r>
          </a:p>
          <a:p>
            <a:pPr lvl="1"/>
            <a:r>
              <a:rPr lang="en-US" dirty="0" smtClean="0"/>
              <a:t>Even very small systems exhibit flow</a:t>
            </a:r>
          </a:p>
          <a:p>
            <a:pPr lvl="1"/>
            <a:endParaRPr lang="en-US" dirty="0" smtClean="0"/>
          </a:p>
          <a:p>
            <a:pPr lvl="1"/>
            <a:r>
              <a:rPr lang="en-US" i="1" dirty="0" smtClean="0">
                <a:solidFill>
                  <a:schemeClr val="tx1"/>
                </a:solidFill>
              </a:rPr>
              <a:t>How </a:t>
            </a:r>
            <a:r>
              <a:rPr lang="en-US" i="1" dirty="0">
                <a:solidFill>
                  <a:schemeClr val="tx1"/>
                </a:solidFill>
              </a:rPr>
              <a:t>does </a:t>
            </a:r>
            <a:r>
              <a:rPr lang="en-US" i="1" dirty="0" smtClean="0">
                <a:solidFill>
                  <a:schemeClr val="tx1"/>
                </a:solidFill>
              </a:rPr>
              <a:t>(cold ) QCD matter </a:t>
            </a:r>
            <a:r>
              <a:rPr lang="en-US" i="1" dirty="0">
                <a:solidFill>
                  <a:schemeClr val="tx1"/>
                </a:solidFill>
              </a:rPr>
              <a:t>transport energy</a:t>
            </a:r>
            <a:r>
              <a:rPr lang="en-US" i="1" dirty="0" smtClean="0">
                <a:solidFill>
                  <a:schemeClr val="tx1"/>
                </a:solidFill>
              </a:rPr>
              <a:t>?</a:t>
            </a:r>
          </a:p>
          <a:p>
            <a:pPr lvl="1"/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57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8100" y="203200"/>
            <a:ext cx="6235700" cy="457200"/>
          </a:xfrm>
        </p:spPr>
        <p:txBody>
          <a:bodyPr/>
          <a:lstStyle/>
          <a:p>
            <a:r>
              <a:rPr lang="en-US" dirty="0" smtClean="0"/>
              <a:t>Parton energy loss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012" y="813124"/>
            <a:ext cx="7772400" cy="5917000"/>
          </a:xfrm>
        </p:spPr>
        <p:txBody>
          <a:bodyPr/>
          <a:lstStyle/>
          <a:p>
            <a:r>
              <a:rPr lang="en-US" dirty="0" smtClean="0"/>
              <a:t>Quantify using q-hat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For a 10 </a:t>
            </a:r>
            <a:r>
              <a:rPr lang="en-US" dirty="0" err="1"/>
              <a:t>GeV</a:t>
            </a:r>
            <a:r>
              <a:rPr lang="en-US" dirty="0"/>
              <a:t> </a:t>
            </a:r>
            <a:r>
              <a:rPr lang="en-US" dirty="0" err="1" smtClean="0"/>
              <a:t>parton</a:t>
            </a:r>
            <a:endParaRPr lang="en-US" dirty="0" smtClean="0"/>
          </a:p>
          <a:p>
            <a:pPr lvl="1"/>
            <a:r>
              <a:rPr lang="en-US" dirty="0" smtClean="0"/>
              <a:t>q = </a:t>
            </a:r>
            <a:r>
              <a:rPr lang="en-US" dirty="0"/>
              <a:t>1.9 +/- 0.7 GeV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 smtClean="0"/>
              <a:t>fm</a:t>
            </a:r>
            <a:r>
              <a:rPr lang="en-US" dirty="0" smtClean="0"/>
              <a:t> @ T</a:t>
            </a:r>
            <a:r>
              <a:rPr lang="en-US" dirty="0"/>
              <a:t>=470 </a:t>
            </a:r>
            <a:r>
              <a:rPr lang="en-US" dirty="0" smtClean="0"/>
              <a:t>MeV</a:t>
            </a:r>
            <a:endParaRPr lang="en-US" dirty="0"/>
          </a:p>
          <a:p>
            <a:pPr lvl="1"/>
            <a:r>
              <a:rPr lang="en-US" dirty="0" smtClean="0"/>
              <a:t>       1.2 </a:t>
            </a:r>
            <a:r>
              <a:rPr lang="en-US" dirty="0"/>
              <a:t>+/-0.3 </a:t>
            </a:r>
            <a:r>
              <a:rPr lang="en-US" dirty="0" smtClean="0"/>
              <a:t> GeV</a:t>
            </a:r>
            <a:r>
              <a:rPr lang="en-US" baseline="30000" dirty="0" smtClean="0"/>
              <a:t>2</a:t>
            </a:r>
            <a:r>
              <a:rPr lang="en-US" dirty="0"/>
              <a:t>/</a:t>
            </a:r>
            <a:r>
              <a:rPr lang="en-US" dirty="0" err="1" smtClean="0"/>
              <a:t>fm</a:t>
            </a:r>
            <a:r>
              <a:rPr lang="en-US" dirty="0" smtClean="0"/>
              <a:t> @ T</a:t>
            </a:r>
            <a:r>
              <a:rPr lang="en-US" dirty="0"/>
              <a:t>=370 MeV </a:t>
            </a:r>
            <a:endParaRPr lang="en-US" dirty="0" smtClean="0"/>
          </a:p>
          <a:p>
            <a:pPr lvl="2"/>
            <a:r>
              <a:rPr lang="en-US" sz="2000" b="0" i="1" dirty="0" smtClean="0">
                <a:solidFill>
                  <a:srgbClr val="000000"/>
                </a:solidFill>
              </a:rPr>
              <a:t>		JET </a:t>
            </a:r>
            <a:r>
              <a:rPr lang="en-US" sz="2000" b="0" i="1" dirty="0">
                <a:solidFill>
                  <a:srgbClr val="000000"/>
                </a:solidFill>
              </a:rPr>
              <a:t>Collaboration  PRC90, 014909 (2014</a:t>
            </a:r>
            <a:r>
              <a:rPr lang="en-US" sz="2000" b="0" i="1" dirty="0" smtClean="0">
                <a:solidFill>
                  <a:srgbClr val="000000"/>
                </a:solidFill>
              </a:rPr>
              <a:t>) </a:t>
            </a:r>
            <a:endParaRPr lang="en-US" sz="2000" b="0" i="1" dirty="0">
              <a:solidFill>
                <a:srgbClr val="000000"/>
              </a:solidFill>
            </a:endParaRPr>
          </a:p>
          <a:p>
            <a:pPr lvl="1"/>
            <a:r>
              <a:rPr lang="en-US" dirty="0" smtClean="0"/>
              <a:t>       0.38 </a:t>
            </a:r>
            <a:r>
              <a:rPr lang="en-US" dirty="0"/>
              <a:t>GeV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/>
              <a:t>fm</a:t>
            </a:r>
            <a:r>
              <a:rPr lang="en-US" dirty="0"/>
              <a:t> </a:t>
            </a:r>
            <a:r>
              <a:rPr lang="en-US" dirty="0" smtClean="0"/>
              <a:t>@ </a:t>
            </a:r>
            <a:r>
              <a:rPr lang="en-US" dirty="0"/>
              <a:t>150 MeV(hot hadron gas</a:t>
            </a:r>
            <a:r>
              <a:rPr lang="en-US" dirty="0" smtClean="0"/>
              <a:t>)</a:t>
            </a:r>
          </a:p>
          <a:p>
            <a:pPr lvl="1"/>
            <a:r>
              <a:rPr lang="en-US" sz="2000" b="0" i="1" dirty="0" smtClean="0">
                <a:solidFill>
                  <a:srgbClr val="000000"/>
                </a:solidFill>
              </a:rPr>
              <a:t>			arXiv</a:t>
            </a:r>
            <a:r>
              <a:rPr lang="en-US" sz="2000" b="0" i="1" dirty="0">
                <a:solidFill>
                  <a:srgbClr val="000000"/>
                </a:solidFill>
              </a:rPr>
              <a:t>:</a:t>
            </a:r>
            <a:r>
              <a:rPr lang="en-US" sz="2000" b="0" i="1" dirty="0" smtClean="0">
                <a:solidFill>
                  <a:srgbClr val="000000"/>
                </a:solidFill>
              </a:rPr>
              <a:t>1910.07027:  </a:t>
            </a:r>
            <a:r>
              <a:rPr lang="en-US" sz="2000" b="0" i="1" dirty="0" err="1">
                <a:solidFill>
                  <a:srgbClr val="000000"/>
                </a:solidFill>
              </a:rPr>
              <a:t>Dorau</a:t>
            </a:r>
            <a:r>
              <a:rPr lang="en-US" sz="2000" b="0" i="1" dirty="0">
                <a:solidFill>
                  <a:srgbClr val="000000"/>
                </a:solidFill>
              </a:rPr>
              <a:t>, Rose, </a:t>
            </a:r>
            <a:r>
              <a:rPr lang="en-US" sz="2000" b="0" i="1" dirty="0" err="1">
                <a:solidFill>
                  <a:srgbClr val="000000"/>
                </a:solidFill>
              </a:rPr>
              <a:t>Pablos</a:t>
            </a:r>
            <a:r>
              <a:rPr lang="en-US" sz="2000" b="0" i="1" dirty="0">
                <a:solidFill>
                  <a:srgbClr val="000000"/>
                </a:solidFill>
              </a:rPr>
              <a:t> &amp; </a:t>
            </a:r>
            <a:r>
              <a:rPr lang="en-US" sz="2000" b="0" i="1" dirty="0" err="1" smtClean="0">
                <a:solidFill>
                  <a:srgbClr val="000000"/>
                </a:solidFill>
              </a:rPr>
              <a:t>Elfner</a:t>
            </a:r>
            <a:endParaRPr lang="en-US" sz="2000" b="0" i="1" dirty="0"/>
          </a:p>
          <a:p>
            <a:r>
              <a:rPr lang="en-US" dirty="0" smtClean="0"/>
              <a:t>Many body </a:t>
            </a:r>
            <a:r>
              <a:rPr lang="en-US" dirty="0" err="1" smtClean="0"/>
              <a:t>q,g</a:t>
            </a:r>
            <a:r>
              <a:rPr lang="en-US" dirty="0" smtClean="0"/>
              <a:t> interactions!</a:t>
            </a:r>
          </a:p>
          <a:p>
            <a:r>
              <a:rPr lang="en-US" dirty="0" smtClean="0"/>
              <a:t>In cold nuclear matter</a:t>
            </a:r>
          </a:p>
          <a:p>
            <a:pPr lvl="1"/>
            <a:r>
              <a:rPr lang="en-US" dirty="0" smtClean="0"/>
              <a:t>q ~ 0.02 </a:t>
            </a:r>
            <a:r>
              <a:rPr lang="en-US" dirty="0"/>
              <a:t>GeV</a:t>
            </a:r>
            <a:r>
              <a:rPr lang="en-US" baseline="30000" dirty="0"/>
              <a:t>2</a:t>
            </a:r>
            <a:r>
              <a:rPr lang="en-US" dirty="0"/>
              <a:t>/</a:t>
            </a:r>
            <a:r>
              <a:rPr lang="en-US" dirty="0" err="1" smtClean="0"/>
              <a:t>fm</a:t>
            </a:r>
            <a:endParaRPr lang="en-US" dirty="0" smtClean="0"/>
          </a:p>
          <a:p>
            <a:pPr lvl="1"/>
            <a:r>
              <a:rPr lang="en-US" dirty="0" smtClean="0"/>
              <a:t>		 	</a:t>
            </a:r>
            <a:r>
              <a:rPr lang="en-US" sz="2000" b="0" i="1" dirty="0" smtClean="0">
                <a:solidFill>
                  <a:srgbClr val="000000"/>
                </a:solidFill>
              </a:rPr>
              <a:t>arXiv:1907.11808: </a:t>
            </a:r>
          </a:p>
          <a:p>
            <a:pPr lvl="1"/>
            <a:r>
              <a:rPr lang="en-US" sz="2000" b="0" i="1" dirty="0">
                <a:solidFill>
                  <a:srgbClr val="000000"/>
                </a:solidFill>
              </a:rPr>
              <a:t>	</a:t>
            </a:r>
            <a:r>
              <a:rPr lang="en-US" sz="2000" b="0" i="1" dirty="0" smtClean="0">
                <a:solidFill>
                  <a:srgbClr val="000000"/>
                </a:solidFill>
              </a:rPr>
              <a:t>		 </a:t>
            </a:r>
            <a:r>
              <a:rPr lang="en-US" sz="2000" b="0" i="1" dirty="0" err="1" smtClean="0">
                <a:solidFill>
                  <a:srgbClr val="000000"/>
                </a:solidFill>
              </a:rPr>
              <a:t>Ru</a:t>
            </a:r>
            <a:r>
              <a:rPr lang="en-US" sz="2000" b="0" i="1" dirty="0" smtClean="0">
                <a:solidFill>
                  <a:srgbClr val="000000"/>
                </a:solidFill>
              </a:rPr>
              <a:t>, Kang, Wang, </a:t>
            </a:r>
          </a:p>
          <a:p>
            <a:pPr lvl="1"/>
            <a:r>
              <a:rPr lang="en-US" sz="2000" b="0" i="1" dirty="0">
                <a:solidFill>
                  <a:srgbClr val="000000"/>
                </a:solidFill>
              </a:rPr>
              <a:t> </a:t>
            </a:r>
            <a:r>
              <a:rPr lang="en-US" sz="2000" b="0" i="1" dirty="0" smtClean="0">
                <a:solidFill>
                  <a:srgbClr val="000000"/>
                </a:solidFill>
              </a:rPr>
              <a:t>                   Xing &amp; Zhang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5832" y="5064030"/>
            <a:ext cx="51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Lucida Grande"/>
                <a:ea typeface="Lucida Grande"/>
                <a:cs typeface="Lucida Grande"/>
              </a:rPr>
              <a:t>⌃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15832" y="2386620"/>
            <a:ext cx="5177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 smtClean="0">
                <a:latin typeface="Lucida Grande"/>
                <a:ea typeface="Lucida Grande"/>
                <a:cs typeface="Lucida Grande"/>
              </a:rPr>
              <a:t>⌃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2700" y="1149674"/>
            <a:ext cx="8571577" cy="1010868"/>
            <a:chOff x="93126" y="1376684"/>
            <a:chExt cx="8571577" cy="1010868"/>
          </a:xfrm>
        </p:grpSpPr>
        <p:sp>
          <p:nvSpPr>
            <p:cNvPr id="7" name="Rectangle 6"/>
            <p:cNvSpPr/>
            <p:nvPr/>
          </p:nvSpPr>
          <p:spPr>
            <a:xfrm>
              <a:off x="93126" y="1421134"/>
              <a:ext cx="8571577" cy="9664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1">
                <a:buFont typeface="Symbol" pitchFamily="-110" charset="2"/>
                <a:buChar char=" "/>
              </a:pPr>
              <a:r>
                <a:rPr lang="en-US" dirty="0">
                  <a:solidFill>
                    <a:srgbClr val="660066"/>
                  </a:solidFill>
                </a:rPr>
                <a:t>q= √</a:t>
              </a:r>
              <a:r>
                <a:rPr lang="en-US" dirty="0">
                  <a:solidFill>
                    <a:srgbClr val="660066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baseline="30000" dirty="0">
                  <a:solidFill>
                    <a:srgbClr val="660066"/>
                  </a:solidFill>
                  <a:latin typeface="Symbol" charset="2"/>
                  <a:cs typeface="Symbol" charset="2"/>
                </a:rPr>
                <a:t>2</a:t>
              </a:r>
              <a:r>
                <a:rPr lang="en-US" dirty="0">
                  <a:solidFill>
                    <a:srgbClr val="660066"/>
                  </a:solidFill>
                  <a:latin typeface="Symbol" charset="2"/>
                  <a:cs typeface="Symbol" charset="2"/>
                </a:rPr>
                <a:t>/</a:t>
              </a:r>
              <a:r>
                <a:rPr lang="en-US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l   </a:t>
              </a:r>
              <a:r>
                <a:rPr lang="en-US" sz="2400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l</a:t>
              </a:r>
              <a:r>
                <a:rPr lang="en-US" sz="2400" dirty="0" smtClean="0">
                  <a:solidFill>
                    <a:srgbClr val="660066"/>
                  </a:solidFill>
                  <a:cs typeface="Symbol" charset="2"/>
                </a:rPr>
                <a:t>=mean free path; </a:t>
              </a:r>
              <a:r>
                <a:rPr lang="en-US" sz="2400" dirty="0" smtClean="0">
                  <a:solidFill>
                    <a:srgbClr val="660066"/>
                  </a:solidFill>
                  <a:latin typeface="Symbol" charset="2"/>
                  <a:cs typeface="Symbol" charset="2"/>
                </a:rPr>
                <a:t>m</a:t>
              </a:r>
              <a:r>
                <a:rPr lang="en-US" sz="2400" dirty="0">
                  <a:solidFill>
                    <a:srgbClr val="660066"/>
                  </a:solidFill>
                  <a:latin typeface="Symbol" charset="2"/>
                  <a:cs typeface="Symbol" charset="2"/>
                </a:rPr>
                <a:t>=</a:t>
              </a:r>
              <a:r>
                <a:rPr lang="en-US" sz="2400" dirty="0">
                  <a:solidFill>
                    <a:srgbClr val="660066"/>
                  </a:solidFill>
                  <a:cs typeface="Symbol" charset="2"/>
                </a:rPr>
                <a:t>typical </a:t>
              </a:r>
              <a:r>
                <a:rPr lang="en-US" sz="2400" dirty="0" err="1">
                  <a:solidFill>
                    <a:srgbClr val="660066"/>
                  </a:solidFill>
                  <a:cs typeface="Symbol" charset="2"/>
                </a:rPr>
                <a:t>p</a:t>
              </a:r>
              <a:r>
                <a:rPr lang="en-US" sz="2400" baseline="-25000" dirty="0" err="1">
                  <a:solidFill>
                    <a:srgbClr val="660066"/>
                  </a:solidFill>
                  <a:cs typeface="Symbol" charset="2"/>
                </a:rPr>
                <a:t>T</a:t>
              </a:r>
              <a:r>
                <a:rPr lang="en-US" sz="2400" dirty="0">
                  <a:solidFill>
                    <a:srgbClr val="660066"/>
                  </a:solidFill>
                  <a:cs typeface="Symbol" charset="2"/>
                </a:rPr>
                <a:t> transfer </a:t>
              </a:r>
              <a:r>
                <a:rPr lang="en-US" sz="2400" dirty="0" smtClean="0">
                  <a:solidFill>
                    <a:srgbClr val="660066"/>
                  </a:solidFill>
                  <a:cs typeface="Symbol" charset="2"/>
                </a:rPr>
                <a:t>per scatter</a:t>
              </a:r>
            </a:p>
            <a:p>
              <a:pPr lvl="1">
                <a:buFont typeface="Symbol" pitchFamily="-110" charset="2"/>
                <a:buChar char=" "/>
              </a:pPr>
              <a:r>
                <a:rPr lang="en-US" sz="2400" dirty="0">
                  <a:solidFill>
                    <a:srgbClr val="660066"/>
                  </a:solidFill>
                  <a:cs typeface="Symbol" charset="2"/>
                </a:rPr>
                <a:t> </a:t>
              </a:r>
              <a:r>
                <a:rPr lang="en-US" sz="2400" dirty="0" smtClean="0">
                  <a:solidFill>
                    <a:srgbClr val="660066"/>
                  </a:solidFill>
                  <a:cs typeface="Symbol" charset="2"/>
                </a:rPr>
                <a:t>    ~ k</a:t>
              </a:r>
              <a:r>
                <a:rPr lang="en-US" sz="2400" baseline="-25000" dirty="0" smtClean="0">
                  <a:solidFill>
                    <a:srgbClr val="660066"/>
                  </a:solidFill>
                  <a:cs typeface="Symbol" charset="2"/>
                </a:rPr>
                <a:t>T</a:t>
              </a:r>
              <a:r>
                <a:rPr lang="en-US" sz="2400" baseline="30000" dirty="0" smtClean="0">
                  <a:solidFill>
                    <a:srgbClr val="660066"/>
                  </a:solidFill>
                  <a:cs typeface="Symbol" charset="2"/>
                </a:rPr>
                <a:t>2</a:t>
              </a:r>
              <a:r>
                <a:rPr lang="en-US" sz="2400" dirty="0" smtClean="0">
                  <a:solidFill>
                    <a:srgbClr val="660066"/>
                  </a:solidFill>
                  <a:cs typeface="Symbol" charset="2"/>
                </a:rPr>
                <a:t>/l</a:t>
              </a:r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620723" y="1309999"/>
              <a:ext cx="3898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660066"/>
                  </a:solidFill>
                </a:rPr>
                <a:t>&lt;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50" y="4343086"/>
            <a:ext cx="3270250" cy="248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06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152400"/>
            <a:ext cx="8166100" cy="457200"/>
          </a:xfrm>
        </p:spPr>
        <p:txBody>
          <a:bodyPr/>
          <a:lstStyle/>
          <a:p>
            <a:r>
              <a:rPr lang="en-US" dirty="0" smtClean="0"/>
              <a:t>Looking differentially inside jets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8" y="4708984"/>
            <a:ext cx="8242300" cy="2132888"/>
          </a:xfrm>
          <a:solidFill>
            <a:srgbClr val="DBE2E2"/>
          </a:solidFill>
        </p:spPr>
        <p:txBody>
          <a:bodyPr/>
          <a:lstStyle/>
          <a:p>
            <a:r>
              <a:rPr lang="en-US" dirty="0" smtClean="0"/>
              <a:t>Excess soft particles at large jet radius</a:t>
            </a:r>
          </a:p>
          <a:p>
            <a:r>
              <a:rPr lang="en-US" dirty="0" smtClean="0"/>
              <a:t>Narrowing of higher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particle density</a:t>
            </a:r>
          </a:p>
          <a:p>
            <a:r>
              <a:rPr lang="en-US" dirty="0" smtClean="0"/>
              <a:t>Energy loss vs. medium response? 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	   </a:t>
            </a:r>
            <a:r>
              <a:rPr lang="en-US" b="0" i="1" dirty="0" smtClean="0">
                <a:solidFill>
                  <a:srgbClr val="000000"/>
                </a:solidFill>
              </a:rPr>
              <a:t>quantify: compare theory to the differential data</a:t>
            </a:r>
          </a:p>
          <a:p>
            <a:pPr lvl="1"/>
            <a:r>
              <a:rPr lang="en-US" b="0" i="1" dirty="0">
                <a:solidFill>
                  <a:srgbClr val="000000"/>
                </a:solidFill>
              </a:rPr>
              <a:t>	</a:t>
            </a:r>
            <a:r>
              <a:rPr lang="en-US" b="0" i="1" dirty="0" smtClean="0">
                <a:solidFill>
                  <a:srgbClr val="000000"/>
                </a:solidFill>
              </a:rPr>
              <a:t> 		</a:t>
            </a:r>
            <a:r>
              <a:rPr lang="en-US" b="0" i="1" dirty="0" err="1" smtClean="0">
                <a:solidFill>
                  <a:srgbClr val="000000"/>
                </a:solidFill>
              </a:rPr>
              <a:t>CoLBT</a:t>
            </a:r>
            <a:r>
              <a:rPr lang="en-US" b="0" i="1" dirty="0" smtClean="0">
                <a:solidFill>
                  <a:srgbClr val="000000"/>
                </a:solidFill>
              </a:rPr>
              <a:t>-hydro, Hybrid, SCET</a:t>
            </a:r>
            <a:r>
              <a:rPr lang="en-US" b="0" i="1" baseline="-25000" dirty="0" smtClean="0">
                <a:solidFill>
                  <a:srgbClr val="000000"/>
                </a:solidFill>
              </a:rPr>
              <a:t>G</a:t>
            </a:r>
            <a:endParaRPr lang="en-US" b="0" i="1" baseline="-250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44" b="2929"/>
          <a:stretch/>
        </p:blipFill>
        <p:spPr>
          <a:xfrm>
            <a:off x="1306756" y="660400"/>
            <a:ext cx="5930900" cy="410709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88961" y="717230"/>
            <a:ext cx="1838059" cy="30777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0" i="1" dirty="0" err="1" smtClean="0">
                <a:solidFill>
                  <a:srgbClr val="000000"/>
                </a:solidFill>
                <a:latin typeface="+mn-lt"/>
              </a:rPr>
              <a:t>arXiv</a:t>
            </a:r>
            <a:r>
              <a:rPr lang="it-IT" sz="1400" b="0" i="1" dirty="0" smtClean="0">
                <a:solidFill>
                  <a:srgbClr val="000000"/>
                </a:solidFill>
                <a:latin typeface="+mn-lt"/>
              </a:rPr>
              <a:t>: 1908.05264</a:t>
            </a:r>
            <a:endParaRPr lang="en-US" sz="1400" b="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95548" y="1187130"/>
            <a:ext cx="1838059" cy="56630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400" b="0" i="1" dirty="0" err="1" smtClean="0">
                <a:solidFill>
                  <a:srgbClr val="000000"/>
                </a:solidFill>
                <a:latin typeface="+mn-lt"/>
              </a:rPr>
              <a:t>See</a:t>
            </a:r>
            <a:r>
              <a:rPr lang="it-IT" sz="1400" b="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it-IT" sz="1400" b="0" i="1" dirty="0" err="1" smtClean="0">
                <a:solidFill>
                  <a:srgbClr val="000000"/>
                </a:solidFill>
                <a:latin typeface="+mn-lt"/>
              </a:rPr>
              <a:t>also</a:t>
            </a:r>
            <a:r>
              <a:rPr lang="it-IT" sz="1400" b="0" i="1" dirty="0" smtClean="0">
                <a:solidFill>
                  <a:srgbClr val="000000"/>
                </a:solidFill>
                <a:latin typeface="+mn-lt"/>
              </a:rPr>
              <a:t>: CMS</a:t>
            </a:r>
          </a:p>
          <a:p>
            <a:pPr>
              <a:buNone/>
            </a:pPr>
            <a:r>
              <a:rPr lang="it-IT" sz="1400" b="0" i="1" dirty="0" err="1" smtClean="0">
                <a:solidFill>
                  <a:srgbClr val="000000"/>
                </a:solidFill>
                <a:latin typeface="+mn-lt"/>
              </a:rPr>
              <a:t>arXiv</a:t>
            </a:r>
            <a:r>
              <a:rPr lang="it-IT" sz="1400" b="0" i="1" dirty="0" smtClean="0">
                <a:solidFill>
                  <a:srgbClr val="000000"/>
                </a:solidFill>
                <a:latin typeface="+mn-lt"/>
              </a:rPr>
              <a:t>: 1803.00042</a:t>
            </a:r>
            <a:endParaRPr lang="en-US" sz="1400" b="0" i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69495"/>
            <a:ext cx="1697789" cy="128797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697789" y="3583679"/>
            <a:ext cx="292008" cy="40011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i="1" dirty="0" err="1" smtClean="0">
                <a:solidFill>
                  <a:srgbClr val="000000"/>
                </a:solidFill>
                <a:latin typeface="+mn-lt"/>
              </a:rPr>
              <a:t>r</a:t>
            </a:r>
            <a:endParaRPr lang="en-US" sz="2000" i="1" dirty="0">
              <a:solidFill>
                <a:srgbClr val="000000"/>
              </a:solidFill>
              <a:latin typeface="+mn-lt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1697789" y="3542633"/>
            <a:ext cx="0" cy="441156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725131" y="1645317"/>
            <a:ext cx="1197810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2000" i="1" dirty="0" err="1" smtClean="0">
                <a:solidFill>
                  <a:srgbClr val="000000"/>
                </a:solidFill>
                <a:latin typeface="+mn-lt"/>
              </a:rPr>
              <a:t>Pb+Pb</a:t>
            </a:r>
            <a:r>
              <a:rPr lang="it-IT" sz="2000" i="1" dirty="0" smtClean="0">
                <a:solidFill>
                  <a:srgbClr val="000000"/>
                </a:solidFill>
                <a:latin typeface="+mn-lt"/>
              </a:rPr>
              <a:t>/ </a:t>
            </a:r>
            <a:r>
              <a:rPr lang="it-IT" sz="2000" i="1" dirty="0" err="1" smtClean="0">
                <a:solidFill>
                  <a:srgbClr val="000000"/>
                </a:solidFill>
                <a:latin typeface="+mn-lt"/>
              </a:rPr>
              <a:t>p+p</a:t>
            </a:r>
            <a:endParaRPr lang="it-IT" sz="2000" i="1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95426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Jets get wider &amp; “softer” in QGP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32C35-A59D-324F-B965-907F37F0012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11500"/>
            <a:ext cx="4140200" cy="37465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496652" y="590550"/>
            <a:ext cx="2793148" cy="2626538"/>
            <a:chOff x="4369652" y="590550"/>
            <a:chExt cx="2793148" cy="26265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9652" y="590550"/>
              <a:ext cx="2793148" cy="2626538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 flipV="1">
              <a:off x="6070600" y="1358900"/>
              <a:ext cx="660400" cy="165100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0" name="Oval 9"/>
            <p:cNvSpPr/>
            <p:nvPr/>
          </p:nvSpPr>
          <p:spPr bwMode="auto">
            <a:xfrm>
              <a:off x="5753100" y="2971800"/>
              <a:ext cx="292100" cy="20718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1" name="Oval 10"/>
          <p:cNvSpPr/>
          <p:nvPr/>
        </p:nvSpPr>
        <p:spPr bwMode="auto">
          <a:xfrm flipH="1">
            <a:off x="1803400" y="3229788"/>
            <a:ext cx="1333500" cy="812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Monotype Sorts" charset="2"/>
              <a:buChar char="l"/>
              <a:tabLst/>
            </a:pPr>
            <a:endParaRPr kumimoji="0" lang="en-US" sz="2800" b="1" i="0" u="none" strike="noStrike" cap="none" normalizeH="0" baseline="0">
              <a:ln>
                <a:noFill/>
              </a:ln>
              <a:solidFill>
                <a:schemeClr val="hlink"/>
              </a:solidFill>
              <a:effectLst/>
              <a:latin typeface="Times New Roman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54153" y="932190"/>
            <a:ext cx="1789848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Pb+Pb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/</a:t>
            </a:r>
          </a:p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p+p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: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Jets are wider in</a:t>
            </a:r>
          </a:p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Pb+Pb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endParaRPr lang="en-US" sz="2400" dirty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88" y="820747"/>
            <a:ext cx="3741830" cy="17912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Pb+Pb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/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+p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Extra low momentum</a:t>
            </a:r>
          </a:p>
          <a:p>
            <a:pPr>
              <a:buNone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articles; high momenta</a:t>
            </a:r>
          </a:p>
          <a:p>
            <a:pPr>
              <a:buNone/>
            </a:pP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suppressed</a:t>
            </a:r>
            <a:endParaRPr lang="en-US" sz="2400" dirty="0"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518728" y="3456973"/>
            <a:ext cx="3964872" cy="2607277"/>
            <a:chOff x="4518728" y="3622073"/>
            <a:chExt cx="3964872" cy="26072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8291"/>
            <a:stretch/>
          </p:blipFill>
          <p:spPr>
            <a:xfrm>
              <a:off x="4518729" y="3622073"/>
              <a:ext cx="3964871" cy="260727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 bwMode="auto">
            <a:xfrm flipH="1">
              <a:off x="4518728" y="3622073"/>
              <a:ext cx="2428171" cy="812800"/>
            </a:xfrm>
            <a:prstGeom prst="ellips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85000"/>
                <a:buFont typeface="Monotype Sorts" charset="2"/>
                <a:buChar char="l"/>
                <a:tabLst/>
              </a:pPr>
              <a:endParaRPr kumimoji="0" lang="en-US" sz="2800" b="1" i="0" u="none" strike="noStrike" cap="none" normalizeH="0" baseline="0">
                <a:ln>
                  <a:noFill/>
                </a:ln>
                <a:solidFill>
                  <a:schemeClr val="hlink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417129" y="5889637"/>
            <a:ext cx="4176568" cy="904863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Medium induced radiation!</a:t>
            </a:r>
          </a:p>
          <a:p>
            <a:pPr>
              <a:buNone/>
            </a:pPr>
            <a:r>
              <a:rPr lang="en-US" sz="2400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+mn-lt"/>
              </a:rPr>
              <a:t>+ medium response</a:t>
            </a:r>
            <a:endParaRPr lang="en-US" sz="2400" i="1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981200" y="2562508"/>
            <a:ext cx="0" cy="523592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/>
          <p:cNvSpPr/>
          <p:nvPr/>
        </p:nvSpPr>
        <p:spPr>
          <a:xfrm>
            <a:off x="819214" y="2811790"/>
            <a:ext cx="505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</a:t>
            </a:r>
            <a:r>
              <a:rPr lang="en-US" sz="2400" baseline="-25000" dirty="0" err="1" smtClean="0">
                <a:solidFill>
                  <a:schemeClr val="tx1"/>
                </a:solidFill>
                <a:latin typeface="+mn-lt"/>
              </a:rPr>
              <a:t>T</a:t>
            </a:r>
            <a:endParaRPr lang="en-US" sz="2400" baseline="-25000" dirty="0">
              <a:latin typeface="+mn-l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 flipH="1">
            <a:off x="381088" y="3095908"/>
            <a:ext cx="438126" cy="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9306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42DFA"/>
      </a:accent2>
      <a:accent3>
        <a:srgbClr val="FFFFFF"/>
      </a:accent3>
      <a:accent4>
        <a:srgbClr val="000000"/>
      </a:accent4>
      <a:accent5>
        <a:srgbClr val="DCDCDC"/>
      </a:accent5>
      <a:accent6>
        <a:srgbClr val="0328E3"/>
      </a:accent6>
      <a:hlink>
        <a:srgbClr val="F50320"/>
      </a:hlink>
      <a:folHlink>
        <a:srgbClr val="04F415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5000"/>
          <a:buFont typeface="Monotype Sorts" charset="2"/>
          <a:buChar char="l"/>
          <a:tabLst/>
          <a:defRPr kumimoji="0" lang="en-US" sz="2800" b="1" i="0" u="none" strike="noStrike" cap="none" normalizeH="0" baseline="0">
            <a:ln>
              <a:noFill/>
            </a:ln>
            <a:solidFill>
              <a:schemeClr val="hlink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42DFA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328E3"/>
        </a:accent6>
        <a:hlink>
          <a:srgbClr val="F50320"/>
        </a:hlink>
        <a:folHlink>
          <a:srgbClr val="04F41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51264</TotalTime>
  <Words>1729</Words>
  <Application>Microsoft Macintosh PowerPoint</Application>
  <PresentationFormat>Letter Paper (8.5x11 in)</PresentationFormat>
  <Paragraphs>355</Paragraphs>
  <Slides>42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Default Design</vt:lpstr>
      <vt:lpstr>Equation</vt:lpstr>
      <vt:lpstr>Probing QCD Matter, hot and cold</vt:lpstr>
      <vt:lpstr>In honor of Wick Haxton</vt:lpstr>
      <vt:lpstr>Quark Gluon Plasma:  strongly coupled hot QCD matter</vt:lpstr>
      <vt:lpstr>Probe of coice: jet (a coherent “object”)</vt:lpstr>
      <vt:lpstr>What’s in a jet?</vt:lpstr>
      <vt:lpstr>Some Mysteries in hot QCD</vt:lpstr>
      <vt:lpstr>Parton energy loss</vt:lpstr>
      <vt:lpstr>Looking differentially inside jets </vt:lpstr>
      <vt:lpstr>Jets get wider &amp; “softer” in QGP</vt:lpstr>
      <vt:lpstr>Medium induced gluon splitting?</vt:lpstr>
      <vt:lpstr>Gluon density increases at small x</vt:lpstr>
      <vt:lpstr>Jets in cold nuclear matter: p+Pb</vt:lpstr>
      <vt:lpstr>Parton - cold matter interaction: use DIS instead of g – jet</vt:lpstr>
      <vt:lpstr>Studying the low-x region with DIS jets</vt:lpstr>
      <vt:lpstr>Using tagged jet probe</vt:lpstr>
      <vt:lpstr>Lepton-jet azimuthal correlation</vt:lpstr>
      <vt:lpstr>Lepton-jet pT balance</vt:lpstr>
      <vt:lpstr>Jet substructure in e + p</vt:lpstr>
      <vt:lpstr>Conclusions</vt:lpstr>
      <vt:lpstr>PowerPoint Presentation</vt:lpstr>
      <vt:lpstr>Fast QCD matter isotropization*</vt:lpstr>
      <vt:lpstr>How to make progress?</vt:lpstr>
      <vt:lpstr>Groomed jet mass</vt:lpstr>
      <vt:lpstr>How about in cold matter?</vt:lpstr>
      <vt:lpstr>Kinematic reach for DIS jets</vt:lpstr>
      <vt:lpstr>Cleaner events -&gt; easier reconstruction</vt:lpstr>
      <vt:lpstr>Other QCD topics with jets at the EIC </vt:lpstr>
      <vt:lpstr>How about hadronization?</vt:lpstr>
      <vt:lpstr>Hadronization of quark gluon plasma</vt:lpstr>
      <vt:lpstr>PowerPoint Presentation</vt:lpstr>
      <vt:lpstr>Hydrodynamics works in small systems!</vt:lpstr>
      <vt:lpstr>Heavy quarks</vt:lpstr>
      <vt:lpstr>Range in x</vt:lpstr>
      <vt:lpstr> Measuring collective flow in QGP</vt:lpstr>
      <vt:lpstr>At h &lt; -1: pT ≠ p</vt:lpstr>
      <vt:lpstr>PowerPoint Presentation</vt:lpstr>
      <vt:lpstr>Jet mass</vt:lpstr>
      <vt:lpstr>PowerPoint Presentation</vt:lpstr>
      <vt:lpstr>PowerPoint Presentation</vt:lpstr>
      <vt:lpstr>We tickled the nucleus with a proton</vt:lpstr>
      <vt:lpstr>Collective flow causes particle correlations</vt:lpstr>
      <vt:lpstr>Jet RAA</vt:lpstr>
    </vt:vector>
  </TitlesOfParts>
  <Company>SUNY @ Stony Brook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jacak</dc:creator>
  <cp:lastModifiedBy>Barbara Jacak</cp:lastModifiedBy>
  <cp:revision>1856</cp:revision>
  <cp:lastPrinted>2009-02-09T19:54:30Z</cp:lastPrinted>
  <dcterms:created xsi:type="dcterms:W3CDTF">2014-05-12T12:59:42Z</dcterms:created>
  <dcterms:modified xsi:type="dcterms:W3CDTF">2020-01-07T05:29:25Z</dcterms:modified>
</cp:coreProperties>
</file>