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984" r:id="rId2"/>
    <p:sldId id="356" r:id="rId3"/>
    <p:sldId id="369" r:id="rId4"/>
    <p:sldId id="1069" r:id="rId5"/>
    <p:sldId id="1071" r:id="rId6"/>
    <p:sldId id="1068" r:id="rId7"/>
    <p:sldId id="1072" r:id="rId8"/>
    <p:sldId id="990" r:id="rId9"/>
    <p:sldId id="1073" r:id="rId10"/>
    <p:sldId id="1040" r:id="rId11"/>
    <p:sldId id="1074" r:id="rId12"/>
    <p:sldId id="1056" r:id="rId13"/>
    <p:sldId id="1042" r:id="rId14"/>
    <p:sldId id="1041" r:id="rId15"/>
    <p:sldId id="1075" r:id="rId16"/>
    <p:sldId id="992" r:id="rId17"/>
    <p:sldId id="1036" r:id="rId18"/>
    <p:sldId id="440" r:id="rId19"/>
    <p:sldId id="1055" r:id="rId20"/>
    <p:sldId id="425" r:id="rId21"/>
    <p:sldId id="1080" r:id="rId22"/>
    <p:sldId id="1081" r:id="rId23"/>
    <p:sldId id="1082" r:id="rId24"/>
    <p:sldId id="1062" r:id="rId25"/>
    <p:sldId id="1076" r:id="rId26"/>
    <p:sldId id="1077" r:id="rId27"/>
    <p:sldId id="1063" r:id="rId28"/>
    <p:sldId id="1067" r:id="rId29"/>
    <p:sldId id="1064" r:id="rId30"/>
    <p:sldId id="1078" r:id="rId31"/>
    <p:sldId id="1065" r:id="rId32"/>
    <p:sldId id="1083" r:id="rId33"/>
    <p:sldId id="317" r:id="rId34"/>
    <p:sldId id="1079" r:id="rId35"/>
    <p:sldId id="360" r:id="rId36"/>
    <p:sldId id="395" r:id="rId37"/>
    <p:sldId id="39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23A"/>
    <a:srgbClr val="009543"/>
    <a:srgbClr val="FFFF00"/>
    <a:srgbClr val="E18ACC"/>
    <a:srgbClr val="000000"/>
    <a:srgbClr val="666699"/>
    <a:srgbClr val="61E83C"/>
    <a:srgbClr val="DD43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86397" autoAdjust="0"/>
  </p:normalViewPr>
  <p:slideViewPr>
    <p:cSldViewPr>
      <p:cViewPr varScale="1">
        <p:scale>
          <a:sx n="115" d="100"/>
          <a:sy n="115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694536-5DC0-EA4A-A981-0B902FC2B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1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fld id="{03902F00-667E-974B-B956-A30E5E067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63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AB268-9BC8-8E44-AAA3-16F7B43D3E7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1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557CC-1F23-DB4C-8277-5469A4203C8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5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83840-BEE5-7E47-8A48-E968817B69F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7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3F32B-69E5-764F-B791-A8CBA2E625DB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1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65774-17F6-9345-A4BE-1A9F93B1E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5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E0581-4826-6F41-B022-39913D8B2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597E-04D4-574C-A1A8-1A56FEF03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841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2578"/>
            <a:ext cx="822876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A824-81DD-7E40-B7F5-F0DF702A49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B354-CA55-E045-8BF1-1C01C3152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D6726-8843-4D4A-B33F-291462012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8C307-D92F-CB4C-9EFC-2779EE17C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D64C-9CCA-2947-BE4D-0BE8D5BFB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9192C-1043-8A4D-96CC-15CAC232B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D8F14-A1B9-FD49-891A-32B37D042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405A3-7E98-FF4E-94D1-E61A9C903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43721757-0DEE-F34B-BD30-649053CCFE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athURL&amp;_method=retrieve&amp;_udi=B6TVN-4F1T507-1&amp;_mathId=mml30&amp;_user=4428&amp;_cdi=5539&amp;_rdoc=1&amp;_ArticleListID=279984808&amp;_acct=C000059601&amp;_version=1&amp;_userid=4428&amp;md5=90709dded36fb87bf00bbca2e70ab9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ciencedirect.com/science?_ob=MathURL&amp;_method=retrieve&amp;_udi=B6TVN-4F1T507-1&amp;_mathId=mml31&amp;_user=4428&amp;_cdi=5539&amp;_rdoc=1&amp;_ArticleListID=279984808&amp;_acct=C000059601&amp;_version=1&amp;_userid=4428&amp;md5=d6ef312219917e65a4f406753af7b20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3E7122-5194-2B41-A326-1828932A7A67}"/>
              </a:ext>
            </a:extLst>
          </p:cNvPr>
          <p:cNvSpPr txBox="1"/>
          <p:nvPr/>
        </p:nvSpPr>
        <p:spPr>
          <a:xfrm>
            <a:off x="805543" y="620486"/>
            <a:ext cx="8082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Following - Epstein, Colgate and </a:t>
            </a:r>
            <a:r>
              <a:rPr lang="en-US" sz="1600" dirty="0" err="1">
                <a:latin typeface="+mn-lt"/>
              </a:rPr>
              <a:t>Haxton</a:t>
            </a:r>
            <a:r>
              <a:rPr lang="en-US" sz="1600" dirty="0">
                <a:latin typeface="+mn-lt"/>
              </a:rPr>
              <a:t>, “Neutrino-induced r-process nucleosynthesis”</a:t>
            </a:r>
          </a:p>
          <a:p>
            <a:r>
              <a:rPr lang="en-US" sz="1600" dirty="0">
                <a:latin typeface="+mn-lt"/>
              </a:rPr>
              <a:t>PRL, 61, 2038 (1988)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A413A-25E4-0543-B32B-7C6557FE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" y="1516826"/>
            <a:ext cx="6052457" cy="416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647C6-936F-364F-9BFA-9DCD0535447E}"/>
              </a:ext>
            </a:extLst>
          </p:cNvPr>
          <p:cNvSpPr txBox="1"/>
          <p:nvPr/>
        </p:nvSpPr>
        <p:spPr>
          <a:xfrm>
            <a:off x="936171" y="5976257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Also numerous earlier papers on neutrino nucleosynthesis in supernovae by </a:t>
            </a:r>
            <a:r>
              <a:rPr lang="en-US" sz="1600" dirty="0" err="1">
                <a:latin typeface="+mn-lt"/>
              </a:rPr>
              <a:t>Dimitrij</a:t>
            </a:r>
            <a:endParaRPr lang="en-US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Nadyozhin</a:t>
            </a:r>
            <a:r>
              <a:rPr lang="en-US" sz="1600" dirty="0">
                <a:latin typeface="+mn-lt"/>
              </a:rPr>
              <a:t> in the late 70’s and early 80’s of which we were unaware. Also those </a:t>
            </a:r>
          </a:p>
          <a:p>
            <a:r>
              <a:rPr lang="en-US" sz="1600" dirty="0">
                <a:latin typeface="+mn-lt"/>
              </a:rPr>
              <a:t>were by charged current reactions.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F4D61-97DA-1943-B4AC-7A0AD86644E8}"/>
              </a:ext>
            </a:extLst>
          </p:cNvPr>
          <p:cNvSpPr/>
          <p:nvPr/>
        </p:nvSpPr>
        <p:spPr bwMode="auto">
          <a:xfrm>
            <a:off x="936171" y="1820815"/>
            <a:ext cx="816429" cy="312785"/>
          </a:xfrm>
          <a:prstGeom prst="rect">
            <a:avLst/>
          </a:prstGeom>
          <a:solidFill>
            <a:srgbClr val="FFFF00">
              <a:alpha val="1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8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914400" y="210691"/>
            <a:ext cx="7464960" cy="13640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3200" u="sng" dirty="0">
                <a:solidFill>
                  <a:srgbClr val="000000"/>
                </a:solidFill>
                <a:latin typeface="Ubuntu Medium"/>
              </a:rPr>
              <a:t>Beyond Pistons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Ubuntu Medium"/>
              </a:rPr>
              <a:t>1D Neutrino-Transport Calculation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Ubuntu Medium"/>
              </a:rPr>
              <a:t>with a standard central 1.1 M</a:t>
            </a:r>
            <a:r>
              <a:rPr lang="en-US" sz="3200" baseline="-25000" dirty="0">
                <a:solidFill>
                  <a:srgbClr val="000000"/>
                </a:solidFill>
                <a:latin typeface="Ubuntu Medium"/>
              </a:rPr>
              <a:t>O </a:t>
            </a:r>
            <a:r>
              <a:rPr lang="en-US" sz="3200" dirty="0">
                <a:solidFill>
                  <a:srgbClr val="000000"/>
                </a:solidFill>
                <a:latin typeface="Ubuntu Medium"/>
              </a:rPr>
              <a:t>core</a:t>
            </a:r>
            <a:endParaRPr lang="en-US" sz="3200" baseline="-25000" dirty="0">
              <a:solidFill>
                <a:srgbClr val="000000"/>
              </a:solidFill>
              <a:latin typeface="Ubuntu Medium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1908039" y="2320716"/>
            <a:ext cx="5225472" cy="995433"/>
          </a:xfrm>
          <a:prstGeom prst="rect">
            <a:avLst/>
          </a:prstGeom>
          <a:gradFill>
            <a:gsLst>
              <a:gs pos="0">
                <a:srgbClr val="EF2929"/>
              </a:gs>
              <a:gs pos="100000">
                <a:srgbClr val="A40000"/>
              </a:gs>
            </a:gsLst>
            <a:lin ang="3600000"/>
          </a:gradFill>
          <a:ln>
            <a:solidFill>
              <a:srgbClr val="DD4814"/>
            </a:solidFill>
          </a:ln>
        </p:spPr>
      </p:sp>
      <p:sp>
        <p:nvSpPr>
          <p:cNvPr id="68" name="CustomShape 3"/>
          <p:cNvSpPr/>
          <p:nvPr/>
        </p:nvSpPr>
        <p:spPr>
          <a:xfrm>
            <a:off x="1908039" y="2320716"/>
            <a:ext cx="1244160" cy="995433"/>
          </a:xfrm>
          <a:prstGeom prst="rect">
            <a:avLst/>
          </a:prstGeom>
          <a:solidFill>
            <a:srgbClr val="808080"/>
          </a:solidFill>
          <a:ln>
            <a:solidFill>
              <a:srgbClr val="DD4814"/>
            </a:solidFill>
          </a:ln>
        </p:spPr>
      </p:sp>
      <p:sp>
        <p:nvSpPr>
          <p:cNvPr id="69" name="TextShape 4"/>
          <p:cNvSpPr txBox="1"/>
          <p:nvPr/>
        </p:nvSpPr>
        <p:spPr>
          <a:xfrm rot="1800">
            <a:off x="1825095" y="2567615"/>
            <a:ext cx="1326777" cy="582302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2900">
                <a:solidFill>
                  <a:srgbClr val="FFFF00"/>
                </a:solidFill>
                <a:latin typeface="Ubuntu Medium"/>
              </a:rPr>
              <a:t>“PNS”</a:t>
            </a:r>
            <a:endParaRPr/>
          </a:p>
        </p:txBody>
      </p:sp>
      <p:sp>
        <p:nvSpPr>
          <p:cNvPr id="70" name="TextShape 5"/>
          <p:cNvSpPr txBox="1"/>
          <p:nvPr/>
        </p:nvSpPr>
        <p:spPr>
          <a:xfrm rot="1800">
            <a:off x="331776" y="2569575"/>
            <a:ext cx="1410048" cy="66329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2900" dirty="0">
                <a:latin typeface="Ubuntu Medium"/>
              </a:rPr>
              <a:t>center</a:t>
            </a:r>
            <a:endParaRPr dirty="0"/>
          </a:p>
        </p:txBody>
      </p:sp>
      <p:sp>
        <p:nvSpPr>
          <p:cNvPr id="71" name="TextShape 6"/>
          <p:cNvSpPr txBox="1"/>
          <p:nvPr/>
        </p:nvSpPr>
        <p:spPr>
          <a:xfrm rot="1800">
            <a:off x="7299072" y="2569901"/>
            <a:ext cx="1410048" cy="58197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 dirty="0">
              <a:solidFill>
                <a:srgbClr val="000000"/>
              </a:solidFill>
            </a:endParaRPr>
          </a:p>
        </p:txBody>
      </p:sp>
      <p:sp>
        <p:nvSpPr>
          <p:cNvPr id="72" name="Line 7"/>
          <p:cNvSpPr/>
          <p:nvPr/>
        </p:nvSpPr>
        <p:spPr>
          <a:xfrm flipH="1">
            <a:off x="3151872" y="3316149"/>
            <a:ext cx="327" cy="1495108"/>
          </a:xfrm>
          <a:prstGeom prst="line">
            <a:avLst/>
          </a:prstGeom>
          <a:ln w="54720">
            <a:solidFill>
              <a:srgbClr val="FFFFFF"/>
            </a:solidFill>
            <a:custDash>
              <a:ds d="197000" sp="127000"/>
            </a:custDash>
            <a:round/>
          </a:ln>
        </p:spPr>
      </p:sp>
      <p:sp>
        <p:nvSpPr>
          <p:cNvPr id="73" name="TextShape 8"/>
          <p:cNvSpPr txBox="1"/>
          <p:nvPr/>
        </p:nvSpPr>
        <p:spPr>
          <a:xfrm rot="1800">
            <a:off x="1066953" y="4496168"/>
            <a:ext cx="1410048" cy="58197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 dirty="0">
              <a:solidFill>
                <a:srgbClr val="000000"/>
              </a:solidFill>
            </a:endParaRPr>
          </a:p>
        </p:txBody>
      </p:sp>
      <p:sp>
        <p:nvSpPr>
          <p:cNvPr id="74" name="CustomShape 9"/>
          <p:cNvSpPr/>
          <p:nvPr/>
        </p:nvSpPr>
        <p:spPr>
          <a:xfrm>
            <a:off x="3069255" y="2320716"/>
            <a:ext cx="165561" cy="995433"/>
          </a:xfrm>
          <a:prstGeom prst="rect">
            <a:avLst/>
          </a:prstGeom>
          <a:solidFill>
            <a:srgbClr val="660066"/>
          </a:solidFill>
          <a:ln>
            <a:solidFill>
              <a:srgbClr val="DD4814"/>
            </a:solidFill>
          </a:ln>
        </p:spPr>
      </p:sp>
      <p:pic>
        <p:nvPicPr>
          <p:cNvPr id="75" name="Picture 74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120" y="3404327"/>
            <a:ext cx="1606632" cy="331811"/>
          </a:xfrm>
          <a:prstGeom prst="rect">
            <a:avLst/>
          </a:prstGeom>
          <a:ln>
            <a:noFill/>
          </a:ln>
        </p:spPr>
      </p:pic>
      <p:sp>
        <p:nvSpPr>
          <p:cNvPr id="76" name="Line 10"/>
          <p:cNvSpPr/>
          <p:nvPr/>
        </p:nvSpPr>
        <p:spPr>
          <a:xfrm flipH="1">
            <a:off x="2156544" y="3898777"/>
            <a:ext cx="829440" cy="0"/>
          </a:xfrm>
          <a:prstGeom prst="line">
            <a:avLst/>
          </a:prstGeom>
          <a:ln w="91440">
            <a:solidFill>
              <a:srgbClr val="DD4814"/>
            </a:solidFill>
            <a:custDash>
              <a:ds d="51000" sp="51000"/>
              <a:ds d="51000" sp="51000"/>
            </a:custDash>
            <a:round/>
            <a:tailEnd type="triangle" w="med" len="med"/>
          </a:ln>
        </p:spPr>
      </p:sp>
      <p:pic>
        <p:nvPicPr>
          <p:cNvPr id="77" name="Picture 76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3234816" y="4313214"/>
            <a:ext cx="1658880" cy="331811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3317760" y="3736138"/>
            <a:ext cx="1653329" cy="171131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3317760" y="4064356"/>
            <a:ext cx="1658880" cy="165905"/>
          </a:xfrm>
          <a:prstGeom prst="rect">
            <a:avLst/>
          </a:prstGeom>
          <a:ln>
            <a:noFill/>
          </a:ln>
        </p:spPr>
      </p:pic>
      <p:sp>
        <p:nvSpPr>
          <p:cNvPr id="80" name="TextShape 11"/>
          <p:cNvSpPr txBox="1"/>
          <p:nvPr/>
        </p:nvSpPr>
        <p:spPr>
          <a:xfrm rot="1800">
            <a:off x="609635" y="4062797"/>
            <a:ext cx="2376349" cy="58197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2900" dirty="0">
                <a:solidFill>
                  <a:srgbClr val="000000"/>
                </a:solidFill>
                <a:latin typeface="Ubuntu Medium"/>
              </a:rPr>
              <a:t>shrinks in 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1" name="TextShape 12"/>
          <p:cNvSpPr txBox="1"/>
          <p:nvPr/>
        </p:nvSpPr>
        <p:spPr>
          <a:xfrm rot="1800">
            <a:off x="5059584" y="3815498"/>
            <a:ext cx="2322432" cy="745921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2900" dirty="0">
                <a:solidFill>
                  <a:srgbClr val="000000"/>
                </a:solidFill>
                <a:latin typeface="Ubuntu Medium"/>
              </a:rPr>
              <a:t>Radiates BE</a:t>
            </a:r>
          </a:p>
          <a:p>
            <a:pPr algn="ctr"/>
            <a:r>
              <a:rPr lang="en-US" sz="2900" dirty="0">
                <a:solidFill>
                  <a:srgbClr val="000000"/>
                </a:solidFill>
                <a:latin typeface="Ubuntu Medium"/>
              </a:rPr>
              <a:t>as neutrinos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2438400"/>
            <a:ext cx="3249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Full (1D) neutrino transport</a:t>
            </a:r>
          </a:p>
          <a:p>
            <a:r>
              <a:rPr lang="en-US" dirty="0">
                <a:solidFill>
                  <a:srgbClr val="FFFF00"/>
                </a:solidFill>
                <a:latin typeface="+mn-lt"/>
              </a:rPr>
              <a:t>on a model by model basis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596187"/>
              </p:ext>
            </p:extLst>
          </p:nvPr>
        </p:nvGraphicFramePr>
        <p:xfrm>
          <a:off x="2777400" y="1759133"/>
          <a:ext cx="85344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163" name="Equation" r:id="rId4" imgW="406400" imgH="254000" progId="Equation.DSMT4">
                  <p:embed/>
                </p:oleObj>
              </mc:Choice>
              <mc:Fallback>
                <p:oleObj name="Equation" r:id="rId4" imgW="406400" imgH="2540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7400" y="1759133"/>
                        <a:ext cx="85344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5181600"/>
            <a:ext cx="4735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+mn-lt"/>
              </a:rPr>
              <a:t>see  Ugliano, </a:t>
            </a:r>
            <a:r>
              <a:rPr lang="en-US" sz="1600" dirty="0" err="1">
                <a:solidFill>
                  <a:srgbClr val="008000"/>
                </a:solidFill>
                <a:latin typeface="+mn-lt"/>
              </a:rPr>
              <a:t>Janka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, Marek, and </a:t>
            </a:r>
            <a:r>
              <a:rPr lang="en-US" sz="1600" dirty="0" err="1">
                <a:solidFill>
                  <a:srgbClr val="008000"/>
                </a:solidFill>
                <a:latin typeface="+mn-lt"/>
              </a:rPr>
              <a:t>Arcones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 (2012)</a:t>
            </a:r>
          </a:p>
          <a:p>
            <a:r>
              <a:rPr lang="en-US" sz="1600" dirty="0">
                <a:solidFill>
                  <a:srgbClr val="008000"/>
                </a:solidFill>
                <a:latin typeface="+mn-lt"/>
              </a:rPr>
              <a:t>                        [</a:t>
            </a:r>
            <a:r>
              <a:rPr lang="en-US" sz="1600" i="1" dirty="0">
                <a:solidFill>
                  <a:srgbClr val="008000"/>
                </a:solidFill>
                <a:latin typeface="+mn-lt"/>
              </a:rPr>
              <a:t>ApJ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sz="1600" b="1" dirty="0">
                <a:solidFill>
                  <a:srgbClr val="008000"/>
                </a:solidFill>
                <a:latin typeface="+mn-lt"/>
              </a:rPr>
              <a:t>757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, 60]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0138" y="4879757"/>
            <a:ext cx="484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rgbClr val="008040"/>
                </a:solidFill>
              </a:rPr>
              <a:t>Sukhbold</a:t>
            </a:r>
            <a:r>
              <a:rPr lang="en-US" sz="1800" i="1" dirty="0">
                <a:solidFill>
                  <a:srgbClr val="008040"/>
                </a:solidFill>
              </a:rPr>
              <a:t>, </a:t>
            </a:r>
            <a:r>
              <a:rPr lang="en-US" sz="1800" i="1" dirty="0" err="1">
                <a:solidFill>
                  <a:srgbClr val="008040"/>
                </a:solidFill>
              </a:rPr>
              <a:t>Ertl</a:t>
            </a:r>
            <a:r>
              <a:rPr lang="en-US" sz="1800" i="1" dirty="0">
                <a:solidFill>
                  <a:srgbClr val="008040"/>
                </a:solidFill>
              </a:rPr>
              <a:t>, Woosley, Brown, and </a:t>
            </a:r>
            <a:r>
              <a:rPr lang="en-US" sz="1800" i="1" dirty="0" err="1">
                <a:solidFill>
                  <a:srgbClr val="008040"/>
                </a:solidFill>
              </a:rPr>
              <a:t>Janka</a:t>
            </a:r>
            <a:r>
              <a:rPr lang="en-US" sz="1800" i="1" dirty="0">
                <a:solidFill>
                  <a:srgbClr val="008040"/>
                </a:solidFill>
              </a:rPr>
              <a:t> (2016)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923A8-DD19-6845-9B26-311A3B4B483A}"/>
              </a:ext>
            </a:extLst>
          </p:cNvPr>
          <p:cNvSpPr txBox="1"/>
          <p:nvPr/>
        </p:nvSpPr>
        <p:spPr>
          <a:xfrm>
            <a:off x="1172817" y="6023113"/>
            <a:ext cx="6548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engine varied – 5 models for 87A; 1 for the Crab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not forced to explode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E42EA-2671-A148-BFDA-689E693703B9}"/>
              </a:ext>
            </a:extLst>
          </p:cNvPr>
          <p:cNvSpPr txBox="1"/>
          <p:nvPr/>
        </p:nvSpPr>
        <p:spPr>
          <a:xfrm>
            <a:off x="1897242" y="2949412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F9EB2-E4D2-CE44-A05C-2609BF0D08DD}"/>
              </a:ext>
            </a:extLst>
          </p:cNvPr>
          <p:cNvSpPr txBox="1"/>
          <p:nvPr/>
        </p:nvSpPr>
        <p:spPr>
          <a:xfrm>
            <a:off x="4177910" y="2997273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Progenitor dependent</a:t>
            </a:r>
          </a:p>
        </p:txBody>
      </p:sp>
    </p:spTree>
    <p:extLst>
      <p:ext uri="{BB962C8B-B14F-4D97-AF65-F5344CB8AC3E}">
        <p14:creationId xmlns:p14="http://schemas.microsoft.com/office/powerpoint/2010/main" val="2942286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18614E-F2B3-D849-8762-800C94077B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429000"/>
          <a:ext cx="812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01" r:id="rId3" imgW="0" imgH="0" progId="Equation.DSMT4">
                  <p:embed/>
                </p:oleObj>
              </mc:Choice>
              <mc:Fallback>
                <p:oleObj r:id="rId3" imgW="0" imgH="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6096000" y="3429000"/>
                        <a:ext cx="812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35099A-CB90-2844-B935-6A62D74F3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24818"/>
              </p:ext>
            </p:extLst>
          </p:nvPr>
        </p:nvGraphicFramePr>
        <p:xfrm>
          <a:off x="515262" y="90138"/>
          <a:ext cx="4913988" cy="333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02" r:id="rId4" imgW="2933700" imgH="1993900" progId="Equation.DSMT4">
                  <p:embed/>
                </p:oleObj>
              </mc:Choice>
              <mc:Fallback>
                <p:oleObj r:id="rId4" imgW="2933700" imgH="199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262" y="90138"/>
                        <a:ext cx="4913988" cy="333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817D332-6C80-5949-9222-2D85CEC90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32199"/>
            <a:ext cx="7550087" cy="2809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10FC1-0BD2-8446-B035-08029BEBAD16}"/>
              </a:ext>
            </a:extLst>
          </p:cNvPr>
          <p:cNvSpPr txBox="1"/>
          <p:nvPr/>
        </p:nvSpPr>
        <p:spPr>
          <a:xfrm>
            <a:off x="5442502" y="833566"/>
            <a:ext cx="37160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33CC"/>
                </a:solidFill>
                <a:latin typeface="+mj-lt"/>
              </a:rPr>
              <a:t>M</a:t>
            </a:r>
            <a:r>
              <a:rPr lang="en-US" i="1" baseline="-25000" dirty="0">
                <a:solidFill>
                  <a:srgbClr val="0033CC"/>
                </a:solidFill>
                <a:latin typeface="+mj-lt"/>
              </a:rPr>
              <a:t>c </a:t>
            </a:r>
            <a:r>
              <a:rPr lang="en-US" i="1" dirty="0">
                <a:latin typeface="+mj-lt"/>
              </a:rPr>
              <a:t>= 1.1 solar masses</a:t>
            </a:r>
          </a:p>
          <a:p>
            <a:r>
              <a:rPr lang="en-US" i="1" dirty="0" err="1">
                <a:solidFill>
                  <a:srgbClr val="0033CC"/>
                </a:solidFill>
                <a:latin typeface="+mj-lt"/>
              </a:rPr>
              <a:t>R</a:t>
            </a:r>
            <a:r>
              <a:rPr lang="en-US" i="1" baseline="-25000" dirty="0" err="1">
                <a:solidFill>
                  <a:srgbClr val="0033CC"/>
                </a:solidFill>
                <a:latin typeface="+mj-lt"/>
              </a:rPr>
              <a:t>c,i</a:t>
            </a:r>
            <a:r>
              <a:rPr lang="en-US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i="1" dirty="0">
                <a:latin typeface="+mj-lt"/>
              </a:rPr>
              <a:t>from </a:t>
            </a:r>
            <a:r>
              <a:rPr lang="en-US" i="1" dirty="0" err="1">
                <a:latin typeface="+mj-lt"/>
              </a:rPr>
              <a:t>preSN</a:t>
            </a:r>
            <a:r>
              <a:rPr lang="en-US" i="1" dirty="0">
                <a:latin typeface="+mj-lt"/>
              </a:rPr>
              <a:t> model</a:t>
            </a:r>
          </a:p>
          <a:p>
            <a:r>
              <a:rPr lang="en-US" i="1" dirty="0">
                <a:latin typeface="+mj-lt"/>
              </a:rPr>
              <a:t>EOS </a:t>
            </a:r>
            <a:r>
              <a:rPr lang="en-US" i="1" dirty="0" err="1">
                <a:latin typeface="+mj-lt"/>
              </a:rPr>
              <a:t>Lattimer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Swesty</a:t>
            </a:r>
            <a:r>
              <a:rPr lang="en-US" i="1" dirty="0">
                <a:latin typeface="+mj-lt"/>
              </a:rPr>
              <a:t> 220 MeV</a:t>
            </a:r>
          </a:p>
          <a:p>
            <a:endParaRPr lang="en-US" i="1" dirty="0">
              <a:latin typeface="+mj-lt"/>
            </a:endParaRPr>
          </a:p>
          <a:p>
            <a:r>
              <a:rPr lang="en-US" i="1" dirty="0">
                <a:latin typeface="+mj-lt"/>
              </a:rPr>
              <a:t>Neutrinos launched</a:t>
            </a:r>
          </a:p>
          <a:p>
            <a:r>
              <a:rPr lang="en-US" i="1" dirty="0">
                <a:latin typeface="+mj-lt"/>
              </a:rPr>
              <a:t>from edge of core </a:t>
            </a:r>
          </a:p>
          <a:p>
            <a:r>
              <a:rPr lang="en-US" i="1" dirty="0">
                <a:latin typeface="+mj-lt"/>
              </a:rPr>
              <a:t>with thermal distributions</a:t>
            </a:r>
          </a:p>
          <a:p>
            <a:r>
              <a:rPr lang="en-US" i="1" dirty="0">
                <a:latin typeface="+mj-lt"/>
              </a:rPr>
              <a:t>and the local temperature.</a:t>
            </a:r>
          </a:p>
          <a:p>
            <a:r>
              <a:rPr lang="en-US" i="1" dirty="0">
                <a:latin typeface="+mj-lt"/>
              </a:rPr>
              <a:t>1D transport after that.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BAADC-ED36-EC43-9134-F0053BBC5C3F}"/>
              </a:ext>
            </a:extLst>
          </p:cNvPr>
          <p:cNvSpPr txBox="1"/>
          <p:nvPr/>
        </p:nvSpPr>
        <p:spPr>
          <a:xfrm>
            <a:off x="1143000" y="6192320"/>
            <a:ext cx="6548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engine varied – 5 models for 87A; 1 for the Crab</a:t>
            </a:r>
          </a:p>
          <a:p>
            <a:r>
              <a:rPr lang="en-US" dirty="0">
                <a:solidFill>
                  <a:srgbClr val="E18A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not forced to explode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1B470-3478-064C-907E-1DEDA93B44BB}"/>
              </a:ext>
            </a:extLst>
          </p:cNvPr>
          <p:cNvSpPr txBox="1"/>
          <p:nvPr/>
        </p:nvSpPr>
        <p:spPr>
          <a:xfrm>
            <a:off x="7553559" y="4633369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sz="1600" dirty="0">
                <a:latin typeface="+mj-lt"/>
              </a:rPr>
              <a:t>rab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E1627-843F-6E42-941E-163190826C66}"/>
              </a:ext>
            </a:extLst>
          </p:cNvPr>
          <p:cNvSpPr txBox="1"/>
          <p:nvPr/>
        </p:nvSpPr>
        <p:spPr>
          <a:xfrm>
            <a:off x="7885541" y="537724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87A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8785F-13AC-5F4B-91EB-5E4CED22914F}"/>
              </a:ext>
            </a:extLst>
          </p:cNvPr>
          <p:cNvSpPr txBox="1"/>
          <p:nvPr/>
        </p:nvSpPr>
        <p:spPr>
          <a:xfrm>
            <a:off x="986547" y="53649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2151E-2FF7-7342-9950-603443C9305B}"/>
              </a:ext>
            </a:extLst>
          </p:cNvPr>
          <p:cNvSpPr txBox="1"/>
          <p:nvPr/>
        </p:nvSpPr>
        <p:spPr>
          <a:xfrm>
            <a:off x="134883" y="53649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28279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157C8-963F-774B-8215-961C67D0C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2" t="83695"/>
          <a:stretch/>
        </p:blipFill>
        <p:spPr>
          <a:xfrm>
            <a:off x="685800" y="1796473"/>
            <a:ext cx="81470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BAA79-9D0A-0245-904E-77F229AF2213}"/>
              </a:ext>
            </a:extLst>
          </p:cNvPr>
          <p:cNvSpPr txBox="1"/>
          <p:nvPr/>
        </p:nvSpPr>
        <p:spPr>
          <a:xfrm>
            <a:off x="3473498" y="4572000"/>
            <a:ext cx="5359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explosion energy     6 - 8  x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 mass                  0.04 – 0.06  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Supernovae &gt; 20 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5%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Fraction SN that make BH               26 – 45%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269BD-6430-5246-B29F-2453C82AE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8" t="63587" r="4673" b="20108"/>
          <a:stretch/>
        </p:blipFill>
        <p:spPr>
          <a:xfrm>
            <a:off x="6096000" y="2396836"/>
            <a:ext cx="257556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D68BE-5E8E-B047-8E16-5D0387FF8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39" b="49457"/>
          <a:stretch/>
        </p:blipFill>
        <p:spPr>
          <a:xfrm>
            <a:off x="0" y="762000"/>
            <a:ext cx="8832850" cy="99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40B77-34D8-C54C-A44A-523104FB8088}"/>
              </a:ext>
            </a:extLst>
          </p:cNvPr>
          <p:cNvSpPr txBox="1"/>
          <p:nvPr/>
        </p:nvSpPr>
        <p:spPr>
          <a:xfrm>
            <a:off x="1736845" y="130300"/>
            <a:ext cx="6792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Explosion highly correlated with compactness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(about 200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models explored; 5 explosions each)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331E1-3A13-3645-843F-0DBC3823CDD9}"/>
              </a:ext>
            </a:extLst>
          </p:cNvPr>
          <p:cNvSpPr/>
          <p:nvPr/>
        </p:nvSpPr>
        <p:spPr>
          <a:xfrm>
            <a:off x="990600" y="2689289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Sukhbold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(</a:t>
            </a:r>
            <a:r>
              <a:rPr lang="en-US" sz="1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2016)  </a:t>
            </a:r>
            <a:r>
              <a:rPr lang="en-US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70 M</a:t>
            </a:r>
            <a:r>
              <a:rPr lang="en-US" sz="1800" b="1" baseline="-25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8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3B630-DF79-B741-B832-A109CF855818}"/>
              </a:ext>
            </a:extLst>
          </p:cNvPr>
          <p:cNvSpPr txBox="1"/>
          <p:nvPr/>
        </p:nvSpPr>
        <p:spPr>
          <a:xfrm>
            <a:off x="977590" y="3059668"/>
            <a:ext cx="4558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  <a:latin typeface="+mj-lt"/>
              </a:rPr>
              <a:t>WR mass loss from </a:t>
            </a:r>
            <a:r>
              <a:rPr lang="en-US" sz="1600" dirty="0" err="1">
                <a:solidFill>
                  <a:srgbClr val="0033CC"/>
                </a:solidFill>
                <a:latin typeface="+mj-lt"/>
              </a:rPr>
              <a:t>Welstein</a:t>
            </a:r>
            <a:r>
              <a:rPr lang="en-US" sz="1600" dirty="0">
                <a:solidFill>
                  <a:srgbClr val="0033CC"/>
                </a:solidFill>
                <a:latin typeface="+mj-lt"/>
              </a:rPr>
              <a:t> and Langer (1999</a:t>
            </a:r>
            <a:r>
              <a:rPr lang="en-US" sz="1800" dirty="0">
                <a:latin typeface="+mj-lt"/>
              </a:rPr>
              <a:t>)</a:t>
            </a:r>
          </a:p>
          <a:p>
            <a:r>
              <a:rPr lang="en-US" sz="1600" dirty="0">
                <a:solidFill>
                  <a:srgbClr val="0033CC"/>
                </a:solidFill>
                <a:latin typeface="+mj-lt"/>
              </a:rPr>
              <a:t>[large</a:t>
            </a:r>
          </a:p>
        </p:txBody>
      </p:sp>
      <p:pic>
        <p:nvPicPr>
          <p:cNvPr id="9" name="Picture 8" descr="compact.png">
            <a:extLst>
              <a:ext uri="{FF2B5EF4-FFF2-40B4-BE49-F238E27FC236}">
                <a16:creationId xmlns:a16="http://schemas.microsoft.com/office/drawing/2014/main" id="{8ED9057F-6209-0446-B1ED-490AA1C0B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4" y="4038600"/>
            <a:ext cx="3149601" cy="236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2CF06E-D37D-A44D-8DBC-B1CA70EF2A19}"/>
              </a:ext>
            </a:extLst>
          </p:cNvPr>
          <p:cNvSpPr txBox="1"/>
          <p:nvPr/>
        </p:nvSpPr>
        <p:spPr>
          <a:xfrm>
            <a:off x="5069969" y="3964729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n-lt"/>
              </a:rPr>
              <a:t>Single stars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AB332F-DE4F-6B49-B80D-9405B5EC6DFF}"/>
              </a:ext>
            </a:extLst>
          </p:cNvPr>
          <p:cNvCxnSpPr/>
          <p:nvPr/>
        </p:nvCxnSpPr>
        <p:spPr bwMode="auto">
          <a:xfrm flipH="1">
            <a:off x="0" y="1676400"/>
            <a:ext cx="838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7EE448-69E5-A44C-AE12-A05CF18748B0}"/>
              </a:ext>
            </a:extLst>
          </p:cNvPr>
          <p:cNvSpPr txBox="1"/>
          <p:nvPr/>
        </p:nvSpPr>
        <p:spPr>
          <a:xfrm>
            <a:off x="98338" y="170541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23A"/>
                </a:solidFill>
                <a:latin typeface="+mj-lt"/>
              </a:rPr>
              <a:t>explode</a:t>
            </a:r>
          </a:p>
          <a:p>
            <a:r>
              <a:rPr lang="en-US" sz="1400" dirty="0">
                <a:solidFill>
                  <a:srgbClr val="00823A"/>
                </a:solidFill>
                <a:latin typeface="+mj-lt"/>
              </a:rPr>
              <a:t>to 9 M</a:t>
            </a:r>
            <a:r>
              <a:rPr lang="en-US" sz="1400" baseline="-25000" dirty="0">
                <a:solidFill>
                  <a:srgbClr val="00823A"/>
                </a:solidFill>
                <a:latin typeface="+mj-lt"/>
              </a:rPr>
              <a:t>O</a:t>
            </a:r>
            <a:endParaRPr lang="en-US" sz="1400" dirty="0">
              <a:solidFill>
                <a:srgbClr val="0082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72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389C9-EF7A-0341-BF87-50AA4718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162800" cy="533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18B0FF-0F8F-144E-80BE-DA808F66B857}"/>
              </a:ext>
            </a:extLst>
          </p:cNvPr>
          <p:cNvSpPr txBox="1"/>
          <p:nvPr/>
        </p:nvSpPr>
        <p:spPr>
          <a:xfrm>
            <a:off x="6248400" y="608274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33CC"/>
                </a:solidFill>
                <a:latin typeface="+mj-lt"/>
              </a:rPr>
              <a:t>Sukhbold</a:t>
            </a:r>
            <a:r>
              <a:rPr lang="en-US" sz="1800" dirty="0">
                <a:solidFill>
                  <a:srgbClr val="0033CC"/>
                </a:solidFill>
                <a:latin typeface="+mj-lt"/>
              </a:rPr>
              <a:t> et al (2016)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AF9BF-63D2-5646-AD5E-7A3A379F16D6}"/>
              </a:ext>
            </a:extLst>
          </p:cNvPr>
          <p:cNvSpPr txBox="1"/>
          <p:nvPr/>
        </p:nvSpPr>
        <p:spPr>
          <a:xfrm>
            <a:off x="1722706" y="175087"/>
            <a:ext cx="573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50% of SN below 12 M</a:t>
            </a:r>
            <a:r>
              <a:rPr lang="en-US" baseline="-25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 ;  Very few above 20 M</a:t>
            </a:r>
            <a:r>
              <a:rPr lang="en-US" baseline="-25000" dirty="0">
                <a:latin typeface="+mj-lt"/>
              </a:rPr>
              <a:t>O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49F54-C8A7-2A49-9569-94BB929F2A25}"/>
              </a:ext>
            </a:extLst>
          </p:cNvPr>
          <p:cNvSpPr txBox="1"/>
          <p:nvPr/>
        </p:nvSpPr>
        <p:spPr>
          <a:xfrm>
            <a:off x="2819400" y="2895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0940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0E0030-7DD7-D743-B06E-3CBB0D59C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4" y="1435839"/>
            <a:ext cx="6983412" cy="5241346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C3F103-A85E-3341-A0B0-80C0547C3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23799"/>
              </p:ext>
            </p:extLst>
          </p:nvPr>
        </p:nvGraphicFramePr>
        <p:xfrm>
          <a:off x="1828800" y="180815"/>
          <a:ext cx="677068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86" name="Equation" r:id="rId4" imgW="4343400" imgH="685800" progId="Equation.DSMT4">
                  <p:embed/>
                </p:oleObj>
              </mc:Choice>
              <mc:Fallback>
                <p:oleObj name="Equation" r:id="rId4" imgW="434340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791D2A8-EF0F-BE49-BE05-9C6DF7114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80815"/>
                        <a:ext cx="6770687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741277-87AF-8545-9247-F5ED83EACEA3}"/>
              </a:ext>
            </a:extLst>
          </p:cNvPr>
          <p:cNvSpPr txBox="1"/>
          <p:nvPr/>
        </p:nvSpPr>
        <p:spPr>
          <a:xfrm>
            <a:off x="2514600" y="4056512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– 12 M</a:t>
            </a:r>
            <a:r>
              <a:rPr lang="en-US" baseline="-25000" dirty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8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BCE41-DC4D-BD4A-B635-B5E6E5DBF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44"/>
          <a:stretch/>
        </p:blipFill>
        <p:spPr>
          <a:xfrm>
            <a:off x="586368" y="-1"/>
            <a:ext cx="3985631" cy="6718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1EC22B-59AD-424C-8191-794F61AC4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55"/>
          <a:stretch/>
        </p:blipFill>
        <p:spPr>
          <a:xfrm>
            <a:off x="4571999" y="111488"/>
            <a:ext cx="3985630" cy="3530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03CA4-2321-DE43-85F2-C1A6F21A6E7D}"/>
              </a:ext>
            </a:extLst>
          </p:cNvPr>
          <p:cNvSpPr txBox="1"/>
          <p:nvPr/>
        </p:nvSpPr>
        <p:spPr>
          <a:xfrm>
            <a:off x="3352800" y="38100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  s-proc</a:t>
            </a:r>
          </a:p>
          <a:p>
            <a:r>
              <a:rPr lang="en-US" sz="1600" dirty="0">
                <a:latin typeface="+mj-lt"/>
              </a:rPr>
              <a:t>deficient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D68D1-555C-B142-A756-552849165A66}"/>
              </a:ext>
            </a:extLst>
          </p:cNvPr>
          <p:cNvSpPr txBox="1"/>
          <p:nvPr/>
        </p:nvSpPr>
        <p:spPr>
          <a:xfrm>
            <a:off x="6096000" y="60960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cs typeface="+mj-cs"/>
              </a:rPr>
              <a:t>p-proc deficient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8E102-CECE-F844-84C8-1193B95A5EAF}"/>
              </a:ext>
            </a:extLst>
          </p:cNvPr>
          <p:cNvSpPr txBox="1"/>
          <p:nvPr/>
        </p:nvSpPr>
        <p:spPr>
          <a:xfrm>
            <a:off x="5029200" y="3936380"/>
            <a:ext cx="37994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IMF averaged nucleosynthesis is</a:t>
            </a:r>
          </a:p>
          <a:p>
            <a:r>
              <a:rPr lang="en-US" sz="1800" dirty="0">
                <a:latin typeface="+mj-lt"/>
              </a:rPr>
              <a:t>reasonably good but a deficiency</a:t>
            </a:r>
          </a:p>
          <a:p>
            <a:r>
              <a:rPr lang="en-US" sz="1800" dirty="0">
                <a:latin typeface="+mj-lt"/>
              </a:rPr>
              <a:t>of s- and p-process.  Need larger</a:t>
            </a:r>
          </a:p>
          <a:p>
            <a:r>
              <a:rPr lang="en-US" sz="1800" baseline="30000" dirty="0">
                <a:latin typeface="+mj-lt"/>
              </a:rPr>
              <a:t>22N</a:t>
            </a:r>
            <a:r>
              <a:rPr lang="en-US" sz="1800" dirty="0">
                <a:latin typeface="+mj-lt"/>
              </a:rPr>
              <a:t>e(</a:t>
            </a:r>
            <a:r>
              <a:rPr lang="en-US" sz="1800" dirty="0" err="1">
                <a:latin typeface="SymbolProp BT" pitchFamily="2" charset="0"/>
              </a:rPr>
              <a:t>a</a:t>
            </a:r>
            <a:r>
              <a:rPr lang="en-US" sz="1800" dirty="0" err="1">
                <a:latin typeface="+mj-lt"/>
              </a:rPr>
              <a:t>,n</a:t>
            </a:r>
            <a:r>
              <a:rPr lang="en-US" sz="1800" dirty="0">
                <a:latin typeface="+mj-lt"/>
              </a:rPr>
              <a:t>)</a:t>
            </a:r>
            <a:r>
              <a:rPr lang="en-US" sz="1800" baseline="30000" dirty="0">
                <a:latin typeface="+mj-lt"/>
              </a:rPr>
              <a:t>25</a:t>
            </a:r>
            <a:r>
              <a:rPr lang="en-US" sz="1800" dirty="0">
                <a:latin typeface="+mj-lt"/>
              </a:rPr>
              <a:t>Mg rate or more massive</a:t>
            </a:r>
          </a:p>
          <a:p>
            <a:r>
              <a:rPr lang="en-US" sz="1800" dirty="0">
                <a:latin typeface="+mj-lt"/>
              </a:rPr>
              <a:t>stars to explode. B and F are </a:t>
            </a:r>
          </a:p>
          <a:p>
            <a:r>
              <a:rPr lang="en-US" sz="1800" dirty="0">
                <a:latin typeface="+mj-lt"/>
              </a:rPr>
              <a:t>mostly </a:t>
            </a:r>
            <a:r>
              <a:rPr lang="en-US" sz="1800" dirty="0">
                <a:latin typeface="SymbolProp BT" pitchFamily="2" charset="0"/>
              </a:rPr>
              <a:t>n</a:t>
            </a:r>
            <a:r>
              <a:rPr lang="en-US" sz="1800" dirty="0">
                <a:latin typeface="+mj-lt"/>
              </a:rPr>
              <a:t>-process here but used a </a:t>
            </a:r>
          </a:p>
          <a:p>
            <a:r>
              <a:rPr lang="en-US" sz="1800" dirty="0">
                <a:latin typeface="+mj-lt"/>
              </a:rPr>
              <a:t>large </a:t>
            </a:r>
            <a:r>
              <a:rPr lang="en-US" sz="1800" dirty="0" err="1">
                <a:latin typeface="+mj-lt"/>
              </a:rPr>
              <a:t>T</a:t>
            </a:r>
            <a:r>
              <a:rPr lang="en-US" sz="1800" baseline="-25000" dirty="0" err="1">
                <a:latin typeface="SymbolProp BT" pitchFamily="2" charset="0"/>
              </a:rPr>
              <a:t>mt</a:t>
            </a:r>
            <a:endParaRPr lang="en-US" sz="1800" dirty="0">
              <a:latin typeface="SymbolProp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4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4442"/>
            <a:ext cx="46736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824" y="228600"/>
            <a:ext cx="324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Neutron Star Masses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06601"/>
              </p:ext>
            </p:extLst>
          </p:nvPr>
        </p:nvGraphicFramePr>
        <p:xfrm>
          <a:off x="3370262" y="5257800"/>
          <a:ext cx="2911475" cy="84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02" name="Equation" r:id="rId4" imgW="1739900" imgH="508000" progId="Equation.DSMT4">
                  <p:embed/>
                </p:oleObj>
              </mc:Choice>
              <mc:Fallback>
                <p:oleObj name="Equation" r:id="rId4" imgW="17399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0262" y="5257800"/>
                        <a:ext cx="2911475" cy="84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9AB8A4-D73A-7B47-930E-E83EDC9BA3CF}"/>
              </a:ext>
            </a:extLst>
          </p:cNvPr>
          <p:cNvSpPr txBox="1"/>
          <p:nvPr/>
        </p:nvSpPr>
        <p:spPr>
          <a:xfrm>
            <a:off x="2446923" y="205740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IMF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weighted</a:t>
            </a:r>
          </a:p>
        </p:txBody>
      </p:sp>
    </p:spTree>
    <p:extLst>
      <p:ext uri="{BB962C8B-B14F-4D97-AF65-F5344CB8AC3E}">
        <p14:creationId xmlns:p14="http://schemas.microsoft.com/office/powerpoint/2010/main" val="410472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00110"/>
              </p:ext>
            </p:extLst>
          </p:nvPr>
        </p:nvGraphicFramePr>
        <p:xfrm>
          <a:off x="4254500" y="29337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09" name="Equation" r:id="rId3" imgW="127000" imgH="190500" progId="Equation.DSMT4">
                  <p:embed/>
                </p:oleObj>
              </mc:Choice>
              <mc:Fallback>
                <p:oleObj name="Equation" r:id="rId3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0" y="29337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18620"/>
              </p:ext>
            </p:extLst>
          </p:nvPr>
        </p:nvGraphicFramePr>
        <p:xfrm>
          <a:off x="4254500" y="29337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10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0" y="29337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8168" y="107891"/>
            <a:ext cx="6396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Black hole mass distribution</a:t>
            </a:r>
          </a:p>
          <a:p>
            <a:pPr algn="ctr"/>
            <a:r>
              <a:rPr lang="en-US" b="1" dirty="0">
                <a:latin typeface="+mj-lt"/>
              </a:rPr>
              <a:t>Solar Metallicity; “Normal” Mass Loss, Single stars</a:t>
            </a:r>
          </a:p>
        </p:txBody>
      </p:sp>
      <p:pic>
        <p:nvPicPr>
          <p:cNvPr id="5" name="Picture 4" descr="hist_3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" y="804891"/>
            <a:ext cx="8028939" cy="6021704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09256"/>
              </p:ext>
            </p:extLst>
          </p:nvPr>
        </p:nvGraphicFramePr>
        <p:xfrm>
          <a:off x="2358390" y="2514600"/>
          <a:ext cx="133731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11" name="Equation" r:id="rId7" imgW="1028700" imgH="254000" progId="Equation.DSMT4">
                  <p:embed/>
                </p:oleObj>
              </mc:Choice>
              <mc:Fallback>
                <p:oleObj name="Equation" r:id="rId7" imgW="1028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8390" y="2514600"/>
                        <a:ext cx="133731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845915"/>
              </p:ext>
            </p:extLst>
          </p:nvPr>
        </p:nvGraphicFramePr>
        <p:xfrm>
          <a:off x="3733800" y="1828800"/>
          <a:ext cx="143637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12" name="Equation" r:id="rId9" imgW="1104900" imgH="254000" progId="Equation.DSMT4">
                  <p:embed/>
                </p:oleObj>
              </mc:Choice>
              <mc:Fallback>
                <p:oleObj name="Equation" r:id="rId9" imgW="1104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3800" y="1828800"/>
                        <a:ext cx="143637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029200" y="1143000"/>
            <a:ext cx="3276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1143000"/>
            <a:ext cx="2077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He core implodes for</a:t>
            </a:r>
          </a:p>
          <a:p>
            <a:r>
              <a:rPr lang="en-US" sz="1600" dirty="0">
                <a:latin typeface="+mj-lt"/>
              </a:rPr>
              <a:t>single </a:t>
            </a:r>
            <a:r>
              <a:rPr lang="en-US" sz="1600" dirty="0" err="1">
                <a:latin typeface="+mj-lt"/>
              </a:rPr>
              <a:t>preSN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Whole Pre-SN star </a:t>
            </a:r>
          </a:p>
          <a:p>
            <a:r>
              <a:rPr lang="en-US" sz="1600" dirty="0">
                <a:latin typeface="+mj-lt"/>
              </a:rPr>
              <a:t>implodes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791200" y="1295400"/>
            <a:ext cx="304800" cy="228600"/>
          </a:xfrm>
          <a:prstGeom prst="rect">
            <a:avLst/>
          </a:prstGeom>
          <a:solidFill>
            <a:srgbClr val="FFDA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91200" y="2057400"/>
            <a:ext cx="304800" cy="228600"/>
          </a:xfrm>
          <a:prstGeom prst="rect">
            <a:avLst/>
          </a:prstGeom>
          <a:solidFill>
            <a:srgbClr val="67FF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643" y="3554133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Tail sensitive</a:t>
            </a:r>
          </a:p>
          <a:p>
            <a:pPr algn="ctr"/>
            <a:r>
              <a:rPr lang="en-US" sz="1400" dirty="0">
                <a:latin typeface="+mn-lt"/>
              </a:rPr>
              <a:t>to WR mass loss.</a:t>
            </a:r>
          </a:p>
          <a:p>
            <a:pPr algn="ctr"/>
            <a:r>
              <a:rPr lang="en-US" sz="1400" dirty="0">
                <a:latin typeface="+mn-lt"/>
              </a:rPr>
              <a:t>No PPISN in </a:t>
            </a:r>
          </a:p>
          <a:p>
            <a:pPr algn="ctr"/>
            <a:r>
              <a:rPr lang="en-US" sz="1400" dirty="0">
                <a:latin typeface="+mn-lt"/>
              </a:rPr>
              <a:t>this study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3429000"/>
            <a:ext cx="1754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Pile up from</a:t>
            </a:r>
          </a:p>
          <a:p>
            <a:pPr algn="ctr"/>
            <a:r>
              <a:rPr lang="en-US" sz="1600" i="1" dirty="0">
                <a:latin typeface="+mn-lt"/>
              </a:rPr>
              <a:t>stars 33 -  70 M</a:t>
            </a:r>
            <a:r>
              <a:rPr lang="en-US" sz="1600" i="1" baseline="-25000" dirty="0">
                <a:latin typeface="+mn-lt"/>
              </a:rPr>
              <a:t>O</a:t>
            </a:r>
          </a:p>
          <a:p>
            <a:pPr algn="ctr"/>
            <a:r>
              <a:rPr lang="en-US" sz="1600" i="1" dirty="0">
                <a:latin typeface="+mn-lt"/>
              </a:rPr>
              <a:t>ZAMS stars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66ED2-1780-434E-99E0-2980EC128590}"/>
              </a:ext>
            </a:extLst>
          </p:cNvPr>
          <p:cNvSpPr txBox="1"/>
          <p:nvPr/>
        </p:nvSpPr>
        <p:spPr>
          <a:xfrm>
            <a:off x="4572000" y="5351046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Stars lose entire envelope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before dying</a:t>
            </a:r>
          </a:p>
        </p:txBody>
      </p:sp>
    </p:spTree>
    <p:extLst>
      <p:ext uri="{BB962C8B-B14F-4D97-AF65-F5344CB8AC3E}">
        <p14:creationId xmlns:p14="http://schemas.microsoft.com/office/powerpoint/2010/main" val="185358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EE28E-074B-6144-8117-DC68B0E7B765}"/>
              </a:ext>
            </a:extLst>
          </p:cNvPr>
          <p:cNvSpPr txBox="1"/>
          <p:nvPr/>
        </p:nvSpPr>
        <p:spPr>
          <a:xfrm>
            <a:off x="990600" y="1074509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or more of massive stars are found in binaries with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close separations that the stars will interact when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of them becomes a supergiant (Sana &amp; Evans 2011;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Sana et al. 2012).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measurements of stellar remnant masses come from close binaries that will have interacted during their evolution.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often mass transfer occurs during or near the onset of core helium burning (Case B mass transfer),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3072F-8C11-2E46-8CFA-0ACDF3BD1296}"/>
              </a:ext>
            </a:extLst>
          </p:cNvPr>
          <p:cNvSpPr txBox="1"/>
          <p:nvPr/>
        </p:nvSpPr>
        <p:spPr>
          <a:xfrm>
            <a:off x="2057400" y="3048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Survey - Binaries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C9771-87E7-984A-AF96-9847AC8BB4FB}"/>
              </a:ext>
            </a:extLst>
          </p:cNvPr>
          <p:cNvSpPr txBox="1"/>
          <p:nvPr/>
        </p:nvSpPr>
        <p:spPr>
          <a:xfrm>
            <a:off x="5715000" y="366355"/>
            <a:ext cx="207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Woosley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91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9B274-C977-654C-926C-481DC821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0436"/>
            <a:ext cx="7942730" cy="61375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CBE7B2-2314-8746-8D54-BCD19179F980}"/>
              </a:ext>
            </a:extLst>
          </p:cNvPr>
          <p:cNvSpPr/>
          <p:nvPr/>
        </p:nvSpPr>
        <p:spPr bwMode="auto">
          <a:xfrm>
            <a:off x="31242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B9BC7-8AEB-714D-B180-F7DC62343AC2}"/>
              </a:ext>
            </a:extLst>
          </p:cNvPr>
          <p:cNvSpPr/>
          <p:nvPr/>
        </p:nvSpPr>
        <p:spPr bwMode="auto">
          <a:xfrm>
            <a:off x="50292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8D724-9D60-714F-A721-1E7813C7C3B4}"/>
              </a:ext>
            </a:extLst>
          </p:cNvPr>
          <p:cNvSpPr/>
          <p:nvPr/>
        </p:nvSpPr>
        <p:spPr bwMode="auto">
          <a:xfrm>
            <a:off x="7924800" y="2057400"/>
            <a:ext cx="152400" cy="152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35F47-12D8-AB44-96E9-E5273EEB7067}"/>
              </a:ext>
            </a:extLst>
          </p:cNvPr>
          <p:cNvSpPr txBox="1"/>
          <p:nvPr/>
        </p:nvSpPr>
        <p:spPr>
          <a:xfrm>
            <a:off x="1447800" y="5715000"/>
            <a:ext cx="101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918EAF-865A-0B4D-810E-E72375BC5C25}"/>
              </a:ext>
            </a:extLst>
          </p:cNvPr>
          <p:cNvCxnSpPr/>
          <p:nvPr/>
        </p:nvCxnSpPr>
        <p:spPr bwMode="auto">
          <a:xfrm>
            <a:off x="2939143" y="2667000"/>
            <a:ext cx="38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3F2BAE-BB9A-424F-92AD-4B11AD4697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4200" y="2667000"/>
            <a:ext cx="0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543F4E-3FF9-584F-A2E1-C5AF0850BC44}"/>
              </a:ext>
            </a:extLst>
          </p:cNvPr>
          <p:cNvCxnSpPr/>
          <p:nvPr/>
        </p:nvCxnSpPr>
        <p:spPr bwMode="auto">
          <a:xfrm>
            <a:off x="3124200" y="4419600"/>
            <a:ext cx="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046958-1CC9-A541-8C35-5BA173A38A3E}"/>
              </a:ext>
            </a:extLst>
          </p:cNvPr>
          <p:cNvSpPr txBox="1"/>
          <p:nvPr/>
        </p:nvSpPr>
        <p:spPr>
          <a:xfrm>
            <a:off x="2732105" y="3657600"/>
            <a:ext cx="784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827CF-68A6-BD40-9E20-623980D21806}"/>
              </a:ext>
            </a:extLst>
          </p:cNvPr>
          <p:cNvSpPr txBox="1"/>
          <p:nvPr/>
        </p:nvSpPr>
        <p:spPr>
          <a:xfrm>
            <a:off x="6960330" y="129540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98DC5-C19F-8145-A1A3-D95410D2AB5C}"/>
              </a:ext>
            </a:extLst>
          </p:cNvPr>
          <p:cNvSpPr txBox="1"/>
          <p:nvPr/>
        </p:nvSpPr>
        <p:spPr>
          <a:xfrm>
            <a:off x="7130890" y="223313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He-depletion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B532E3-CD93-6E4C-91AD-7D7E5FDED1D6}"/>
              </a:ext>
            </a:extLst>
          </p:cNvPr>
          <p:cNvSpPr txBox="1"/>
          <p:nvPr/>
        </p:nvSpPr>
        <p:spPr>
          <a:xfrm>
            <a:off x="4698134" y="4721819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 = 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56D41E-49A9-FD4A-801D-0467D717F07E}"/>
              </a:ext>
            </a:extLst>
          </p:cNvPr>
          <p:cNvSpPr txBox="1"/>
          <p:nvPr/>
        </p:nvSpPr>
        <p:spPr>
          <a:xfrm>
            <a:off x="3169931" y="5381655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 ignition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4CD37-E0CC-4A4E-857C-C67F8ACECABF}"/>
              </a:ext>
            </a:extLst>
          </p:cNvPr>
          <p:cNvSpPr txBox="1"/>
          <p:nvPr/>
        </p:nvSpPr>
        <p:spPr>
          <a:xfrm>
            <a:off x="3289044" y="520381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 M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Radius History</a:t>
            </a:r>
          </a:p>
        </p:txBody>
      </p:sp>
    </p:spTree>
    <p:extLst>
      <p:ext uri="{BB962C8B-B14F-4D97-AF65-F5344CB8AC3E}">
        <p14:creationId xmlns:p14="http://schemas.microsoft.com/office/powerpoint/2010/main" val="123078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rpro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 r="-650"/>
          <a:stretch>
            <a:fillRect/>
          </a:stretch>
        </p:blipFill>
        <p:spPr bwMode="auto">
          <a:xfrm>
            <a:off x="1638300" y="762000"/>
            <a:ext cx="59055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9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co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8248" r="8867" b="16965"/>
          <a:stretch/>
        </p:blipFill>
        <p:spPr>
          <a:xfrm rot="16200000">
            <a:off x="297244" y="264795"/>
            <a:ext cx="3912925" cy="435501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218565"/>
              </p:ext>
            </p:extLst>
          </p:nvPr>
        </p:nvGraphicFramePr>
        <p:xfrm>
          <a:off x="990600" y="4987990"/>
          <a:ext cx="4980763" cy="156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8" name="Equation" r:id="rId4" imgW="4000500" imgH="1257300" progId="Equation.DSMT4">
                  <p:embed/>
                </p:oleObj>
              </mc:Choice>
              <mc:Fallback>
                <p:oleObj name="Equation" r:id="rId4" imgW="4000500" imgH="12573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4987990"/>
                        <a:ext cx="4980763" cy="156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792387"/>
            <a:ext cx="43011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The size of the helium core in a massive</a:t>
            </a:r>
          </a:p>
          <a:p>
            <a:r>
              <a:rPr lang="en-US" sz="1800" dirty="0">
                <a:latin typeface="Arial"/>
                <a:cs typeface="Arial"/>
              </a:rPr>
              <a:t>star grows during He burning if the </a:t>
            </a:r>
          </a:p>
          <a:p>
            <a:r>
              <a:rPr lang="en-US" sz="1800" dirty="0">
                <a:latin typeface="Arial"/>
                <a:cs typeface="Arial"/>
              </a:rPr>
              <a:t>star retains an envelope. But suppose</a:t>
            </a:r>
          </a:p>
          <a:p>
            <a:r>
              <a:rPr lang="en-US" sz="1800" dirty="0">
                <a:latin typeface="Arial"/>
                <a:cs typeface="Arial"/>
              </a:rPr>
              <a:t>the envelope is lost to a companion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at the beginning of helium burning </a:t>
            </a:r>
          </a:p>
          <a:p>
            <a:r>
              <a:rPr lang="en-US" sz="1800" dirty="0">
                <a:latin typeface="Arial"/>
                <a:cs typeface="Arial"/>
              </a:rPr>
              <a:t>(Case B). Its initial mass would be </a:t>
            </a:r>
          </a:p>
          <a:p>
            <a:r>
              <a:rPr lang="en-US" sz="1800" dirty="0">
                <a:latin typeface="Arial"/>
                <a:cs typeface="Arial"/>
              </a:rPr>
              <a:t>the green points.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F0A76-1228-7348-96EF-96EC75B887F5}"/>
              </a:ext>
            </a:extLst>
          </p:cNvPr>
          <p:cNvSpPr txBox="1"/>
          <p:nvPr/>
        </p:nvSpPr>
        <p:spPr>
          <a:xfrm>
            <a:off x="2006278" y="-15050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outcome of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presupernova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evolution is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different in binaries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6A861-DF57-AE42-9DA0-4890FE798C92}"/>
              </a:ext>
            </a:extLst>
          </p:cNvPr>
          <p:cNvSpPr txBox="1"/>
          <p:nvPr/>
        </p:nvSpPr>
        <p:spPr>
          <a:xfrm>
            <a:off x="4572000" y="2561804"/>
            <a:ext cx="4172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Had the star kept its envelope until the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end,  its mass would be the red points.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25 M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star in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bianry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ends up as a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 M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progenitor instead of a RSG with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8.4 M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3D6C6-C296-E049-B69F-011C038A6119}"/>
              </a:ext>
            </a:extLst>
          </p:cNvPr>
          <p:cNvSpPr txBox="1"/>
          <p:nvPr/>
        </p:nvSpPr>
        <p:spPr>
          <a:xfrm>
            <a:off x="838200" y="4398764"/>
            <a:ext cx="6938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exposed helium core then loses mass as a WR-star. It’s mass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shrinks further.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16B16-8759-614E-BEFD-CF3951839A47}"/>
              </a:ext>
            </a:extLst>
          </p:cNvPr>
          <p:cNvSpPr txBox="1"/>
          <p:nvPr/>
        </p:nvSpPr>
        <p:spPr>
          <a:xfrm>
            <a:off x="6075423" y="5660350"/>
            <a:ext cx="1294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Yoon (2018)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02671B-B063-0F4F-B6CC-87D7D09A8B9F}"/>
              </a:ext>
            </a:extLst>
          </p:cNvPr>
          <p:cNvCxnSpPr>
            <a:cxnSpLocks/>
          </p:cNvCxnSpPr>
          <p:nvPr/>
        </p:nvCxnSpPr>
        <p:spPr bwMode="auto">
          <a:xfrm flipH="1">
            <a:off x="2969196" y="2133600"/>
            <a:ext cx="2604" cy="308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E22F7A-B51A-1B48-99CE-D3182D465AB2}"/>
              </a:ext>
            </a:extLst>
          </p:cNvPr>
          <p:cNvSpPr txBox="1"/>
          <p:nvPr/>
        </p:nvSpPr>
        <p:spPr>
          <a:xfrm>
            <a:off x="2971800" y="21468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WR mass loss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650A7-67D5-1D46-B7F5-5C2835FC98C6}"/>
              </a:ext>
            </a:extLst>
          </p:cNvPr>
          <p:cNvSpPr txBox="1"/>
          <p:nvPr/>
        </p:nvSpPr>
        <p:spPr>
          <a:xfrm>
            <a:off x="2787095" y="22614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8155-A209-A343-875C-EB35160A56F7}"/>
              </a:ext>
            </a:extLst>
          </p:cNvPr>
          <p:cNvSpPr txBox="1"/>
          <p:nvPr/>
        </p:nvSpPr>
        <p:spPr>
          <a:xfrm>
            <a:off x="2787095" y="1371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00486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555FA-981C-E846-B18C-1C88D0015679}"/>
              </a:ext>
            </a:extLst>
          </p:cNvPr>
          <p:cNvSpPr txBox="1"/>
          <p:nvPr/>
        </p:nvSpPr>
        <p:spPr>
          <a:xfrm>
            <a:off x="1215483" y="713678"/>
            <a:ext cx="727494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+mj-cs"/>
              </a:rPr>
              <a:t>Use same approach to modeling the explosion as before. –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central 1.1 M</a:t>
            </a:r>
            <a:r>
              <a:rPr lang="en-US" baseline="-25000" dirty="0">
                <a:latin typeface="+mj-lt"/>
                <a:cs typeface="+mj-cs"/>
              </a:rPr>
              <a:t>O </a:t>
            </a:r>
            <a:r>
              <a:rPr lang="en-US" dirty="0">
                <a:latin typeface="+mj-lt"/>
                <a:cs typeface="+mj-cs"/>
              </a:rPr>
              <a:t>of proto-neutron star evolves as before in 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models calibrated to SN 1987A; 1D neutrino transport 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outside.</a:t>
            </a:r>
            <a:br>
              <a:rPr lang="en-US" dirty="0">
                <a:latin typeface="+mj-lt"/>
                <a:cs typeface="+mj-cs"/>
              </a:rPr>
            </a:br>
            <a:endParaRPr lang="en-US" dirty="0">
              <a:latin typeface="+mj-lt"/>
              <a:cs typeface="+mj-cs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+mj-cs"/>
              </a:rPr>
              <a:t>Again study hundreds of models, but this time start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with bare helium stars and allow them to lose mass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according to several current mass loss prescriptions.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Essentially we assume that the effect of binary membership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is to remove the hydrogen envelope at helium ignition.</a:t>
            </a:r>
            <a:br>
              <a:rPr lang="en-US" dirty="0">
                <a:latin typeface="+mj-lt"/>
                <a:cs typeface="+mj-cs"/>
              </a:rPr>
            </a:br>
            <a:endParaRPr lang="en-US" dirty="0">
              <a:latin typeface="+mj-lt"/>
              <a:cs typeface="+mj-cs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+mj-cs"/>
              </a:rPr>
              <a:t>Explode using P-HOTB, postprocess with KEPLER. 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Check for consistent energy, remnant mass, and </a:t>
            </a: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especially </a:t>
            </a:r>
            <a:r>
              <a:rPr lang="en-US" baseline="30000" dirty="0">
                <a:latin typeface="+mj-lt"/>
                <a:cs typeface="+mj-cs"/>
              </a:rPr>
              <a:t>56</a:t>
            </a:r>
            <a:r>
              <a:rPr lang="en-US" dirty="0">
                <a:latin typeface="+mj-lt"/>
                <a:cs typeface="+mj-cs"/>
              </a:rPr>
              <a:t>Ni production.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928B3-85DD-7246-A21E-A2839B8495C7}"/>
              </a:ext>
            </a:extLst>
          </p:cNvPr>
          <p:cNvSpPr txBox="1"/>
          <p:nvPr/>
        </p:nvSpPr>
        <p:spPr>
          <a:xfrm>
            <a:off x="4440853" y="5562600"/>
            <a:ext cx="399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33CC"/>
                </a:solidFill>
                <a:latin typeface="+mj-lt"/>
                <a:cs typeface="+mj-cs"/>
              </a:rPr>
              <a:t>Ertl</a:t>
            </a:r>
            <a:r>
              <a:rPr lang="en-US" sz="1600" dirty="0">
                <a:solidFill>
                  <a:srgbClr val="0033CC"/>
                </a:solidFill>
                <a:latin typeface="+mj-lt"/>
                <a:cs typeface="+mj-cs"/>
              </a:rPr>
              <a:t>, </a:t>
            </a:r>
            <a:r>
              <a:rPr lang="en-US" sz="1600" dirty="0" err="1">
                <a:solidFill>
                  <a:srgbClr val="0033CC"/>
                </a:solidFill>
                <a:latin typeface="+mj-lt"/>
                <a:cs typeface="+mj-cs"/>
              </a:rPr>
              <a:t>Woosley</a:t>
            </a:r>
            <a:r>
              <a:rPr lang="en-US" sz="1600" dirty="0">
                <a:solidFill>
                  <a:srgbClr val="0033CC"/>
                </a:solidFill>
                <a:latin typeface="+mj-lt"/>
                <a:cs typeface="+mj-cs"/>
              </a:rPr>
              <a:t>. </a:t>
            </a:r>
            <a:r>
              <a:rPr lang="en-US" sz="1600" dirty="0" err="1">
                <a:solidFill>
                  <a:srgbClr val="0033CC"/>
                </a:solidFill>
                <a:latin typeface="+mj-lt"/>
                <a:cs typeface="+mj-cs"/>
              </a:rPr>
              <a:t>Sukhbold</a:t>
            </a:r>
            <a:r>
              <a:rPr lang="en-US" sz="1600" dirty="0">
                <a:solidFill>
                  <a:srgbClr val="0033CC"/>
                </a:solidFill>
                <a:latin typeface="+mj-lt"/>
                <a:cs typeface="+mj-cs"/>
              </a:rPr>
              <a:t> and </a:t>
            </a:r>
            <a:r>
              <a:rPr lang="en-US" sz="1600" dirty="0" err="1">
                <a:solidFill>
                  <a:srgbClr val="0033CC"/>
                </a:solidFill>
                <a:latin typeface="+mj-lt"/>
                <a:cs typeface="+mj-cs"/>
              </a:rPr>
              <a:t>Janka</a:t>
            </a:r>
            <a:r>
              <a:rPr lang="en-US" sz="1600" dirty="0">
                <a:solidFill>
                  <a:srgbClr val="0033CC"/>
                </a:solidFill>
                <a:latin typeface="+mj-lt"/>
                <a:cs typeface="+mj-cs"/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32758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F40EB-2653-7147-8DD9-2922521A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1" y="304800"/>
            <a:ext cx="795707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48E5A-798B-564C-A4DC-C5B2D5BFD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8" r="33461" b="23077"/>
          <a:stretch/>
        </p:blipFill>
        <p:spPr>
          <a:xfrm>
            <a:off x="304800" y="152400"/>
            <a:ext cx="7315200" cy="6206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209FA-094A-B14B-B8F1-BA1C54CB47F3}"/>
              </a:ext>
            </a:extLst>
          </p:cNvPr>
          <p:cNvSpPr txBox="1"/>
          <p:nvPr/>
        </p:nvSpPr>
        <p:spPr>
          <a:xfrm>
            <a:off x="2057400" y="6336632"/>
            <a:ext cx="5505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Ni</a:t>
            </a:r>
            <a:r>
              <a:rPr lang="en-US" sz="1600" baseline="-25000" dirty="0" err="1"/>
              <a:t>max</a:t>
            </a:r>
            <a:r>
              <a:rPr lang="en-US" sz="1600" baseline="-25000" dirty="0"/>
              <a:t> </a:t>
            </a:r>
            <a:r>
              <a:rPr lang="en-US" sz="1600" dirty="0"/>
              <a:t>= 0.75*(</a:t>
            </a:r>
            <a:r>
              <a:rPr lang="en-US" sz="1600" dirty="0" err="1"/>
              <a:t>Ni+Tr+</a:t>
            </a:r>
            <a:r>
              <a:rPr lang="en-US" sz="1600" dirty="0" err="1">
                <a:latin typeface="SymbolProp BT" pitchFamily="2" charset="0"/>
              </a:rPr>
              <a:t>a</a:t>
            </a:r>
            <a:r>
              <a:rPr lang="en-US" sz="1600" dirty="0"/>
              <a:t>) starts to violate fundamental constraints</a:t>
            </a:r>
          </a:p>
        </p:txBody>
      </p:sp>
    </p:spTree>
    <p:extLst>
      <p:ext uri="{BB962C8B-B14F-4D97-AF65-F5344CB8AC3E}">
        <p14:creationId xmlns:p14="http://schemas.microsoft.com/office/powerpoint/2010/main" val="76308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512F9-A76D-B74F-93B1-820E8EB952D6}"/>
              </a:ext>
            </a:extLst>
          </p:cNvPr>
          <p:cNvSpPr txBox="1"/>
          <p:nvPr/>
        </p:nvSpPr>
        <p:spPr>
          <a:xfrm>
            <a:off x="1059151" y="57090"/>
            <a:ext cx="6263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These explosions produce Type </a:t>
            </a:r>
            <a:r>
              <a:rPr lang="en-US" dirty="0" err="1">
                <a:latin typeface="+mj-lt"/>
              </a:rPr>
              <a:t>Ib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Ic</a:t>
            </a:r>
            <a:r>
              <a:rPr lang="en-US" dirty="0">
                <a:latin typeface="+mj-lt"/>
              </a:rPr>
              <a:t> supernovae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CC6F6C-AE35-FB44-99DC-9C9CF2984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199"/>
            <a:ext cx="3886202" cy="2916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E5437-C62B-8B4C-9110-899CB82C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84041"/>
            <a:ext cx="3886202" cy="2916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05A487-1D97-F349-AC0D-0967179C6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286" y="454007"/>
            <a:ext cx="4036714" cy="3029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F90B9-A109-144A-88D2-8D0637AD8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4036714" cy="3029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2EB7C-5A48-9D48-83B3-80EFF15FE135}"/>
              </a:ext>
            </a:extLst>
          </p:cNvPr>
          <p:cNvSpPr txBox="1"/>
          <p:nvPr/>
        </p:nvSpPr>
        <p:spPr>
          <a:xfrm>
            <a:off x="3510853" y="6419920"/>
            <a:ext cx="158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33CC"/>
                </a:solidFill>
                <a:latin typeface="+mn-lt"/>
              </a:rPr>
              <a:t>Ertl</a:t>
            </a:r>
            <a:r>
              <a:rPr lang="en-US" sz="1600" dirty="0">
                <a:solidFill>
                  <a:srgbClr val="0033CC"/>
                </a:solidFill>
                <a:latin typeface="+mn-lt"/>
              </a:rPr>
              <a:t> et al (2019)</a:t>
            </a:r>
          </a:p>
        </p:txBody>
      </p:sp>
    </p:spTree>
    <p:extLst>
      <p:ext uri="{BB962C8B-B14F-4D97-AF65-F5344CB8AC3E}">
        <p14:creationId xmlns:p14="http://schemas.microsoft.com/office/powerpoint/2010/main" val="356901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B6A85-CD70-B140-A168-77490DC5A489}"/>
              </a:ext>
            </a:extLst>
          </p:cNvPr>
          <p:cNvSpPr txBox="1"/>
          <p:nvPr/>
        </p:nvSpPr>
        <p:spPr>
          <a:xfrm>
            <a:off x="838200" y="304800"/>
            <a:ext cx="72651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n-lt"/>
              </a:rPr>
              <a:t>The rise times, widths, velocities, and temperatures of the </a:t>
            </a:r>
          </a:p>
          <a:p>
            <a:r>
              <a:rPr lang="en-US" sz="1800" i="1" dirty="0">
                <a:latin typeface="+mn-lt"/>
              </a:rPr>
              <a:t>models are consistent with observations. However, it only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proves possible to produce the peak luminosity of about half</a:t>
            </a:r>
          </a:p>
          <a:p>
            <a:r>
              <a:rPr lang="en-US" sz="1800" i="1" dirty="0">
                <a:latin typeface="+mn-lt"/>
              </a:rPr>
              <a:t>the observations. </a:t>
            </a:r>
          </a:p>
          <a:p>
            <a:endParaRPr lang="en-US" sz="1800" i="1" dirty="0">
              <a:latin typeface="+mn-lt"/>
            </a:endParaRPr>
          </a:p>
          <a:p>
            <a:r>
              <a:rPr lang="en-US" sz="1800" i="1" dirty="0">
                <a:latin typeface="+mn-lt"/>
              </a:rPr>
              <a:t>The models predict a 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maximum bolometric luminosity of 10</a:t>
            </a:r>
            <a:r>
              <a:rPr lang="en-US" sz="1800" i="1" baseline="30000" dirty="0">
                <a:solidFill>
                  <a:srgbClr val="FF0000"/>
                </a:solidFill>
                <a:latin typeface="+mn-lt"/>
              </a:rPr>
              <a:t>42.5</a:t>
            </a:r>
            <a:r>
              <a:rPr lang="en-US" sz="1800" i="1" dirty="0">
                <a:latin typeface="+mn-lt"/>
              </a:rPr>
              <a:t> erg s</a:t>
            </a:r>
            <a:r>
              <a:rPr lang="en-US" sz="1800" i="1" baseline="30000" dirty="0">
                <a:latin typeface="+mn-lt"/>
              </a:rPr>
              <a:t>-1 </a:t>
            </a:r>
          </a:p>
          <a:p>
            <a:r>
              <a:rPr lang="en-US" sz="1800" i="1" dirty="0">
                <a:latin typeface="+mn-lt"/>
              </a:rPr>
              <a:t>and a maximum </a:t>
            </a:r>
            <a:r>
              <a:rPr lang="en-US" sz="1800" i="1" baseline="30000" dirty="0">
                <a:latin typeface="+mn-lt"/>
              </a:rPr>
              <a:t>56</a:t>
            </a:r>
            <a:r>
              <a:rPr lang="en-US" sz="1800" i="1" dirty="0">
                <a:latin typeface="+mn-lt"/>
              </a:rPr>
              <a:t>Ni mass near 0.15 M</a:t>
            </a:r>
            <a:r>
              <a:rPr lang="en-US" sz="1800" i="1" baseline="-25000" dirty="0">
                <a:latin typeface="+mn-lt"/>
              </a:rPr>
              <a:t>O</a:t>
            </a:r>
            <a:r>
              <a:rPr lang="en-US" sz="1800" i="1" dirty="0">
                <a:latin typeface="+mn-lt"/>
              </a:rPr>
              <a:t>. 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Median luminosities and Ni </a:t>
            </a:r>
          </a:p>
          <a:p>
            <a:r>
              <a:rPr lang="en-US" sz="1800" i="1" dirty="0">
                <a:solidFill>
                  <a:srgbClr val="FF0000"/>
                </a:solidFill>
                <a:latin typeface="+mn-lt"/>
              </a:rPr>
              <a:t>masses were between 10</a:t>
            </a:r>
            <a:r>
              <a:rPr lang="en-US" sz="1800" i="1" baseline="30000" dirty="0">
                <a:solidFill>
                  <a:srgbClr val="FF0000"/>
                </a:solidFill>
                <a:latin typeface="+mn-lt"/>
              </a:rPr>
              <a:t>41.15 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and 10</a:t>
            </a:r>
            <a:r>
              <a:rPr lang="en-US" sz="1800" i="1" baseline="30000" dirty="0">
                <a:solidFill>
                  <a:srgbClr val="FF0000"/>
                </a:solidFill>
                <a:latin typeface="+mn-lt"/>
              </a:rPr>
              <a:t>42.23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  erg s</a:t>
            </a:r>
            <a:r>
              <a:rPr lang="en-US" sz="1800" i="1" baseline="30000" dirty="0">
                <a:solidFill>
                  <a:srgbClr val="FF0000"/>
                </a:solidFill>
                <a:latin typeface="+mn-lt"/>
              </a:rPr>
              <a:t>-1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 and  0.05 to 0.07 M</a:t>
            </a:r>
            <a:r>
              <a:rPr lang="en-US" sz="1800" i="1" baseline="-25000" dirty="0">
                <a:solidFill>
                  <a:srgbClr val="FF0000"/>
                </a:solidFill>
                <a:latin typeface="+mn-lt"/>
              </a:rPr>
              <a:t>O</a:t>
            </a:r>
            <a:endParaRPr lang="en-US" sz="1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060E3-0A01-E645-8384-E1E45B417760}"/>
              </a:ext>
            </a:extLst>
          </p:cNvPr>
          <p:cNvSpPr txBox="1"/>
          <p:nvPr/>
        </p:nvSpPr>
        <p:spPr>
          <a:xfrm>
            <a:off x="838200" y="3429000"/>
            <a:ext cx="71053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We have underestimated </a:t>
            </a:r>
            <a:r>
              <a:rPr lang="en-US" sz="1800" baseline="30000" dirty="0">
                <a:latin typeface="+mj-lt"/>
              </a:rPr>
              <a:t>56</a:t>
            </a:r>
            <a:r>
              <a:rPr lang="en-US" sz="1800" dirty="0">
                <a:latin typeface="+mj-lt"/>
              </a:rPr>
              <a:t>Ni production in our models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(unlikely based on physics arguments, neutron star masses,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and the need to make most of iron in SN </a:t>
            </a:r>
            <a:r>
              <a:rPr lang="en-US" sz="1800" dirty="0" err="1">
                <a:latin typeface="+mj-lt"/>
              </a:rPr>
              <a:t>Ia</a:t>
            </a:r>
            <a:r>
              <a:rPr lang="en-US" sz="1800" dirty="0">
                <a:latin typeface="+mj-lt"/>
              </a:rPr>
              <a:t> not SN II or </a:t>
            </a:r>
            <a:r>
              <a:rPr lang="en-US" sz="1800" dirty="0" err="1">
                <a:latin typeface="+mj-lt"/>
              </a:rPr>
              <a:t>Ib</a:t>
            </a:r>
            <a:r>
              <a:rPr lang="en-US" sz="1800" dirty="0">
                <a:latin typeface="+mj-lt"/>
              </a:rPr>
              <a:t>)</a:t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 observers have overestimated the bolometric luminosities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of Type </a:t>
            </a:r>
            <a:r>
              <a:rPr lang="en-US" sz="1800" dirty="0" err="1">
                <a:latin typeface="+mj-lt"/>
              </a:rPr>
              <a:t>Ib</a:t>
            </a:r>
            <a:r>
              <a:rPr lang="en-US" sz="1800" dirty="0">
                <a:latin typeface="+mj-lt"/>
              </a:rPr>
              <a:t> and </a:t>
            </a:r>
            <a:r>
              <a:rPr lang="en-US" sz="1800" dirty="0" err="1">
                <a:latin typeface="+mj-lt"/>
              </a:rPr>
              <a:t>Ic</a:t>
            </a:r>
            <a:r>
              <a:rPr lang="en-US" sz="1800" dirty="0">
                <a:latin typeface="+mj-lt"/>
              </a:rPr>
              <a:t> supernovae, especially the brightest 1/3</a:t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“Normal” Type </a:t>
            </a:r>
            <a:r>
              <a:rPr lang="en-US" sz="1800" dirty="0" err="1">
                <a:latin typeface="+mj-lt"/>
              </a:rPr>
              <a:t>Ib</a:t>
            </a:r>
            <a:r>
              <a:rPr lang="en-US" sz="1800" dirty="0">
                <a:latin typeface="+mj-lt"/>
              </a:rPr>
              <a:t> and </a:t>
            </a:r>
            <a:r>
              <a:rPr lang="en-US" sz="1800" dirty="0" err="1">
                <a:latin typeface="+mj-lt"/>
              </a:rPr>
              <a:t>Ic</a:t>
            </a:r>
            <a:r>
              <a:rPr lang="en-US" sz="1800" dirty="0">
                <a:latin typeface="+mj-lt"/>
              </a:rPr>
              <a:t> supernovae are not all powered by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radioactive decay like the text books say. Magnetar?  Relation to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SN </a:t>
            </a:r>
            <a:r>
              <a:rPr lang="en-US" sz="1800" dirty="0" err="1">
                <a:latin typeface="+mj-lt"/>
              </a:rPr>
              <a:t>Ic</a:t>
            </a:r>
            <a:r>
              <a:rPr lang="en-US" sz="1800" dirty="0">
                <a:latin typeface="+mj-lt"/>
              </a:rPr>
              <a:t> BL,  SLSN, GRB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263AB-E7C3-4741-85F5-B9A3007B6C77}"/>
              </a:ext>
            </a:extLst>
          </p:cNvPr>
          <p:cNvSpPr txBox="1"/>
          <p:nvPr/>
        </p:nvSpPr>
        <p:spPr>
          <a:xfrm>
            <a:off x="2865863" y="2910468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cs typeface="+mj-cs"/>
              </a:rPr>
              <a:t>Possibilities </a:t>
            </a:r>
          </a:p>
        </p:txBody>
      </p:sp>
    </p:spTree>
    <p:extLst>
      <p:ext uri="{BB962C8B-B14F-4D97-AF65-F5344CB8AC3E}">
        <p14:creationId xmlns:p14="http://schemas.microsoft.com/office/powerpoint/2010/main" val="241870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B01BF4-162E-E347-BEB2-DAAE1CB5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208388" cy="541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41FA7-E75E-F24B-8EAD-313279BE6044}"/>
              </a:ext>
            </a:extLst>
          </p:cNvPr>
          <p:cNvSpPr txBox="1"/>
          <p:nvPr/>
        </p:nvSpPr>
        <p:spPr>
          <a:xfrm>
            <a:off x="1427356" y="167268"/>
            <a:ext cx="635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To get the remnant mass distribution 4 choices of mass loss </a:t>
            </a:r>
          </a:p>
          <a:p>
            <a:r>
              <a:rPr lang="en-US" sz="1800" dirty="0">
                <a:latin typeface="+mn-lt"/>
              </a:rPr>
              <a:t>rate were explored and two </a:t>
            </a:r>
            <a:r>
              <a:rPr lang="en-US" sz="1800" dirty="0" err="1">
                <a:latin typeface="+mn-lt"/>
              </a:rPr>
              <a:t>metalliciies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F7BC8-EC71-7F43-878F-3028CB020EF9}"/>
              </a:ext>
            </a:extLst>
          </p:cNvPr>
          <p:cNvSpPr txBox="1"/>
          <p:nvPr/>
        </p:nvSpPr>
        <p:spPr>
          <a:xfrm>
            <a:off x="762000" y="6105957"/>
            <a:ext cx="7277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Yoon = Yoon (2018)     </a:t>
            </a:r>
            <a:r>
              <a:rPr lang="en-US" sz="1600" dirty="0" err="1">
                <a:latin typeface="+mj-lt"/>
              </a:rPr>
              <a:t>Vink</a:t>
            </a:r>
            <a:r>
              <a:rPr lang="en-US" sz="1600" dirty="0">
                <a:latin typeface="+mj-lt"/>
              </a:rPr>
              <a:t> = </a:t>
            </a:r>
            <a:r>
              <a:rPr lang="en-US" sz="1600" dirty="0" err="1">
                <a:latin typeface="+mj-lt"/>
              </a:rPr>
              <a:t>Vink</a:t>
            </a:r>
            <a:r>
              <a:rPr lang="en-US" sz="1600" dirty="0">
                <a:latin typeface="+mj-lt"/>
              </a:rPr>
              <a:t> (2018)    Sander et al = Sander et al (2019)</a:t>
            </a:r>
          </a:p>
          <a:p>
            <a:r>
              <a:rPr lang="en-US" sz="1600" dirty="0">
                <a:latin typeface="+mj-lt"/>
              </a:rPr>
              <a:t>2 x Yoon is regarded as “high” and </a:t>
            </a:r>
            <a:r>
              <a:rPr lang="en-US" sz="1600" dirty="0" err="1">
                <a:latin typeface="+mj-lt"/>
              </a:rPr>
              <a:t>Vink</a:t>
            </a:r>
            <a:r>
              <a:rPr lang="en-US" sz="1600" dirty="0">
                <a:latin typeface="+mj-lt"/>
              </a:rPr>
              <a:t> (2018) as “low” especially for large L.</a:t>
            </a:r>
          </a:p>
        </p:txBody>
      </p:sp>
    </p:spTree>
    <p:extLst>
      <p:ext uri="{BB962C8B-B14F-4D97-AF65-F5344CB8AC3E}">
        <p14:creationId xmlns:p14="http://schemas.microsoft.com/office/powerpoint/2010/main" val="304782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E4B2F-BFF1-7146-9B63-C83BE607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5854700" cy="439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7E94D-63D6-C64A-9D04-EE57CF4B254D}"/>
              </a:ext>
            </a:extLst>
          </p:cNvPr>
          <p:cNvSpPr txBox="1"/>
          <p:nvPr/>
        </p:nvSpPr>
        <p:spPr>
          <a:xfrm>
            <a:off x="2429001" y="304800"/>
            <a:ext cx="4044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Neutron Star Initial Mass Function</a:t>
            </a:r>
          </a:p>
          <a:p>
            <a:r>
              <a:rPr lang="en-US" dirty="0">
                <a:latin typeface="+mj-lt"/>
              </a:rPr>
              <a:t>               (in binaries)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14E97-D706-E949-9C35-1E50FBBFDC01}"/>
              </a:ext>
            </a:extLst>
          </p:cNvPr>
          <p:cNvSpPr txBox="1"/>
          <p:nvPr/>
        </p:nvSpPr>
        <p:spPr>
          <a:xfrm>
            <a:off x="4694663" y="5609063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Masses above 1.6 M</a:t>
            </a:r>
            <a:r>
              <a:rPr lang="en-US" sz="1800" baseline="-25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 are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produced by fall back. Note that</a:t>
            </a:r>
          </a:p>
          <a:p>
            <a:r>
              <a:rPr lang="en-US" sz="1800" dirty="0">
                <a:latin typeface="+mj-lt"/>
              </a:rPr>
              <a:t>their fraction is sensitive to mass </a:t>
            </a:r>
          </a:p>
          <a:p>
            <a:r>
              <a:rPr lang="en-US" sz="1800" dirty="0">
                <a:latin typeface="+mj-lt"/>
              </a:rPr>
              <a:t>loss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C2BB3-C9A9-6A4B-A5CA-CB50F45E90DE}"/>
              </a:ext>
            </a:extLst>
          </p:cNvPr>
          <p:cNvSpPr txBox="1"/>
          <p:nvPr/>
        </p:nvSpPr>
        <p:spPr>
          <a:xfrm>
            <a:off x="2992892" y="3429000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Main</a:t>
            </a:r>
          </a:p>
          <a:p>
            <a:r>
              <a:rPr lang="en-US" dirty="0">
                <a:latin typeface="+mj-lt"/>
              </a:rPr>
              <a:t>peak</a:t>
            </a:r>
          </a:p>
        </p:txBody>
      </p:sp>
    </p:spTree>
    <p:extLst>
      <p:ext uri="{BB962C8B-B14F-4D97-AF65-F5344CB8AC3E}">
        <p14:creationId xmlns:p14="http://schemas.microsoft.com/office/powerpoint/2010/main" val="76789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10A7F-030A-B343-8A9B-867BA18BC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457200"/>
            <a:ext cx="9065019" cy="441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61669C-B580-8F4D-9A43-7F98F373E319}"/>
              </a:ext>
            </a:extLst>
          </p:cNvPr>
          <p:cNvSpPr txBox="1"/>
          <p:nvPr/>
        </p:nvSpPr>
        <p:spPr>
          <a:xfrm>
            <a:off x="1583473" y="5062654"/>
            <a:ext cx="5857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The median is robustly between 1.32 and 1.37 M</a:t>
            </a:r>
            <a:r>
              <a:rPr lang="en-US" baseline="-25000" dirty="0">
                <a:latin typeface="+mj-lt"/>
              </a:rPr>
              <a:t>O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This is consistent with observations </a:t>
            </a:r>
          </a:p>
          <a:p>
            <a:r>
              <a:rPr lang="en-US" dirty="0">
                <a:latin typeface="+mj-lt"/>
              </a:rPr>
              <a:t>Very similar results for Z = 0.1 solar.</a:t>
            </a:r>
          </a:p>
          <a:p>
            <a:r>
              <a:rPr lang="en-US" dirty="0">
                <a:latin typeface="+mj-lt"/>
              </a:rPr>
              <a:t>Lightest neutron star 1.24 M</a:t>
            </a:r>
            <a:r>
              <a:rPr lang="en-US" baseline="-25000" dirty="0">
                <a:latin typeface="+mj-lt"/>
              </a:rPr>
              <a:t>O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028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0630A-41F9-C64D-B693-42A59C76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49" y="0"/>
            <a:ext cx="4496020" cy="3374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284B4-8C6A-5141-8491-47AC128BB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9" y="3331147"/>
            <a:ext cx="4597547" cy="3450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B9DC3-A60F-8746-94DB-B5B46D1A9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41" b="18954"/>
          <a:stretch/>
        </p:blipFill>
        <p:spPr>
          <a:xfrm>
            <a:off x="4798269" y="152400"/>
            <a:ext cx="4381184" cy="6459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6B2652-4089-5C43-87E3-4E1B43CAFBCF}"/>
              </a:ext>
            </a:extLst>
          </p:cNvPr>
          <p:cNvSpPr txBox="1"/>
          <p:nvPr/>
        </p:nvSpPr>
        <p:spPr>
          <a:xfrm>
            <a:off x="3697634" y="1214754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PPISN </a:t>
            </a:r>
          </a:p>
          <a:p>
            <a:r>
              <a:rPr lang="en-US" sz="1400" dirty="0">
                <a:latin typeface="+mj-lt"/>
              </a:rPr>
              <a:t>pileup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8AE18-76C3-C341-8518-823C65152C82}"/>
              </a:ext>
            </a:extLst>
          </p:cNvPr>
          <p:cNvSpPr txBox="1"/>
          <p:nvPr/>
        </p:nvSpPr>
        <p:spPr>
          <a:xfrm>
            <a:off x="2182403" y="1335188"/>
            <a:ext cx="841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+mn-cs"/>
              </a:rPr>
              <a:t>all </a:t>
            </a:r>
          </a:p>
          <a:p>
            <a:pPr algn="ctr"/>
            <a:r>
              <a:rPr lang="en-US" sz="1400" dirty="0">
                <a:latin typeface="+mj-lt"/>
                <a:cs typeface="+mn-cs"/>
              </a:rPr>
              <a:t>stars</a:t>
            </a:r>
          </a:p>
          <a:p>
            <a:pPr algn="ctr"/>
            <a:r>
              <a:rPr lang="en-US" sz="1400" dirty="0">
                <a:latin typeface="+mj-lt"/>
                <a:cs typeface="+mn-cs"/>
              </a:rPr>
              <a:t>collapse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52D8B-292A-B042-9FE6-6789E52A3302}"/>
              </a:ext>
            </a:extLst>
          </p:cNvPr>
          <p:cNvSpPr txBox="1"/>
          <p:nvPr/>
        </p:nvSpPr>
        <p:spPr>
          <a:xfrm>
            <a:off x="990600" y="10586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structure</a:t>
            </a:r>
          </a:p>
          <a:p>
            <a:r>
              <a:rPr lang="en-US" sz="1400" dirty="0">
                <a:latin typeface="+mj-lt"/>
              </a:rPr>
              <a:t>sensitive</a:t>
            </a:r>
          </a:p>
        </p:txBody>
      </p:sp>
    </p:spTree>
    <p:extLst>
      <p:ext uri="{BB962C8B-B14F-4D97-AF65-F5344CB8AC3E}">
        <p14:creationId xmlns:p14="http://schemas.microsoft.com/office/powerpoint/2010/main" val="366697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447800" y="178941"/>
            <a:ext cx="65011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i="1" dirty="0">
                <a:cs typeface="+mn-cs"/>
              </a:rPr>
              <a:t>Production factor relative to solar normalized to </a:t>
            </a:r>
            <a:r>
              <a:rPr lang="en-US" sz="1600" i="1" baseline="30000" dirty="0">
                <a:cs typeface="+mn-cs"/>
              </a:rPr>
              <a:t>16</a:t>
            </a:r>
            <a:r>
              <a:rPr lang="en-US" sz="1600" i="1" dirty="0">
                <a:cs typeface="+mn-cs"/>
              </a:rPr>
              <a:t>O production </a:t>
            </a:r>
          </a:p>
          <a:p>
            <a:pPr>
              <a:defRPr/>
            </a:pPr>
            <a:r>
              <a:rPr lang="en-US" sz="1600" i="1" dirty="0">
                <a:cs typeface="+mn-cs"/>
              </a:rPr>
              <a:t>as a function of </a:t>
            </a:r>
            <a:r>
              <a:rPr lang="en-US" sz="1600" i="1" dirty="0" err="1">
                <a:cs typeface="+mn-cs"/>
              </a:rPr>
              <a:t>μ</a:t>
            </a:r>
            <a:r>
              <a:rPr lang="en-US" sz="1600" i="1" dirty="0">
                <a:cs typeface="+mn-cs"/>
              </a:rPr>
              <a:t> and </a:t>
            </a:r>
            <a:r>
              <a:rPr lang="en-US" sz="1600" i="1" dirty="0" err="1">
                <a:cs typeface="+mn-cs"/>
              </a:rPr>
              <a:t>τ</a:t>
            </a:r>
            <a:r>
              <a:rPr lang="en-US" sz="1600" i="1" dirty="0">
                <a:cs typeface="+mn-cs"/>
              </a:rPr>
              <a:t> neutrino temperature (neutral current) </a:t>
            </a:r>
          </a:p>
          <a:p>
            <a:pPr>
              <a:defRPr/>
            </a:pPr>
            <a:r>
              <a:rPr lang="en-US" sz="1600" i="1" dirty="0">
                <a:cs typeface="+mn-cs"/>
              </a:rPr>
              <a:t>and using 4 MeV for the electron (anti-)neutrinos (for charged current only).</a:t>
            </a:r>
          </a:p>
          <a:p>
            <a:pPr>
              <a:defRPr/>
            </a:pPr>
            <a:r>
              <a:rPr lang="en-US" sz="1600" i="1" dirty="0">
                <a:cs typeface="+mn-cs"/>
              </a:rPr>
              <a:t>6 MeV is now considered a more likely value for </a:t>
            </a:r>
            <a:r>
              <a:rPr lang="en-US" sz="1600" i="1" dirty="0" err="1">
                <a:cs typeface="+mn-cs"/>
              </a:rPr>
              <a:t>T</a:t>
            </a:r>
            <a:r>
              <a:rPr lang="en-US" sz="1600" i="1" baseline="-25000" dirty="0" err="1">
                <a:latin typeface="SymbolProp BT" pitchFamily="2" charset="0"/>
                <a:cs typeface="+mn-cs"/>
              </a:rPr>
              <a:t>mt</a:t>
            </a:r>
            <a:r>
              <a:rPr lang="en-US" sz="1600" dirty="0">
                <a:cs typeface="+mn-cs"/>
              </a:rPr>
              <a:t> </a:t>
            </a:r>
          </a:p>
        </p:txBody>
      </p:sp>
      <p:graphicFrame>
        <p:nvGraphicFramePr>
          <p:cNvPr id="127452" name="Group 476"/>
          <p:cNvGraphicFramePr>
            <a:graphicFrameLocks noGrp="1"/>
          </p:cNvGraphicFramePr>
          <p:nvPr/>
        </p:nvGraphicFramePr>
        <p:xfrm>
          <a:off x="533400" y="1295400"/>
          <a:ext cx="8077200" cy="5105402"/>
        </p:xfrm>
        <a:graphic>
          <a:graphicData uri="http://schemas.openxmlformats.org/drawingml/2006/table">
            <a:tbl>
              <a:tblPr/>
              <a:tblGrid>
                <a:gridCol w="8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Product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hlinkClick r:id="rId3"/>
                        </a:rPr>
                        <a:t> 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hlinkClick r:id="rId4"/>
                        </a:rPr>
                        <a:t> 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 6 MeV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  8 MeV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    6 MeV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   8 MeV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WW95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This work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WW95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This work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WW95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This work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WW95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This work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1.65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1.88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3.26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0.95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1.18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1.36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1.85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0.60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1.03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15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138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0.97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1.10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1.03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2.75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3.07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5.25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6404" name="Picture 6" descr="Click to view the MathML source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685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05" name="Picture 8" descr="Click to view the MathML source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76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453" name="Text Box 477"/>
          <p:cNvSpPr txBox="1">
            <a:spLocks noChangeArrowheads="1"/>
          </p:cNvSpPr>
          <p:nvPr/>
        </p:nvSpPr>
        <p:spPr bwMode="auto">
          <a:xfrm>
            <a:off x="4572000" y="6400800"/>
            <a:ext cx="3587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008000"/>
                </a:solidFill>
                <a:cs typeface="+mn-cs"/>
              </a:rPr>
              <a:t>Heger et al,, 2005, Phys Lettr B,</a:t>
            </a:r>
            <a:r>
              <a:rPr lang="en-US" sz="1600" b="1" i="1">
                <a:solidFill>
                  <a:srgbClr val="008000"/>
                </a:solidFill>
                <a:cs typeface="+mn-cs"/>
              </a:rPr>
              <a:t> 606</a:t>
            </a:r>
            <a:r>
              <a:rPr lang="en-US" sz="1600" i="1">
                <a:solidFill>
                  <a:srgbClr val="008000"/>
                </a:solidFill>
                <a:cs typeface="+mn-cs"/>
              </a:rPr>
              <a:t>, 258</a:t>
            </a:r>
          </a:p>
        </p:txBody>
      </p:sp>
    </p:spTree>
    <p:extLst>
      <p:ext uri="{BB962C8B-B14F-4D97-AF65-F5344CB8AC3E}">
        <p14:creationId xmlns:p14="http://schemas.microsoft.com/office/powerpoint/2010/main" val="3414694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7E578-23C4-D940-A3A1-E3ADB02CD016}"/>
              </a:ext>
            </a:extLst>
          </p:cNvPr>
          <p:cNvSpPr txBox="1"/>
          <p:nvPr/>
        </p:nvSpPr>
        <p:spPr>
          <a:xfrm>
            <a:off x="1050844" y="458956"/>
            <a:ext cx="704231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No BH mass gap at 5 M</a:t>
            </a:r>
            <a:r>
              <a:rPr lang="en-US" baseline="-25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 Can produce a continuous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distribution from max neutron star mass on up. But there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is a relative deficiency below 5 – 6 M</a:t>
            </a:r>
            <a:r>
              <a:rPr lang="en-US" baseline="-25000" dirty="0">
                <a:latin typeface="+mj-lt"/>
              </a:rPr>
              <a:t>O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BH mass gap at 46 to 133 (55 to 144) M</a:t>
            </a:r>
            <a:r>
              <a:rPr lang="en-US" baseline="-25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 depending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on </a:t>
            </a:r>
            <a:r>
              <a:rPr lang="en-US" baseline="30000" dirty="0">
                <a:latin typeface="+mj-lt"/>
              </a:rPr>
              <a:t>12</a:t>
            </a:r>
            <a:r>
              <a:rPr lang="en-US" dirty="0">
                <a:latin typeface="+mj-lt"/>
              </a:rPr>
              <a:t>C(</a:t>
            </a:r>
            <a:r>
              <a:rPr lang="en-US" dirty="0" err="1">
                <a:latin typeface="SymbolProp BT" pitchFamily="2" charset="0"/>
              </a:rPr>
              <a:t>a,g</a:t>
            </a:r>
            <a:r>
              <a:rPr lang="en-US" dirty="0">
                <a:latin typeface="+mj-lt"/>
              </a:rPr>
              <a:t>)</a:t>
            </a:r>
            <a:r>
              <a:rPr lang="en-US" baseline="30000" dirty="0">
                <a:latin typeface="+mj-lt"/>
              </a:rPr>
              <a:t>16</a:t>
            </a:r>
            <a:r>
              <a:rPr lang="en-US" dirty="0">
                <a:latin typeface="+mj-lt"/>
              </a:rPr>
              <a:t>O in binaries. (PPISN). Smaller </a:t>
            </a:r>
            <a:r>
              <a:rPr lang="en-US" baseline="30000" dirty="0"/>
              <a:t>12</a:t>
            </a:r>
            <a:r>
              <a:rPr lang="en-US" dirty="0"/>
              <a:t>C(</a:t>
            </a:r>
            <a:r>
              <a:rPr lang="en-US" dirty="0" err="1">
                <a:latin typeface="SymbolProp BT" pitchFamily="2" charset="0"/>
              </a:rPr>
              <a:t>a,g</a:t>
            </a:r>
            <a:r>
              <a:rPr lang="en-US" dirty="0"/>
              <a:t>)</a:t>
            </a:r>
            <a:r>
              <a:rPr lang="en-US" baseline="30000" dirty="0"/>
              <a:t>16</a:t>
            </a:r>
            <a:r>
              <a:rPr lang="en-US" dirty="0"/>
              <a:t>O </a:t>
            </a:r>
            <a:br>
              <a:rPr lang="en-US" dirty="0"/>
            </a:br>
            <a:r>
              <a:rPr lang="en-US" dirty="0">
                <a:latin typeface="+mj-lt"/>
              </a:rPr>
              <a:t>raises the gap and also weakens the PPI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Pile up around 38 - 40 M</a:t>
            </a:r>
            <a:r>
              <a:rPr lang="en-US" baseline="-25000" dirty="0">
                <a:latin typeface="+mj-lt"/>
              </a:rPr>
              <a:t>O  </a:t>
            </a:r>
            <a:r>
              <a:rPr lang="en-US" dirty="0">
                <a:latin typeface="+mj-lt"/>
              </a:rPr>
              <a:t>(PPISN)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BHs up to 70 M</a:t>
            </a:r>
            <a:r>
              <a:rPr lang="en-US" baseline="-25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 can be made in single stars or detached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binaries  (H envelope implodes)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Hint of a gap at 11 M</a:t>
            </a:r>
            <a:r>
              <a:rPr lang="en-US" baseline="-25000" dirty="0">
                <a:latin typeface="+mj-lt"/>
              </a:rPr>
              <a:t>O, </a:t>
            </a:r>
            <a:r>
              <a:rPr lang="en-US" dirty="0">
                <a:latin typeface="+mj-lt"/>
              </a:rPr>
              <a:t> sensitive to reaction rates and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convection physics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Remnant mass distribution is determined by </a:t>
            </a:r>
            <a:r>
              <a:rPr lang="en-US" dirty="0" err="1">
                <a:latin typeface="+mj-lt"/>
              </a:rPr>
              <a:t>preSN</a:t>
            </a:r>
            <a:r>
              <a:rPr lang="en-US" dirty="0">
                <a:latin typeface="+mj-lt"/>
              </a:rPr>
              <a:t> mass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distribution for stripped stars (and helium core mass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distribution in </a:t>
            </a:r>
            <a:r>
              <a:rPr lang="en-US" dirty="0" err="1">
                <a:latin typeface="+mj-lt"/>
              </a:rPr>
              <a:t>preSN</a:t>
            </a:r>
            <a:r>
              <a:rPr lang="en-US" dirty="0">
                <a:latin typeface="+mj-lt"/>
              </a:rPr>
              <a:t> for single stars)</a:t>
            </a:r>
          </a:p>
        </p:txBody>
      </p:sp>
    </p:spTree>
    <p:extLst>
      <p:ext uri="{BB962C8B-B14F-4D97-AF65-F5344CB8AC3E}">
        <p14:creationId xmlns:p14="http://schemas.microsoft.com/office/powerpoint/2010/main" val="3741033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CE570-1CAC-EC49-9E4B-20E62E0E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162591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59DB5-3496-024B-9253-57DBB163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199"/>
            <a:ext cx="4314991" cy="3238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461F8-A49D-7A4D-8906-7A0B9919C5C4}"/>
              </a:ext>
            </a:extLst>
          </p:cNvPr>
          <p:cNvSpPr txBox="1"/>
          <p:nvPr/>
        </p:nvSpPr>
        <p:spPr>
          <a:xfrm>
            <a:off x="5026194" y="2667000"/>
            <a:ext cx="35189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Between 12 and 33 M</a:t>
            </a:r>
            <a:r>
              <a:rPr lang="en-US" sz="1800" baseline="-25000" dirty="0">
                <a:latin typeface="+mn-lt"/>
              </a:rPr>
              <a:t>O </a:t>
            </a:r>
            <a:r>
              <a:rPr lang="en-US" sz="1800" dirty="0">
                <a:latin typeface="+mn-lt"/>
              </a:rPr>
              <a:t>the </a:t>
            </a:r>
          </a:p>
          <a:p>
            <a:r>
              <a:rPr lang="en-US" sz="1800" dirty="0">
                <a:latin typeface="+mn-lt"/>
              </a:rPr>
              <a:t>distribution of black hole masses</a:t>
            </a:r>
          </a:p>
          <a:p>
            <a:r>
              <a:rPr lang="en-US" sz="1800" dirty="0">
                <a:latin typeface="+mn-lt"/>
              </a:rPr>
              <a:t>follows the IMF.  This is because</a:t>
            </a:r>
          </a:p>
          <a:p>
            <a:r>
              <a:rPr lang="en-US" sz="1800" dirty="0">
                <a:latin typeface="+mn-lt"/>
              </a:rPr>
              <a:t>the </a:t>
            </a:r>
            <a:r>
              <a:rPr lang="en-US" sz="1800" dirty="0" err="1">
                <a:latin typeface="+mn-lt"/>
              </a:rPr>
              <a:t>preSN</a:t>
            </a:r>
            <a:r>
              <a:rPr lang="en-US" sz="1800" dirty="0">
                <a:latin typeface="+mn-lt"/>
              </a:rPr>
              <a:t> mass, all of which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collapses is nearly a constant </a:t>
            </a:r>
          </a:p>
          <a:p>
            <a:r>
              <a:rPr lang="en-US" sz="1800" dirty="0">
                <a:latin typeface="+mn-lt"/>
              </a:rPr>
              <a:t>fraction of the initial star’s mass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Measurements of the BH IMF </a:t>
            </a:r>
          </a:p>
          <a:p>
            <a:r>
              <a:rPr lang="en-US" sz="1800" dirty="0">
                <a:latin typeface="+mn-lt"/>
              </a:rPr>
              <a:t>in this mass range would </a:t>
            </a:r>
          </a:p>
          <a:p>
            <a:r>
              <a:rPr lang="en-US" sz="1800" dirty="0">
                <a:latin typeface="+mn-lt"/>
              </a:rPr>
              <a:t>constrain the stellar IMF for</a:t>
            </a:r>
          </a:p>
          <a:p>
            <a:r>
              <a:rPr lang="en-US" sz="1800" dirty="0">
                <a:latin typeface="+mn-lt"/>
              </a:rPr>
              <a:t>ZAMS stars in the range 50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to 130 M</a:t>
            </a:r>
            <a:r>
              <a:rPr lang="en-US" sz="1800" baseline="-25000" dirty="0">
                <a:latin typeface="+mn-lt"/>
              </a:rPr>
              <a:t>O</a:t>
            </a:r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8187F-2E03-FD4C-8CD7-3A8360EB3587}"/>
              </a:ext>
            </a:extLst>
          </p:cNvPr>
          <p:cNvSpPr txBox="1"/>
          <p:nvPr/>
        </p:nvSpPr>
        <p:spPr>
          <a:xfrm>
            <a:off x="4876800" y="138662"/>
            <a:ext cx="33650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Assuming a Salpeter like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(power law) distribution of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initial stellar masses up to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130 M</a:t>
            </a:r>
            <a:r>
              <a:rPr lang="en-US" sz="1800" baseline="-25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 </a:t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And a mass loss rate that is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not very non-linear in the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luminosity</a:t>
            </a:r>
          </a:p>
        </p:txBody>
      </p:sp>
    </p:spTree>
    <p:extLst>
      <p:ext uri="{BB962C8B-B14F-4D97-AF65-F5344CB8AC3E}">
        <p14:creationId xmlns:p14="http://schemas.microsoft.com/office/powerpoint/2010/main" val="2693673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6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D6D92-B3BF-0045-A787-25FC44FF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1950"/>
            <a:ext cx="9144000" cy="44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9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ADCC4D-76C8-5B46-BE2F-69F78D57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2084"/>
            <a:ext cx="84305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If degeneracy is negligible and mass is constant, the Virial Theorem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implies that the central temperature, central density and mass of a </a:t>
            </a:r>
          </a:p>
          <a:p>
            <a:r>
              <a:rPr lang="en-US" dirty="0">
                <a:latin typeface="Arial" charset="0"/>
              </a:rPr>
              <a:t>star follow a simple scaling. (This scaling is strictly true for any </a:t>
            </a:r>
            <a:r>
              <a:rPr lang="en-US" dirty="0" err="1">
                <a:latin typeface="Arial" charset="0"/>
              </a:rPr>
              <a:t>polytrope</a:t>
            </a:r>
            <a:r>
              <a:rPr lang="en-US" dirty="0">
                <a:latin typeface="Arial" charset="0"/>
              </a:rPr>
              <a:t> </a:t>
            </a:r>
          </a:p>
          <a:p>
            <a:r>
              <a:rPr lang="en-US" dirty="0">
                <a:latin typeface="Arial" charset="0"/>
              </a:rPr>
              <a:t>of single index n, uniform composition, and constant ratio of ideal gas</a:t>
            </a:r>
          </a:p>
          <a:p>
            <a:r>
              <a:rPr lang="en-US" dirty="0">
                <a:latin typeface="Arial" charset="0"/>
              </a:rPr>
              <a:t>pressure to total pressure, </a:t>
            </a:r>
            <a:r>
              <a:rPr lang="en-US" dirty="0">
                <a:latin typeface="SymbolProp BT" pitchFamily="2" charset="0"/>
              </a:rPr>
              <a:t>b</a:t>
            </a:r>
            <a:r>
              <a:rPr lang="en-US" dirty="0">
                <a:latin typeface="Arial" charset="0"/>
              </a:rPr>
              <a:t>, where degeneracy does not dominate)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928122-A347-DF4B-AE43-B864C5678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02608"/>
              </p:ext>
            </p:extLst>
          </p:nvPr>
        </p:nvGraphicFramePr>
        <p:xfrm>
          <a:off x="3144981" y="3166567"/>
          <a:ext cx="1355215" cy="110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543" name="Equation" r:id="rId3" imgW="609600" imgH="495300" progId="Equation.DSMT4">
                  <p:embed/>
                </p:oleObj>
              </mc:Choice>
              <mc:Fallback>
                <p:oleObj name="Equation" r:id="rId3" imgW="609600" imgH="4953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838E7FD-B9EA-DC45-8BE0-163FEE162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4981" y="3166567"/>
                        <a:ext cx="1355215" cy="110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6DD458-73CC-6B43-930A-A6BCD9B4961A}"/>
              </a:ext>
            </a:extLst>
          </p:cNvPr>
          <p:cNvSpPr txBox="1"/>
          <p:nvPr/>
        </p:nvSpPr>
        <p:spPr>
          <a:xfrm>
            <a:off x="2057400" y="4495800"/>
            <a:ext cx="3815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More massive stars have higher</a:t>
            </a:r>
          </a:p>
          <a:p>
            <a:r>
              <a:rPr lang="en-US" dirty="0">
                <a:latin typeface="+mn-lt"/>
              </a:rPr>
              <a:t>entropy, less degeneracy, and </a:t>
            </a:r>
          </a:p>
          <a:p>
            <a:r>
              <a:rPr lang="en-US" dirty="0">
                <a:latin typeface="+mn-lt"/>
              </a:rPr>
              <a:t>burn their fuels at lower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A19F7-B471-A04C-B586-AE7CF501EBED}"/>
              </a:ext>
            </a:extLst>
          </p:cNvPr>
          <p:cNvSpPr txBox="1"/>
          <p:nvPr/>
        </p:nvSpPr>
        <p:spPr>
          <a:xfrm>
            <a:off x="3630717" y="388762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592456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tr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1"/>
            <a:ext cx="694814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5394325" y="35956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1143000" y="914400"/>
            <a:ext cx="4724400" cy="4114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5867400" y="4191000"/>
          <a:ext cx="9144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35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204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91000"/>
                        <a:ext cx="9144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5257800" y="4419600"/>
            <a:ext cx="533400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152400"/>
            <a:ext cx="271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Central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533400"/>
            <a:ext cx="1318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death the </a:t>
            </a:r>
          </a:p>
          <a:p>
            <a:r>
              <a:rPr lang="en-US" sz="1600" dirty="0"/>
              <a:t>iron cores of</a:t>
            </a:r>
          </a:p>
          <a:p>
            <a:r>
              <a:rPr lang="en-US" sz="1600" dirty="0"/>
              <a:t>massive stars</a:t>
            </a:r>
          </a:p>
          <a:p>
            <a:r>
              <a:rPr lang="en-US" sz="1600" dirty="0"/>
              <a:t>are somewhat</a:t>
            </a:r>
            <a:br>
              <a:rPr lang="en-US" sz="1600" dirty="0"/>
            </a:br>
            <a:r>
              <a:rPr lang="en-US" sz="1600" dirty="0"/>
              <a:t>degenerate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49"/>
              </p:ext>
            </p:extLst>
          </p:nvPr>
        </p:nvGraphicFramePr>
        <p:xfrm>
          <a:off x="1482580" y="5874328"/>
          <a:ext cx="58880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36" name="Equation" r:id="rId7" imgW="3708400" imgH="431800" progId="Equation.DSMT4">
                  <p:embed/>
                </p:oleObj>
              </mc:Choice>
              <mc:Fallback>
                <p:oleObj name="Equation" r:id="rId7" imgW="3708400" imgH="431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2580" y="5874328"/>
                        <a:ext cx="588803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48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h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910686" cy="5522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426" y="74593"/>
            <a:ext cx="7213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More generally for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helium</a:t>
            </a:r>
            <a:r>
              <a:rPr lang="en-US" sz="2000" dirty="0">
                <a:latin typeface="Arial"/>
                <a:cs typeface="Arial"/>
              </a:rPr>
              <a:t> cores of constant</a:t>
            </a:r>
          </a:p>
          <a:p>
            <a:r>
              <a:rPr lang="en-US" sz="2000" dirty="0">
                <a:latin typeface="Arial"/>
                <a:cs typeface="Arial"/>
              </a:rPr>
              <a:t>mass, 2.2, 2.8, 3.0, 3.3, 6 and 8 M</a:t>
            </a:r>
            <a:r>
              <a:rPr lang="en-US" sz="2000" baseline="-25000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   </a:t>
            </a:r>
            <a:r>
              <a:rPr lang="en-US" sz="1600" dirty="0">
                <a:latin typeface="Arial"/>
                <a:cs typeface="Arial"/>
              </a:rPr>
              <a:t>(</a:t>
            </a:r>
            <a:r>
              <a:rPr lang="en-US" sz="1600" dirty="0" err="1">
                <a:latin typeface="Arial"/>
                <a:cs typeface="Arial"/>
              </a:rPr>
              <a:t>Nomoto</a:t>
            </a:r>
            <a:r>
              <a:rPr lang="en-US" sz="1600" dirty="0">
                <a:latin typeface="Arial"/>
                <a:cs typeface="Arial"/>
              </a:rPr>
              <a:t> and Hashimoto 1988)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6324600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It turns out that </a:t>
            </a:r>
            <a:r>
              <a:rPr lang="en-US" sz="1800" dirty="0" err="1">
                <a:latin typeface="Arial"/>
                <a:cs typeface="Arial"/>
              </a:rPr>
              <a:t>M</a:t>
            </a:r>
            <a:r>
              <a:rPr lang="en-US" sz="1800" baseline="-25000" dirty="0" err="1">
                <a:latin typeface="Arial"/>
                <a:cs typeface="Arial"/>
              </a:rPr>
              <a:t>He</a:t>
            </a:r>
            <a:r>
              <a:rPr lang="en-US" sz="1800" dirty="0">
                <a:latin typeface="Arial"/>
                <a:cs typeface="Arial"/>
              </a:rPr>
              <a:t> =35 M</a:t>
            </a:r>
            <a:r>
              <a:rPr lang="en-US" sz="1800" baseline="-25000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 will just brush the </a:t>
            </a:r>
            <a:r>
              <a:rPr lang="en-US" sz="1800" dirty="0" err="1">
                <a:latin typeface="Arial"/>
                <a:cs typeface="Arial"/>
              </a:rPr>
              <a:t>e+e</a:t>
            </a:r>
            <a:r>
              <a:rPr lang="en-US" sz="1800" dirty="0">
                <a:latin typeface="Arial"/>
                <a:cs typeface="Arial"/>
              </a:rPr>
              <a:t>- pair instability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94266"/>
              </p:ext>
            </p:extLst>
          </p:nvPr>
        </p:nvGraphicFramePr>
        <p:xfrm>
          <a:off x="7143750" y="152400"/>
          <a:ext cx="1771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22" name="Equation" r:id="rId4" imgW="1181100" imgH="254000" progId="Equation.DSMT4">
                  <p:embed/>
                </p:oleObj>
              </mc:Choice>
              <mc:Fallback>
                <p:oleObj name="Equation" r:id="rId4" imgW="1181100" imgH="254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3750" y="152400"/>
                        <a:ext cx="17716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1446342" y="2133600"/>
            <a:ext cx="3963858" cy="1702021"/>
          </a:xfrm>
          <a:custGeom>
            <a:avLst/>
            <a:gdLst>
              <a:gd name="connsiteX0" fmla="*/ 3892190 w 3892190"/>
              <a:gd name="connsiteY0" fmla="*/ 0 h 1683861"/>
              <a:gd name="connsiteX1" fmla="*/ 3762842 w 3892190"/>
              <a:gd name="connsiteY1" fmla="*/ 23516 h 1683861"/>
              <a:gd name="connsiteX2" fmla="*/ 3692289 w 3892190"/>
              <a:gd name="connsiteY2" fmla="*/ 47033 h 1683861"/>
              <a:gd name="connsiteX3" fmla="*/ 3657012 w 3892190"/>
              <a:gd name="connsiteY3" fmla="*/ 58791 h 1683861"/>
              <a:gd name="connsiteX4" fmla="*/ 3492388 w 3892190"/>
              <a:gd name="connsiteY4" fmla="*/ 70549 h 1683861"/>
              <a:gd name="connsiteX5" fmla="*/ 3386558 w 3892190"/>
              <a:gd name="connsiteY5" fmla="*/ 82308 h 1683861"/>
              <a:gd name="connsiteX6" fmla="*/ 3268969 w 3892190"/>
              <a:gd name="connsiteY6" fmla="*/ 94066 h 1683861"/>
              <a:gd name="connsiteX7" fmla="*/ 3151381 w 3892190"/>
              <a:gd name="connsiteY7" fmla="*/ 129341 h 1683861"/>
              <a:gd name="connsiteX8" fmla="*/ 2986756 w 3892190"/>
              <a:gd name="connsiteY8" fmla="*/ 141099 h 1683861"/>
              <a:gd name="connsiteX9" fmla="*/ 2563436 w 3892190"/>
              <a:gd name="connsiteY9" fmla="*/ 164615 h 1683861"/>
              <a:gd name="connsiteX10" fmla="*/ 1857904 w 3892190"/>
              <a:gd name="connsiteY10" fmla="*/ 188132 h 1683861"/>
              <a:gd name="connsiteX11" fmla="*/ 1787350 w 3892190"/>
              <a:gd name="connsiteY11" fmla="*/ 235165 h 1683861"/>
              <a:gd name="connsiteX12" fmla="*/ 1752074 w 3892190"/>
              <a:gd name="connsiteY12" fmla="*/ 270440 h 1683861"/>
              <a:gd name="connsiteX13" fmla="*/ 1681520 w 3892190"/>
              <a:gd name="connsiteY13" fmla="*/ 317473 h 1683861"/>
              <a:gd name="connsiteX14" fmla="*/ 1575690 w 3892190"/>
              <a:gd name="connsiteY14" fmla="*/ 411539 h 1683861"/>
              <a:gd name="connsiteX15" fmla="*/ 1587449 w 3892190"/>
              <a:gd name="connsiteY15" fmla="*/ 458572 h 1683861"/>
              <a:gd name="connsiteX16" fmla="*/ 1975492 w 3892190"/>
              <a:gd name="connsiteY16" fmla="*/ 470330 h 1683861"/>
              <a:gd name="connsiteX17" fmla="*/ 2104840 w 3892190"/>
              <a:gd name="connsiteY17" fmla="*/ 493847 h 1683861"/>
              <a:gd name="connsiteX18" fmla="*/ 2140117 w 3892190"/>
              <a:gd name="connsiteY18" fmla="*/ 517363 h 1683861"/>
              <a:gd name="connsiteX19" fmla="*/ 2151876 w 3892190"/>
              <a:gd name="connsiteY19" fmla="*/ 717253 h 1683861"/>
              <a:gd name="connsiteX20" fmla="*/ 2128358 w 3892190"/>
              <a:gd name="connsiteY20" fmla="*/ 752528 h 1683861"/>
              <a:gd name="connsiteX21" fmla="*/ 2093081 w 3892190"/>
              <a:gd name="connsiteY21" fmla="*/ 776045 h 1683861"/>
              <a:gd name="connsiteX22" fmla="*/ 2069563 w 3892190"/>
              <a:gd name="connsiteY22" fmla="*/ 811319 h 1683861"/>
              <a:gd name="connsiteX23" fmla="*/ 1999010 w 3892190"/>
              <a:gd name="connsiteY23" fmla="*/ 858352 h 1683861"/>
              <a:gd name="connsiteX24" fmla="*/ 1963734 w 3892190"/>
              <a:gd name="connsiteY24" fmla="*/ 881869 h 1683861"/>
              <a:gd name="connsiteX25" fmla="*/ 1928457 w 3892190"/>
              <a:gd name="connsiteY25" fmla="*/ 905385 h 1683861"/>
              <a:gd name="connsiteX26" fmla="*/ 1857904 w 3892190"/>
              <a:gd name="connsiteY26" fmla="*/ 975935 h 1683861"/>
              <a:gd name="connsiteX27" fmla="*/ 1822627 w 3892190"/>
              <a:gd name="connsiteY27" fmla="*/ 999451 h 1683861"/>
              <a:gd name="connsiteX28" fmla="*/ 1752074 w 3892190"/>
              <a:gd name="connsiteY28" fmla="*/ 1046484 h 1683861"/>
              <a:gd name="connsiteX29" fmla="*/ 1681520 w 3892190"/>
              <a:gd name="connsiteY29" fmla="*/ 1093517 h 1683861"/>
              <a:gd name="connsiteX30" fmla="*/ 1646244 w 3892190"/>
              <a:gd name="connsiteY30" fmla="*/ 1105276 h 1683861"/>
              <a:gd name="connsiteX31" fmla="*/ 1575690 w 3892190"/>
              <a:gd name="connsiteY31" fmla="*/ 1140550 h 1683861"/>
              <a:gd name="connsiteX32" fmla="*/ 1540414 w 3892190"/>
              <a:gd name="connsiteY32" fmla="*/ 1164067 h 1683861"/>
              <a:gd name="connsiteX33" fmla="*/ 1505137 w 3892190"/>
              <a:gd name="connsiteY33" fmla="*/ 1175825 h 1683861"/>
              <a:gd name="connsiteX34" fmla="*/ 1434584 w 3892190"/>
              <a:gd name="connsiteY34" fmla="*/ 1222858 h 1683861"/>
              <a:gd name="connsiteX35" fmla="*/ 1399307 w 3892190"/>
              <a:gd name="connsiteY35" fmla="*/ 1246375 h 1683861"/>
              <a:gd name="connsiteX36" fmla="*/ 1187647 w 3892190"/>
              <a:gd name="connsiteY36" fmla="*/ 1316924 h 1683861"/>
              <a:gd name="connsiteX37" fmla="*/ 1117094 w 3892190"/>
              <a:gd name="connsiteY37" fmla="*/ 1340441 h 1683861"/>
              <a:gd name="connsiteX38" fmla="*/ 1034782 w 3892190"/>
              <a:gd name="connsiteY38" fmla="*/ 1375715 h 1683861"/>
              <a:gd name="connsiteX39" fmla="*/ 964229 w 3892190"/>
              <a:gd name="connsiteY39" fmla="*/ 1399232 h 1683861"/>
              <a:gd name="connsiteX40" fmla="*/ 858399 w 3892190"/>
              <a:gd name="connsiteY40" fmla="*/ 1434507 h 1683861"/>
              <a:gd name="connsiteX41" fmla="*/ 776087 w 3892190"/>
              <a:gd name="connsiteY41" fmla="*/ 1458023 h 1683861"/>
              <a:gd name="connsiteX42" fmla="*/ 740810 w 3892190"/>
              <a:gd name="connsiteY42" fmla="*/ 1469781 h 1683861"/>
              <a:gd name="connsiteX43" fmla="*/ 646739 w 3892190"/>
              <a:gd name="connsiteY43" fmla="*/ 1493298 h 1683861"/>
              <a:gd name="connsiteX44" fmla="*/ 576186 w 3892190"/>
              <a:gd name="connsiteY44" fmla="*/ 1516814 h 1683861"/>
              <a:gd name="connsiteX45" fmla="*/ 505632 w 3892190"/>
              <a:gd name="connsiteY45" fmla="*/ 1540331 h 1683861"/>
              <a:gd name="connsiteX46" fmla="*/ 470356 w 3892190"/>
              <a:gd name="connsiteY46" fmla="*/ 1552089 h 1683861"/>
              <a:gd name="connsiteX47" fmla="*/ 435079 w 3892190"/>
              <a:gd name="connsiteY47" fmla="*/ 1575606 h 1683861"/>
              <a:gd name="connsiteX48" fmla="*/ 317490 w 3892190"/>
              <a:gd name="connsiteY48" fmla="*/ 1610880 h 1683861"/>
              <a:gd name="connsiteX49" fmla="*/ 246937 w 3892190"/>
              <a:gd name="connsiteY49" fmla="*/ 1634397 h 1683861"/>
              <a:gd name="connsiteX50" fmla="*/ 211660 w 3892190"/>
              <a:gd name="connsiteY50" fmla="*/ 1646155 h 1683861"/>
              <a:gd name="connsiteX51" fmla="*/ 94071 w 3892190"/>
              <a:gd name="connsiteY51" fmla="*/ 1657913 h 1683861"/>
              <a:gd name="connsiteX52" fmla="*/ 35277 w 3892190"/>
              <a:gd name="connsiteY52" fmla="*/ 1669672 h 1683861"/>
              <a:gd name="connsiteX53" fmla="*/ 0 w 3892190"/>
              <a:gd name="connsiteY53" fmla="*/ 1681430 h 1683861"/>
              <a:gd name="connsiteX54" fmla="*/ 0 w 3892190"/>
              <a:gd name="connsiteY54" fmla="*/ 1634397 h 168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892190" h="1683861">
                <a:moveTo>
                  <a:pt x="3892190" y="0"/>
                </a:moveTo>
                <a:cubicBezTo>
                  <a:pt x="3834224" y="8280"/>
                  <a:pt x="3813241" y="8397"/>
                  <a:pt x="3762842" y="23516"/>
                </a:cubicBezTo>
                <a:cubicBezTo>
                  <a:pt x="3739098" y="30639"/>
                  <a:pt x="3715807" y="39194"/>
                  <a:pt x="3692289" y="47033"/>
                </a:cubicBezTo>
                <a:cubicBezTo>
                  <a:pt x="3680530" y="50952"/>
                  <a:pt x="3669375" y="57908"/>
                  <a:pt x="3657012" y="58791"/>
                </a:cubicBezTo>
                <a:lnTo>
                  <a:pt x="3492388" y="70549"/>
                </a:lnTo>
                <a:cubicBezTo>
                  <a:pt x="3457028" y="73624"/>
                  <a:pt x="3421857" y="78592"/>
                  <a:pt x="3386558" y="82308"/>
                </a:cubicBezTo>
                <a:lnTo>
                  <a:pt x="3268969" y="94066"/>
                </a:lnTo>
                <a:cubicBezTo>
                  <a:pt x="3251244" y="99974"/>
                  <a:pt x="3178031" y="126380"/>
                  <a:pt x="3151381" y="129341"/>
                </a:cubicBezTo>
                <a:cubicBezTo>
                  <a:pt x="3096703" y="135416"/>
                  <a:pt x="3041631" y="137180"/>
                  <a:pt x="2986756" y="141099"/>
                </a:cubicBezTo>
                <a:cubicBezTo>
                  <a:pt x="2790262" y="169168"/>
                  <a:pt x="2938661" y="150971"/>
                  <a:pt x="2563436" y="164615"/>
                </a:cubicBezTo>
                <a:cubicBezTo>
                  <a:pt x="1991929" y="185396"/>
                  <a:pt x="2532930" y="168280"/>
                  <a:pt x="1857904" y="188132"/>
                </a:cubicBezTo>
                <a:cubicBezTo>
                  <a:pt x="1745365" y="300665"/>
                  <a:pt x="1889459" y="167096"/>
                  <a:pt x="1787350" y="235165"/>
                </a:cubicBezTo>
                <a:cubicBezTo>
                  <a:pt x="1773514" y="244389"/>
                  <a:pt x="1765200" y="260231"/>
                  <a:pt x="1752074" y="270440"/>
                </a:cubicBezTo>
                <a:cubicBezTo>
                  <a:pt x="1729763" y="287792"/>
                  <a:pt x="1701507" y="297488"/>
                  <a:pt x="1681520" y="317473"/>
                </a:cubicBezTo>
                <a:cubicBezTo>
                  <a:pt x="1600974" y="398015"/>
                  <a:pt x="1638640" y="369574"/>
                  <a:pt x="1575690" y="411539"/>
                </a:cubicBezTo>
                <a:cubicBezTo>
                  <a:pt x="1555209" y="442260"/>
                  <a:pt x="1530073" y="455385"/>
                  <a:pt x="1587449" y="458572"/>
                </a:cubicBezTo>
                <a:cubicBezTo>
                  <a:pt x="1716657" y="465750"/>
                  <a:pt x="1846144" y="466411"/>
                  <a:pt x="1975492" y="470330"/>
                </a:cubicBezTo>
                <a:cubicBezTo>
                  <a:pt x="2007929" y="474384"/>
                  <a:pt x="2068583" y="475720"/>
                  <a:pt x="2104840" y="493847"/>
                </a:cubicBezTo>
                <a:cubicBezTo>
                  <a:pt x="2117480" y="500167"/>
                  <a:pt x="2128358" y="509524"/>
                  <a:pt x="2140117" y="517363"/>
                </a:cubicBezTo>
                <a:cubicBezTo>
                  <a:pt x="2170702" y="609112"/>
                  <a:pt x="2177447" y="597928"/>
                  <a:pt x="2151876" y="717253"/>
                </a:cubicBezTo>
                <a:cubicBezTo>
                  <a:pt x="2148915" y="731071"/>
                  <a:pt x="2138351" y="742535"/>
                  <a:pt x="2128358" y="752528"/>
                </a:cubicBezTo>
                <a:cubicBezTo>
                  <a:pt x="2118365" y="762521"/>
                  <a:pt x="2104840" y="768206"/>
                  <a:pt x="2093081" y="776045"/>
                </a:cubicBezTo>
                <a:cubicBezTo>
                  <a:pt x="2085242" y="787803"/>
                  <a:pt x="2080198" y="802014"/>
                  <a:pt x="2069563" y="811319"/>
                </a:cubicBezTo>
                <a:cubicBezTo>
                  <a:pt x="2048291" y="829931"/>
                  <a:pt x="2022528" y="842674"/>
                  <a:pt x="1999010" y="858352"/>
                </a:cubicBezTo>
                <a:lnTo>
                  <a:pt x="1963734" y="881869"/>
                </a:lnTo>
                <a:cubicBezTo>
                  <a:pt x="1951975" y="889708"/>
                  <a:pt x="1938450" y="895392"/>
                  <a:pt x="1928457" y="905385"/>
                </a:cubicBezTo>
                <a:cubicBezTo>
                  <a:pt x="1904939" y="928902"/>
                  <a:pt x="1885577" y="957488"/>
                  <a:pt x="1857904" y="975935"/>
                </a:cubicBezTo>
                <a:cubicBezTo>
                  <a:pt x="1846145" y="983774"/>
                  <a:pt x="1833484" y="990404"/>
                  <a:pt x="1822627" y="999451"/>
                </a:cubicBezTo>
                <a:cubicBezTo>
                  <a:pt x="1763904" y="1048384"/>
                  <a:pt x="1814069" y="1025820"/>
                  <a:pt x="1752074" y="1046484"/>
                </a:cubicBezTo>
                <a:cubicBezTo>
                  <a:pt x="1728556" y="1062162"/>
                  <a:pt x="1708334" y="1084579"/>
                  <a:pt x="1681520" y="1093517"/>
                </a:cubicBezTo>
                <a:cubicBezTo>
                  <a:pt x="1669761" y="1097437"/>
                  <a:pt x="1657330" y="1099733"/>
                  <a:pt x="1646244" y="1105276"/>
                </a:cubicBezTo>
                <a:cubicBezTo>
                  <a:pt x="1555075" y="1150859"/>
                  <a:pt x="1664350" y="1110999"/>
                  <a:pt x="1575690" y="1140550"/>
                </a:cubicBezTo>
                <a:cubicBezTo>
                  <a:pt x="1563931" y="1148389"/>
                  <a:pt x="1553054" y="1157747"/>
                  <a:pt x="1540414" y="1164067"/>
                </a:cubicBezTo>
                <a:cubicBezTo>
                  <a:pt x="1529328" y="1169610"/>
                  <a:pt x="1515972" y="1169806"/>
                  <a:pt x="1505137" y="1175825"/>
                </a:cubicBezTo>
                <a:cubicBezTo>
                  <a:pt x="1480429" y="1189551"/>
                  <a:pt x="1458102" y="1207180"/>
                  <a:pt x="1434584" y="1222858"/>
                </a:cubicBezTo>
                <a:cubicBezTo>
                  <a:pt x="1422825" y="1230697"/>
                  <a:pt x="1412714" y="1241906"/>
                  <a:pt x="1399307" y="1246375"/>
                </a:cubicBezTo>
                <a:lnTo>
                  <a:pt x="1187647" y="1316924"/>
                </a:lnTo>
                <a:cubicBezTo>
                  <a:pt x="1187643" y="1316925"/>
                  <a:pt x="1117097" y="1340439"/>
                  <a:pt x="1117094" y="1340441"/>
                </a:cubicBezTo>
                <a:cubicBezTo>
                  <a:pt x="1061125" y="1377751"/>
                  <a:pt x="1103812" y="1355007"/>
                  <a:pt x="1034782" y="1375715"/>
                </a:cubicBezTo>
                <a:cubicBezTo>
                  <a:pt x="1011038" y="1382838"/>
                  <a:pt x="987747" y="1391393"/>
                  <a:pt x="964229" y="1399232"/>
                </a:cubicBezTo>
                <a:lnTo>
                  <a:pt x="858399" y="1434507"/>
                </a:lnTo>
                <a:cubicBezTo>
                  <a:pt x="773850" y="1462689"/>
                  <a:pt x="879399" y="1428507"/>
                  <a:pt x="776087" y="1458023"/>
                </a:cubicBezTo>
                <a:cubicBezTo>
                  <a:pt x="764169" y="1461428"/>
                  <a:pt x="752768" y="1466520"/>
                  <a:pt x="740810" y="1469781"/>
                </a:cubicBezTo>
                <a:cubicBezTo>
                  <a:pt x="709627" y="1478285"/>
                  <a:pt x="677403" y="1483078"/>
                  <a:pt x="646739" y="1493298"/>
                </a:cubicBezTo>
                <a:lnTo>
                  <a:pt x="576186" y="1516814"/>
                </a:lnTo>
                <a:lnTo>
                  <a:pt x="505632" y="1540331"/>
                </a:lnTo>
                <a:lnTo>
                  <a:pt x="470356" y="1552089"/>
                </a:lnTo>
                <a:cubicBezTo>
                  <a:pt x="458597" y="1559928"/>
                  <a:pt x="447993" y="1569867"/>
                  <a:pt x="435079" y="1575606"/>
                </a:cubicBezTo>
                <a:cubicBezTo>
                  <a:pt x="377512" y="1601190"/>
                  <a:pt x="370114" y="1595093"/>
                  <a:pt x="317490" y="1610880"/>
                </a:cubicBezTo>
                <a:cubicBezTo>
                  <a:pt x="293746" y="1618003"/>
                  <a:pt x="270455" y="1626558"/>
                  <a:pt x="246937" y="1634397"/>
                </a:cubicBezTo>
                <a:cubicBezTo>
                  <a:pt x="235178" y="1638316"/>
                  <a:pt x="223993" y="1644922"/>
                  <a:pt x="211660" y="1646155"/>
                </a:cubicBezTo>
                <a:lnTo>
                  <a:pt x="94071" y="1657913"/>
                </a:lnTo>
                <a:cubicBezTo>
                  <a:pt x="74473" y="1661833"/>
                  <a:pt x="54666" y="1664825"/>
                  <a:pt x="35277" y="1669672"/>
                </a:cubicBezTo>
                <a:cubicBezTo>
                  <a:pt x="23252" y="1672678"/>
                  <a:pt x="8765" y="1690194"/>
                  <a:pt x="0" y="1681430"/>
                </a:cubicBezTo>
                <a:lnTo>
                  <a:pt x="0" y="1634397"/>
                </a:lnTo>
              </a:path>
            </a:pathLst>
          </a:custGeom>
          <a:noFill/>
          <a:ln w="76200" cmpd="sng">
            <a:solidFill>
              <a:srgbClr val="FF0000">
                <a:alpha val="3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53200" y="4800600"/>
            <a:ext cx="0" cy="533400"/>
          </a:xfrm>
          <a:prstGeom prst="line">
            <a:avLst/>
          </a:prstGeom>
          <a:ln w="76200" cmpd="sng">
            <a:solidFill>
              <a:srgbClr val="FF00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4800600"/>
            <a:ext cx="0" cy="533400"/>
          </a:xfrm>
          <a:prstGeom prst="line">
            <a:avLst/>
          </a:prstGeom>
          <a:ln w="76200" cmpd="sng">
            <a:solidFill>
              <a:srgbClr val="FF0000">
                <a:alpha val="5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588AA97-D6DB-B448-9450-5BC3A7B71218}"/>
              </a:ext>
            </a:extLst>
          </p:cNvPr>
          <p:cNvSpPr/>
          <p:nvPr/>
        </p:nvSpPr>
        <p:spPr>
          <a:xfrm>
            <a:off x="2209800" y="20574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5A32ACC-E04F-D74B-A812-9BAA0F9129AD}"/>
              </a:ext>
            </a:extLst>
          </p:cNvPr>
          <p:cNvSpPr/>
          <p:nvPr/>
        </p:nvSpPr>
        <p:spPr bwMode="auto">
          <a:xfrm>
            <a:off x="1327759" y="990600"/>
            <a:ext cx="5476552" cy="2780826"/>
          </a:xfrm>
          <a:custGeom>
            <a:avLst/>
            <a:gdLst>
              <a:gd name="connsiteX0" fmla="*/ 137786 w 5476552"/>
              <a:gd name="connsiteY0" fmla="*/ 2780778 h 2780826"/>
              <a:gd name="connsiteX1" fmla="*/ 225468 w 5476552"/>
              <a:gd name="connsiteY1" fmla="*/ 2768252 h 2780826"/>
              <a:gd name="connsiteX2" fmla="*/ 325677 w 5476552"/>
              <a:gd name="connsiteY2" fmla="*/ 2755726 h 2780826"/>
              <a:gd name="connsiteX3" fmla="*/ 388307 w 5476552"/>
              <a:gd name="connsiteY3" fmla="*/ 2743200 h 2780826"/>
              <a:gd name="connsiteX4" fmla="*/ 513567 w 5476552"/>
              <a:gd name="connsiteY4" fmla="*/ 2730674 h 2780826"/>
              <a:gd name="connsiteX5" fmla="*/ 588723 w 5476552"/>
              <a:gd name="connsiteY5" fmla="*/ 2705622 h 2780826"/>
              <a:gd name="connsiteX6" fmla="*/ 626301 w 5476552"/>
              <a:gd name="connsiteY6" fmla="*/ 2693096 h 2780826"/>
              <a:gd name="connsiteX7" fmla="*/ 739036 w 5476552"/>
              <a:gd name="connsiteY7" fmla="*/ 2642992 h 2780826"/>
              <a:gd name="connsiteX8" fmla="*/ 864296 w 5476552"/>
              <a:gd name="connsiteY8" fmla="*/ 2605414 h 2780826"/>
              <a:gd name="connsiteX9" fmla="*/ 901874 w 5476552"/>
              <a:gd name="connsiteY9" fmla="*/ 2592888 h 2780826"/>
              <a:gd name="connsiteX10" fmla="*/ 939452 w 5476552"/>
              <a:gd name="connsiteY10" fmla="*/ 2580362 h 2780826"/>
              <a:gd name="connsiteX11" fmla="*/ 977030 w 5476552"/>
              <a:gd name="connsiteY11" fmla="*/ 2555310 h 2780826"/>
              <a:gd name="connsiteX12" fmla="*/ 1127342 w 5476552"/>
              <a:gd name="connsiteY12" fmla="*/ 2530258 h 2780826"/>
              <a:gd name="connsiteX13" fmla="*/ 1277655 w 5476552"/>
              <a:gd name="connsiteY13" fmla="*/ 2480154 h 2780826"/>
              <a:gd name="connsiteX14" fmla="*/ 1315233 w 5476552"/>
              <a:gd name="connsiteY14" fmla="*/ 2467628 h 2780826"/>
              <a:gd name="connsiteX15" fmla="*/ 1352811 w 5476552"/>
              <a:gd name="connsiteY15" fmla="*/ 2455102 h 2780826"/>
              <a:gd name="connsiteX16" fmla="*/ 1427967 w 5476552"/>
              <a:gd name="connsiteY16" fmla="*/ 2404998 h 2780826"/>
              <a:gd name="connsiteX17" fmla="*/ 1465545 w 5476552"/>
              <a:gd name="connsiteY17" fmla="*/ 2379946 h 2780826"/>
              <a:gd name="connsiteX18" fmla="*/ 1540701 w 5476552"/>
              <a:gd name="connsiteY18" fmla="*/ 2354894 h 2780826"/>
              <a:gd name="connsiteX19" fmla="*/ 1578279 w 5476552"/>
              <a:gd name="connsiteY19" fmla="*/ 2329841 h 2780826"/>
              <a:gd name="connsiteX20" fmla="*/ 1615857 w 5476552"/>
              <a:gd name="connsiteY20" fmla="*/ 2317315 h 2780826"/>
              <a:gd name="connsiteX21" fmla="*/ 1691014 w 5476552"/>
              <a:gd name="connsiteY21" fmla="*/ 2267211 h 2780826"/>
              <a:gd name="connsiteX22" fmla="*/ 1728592 w 5476552"/>
              <a:gd name="connsiteY22" fmla="*/ 2254685 h 2780826"/>
              <a:gd name="connsiteX23" fmla="*/ 1803748 w 5476552"/>
              <a:gd name="connsiteY23" fmla="*/ 2204581 h 2780826"/>
              <a:gd name="connsiteX24" fmla="*/ 1828800 w 5476552"/>
              <a:gd name="connsiteY24" fmla="*/ 2167003 h 2780826"/>
              <a:gd name="connsiteX25" fmla="*/ 1866378 w 5476552"/>
              <a:gd name="connsiteY25" fmla="*/ 2141951 h 2780826"/>
              <a:gd name="connsiteX26" fmla="*/ 1903956 w 5476552"/>
              <a:gd name="connsiteY26" fmla="*/ 2104373 h 2780826"/>
              <a:gd name="connsiteX27" fmla="*/ 1941534 w 5476552"/>
              <a:gd name="connsiteY27" fmla="*/ 2029217 h 2780826"/>
              <a:gd name="connsiteX28" fmla="*/ 1979112 w 5476552"/>
              <a:gd name="connsiteY28" fmla="*/ 2004165 h 2780826"/>
              <a:gd name="connsiteX29" fmla="*/ 2016690 w 5476552"/>
              <a:gd name="connsiteY29" fmla="*/ 1991639 h 2780826"/>
              <a:gd name="connsiteX30" fmla="*/ 2129425 w 5476552"/>
              <a:gd name="connsiteY30" fmla="*/ 1929009 h 2780826"/>
              <a:gd name="connsiteX31" fmla="*/ 2154477 w 5476552"/>
              <a:gd name="connsiteY31" fmla="*/ 1853852 h 2780826"/>
              <a:gd name="connsiteX32" fmla="*/ 2167003 w 5476552"/>
              <a:gd name="connsiteY32" fmla="*/ 1816274 h 2780826"/>
              <a:gd name="connsiteX33" fmla="*/ 2154477 w 5476552"/>
              <a:gd name="connsiteY33" fmla="*/ 1653436 h 2780826"/>
              <a:gd name="connsiteX34" fmla="*/ 2066794 w 5476552"/>
              <a:gd name="connsiteY34" fmla="*/ 1615858 h 2780826"/>
              <a:gd name="connsiteX35" fmla="*/ 1791222 w 5476552"/>
              <a:gd name="connsiteY35" fmla="*/ 1590806 h 2780826"/>
              <a:gd name="connsiteX36" fmla="*/ 1665962 w 5476552"/>
              <a:gd name="connsiteY36" fmla="*/ 1578280 h 2780826"/>
              <a:gd name="connsiteX37" fmla="*/ 1615857 w 5476552"/>
              <a:gd name="connsiteY37" fmla="*/ 1565754 h 2780826"/>
              <a:gd name="connsiteX38" fmla="*/ 1653436 w 5476552"/>
              <a:gd name="connsiteY38" fmla="*/ 1553228 h 2780826"/>
              <a:gd name="connsiteX39" fmla="*/ 1678488 w 5476552"/>
              <a:gd name="connsiteY39" fmla="*/ 1515650 h 2780826"/>
              <a:gd name="connsiteX40" fmla="*/ 1753644 w 5476552"/>
              <a:gd name="connsiteY40" fmla="*/ 1465546 h 2780826"/>
              <a:gd name="connsiteX41" fmla="*/ 1791222 w 5476552"/>
              <a:gd name="connsiteY41" fmla="*/ 1427967 h 2780826"/>
              <a:gd name="connsiteX42" fmla="*/ 1816274 w 5476552"/>
              <a:gd name="connsiteY42" fmla="*/ 1390389 h 2780826"/>
              <a:gd name="connsiteX43" fmla="*/ 1853852 w 5476552"/>
              <a:gd name="connsiteY43" fmla="*/ 1377863 h 2780826"/>
              <a:gd name="connsiteX44" fmla="*/ 1916482 w 5476552"/>
              <a:gd name="connsiteY44" fmla="*/ 1290181 h 2780826"/>
              <a:gd name="connsiteX45" fmla="*/ 1954060 w 5476552"/>
              <a:gd name="connsiteY45" fmla="*/ 1277655 h 2780826"/>
              <a:gd name="connsiteX46" fmla="*/ 2818356 w 5476552"/>
              <a:gd name="connsiteY46" fmla="*/ 1277655 h 2780826"/>
              <a:gd name="connsiteX47" fmla="*/ 2880986 w 5476552"/>
              <a:gd name="connsiteY47" fmla="*/ 1265129 h 2780826"/>
              <a:gd name="connsiteX48" fmla="*/ 3043825 w 5476552"/>
              <a:gd name="connsiteY48" fmla="*/ 1252603 h 2780826"/>
              <a:gd name="connsiteX49" fmla="*/ 3131507 w 5476552"/>
              <a:gd name="connsiteY49" fmla="*/ 1240077 h 2780826"/>
              <a:gd name="connsiteX50" fmla="*/ 3294345 w 5476552"/>
              <a:gd name="connsiteY50" fmla="*/ 1227551 h 2780826"/>
              <a:gd name="connsiteX51" fmla="*/ 3382027 w 5476552"/>
              <a:gd name="connsiteY51" fmla="*/ 1215025 h 2780826"/>
              <a:gd name="connsiteX52" fmla="*/ 3519814 w 5476552"/>
              <a:gd name="connsiteY52" fmla="*/ 1202499 h 2780826"/>
              <a:gd name="connsiteX53" fmla="*/ 3557392 w 5476552"/>
              <a:gd name="connsiteY53" fmla="*/ 1189973 h 2780826"/>
              <a:gd name="connsiteX54" fmla="*/ 3945699 w 5476552"/>
              <a:gd name="connsiteY54" fmla="*/ 1152395 h 2780826"/>
              <a:gd name="connsiteX55" fmla="*/ 4070959 w 5476552"/>
              <a:gd name="connsiteY55" fmla="*/ 1139869 h 2780826"/>
              <a:gd name="connsiteX56" fmla="*/ 4183693 w 5476552"/>
              <a:gd name="connsiteY56" fmla="*/ 1114817 h 2780826"/>
              <a:gd name="connsiteX57" fmla="*/ 4221271 w 5476552"/>
              <a:gd name="connsiteY57" fmla="*/ 1102291 h 2780826"/>
              <a:gd name="connsiteX58" fmla="*/ 4321479 w 5476552"/>
              <a:gd name="connsiteY58" fmla="*/ 1089765 h 2780826"/>
              <a:gd name="connsiteX59" fmla="*/ 4409162 w 5476552"/>
              <a:gd name="connsiteY59" fmla="*/ 1064713 h 2780826"/>
              <a:gd name="connsiteX60" fmla="*/ 4496844 w 5476552"/>
              <a:gd name="connsiteY60" fmla="*/ 1052187 h 2780826"/>
              <a:gd name="connsiteX61" fmla="*/ 4622104 w 5476552"/>
              <a:gd name="connsiteY61" fmla="*/ 1027135 h 2780826"/>
              <a:gd name="connsiteX62" fmla="*/ 4847573 w 5476552"/>
              <a:gd name="connsiteY62" fmla="*/ 1002083 h 2780826"/>
              <a:gd name="connsiteX63" fmla="*/ 4997885 w 5476552"/>
              <a:gd name="connsiteY63" fmla="*/ 977030 h 2780826"/>
              <a:gd name="connsiteX64" fmla="*/ 5047989 w 5476552"/>
              <a:gd name="connsiteY64" fmla="*/ 964504 h 2780826"/>
              <a:gd name="connsiteX65" fmla="*/ 5110619 w 5476552"/>
              <a:gd name="connsiteY65" fmla="*/ 951978 h 2780826"/>
              <a:gd name="connsiteX66" fmla="*/ 5223353 w 5476552"/>
              <a:gd name="connsiteY66" fmla="*/ 939452 h 2780826"/>
              <a:gd name="connsiteX67" fmla="*/ 5298509 w 5476552"/>
              <a:gd name="connsiteY67" fmla="*/ 926926 h 2780826"/>
              <a:gd name="connsiteX68" fmla="*/ 5336088 w 5476552"/>
              <a:gd name="connsiteY68" fmla="*/ 914400 h 2780826"/>
              <a:gd name="connsiteX69" fmla="*/ 5436296 w 5476552"/>
              <a:gd name="connsiteY69" fmla="*/ 901874 h 2780826"/>
              <a:gd name="connsiteX70" fmla="*/ 5461348 w 5476552"/>
              <a:gd name="connsiteY70" fmla="*/ 288099 h 2780826"/>
              <a:gd name="connsiteX71" fmla="*/ 5448822 w 5476552"/>
              <a:gd name="connsiteY71" fmla="*/ 50104 h 2780826"/>
              <a:gd name="connsiteX72" fmla="*/ 4684734 w 5476552"/>
              <a:gd name="connsiteY72" fmla="*/ 75157 h 2780826"/>
              <a:gd name="connsiteX73" fmla="*/ 4534422 w 5476552"/>
              <a:gd name="connsiteY73" fmla="*/ 87683 h 2780826"/>
              <a:gd name="connsiteX74" fmla="*/ 4346531 w 5476552"/>
              <a:gd name="connsiteY74" fmla="*/ 62630 h 2780826"/>
              <a:gd name="connsiteX75" fmla="*/ 4271375 w 5476552"/>
              <a:gd name="connsiteY75" fmla="*/ 37578 h 2780826"/>
              <a:gd name="connsiteX76" fmla="*/ 3745282 w 5476552"/>
              <a:gd name="connsiteY76" fmla="*/ 75157 h 2780826"/>
              <a:gd name="connsiteX77" fmla="*/ 3620022 w 5476552"/>
              <a:gd name="connsiteY77" fmla="*/ 87683 h 2780826"/>
              <a:gd name="connsiteX78" fmla="*/ 3294345 w 5476552"/>
              <a:gd name="connsiteY78" fmla="*/ 62630 h 2780826"/>
              <a:gd name="connsiteX79" fmla="*/ 3081403 w 5476552"/>
              <a:gd name="connsiteY79" fmla="*/ 37578 h 2780826"/>
              <a:gd name="connsiteX80" fmla="*/ 2918564 w 5476552"/>
              <a:gd name="connsiteY80" fmla="*/ 50104 h 2780826"/>
              <a:gd name="connsiteX81" fmla="*/ 2855934 w 5476552"/>
              <a:gd name="connsiteY81" fmla="*/ 62630 h 2780826"/>
              <a:gd name="connsiteX82" fmla="*/ 2780778 w 5476552"/>
              <a:gd name="connsiteY82" fmla="*/ 75157 h 2780826"/>
              <a:gd name="connsiteX83" fmla="*/ 2693096 w 5476552"/>
              <a:gd name="connsiteY83" fmla="*/ 62630 h 2780826"/>
              <a:gd name="connsiteX84" fmla="*/ 2630466 w 5476552"/>
              <a:gd name="connsiteY84" fmla="*/ 50104 h 2780826"/>
              <a:gd name="connsiteX85" fmla="*/ 1941534 w 5476552"/>
              <a:gd name="connsiteY85" fmla="*/ 62630 h 2780826"/>
              <a:gd name="connsiteX86" fmla="*/ 1828800 w 5476552"/>
              <a:gd name="connsiteY86" fmla="*/ 62630 h 2780826"/>
              <a:gd name="connsiteX87" fmla="*/ 1753644 w 5476552"/>
              <a:gd name="connsiteY87" fmla="*/ 37578 h 2780826"/>
              <a:gd name="connsiteX88" fmla="*/ 1503123 w 5476552"/>
              <a:gd name="connsiteY88" fmla="*/ 50104 h 2780826"/>
              <a:gd name="connsiteX89" fmla="*/ 1377863 w 5476552"/>
              <a:gd name="connsiteY89" fmla="*/ 37578 h 2780826"/>
              <a:gd name="connsiteX90" fmla="*/ 964504 w 5476552"/>
              <a:gd name="connsiteY90" fmla="*/ 25052 h 2780826"/>
              <a:gd name="connsiteX91" fmla="*/ 801666 w 5476552"/>
              <a:gd name="connsiteY91" fmla="*/ 12526 h 2780826"/>
              <a:gd name="connsiteX92" fmla="*/ 764088 w 5476552"/>
              <a:gd name="connsiteY92" fmla="*/ 0 h 2780826"/>
              <a:gd name="connsiteX93" fmla="*/ 488515 w 5476552"/>
              <a:gd name="connsiteY93" fmla="*/ 12526 h 2780826"/>
              <a:gd name="connsiteX94" fmla="*/ 125260 w 5476552"/>
              <a:gd name="connsiteY94" fmla="*/ 25052 h 2780826"/>
              <a:gd name="connsiteX95" fmla="*/ 87682 w 5476552"/>
              <a:gd name="connsiteY95" fmla="*/ 37578 h 2780826"/>
              <a:gd name="connsiteX96" fmla="*/ 37578 w 5476552"/>
              <a:gd name="connsiteY96" fmla="*/ 50104 h 2780826"/>
              <a:gd name="connsiteX97" fmla="*/ 25052 w 5476552"/>
              <a:gd name="connsiteY97" fmla="*/ 125261 h 2780826"/>
              <a:gd name="connsiteX98" fmla="*/ 12526 w 5476552"/>
              <a:gd name="connsiteY98" fmla="*/ 300625 h 2780826"/>
              <a:gd name="connsiteX99" fmla="*/ 0 w 5476552"/>
              <a:gd name="connsiteY99" fmla="*/ 338203 h 2780826"/>
              <a:gd name="connsiteX100" fmla="*/ 12526 w 5476552"/>
              <a:gd name="connsiteY100" fmla="*/ 513567 h 2780826"/>
              <a:gd name="connsiteX101" fmla="*/ 37578 w 5476552"/>
              <a:gd name="connsiteY101" fmla="*/ 588724 h 2780826"/>
              <a:gd name="connsiteX102" fmla="*/ 50104 w 5476552"/>
              <a:gd name="connsiteY102" fmla="*/ 1177447 h 2780826"/>
              <a:gd name="connsiteX103" fmla="*/ 62630 w 5476552"/>
              <a:gd name="connsiteY103" fmla="*/ 1215025 h 2780826"/>
              <a:gd name="connsiteX104" fmla="*/ 50104 w 5476552"/>
              <a:gd name="connsiteY104" fmla="*/ 1503124 h 2780826"/>
              <a:gd name="connsiteX105" fmla="*/ 37578 w 5476552"/>
              <a:gd name="connsiteY105" fmla="*/ 2154477 h 2780826"/>
              <a:gd name="connsiteX106" fmla="*/ 50104 w 5476552"/>
              <a:gd name="connsiteY106" fmla="*/ 2480154 h 2780826"/>
              <a:gd name="connsiteX107" fmla="*/ 25052 w 5476552"/>
              <a:gd name="connsiteY107" fmla="*/ 2755726 h 2780826"/>
              <a:gd name="connsiteX108" fmla="*/ 75156 w 5476552"/>
              <a:gd name="connsiteY108" fmla="*/ 2780778 h 27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476552" h="2780826">
                <a:moveTo>
                  <a:pt x="137786" y="2780778"/>
                </a:moveTo>
                <a:lnTo>
                  <a:pt x="225468" y="2768252"/>
                </a:lnTo>
                <a:cubicBezTo>
                  <a:pt x="258836" y="2763803"/>
                  <a:pt x="292405" y="2760845"/>
                  <a:pt x="325677" y="2755726"/>
                </a:cubicBezTo>
                <a:cubicBezTo>
                  <a:pt x="346720" y="2752489"/>
                  <a:pt x="367204" y="2746014"/>
                  <a:pt x="388307" y="2743200"/>
                </a:cubicBezTo>
                <a:cubicBezTo>
                  <a:pt x="429900" y="2737654"/>
                  <a:pt x="471814" y="2734849"/>
                  <a:pt x="513567" y="2730674"/>
                </a:cubicBezTo>
                <a:lnTo>
                  <a:pt x="588723" y="2705622"/>
                </a:lnTo>
                <a:cubicBezTo>
                  <a:pt x="601249" y="2701447"/>
                  <a:pt x="615315" y="2700420"/>
                  <a:pt x="626301" y="2693096"/>
                </a:cubicBezTo>
                <a:cubicBezTo>
                  <a:pt x="675654" y="2660194"/>
                  <a:pt x="667484" y="2660880"/>
                  <a:pt x="739036" y="2642992"/>
                </a:cubicBezTo>
                <a:cubicBezTo>
                  <a:pt x="814759" y="2624061"/>
                  <a:pt x="772808" y="2635910"/>
                  <a:pt x="864296" y="2605414"/>
                </a:cubicBezTo>
                <a:lnTo>
                  <a:pt x="901874" y="2592888"/>
                </a:lnTo>
                <a:cubicBezTo>
                  <a:pt x="914400" y="2588713"/>
                  <a:pt x="928466" y="2587686"/>
                  <a:pt x="939452" y="2580362"/>
                </a:cubicBezTo>
                <a:cubicBezTo>
                  <a:pt x="951978" y="2572011"/>
                  <a:pt x="962934" y="2560596"/>
                  <a:pt x="977030" y="2555310"/>
                </a:cubicBezTo>
                <a:cubicBezTo>
                  <a:pt x="999573" y="2546856"/>
                  <a:pt x="1114322" y="2532118"/>
                  <a:pt x="1127342" y="2530258"/>
                </a:cubicBezTo>
                <a:lnTo>
                  <a:pt x="1277655" y="2480154"/>
                </a:lnTo>
                <a:lnTo>
                  <a:pt x="1315233" y="2467628"/>
                </a:lnTo>
                <a:cubicBezTo>
                  <a:pt x="1327759" y="2463453"/>
                  <a:pt x="1341825" y="2462426"/>
                  <a:pt x="1352811" y="2455102"/>
                </a:cubicBezTo>
                <a:lnTo>
                  <a:pt x="1427967" y="2404998"/>
                </a:lnTo>
                <a:cubicBezTo>
                  <a:pt x="1440493" y="2396647"/>
                  <a:pt x="1451263" y="2384707"/>
                  <a:pt x="1465545" y="2379946"/>
                </a:cubicBezTo>
                <a:lnTo>
                  <a:pt x="1540701" y="2354894"/>
                </a:lnTo>
                <a:cubicBezTo>
                  <a:pt x="1553227" y="2346543"/>
                  <a:pt x="1564814" y="2336574"/>
                  <a:pt x="1578279" y="2329841"/>
                </a:cubicBezTo>
                <a:cubicBezTo>
                  <a:pt x="1590089" y="2323936"/>
                  <a:pt x="1604315" y="2323727"/>
                  <a:pt x="1615857" y="2317315"/>
                </a:cubicBezTo>
                <a:cubicBezTo>
                  <a:pt x="1642177" y="2302693"/>
                  <a:pt x="1662450" y="2276732"/>
                  <a:pt x="1691014" y="2267211"/>
                </a:cubicBezTo>
                <a:cubicBezTo>
                  <a:pt x="1703540" y="2263036"/>
                  <a:pt x="1717050" y="2261097"/>
                  <a:pt x="1728592" y="2254685"/>
                </a:cubicBezTo>
                <a:cubicBezTo>
                  <a:pt x="1754912" y="2240063"/>
                  <a:pt x="1803748" y="2204581"/>
                  <a:pt x="1803748" y="2204581"/>
                </a:cubicBezTo>
                <a:cubicBezTo>
                  <a:pt x="1812099" y="2192055"/>
                  <a:pt x="1818155" y="2177648"/>
                  <a:pt x="1828800" y="2167003"/>
                </a:cubicBezTo>
                <a:cubicBezTo>
                  <a:pt x="1839445" y="2156358"/>
                  <a:pt x="1854813" y="2151589"/>
                  <a:pt x="1866378" y="2141951"/>
                </a:cubicBezTo>
                <a:cubicBezTo>
                  <a:pt x="1879987" y="2130610"/>
                  <a:pt x="1891430" y="2116899"/>
                  <a:pt x="1903956" y="2104373"/>
                </a:cubicBezTo>
                <a:cubicBezTo>
                  <a:pt x="1914144" y="2073810"/>
                  <a:pt x="1917252" y="2053499"/>
                  <a:pt x="1941534" y="2029217"/>
                </a:cubicBezTo>
                <a:cubicBezTo>
                  <a:pt x="1952179" y="2018572"/>
                  <a:pt x="1965647" y="2010898"/>
                  <a:pt x="1979112" y="2004165"/>
                </a:cubicBezTo>
                <a:cubicBezTo>
                  <a:pt x="1990922" y="1998260"/>
                  <a:pt x="2005148" y="1998051"/>
                  <a:pt x="2016690" y="1991639"/>
                </a:cubicBezTo>
                <a:cubicBezTo>
                  <a:pt x="2145902" y="1919855"/>
                  <a:pt x="2044395" y="1957352"/>
                  <a:pt x="2129425" y="1929009"/>
                </a:cubicBezTo>
                <a:lnTo>
                  <a:pt x="2154477" y="1853852"/>
                </a:lnTo>
                <a:lnTo>
                  <a:pt x="2167003" y="1816274"/>
                </a:lnTo>
                <a:cubicBezTo>
                  <a:pt x="2162828" y="1761995"/>
                  <a:pt x="2168504" y="1706038"/>
                  <a:pt x="2154477" y="1653436"/>
                </a:cubicBezTo>
                <a:cubicBezTo>
                  <a:pt x="2148700" y="1631774"/>
                  <a:pt x="2078756" y="1617238"/>
                  <a:pt x="2066794" y="1615858"/>
                </a:cubicBezTo>
                <a:cubicBezTo>
                  <a:pt x="1975166" y="1605286"/>
                  <a:pt x="1883000" y="1599984"/>
                  <a:pt x="1791222" y="1590806"/>
                </a:cubicBezTo>
                <a:lnTo>
                  <a:pt x="1665962" y="1578280"/>
                </a:lnTo>
                <a:cubicBezTo>
                  <a:pt x="1649260" y="1574105"/>
                  <a:pt x="1623556" y="1581152"/>
                  <a:pt x="1615857" y="1565754"/>
                </a:cubicBezTo>
                <a:cubicBezTo>
                  <a:pt x="1609952" y="1553944"/>
                  <a:pt x="1643125" y="1561476"/>
                  <a:pt x="1653436" y="1553228"/>
                </a:cubicBezTo>
                <a:cubicBezTo>
                  <a:pt x="1665192" y="1543824"/>
                  <a:pt x="1668850" y="1527215"/>
                  <a:pt x="1678488" y="1515650"/>
                </a:cubicBezTo>
                <a:cubicBezTo>
                  <a:pt x="1714576" y="1472344"/>
                  <a:pt x="1707330" y="1480984"/>
                  <a:pt x="1753644" y="1465546"/>
                </a:cubicBezTo>
                <a:cubicBezTo>
                  <a:pt x="1766170" y="1453020"/>
                  <a:pt x="1779881" y="1441576"/>
                  <a:pt x="1791222" y="1427967"/>
                </a:cubicBezTo>
                <a:cubicBezTo>
                  <a:pt x="1800860" y="1416402"/>
                  <a:pt x="1804519" y="1399793"/>
                  <a:pt x="1816274" y="1390389"/>
                </a:cubicBezTo>
                <a:cubicBezTo>
                  <a:pt x="1826584" y="1382141"/>
                  <a:pt x="1841326" y="1382038"/>
                  <a:pt x="1853852" y="1377863"/>
                </a:cubicBezTo>
                <a:cubicBezTo>
                  <a:pt x="1865276" y="1360727"/>
                  <a:pt x="1904829" y="1299892"/>
                  <a:pt x="1916482" y="1290181"/>
                </a:cubicBezTo>
                <a:cubicBezTo>
                  <a:pt x="1926625" y="1281728"/>
                  <a:pt x="1941534" y="1281830"/>
                  <a:pt x="1954060" y="1277655"/>
                </a:cubicBezTo>
                <a:cubicBezTo>
                  <a:pt x="2264993" y="1355388"/>
                  <a:pt x="2026307" y="1300285"/>
                  <a:pt x="2818356" y="1277655"/>
                </a:cubicBezTo>
                <a:cubicBezTo>
                  <a:pt x="2839637" y="1277047"/>
                  <a:pt x="2859826" y="1267480"/>
                  <a:pt x="2880986" y="1265129"/>
                </a:cubicBezTo>
                <a:cubicBezTo>
                  <a:pt x="2935093" y="1259117"/>
                  <a:pt x="2989655" y="1258020"/>
                  <a:pt x="3043825" y="1252603"/>
                </a:cubicBezTo>
                <a:cubicBezTo>
                  <a:pt x="3073203" y="1249665"/>
                  <a:pt x="3102129" y="1243015"/>
                  <a:pt x="3131507" y="1240077"/>
                </a:cubicBezTo>
                <a:cubicBezTo>
                  <a:pt x="3185677" y="1234660"/>
                  <a:pt x="3240175" y="1232968"/>
                  <a:pt x="3294345" y="1227551"/>
                </a:cubicBezTo>
                <a:cubicBezTo>
                  <a:pt x="3323723" y="1224613"/>
                  <a:pt x="3352684" y="1218285"/>
                  <a:pt x="3382027" y="1215025"/>
                </a:cubicBezTo>
                <a:cubicBezTo>
                  <a:pt x="3427863" y="1209932"/>
                  <a:pt x="3473885" y="1206674"/>
                  <a:pt x="3519814" y="1202499"/>
                </a:cubicBezTo>
                <a:cubicBezTo>
                  <a:pt x="3532340" y="1198324"/>
                  <a:pt x="3544583" y="1193175"/>
                  <a:pt x="3557392" y="1189973"/>
                </a:cubicBezTo>
                <a:cubicBezTo>
                  <a:pt x="3680758" y="1159131"/>
                  <a:pt x="3834192" y="1163546"/>
                  <a:pt x="3945699" y="1152395"/>
                </a:cubicBezTo>
                <a:lnTo>
                  <a:pt x="4070959" y="1139869"/>
                </a:lnTo>
                <a:cubicBezTo>
                  <a:pt x="4155553" y="1111671"/>
                  <a:pt x="4051423" y="1144210"/>
                  <a:pt x="4183693" y="1114817"/>
                </a:cubicBezTo>
                <a:cubicBezTo>
                  <a:pt x="4196582" y="1111953"/>
                  <a:pt x="4208280" y="1104653"/>
                  <a:pt x="4221271" y="1102291"/>
                </a:cubicBezTo>
                <a:cubicBezTo>
                  <a:pt x="4254391" y="1096269"/>
                  <a:pt x="4288076" y="1093940"/>
                  <a:pt x="4321479" y="1089765"/>
                </a:cubicBezTo>
                <a:cubicBezTo>
                  <a:pt x="4353677" y="1079032"/>
                  <a:pt x="4374557" y="1071005"/>
                  <a:pt x="4409162" y="1064713"/>
                </a:cubicBezTo>
                <a:cubicBezTo>
                  <a:pt x="4438210" y="1059432"/>
                  <a:pt x="4467796" y="1057468"/>
                  <a:pt x="4496844" y="1052187"/>
                </a:cubicBezTo>
                <a:cubicBezTo>
                  <a:pt x="4594590" y="1034415"/>
                  <a:pt x="4496031" y="1041143"/>
                  <a:pt x="4622104" y="1027135"/>
                </a:cubicBezTo>
                <a:cubicBezTo>
                  <a:pt x="4885541" y="997864"/>
                  <a:pt x="4678463" y="1030268"/>
                  <a:pt x="4847573" y="1002083"/>
                </a:cubicBezTo>
                <a:cubicBezTo>
                  <a:pt x="4931484" y="974113"/>
                  <a:pt x="4842063" y="1001004"/>
                  <a:pt x="4997885" y="977030"/>
                </a:cubicBezTo>
                <a:cubicBezTo>
                  <a:pt x="5014900" y="974412"/>
                  <a:pt x="5031184" y="968239"/>
                  <a:pt x="5047989" y="964504"/>
                </a:cubicBezTo>
                <a:cubicBezTo>
                  <a:pt x="5068772" y="959886"/>
                  <a:pt x="5089543" y="954989"/>
                  <a:pt x="5110619" y="951978"/>
                </a:cubicBezTo>
                <a:cubicBezTo>
                  <a:pt x="5148048" y="946631"/>
                  <a:pt x="5185875" y="944449"/>
                  <a:pt x="5223353" y="939452"/>
                </a:cubicBezTo>
                <a:cubicBezTo>
                  <a:pt x="5248528" y="936095"/>
                  <a:pt x="5273716" y="932435"/>
                  <a:pt x="5298509" y="926926"/>
                </a:cubicBezTo>
                <a:cubicBezTo>
                  <a:pt x="5311398" y="924062"/>
                  <a:pt x="5323097" y="916762"/>
                  <a:pt x="5336088" y="914400"/>
                </a:cubicBezTo>
                <a:cubicBezTo>
                  <a:pt x="5369208" y="908378"/>
                  <a:pt x="5402893" y="906049"/>
                  <a:pt x="5436296" y="901874"/>
                </a:cubicBezTo>
                <a:cubicBezTo>
                  <a:pt x="5508692" y="684685"/>
                  <a:pt x="5461348" y="839058"/>
                  <a:pt x="5461348" y="288099"/>
                </a:cubicBezTo>
                <a:cubicBezTo>
                  <a:pt x="5461348" y="208658"/>
                  <a:pt x="5452997" y="129436"/>
                  <a:pt x="5448822" y="50104"/>
                </a:cubicBezTo>
                <a:cubicBezTo>
                  <a:pt x="5087783" y="86208"/>
                  <a:pt x="5486584" y="49701"/>
                  <a:pt x="4684734" y="75157"/>
                </a:cubicBezTo>
                <a:cubicBezTo>
                  <a:pt x="4634482" y="76752"/>
                  <a:pt x="4584526" y="83508"/>
                  <a:pt x="4534422" y="87683"/>
                </a:cubicBezTo>
                <a:cubicBezTo>
                  <a:pt x="4440235" y="79121"/>
                  <a:pt x="4418701" y="84281"/>
                  <a:pt x="4346531" y="62630"/>
                </a:cubicBezTo>
                <a:cubicBezTo>
                  <a:pt x="4321238" y="55042"/>
                  <a:pt x="4271375" y="37578"/>
                  <a:pt x="4271375" y="37578"/>
                </a:cubicBezTo>
                <a:cubicBezTo>
                  <a:pt x="4053565" y="110181"/>
                  <a:pt x="4222616" y="61897"/>
                  <a:pt x="3745282" y="75157"/>
                </a:cubicBezTo>
                <a:cubicBezTo>
                  <a:pt x="3703529" y="79332"/>
                  <a:pt x="3661984" y="87683"/>
                  <a:pt x="3620022" y="87683"/>
                </a:cubicBezTo>
                <a:cubicBezTo>
                  <a:pt x="3281480" y="87683"/>
                  <a:pt x="3471006" y="84714"/>
                  <a:pt x="3294345" y="62630"/>
                </a:cubicBezTo>
                <a:cubicBezTo>
                  <a:pt x="2923111" y="16224"/>
                  <a:pt x="3363021" y="77809"/>
                  <a:pt x="3081403" y="37578"/>
                </a:cubicBezTo>
                <a:cubicBezTo>
                  <a:pt x="3027123" y="41753"/>
                  <a:pt x="2972671" y="44092"/>
                  <a:pt x="2918564" y="50104"/>
                </a:cubicBezTo>
                <a:cubicBezTo>
                  <a:pt x="2897404" y="52455"/>
                  <a:pt x="2876881" y="58821"/>
                  <a:pt x="2855934" y="62630"/>
                </a:cubicBezTo>
                <a:cubicBezTo>
                  <a:pt x="2830946" y="67173"/>
                  <a:pt x="2805830" y="70981"/>
                  <a:pt x="2780778" y="75157"/>
                </a:cubicBezTo>
                <a:cubicBezTo>
                  <a:pt x="2751551" y="70981"/>
                  <a:pt x="2722218" y="67484"/>
                  <a:pt x="2693096" y="62630"/>
                </a:cubicBezTo>
                <a:cubicBezTo>
                  <a:pt x="2672096" y="59130"/>
                  <a:pt x="2651756" y="50104"/>
                  <a:pt x="2630466" y="50104"/>
                </a:cubicBezTo>
                <a:cubicBezTo>
                  <a:pt x="2400784" y="50104"/>
                  <a:pt x="2171178" y="58455"/>
                  <a:pt x="1941534" y="62630"/>
                </a:cubicBezTo>
                <a:cubicBezTo>
                  <a:pt x="1886410" y="81006"/>
                  <a:pt x="1904385" y="81527"/>
                  <a:pt x="1828800" y="62630"/>
                </a:cubicBezTo>
                <a:cubicBezTo>
                  <a:pt x="1803181" y="56225"/>
                  <a:pt x="1753644" y="37578"/>
                  <a:pt x="1753644" y="37578"/>
                </a:cubicBezTo>
                <a:cubicBezTo>
                  <a:pt x="1670137" y="41753"/>
                  <a:pt x="1586734" y="50104"/>
                  <a:pt x="1503123" y="50104"/>
                </a:cubicBezTo>
                <a:cubicBezTo>
                  <a:pt x="1461161" y="50104"/>
                  <a:pt x="1419779" y="39528"/>
                  <a:pt x="1377863" y="37578"/>
                </a:cubicBezTo>
                <a:cubicBezTo>
                  <a:pt x="1240162" y="31173"/>
                  <a:pt x="1102290" y="29227"/>
                  <a:pt x="964504" y="25052"/>
                </a:cubicBezTo>
                <a:cubicBezTo>
                  <a:pt x="910225" y="20877"/>
                  <a:pt x="855685" y="19278"/>
                  <a:pt x="801666" y="12526"/>
                </a:cubicBezTo>
                <a:cubicBezTo>
                  <a:pt x="788564" y="10888"/>
                  <a:pt x="777292" y="0"/>
                  <a:pt x="764088" y="0"/>
                </a:cubicBezTo>
                <a:cubicBezTo>
                  <a:pt x="672135" y="0"/>
                  <a:pt x="580397" y="8923"/>
                  <a:pt x="488515" y="12526"/>
                </a:cubicBezTo>
                <a:lnTo>
                  <a:pt x="125260" y="25052"/>
                </a:lnTo>
                <a:cubicBezTo>
                  <a:pt x="112734" y="29227"/>
                  <a:pt x="100378" y="33951"/>
                  <a:pt x="87682" y="37578"/>
                </a:cubicBezTo>
                <a:cubicBezTo>
                  <a:pt x="71129" y="42307"/>
                  <a:pt x="47584" y="36095"/>
                  <a:pt x="37578" y="50104"/>
                </a:cubicBezTo>
                <a:cubicBezTo>
                  <a:pt x="22816" y="70771"/>
                  <a:pt x="29227" y="100209"/>
                  <a:pt x="25052" y="125261"/>
                </a:cubicBezTo>
                <a:cubicBezTo>
                  <a:pt x="20877" y="183716"/>
                  <a:pt x="19373" y="242423"/>
                  <a:pt x="12526" y="300625"/>
                </a:cubicBezTo>
                <a:cubicBezTo>
                  <a:pt x="10983" y="313738"/>
                  <a:pt x="0" y="324999"/>
                  <a:pt x="0" y="338203"/>
                </a:cubicBezTo>
                <a:cubicBezTo>
                  <a:pt x="0" y="396807"/>
                  <a:pt x="3833" y="455612"/>
                  <a:pt x="12526" y="513567"/>
                </a:cubicBezTo>
                <a:cubicBezTo>
                  <a:pt x="16443" y="539682"/>
                  <a:pt x="37578" y="588724"/>
                  <a:pt x="37578" y="588724"/>
                </a:cubicBezTo>
                <a:cubicBezTo>
                  <a:pt x="41753" y="784965"/>
                  <a:pt x="42259" y="981318"/>
                  <a:pt x="50104" y="1177447"/>
                </a:cubicBezTo>
                <a:cubicBezTo>
                  <a:pt x="50632" y="1190640"/>
                  <a:pt x="62630" y="1201821"/>
                  <a:pt x="62630" y="1215025"/>
                </a:cubicBezTo>
                <a:cubicBezTo>
                  <a:pt x="62630" y="1311149"/>
                  <a:pt x="54279" y="1407091"/>
                  <a:pt x="50104" y="1503124"/>
                </a:cubicBezTo>
                <a:cubicBezTo>
                  <a:pt x="45929" y="1720242"/>
                  <a:pt x="37578" y="1937319"/>
                  <a:pt x="37578" y="2154477"/>
                </a:cubicBezTo>
                <a:cubicBezTo>
                  <a:pt x="37578" y="2263116"/>
                  <a:pt x="50104" y="2371515"/>
                  <a:pt x="50104" y="2480154"/>
                </a:cubicBezTo>
                <a:cubicBezTo>
                  <a:pt x="50104" y="2691673"/>
                  <a:pt x="60502" y="2649375"/>
                  <a:pt x="25052" y="2755726"/>
                </a:cubicBezTo>
                <a:cubicBezTo>
                  <a:pt x="66104" y="2783094"/>
                  <a:pt x="47576" y="2780778"/>
                  <a:pt x="75156" y="2780778"/>
                </a:cubicBezTo>
              </a:path>
            </a:pathLst>
          </a:custGeom>
          <a:solidFill>
            <a:srgbClr val="FF0000">
              <a:alpha val="1607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2A4D3-A670-D24B-BC7E-34BCBC497FC0}"/>
              </a:ext>
            </a:extLst>
          </p:cNvPr>
          <p:cNvSpPr/>
          <p:nvPr/>
        </p:nvSpPr>
        <p:spPr bwMode="auto">
          <a:xfrm>
            <a:off x="6804311" y="1066800"/>
            <a:ext cx="1255223" cy="4495800"/>
          </a:xfrm>
          <a:prstGeom prst="rect">
            <a:avLst/>
          </a:prstGeom>
          <a:solidFill>
            <a:srgbClr val="666699">
              <a:alpha val="1098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CACC50D-1555-B14A-B101-AE6B8BD07D5B}"/>
              </a:ext>
            </a:extLst>
          </p:cNvPr>
          <p:cNvSpPr/>
          <p:nvPr/>
        </p:nvSpPr>
        <p:spPr bwMode="auto">
          <a:xfrm>
            <a:off x="3581400" y="1954060"/>
            <a:ext cx="3269215" cy="3656333"/>
          </a:xfrm>
          <a:custGeom>
            <a:avLst/>
            <a:gdLst>
              <a:gd name="connsiteX0" fmla="*/ 0 w 3269215"/>
              <a:gd name="connsiteY0" fmla="*/ 3607496 h 3656333"/>
              <a:gd name="connsiteX1" fmla="*/ 37578 w 3269215"/>
              <a:gd name="connsiteY1" fmla="*/ 3444658 h 3656333"/>
              <a:gd name="connsiteX2" fmla="*/ 75156 w 3269215"/>
              <a:gd name="connsiteY2" fmla="*/ 3407080 h 3656333"/>
              <a:gd name="connsiteX3" fmla="*/ 100208 w 3269215"/>
              <a:gd name="connsiteY3" fmla="*/ 3331924 h 3656333"/>
              <a:gd name="connsiteX4" fmla="*/ 125260 w 3269215"/>
              <a:gd name="connsiteY4" fmla="*/ 3294345 h 3656333"/>
              <a:gd name="connsiteX5" fmla="*/ 150312 w 3269215"/>
              <a:gd name="connsiteY5" fmla="*/ 3219189 h 3656333"/>
              <a:gd name="connsiteX6" fmla="*/ 175364 w 3269215"/>
              <a:gd name="connsiteY6" fmla="*/ 3181611 h 3656333"/>
              <a:gd name="connsiteX7" fmla="*/ 187890 w 3269215"/>
              <a:gd name="connsiteY7" fmla="*/ 3144033 h 3656333"/>
              <a:gd name="connsiteX8" fmla="*/ 225468 w 3269215"/>
              <a:gd name="connsiteY8" fmla="*/ 3118981 h 3656333"/>
              <a:gd name="connsiteX9" fmla="*/ 263046 w 3269215"/>
              <a:gd name="connsiteY9" fmla="*/ 3031299 h 3656333"/>
              <a:gd name="connsiteX10" fmla="*/ 288098 w 3269215"/>
              <a:gd name="connsiteY10" fmla="*/ 2993721 h 3656333"/>
              <a:gd name="connsiteX11" fmla="*/ 300624 w 3269215"/>
              <a:gd name="connsiteY11" fmla="*/ 2956143 h 3656333"/>
              <a:gd name="connsiteX12" fmla="*/ 350729 w 3269215"/>
              <a:gd name="connsiteY12" fmla="*/ 2880987 h 3656333"/>
              <a:gd name="connsiteX13" fmla="*/ 388307 w 3269215"/>
              <a:gd name="connsiteY13" fmla="*/ 2805830 h 3656333"/>
              <a:gd name="connsiteX14" fmla="*/ 425885 w 3269215"/>
              <a:gd name="connsiteY14" fmla="*/ 2780778 h 3656333"/>
              <a:gd name="connsiteX15" fmla="*/ 488515 w 3269215"/>
              <a:gd name="connsiteY15" fmla="*/ 2718148 h 3656333"/>
              <a:gd name="connsiteX16" fmla="*/ 513567 w 3269215"/>
              <a:gd name="connsiteY16" fmla="*/ 2680570 h 3656333"/>
              <a:gd name="connsiteX17" fmla="*/ 551145 w 3269215"/>
              <a:gd name="connsiteY17" fmla="*/ 2642992 h 3656333"/>
              <a:gd name="connsiteX18" fmla="*/ 601249 w 3269215"/>
              <a:gd name="connsiteY18" fmla="*/ 2567836 h 3656333"/>
              <a:gd name="connsiteX19" fmla="*/ 676405 w 3269215"/>
              <a:gd name="connsiteY19" fmla="*/ 2455102 h 3656333"/>
              <a:gd name="connsiteX20" fmla="*/ 701457 w 3269215"/>
              <a:gd name="connsiteY20" fmla="*/ 2417524 h 3656333"/>
              <a:gd name="connsiteX21" fmla="*/ 726509 w 3269215"/>
              <a:gd name="connsiteY21" fmla="*/ 2379945 h 3656333"/>
              <a:gd name="connsiteX22" fmla="*/ 764087 w 3269215"/>
              <a:gd name="connsiteY22" fmla="*/ 2354893 h 3656333"/>
              <a:gd name="connsiteX23" fmla="*/ 789140 w 3269215"/>
              <a:gd name="connsiteY23" fmla="*/ 2254685 h 3656333"/>
              <a:gd name="connsiteX24" fmla="*/ 814192 w 3269215"/>
              <a:gd name="connsiteY24" fmla="*/ 2217107 h 3656333"/>
              <a:gd name="connsiteX25" fmla="*/ 926926 w 3269215"/>
              <a:gd name="connsiteY25" fmla="*/ 2116899 h 3656333"/>
              <a:gd name="connsiteX26" fmla="*/ 964504 w 3269215"/>
              <a:gd name="connsiteY26" fmla="*/ 2104373 h 3656333"/>
              <a:gd name="connsiteX27" fmla="*/ 1002082 w 3269215"/>
              <a:gd name="connsiteY27" fmla="*/ 2079321 h 3656333"/>
              <a:gd name="connsiteX28" fmla="*/ 1039660 w 3269215"/>
              <a:gd name="connsiteY28" fmla="*/ 2066795 h 3656333"/>
              <a:gd name="connsiteX29" fmla="*/ 1114816 w 3269215"/>
              <a:gd name="connsiteY29" fmla="*/ 2016691 h 3656333"/>
              <a:gd name="connsiteX30" fmla="*/ 1139868 w 3269215"/>
              <a:gd name="connsiteY30" fmla="*/ 1941535 h 3656333"/>
              <a:gd name="connsiteX31" fmla="*/ 1152394 w 3269215"/>
              <a:gd name="connsiteY31" fmla="*/ 1878904 h 3656333"/>
              <a:gd name="connsiteX32" fmla="*/ 1202498 w 3269215"/>
              <a:gd name="connsiteY32" fmla="*/ 1803748 h 3656333"/>
              <a:gd name="connsiteX33" fmla="*/ 1215024 w 3269215"/>
              <a:gd name="connsiteY33" fmla="*/ 1766170 h 3656333"/>
              <a:gd name="connsiteX34" fmla="*/ 1277655 w 3269215"/>
              <a:gd name="connsiteY34" fmla="*/ 1716066 h 3656333"/>
              <a:gd name="connsiteX35" fmla="*/ 1365337 w 3269215"/>
              <a:gd name="connsiteY35" fmla="*/ 1590806 h 3656333"/>
              <a:gd name="connsiteX36" fmla="*/ 1453019 w 3269215"/>
              <a:gd name="connsiteY36" fmla="*/ 1503124 h 3656333"/>
              <a:gd name="connsiteX37" fmla="*/ 1490597 w 3269215"/>
              <a:gd name="connsiteY37" fmla="*/ 1465545 h 3656333"/>
              <a:gd name="connsiteX38" fmla="*/ 1528175 w 3269215"/>
              <a:gd name="connsiteY38" fmla="*/ 1427967 h 3656333"/>
              <a:gd name="connsiteX39" fmla="*/ 1590805 w 3269215"/>
              <a:gd name="connsiteY39" fmla="*/ 1352811 h 3656333"/>
              <a:gd name="connsiteX40" fmla="*/ 1640909 w 3269215"/>
              <a:gd name="connsiteY40" fmla="*/ 1327759 h 3656333"/>
              <a:gd name="connsiteX41" fmla="*/ 1703540 w 3269215"/>
              <a:gd name="connsiteY41" fmla="*/ 1277655 h 3656333"/>
              <a:gd name="connsiteX42" fmla="*/ 1778696 w 3269215"/>
              <a:gd name="connsiteY42" fmla="*/ 1202499 h 3656333"/>
              <a:gd name="connsiteX43" fmla="*/ 1828800 w 3269215"/>
              <a:gd name="connsiteY43" fmla="*/ 1152395 h 3656333"/>
              <a:gd name="connsiteX44" fmla="*/ 1866378 w 3269215"/>
              <a:gd name="connsiteY44" fmla="*/ 1127343 h 3656333"/>
              <a:gd name="connsiteX45" fmla="*/ 1941534 w 3269215"/>
              <a:gd name="connsiteY45" fmla="*/ 1064713 h 3656333"/>
              <a:gd name="connsiteX46" fmla="*/ 1954060 w 3269215"/>
              <a:gd name="connsiteY46" fmla="*/ 1014608 h 3656333"/>
              <a:gd name="connsiteX47" fmla="*/ 1979112 w 3269215"/>
              <a:gd name="connsiteY47" fmla="*/ 977030 h 3656333"/>
              <a:gd name="connsiteX48" fmla="*/ 2054268 w 3269215"/>
              <a:gd name="connsiteY48" fmla="*/ 901874 h 3656333"/>
              <a:gd name="connsiteX49" fmla="*/ 2116898 w 3269215"/>
              <a:gd name="connsiteY49" fmla="*/ 789140 h 3656333"/>
              <a:gd name="connsiteX50" fmla="*/ 2154477 w 3269215"/>
              <a:gd name="connsiteY50" fmla="*/ 739036 h 3656333"/>
              <a:gd name="connsiteX51" fmla="*/ 2192055 w 3269215"/>
              <a:gd name="connsiteY51" fmla="*/ 726510 h 3656333"/>
              <a:gd name="connsiteX52" fmla="*/ 2229633 w 3269215"/>
              <a:gd name="connsiteY52" fmla="*/ 688932 h 3656333"/>
              <a:gd name="connsiteX53" fmla="*/ 2304789 w 3269215"/>
              <a:gd name="connsiteY53" fmla="*/ 638828 h 3656333"/>
              <a:gd name="connsiteX54" fmla="*/ 2379945 w 3269215"/>
              <a:gd name="connsiteY54" fmla="*/ 588724 h 3656333"/>
              <a:gd name="connsiteX55" fmla="*/ 2455101 w 3269215"/>
              <a:gd name="connsiteY55" fmla="*/ 513567 h 3656333"/>
              <a:gd name="connsiteX56" fmla="*/ 2530257 w 3269215"/>
              <a:gd name="connsiteY56" fmla="*/ 463463 h 3656333"/>
              <a:gd name="connsiteX57" fmla="*/ 2630466 w 3269215"/>
              <a:gd name="connsiteY57" fmla="*/ 375781 h 3656333"/>
              <a:gd name="connsiteX58" fmla="*/ 2668044 w 3269215"/>
              <a:gd name="connsiteY58" fmla="*/ 350729 h 3656333"/>
              <a:gd name="connsiteX59" fmla="*/ 2705622 w 3269215"/>
              <a:gd name="connsiteY59" fmla="*/ 325677 h 3656333"/>
              <a:gd name="connsiteX60" fmla="*/ 2830882 w 3269215"/>
              <a:gd name="connsiteY60" fmla="*/ 200417 h 3656333"/>
              <a:gd name="connsiteX61" fmla="*/ 2906038 w 3269215"/>
              <a:gd name="connsiteY61" fmla="*/ 125261 h 3656333"/>
              <a:gd name="connsiteX62" fmla="*/ 2931090 w 3269215"/>
              <a:gd name="connsiteY62" fmla="*/ 100208 h 3656333"/>
              <a:gd name="connsiteX63" fmla="*/ 3006246 w 3269215"/>
              <a:gd name="connsiteY63" fmla="*/ 50104 h 3656333"/>
              <a:gd name="connsiteX64" fmla="*/ 3043824 w 3269215"/>
              <a:gd name="connsiteY64" fmla="*/ 25052 h 3656333"/>
              <a:gd name="connsiteX65" fmla="*/ 3068877 w 3269215"/>
              <a:gd name="connsiteY65" fmla="*/ 0 h 3656333"/>
              <a:gd name="connsiteX66" fmla="*/ 3156559 w 3269215"/>
              <a:gd name="connsiteY66" fmla="*/ 350729 h 3656333"/>
              <a:gd name="connsiteX67" fmla="*/ 3181611 w 3269215"/>
              <a:gd name="connsiteY67" fmla="*/ 425885 h 3656333"/>
              <a:gd name="connsiteX68" fmla="*/ 3194137 w 3269215"/>
              <a:gd name="connsiteY68" fmla="*/ 526093 h 3656333"/>
              <a:gd name="connsiteX69" fmla="*/ 3206663 w 3269215"/>
              <a:gd name="connsiteY69" fmla="*/ 563672 h 3656333"/>
              <a:gd name="connsiteX70" fmla="*/ 3219189 w 3269215"/>
              <a:gd name="connsiteY70" fmla="*/ 688932 h 3656333"/>
              <a:gd name="connsiteX71" fmla="*/ 3231715 w 3269215"/>
              <a:gd name="connsiteY71" fmla="*/ 1703540 h 3656333"/>
              <a:gd name="connsiteX72" fmla="*/ 3219189 w 3269215"/>
              <a:gd name="connsiteY72" fmla="*/ 2480154 h 3656333"/>
              <a:gd name="connsiteX73" fmla="*/ 3231715 w 3269215"/>
              <a:gd name="connsiteY73" fmla="*/ 2943617 h 3656333"/>
              <a:gd name="connsiteX74" fmla="*/ 3219189 w 3269215"/>
              <a:gd name="connsiteY74" fmla="*/ 3607496 h 3656333"/>
              <a:gd name="connsiteX75" fmla="*/ 2868460 w 3269215"/>
              <a:gd name="connsiteY75" fmla="*/ 3620022 h 3656333"/>
              <a:gd name="connsiteX76" fmla="*/ 1615857 w 3269215"/>
              <a:gd name="connsiteY76" fmla="*/ 3632548 h 3656333"/>
              <a:gd name="connsiteX77" fmla="*/ 989556 w 3269215"/>
              <a:gd name="connsiteY77" fmla="*/ 3632548 h 3656333"/>
              <a:gd name="connsiteX78" fmla="*/ 0 w 3269215"/>
              <a:gd name="connsiteY78" fmla="*/ 3607496 h 365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269215" h="3656333">
                <a:moveTo>
                  <a:pt x="0" y="3607496"/>
                </a:moveTo>
                <a:cubicBezTo>
                  <a:pt x="3445" y="3583383"/>
                  <a:pt x="14652" y="3467584"/>
                  <a:pt x="37578" y="3444658"/>
                </a:cubicBezTo>
                <a:lnTo>
                  <a:pt x="75156" y="3407080"/>
                </a:lnTo>
                <a:cubicBezTo>
                  <a:pt x="83507" y="3382028"/>
                  <a:pt x="85560" y="3353896"/>
                  <a:pt x="100208" y="3331924"/>
                </a:cubicBezTo>
                <a:cubicBezTo>
                  <a:pt x="108559" y="3319398"/>
                  <a:pt x="119146" y="3308102"/>
                  <a:pt x="125260" y="3294345"/>
                </a:cubicBezTo>
                <a:cubicBezTo>
                  <a:pt x="135985" y="3270214"/>
                  <a:pt x="135664" y="3241161"/>
                  <a:pt x="150312" y="3219189"/>
                </a:cubicBezTo>
                <a:cubicBezTo>
                  <a:pt x="158663" y="3206663"/>
                  <a:pt x="168631" y="3195076"/>
                  <a:pt x="175364" y="3181611"/>
                </a:cubicBezTo>
                <a:cubicBezTo>
                  <a:pt x="181269" y="3169801"/>
                  <a:pt x="179642" y="3154343"/>
                  <a:pt x="187890" y="3144033"/>
                </a:cubicBezTo>
                <a:cubicBezTo>
                  <a:pt x="197294" y="3132278"/>
                  <a:pt x="212942" y="3127332"/>
                  <a:pt x="225468" y="3118981"/>
                </a:cubicBezTo>
                <a:cubicBezTo>
                  <a:pt x="288362" y="3024639"/>
                  <a:pt x="214514" y="3144540"/>
                  <a:pt x="263046" y="3031299"/>
                </a:cubicBezTo>
                <a:cubicBezTo>
                  <a:pt x="268976" y="3017462"/>
                  <a:pt x="281365" y="3007186"/>
                  <a:pt x="288098" y="2993721"/>
                </a:cubicBezTo>
                <a:cubicBezTo>
                  <a:pt x="294003" y="2981911"/>
                  <a:pt x="294212" y="2967685"/>
                  <a:pt x="300624" y="2956143"/>
                </a:cubicBezTo>
                <a:cubicBezTo>
                  <a:pt x="315246" y="2929823"/>
                  <a:pt x="350729" y="2880987"/>
                  <a:pt x="350729" y="2880987"/>
                </a:cubicBezTo>
                <a:cubicBezTo>
                  <a:pt x="360917" y="2850423"/>
                  <a:pt x="364025" y="2830112"/>
                  <a:pt x="388307" y="2805830"/>
                </a:cubicBezTo>
                <a:cubicBezTo>
                  <a:pt x="398952" y="2795185"/>
                  <a:pt x="413359" y="2789129"/>
                  <a:pt x="425885" y="2780778"/>
                </a:cubicBezTo>
                <a:cubicBezTo>
                  <a:pt x="487251" y="2658046"/>
                  <a:pt x="411720" y="2779584"/>
                  <a:pt x="488515" y="2718148"/>
                </a:cubicBezTo>
                <a:cubicBezTo>
                  <a:pt x="500270" y="2708744"/>
                  <a:pt x="503929" y="2692135"/>
                  <a:pt x="513567" y="2680570"/>
                </a:cubicBezTo>
                <a:cubicBezTo>
                  <a:pt x="524908" y="2666961"/>
                  <a:pt x="540269" y="2656975"/>
                  <a:pt x="551145" y="2642992"/>
                </a:cubicBezTo>
                <a:cubicBezTo>
                  <a:pt x="569630" y="2619226"/>
                  <a:pt x="584548" y="2592888"/>
                  <a:pt x="601249" y="2567836"/>
                </a:cubicBezTo>
                <a:lnTo>
                  <a:pt x="676405" y="2455102"/>
                </a:lnTo>
                <a:lnTo>
                  <a:pt x="701457" y="2417524"/>
                </a:lnTo>
                <a:cubicBezTo>
                  <a:pt x="709808" y="2404998"/>
                  <a:pt x="713983" y="2388296"/>
                  <a:pt x="726509" y="2379945"/>
                </a:cubicBezTo>
                <a:lnTo>
                  <a:pt x="764087" y="2354893"/>
                </a:lnTo>
                <a:cubicBezTo>
                  <a:pt x="768851" y="2331075"/>
                  <a:pt x="776302" y="2280361"/>
                  <a:pt x="789140" y="2254685"/>
                </a:cubicBezTo>
                <a:cubicBezTo>
                  <a:pt x="795873" y="2241220"/>
                  <a:pt x="804190" y="2228359"/>
                  <a:pt x="814192" y="2217107"/>
                </a:cubicBezTo>
                <a:cubicBezTo>
                  <a:pt x="840750" y="2187229"/>
                  <a:pt x="885043" y="2137841"/>
                  <a:pt x="926926" y="2116899"/>
                </a:cubicBezTo>
                <a:cubicBezTo>
                  <a:pt x="938736" y="2110994"/>
                  <a:pt x="952694" y="2110278"/>
                  <a:pt x="964504" y="2104373"/>
                </a:cubicBezTo>
                <a:cubicBezTo>
                  <a:pt x="977969" y="2097640"/>
                  <a:pt x="988617" y="2086054"/>
                  <a:pt x="1002082" y="2079321"/>
                </a:cubicBezTo>
                <a:cubicBezTo>
                  <a:pt x="1013892" y="2073416"/>
                  <a:pt x="1028118" y="2073207"/>
                  <a:pt x="1039660" y="2066795"/>
                </a:cubicBezTo>
                <a:cubicBezTo>
                  <a:pt x="1065980" y="2052173"/>
                  <a:pt x="1114816" y="2016691"/>
                  <a:pt x="1114816" y="2016691"/>
                </a:cubicBezTo>
                <a:cubicBezTo>
                  <a:pt x="1123167" y="1991639"/>
                  <a:pt x="1134689" y="1967429"/>
                  <a:pt x="1139868" y="1941535"/>
                </a:cubicBezTo>
                <a:cubicBezTo>
                  <a:pt x="1144043" y="1920658"/>
                  <a:pt x="1143584" y="1898286"/>
                  <a:pt x="1152394" y="1878904"/>
                </a:cubicBezTo>
                <a:cubicBezTo>
                  <a:pt x="1164853" y="1851494"/>
                  <a:pt x="1192977" y="1832312"/>
                  <a:pt x="1202498" y="1803748"/>
                </a:cubicBezTo>
                <a:cubicBezTo>
                  <a:pt x="1206673" y="1791222"/>
                  <a:pt x="1208231" y="1777492"/>
                  <a:pt x="1215024" y="1766170"/>
                </a:cubicBezTo>
                <a:cubicBezTo>
                  <a:pt x="1226923" y="1746340"/>
                  <a:pt x="1260589" y="1727443"/>
                  <a:pt x="1277655" y="1716066"/>
                </a:cubicBezTo>
                <a:cubicBezTo>
                  <a:pt x="1292527" y="1693758"/>
                  <a:pt x="1342152" y="1616309"/>
                  <a:pt x="1365337" y="1590806"/>
                </a:cubicBezTo>
                <a:cubicBezTo>
                  <a:pt x="1393141" y="1560222"/>
                  <a:pt x="1423792" y="1532351"/>
                  <a:pt x="1453019" y="1503124"/>
                </a:cubicBezTo>
                <a:lnTo>
                  <a:pt x="1490597" y="1465545"/>
                </a:lnTo>
                <a:cubicBezTo>
                  <a:pt x="1503123" y="1453019"/>
                  <a:pt x="1518349" y="1442706"/>
                  <a:pt x="1528175" y="1427967"/>
                </a:cubicBezTo>
                <a:cubicBezTo>
                  <a:pt x="1548151" y="1398003"/>
                  <a:pt x="1560118" y="1374731"/>
                  <a:pt x="1590805" y="1352811"/>
                </a:cubicBezTo>
                <a:cubicBezTo>
                  <a:pt x="1606000" y="1341958"/>
                  <a:pt x="1624208" y="1336110"/>
                  <a:pt x="1640909" y="1327759"/>
                </a:cubicBezTo>
                <a:cubicBezTo>
                  <a:pt x="1709672" y="1224614"/>
                  <a:pt x="1619765" y="1342813"/>
                  <a:pt x="1703540" y="1277655"/>
                </a:cubicBezTo>
                <a:cubicBezTo>
                  <a:pt x="1731506" y="1255904"/>
                  <a:pt x="1753644" y="1227551"/>
                  <a:pt x="1778696" y="1202499"/>
                </a:cubicBezTo>
                <a:cubicBezTo>
                  <a:pt x="1795397" y="1185798"/>
                  <a:pt x="1809148" y="1165497"/>
                  <a:pt x="1828800" y="1152395"/>
                </a:cubicBezTo>
                <a:cubicBezTo>
                  <a:pt x="1841326" y="1144044"/>
                  <a:pt x="1854813" y="1136981"/>
                  <a:pt x="1866378" y="1127343"/>
                </a:cubicBezTo>
                <a:cubicBezTo>
                  <a:pt x="1962824" y="1046971"/>
                  <a:pt x="1848235" y="1126912"/>
                  <a:pt x="1941534" y="1064713"/>
                </a:cubicBezTo>
                <a:cubicBezTo>
                  <a:pt x="1945709" y="1048011"/>
                  <a:pt x="1947278" y="1030432"/>
                  <a:pt x="1954060" y="1014608"/>
                </a:cubicBezTo>
                <a:cubicBezTo>
                  <a:pt x="1959990" y="1000771"/>
                  <a:pt x="1970362" y="989280"/>
                  <a:pt x="1979112" y="977030"/>
                </a:cubicBezTo>
                <a:cubicBezTo>
                  <a:pt x="2021485" y="917707"/>
                  <a:pt x="2002375" y="936469"/>
                  <a:pt x="2054268" y="901874"/>
                </a:cubicBezTo>
                <a:cubicBezTo>
                  <a:pt x="2073796" y="843289"/>
                  <a:pt x="2065214" y="858050"/>
                  <a:pt x="2116898" y="789140"/>
                </a:cubicBezTo>
                <a:cubicBezTo>
                  <a:pt x="2129424" y="772439"/>
                  <a:pt x="2138439" y="752401"/>
                  <a:pt x="2154477" y="739036"/>
                </a:cubicBezTo>
                <a:cubicBezTo>
                  <a:pt x="2164620" y="730583"/>
                  <a:pt x="2179529" y="730685"/>
                  <a:pt x="2192055" y="726510"/>
                </a:cubicBezTo>
                <a:cubicBezTo>
                  <a:pt x="2204581" y="713984"/>
                  <a:pt x="2215650" y="699808"/>
                  <a:pt x="2229633" y="688932"/>
                </a:cubicBezTo>
                <a:cubicBezTo>
                  <a:pt x="2253399" y="670447"/>
                  <a:pt x="2283499" y="660118"/>
                  <a:pt x="2304789" y="638828"/>
                </a:cubicBezTo>
                <a:cubicBezTo>
                  <a:pt x="2351703" y="591914"/>
                  <a:pt x="2325562" y="606852"/>
                  <a:pt x="2379945" y="588724"/>
                </a:cubicBezTo>
                <a:cubicBezTo>
                  <a:pt x="2451955" y="492709"/>
                  <a:pt x="2381837" y="574620"/>
                  <a:pt x="2455101" y="513567"/>
                </a:cubicBezTo>
                <a:cubicBezTo>
                  <a:pt x="2517653" y="461440"/>
                  <a:pt x="2464218" y="485476"/>
                  <a:pt x="2530257" y="463463"/>
                </a:cubicBezTo>
                <a:cubicBezTo>
                  <a:pt x="2572011" y="400833"/>
                  <a:pt x="2542783" y="434236"/>
                  <a:pt x="2630466" y="375781"/>
                </a:cubicBezTo>
                <a:lnTo>
                  <a:pt x="2668044" y="350729"/>
                </a:lnTo>
                <a:lnTo>
                  <a:pt x="2705622" y="325677"/>
                </a:lnTo>
                <a:cubicBezTo>
                  <a:pt x="2839233" y="125261"/>
                  <a:pt x="2663869" y="367430"/>
                  <a:pt x="2830882" y="200417"/>
                </a:cubicBezTo>
                <a:lnTo>
                  <a:pt x="2906038" y="125261"/>
                </a:lnTo>
                <a:cubicBezTo>
                  <a:pt x="2914389" y="116910"/>
                  <a:pt x="2921264" y="106759"/>
                  <a:pt x="2931090" y="100208"/>
                </a:cubicBezTo>
                <a:lnTo>
                  <a:pt x="3006246" y="50104"/>
                </a:lnTo>
                <a:cubicBezTo>
                  <a:pt x="3018772" y="41753"/>
                  <a:pt x="3033179" y="35697"/>
                  <a:pt x="3043824" y="25052"/>
                </a:cubicBezTo>
                <a:lnTo>
                  <a:pt x="3068877" y="0"/>
                </a:lnTo>
                <a:cubicBezTo>
                  <a:pt x="3259787" y="31818"/>
                  <a:pt x="3123205" y="-16169"/>
                  <a:pt x="3156559" y="350729"/>
                </a:cubicBezTo>
                <a:cubicBezTo>
                  <a:pt x="3158950" y="377028"/>
                  <a:pt x="3181611" y="425885"/>
                  <a:pt x="3181611" y="425885"/>
                </a:cubicBezTo>
                <a:cubicBezTo>
                  <a:pt x="3185786" y="459288"/>
                  <a:pt x="3188115" y="492973"/>
                  <a:pt x="3194137" y="526093"/>
                </a:cubicBezTo>
                <a:cubicBezTo>
                  <a:pt x="3196499" y="539084"/>
                  <a:pt x="3204655" y="550622"/>
                  <a:pt x="3206663" y="563672"/>
                </a:cubicBezTo>
                <a:cubicBezTo>
                  <a:pt x="3213044" y="605146"/>
                  <a:pt x="3215014" y="647179"/>
                  <a:pt x="3219189" y="688932"/>
                </a:cubicBezTo>
                <a:cubicBezTo>
                  <a:pt x="3245291" y="1628601"/>
                  <a:pt x="3277452" y="1291905"/>
                  <a:pt x="3231715" y="1703540"/>
                </a:cubicBezTo>
                <a:cubicBezTo>
                  <a:pt x="3227540" y="1962411"/>
                  <a:pt x="3219189" y="2221249"/>
                  <a:pt x="3219189" y="2480154"/>
                </a:cubicBezTo>
                <a:cubicBezTo>
                  <a:pt x="3219189" y="2634698"/>
                  <a:pt x="3231715" y="2789073"/>
                  <a:pt x="3231715" y="2943617"/>
                </a:cubicBezTo>
                <a:cubicBezTo>
                  <a:pt x="3231715" y="3164949"/>
                  <a:pt x="3323907" y="3412503"/>
                  <a:pt x="3219189" y="3607496"/>
                </a:cubicBezTo>
                <a:cubicBezTo>
                  <a:pt x="3163841" y="3710558"/>
                  <a:pt x="2985430" y="3618194"/>
                  <a:pt x="2868460" y="3620022"/>
                </a:cubicBezTo>
                <a:lnTo>
                  <a:pt x="1615857" y="3632548"/>
                </a:lnTo>
                <a:cubicBezTo>
                  <a:pt x="1328149" y="3661319"/>
                  <a:pt x="1517462" y="3647631"/>
                  <a:pt x="989556" y="3632548"/>
                </a:cubicBezTo>
                <a:cubicBezTo>
                  <a:pt x="297982" y="3612789"/>
                  <a:pt x="910256" y="3620022"/>
                  <a:pt x="0" y="3607496"/>
                </a:cubicBezTo>
                <a:close/>
              </a:path>
            </a:pathLst>
          </a:custGeom>
          <a:solidFill>
            <a:srgbClr val="DD43E3">
              <a:alpha val="1098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AA35C-F4E2-5D42-BB5C-421D9B26C97F}"/>
              </a:ext>
            </a:extLst>
          </p:cNvPr>
          <p:cNvSpPr txBox="1"/>
          <p:nvPr/>
        </p:nvSpPr>
        <p:spPr>
          <a:xfrm>
            <a:off x="5010612" y="401568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Degeneracy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8A325-42FC-F14C-821E-83300EBCB7C1}"/>
              </a:ext>
            </a:extLst>
          </p:cNvPr>
          <p:cNvSpPr txBox="1"/>
          <p:nvPr/>
        </p:nvSpPr>
        <p:spPr>
          <a:xfrm rot="19570245">
            <a:off x="2958785" y="457069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mass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BA3B33-BD27-F247-B281-F86A750AA0E6}"/>
              </a:ext>
            </a:extLst>
          </p:cNvPr>
          <p:cNvSpPr txBox="1"/>
          <p:nvPr/>
        </p:nvSpPr>
        <p:spPr>
          <a:xfrm rot="19570245">
            <a:off x="1927089" y="360578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mass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692A2C-D5C9-364F-94FC-26433B95DCEE}"/>
              </a:ext>
            </a:extLst>
          </p:cNvPr>
          <p:cNvSpPr txBox="1"/>
          <p:nvPr/>
        </p:nvSpPr>
        <p:spPr>
          <a:xfrm>
            <a:off x="5613087" y="1748674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Presupernova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12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91678"/>
              </p:ext>
            </p:extLst>
          </p:nvPr>
        </p:nvGraphicFramePr>
        <p:xfrm>
          <a:off x="609600" y="685800"/>
          <a:ext cx="7467600" cy="60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Mass (solar masses)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End point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Remnant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&lt;  ~8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planetary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nebula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 white dwarf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6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~8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to ~11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degenerate core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neutrino-powered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low energy SN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Ne-O WD below 9?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neutron star above 9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2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~1</a:t>
                      </a:r>
                      <a:r>
                        <a:rPr lang="en-US" sz="1600" b="1" baseline="0" dirty="0">
                          <a:latin typeface="Arial"/>
                          <a:cs typeface="Arial"/>
                        </a:rPr>
                        <a:t>1 - ~20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neutrino-powered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normal supernova;</a:t>
                      </a:r>
                      <a:r>
                        <a:rPr lang="en-US" sz="1600" b="1" baseline="0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Islands of collapse at higher mass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neutron stars and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black holes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5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en-US" sz="1600" b="1" baseline="0" dirty="0">
                          <a:latin typeface="Arial"/>
                          <a:cs typeface="Arial"/>
                        </a:rPr>
                        <a:t> - 70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without mass loss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very few SN unless</a:t>
                      </a:r>
                      <a:r>
                        <a:rPr lang="en-US" sz="16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rotationally powered; 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SLSN?, GRB?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black hole</a:t>
                      </a:r>
                    </a:p>
                    <a:p>
                      <a:pPr algn="ctr"/>
                      <a:endParaRPr lang="en-US" sz="1600" b="1" dirty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occasional neutron 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/>
                          <a:cs typeface="Arial"/>
                        </a:rPr>
                        <a:t>star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70 – 150 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pulsational pair SN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if low</a:t>
                      </a:r>
                      <a:r>
                        <a:rPr lang="en-US" sz="1600" b="1" baseline="0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 mass loss</a:t>
                      </a:r>
                      <a:endParaRPr lang="en-US" sz="1600" b="1" dirty="0">
                        <a:solidFill>
                          <a:srgbClr val="E18ACC"/>
                        </a:solidFill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black hole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150 - 260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pair instability SN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if low mass loss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none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6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&gt; 260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pair induced collapse if low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mass loss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18ACC"/>
                          </a:solidFill>
                          <a:latin typeface="Arial"/>
                          <a:cs typeface="Arial"/>
                        </a:rPr>
                        <a:t>black hole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B97738-33AA-344F-A243-82B4E6D45B8F}"/>
              </a:ext>
            </a:extLst>
          </p:cNvPr>
          <p:cNvSpPr txBox="1"/>
          <p:nvPr/>
        </p:nvSpPr>
        <p:spPr>
          <a:xfrm>
            <a:off x="2590800" y="151975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 Star Death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89752-4C9A-9243-8BF1-922894C7EA0A}"/>
              </a:ext>
            </a:extLst>
          </p:cNvPr>
          <p:cNvSpPr txBox="1"/>
          <p:nvPr/>
        </p:nvSpPr>
        <p:spPr>
          <a:xfrm rot="16200000">
            <a:off x="-2731672" y="3283757"/>
            <a:ext cx="610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18A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Instability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Photodisintegration       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Degeneracy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Electron Capture       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Capture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584C8-3DA5-4845-BA8D-B0EE245BD834}"/>
              </a:ext>
            </a:extLst>
          </p:cNvPr>
          <p:cNvSpPr txBox="1"/>
          <p:nvPr/>
        </p:nvSpPr>
        <p:spPr>
          <a:xfrm rot="5400000">
            <a:off x="7658198" y="2297847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SymbolProp BT" pitchFamily="2" charset="0"/>
              </a:rPr>
              <a:t>n</a:t>
            </a:r>
            <a:r>
              <a:rPr lang="en-US" b="1" dirty="0"/>
              <a:t>-</a:t>
            </a:r>
            <a:r>
              <a:rPr lang="en-US" b="1" dirty="0">
                <a:latin typeface="+mj-lt"/>
              </a:rPr>
              <a:t>powered</a:t>
            </a:r>
          </a:p>
          <a:p>
            <a:pPr algn="ctr"/>
            <a:r>
              <a:rPr lang="en-US" b="1" dirty="0">
                <a:latin typeface="+mj-lt"/>
              </a:rPr>
              <a:t> explosions?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C733F4-D29A-E346-86B8-166C4641F2D6}"/>
              </a:ext>
            </a:extLst>
          </p:cNvPr>
          <p:cNvCxnSpPr/>
          <p:nvPr/>
        </p:nvCxnSpPr>
        <p:spPr bwMode="auto">
          <a:xfrm>
            <a:off x="8180456" y="1676400"/>
            <a:ext cx="58254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F52AC-92DA-8E4F-AE64-09A4EF340C96}"/>
              </a:ext>
            </a:extLst>
          </p:cNvPr>
          <p:cNvCxnSpPr/>
          <p:nvPr/>
        </p:nvCxnSpPr>
        <p:spPr bwMode="auto">
          <a:xfrm>
            <a:off x="8128828" y="3810000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266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42045-D7F1-EA42-913B-7C75ACE5B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43883" b="30875"/>
          <a:stretch/>
        </p:blipFill>
        <p:spPr>
          <a:xfrm>
            <a:off x="76201" y="1676400"/>
            <a:ext cx="8310512" cy="282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4FDF2-24E4-9B49-A01F-B89AE1DE1D52}"/>
              </a:ext>
            </a:extLst>
          </p:cNvPr>
          <p:cNvSpPr txBox="1"/>
          <p:nvPr/>
        </p:nvSpPr>
        <p:spPr>
          <a:xfrm>
            <a:off x="452713" y="1090550"/>
            <a:ext cx="659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13 – 30 solar masses, 1.2 x 10</a:t>
            </a:r>
            <a:r>
              <a:rPr lang="en-US" sz="1800" baseline="30000" dirty="0">
                <a:latin typeface="+mj-lt"/>
              </a:rPr>
              <a:t>51</a:t>
            </a:r>
            <a:r>
              <a:rPr lang="en-US" sz="1800" dirty="0">
                <a:latin typeface="+mj-lt"/>
              </a:rPr>
              <a:t> erg piston induced explosions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FB58A-C834-0246-A306-45396D390969}"/>
              </a:ext>
            </a:extLst>
          </p:cNvPr>
          <p:cNvSpPr txBox="1"/>
          <p:nvPr/>
        </p:nvSpPr>
        <p:spPr>
          <a:xfrm>
            <a:off x="323385" y="319506"/>
            <a:ext cx="404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Sieverding</a:t>
            </a:r>
            <a:r>
              <a:rPr lang="en-US" sz="1800" dirty="0">
                <a:latin typeface="+mj-lt"/>
              </a:rPr>
              <a:t> et al </a:t>
            </a:r>
            <a:r>
              <a:rPr lang="en-US" sz="1800" dirty="0" err="1">
                <a:latin typeface="+mj-lt"/>
              </a:rPr>
              <a:t>ApJ</a:t>
            </a:r>
            <a:r>
              <a:rPr lang="en-US" sz="1800" dirty="0">
                <a:latin typeface="+mj-lt"/>
              </a:rPr>
              <a:t>, 865, 143, (2018)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ABFC67-83B6-8444-A485-2CAD89C53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58844"/>
              </p:ext>
            </p:extLst>
          </p:nvPr>
        </p:nvGraphicFramePr>
        <p:xfrm>
          <a:off x="2590800" y="4595998"/>
          <a:ext cx="3134496" cy="43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73" r:id="rId4" imgW="2120900" imgH="292100" progId="Equation.DSMT4">
                  <p:embed/>
                </p:oleObj>
              </mc:Choice>
              <mc:Fallback>
                <p:oleObj r:id="rId4" imgW="2120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4595998"/>
                        <a:ext cx="3134496" cy="431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9E4F0F-131D-F74A-B5A6-A274F35CC2A3}"/>
              </a:ext>
            </a:extLst>
          </p:cNvPr>
          <p:cNvSpPr/>
          <p:nvPr/>
        </p:nvSpPr>
        <p:spPr bwMode="auto">
          <a:xfrm>
            <a:off x="2590800" y="2667000"/>
            <a:ext cx="685800" cy="16002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6B99C-E0A2-FF4E-BB13-E59B82B53DC6}"/>
              </a:ext>
            </a:extLst>
          </p:cNvPr>
          <p:cNvSpPr txBox="1"/>
          <p:nvPr/>
        </p:nvSpPr>
        <p:spPr>
          <a:xfrm>
            <a:off x="780585" y="5464098"/>
            <a:ext cx="623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Much cooler, also cross sections smaller especially F.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23FC1-70D2-0045-B780-D90F5BF39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1" y="1"/>
            <a:ext cx="1452286" cy="17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C1A5B-BFCB-924A-A5A9-F5F8FEE4DE98}"/>
              </a:ext>
            </a:extLst>
          </p:cNvPr>
          <p:cNvSpPr txBox="1"/>
          <p:nvPr/>
        </p:nvSpPr>
        <p:spPr>
          <a:xfrm>
            <a:off x="2438400" y="6172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67A8D-62F7-BD47-BDC6-F2EDE73E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0"/>
            <a:ext cx="8597900" cy="4518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500B7-A2EA-0F41-B28A-2D67E896F613}"/>
              </a:ext>
            </a:extLst>
          </p:cNvPr>
          <p:cNvSpPr txBox="1"/>
          <p:nvPr/>
        </p:nvSpPr>
        <p:spPr>
          <a:xfrm>
            <a:off x="1295400" y="4806793"/>
            <a:ext cx="7308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Sieverding</a:t>
            </a:r>
            <a:r>
              <a:rPr lang="en-US" sz="1600" dirty="0"/>
              <a:t> et al (2019) - time dependent neutrino flux histories from models including </a:t>
            </a:r>
          </a:p>
          <a:p>
            <a:r>
              <a:rPr lang="en-US" sz="1600" dirty="0"/>
              <a:t>break out slightly increase yields, especially of boron.  This is the low temperature</a:t>
            </a:r>
          </a:p>
          <a:p>
            <a:r>
              <a:rPr lang="en-US" sz="1600" dirty="0"/>
              <a:t>case from the previous slide.</a:t>
            </a:r>
          </a:p>
          <a:p>
            <a:endParaRPr lang="en-US" sz="1600" dirty="0"/>
          </a:p>
          <a:p>
            <a:r>
              <a:rPr lang="en-US" sz="1600" i="1" dirty="0">
                <a:solidFill>
                  <a:srgbClr val="0033CC"/>
                </a:solidFill>
                <a:latin typeface="+mj-lt"/>
              </a:rPr>
              <a:t>So should multiply B yield on previous slide by 2.5.   B probably mostly</a:t>
            </a:r>
            <a:br>
              <a:rPr lang="en-US" sz="1600" i="1" dirty="0">
                <a:solidFill>
                  <a:srgbClr val="0033CC"/>
                </a:solidFill>
                <a:latin typeface="+mj-lt"/>
              </a:rPr>
            </a:br>
            <a:r>
              <a:rPr lang="en-US" sz="1600" i="1" dirty="0">
                <a:solidFill>
                  <a:srgbClr val="0033CC"/>
                </a:solidFill>
                <a:latin typeface="+mj-lt"/>
              </a:rPr>
              <a:t>due to neutrino process (my view). Can be used to constrain </a:t>
            </a:r>
            <a:r>
              <a:rPr lang="en-US" sz="1600" i="1" dirty="0">
                <a:solidFill>
                  <a:srgbClr val="0033CC"/>
                </a:solidFill>
                <a:latin typeface="SymbolProp BT" pitchFamily="2" charset="0"/>
              </a:rPr>
              <a:t>n-</a:t>
            </a:r>
            <a:r>
              <a:rPr lang="en-US" sz="1600" i="1" dirty="0">
                <a:solidFill>
                  <a:srgbClr val="0033CC"/>
                </a:solidFill>
                <a:latin typeface="+mj-lt"/>
              </a:rPr>
              <a:t>spectrum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E8493-7235-BD44-B2A7-0A88CD45A87B}"/>
              </a:ext>
            </a:extLst>
          </p:cNvPr>
          <p:cNvSpPr txBox="1"/>
          <p:nvPr/>
        </p:nvSpPr>
        <p:spPr>
          <a:xfrm>
            <a:off x="740499" y="457200"/>
            <a:ext cx="804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Sieverding</a:t>
            </a:r>
            <a:r>
              <a:rPr lang="en-US" sz="1800" dirty="0">
                <a:latin typeface="+mj-lt"/>
              </a:rPr>
              <a:t> et al  (including spectrum from </a:t>
            </a:r>
            <a:r>
              <a:rPr lang="en-US" sz="1800" dirty="0" err="1">
                <a:latin typeface="+mj-lt"/>
              </a:rPr>
              <a:t>Janka</a:t>
            </a:r>
            <a:r>
              <a:rPr lang="en-US" sz="1800" dirty="0">
                <a:latin typeface="+mj-lt"/>
              </a:rPr>
              <a:t>)  </a:t>
            </a:r>
            <a:r>
              <a:rPr lang="en-US" sz="1800" dirty="0">
                <a:solidFill>
                  <a:srgbClr val="0033CC"/>
                </a:solidFill>
                <a:latin typeface="+mj-lt"/>
              </a:rPr>
              <a:t>27 solar mass model only.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0ACFC-A59F-8148-942D-0FDACBD926DC}"/>
              </a:ext>
            </a:extLst>
          </p:cNvPr>
          <p:cNvSpPr/>
          <p:nvPr/>
        </p:nvSpPr>
        <p:spPr bwMode="auto">
          <a:xfrm>
            <a:off x="740499" y="2590800"/>
            <a:ext cx="7793901" cy="381000"/>
          </a:xfrm>
          <a:prstGeom prst="rect">
            <a:avLst/>
          </a:prstGeom>
          <a:solidFill>
            <a:srgbClr val="FFFF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9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822" y="1524000"/>
            <a:ext cx="62033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THE DEATHS OF MASSIVE </a:t>
            </a:r>
          </a:p>
          <a:p>
            <a:pPr algn="ctr"/>
            <a:r>
              <a:rPr lang="en-US" sz="3600" b="1" dirty="0">
                <a:latin typeface="+mn-lt"/>
              </a:rPr>
              <a:t>STARS AND THE </a:t>
            </a:r>
          </a:p>
          <a:p>
            <a:pPr algn="ctr"/>
            <a:r>
              <a:rPr lang="en-US" sz="3600" b="1" dirty="0">
                <a:latin typeface="+mn-lt"/>
              </a:rPr>
              <a:t>BIRTH OF BLACK HOLES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733800"/>
            <a:ext cx="46821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</a:rPr>
              <a:t>Stan Woosley (UCSC)</a:t>
            </a:r>
          </a:p>
          <a:p>
            <a:pPr algn="ctr"/>
            <a:endParaRPr lang="en-US" sz="2800" i="1" dirty="0">
              <a:solidFill>
                <a:srgbClr val="0000FF"/>
              </a:solidFill>
            </a:endParaRPr>
          </a:p>
          <a:p>
            <a:pPr algn="ctr"/>
            <a:r>
              <a:rPr lang="en-US" sz="2800" i="1" dirty="0">
                <a:solidFill>
                  <a:srgbClr val="0000FF"/>
                </a:solidFill>
              </a:rPr>
              <a:t>with </a:t>
            </a:r>
            <a:r>
              <a:rPr lang="en-US" sz="2800" i="1" dirty="0" err="1">
                <a:solidFill>
                  <a:srgbClr val="0000FF"/>
                </a:solidFill>
              </a:rPr>
              <a:t>Tuguldur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Sukhbold</a:t>
            </a:r>
            <a:r>
              <a:rPr lang="en-US" sz="2800" i="1" dirty="0">
                <a:solidFill>
                  <a:srgbClr val="0000FF"/>
                </a:solidFill>
              </a:rPr>
              <a:t> (Ohio)</a:t>
            </a:r>
          </a:p>
          <a:p>
            <a:pPr algn="ctr"/>
            <a:r>
              <a:rPr lang="en-US" sz="2800" i="1" dirty="0">
                <a:solidFill>
                  <a:srgbClr val="0000FF"/>
                </a:solidFill>
              </a:rPr>
              <a:t> Thomas </a:t>
            </a:r>
            <a:r>
              <a:rPr lang="en-US" sz="2800" i="1" dirty="0" err="1">
                <a:solidFill>
                  <a:srgbClr val="0000FF"/>
                </a:solidFill>
              </a:rPr>
              <a:t>Ertl</a:t>
            </a:r>
            <a:r>
              <a:rPr lang="en-US" sz="2800" i="1" dirty="0">
                <a:solidFill>
                  <a:srgbClr val="0000FF"/>
                </a:solidFill>
              </a:rPr>
              <a:t> (MPI), and</a:t>
            </a:r>
          </a:p>
          <a:p>
            <a:pPr algn="ctr"/>
            <a:r>
              <a:rPr lang="en-US" sz="2800" i="1" dirty="0">
                <a:solidFill>
                  <a:srgbClr val="0000FF"/>
                </a:solidFill>
              </a:rPr>
              <a:t>Thomas </a:t>
            </a:r>
            <a:r>
              <a:rPr lang="en-US" sz="2800" i="1" dirty="0" err="1">
                <a:solidFill>
                  <a:srgbClr val="0000FF"/>
                </a:solidFill>
              </a:rPr>
              <a:t>Janka</a:t>
            </a:r>
            <a:r>
              <a:rPr lang="en-US" sz="2800" i="1" dirty="0">
                <a:solidFill>
                  <a:srgbClr val="0000FF"/>
                </a:solidFill>
              </a:rPr>
              <a:t> (MPI)</a:t>
            </a:r>
          </a:p>
        </p:txBody>
      </p:sp>
    </p:spTree>
    <p:extLst>
      <p:ext uri="{BB962C8B-B14F-4D97-AF65-F5344CB8AC3E}">
        <p14:creationId xmlns:p14="http://schemas.microsoft.com/office/powerpoint/2010/main" val="291564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CA56B-F7E2-2E42-B63F-34767CB4D042}"/>
              </a:ext>
            </a:extLst>
          </p:cNvPr>
          <p:cNvSpPr txBox="1"/>
          <p:nvPr/>
        </p:nvSpPr>
        <p:spPr>
          <a:xfrm>
            <a:off x="2438400" y="11151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Surveys For the Impatient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F188D-E372-2E43-A039-5D63FE2CFDC6}"/>
              </a:ext>
            </a:extLst>
          </p:cNvPr>
          <p:cNvSpPr txBox="1"/>
          <p:nvPr/>
        </p:nvSpPr>
        <p:spPr>
          <a:xfrm>
            <a:off x="762000" y="690265"/>
            <a:ext cx="820769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over 50 years (Colgate and White 1966) theorists have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struggled to produce supernovae powered by neutrino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 that agree with observations. A lot of progress has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been made.  Really.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groups now routinely get low energy explosions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low mass progenitors, roughly 8 to 11 solar masses. These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account for the Crab, in particular, and maybe half of 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supernovae. Heavier stars occasionally explode on the computer,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with low energy – few x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Heavier stars are needed for nucleosynthesis, light curves,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explosion energies above ~10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erg, and remnant mass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distributions, but it may be that most stars over 20 solar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masses (helium cores about 6 solar masses) usually fail to explode.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(maybe barely) consistent with observations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Missing pieces may involve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presupernova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turbulence, mild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rotation, modifications to the EOS, and/or new physics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(flavor mixing?).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2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1104"/>
            <a:ext cx="7168896" cy="5340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791200"/>
            <a:ext cx="8846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Stars below 12 M</a:t>
            </a:r>
            <a:r>
              <a:rPr lang="en-US" baseline="-25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 (He core 3.5  M</a:t>
            </a:r>
            <a:r>
              <a:rPr lang="en-US" baseline="-25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) are comparatively easy to explode with </a:t>
            </a:r>
          </a:p>
          <a:p>
            <a:r>
              <a:rPr lang="en-US" dirty="0">
                <a:latin typeface="+mj-lt"/>
              </a:rPr>
              <a:t>neutrino transport and account for about half of observed supernovae. </a:t>
            </a:r>
            <a:r>
              <a:rPr lang="en-US" i="1" dirty="0">
                <a:solidFill>
                  <a:srgbClr val="0000FF"/>
                </a:solidFill>
                <a:latin typeface="+mj-lt"/>
              </a:rPr>
              <a:t>It is</a:t>
            </a:r>
          </a:p>
          <a:p>
            <a:r>
              <a:rPr lang="en-US" i="1" dirty="0">
                <a:solidFill>
                  <a:srgbClr val="0000FF"/>
                </a:solidFill>
                <a:latin typeface="+mj-lt"/>
              </a:rPr>
              <a:t>very likely that they all make neutron stars.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31044"/>
            <a:ext cx="541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Presupernova Density Distributions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24200" y="533400"/>
            <a:ext cx="0" cy="441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075914" y="685800"/>
            <a:ext cx="9626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Maximum </a:t>
            </a:r>
          </a:p>
          <a:p>
            <a:pPr algn="ctr"/>
            <a:r>
              <a:rPr lang="en-US" sz="1400" dirty="0">
                <a:latin typeface="+mn-lt"/>
              </a:rPr>
              <a:t>neutron </a:t>
            </a:r>
          </a:p>
          <a:p>
            <a:pPr algn="ctr"/>
            <a:r>
              <a:rPr lang="en-US" sz="1400" dirty="0">
                <a:latin typeface="+mn-lt"/>
              </a:rPr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265246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C4A3C-A544-4F4E-8221-350EA2B2E076}"/>
              </a:ext>
            </a:extLst>
          </p:cNvPr>
          <p:cNvSpPr txBox="1"/>
          <p:nvPr/>
        </p:nvSpPr>
        <p:spPr>
          <a:xfrm>
            <a:off x="433431" y="264855"/>
            <a:ext cx="82734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+mn-cs"/>
              </a:rPr>
              <a:t>The “supernova problem” has three pieces: </a:t>
            </a:r>
            <a:r>
              <a:rPr lang="en-US" dirty="0" err="1">
                <a:latin typeface="+mj-lt"/>
                <a:cs typeface="+mn-cs"/>
              </a:rPr>
              <a:t>preSN</a:t>
            </a:r>
            <a:r>
              <a:rPr lang="en-US" dirty="0">
                <a:latin typeface="+mj-lt"/>
                <a:cs typeface="+mn-cs"/>
              </a:rPr>
              <a:t> models,</a:t>
            </a:r>
            <a:br>
              <a:rPr lang="en-US" dirty="0">
                <a:latin typeface="+mj-lt"/>
                <a:cs typeface="+mn-cs"/>
              </a:rPr>
            </a:br>
            <a:r>
              <a:rPr lang="en-US" dirty="0">
                <a:latin typeface="+mj-lt"/>
                <a:cs typeface="+mn-cs"/>
              </a:rPr>
              <a:t>explosion models, and observation. Presently in terms of quality of data:</a:t>
            </a:r>
            <a:br>
              <a:rPr lang="en-US" dirty="0">
                <a:latin typeface="+mj-lt"/>
                <a:cs typeface="+mn-cs"/>
              </a:rPr>
            </a:br>
            <a:endParaRPr lang="en-US" dirty="0">
              <a:latin typeface="+mj-lt"/>
              <a:cs typeface="+mn-cs"/>
            </a:endParaRPr>
          </a:p>
          <a:p>
            <a:r>
              <a:rPr lang="en-US" dirty="0">
                <a:latin typeface="+mj-lt"/>
                <a:cs typeface="+mn-cs"/>
              </a:rPr>
              <a:t>         Observations &gt;&gt;  </a:t>
            </a:r>
            <a:r>
              <a:rPr lang="en-US" dirty="0" err="1">
                <a:latin typeface="+mj-lt"/>
                <a:cs typeface="+mn-cs"/>
              </a:rPr>
              <a:t>PreSN</a:t>
            </a:r>
            <a:r>
              <a:rPr lang="en-US" dirty="0">
                <a:latin typeface="+mj-lt"/>
                <a:cs typeface="+mn-cs"/>
              </a:rPr>
              <a:t> models   &gt;&gt; Explosion models</a:t>
            </a:r>
            <a:br>
              <a:rPr lang="en-US" dirty="0">
                <a:latin typeface="+mj-lt"/>
                <a:cs typeface="+mn-cs"/>
              </a:rPr>
            </a:br>
            <a:endParaRPr lang="en-US" dirty="0">
              <a:latin typeface="+mj-lt"/>
              <a:cs typeface="+mn-cs"/>
            </a:endParaRPr>
          </a:p>
          <a:p>
            <a:r>
              <a:rPr lang="en-US" dirty="0">
                <a:latin typeface="+mj-lt"/>
                <a:cs typeface="+mn-cs"/>
              </a:rPr>
              <a:t>The </a:t>
            </a:r>
            <a:r>
              <a:rPr lang="en-US" dirty="0" err="1">
                <a:latin typeface="+mj-lt"/>
                <a:cs typeface="+mn-cs"/>
              </a:rPr>
              <a:t>preSN</a:t>
            </a:r>
            <a:r>
              <a:rPr lang="en-US" dirty="0">
                <a:latin typeface="+mj-lt"/>
                <a:cs typeface="+mn-cs"/>
              </a:rPr>
              <a:t> models show a great deal of systematics that will </a:t>
            </a:r>
            <a:br>
              <a:rPr lang="en-US" dirty="0">
                <a:latin typeface="+mj-lt"/>
                <a:cs typeface="+mn-cs"/>
              </a:rPr>
            </a:br>
            <a:r>
              <a:rPr lang="en-US" dirty="0">
                <a:latin typeface="+mj-lt"/>
                <a:cs typeface="+mn-cs"/>
              </a:rPr>
              <a:t>certainly affect the outcome. We’d like to explore those systematics</a:t>
            </a:r>
            <a:br>
              <a:rPr lang="en-US" dirty="0">
                <a:latin typeface="+mj-lt"/>
                <a:cs typeface="+mn-cs"/>
              </a:rPr>
            </a:br>
            <a:r>
              <a:rPr lang="en-US" dirty="0">
                <a:latin typeface="+mj-lt"/>
                <a:cs typeface="+mn-cs"/>
              </a:rPr>
              <a:t>now, especially in an era of GW observations</a:t>
            </a:r>
          </a:p>
        </p:txBody>
      </p:sp>
      <p:pic>
        <p:nvPicPr>
          <p:cNvPr id="3" name="Picture 2" descr="compact.png">
            <a:extLst>
              <a:ext uri="{FF2B5EF4-FFF2-40B4-BE49-F238E27FC236}">
                <a16:creationId xmlns:a16="http://schemas.microsoft.com/office/drawing/2014/main" id="{06F5DAF3-F520-BB41-9DBB-257CD8FA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64" y="2819400"/>
            <a:ext cx="5283201" cy="39624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45A094-A5F0-1F49-B1B8-3FDB49A9A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6250"/>
          <a:stretch/>
        </p:blipFill>
        <p:spPr bwMode="auto">
          <a:xfrm>
            <a:off x="5410200" y="4038600"/>
            <a:ext cx="1554766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13DC4B0-4982-574C-933F-9379D9533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13890"/>
              </p:ext>
            </p:extLst>
          </p:nvPr>
        </p:nvGraphicFramePr>
        <p:xfrm>
          <a:off x="2512741" y="2922535"/>
          <a:ext cx="2057400" cy="77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99" name="Equation" r:id="rId5" imgW="2603500" imgH="977900" progId="Equation.DSMT4">
                  <p:embed/>
                </p:oleObj>
              </mc:Choice>
              <mc:Fallback>
                <p:oleObj name="Equation" r:id="rId5" imgW="2603500" imgH="9779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2741" y="2922535"/>
                        <a:ext cx="2057400" cy="77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75418A-2A72-EF4B-839A-9E37C9DF6D6B}"/>
              </a:ext>
            </a:extLst>
          </p:cNvPr>
          <p:cNvCxnSpPr/>
          <p:nvPr/>
        </p:nvCxnSpPr>
        <p:spPr bwMode="auto">
          <a:xfrm>
            <a:off x="7391400" y="3124200"/>
            <a:ext cx="0" cy="2971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1995D7-8D7E-A546-858B-900B4F7563B8}"/>
              </a:ext>
            </a:extLst>
          </p:cNvPr>
          <p:cNvSpPr txBox="1"/>
          <p:nvPr/>
        </p:nvSpPr>
        <p:spPr>
          <a:xfrm>
            <a:off x="7794702" y="3055434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Hard to</a:t>
            </a:r>
          </a:p>
          <a:p>
            <a:r>
              <a:rPr lang="en-US" sz="1800" dirty="0">
                <a:latin typeface="+mn-lt"/>
              </a:rPr>
              <a:t>Explode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C603E-E9A6-BA4E-9364-11DCEC0272F6}"/>
              </a:ext>
            </a:extLst>
          </p:cNvPr>
          <p:cNvSpPr txBox="1"/>
          <p:nvPr/>
        </p:nvSpPr>
        <p:spPr>
          <a:xfrm>
            <a:off x="7794702" y="5791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16574204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30772</TotalTime>
  <Words>1372</Words>
  <Application>Microsoft Macintosh PowerPoint</Application>
  <PresentationFormat>On-screen Show (4:3)</PresentationFormat>
  <Paragraphs>332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SymbolProp BT</vt:lpstr>
      <vt:lpstr>Times New Roman</vt:lpstr>
      <vt:lpstr>Ubuntu Medium</vt:lpstr>
      <vt:lpstr>Default Design</vt:lpstr>
      <vt:lpstr>Equation.DSMT4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UCSC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 Woosley</dc:creator>
  <cp:lastModifiedBy>Stan Woosley</cp:lastModifiedBy>
  <cp:revision>1323</cp:revision>
  <dcterms:created xsi:type="dcterms:W3CDTF">2004-06-30T00:20:33Z</dcterms:created>
  <dcterms:modified xsi:type="dcterms:W3CDTF">2020-01-07T21:31:11Z</dcterms:modified>
</cp:coreProperties>
</file>