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73" r:id="rId2"/>
    <p:sldId id="263" r:id="rId3"/>
    <p:sldId id="406" r:id="rId4"/>
    <p:sldId id="404" r:id="rId5"/>
    <p:sldId id="403" r:id="rId6"/>
    <p:sldId id="259" r:id="rId7"/>
    <p:sldId id="260" r:id="rId8"/>
    <p:sldId id="264" r:id="rId9"/>
    <p:sldId id="407" r:id="rId10"/>
    <p:sldId id="265" r:id="rId11"/>
    <p:sldId id="402" r:id="rId12"/>
    <p:sldId id="269" r:id="rId13"/>
    <p:sldId id="392" r:id="rId14"/>
    <p:sldId id="326" r:id="rId15"/>
    <p:sldId id="399" r:id="rId16"/>
    <p:sldId id="313" r:id="rId17"/>
    <p:sldId id="314" r:id="rId18"/>
    <p:sldId id="356" r:id="rId19"/>
    <p:sldId id="358" r:id="rId20"/>
    <p:sldId id="357" r:id="rId21"/>
    <p:sldId id="367" r:id="rId22"/>
    <p:sldId id="284" r:id="rId23"/>
    <p:sldId id="315" r:id="rId24"/>
    <p:sldId id="366" r:id="rId25"/>
    <p:sldId id="336" r:id="rId26"/>
    <p:sldId id="337" r:id="rId27"/>
    <p:sldId id="359" r:id="rId28"/>
    <p:sldId id="361" r:id="rId29"/>
    <p:sldId id="360" r:id="rId30"/>
    <p:sldId id="372" r:id="rId31"/>
    <p:sldId id="348" r:id="rId32"/>
    <p:sldId id="384" r:id="rId33"/>
    <p:sldId id="386" r:id="rId34"/>
    <p:sldId id="391" r:id="rId35"/>
    <p:sldId id="374" r:id="rId36"/>
    <p:sldId id="375" r:id="rId37"/>
    <p:sldId id="387" r:id="rId38"/>
    <p:sldId id="388" r:id="rId39"/>
    <p:sldId id="390" r:id="rId40"/>
    <p:sldId id="258" r:id="rId41"/>
    <p:sldId id="2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0"/>
    <p:restoredTop sz="94662"/>
  </p:normalViewPr>
  <p:slideViewPr>
    <p:cSldViewPr snapToGrid="0" snapToObjects="1">
      <p:cViewPr varScale="1">
        <p:scale>
          <a:sx n="84" d="100"/>
          <a:sy n="84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4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24BDC-A976-5945-8A88-196AF923C1AC}" type="datetimeFigureOut">
              <a:rPr lang="en-US" smtClean="0"/>
              <a:t>1/5/20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02D1E-9CC2-CF4B-9046-1F41793D6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8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94041B0-D3D7-944A-B19A-2F9A146C3023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4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D9AC01-4F14-7B41-A91C-EE10B1972336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81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9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EBB591-DE8E-6949-B100-09F725A4C99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556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3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2F90-C69E-054B-BCF4-0DEA94485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3BAAF-8B2F-8B4A-AD42-0F9F0338B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61D37-DE5D-4A4E-BDBA-FBB17DC3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D8BD5-8B93-0043-AF50-410FD54E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7EA88-D8C7-7D48-A922-BBC55977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2F96-477A-AF41-98A5-FB1EAF77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CF4AB-3C56-714F-81CF-1A4FC0BCA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84BFC-B894-2D47-A59A-E030FA72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96BC2-C0A1-5548-9602-A727D759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ADEF9-BF39-924A-B9BF-2D1D1130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8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64EF4-57B0-8C49-B65C-20AB11897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BD8A1-52A1-0347-AC6B-2CA8E38BF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3E2BB-6267-6F49-A632-F5AD3AF3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8C7A4-8C7A-A14F-AFA7-09F4D634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58D0B-5C8E-5B40-A1F6-FDE83F3C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C9BAD-0A73-DD49-A988-4241680E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4E2FE-94FB-4943-9D69-826DC64D5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76F72-FD69-EF48-9742-EA9417B1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3506A-D8BA-E94D-9AE0-2C6E5BDF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76E16-4007-8B4E-A922-560C0A6B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6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82FA-277A-2140-BAF3-E98D6C6F8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8CFC-BF45-AA42-AAF1-A63583E54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59F3-0B3E-A44F-AA2E-076F6CD6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B8776-3A53-7B4A-BDF5-FC89ABE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7B1F5-9F1C-094C-BB16-6EF9BD6A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4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90D5-D031-0940-8608-3AB2E89A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3457-7344-D442-A8B8-476BB7810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11FD2-A9B3-174D-B67B-CD068FE01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B7A54-C309-4C46-8EAA-54DF1EA7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523A4-870E-824C-BF75-E4AC7AF3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16FF1-0322-2245-9336-081B8300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0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2113-07EB-354A-983D-5A4F3A97F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796D2-354D-544F-9949-961C19AB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143F0-0FB0-CC42-9169-D0ECBED73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5187D-96E1-0C49-BBF8-72B817C9A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20B76-4B70-AF4E-8302-028E3A1F2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D2F6C-1397-964A-AA75-0879D61C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3F389-5ADE-7D47-934E-0187CF91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091DD3-9794-4747-955D-1D7A680F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D0939-D1BC-D242-AD3A-2B788319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21E2D-5621-DB47-B0E6-FA52F12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4B41B-5F53-2E4D-A4F4-43071AED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16AF7-67F4-E846-98E7-7F7D7D22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9F515-ECA1-E24A-AF3D-ADF3A143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48B8F-7723-0A41-BC65-074514B6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8B65F-ADF5-A041-880A-AB272548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3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B6FA-555E-EA4D-B639-E83BD1CB9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1031-02E8-9245-89D3-430E13CA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EC63A-E075-A545-A281-611096B7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30D43-F2EC-0D49-9346-669202B7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55A3C-9098-2541-9C86-FEF8875F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BF0AE-2EE7-6845-8FD0-7548BE2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4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EEA9-21CE-D046-AA3E-8BB9005E4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4EBEF-3FC5-D041-B8EE-84D2E7EC4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DD328-8F55-4F41-8DF9-D2AC703D7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AD569-CA8C-E24C-A5EF-2A99D745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9820E-485B-C840-82EA-B940BA57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684D9-3A7D-EA4B-A111-B0BB998D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EA0A4-B435-C442-B150-F0F62B8D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7298-5B8F-6D4E-8DBB-645B2E51C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39098-BA35-9646-8894-356C59B3F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725FE-DD33-8843-8326-D192BF97AB0D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CB76-DFDB-284E-97A8-4655631FA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5835F-A548-C34B-9905-39474CC5A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DA73-3C05-3644-8F13-3A21C6A72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9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524000" y="58688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0000"/>
                </a:solidFill>
                <a:latin typeface="Comic Sans MS"/>
                <a:cs typeface="Comic Sans MS"/>
              </a:rPr>
              <a:t>On a theme of neutrinos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813560" y="2456161"/>
            <a:ext cx="82805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Comic Sans MS"/>
                <a:cs typeface="Comic Sans MS"/>
              </a:rPr>
              <a:t>A.B. Balantekin, University of Wisconsin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Looking for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n 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Physics on Earth and in the Cosmos</a:t>
            </a:r>
            <a:r>
              <a:rPr 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endParaRPr lang="en-US" sz="2000" dirty="0"/>
          </a:p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Comic Sans MS"/>
                <a:cs typeface="Comic Sans MS"/>
              </a:rPr>
              <a:t>January 7-8,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3301F-9693-6142-BAD2-DAFA0B366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98678"/>
            <a:ext cx="41549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latin typeface="Arial" panose="020B0604020202020204" pitchFamily="34" charset="0"/>
              </a:rPr>
              <a:t> </a:t>
            </a:r>
            <a:endParaRPr lang="en-US" altLang="en-US" sz="1600" b="1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525A47-3101-AE4D-9C2B-357A53DF2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3" y="5453744"/>
            <a:ext cx="6762496" cy="1188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014AE-CDAD-6545-A258-B05D9B9D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852" y="5176160"/>
            <a:ext cx="1638310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E29C0-0D42-6B4A-B812-E6757A9F1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" r="32749"/>
          <a:stretch/>
        </p:blipFill>
        <p:spPr>
          <a:xfrm>
            <a:off x="4235624" y="3548193"/>
            <a:ext cx="3283062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7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BD07F-BD68-7343-B2AA-6A6239C34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2" y="0"/>
            <a:ext cx="52993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7A16C-08A4-334A-BCBC-8D6291C7A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6" t="13330" r="13599" b="14668"/>
          <a:stretch/>
        </p:blipFill>
        <p:spPr>
          <a:xfrm>
            <a:off x="6761752" y="264697"/>
            <a:ext cx="3743966" cy="3017520"/>
          </a:xfrm>
          <a:prstGeom prst="rect">
            <a:avLst/>
          </a:prstGeom>
        </p:spPr>
      </p:pic>
      <p:pic>
        <p:nvPicPr>
          <p:cNvPr id="5" name="Picture 4" descr="fig3_distortion.pdf">
            <a:extLst>
              <a:ext uri="{FF2B5EF4-FFF2-40B4-BE49-F238E27FC236}">
                <a16:creationId xmlns:a16="http://schemas.microsoft.com/office/drawing/2014/main" id="{EC10B1CC-88BB-A043-8116-4C06CF9E7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72" y="3318719"/>
            <a:ext cx="454124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1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7043739" y="50276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3555" name="Picture 2" descr="sn1987a_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b="39743"/>
          <a:stretch>
            <a:fillRect/>
          </a:stretch>
        </p:blipFill>
        <p:spPr bwMode="auto">
          <a:xfrm>
            <a:off x="1485900" y="1054101"/>
            <a:ext cx="43624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2540000" y="296864"/>
            <a:ext cx="7289800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Neutrinos from core-collapse supernovae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3860800"/>
            <a:ext cx="44370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068" y="1844053"/>
            <a:ext cx="44356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9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02515"/>
            <a:ext cx="9144000" cy="292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5801" y="1702516"/>
            <a:ext cx="4463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Balantekin and Fuller, </a:t>
            </a:r>
            <a:r>
              <a:rPr lang="en-US" sz="1400" dirty="0" err="1">
                <a:solidFill>
                  <a:srgbClr val="660066"/>
                </a:solidFill>
              </a:rPr>
              <a:t>Prog</a:t>
            </a:r>
            <a:r>
              <a:rPr lang="en-US" sz="1400" dirty="0">
                <a:solidFill>
                  <a:srgbClr val="660066"/>
                </a:solidFill>
              </a:rPr>
              <a:t>. Part. </a:t>
            </a:r>
            <a:r>
              <a:rPr lang="en-US" sz="1400" dirty="0" err="1">
                <a:solidFill>
                  <a:srgbClr val="660066"/>
                </a:solidFill>
              </a:rPr>
              <a:t>Nucl</a:t>
            </a:r>
            <a:r>
              <a:rPr lang="en-US" sz="1400" dirty="0">
                <a:solidFill>
                  <a:srgbClr val="660066"/>
                </a:solidFill>
              </a:rPr>
              <a:t>. Phys. </a:t>
            </a:r>
            <a:r>
              <a:rPr lang="en-US" sz="1400" b="1" dirty="0">
                <a:solidFill>
                  <a:srgbClr val="660066"/>
                </a:solidFill>
              </a:rPr>
              <a:t>71</a:t>
            </a:r>
            <a:r>
              <a:rPr lang="en-US" sz="1400" dirty="0">
                <a:solidFill>
                  <a:srgbClr val="660066"/>
                </a:solidFill>
              </a:rPr>
              <a:t> 162 (2013)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5534" y="349836"/>
            <a:ext cx="8334865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latin typeface="Comic Sans MS"/>
                <a:cs typeface="Comic Sans MS"/>
              </a:rPr>
              <a:t>Understanding 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a core-collapse supernova requires answers to a variety of questions some of which need to be answered, both theoretically and experimentally.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120900" y="5181600"/>
          <a:ext cx="3098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549400" imgH="457200" progId="Equation.3">
                  <p:embed/>
                </p:oleObj>
              </mc:Choice>
              <mc:Fallback>
                <p:oleObj name="Equation" r:id="rId4" imgW="15494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900" y="5181600"/>
                        <a:ext cx="3098800" cy="9144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239" y="4470426"/>
            <a:ext cx="3947222" cy="2393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1172" y="6282384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660066"/>
                </a:solidFill>
              </a:rPr>
              <a:t>Arcones</a:t>
            </a:r>
            <a:r>
              <a:rPr lang="en-US" sz="1050" dirty="0">
                <a:solidFill>
                  <a:srgbClr val="660066"/>
                </a:solidFill>
              </a:rPr>
              <a:t> and Montes</a:t>
            </a:r>
          </a:p>
        </p:txBody>
      </p:sp>
    </p:spTree>
    <p:extLst>
      <p:ext uri="{BB962C8B-B14F-4D97-AF65-F5344CB8AC3E}">
        <p14:creationId xmlns:p14="http://schemas.microsoft.com/office/powerpoint/2010/main" val="172220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l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30664" r="16441" b="21330"/>
          <a:stretch/>
        </p:blipFill>
        <p:spPr>
          <a:xfrm>
            <a:off x="1557047" y="350520"/>
            <a:ext cx="4773168" cy="2350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4326" y="4770688"/>
            <a:ext cx="81509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The second term makes the physics of a neutrino gas in a core-collapse supernova a very interesting many-body problem, driven by weak interactions.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274" y="5588000"/>
            <a:ext cx="8699827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Neutrino-neutrino interactions lead to novel collective and emergent effects, such as conserved quantities and interesting features in the neutrino energy spectra (spectral “swaps” or “splits”).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1600" y="375721"/>
            <a:ext cx="4152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Energy released in a core-collapse SN: E ≈ 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53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ergs ≈ 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59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MeV</a:t>
            </a:r>
            <a:endParaRPr lang="en-US" baseline="30000" dirty="0">
              <a:solidFill>
                <a:srgbClr val="000080"/>
              </a:solidFill>
              <a:latin typeface="Comic Sans MS"/>
              <a:cs typeface="Comic Sans MS"/>
              <a:sym typeface="Symbol" charset="0"/>
            </a:endParaRPr>
          </a:p>
          <a:p>
            <a:pPr algn="ctr"/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99% of this energy is carried away by neutrinos and antineutrinos!</a:t>
            </a:r>
          </a:p>
          <a:p>
            <a:pPr algn="ctr"/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~ 10</a:t>
            </a:r>
            <a:r>
              <a:rPr lang="en-US" baseline="30000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58 </a:t>
            </a:r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Neutrinos!</a:t>
            </a:r>
          </a:p>
          <a:p>
            <a:pPr algn="ctr"/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This necessitates including the effects of </a:t>
            </a:r>
            <a:r>
              <a:rPr lang="en-US" dirty="0" err="1">
                <a:solidFill>
                  <a:srgbClr val="400080"/>
                </a:solidFill>
                <a:latin typeface="Symbol" charset="2"/>
                <a:cs typeface="Symbol" charset="2"/>
                <a:sym typeface="Symbol" charset="0"/>
              </a:rPr>
              <a:t>nn</a:t>
            </a:r>
            <a:r>
              <a:rPr lang="en-US" dirty="0">
                <a:solidFill>
                  <a:srgbClr val="400080"/>
                </a:solidFill>
                <a:latin typeface="Symbol" charset="2"/>
                <a:cs typeface="Symbol" charset="2"/>
                <a:sym typeface="Symbol" charset="0"/>
              </a:rPr>
              <a:t> </a:t>
            </a:r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interactions!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4700" y="1231900"/>
            <a:ext cx="149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Proto neutron star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4465" y="6096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2865" y="10414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7965" y="14859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65" y="2540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9665" y="17272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DD2839-8E43-8D42-B8BD-0EB1CC94DC9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53292" y="2709957"/>
                <a:ext cx="5930791" cy="113556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func>
                                </m:e>
                              </m:d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𝑎𝑎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DD2839-8E43-8D42-B8BD-0EB1CC94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292" y="2709957"/>
                <a:ext cx="5930791" cy="1135567"/>
              </a:xfrm>
              <a:prstGeom prst="rect">
                <a:avLst/>
              </a:prstGeom>
              <a:blipFill>
                <a:blip r:embed="rId3"/>
                <a:stretch>
                  <a:fillRect l="-7479" t="-128571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0DBCC5F3-B8B6-2344-B270-12BDA1C1EA66}"/>
              </a:ext>
            </a:extLst>
          </p:cNvPr>
          <p:cNvSpPr/>
          <p:nvPr/>
        </p:nvSpPr>
        <p:spPr>
          <a:xfrm rot="5400000">
            <a:off x="4491637" y="3067400"/>
            <a:ext cx="155448" cy="14630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0F6EDB40-E845-8D41-ACB2-1B1BFADCF092}"/>
              </a:ext>
            </a:extLst>
          </p:cNvPr>
          <p:cNvSpPr/>
          <p:nvPr/>
        </p:nvSpPr>
        <p:spPr>
          <a:xfrm rot="5400000">
            <a:off x="7175254" y="2110053"/>
            <a:ext cx="155448" cy="33832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FB8D6D-427A-D443-A497-D1B7C89834A8}"/>
              </a:ext>
            </a:extLst>
          </p:cNvPr>
          <p:cNvSpPr txBox="1"/>
          <p:nvPr/>
        </p:nvSpPr>
        <p:spPr>
          <a:xfrm>
            <a:off x="3810631" y="3920917"/>
            <a:ext cx="152477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Symbol" pitchFamily="2" charset="2"/>
              <a:buChar char="n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MSW effect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3C729A-750D-C348-A0B0-16B230A3C11B}"/>
              </a:ext>
            </a:extLst>
          </p:cNvPr>
          <p:cNvSpPr txBox="1"/>
          <p:nvPr/>
        </p:nvSpPr>
        <p:spPr>
          <a:xfrm>
            <a:off x="5780121" y="3940237"/>
            <a:ext cx="29354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neutrino-neutrino interactions</a:t>
            </a:r>
          </a:p>
        </p:txBody>
      </p:sp>
    </p:spTree>
    <p:extLst>
      <p:ext uri="{BB962C8B-B14F-4D97-AF65-F5344CB8AC3E}">
        <p14:creationId xmlns:p14="http://schemas.microsoft.com/office/powerpoint/2010/main" val="414869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3038333" y="1245522"/>
            <a:ext cx="594359" cy="594359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cs typeface="Symbol" charset="2"/>
              </a:rPr>
              <a:t>e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4424145" y="1251390"/>
            <a:ext cx="594359" cy="5943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m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270373" y="842560"/>
            <a:ext cx="155443" cy="438912"/>
          </a:xfrm>
          <a:prstGeom prst="upArrow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flipV="1">
            <a:off x="4643973" y="1825308"/>
            <a:ext cx="155443" cy="43891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1961" y="305275"/>
            <a:ext cx="300119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Neutrino flavor </a:t>
            </a:r>
            <a:r>
              <a:rPr lang="en-U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isospin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320346"/>
              </p:ext>
            </p:extLst>
          </p:nvPr>
        </p:nvGraphicFramePr>
        <p:xfrm>
          <a:off x="2286000" y="3362325"/>
          <a:ext cx="75438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3" imgW="3771900" imgH="838200" progId="Equation.3">
                  <p:embed/>
                </p:oleObj>
              </mc:Choice>
              <mc:Fallback>
                <p:oleObj name="Equation" r:id="rId3" imgW="3771900" imgH="8382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3362325"/>
                        <a:ext cx="7543800" cy="16764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41281" y="2967660"/>
            <a:ext cx="351816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Free neutrinos (only mixing)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470881"/>
              </p:ext>
            </p:extLst>
          </p:nvPr>
        </p:nvGraphicFramePr>
        <p:xfrm>
          <a:off x="1587884" y="5706241"/>
          <a:ext cx="9031859" cy="92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5" imgW="4584700" imgH="469900" progId="Equation.3">
                  <p:embed/>
                </p:oleObj>
              </mc:Choice>
              <mc:Fallback>
                <p:oleObj name="Equation" r:id="rId5" imgW="4584700" imgH="4699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884" y="5706241"/>
                        <a:ext cx="9031859" cy="92570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49196" y="5319152"/>
            <a:ext cx="480331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Interacting with background electrons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404457"/>
              </p:ext>
            </p:extLst>
          </p:nvPr>
        </p:nvGraphicFramePr>
        <p:xfrm>
          <a:off x="7033908" y="1710658"/>
          <a:ext cx="2654300" cy="86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7" imgW="1397000" imgH="457200" progId="Equation.3">
                  <p:embed/>
                </p:oleObj>
              </mc:Choice>
              <mc:Fallback>
                <p:oleObj name="Equation" r:id="rId7" imgW="1397000" imgH="4572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33908" y="1710658"/>
                        <a:ext cx="2654300" cy="86868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652606"/>
              </p:ext>
            </p:extLst>
          </p:nvPr>
        </p:nvGraphicFramePr>
        <p:xfrm>
          <a:off x="7048500" y="2711437"/>
          <a:ext cx="2621280" cy="573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9" imgW="2032000" imgH="444500" progId="Equation.3">
                  <p:embed/>
                </p:oleObj>
              </mc:Choice>
              <mc:Fallback>
                <p:oleObj name="Equation" r:id="rId9" imgW="2032000" imgH="4445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48500" y="2711437"/>
                        <a:ext cx="2621280" cy="57340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81801" y="393701"/>
            <a:ext cx="358139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Linear combinations of the mass </a:t>
            </a:r>
            <a:r>
              <a:rPr lang="en-U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eigenstates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 interact with weak interactions</a:t>
            </a:r>
          </a:p>
        </p:txBody>
      </p:sp>
    </p:spTree>
    <p:extLst>
      <p:ext uri="{BB962C8B-B14F-4D97-AF65-F5344CB8AC3E}">
        <p14:creationId xmlns:p14="http://schemas.microsoft.com/office/powerpoint/2010/main" val="161697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3038333" y="1245522"/>
            <a:ext cx="594359" cy="594359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cs typeface="Symbol" charset="2"/>
              </a:rPr>
              <a:t>e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4424145" y="1251390"/>
            <a:ext cx="594359" cy="5943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m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270373" y="842560"/>
            <a:ext cx="155443" cy="438912"/>
          </a:xfrm>
          <a:prstGeom prst="upArrow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flipV="1">
            <a:off x="4643973" y="1825308"/>
            <a:ext cx="155443" cy="43891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1961" y="305275"/>
            <a:ext cx="300119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Neutrino flavor </a:t>
            </a:r>
            <a:r>
              <a:rPr lang="en-U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isospin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41771"/>
              </p:ext>
            </p:extLst>
          </p:nvPr>
        </p:nvGraphicFramePr>
        <p:xfrm>
          <a:off x="6901040" y="165209"/>
          <a:ext cx="2905760" cy="1480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3" imgW="1320800" imgH="673100" progId="Equation.3">
                  <p:embed/>
                </p:oleObj>
              </mc:Choice>
              <mc:Fallback>
                <p:oleObj name="Equation" r:id="rId3" imgW="1320800" imgH="673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1040" y="165209"/>
                        <a:ext cx="2905760" cy="148082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08975" y="1652382"/>
            <a:ext cx="396898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These operators can be written in either mass or flavor basis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366070"/>
              </p:ext>
            </p:extLst>
          </p:nvPr>
        </p:nvGraphicFramePr>
        <p:xfrm>
          <a:off x="2921000" y="3362325"/>
          <a:ext cx="62738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5" imgW="3136900" imgH="838200" progId="Equation.3">
                  <p:embed/>
                </p:oleObj>
              </mc:Choice>
              <mc:Fallback>
                <p:oleObj name="Equation" r:id="rId5" imgW="3136900" imgH="8382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21000" y="3362325"/>
                        <a:ext cx="6273800" cy="16764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41281" y="2967660"/>
            <a:ext cx="351816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Free neutrinos (only mixing)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150788"/>
              </p:ext>
            </p:extLst>
          </p:nvPr>
        </p:nvGraphicFramePr>
        <p:xfrm>
          <a:off x="2200275" y="5705475"/>
          <a:ext cx="78057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7" imgW="3962400" imgH="469900" progId="Equation.3">
                  <p:embed/>
                </p:oleObj>
              </mc:Choice>
              <mc:Fallback>
                <p:oleObj name="Equation" r:id="rId7" imgW="3962400" imgH="4699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0275" y="5705475"/>
                        <a:ext cx="7805738" cy="9271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49196" y="5319152"/>
            <a:ext cx="480331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Interacting with background electrons</a:t>
            </a:r>
          </a:p>
        </p:txBody>
      </p:sp>
    </p:spTree>
    <p:extLst>
      <p:ext uri="{BB962C8B-B14F-4D97-AF65-F5344CB8AC3E}">
        <p14:creationId xmlns:p14="http://schemas.microsoft.com/office/powerpoint/2010/main" val="163676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2057400" y="374650"/>
            <a:ext cx="4724400" cy="4000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Neutrino-Neutrino Interactions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6878639" y="190500"/>
            <a:ext cx="3508375" cy="73818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Smirnov, Fuller and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Qian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Pantaleone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McKellar,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Friedland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Lunardini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Raffelt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Duan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 Balantekin,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Kajino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Pehlivan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 …</a:t>
            </a:r>
          </a:p>
        </p:txBody>
      </p:sp>
      <p:sp>
        <p:nvSpPr>
          <p:cNvPr id="72713" name="TextBox 1"/>
          <p:cNvSpPr txBox="1">
            <a:spLocks noChangeArrowheads="1"/>
          </p:cNvSpPr>
          <p:nvPr/>
        </p:nvSpPr>
        <p:spPr bwMode="auto">
          <a:xfrm>
            <a:off x="1562100" y="5752160"/>
            <a:ext cx="9067800" cy="1016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Neutrino-neutrino interactions lead to novel collective and emergent effects, such as conserved quantities and interesting features in the neutrino energy spectra (spectral “swaps” or “splits”). </a:t>
            </a:r>
          </a:p>
        </p:txBody>
      </p:sp>
      <p:sp>
        <p:nvSpPr>
          <p:cNvPr id="72715" name="Oval 11"/>
          <p:cNvSpPr>
            <a:spLocks noChangeAspect="1" noChangeArrowheads="1"/>
          </p:cNvSpPr>
          <p:nvPr/>
        </p:nvSpPr>
        <p:spPr bwMode="auto">
          <a:xfrm>
            <a:off x="7607832" y="1566864"/>
            <a:ext cx="1087437" cy="1087437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2716" name="AutoShape 12"/>
          <p:cNvCxnSpPr>
            <a:cxnSpLocks noChangeShapeType="1"/>
          </p:cNvCxnSpPr>
          <p:nvPr/>
        </p:nvCxnSpPr>
        <p:spPr bwMode="auto">
          <a:xfrm>
            <a:off x="8466668" y="2214812"/>
            <a:ext cx="2057400" cy="838200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2717" name="AutoShape 12"/>
          <p:cNvCxnSpPr>
            <a:cxnSpLocks noChangeShapeType="1"/>
          </p:cNvCxnSpPr>
          <p:nvPr/>
        </p:nvCxnSpPr>
        <p:spPr bwMode="auto">
          <a:xfrm flipV="1">
            <a:off x="8412943" y="1554360"/>
            <a:ext cx="2022475" cy="609600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2718" name="TextBox 8"/>
          <p:cNvSpPr txBox="1">
            <a:spLocks noChangeArrowheads="1"/>
          </p:cNvSpPr>
          <p:nvPr/>
        </p:nvSpPr>
        <p:spPr bwMode="auto">
          <a:xfrm>
            <a:off x="9105900" y="195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  <p:sp>
        <p:nvSpPr>
          <p:cNvPr id="72719" name="Curved Up Arrow 15"/>
          <p:cNvSpPr>
            <a:spLocks noChangeAspect="1"/>
          </p:cNvSpPr>
          <p:nvPr/>
        </p:nvSpPr>
        <p:spPr bwMode="auto">
          <a:xfrm rot="16200000">
            <a:off x="8791576" y="2070101"/>
            <a:ext cx="403225" cy="231775"/>
          </a:xfrm>
          <a:prstGeom prst="curvedUpArrow">
            <a:avLst>
              <a:gd name="adj1" fmla="val 25017"/>
              <a:gd name="adj2" fmla="val 50033"/>
              <a:gd name="adj3" fmla="val 0"/>
            </a:avLst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2720" name="TextBox 17"/>
          <p:cNvSpPr txBox="1">
            <a:spLocks noChangeArrowheads="1"/>
          </p:cNvSpPr>
          <p:nvPr/>
        </p:nvSpPr>
        <p:spPr bwMode="auto">
          <a:xfrm>
            <a:off x="9910981" y="1192906"/>
            <a:ext cx="22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0090"/>
                </a:solidFill>
              </a:rPr>
              <a:t>p</a:t>
            </a:r>
            <a:endParaRPr lang="en-US" b="1" dirty="0"/>
          </a:p>
        </p:txBody>
      </p:sp>
      <p:sp>
        <p:nvSpPr>
          <p:cNvPr id="72721" name="TextBox 19"/>
          <p:cNvSpPr txBox="1">
            <a:spLocks noChangeArrowheads="1"/>
          </p:cNvSpPr>
          <p:nvPr/>
        </p:nvSpPr>
        <p:spPr bwMode="auto">
          <a:xfrm>
            <a:off x="10124640" y="2468166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0090"/>
                </a:solidFill>
              </a:rPr>
              <a:t>q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05508"/>
              </p:ext>
            </p:extLst>
          </p:nvPr>
        </p:nvGraphicFramePr>
        <p:xfrm>
          <a:off x="1990726" y="1666875"/>
          <a:ext cx="522287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4" imgW="2374900" imgH="419100" progId="Equation.3">
                  <p:embed/>
                </p:oleObj>
              </mc:Choice>
              <mc:Fallback>
                <p:oleObj name="Equation" r:id="rId4" imgW="2374900" imgH="4191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0726" y="1666875"/>
                        <a:ext cx="5222875" cy="92233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609797"/>
              </p:ext>
            </p:extLst>
          </p:nvPr>
        </p:nvGraphicFramePr>
        <p:xfrm>
          <a:off x="1624044" y="4035133"/>
          <a:ext cx="8938768" cy="158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6" imgW="4216400" imgH="749300" progId="Equation.3">
                  <p:embed/>
                </p:oleObj>
              </mc:Choice>
              <mc:Fallback>
                <p:oleObj name="Equation" r:id="rId6" imgW="4216400" imgH="7493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4044" y="4035133"/>
                        <a:ext cx="8938768" cy="1588516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46965" y="3312263"/>
            <a:ext cx="794320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This term makes the physics of a neutrino gas in a core-collapse supernova a genuine many-body problem</a:t>
            </a:r>
          </a:p>
        </p:txBody>
      </p:sp>
    </p:spTree>
    <p:extLst>
      <p:ext uri="{BB962C8B-B14F-4D97-AF65-F5344CB8AC3E}">
        <p14:creationId xmlns:p14="http://schemas.microsoft.com/office/powerpoint/2010/main" val="369537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5700"/>
            <a:ext cx="9144000" cy="45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33C77-78FE-EF48-AE73-2DE3ADA4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46" y="855133"/>
            <a:ext cx="8420210" cy="6309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B3920-E694-534B-BC13-4576574FF85F}"/>
              </a:ext>
            </a:extLst>
          </p:cNvPr>
          <p:cNvSpPr txBox="1"/>
          <p:nvPr/>
        </p:nvSpPr>
        <p:spPr>
          <a:xfrm>
            <a:off x="3735183" y="565267"/>
            <a:ext cx="470673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Collective 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218600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A7187-76AD-1A46-B598-CD1098644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3613"/>
          <a:stretch/>
        </p:blipFill>
        <p:spPr>
          <a:xfrm>
            <a:off x="1687828" y="4066320"/>
            <a:ext cx="8786306" cy="1737360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2E007-D7F4-D14A-86F5-57EED7921DDE}"/>
              </a:ext>
            </a:extLst>
          </p:cNvPr>
          <p:cNvSpPr txBox="1"/>
          <p:nvPr/>
        </p:nvSpPr>
        <p:spPr>
          <a:xfrm>
            <a:off x="2155065" y="347730"/>
            <a:ext cx="81902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This problem is “exactly solvable” in the single-angle approximation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41F40ED-8D9C-A64A-8BEC-BEA1B29C6E27}"/>
              </a:ext>
            </a:extLst>
          </p:cNvPr>
          <p:cNvSpPr/>
          <p:nvPr/>
        </p:nvSpPr>
        <p:spPr>
          <a:xfrm>
            <a:off x="6076120" y="3379304"/>
            <a:ext cx="365760" cy="978408"/>
          </a:xfrm>
          <a:prstGeom prst="downArrow">
            <a:avLst/>
          </a:prstGeom>
          <a:gradFill>
            <a:gsLst>
              <a:gs pos="0">
                <a:srgbClr val="00206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D8A26-B96E-1347-BF23-FE813C8D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190" y="1965270"/>
            <a:ext cx="650530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6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97E76-34B8-5148-A1AE-5440D3644D7A}"/>
              </a:ext>
            </a:extLst>
          </p:cNvPr>
          <p:cNvSpPr txBox="1"/>
          <p:nvPr/>
        </p:nvSpPr>
        <p:spPr>
          <a:xfrm>
            <a:off x="1872343" y="3222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971-DA7A-2C40-8BB8-2CB589C6C1DF}"/>
              </a:ext>
            </a:extLst>
          </p:cNvPr>
          <p:cNvSpPr txBox="1"/>
          <p:nvPr/>
        </p:nvSpPr>
        <p:spPr>
          <a:xfrm>
            <a:off x="5900057" y="616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5456B-57FD-A842-B3B2-0AEA3D551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42"/>
          <a:stretch/>
        </p:blipFill>
        <p:spPr>
          <a:xfrm>
            <a:off x="3833" y="59774"/>
            <a:ext cx="8430885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30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D503B-EC50-AC4B-9524-65DEE1097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28" y="443850"/>
            <a:ext cx="9030370" cy="6766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F6F69-D5C6-E64B-96C3-BB4ACBE514CE}"/>
              </a:ext>
            </a:extLst>
          </p:cNvPr>
          <p:cNvSpPr txBox="1"/>
          <p:nvPr/>
        </p:nvSpPr>
        <p:spPr>
          <a:xfrm>
            <a:off x="2039155" y="412124"/>
            <a:ext cx="816520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Two of the adiabatic eigenstates of this equation are easy to find in the single-angle approximation: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421D9-098C-4F45-88F8-7F80E91D86FE}"/>
              </a:ext>
            </a:extLst>
          </p:cNvPr>
          <p:cNvSpPr txBox="1"/>
          <p:nvPr/>
        </p:nvSpPr>
        <p:spPr>
          <a:xfrm>
            <a:off x="3236891" y="5859888"/>
            <a:ext cx="541847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To find the others will take a lot more work</a:t>
            </a:r>
          </a:p>
        </p:txBody>
      </p:sp>
    </p:spTree>
    <p:extLst>
      <p:ext uri="{BB962C8B-B14F-4D97-AF65-F5344CB8AC3E}">
        <p14:creationId xmlns:p14="http://schemas.microsoft.com/office/powerpoint/2010/main" val="217817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A7187-76AD-1A46-B598-CD109864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28" y="965304"/>
            <a:ext cx="8786306" cy="6583680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2E007-D7F4-D14A-86F5-57EED7921DDE}"/>
              </a:ext>
            </a:extLst>
          </p:cNvPr>
          <p:cNvSpPr txBox="1"/>
          <p:nvPr/>
        </p:nvSpPr>
        <p:spPr>
          <a:xfrm>
            <a:off x="2155065" y="347730"/>
            <a:ext cx="81902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This problem is “exactly solvable” in the single-angle approximation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ED8CA-4B02-A048-B442-935E0F43B014}"/>
              </a:ext>
            </a:extLst>
          </p:cNvPr>
          <p:cNvSpPr txBox="1"/>
          <p:nvPr/>
        </p:nvSpPr>
        <p:spPr>
          <a:xfrm>
            <a:off x="3233530" y="834887"/>
            <a:ext cx="573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Pehlivan</a:t>
            </a:r>
            <a:r>
              <a:rPr lang="en-US" dirty="0"/>
              <a:t>, Balantekin, </a:t>
            </a:r>
            <a:r>
              <a:rPr lang="en-US" dirty="0" err="1"/>
              <a:t>Kajino</a:t>
            </a:r>
            <a:r>
              <a:rPr lang="en-US" dirty="0"/>
              <a:t>, Yoshida, PRD</a:t>
            </a:r>
            <a:r>
              <a:rPr lang="en-US" b="1" dirty="0"/>
              <a:t>84 </a:t>
            </a:r>
            <a:r>
              <a:rPr lang="en-US" dirty="0"/>
              <a:t>(2011) 065008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CB3A4-E3D2-7E4B-AB31-FC3695C67E9B}"/>
              </a:ext>
            </a:extLst>
          </p:cNvPr>
          <p:cNvSpPr txBox="1"/>
          <p:nvPr/>
        </p:nvSpPr>
        <p:spPr>
          <a:xfrm>
            <a:off x="1777217" y="3024557"/>
            <a:ext cx="15969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Bethe ansatz</a:t>
            </a:r>
          </a:p>
        </p:txBody>
      </p:sp>
    </p:spTree>
    <p:extLst>
      <p:ext uri="{BB962C8B-B14F-4D97-AF65-F5344CB8AC3E}">
        <p14:creationId xmlns:p14="http://schemas.microsoft.com/office/powerpoint/2010/main" val="174851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746055"/>
              </p:ext>
            </p:extLst>
          </p:nvPr>
        </p:nvGraphicFramePr>
        <p:xfrm>
          <a:off x="2024276" y="1217112"/>
          <a:ext cx="4874260" cy="395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3" imgW="2565400" imgH="2082800" progId="Equation.3">
                  <p:embed/>
                </p:oleObj>
              </mc:Choice>
              <mc:Fallback>
                <p:oleObj name="Equation" r:id="rId3" imgW="2565400" imgH="20828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4276" y="1217112"/>
                        <a:ext cx="4874260" cy="395732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483775"/>
              </p:ext>
            </p:extLst>
          </p:nvPr>
        </p:nvGraphicFramePr>
        <p:xfrm>
          <a:off x="7198911" y="2442962"/>
          <a:ext cx="3246120" cy="157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5" imgW="1803400" imgH="876300" progId="Equation.3">
                  <p:embed/>
                </p:oleObj>
              </mc:Choice>
              <mc:Fallback>
                <p:oleObj name="Equation" r:id="rId5" imgW="1803400" imgH="8763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98911" y="2442962"/>
                        <a:ext cx="3246120" cy="157734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12910" y="5852492"/>
            <a:ext cx="28810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660066"/>
                </a:solidFill>
              </a:rPr>
              <a:t>Pehlivan</a:t>
            </a:r>
            <a:r>
              <a:rPr lang="en-US" sz="1600" dirty="0">
                <a:solidFill>
                  <a:srgbClr val="660066"/>
                </a:solidFill>
              </a:rPr>
              <a:t>, ABB, </a:t>
            </a:r>
            <a:r>
              <a:rPr lang="en-US" sz="1600" dirty="0" err="1">
                <a:solidFill>
                  <a:srgbClr val="660066"/>
                </a:solidFill>
              </a:rPr>
              <a:t>Kajino</a:t>
            </a:r>
            <a:r>
              <a:rPr lang="en-US" sz="1600" dirty="0">
                <a:solidFill>
                  <a:srgbClr val="660066"/>
                </a:solidFill>
              </a:rPr>
              <a:t>, &amp; Yoshida</a:t>
            </a:r>
          </a:p>
          <a:p>
            <a:pPr algn="ctr"/>
            <a:r>
              <a:rPr lang="en-US" sz="1600" dirty="0">
                <a:solidFill>
                  <a:srgbClr val="660066"/>
                </a:solidFill>
              </a:rPr>
              <a:t>Phys. Rev. D 84, 065008 (2011)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530677"/>
              </p:ext>
            </p:extLst>
          </p:nvPr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eft Brace 5"/>
          <p:cNvSpPr/>
          <p:nvPr/>
        </p:nvSpPr>
        <p:spPr>
          <a:xfrm rot="16200000">
            <a:off x="4064412" y="3075490"/>
            <a:ext cx="155448" cy="4251942"/>
          </a:xfrm>
          <a:prstGeom prst="leftBrac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8964" y="5317053"/>
            <a:ext cx="26782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Bethe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ansatz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equations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817498"/>
              </p:ext>
            </p:extLst>
          </p:nvPr>
        </p:nvGraphicFramePr>
        <p:xfrm>
          <a:off x="7697788" y="1165225"/>
          <a:ext cx="209391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9" imgW="1231900" imgH="419100" progId="Equation.3">
                  <p:embed/>
                </p:oleObj>
              </mc:Choice>
              <mc:Fallback>
                <p:oleObj name="Equation" r:id="rId9" imgW="1231900" imgH="4191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97788" y="1165225"/>
                        <a:ext cx="2093912" cy="71278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1018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309173"/>
              </p:ext>
            </p:extLst>
          </p:nvPr>
        </p:nvGraphicFramePr>
        <p:xfrm>
          <a:off x="4146424" y="1961530"/>
          <a:ext cx="4013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3" imgW="2006600" imgH="495300" progId="Equation.3">
                  <p:embed/>
                </p:oleObj>
              </mc:Choice>
              <mc:Fallback>
                <p:oleObj name="Equation" r:id="rId3" imgW="2006600" imgH="4953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6424" y="1961530"/>
                        <a:ext cx="4013200" cy="9906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32545" y="697320"/>
            <a:ext cx="666400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Conserved quantities of the collective motion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(Gaudin magnets)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7667" y="3797894"/>
            <a:ext cx="7445940" cy="19389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There is a second set of conserved quantities for antineutrinos.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Note the presence of volume. In fact </a:t>
            </a:r>
            <a:r>
              <a:rPr lang="en-US" sz="2000" dirty="0" err="1">
                <a:solidFill>
                  <a:srgbClr val="000090"/>
                </a:solidFill>
                <a:latin typeface="Comic Sans MS"/>
                <a:cs typeface="Comic Sans MS"/>
              </a:rPr>
              <a:t>h</a:t>
            </a:r>
            <a:r>
              <a:rPr lang="en-US" sz="2000" baseline="-25000" dirty="0" err="1">
                <a:solidFill>
                  <a:srgbClr val="000090"/>
                </a:solidFill>
                <a:latin typeface="Comic Sans MS"/>
                <a:cs typeface="Comic Sans MS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/V are the conserved quantities for the neutrino densities.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For three flavors a similar expression is written in terms of SU(3) operators.</a:t>
            </a:r>
          </a:p>
        </p:txBody>
      </p:sp>
    </p:spTree>
    <p:extLst>
      <p:ext uri="{BB962C8B-B14F-4D97-AF65-F5344CB8AC3E}">
        <p14:creationId xmlns:p14="http://schemas.microsoft.com/office/powerpoint/2010/main" val="3262026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D503B-EC50-AC4B-9524-65DEE1097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28" y="443850"/>
            <a:ext cx="9030370" cy="6766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F6F69-D5C6-E64B-96C3-BB4ACBE514CE}"/>
              </a:ext>
            </a:extLst>
          </p:cNvPr>
          <p:cNvSpPr txBox="1"/>
          <p:nvPr/>
        </p:nvSpPr>
        <p:spPr>
          <a:xfrm>
            <a:off x="2438403" y="412124"/>
            <a:ext cx="70447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Recall that two of the adiabatic eigenstates of this equation are easy to find:</a:t>
            </a:r>
          </a:p>
        </p:txBody>
      </p:sp>
    </p:spTree>
    <p:extLst>
      <p:ext uri="{BB962C8B-B14F-4D97-AF65-F5344CB8AC3E}">
        <p14:creationId xmlns:p14="http://schemas.microsoft.com/office/powerpoint/2010/main" val="3878209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30141"/>
            <a:ext cx="9144000" cy="3587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7100" y="468223"/>
            <a:ext cx="80137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Away from the mean-field: First adiabatic solution of the </a:t>
            </a:r>
            <a:r>
              <a:rPr lang="en-US" sz="2400" i="1" dirty="0">
                <a:solidFill>
                  <a:srgbClr val="FF0000"/>
                </a:solidFill>
                <a:latin typeface="Comic Sans MS"/>
                <a:cs typeface="Comic Sans MS"/>
              </a:rPr>
              <a:t>exact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many-body Hamiltonian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5034" y="5232401"/>
            <a:ext cx="8271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Solutions of the Bethe </a:t>
            </a:r>
            <a:r>
              <a:rPr lang="en-US" dirty="0" err="1">
                <a:solidFill>
                  <a:srgbClr val="000090"/>
                </a:solidFill>
              </a:rPr>
              <a:t>ansatz</a:t>
            </a:r>
            <a:r>
              <a:rPr lang="en-US" dirty="0">
                <a:solidFill>
                  <a:srgbClr val="000090"/>
                </a:solidFill>
              </a:rPr>
              <a:t> equations for 250 neutrinos. Same behavior as the mean-field.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Two flavors only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Inverted hierarchy, no matter effect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F36CD-8162-E444-B836-13E76190EC1F}"/>
              </a:ext>
            </a:extLst>
          </p:cNvPr>
          <p:cNvSpPr txBox="1"/>
          <p:nvPr/>
        </p:nvSpPr>
        <p:spPr>
          <a:xfrm>
            <a:off x="8299733" y="5911943"/>
            <a:ext cx="103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928347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39AB12-FEF1-B34C-8972-750469C5F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250" y="-2900"/>
            <a:ext cx="4248125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160B-B3B8-CC4E-9DA3-4ABE1184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88" y="3175793"/>
            <a:ext cx="4701352" cy="3108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D8B0F7-DDB1-C84A-A0E1-CCA551267352}"/>
              </a:ext>
            </a:extLst>
          </p:cNvPr>
          <p:cNvSpPr txBox="1"/>
          <p:nvPr/>
        </p:nvSpPr>
        <p:spPr>
          <a:xfrm>
            <a:off x="1993556" y="1742307"/>
            <a:ext cx="3608175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Adiabatic evolution of an initial thermal distribution (T = 10 MeV) of electron neutrinos. 10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8 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neutrinos distributed over 1200 energy bins with solar neutrino parameters and normal hierarchy.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A2728-D2DE-0441-A335-C686204A18B8}"/>
              </a:ext>
            </a:extLst>
          </p:cNvPr>
          <p:cNvSpPr txBox="1"/>
          <p:nvPr/>
        </p:nvSpPr>
        <p:spPr>
          <a:xfrm>
            <a:off x="2117126" y="5029201"/>
            <a:ext cx="3326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Birol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Pehlivan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, Balantekin, </a:t>
            </a:r>
            <a:r>
              <a:rPr lang="en-US" sz="16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Kajino</a:t>
            </a:r>
            <a:endParaRPr lang="en-US" sz="1600" dirty="0">
              <a:solidFill>
                <a:srgbClr val="7030A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arXiv:1805.11767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PRD</a:t>
            </a:r>
            <a:r>
              <a:rPr lang="en-US" sz="1600" b="1" dirty="0">
                <a:solidFill>
                  <a:srgbClr val="7030A0"/>
                </a:solidFill>
                <a:latin typeface="Comic Sans MS" panose="030F0902030302020204" pitchFamily="66" charset="0"/>
              </a:rPr>
              <a:t>98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(2018) 083002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DE4F-4179-3944-960D-0FC0CB5E1698}"/>
              </a:ext>
            </a:extLst>
          </p:cNvPr>
          <p:cNvSpPr txBox="1"/>
          <p:nvPr/>
        </p:nvSpPr>
        <p:spPr>
          <a:xfrm>
            <a:off x="9554819" y="99391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87EE-F8B2-8E48-B2D9-2AE39CF0B9CF}"/>
              </a:ext>
            </a:extLst>
          </p:cNvPr>
          <p:cNvSpPr txBox="1"/>
          <p:nvPr/>
        </p:nvSpPr>
        <p:spPr>
          <a:xfrm>
            <a:off x="9674089" y="419431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229564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6C512-F394-6140-9C98-6009322CC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08" y="604518"/>
            <a:ext cx="8908338" cy="6675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74F3D-D78B-AB44-8B64-CC529B26A7AC}"/>
              </a:ext>
            </a:extLst>
          </p:cNvPr>
          <p:cNvSpPr txBox="1"/>
          <p:nvPr/>
        </p:nvSpPr>
        <p:spPr>
          <a:xfrm>
            <a:off x="4499018" y="489397"/>
            <a:ext cx="332655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A more practical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DA64C-71E7-F740-A576-3EA4518C5B1A}"/>
              </a:ext>
            </a:extLst>
          </p:cNvPr>
          <p:cNvSpPr/>
          <p:nvPr/>
        </p:nvSpPr>
        <p:spPr>
          <a:xfrm>
            <a:off x="1961319" y="6246598"/>
            <a:ext cx="6224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Patwardhan, </a:t>
            </a:r>
            <a:r>
              <a:rPr lang="en-US" dirty="0" err="1">
                <a:solidFill>
                  <a:srgbClr val="7030A0"/>
                </a:solidFill>
              </a:rPr>
              <a:t>Cervia</a:t>
            </a:r>
            <a:r>
              <a:rPr lang="en-US" dirty="0">
                <a:solidFill>
                  <a:srgbClr val="7030A0"/>
                </a:solidFill>
              </a:rPr>
              <a:t>, Balantekin, </a:t>
            </a:r>
            <a:r>
              <a:rPr lang="en-US" dirty="0"/>
              <a:t> </a:t>
            </a:r>
            <a:r>
              <a:rPr lang="en-US" dirty="0" err="1">
                <a:solidFill>
                  <a:srgbClr val="7030A0"/>
                </a:solidFill>
              </a:rPr>
              <a:t>Phys.Rev</a:t>
            </a:r>
            <a:r>
              <a:rPr lang="en-US" dirty="0">
                <a:solidFill>
                  <a:srgbClr val="7030A0"/>
                </a:solidFill>
              </a:rPr>
              <a:t>. D99, 123013 (2019) </a:t>
            </a:r>
          </a:p>
        </p:txBody>
      </p:sp>
    </p:spTree>
    <p:extLst>
      <p:ext uri="{BB962C8B-B14F-4D97-AF65-F5344CB8AC3E}">
        <p14:creationId xmlns:p14="http://schemas.microsoft.com/office/powerpoint/2010/main" val="2474797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3EEB5-2886-814E-B14C-9D96A90A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93" y="601137"/>
            <a:ext cx="91524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9AF035-3006-D441-A31D-A4192E494CE3}"/>
              </a:ext>
            </a:extLst>
          </p:cNvPr>
          <p:cNvSpPr txBox="1"/>
          <p:nvPr/>
        </p:nvSpPr>
        <p:spPr>
          <a:xfrm>
            <a:off x="2319868" y="694266"/>
            <a:ext cx="78117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These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L(</a:t>
            </a:r>
            <a:r>
              <a:rPr lang="en-US" sz="2400" dirty="0" err="1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) = </a:t>
            </a:r>
            <a:r>
              <a:rPr lang="en-US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  <a:r>
              <a:rPr lang="en-US" sz="2400" baseline="-250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are eigenvalues of the invariants, </a:t>
            </a:r>
            <a:r>
              <a:rPr lang="en-US" sz="24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EE670-7CFF-0D49-B81E-9ED0BCC51E14}"/>
              </a:ext>
            </a:extLst>
          </p:cNvPr>
          <p:cNvSpPr txBox="1"/>
          <p:nvPr/>
        </p:nvSpPr>
        <p:spPr>
          <a:xfrm>
            <a:off x="2624668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6742B7-A4F2-6D4E-B8A7-19B63893B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744707"/>
              </p:ext>
            </p:extLst>
          </p:nvPr>
        </p:nvGraphicFramePr>
        <p:xfrm>
          <a:off x="1894427" y="6332057"/>
          <a:ext cx="8638108" cy="579120"/>
        </p:xfrm>
        <a:graphic>
          <a:graphicData uri="http://schemas.openxmlformats.org/drawingml/2006/table">
            <a:tbl>
              <a:tblPr/>
              <a:tblGrid>
                <a:gridCol w="4319054">
                  <a:extLst>
                    <a:ext uri="{9D8B030D-6E8A-4147-A177-3AD203B41FA5}">
                      <a16:colId xmlns:a16="http://schemas.microsoft.com/office/drawing/2014/main" val="2480412877"/>
                    </a:ext>
                  </a:extLst>
                </a:gridCol>
                <a:gridCol w="4319054">
                  <a:extLst>
                    <a:ext uri="{9D8B030D-6E8A-4147-A177-3AD203B41FA5}">
                      <a16:colId xmlns:a16="http://schemas.microsoft.com/office/drawing/2014/main" val="40206566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7030A0"/>
                          </a:solidFill>
                        </a:rPr>
                        <a:t>Cervia</a:t>
                      </a:r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, Patwardhan, Balantekin, arXiv:1905.00082</a:t>
                      </a:r>
                      <a:br>
                        <a:rPr lang="en-US" sz="1600" dirty="0">
                          <a:solidFill>
                            <a:srgbClr val="7030A0"/>
                          </a:solidFill>
                        </a:rPr>
                      </a:b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94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817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93B1E-FE85-414C-AE93-BFD1DADC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6" y="-5920"/>
            <a:ext cx="10738818" cy="8046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55832-63AE-714C-B2BD-F291DDB4E668}"/>
              </a:ext>
            </a:extLst>
          </p:cNvPr>
          <p:cNvSpPr txBox="1"/>
          <p:nvPr/>
        </p:nvSpPr>
        <p:spPr>
          <a:xfrm>
            <a:off x="4284128" y="389467"/>
            <a:ext cx="33393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Adiabatic Eigenstates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76602-5A37-944F-82CA-73E9276FC8B1}"/>
              </a:ext>
            </a:extLst>
          </p:cNvPr>
          <p:cNvSpPr/>
          <p:nvPr/>
        </p:nvSpPr>
        <p:spPr>
          <a:xfrm>
            <a:off x="3189517" y="6894076"/>
            <a:ext cx="6613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Patwardhan, </a:t>
            </a:r>
            <a:r>
              <a:rPr lang="en-US" dirty="0" err="1">
                <a:solidFill>
                  <a:srgbClr val="7030A0"/>
                </a:solidFill>
              </a:rPr>
              <a:t>Cervia</a:t>
            </a:r>
            <a:r>
              <a:rPr lang="en-US" dirty="0">
                <a:solidFill>
                  <a:srgbClr val="7030A0"/>
                </a:solidFill>
              </a:rPr>
              <a:t>, Balantekin, </a:t>
            </a:r>
            <a:r>
              <a:rPr lang="en-US" dirty="0"/>
              <a:t> </a:t>
            </a:r>
            <a:r>
              <a:rPr lang="en-US" dirty="0" err="1">
                <a:solidFill>
                  <a:srgbClr val="7030A0"/>
                </a:solidFill>
              </a:rPr>
              <a:t>Phys.Rev</a:t>
            </a:r>
            <a:r>
              <a:rPr lang="en-US" dirty="0">
                <a:solidFill>
                  <a:srgbClr val="7030A0"/>
                </a:solidFill>
              </a:rPr>
              <a:t>. D99, 123013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34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97E76-34B8-5148-A1AE-5440D3644D7A}"/>
              </a:ext>
            </a:extLst>
          </p:cNvPr>
          <p:cNvSpPr txBox="1"/>
          <p:nvPr/>
        </p:nvSpPr>
        <p:spPr>
          <a:xfrm>
            <a:off x="1872343" y="3222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971-DA7A-2C40-8BB8-2CB589C6C1DF}"/>
              </a:ext>
            </a:extLst>
          </p:cNvPr>
          <p:cNvSpPr txBox="1"/>
          <p:nvPr/>
        </p:nvSpPr>
        <p:spPr>
          <a:xfrm>
            <a:off x="5900057" y="616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5456B-57FD-A842-B3B2-0AEA3D551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42"/>
          <a:stretch/>
        </p:blipFill>
        <p:spPr>
          <a:xfrm>
            <a:off x="61782" y="59774"/>
            <a:ext cx="8430885" cy="7406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331B-33EA-714B-8298-F65EFA95B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0" t="9335" r="13661" b="14664"/>
          <a:stretch/>
        </p:blipFill>
        <p:spPr>
          <a:xfrm>
            <a:off x="9889956" y="1302621"/>
            <a:ext cx="1126161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E2C2E-509A-174F-BC36-3A6A6BCA0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9258" r="40742" b="35187"/>
          <a:stretch/>
        </p:blipFill>
        <p:spPr>
          <a:xfrm>
            <a:off x="9764026" y="3749040"/>
            <a:ext cx="1463040" cy="1371600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4845F8A4-DDCB-6449-A3FC-73A5B0A5F26C}"/>
              </a:ext>
            </a:extLst>
          </p:cNvPr>
          <p:cNvSpPr/>
          <p:nvPr/>
        </p:nvSpPr>
        <p:spPr>
          <a:xfrm>
            <a:off x="9906000" y="1295400"/>
            <a:ext cx="1097280" cy="1645920"/>
          </a:xfrm>
          <a:prstGeom prst="wedgeRectCallout">
            <a:avLst>
              <a:gd name="adj1" fmla="val -452777"/>
              <a:gd name="adj2" fmla="val 5972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266B4FE7-6CC7-574F-A1F8-192A3B5CC84F}"/>
              </a:ext>
            </a:extLst>
          </p:cNvPr>
          <p:cNvSpPr/>
          <p:nvPr/>
        </p:nvSpPr>
        <p:spPr>
          <a:xfrm>
            <a:off x="9764026" y="3763094"/>
            <a:ext cx="1463040" cy="1371600"/>
          </a:xfrm>
          <a:prstGeom prst="wedgeRectCallout">
            <a:avLst>
              <a:gd name="adj1" fmla="val -261458"/>
              <a:gd name="adj2" fmla="val -275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53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E12F4-683F-E44D-B445-62E255C6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590" y="810985"/>
            <a:ext cx="7053949" cy="4937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A2CE8-9955-D945-9FD8-BE711B8B848B}"/>
              </a:ext>
            </a:extLst>
          </p:cNvPr>
          <p:cNvSpPr txBox="1"/>
          <p:nvPr/>
        </p:nvSpPr>
        <p:spPr>
          <a:xfrm>
            <a:off x="2027294" y="156629"/>
            <a:ext cx="775896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Energy eigenvalues for a system with 10 neutrinos in 10 bins with 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sz="2000" baseline="-25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= p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sz="2000" baseline="-25000" dirty="0">
                <a:solidFill>
                  <a:srgbClr val="FF000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 for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</a:rPr>
              <a:t>k</a:t>
            </a: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 =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52C96-AF7D-834B-978A-F1953FF9D788}"/>
              </a:ext>
            </a:extLst>
          </p:cNvPr>
          <p:cNvSpPr txBox="1"/>
          <p:nvPr/>
        </p:nvSpPr>
        <p:spPr>
          <a:xfrm>
            <a:off x="4022272" y="6025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E7E1EF-BB5E-7044-A65B-A332E8461893}"/>
              </a:ext>
            </a:extLst>
          </p:cNvPr>
          <p:cNvSpPr/>
          <p:nvPr/>
        </p:nvSpPr>
        <p:spPr>
          <a:xfrm>
            <a:off x="7320655" y="5979671"/>
            <a:ext cx="3151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Patwardhan, </a:t>
            </a:r>
            <a:r>
              <a:rPr lang="en-US" dirty="0" err="1">
                <a:solidFill>
                  <a:srgbClr val="7030A0"/>
                </a:solidFill>
              </a:rPr>
              <a:t>Cervia</a:t>
            </a:r>
            <a:r>
              <a:rPr lang="en-US" dirty="0">
                <a:solidFill>
                  <a:srgbClr val="7030A0"/>
                </a:solidFill>
              </a:rPr>
              <a:t>, Balantekin, </a:t>
            </a:r>
            <a:r>
              <a:rPr lang="en-US" dirty="0"/>
              <a:t> </a:t>
            </a:r>
            <a:r>
              <a:rPr lang="en-US" dirty="0" err="1">
                <a:solidFill>
                  <a:srgbClr val="7030A0"/>
                </a:solidFill>
              </a:rPr>
              <a:t>Phys.Rev</a:t>
            </a:r>
            <a:r>
              <a:rPr lang="en-US" dirty="0">
                <a:solidFill>
                  <a:srgbClr val="7030A0"/>
                </a:solidFill>
              </a:rPr>
              <a:t>. D99, 123013 (2019)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76A7AC-25E4-9D40-AF38-4080FF35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09" y="5912756"/>
            <a:ext cx="5486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5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298AA-1198-DE4C-B236-20B460F7B336}"/>
              </a:ext>
            </a:extLst>
          </p:cNvPr>
          <p:cNvSpPr txBox="1"/>
          <p:nvPr/>
        </p:nvSpPr>
        <p:spPr>
          <a:xfrm>
            <a:off x="2580810" y="841047"/>
            <a:ext cx="7134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 </a:t>
            </a:r>
            <a:r>
              <a:rPr lang="en-US" sz="2100" dirty="0">
                <a:solidFill>
                  <a:srgbClr val="002060"/>
                </a:solidFill>
                <a:latin typeface="Comic Sans MS" panose="030F0902030302020204" pitchFamily="66" charset="0"/>
              </a:rPr>
              <a:t>A system of N particles each of which can occupy k states (k = number of flavors)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34CA9-6EA6-E549-9F62-03D0C62D98CF}"/>
              </a:ext>
            </a:extLst>
          </p:cNvPr>
          <p:cNvSpPr txBox="1"/>
          <p:nvPr/>
        </p:nvSpPr>
        <p:spPr>
          <a:xfrm>
            <a:off x="2841194" y="2656069"/>
            <a:ext cx="2098652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Comic Sans MS" panose="030F0902030302020204" pitchFamily="66" charset="0"/>
              </a:rPr>
              <a:t>Exact Solution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649A3-199F-2446-B9F0-63168A36CC7A}"/>
              </a:ext>
            </a:extLst>
          </p:cNvPr>
          <p:cNvSpPr txBox="1"/>
          <p:nvPr/>
        </p:nvSpPr>
        <p:spPr>
          <a:xfrm>
            <a:off x="6212176" y="2644828"/>
            <a:ext cx="3395481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omic Sans MS" panose="030F0902030302020204" pitchFamily="66" charset="0"/>
              </a:rPr>
              <a:t>Mean-field approximation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70D506-A6B3-0649-9947-6ED39E47B63E}"/>
              </a:ext>
            </a:extLst>
          </p:cNvPr>
          <p:cNvCxnSpPr/>
          <p:nvPr/>
        </p:nvCxnSpPr>
        <p:spPr>
          <a:xfrm>
            <a:off x="5181600" y="2897067"/>
            <a:ext cx="844062" cy="0"/>
          </a:xfrm>
          <a:prstGeom prst="line">
            <a:avLst/>
          </a:prstGeom>
          <a:ln w="57150">
            <a:solidFill>
              <a:srgbClr val="FF000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F7C0E1-661F-0141-A130-A473975C1FC2}"/>
              </a:ext>
            </a:extLst>
          </p:cNvPr>
          <p:cNvSpPr txBox="1"/>
          <p:nvPr/>
        </p:nvSpPr>
        <p:spPr>
          <a:xfrm>
            <a:off x="2912896" y="3580849"/>
            <a:ext cx="2044427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2060"/>
                </a:solidFill>
                <a:latin typeface="Comic Sans MS" panose="030F0902030302020204" pitchFamily="66" charset="0"/>
              </a:rPr>
              <a:t>Entangled and unentangled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24605-90AA-5F41-8F8F-8CC6A3BBA8FD}"/>
              </a:ext>
            </a:extLst>
          </p:cNvPr>
          <p:cNvSpPr txBox="1"/>
          <p:nvPr/>
        </p:nvSpPr>
        <p:spPr>
          <a:xfrm>
            <a:off x="6725299" y="3700194"/>
            <a:ext cx="2350323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omic Sans MS" panose="030F0902030302020204" pitchFamily="66" charset="0"/>
              </a:rPr>
              <a:t>Only unentangled states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D8072F-6828-EC46-878E-7877397348F2}"/>
              </a:ext>
            </a:extLst>
          </p:cNvPr>
          <p:cNvCxnSpPr/>
          <p:nvPr/>
        </p:nvCxnSpPr>
        <p:spPr>
          <a:xfrm>
            <a:off x="5207978" y="3873013"/>
            <a:ext cx="844062" cy="0"/>
          </a:xfrm>
          <a:prstGeom prst="line">
            <a:avLst/>
          </a:prstGeom>
          <a:ln w="57150">
            <a:solidFill>
              <a:srgbClr val="00206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50CC0F-E496-744F-B0EB-6877CD72F79D}"/>
              </a:ext>
            </a:extLst>
          </p:cNvPr>
          <p:cNvSpPr txBox="1"/>
          <p:nvPr/>
        </p:nvSpPr>
        <p:spPr>
          <a:xfrm>
            <a:off x="2878013" y="4567605"/>
            <a:ext cx="2127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omic Sans MS" panose="030F0902030302020204" pitchFamily="66" charset="0"/>
              </a:rPr>
              <a:t>Dimension of Hilbert Space: </a:t>
            </a:r>
            <a:r>
              <a:rPr lang="en-US" sz="1500" dirty="0" err="1">
                <a:latin typeface="Comic Sans MS" panose="030F0902030302020204" pitchFamily="66" charset="0"/>
              </a:rPr>
              <a:t>k</a:t>
            </a:r>
            <a:r>
              <a:rPr lang="en-US" sz="1500" baseline="30000" dirty="0" err="1">
                <a:latin typeface="Comic Sans MS" panose="030F0902030302020204" pitchFamily="66" charset="0"/>
              </a:rPr>
              <a:t>N</a:t>
            </a:r>
            <a:endParaRPr lang="en-US" sz="1500" dirty="0"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BEDA4-6E42-2A45-837D-19FA32AB940B}"/>
              </a:ext>
            </a:extLst>
          </p:cNvPr>
          <p:cNvSpPr txBox="1"/>
          <p:nvPr/>
        </p:nvSpPr>
        <p:spPr>
          <a:xfrm>
            <a:off x="6764217" y="4602774"/>
            <a:ext cx="2204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omic Sans MS" panose="030F0902030302020204" pitchFamily="66" charset="0"/>
              </a:rPr>
              <a:t>Dimension of Hilbert Space: </a:t>
            </a:r>
            <a:r>
              <a:rPr lang="en-US" sz="1500" dirty="0" err="1">
                <a:latin typeface="Comic Sans MS" panose="030F0902030302020204" pitchFamily="66" charset="0"/>
              </a:rPr>
              <a:t>kN</a:t>
            </a:r>
            <a:endParaRPr lang="en-US" sz="15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97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E55DA-E3C6-7649-910E-EA818D748BE1}"/>
              </a:ext>
            </a:extLst>
          </p:cNvPr>
          <p:cNvSpPr txBox="1"/>
          <p:nvPr/>
        </p:nvSpPr>
        <p:spPr>
          <a:xfrm>
            <a:off x="4311081" y="697153"/>
            <a:ext cx="333456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von Neumann entropy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38A78-13A9-BE4D-8E68-D5F0F7042CB2}"/>
              </a:ext>
            </a:extLst>
          </p:cNvPr>
          <p:cNvSpPr txBox="1"/>
          <p:nvPr/>
        </p:nvSpPr>
        <p:spPr>
          <a:xfrm>
            <a:off x="4774042" y="1655436"/>
            <a:ext cx="25362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 = - </a:t>
            </a:r>
            <a:r>
              <a:rPr lang="en-US" sz="24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Tr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 (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r 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log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r)</a:t>
            </a:r>
            <a:endParaRPr lang="en-US" sz="2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97A264-BFAA-CE4A-8196-ABA92FA97B9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13664220"/>
              </p:ext>
            </p:extLst>
          </p:nvPr>
        </p:nvGraphicFramePr>
        <p:xfrm>
          <a:off x="3021497" y="2960756"/>
          <a:ext cx="61225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504">
                  <a:extLst>
                    <a:ext uri="{9D8B030D-6E8A-4147-A177-3AD203B41FA5}">
                      <a16:colId xmlns:a16="http://schemas.microsoft.com/office/drawing/2014/main" val="28839262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461202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98232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Pure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Mixed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3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Density 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itchFamily="2" charset="2"/>
                        </a:rPr>
                        <a:t>r</a:t>
                      </a:r>
                      <a:r>
                        <a:rPr lang="en-US" baseline="30000" dirty="0">
                          <a:latin typeface="Symbol" pitchFamily="2" charset="2"/>
                        </a:rPr>
                        <a:t>2 </a:t>
                      </a:r>
                      <a:r>
                        <a:rPr lang="en-US" baseline="0" dirty="0">
                          <a:latin typeface="Symbol" pitchFamily="2" charset="2"/>
                        </a:rPr>
                        <a:t>= r</a:t>
                      </a:r>
                      <a:endParaRPr lang="en-US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itchFamily="2" charset="2"/>
                        </a:rPr>
                        <a:t>r</a:t>
                      </a:r>
                      <a:r>
                        <a:rPr lang="en-US" baseline="30000" dirty="0">
                          <a:latin typeface="Symbol" pitchFamily="2" charset="2"/>
                        </a:rPr>
                        <a:t>2 </a:t>
                      </a:r>
                      <a:r>
                        <a:rPr lang="en-US" baseline="0" dirty="0">
                          <a:latin typeface="Symbol" pitchFamily="2" charset="2"/>
                        </a:rPr>
                        <a:t> ≠ r</a:t>
                      </a:r>
                      <a:endParaRPr lang="en-US" dirty="0">
                        <a:latin typeface="Symbol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48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Entropy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S =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S ≠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6794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71FD5B-400B-2943-AB5C-B0F66DDDCB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3491" y="4988224"/>
                <a:ext cx="1691425" cy="5186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71FD5B-400B-2943-AB5C-B0F66DDDC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491" y="4988224"/>
                <a:ext cx="1691425" cy="518604"/>
              </a:xfrm>
              <a:prstGeom prst="rect">
                <a:avLst/>
              </a:prstGeom>
              <a:blipFill>
                <a:blip r:embed="rId2"/>
                <a:stretch>
                  <a:fillRect l="-2222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C2F1C19-B47A-DB4D-AA6A-C98464536315}"/>
              </a:ext>
            </a:extLst>
          </p:cNvPr>
          <p:cNvSpPr txBox="1"/>
          <p:nvPr/>
        </p:nvSpPr>
        <p:spPr>
          <a:xfrm>
            <a:off x="3776870" y="4948469"/>
            <a:ext cx="258417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Polarization vector for a two-level system</a:t>
            </a:r>
          </a:p>
        </p:txBody>
      </p:sp>
    </p:spTree>
    <p:extLst>
      <p:ext uri="{BB962C8B-B14F-4D97-AF65-F5344CB8AC3E}">
        <p14:creationId xmlns:p14="http://schemas.microsoft.com/office/powerpoint/2010/main" val="197975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B5B48E-F544-E543-90CB-5F9466C02EC3}"/>
              </a:ext>
            </a:extLst>
          </p:cNvPr>
          <p:cNvSpPr txBox="1"/>
          <p:nvPr/>
        </p:nvSpPr>
        <p:spPr>
          <a:xfrm>
            <a:off x="2107095" y="410817"/>
            <a:ext cx="7712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Pick one of the neutrinos and introduce the reduced density matrix for this neutrino (with label “b”)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9268D7-073B-5844-96D5-D3F0936D4F70}"/>
                  </a:ext>
                </a:extLst>
              </p:cNvPr>
              <p:cNvSpPr txBox="1"/>
              <p:nvPr/>
            </p:nvSpPr>
            <p:spPr>
              <a:xfrm>
                <a:off x="3637723" y="1424612"/>
                <a:ext cx="4703467" cy="770467"/>
              </a:xfrm>
              <a:prstGeom prst="rect">
                <a:avLst/>
              </a:prstGeom>
              <a:noFill/>
              <a:ln w="12700">
                <a:solidFill>
                  <a:srgbClr val="00206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,…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∙∙∙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∙∙∙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9268D7-073B-5844-96D5-D3F0936D4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723" y="1424612"/>
                <a:ext cx="4703467" cy="770467"/>
              </a:xfrm>
              <a:prstGeom prst="rect">
                <a:avLst/>
              </a:prstGeom>
              <a:blipFill>
                <a:blip r:embed="rId2"/>
                <a:stretch>
                  <a:fillRect l="-536" t="-138095" b="-185714"/>
                </a:stretch>
              </a:blipFill>
              <a:ln w="127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EACE265-D290-C34C-BFF9-DF3E404D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720" y="3052970"/>
            <a:ext cx="6339840" cy="2926080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4031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B5B48E-F544-E543-90CB-5F9466C02EC3}"/>
              </a:ext>
            </a:extLst>
          </p:cNvPr>
          <p:cNvSpPr txBox="1"/>
          <p:nvPr/>
        </p:nvSpPr>
        <p:spPr>
          <a:xfrm>
            <a:off x="2107095" y="410817"/>
            <a:ext cx="7712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Pick one of the neutrinos and introduce the reduced density matrix for this neutrino (with label “b”)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9268D7-073B-5844-96D5-D3F0936D4F70}"/>
                  </a:ext>
                </a:extLst>
              </p:cNvPr>
              <p:cNvSpPr txBox="1"/>
              <p:nvPr/>
            </p:nvSpPr>
            <p:spPr>
              <a:xfrm>
                <a:off x="3637723" y="1424612"/>
                <a:ext cx="4703467" cy="770467"/>
              </a:xfrm>
              <a:prstGeom prst="rect">
                <a:avLst/>
              </a:prstGeom>
              <a:noFill/>
              <a:ln w="12700">
                <a:solidFill>
                  <a:srgbClr val="00206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,…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∙∙∙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∙∙∙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9268D7-073B-5844-96D5-D3F0936D4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723" y="1424612"/>
                <a:ext cx="4703467" cy="770467"/>
              </a:xfrm>
              <a:prstGeom prst="rect">
                <a:avLst/>
              </a:prstGeom>
              <a:blipFill>
                <a:blip r:embed="rId2"/>
                <a:stretch>
                  <a:fillRect l="-536" t="-138095" b="-185714"/>
                </a:stretch>
              </a:blipFill>
              <a:ln w="127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EACE265-D290-C34C-BFF9-DF3E404D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720" y="3052970"/>
            <a:ext cx="6339840" cy="2926080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7A67A123-EE97-FE4C-932D-5320934E735B}"/>
              </a:ext>
            </a:extLst>
          </p:cNvPr>
          <p:cNvSpPr/>
          <p:nvPr/>
        </p:nvSpPr>
        <p:spPr>
          <a:xfrm>
            <a:off x="7996194" y="2208011"/>
            <a:ext cx="2286000" cy="822960"/>
          </a:xfrm>
          <a:prstGeom prst="wedgeEllipseCallout">
            <a:avLst>
              <a:gd name="adj1" fmla="val -90651"/>
              <a:gd name="adj2" fmla="val 948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Entanglement entropy</a:t>
            </a:r>
          </a:p>
        </p:txBody>
      </p:sp>
    </p:spTree>
    <p:extLst>
      <p:ext uri="{BB962C8B-B14F-4D97-AF65-F5344CB8AC3E}">
        <p14:creationId xmlns:p14="http://schemas.microsoft.com/office/powerpoint/2010/main" val="4104387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592F3-2088-BE4C-931B-211C68659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690" y="167428"/>
            <a:ext cx="45720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C30D0-C8B2-4748-99AE-D75A9F93B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2" y="3361401"/>
            <a:ext cx="45720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25525-725E-0D49-9FE8-0C8668AF3F9F}"/>
              </a:ext>
            </a:extLst>
          </p:cNvPr>
          <p:cNvSpPr txBox="1"/>
          <p:nvPr/>
        </p:nvSpPr>
        <p:spPr>
          <a:xfrm>
            <a:off x="5327374" y="66260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Symbol" pitchFamily="2" charset="2"/>
              </a:rPr>
              <a:t>w</a:t>
            </a:r>
            <a:r>
              <a:rPr lang="en-US" sz="1400" baseline="-25000" dirty="0" err="1">
                <a:latin typeface="Symbol" pitchFamily="2" charset="2"/>
              </a:rPr>
              <a:t>N</a:t>
            </a:r>
            <a:r>
              <a:rPr lang="en-US" sz="1400" dirty="0">
                <a:latin typeface="Symbol" pitchFamily="2" charset="2"/>
              </a:rPr>
              <a:t> = Nw</a:t>
            </a:r>
            <a:r>
              <a:rPr lang="en-US" sz="1400" baseline="-25000" dirty="0">
                <a:latin typeface="Symbol" pitchFamily="2" charset="2"/>
              </a:rPr>
              <a:t>0</a:t>
            </a:r>
            <a:endParaRPr lang="en-US" sz="1400" dirty="0">
              <a:latin typeface="Symbol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39F21-859B-4C4F-96A2-315764A6901F}"/>
              </a:ext>
            </a:extLst>
          </p:cNvPr>
          <p:cNvSpPr txBox="1"/>
          <p:nvPr/>
        </p:nvSpPr>
        <p:spPr>
          <a:xfrm>
            <a:off x="7460974" y="1298714"/>
            <a:ext cx="247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Initial state: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all electron neutrinos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7D952-7EE1-0E42-B194-3E747BB41396}"/>
              </a:ext>
            </a:extLst>
          </p:cNvPr>
          <p:cNvSpPr txBox="1"/>
          <p:nvPr/>
        </p:nvSpPr>
        <p:spPr>
          <a:xfrm>
            <a:off x="7460976" y="2729949"/>
            <a:ext cx="257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Note: S = 0 for mean-field approximation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BFA0-07E0-5649-A9A4-48B8A268AE9B}"/>
              </a:ext>
            </a:extLst>
          </p:cNvPr>
          <p:cNvSpPr txBox="1"/>
          <p:nvPr/>
        </p:nvSpPr>
        <p:spPr>
          <a:xfrm>
            <a:off x="7222436" y="5274363"/>
            <a:ext cx="3220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Cervia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, Patwardhan, Balantekin, Coppersmith, Johnson, 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arXiv:1908.03511 </a:t>
            </a:r>
          </a:p>
        </p:txBody>
      </p:sp>
    </p:spTree>
    <p:extLst>
      <p:ext uri="{BB962C8B-B14F-4D97-AF65-F5344CB8AC3E}">
        <p14:creationId xmlns:p14="http://schemas.microsoft.com/office/powerpoint/2010/main" val="1806832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B0F66-A5B8-8246-9B1A-FE6756DD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33" y="-22116"/>
            <a:ext cx="4963887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B8597-54BF-A445-B6C8-209D65452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92" y="3425780"/>
            <a:ext cx="4963887" cy="3474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68661-C3E6-4242-9881-89D68569D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05" y="2659332"/>
            <a:ext cx="2798063" cy="2834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14909-BFCF-AC42-930B-6503E9C3FA3E}"/>
              </a:ext>
            </a:extLst>
          </p:cNvPr>
          <p:cNvSpPr txBox="1"/>
          <p:nvPr/>
        </p:nvSpPr>
        <p:spPr>
          <a:xfrm>
            <a:off x="7063407" y="5936970"/>
            <a:ext cx="3607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Cervia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, Patwardhan, Balantekin, Coppersmith, Johnson, 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arXiv:1908.03511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CA947-B980-E540-9304-337943C7124F}"/>
              </a:ext>
            </a:extLst>
          </p:cNvPr>
          <p:cNvSpPr txBox="1"/>
          <p:nvPr/>
        </p:nvSpPr>
        <p:spPr>
          <a:xfrm>
            <a:off x="6983896" y="331305"/>
            <a:ext cx="343231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Correlation between entanglement entropy and deviation from the mean-field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65444C-EED3-3E4F-99FF-67E5F3894EBD}"/>
                  </a:ext>
                </a:extLst>
              </p:cNvPr>
              <p:cNvSpPr txBox="1"/>
              <p:nvPr/>
            </p:nvSpPr>
            <p:spPr>
              <a:xfrm>
                <a:off x="6970646" y="1842053"/>
                <a:ext cx="3672865" cy="41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𝑀𝐹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𝑀𝐵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65444C-EED3-3E4F-99FF-67E5F3894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646" y="1842053"/>
                <a:ext cx="3672865" cy="410497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F709D0D-76BC-5B4B-A03F-20726C214DF8}"/>
              </a:ext>
            </a:extLst>
          </p:cNvPr>
          <p:cNvSpPr txBox="1"/>
          <p:nvPr/>
        </p:nvSpPr>
        <p:spPr>
          <a:xfrm>
            <a:off x="2774572" y="201707"/>
            <a:ext cx="167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N=4</a:t>
            </a:r>
          </a:p>
          <a:p>
            <a:r>
              <a:rPr lang="en-US" sz="1200" dirty="0"/>
              <a:t>All possible initial states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4E0E9-0353-CD41-B735-608A8E804185}"/>
              </a:ext>
            </a:extLst>
          </p:cNvPr>
          <p:cNvSpPr txBox="1"/>
          <p:nvPr/>
        </p:nvSpPr>
        <p:spPr>
          <a:xfrm>
            <a:off x="2801466" y="3751730"/>
            <a:ext cx="181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N=8</a:t>
            </a:r>
          </a:p>
          <a:p>
            <a:r>
              <a:rPr lang="en-US" sz="1200" dirty="0"/>
              <a:t>A sampling of initial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CC2151-6D2E-3240-B988-990C011FF3A7}"/>
              </a:ext>
            </a:extLst>
          </p:cNvPr>
          <p:cNvSpPr txBox="1"/>
          <p:nvPr/>
        </p:nvSpPr>
        <p:spPr>
          <a:xfrm>
            <a:off x="7951690" y="27969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393456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C5911-E37B-764A-9CD7-2E2D352468E8}"/>
              </a:ext>
            </a:extLst>
          </p:cNvPr>
          <p:cNvSpPr txBox="1"/>
          <p:nvPr/>
        </p:nvSpPr>
        <p:spPr>
          <a:xfrm>
            <a:off x="3710608" y="437322"/>
            <a:ext cx="44566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Example: analytically solvable N=2 case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8415E-9744-524F-933F-1AA8D6F8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111" y="1700695"/>
            <a:ext cx="660653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21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C5911-E37B-764A-9CD7-2E2D352468E8}"/>
              </a:ext>
            </a:extLst>
          </p:cNvPr>
          <p:cNvSpPr txBox="1"/>
          <p:nvPr/>
        </p:nvSpPr>
        <p:spPr>
          <a:xfrm>
            <a:off x="3710608" y="437322"/>
            <a:ext cx="44566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Example: analytically solvable N=2 case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17113-C9FF-8D45-A5CC-DEEA16A1A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178" y="2252869"/>
            <a:ext cx="8531477" cy="374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0F690-FEFA-F748-A959-DA86CEB286DD}"/>
              </a:ext>
            </a:extLst>
          </p:cNvPr>
          <p:cNvSpPr txBox="1"/>
          <p:nvPr/>
        </p:nvSpPr>
        <p:spPr>
          <a:xfrm>
            <a:off x="3922646" y="1179442"/>
            <a:ext cx="40607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Initial state: two electron neutrinos</a:t>
            </a:r>
          </a:p>
        </p:txBody>
      </p:sp>
    </p:spTree>
    <p:extLst>
      <p:ext uri="{BB962C8B-B14F-4D97-AF65-F5344CB8AC3E}">
        <p14:creationId xmlns:p14="http://schemas.microsoft.com/office/powerpoint/2010/main" val="1817668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B5237-830C-AF4F-98B6-B34392D4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98" y="304802"/>
            <a:ext cx="45720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953BD-F8A5-9F4D-86B5-98D69FC1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49" y="3578088"/>
            <a:ext cx="45720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2B7AD-D33D-EB44-BB03-2D77AD22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48" y="318050"/>
            <a:ext cx="457200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740A1-BEFD-6347-B233-9A8622016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157" y="3578088"/>
            <a:ext cx="4572000" cy="3200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5845C9-ECB8-EF42-9993-DC508AE2454E}"/>
                  </a:ext>
                </a:extLst>
              </p:cNvPr>
              <p:cNvSpPr txBox="1"/>
              <p:nvPr/>
            </p:nvSpPr>
            <p:spPr>
              <a:xfrm>
                <a:off x="5088834" y="921024"/>
                <a:ext cx="68012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5845C9-ECB8-EF42-9993-DC508AE24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834" y="921024"/>
                <a:ext cx="680122" cy="215444"/>
              </a:xfrm>
              <a:prstGeom prst="rect">
                <a:avLst/>
              </a:prstGeom>
              <a:blipFill>
                <a:blip r:embed="rId6"/>
                <a:stretch>
                  <a:fillRect l="-44444" t="-176471" r="-3704" b="-2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1B8A69-EE83-CC48-B782-C73052389602}"/>
                  </a:ext>
                </a:extLst>
              </p:cNvPr>
              <p:cNvSpPr txBox="1"/>
              <p:nvPr/>
            </p:nvSpPr>
            <p:spPr>
              <a:xfrm>
                <a:off x="5201477" y="5724941"/>
                <a:ext cx="68608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1B8A69-EE83-CC48-B782-C73052389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477" y="5724941"/>
                <a:ext cx="686085" cy="215444"/>
              </a:xfrm>
              <a:prstGeom prst="rect">
                <a:avLst/>
              </a:prstGeom>
              <a:blipFill>
                <a:blip r:embed="rId7"/>
                <a:stretch>
                  <a:fillRect l="-45455" t="-166667" r="-3636" b="-2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ECC4D02-0CB5-0247-9F67-7DF0A0901FB4}"/>
              </a:ext>
            </a:extLst>
          </p:cNvPr>
          <p:cNvSpPr txBox="1"/>
          <p:nvPr/>
        </p:nvSpPr>
        <p:spPr>
          <a:xfrm>
            <a:off x="4094923" y="887896"/>
            <a:ext cx="997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57112-DDBC-A143-A845-6F6DCF7A8A10}"/>
              </a:ext>
            </a:extLst>
          </p:cNvPr>
          <p:cNvSpPr/>
          <p:nvPr/>
        </p:nvSpPr>
        <p:spPr>
          <a:xfrm>
            <a:off x="4281554" y="5682734"/>
            <a:ext cx="987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</a:p>
        </p:txBody>
      </p:sp>
    </p:spTree>
    <p:extLst>
      <p:ext uri="{BB962C8B-B14F-4D97-AF65-F5344CB8AC3E}">
        <p14:creationId xmlns:p14="http://schemas.microsoft.com/office/powerpoint/2010/main" val="51025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97E76-34B8-5148-A1AE-5440D3644D7A}"/>
              </a:ext>
            </a:extLst>
          </p:cNvPr>
          <p:cNvSpPr txBox="1"/>
          <p:nvPr/>
        </p:nvSpPr>
        <p:spPr>
          <a:xfrm>
            <a:off x="1872343" y="3222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971-DA7A-2C40-8BB8-2CB589C6C1DF}"/>
              </a:ext>
            </a:extLst>
          </p:cNvPr>
          <p:cNvSpPr txBox="1"/>
          <p:nvPr/>
        </p:nvSpPr>
        <p:spPr>
          <a:xfrm>
            <a:off x="5900057" y="616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5456B-57FD-A842-B3B2-0AEA3D551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42"/>
          <a:stretch/>
        </p:blipFill>
        <p:spPr>
          <a:xfrm>
            <a:off x="3845" y="59774"/>
            <a:ext cx="5760720" cy="50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0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B893B-1648-484A-94C5-EAC58B6A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6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84FAC-5214-E44B-9998-22267118A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3" y="0"/>
            <a:ext cx="10624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5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97E76-34B8-5148-A1AE-5440D3644D7A}"/>
              </a:ext>
            </a:extLst>
          </p:cNvPr>
          <p:cNvSpPr txBox="1"/>
          <p:nvPr/>
        </p:nvSpPr>
        <p:spPr>
          <a:xfrm>
            <a:off x="1872343" y="3222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971-DA7A-2C40-8BB8-2CB589C6C1DF}"/>
              </a:ext>
            </a:extLst>
          </p:cNvPr>
          <p:cNvSpPr txBox="1"/>
          <p:nvPr/>
        </p:nvSpPr>
        <p:spPr>
          <a:xfrm>
            <a:off x="5900057" y="616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5456B-57FD-A842-B3B2-0AEA3D551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42"/>
          <a:stretch/>
        </p:blipFill>
        <p:spPr>
          <a:xfrm>
            <a:off x="3845" y="59774"/>
            <a:ext cx="5760720" cy="5060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69EB80-FA06-A84A-B0D0-9ECAB048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25779" y="1261753"/>
            <a:ext cx="5158048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6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04AC2-30EC-5045-AF71-0AEB159E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0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15C45-D385-9D40-BAF8-D8A42B66DBA2}"/>
              </a:ext>
            </a:extLst>
          </p:cNvPr>
          <p:cNvSpPr txBox="1"/>
          <p:nvPr/>
        </p:nvSpPr>
        <p:spPr>
          <a:xfrm>
            <a:off x="1034321" y="3567659"/>
            <a:ext cx="0" cy="182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AC72A-05A4-E24D-8B2A-AC3448089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5" t="8891" r="35344" b="43110"/>
          <a:stretch/>
        </p:blipFill>
        <p:spPr>
          <a:xfrm rot="5400000">
            <a:off x="523618" y="-621573"/>
            <a:ext cx="3703320" cy="4937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91626-98C7-E84D-AC1F-CC17E8647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" b="45331"/>
          <a:stretch/>
        </p:blipFill>
        <p:spPr>
          <a:xfrm rot="10800000">
            <a:off x="3732129" y="3286943"/>
            <a:ext cx="8412480" cy="3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76701-6E6F-8C4A-AB56-791AD29C1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29" y="14516"/>
            <a:ext cx="860205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5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76701-6E6F-8C4A-AB56-791AD29C1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29" y="14516"/>
            <a:ext cx="8602054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52DA7-469B-4848-BC21-7FDE2F42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115" y="3745497"/>
            <a:ext cx="73212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7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8288</TotalTime>
  <Words>905</Words>
  <Application>Microsoft Macintosh PowerPoint</Application>
  <PresentationFormat>Widescreen</PresentationFormat>
  <Paragraphs>128</Paragraphs>
  <Slides>41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Cambria Math</vt:lpstr>
      <vt:lpstr>Comic Sans MS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B. Balantekin</dc:creator>
  <cp:lastModifiedBy>A. B. Balantekin</cp:lastModifiedBy>
  <cp:revision>19</cp:revision>
  <dcterms:created xsi:type="dcterms:W3CDTF">2020-01-01T19:29:07Z</dcterms:created>
  <dcterms:modified xsi:type="dcterms:W3CDTF">2020-01-07T13:38:52Z</dcterms:modified>
</cp:coreProperties>
</file>