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9" r:id="rId4"/>
    <p:sldId id="272" r:id="rId5"/>
    <p:sldId id="261" r:id="rId6"/>
    <p:sldId id="506" r:id="rId7"/>
    <p:sldId id="426" r:id="rId8"/>
    <p:sldId id="336" r:id="rId9"/>
    <p:sldId id="503" r:id="rId10"/>
    <p:sldId id="278" r:id="rId11"/>
    <p:sldId id="279" r:id="rId12"/>
    <p:sldId id="280" r:id="rId13"/>
    <p:sldId id="263" r:id="rId14"/>
    <p:sldId id="500" r:id="rId15"/>
    <p:sldId id="496" r:id="rId16"/>
    <p:sldId id="501" r:id="rId17"/>
    <p:sldId id="502" r:id="rId18"/>
    <p:sldId id="282" r:id="rId19"/>
    <p:sldId id="418" r:id="rId20"/>
    <p:sldId id="493" r:id="rId21"/>
    <p:sldId id="265" r:id="rId22"/>
    <p:sldId id="268" r:id="rId23"/>
    <p:sldId id="273" r:id="rId24"/>
    <p:sldId id="274" r:id="rId25"/>
    <p:sldId id="275" r:id="rId26"/>
    <p:sldId id="269" r:id="rId27"/>
    <p:sldId id="270" r:id="rId28"/>
    <p:sldId id="277" r:id="rId29"/>
    <p:sldId id="507" r:id="rId30"/>
    <p:sldId id="494" r:id="rId31"/>
    <p:sldId id="495" r:id="rId32"/>
    <p:sldId id="271" r:id="rId33"/>
    <p:sldId id="497" r:id="rId34"/>
    <p:sldId id="504" r:id="rId35"/>
    <p:sldId id="498" r:id="rId36"/>
    <p:sldId id="499" r:id="rId37"/>
    <p:sldId id="50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 Ji" initials="XJ" lastIdx="1" clrIdx="0">
    <p:extLst>
      <p:ext uri="{19B8F6BF-5375-455C-9EA6-DF929625EA0E}">
        <p15:presenceInfo xmlns:p15="http://schemas.microsoft.com/office/powerpoint/2012/main" userId="86e6ab2dcb98a1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27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36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FACE4EB-2179-4D69-AD34-0FC1954609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4058837-B81F-4AD1-8B92-A37F323205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DB81-8986-407C-8626-90A37E5A09E7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6384A3-D8BB-4155-B04F-9ADE912D6A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CCD6ED7-D9D5-4C90-A451-44F9BDD4D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23ACA-A449-4F1A-8482-8DF4C7A27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1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5CAD-32DF-4366-893C-D30214CA3110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D1AF1-3F92-4869-B1A6-C6BEAED6A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4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CC058565-1327-4F4B-AC20-E10FF2F971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1C78C94-4D4A-4326-898B-6CEF5E712A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9A527-0178-403F-9B80-1084499E0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2B003-A491-45B6-A6ED-D6D19CE77E7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D1AF1-3F92-4869-B1A6-C6BEAED6AA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0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8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7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4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9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8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7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AD6A7-B6C6-486B-B607-D852A09F3015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99B1-9787-4B1E-8062-C2A659EBC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77840-811B-4595-8FCD-7FE1213C5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r>
              <a:rPr lang="en-US" altLang="zh-CN" dirty="0"/>
              <a:t>Neutrinos,</a:t>
            </a:r>
            <a:r>
              <a:rPr lang="zh-CN" altLang="en-US" dirty="0"/>
              <a:t> </a:t>
            </a:r>
            <a:r>
              <a:rPr lang="en-US" altLang="zh-CN" dirty="0"/>
              <a:t>Dark matter, </a:t>
            </a:r>
            <a:br>
              <a:rPr lang="en-US" altLang="zh-CN" dirty="0"/>
            </a:b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Effective Theories</a:t>
            </a:r>
            <a:endParaRPr lang="en-US" dirty="0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3C505E51-A641-4FA5-8334-95A2FBF668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641696"/>
            <a:ext cx="6858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3200" dirty="0"/>
              <a:t>Xiangdong</a:t>
            </a:r>
            <a:r>
              <a:rPr lang="zh-CN" altLang="en-US" sz="3200" dirty="0"/>
              <a:t> </a:t>
            </a:r>
            <a:r>
              <a:rPr lang="en-US" altLang="zh-CN" sz="3200" dirty="0"/>
              <a:t>Ji</a:t>
            </a:r>
          </a:p>
          <a:p>
            <a:r>
              <a:rPr lang="en-US" sz="3200" dirty="0"/>
              <a:t>Jan. 7-8, </a:t>
            </a:r>
            <a:r>
              <a:rPr lang="en-US" altLang="zh-CN" sz="3200" dirty="0"/>
              <a:t>2020, Berkeley</a:t>
            </a:r>
          </a:p>
          <a:p>
            <a:r>
              <a:rPr lang="en-US" sz="3200" dirty="0"/>
              <a:t>Wick Symposium on Looking for ν physics on Earth and in the Cosmos</a:t>
            </a:r>
          </a:p>
        </p:txBody>
      </p:sp>
    </p:spTree>
    <p:extLst>
      <p:ext uri="{BB962C8B-B14F-4D97-AF65-F5344CB8AC3E}">
        <p14:creationId xmlns:p14="http://schemas.microsoft.com/office/powerpoint/2010/main" val="598252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5E8D7-1D40-45C5-B2D7-B3677C5B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63AED128-822B-45D6-BDB7-D89E3E2B2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979" y="2381229"/>
            <a:ext cx="5010579" cy="41244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A30455-BB2E-46E6-8965-93A601324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49" y="352275"/>
            <a:ext cx="6086138" cy="1892541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315C3EEC-F117-452E-8192-BE1A9000FAAE}"/>
              </a:ext>
            </a:extLst>
          </p:cNvPr>
          <p:cNvSpPr/>
          <p:nvPr/>
        </p:nvSpPr>
        <p:spPr>
          <a:xfrm>
            <a:off x="578956" y="1635374"/>
            <a:ext cx="1537530" cy="205354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r="5400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3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854E76-B35D-451C-8B29-3112822ED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335" y="1010646"/>
            <a:ext cx="4702309" cy="483670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79BDAB-69BC-4B64-8A35-E46124ED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27" y="1093663"/>
            <a:ext cx="4006708" cy="4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07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A90AAA-B811-4008-B321-B5F8B056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82" y="1305035"/>
            <a:ext cx="4439472" cy="39230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2ACA9D-81AC-4FA2-BCC1-CA76E8A2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53" y="1421125"/>
            <a:ext cx="4755000" cy="369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7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EF15ED-518A-4257-B9CB-F5A50A47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100ton  </a:t>
            </a:r>
            <a:r>
              <a:rPr lang="en-US" baseline="30000" dirty="0" err="1"/>
              <a:t>nat</a:t>
            </a:r>
            <a:r>
              <a:rPr lang="en-US" dirty="0" err="1"/>
              <a:t>Xe</a:t>
            </a:r>
            <a:r>
              <a:rPr lang="en-US" dirty="0"/>
              <a:t> detector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034EE9-651C-4D1B-8DD9-B1426E1C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Imagine a 100 ton scale </a:t>
            </a:r>
            <a:r>
              <a:rPr lang="en-US" baseline="30000" dirty="0" err="1"/>
              <a:t>nat</a:t>
            </a:r>
            <a:r>
              <a:rPr lang="en-US" dirty="0" err="1"/>
              <a:t>Xe</a:t>
            </a:r>
            <a:r>
              <a:rPr lang="en-US" dirty="0"/>
              <a:t> detector. </a:t>
            </a:r>
          </a:p>
          <a:p>
            <a:r>
              <a:rPr lang="en-US" dirty="0"/>
              <a:t>Volume</a:t>
            </a:r>
            <a:r>
              <a:rPr lang="zh-CN" altLang="en-US" dirty="0"/>
              <a:t>：</a:t>
            </a:r>
            <a:r>
              <a:rPr lang="en-US" dirty="0"/>
              <a:t>30m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Fiducial volume: 14m</a:t>
            </a:r>
            <a:r>
              <a:rPr lang="en-US" baseline="30000" dirty="0"/>
              <a:t>3 </a:t>
            </a:r>
          </a:p>
          <a:p>
            <a:pPr marL="0" indent="0">
              <a:buNone/>
            </a:pPr>
            <a:r>
              <a:rPr lang="en-US" dirty="0"/>
              <a:t>With 0.5m </a:t>
            </a:r>
            <a:r>
              <a:rPr lang="en-US" dirty="0" err="1"/>
              <a:t>Xe</a:t>
            </a:r>
            <a:r>
              <a:rPr lang="en-US" dirty="0"/>
              <a:t> shielding!</a:t>
            </a:r>
          </a:p>
          <a:p>
            <a:r>
              <a:rPr lang="en-US" b="1" dirty="0"/>
              <a:t>Total </a:t>
            </a:r>
            <a:r>
              <a:rPr lang="en-US" b="1" baseline="30000" dirty="0"/>
              <a:t>139</a:t>
            </a:r>
            <a:r>
              <a:rPr lang="en-US" b="1" dirty="0"/>
              <a:t>Xe mass 4 ton</a:t>
            </a:r>
            <a:r>
              <a:rPr lang="en-US" dirty="0"/>
              <a:t>!</a:t>
            </a:r>
          </a:p>
          <a:p>
            <a:r>
              <a:rPr lang="en-US" dirty="0"/>
              <a:t>Energy resolution: 3%</a:t>
            </a:r>
          </a:p>
          <a:p>
            <a:r>
              <a:rPr lang="en-US" dirty="0"/>
              <a:t>Radioactive background: </a:t>
            </a:r>
            <a:r>
              <a:rPr lang="en-US" b="1" dirty="0"/>
              <a:t>Ra</a:t>
            </a:r>
          </a:p>
          <a:p>
            <a:pPr marL="0" indent="0">
              <a:buNone/>
            </a:pPr>
            <a:r>
              <a:rPr lang="en-US" baseline="30000" dirty="0"/>
              <a:t>  </a:t>
            </a: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7131BC17-4847-42B4-9CE3-58AE4EF04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39" y="1690689"/>
            <a:ext cx="3184765" cy="3973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58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1F4470-211B-424F-8AC3-38F5A73C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for 100ton detector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D31BBB-FD85-445A-8C79-E529964EF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Detection threshold 1keV.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F56DD0-401A-4792-A417-85167FB6C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03" y="2724337"/>
            <a:ext cx="7106819" cy="368921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83FB67-CB81-4204-A8F4-5AF9CECA9FBE}"/>
              </a:ext>
            </a:extLst>
          </p:cNvPr>
          <p:cNvSpPr/>
          <p:nvPr/>
        </p:nvSpPr>
        <p:spPr>
          <a:xfrm>
            <a:off x="2010426" y="4349075"/>
            <a:ext cx="2512598" cy="4133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200-ton-year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B163833-0123-4F37-A880-1220D047E779}"/>
              </a:ext>
            </a:extLst>
          </p:cNvPr>
          <p:cNvSpPr/>
          <p:nvPr/>
        </p:nvSpPr>
        <p:spPr>
          <a:xfrm>
            <a:off x="2010426" y="3582445"/>
            <a:ext cx="1565755" cy="41335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30-ton-year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7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CD1D5D-D307-43A0-9714-9814C382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low-energy solar neutrino detector!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49E142-D2EF-4B37-829F-52C34ED2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56" y="1825624"/>
            <a:ext cx="3789123" cy="4462441"/>
          </a:xfrm>
        </p:spPr>
        <p:txBody>
          <a:bodyPr>
            <a:normAutofit/>
          </a:bodyPr>
          <a:lstStyle/>
          <a:p>
            <a:r>
              <a:rPr lang="en-US" dirty="0"/>
              <a:t>Threshold about 1 keV, hundreds time smaller than other large neutrino detectors.</a:t>
            </a:r>
          </a:p>
          <a:p>
            <a:r>
              <a:rPr lang="en-US" altLang="zh-CN" dirty="0"/>
              <a:t>Great for pp neutrinos as well as </a:t>
            </a:r>
            <a:r>
              <a:rPr lang="en-US" altLang="zh-CN" dirty="0">
                <a:solidFill>
                  <a:srgbClr val="FF0000"/>
                </a:solidFill>
              </a:rPr>
              <a:t>CNO neutrinos.</a:t>
            </a:r>
          </a:p>
          <a:p>
            <a:r>
              <a:rPr lang="en-US" altLang="zh-CN" dirty="0"/>
              <a:t>Can measure neutrino magnetic moment very precisely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Energy spectrum of solar neutrinos flux at Earth. ">
            <a:extLst>
              <a:ext uri="{FF2B5EF4-FFF2-40B4-BE49-F238E27FC236}">
                <a16:creationId xmlns:a16="http://schemas.microsoft.com/office/drawing/2014/main" id="{8309F50B-456E-407F-8349-692CD72D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03" y="2303452"/>
            <a:ext cx="4861468" cy="33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64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8E1BF6-A5C1-4A26-BB89-7C65A029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altLang="zh-CN" dirty="0"/>
              <a:t>SW effects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DA0A62-63F7-4C66-83A0-3693FCC1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3D8AA1-920B-419B-A162-20EB35A2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48" y="1474896"/>
            <a:ext cx="7032588" cy="51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560757-8791-462C-A724-C3144E11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rate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33AF34-6568-4011-B891-E231C8BC4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FE3E334-1384-42D9-93B8-17990CF13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174" y="1747002"/>
            <a:ext cx="6819651" cy="462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6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A7D0A6-B681-4D8A-8CBD-FCACD858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ultimate DM detector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A0A53A-5E32-4920-A4A4-A1118A67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866C8F-BD2F-4F9C-A7AA-84DE2EE8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colorTemperature colorTemp="6505"/>
                    </a14:imgEffect>
                    <a14:imgEffect>
                      <a14:saturation sat="400000"/>
                    </a14:imgEffect>
                    <a14:imgEffect>
                      <a14:brightnessContrast bright="-36000"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027" y="1410592"/>
            <a:ext cx="5661765" cy="51897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F76C2-5355-443E-891F-AC1E05C13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8971">
            <a:off x="4303907" y="5261107"/>
            <a:ext cx="1184908" cy="1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3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标题 1">
            <a:extLst>
              <a:ext uri="{FF2B5EF4-FFF2-40B4-BE49-F238E27FC236}">
                <a16:creationId xmlns:a16="http://schemas.microsoft.com/office/drawing/2014/main" id="{11C11969-1BC7-4D13-B8A7-D1BD34C2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2599"/>
            <a:ext cx="862488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dirty="0"/>
              <a:t>Results on elastic </a:t>
            </a:r>
            <a:r>
              <a:rPr lang="en-US" altLang="zh-CN" sz="4000" dirty="0">
                <a:solidFill>
                  <a:srgbClr val="FF0000"/>
                </a:solidFill>
              </a:rPr>
              <a:t>SI DM-nucleon </a:t>
            </a:r>
            <a:r>
              <a:rPr lang="en-US" altLang="zh-CN" sz="4000" dirty="0"/>
              <a:t>scattering (2017)</a:t>
            </a:r>
          </a:p>
        </p:txBody>
      </p:sp>
      <p:pic>
        <p:nvPicPr>
          <p:cNvPr id="67587" name="图片 1">
            <a:extLst>
              <a:ext uri="{FF2B5EF4-FFF2-40B4-BE49-F238E27FC236}">
                <a16:creationId xmlns:a16="http://schemas.microsoft.com/office/drawing/2014/main" id="{358638B0-80E9-4AFC-9F07-06FEFE33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3" y="1770685"/>
            <a:ext cx="3336925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FE29DAB2-88F5-41AA-A5B9-D1EAEF909215}"/>
              </a:ext>
            </a:extLst>
          </p:cNvPr>
          <p:cNvSpPr txBox="1"/>
          <p:nvPr/>
        </p:nvSpPr>
        <p:spPr>
          <a:xfrm>
            <a:off x="6425852" y="1465545"/>
            <a:ext cx="2742048" cy="346747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Profile likelihood fits made to the data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Yield a most stringent limit for WIMP-nucleon cross section for mass &gt;100GeV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Improved from </a:t>
            </a:r>
            <a:r>
              <a:rPr lang="en-US" altLang="en-US" dirty="0" err="1">
                <a:latin typeface="+mn-lt"/>
              </a:rPr>
              <a:t>PandaX-II</a:t>
            </a:r>
            <a:r>
              <a:rPr lang="en-US" altLang="en-US" dirty="0">
                <a:latin typeface="+mn-lt"/>
              </a:rPr>
              <a:t> 2016 limit about 2.5 time for mass&gt;30 GeV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Lowest exclusion at 8.6×10</a:t>
            </a:r>
            <a:r>
              <a:rPr lang="en-US" altLang="en-US" baseline="30000" dirty="0">
                <a:latin typeface="+mn-lt"/>
              </a:rPr>
              <a:t>-47</a:t>
            </a:r>
            <a:r>
              <a:rPr lang="en-US" altLang="en-US" dirty="0">
                <a:latin typeface="+mn-lt"/>
              </a:rPr>
              <a:t>cm</a:t>
            </a:r>
            <a:r>
              <a:rPr lang="en-US" altLang="en-US" baseline="30000" dirty="0">
                <a:latin typeface="+mn-lt"/>
              </a:rPr>
              <a:t>2</a:t>
            </a:r>
            <a:r>
              <a:rPr lang="en-US" altLang="en-US" dirty="0">
                <a:latin typeface="+mn-lt"/>
              </a:rPr>
              <a:t> at 40GeV/c</a:t>
            </a:r>
            <a:r>
              <a:rPr lang="en-US" altLang="en-US" baseline="30000" dirty="0">
                <a:latin typeface="+mn-lt"/>
              </a:rPr>
              <a:t>2</a:t>
            </a:r>
            <a:endParaRPr lang="en-US" altLang="en-US" sz="2100" dirty="0">
              <a:latin typeface="+mn-lt"/>
            </a:endParaRPr>
          </a:p>
        </p:txBody>
      </p:sp>
      <p:pic>
        <p:nvPicPr>
          <p:cNvPr id="67590" name="图片 9" descr="2017-09-03_14-31-19">
            <a:extLst>
              <a:ext uri="{FF2B5EF4-FFF2-40B4-BE49-F238E27FC236}">
                <a16:creationId xmlns:a16="http://schemas.microsoft.com/office/drawing/2014/main" id="{7A2DB4BB-B927-415E-A85C-7DA7A2A8F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2032710"/>
            <a:ext cx="31781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0E5E698-9DF9-4185-9F57-7145840C5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236" y="5073746"/>
            <a:ext cx="6885614" cy="16869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54C93C-D287-4464-96DF-AE745E72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9576B0-8FB5-4783-998A-B210E4CCC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Neutrinoless</a:t>
            </a:r>
            <a:r>
              <a:rPr lang="en-US" dirty="0"/>
              <a:t> double-beta decay</a:t>
            </a:r>
          </a:p>
          <a:p>
            <a:pPr lvl="1"/>
            <a:r>
              <a:rPr lang="en-US" altLang="zh-CN" dirty="0" err="1"/>
              <a:t>PandaX-II</a:t>
            </a:r>
            <a:r>
              <a:rPr lang="en-US" altLang="zh-CN" dirty="0"/>
              <a:t>: a 580-kg liquid </a:t>
            </a:r>
            <a:r>
              <a:rPr lang="en-US" altLang="zh-CN" dirty="0" err="1"/>
              <a:t>nat-Xe</a:t>
            </a:r>
            <a:r>
              <a:rPr lang="en-US" altLang="zh-CN" dirty="0"/>
              <a:t> dual TPC</a:t>
            </a:r>
            <a:endParaRPr lang="en-US" dirty="0"/>
          </a:p>
          <a:p>
            <a:pPr lvl="1"/>
            <a:r>
              <a:rPr lang="en-US" dirty="0"/>
              <a:t>A possible 100-ton </a:t>
            </a:r>
            <a:r>
              <a:rPr lang="en-US" dirty="0" err="1"/>
              <a:t>nat-Xe</a:t>
            </a:r>
            <a:r>
              <a:rPr lang="en-US" dirty="0"/>
              <a:t> dual TPC</a:t>
            </a:r>
          </a:p>
          <a:p>
            <a:r>
              <a:rPr lang="en-US" dirty="0"/>
              <a:t>Dark matter</a:t>
            </a:r>
          </a:p>
          <a:p>
            <a:pPr lvl="1"/>
            <a:r>
              <a:rPr lang="en-US" dirty="0" err="1"/>
              <a:t>PandaX</a:t>
            </a:r>
            <a:r>
              <a:rPr lang="en-US" altLang="zh-CN" dirty="0" err="1"/>
              <a:t>-II</a:t>
            </a:r>
            <a:r>
              <a:rPr lang="en-US" dirty="0"/>
              <a:t> result </a:t>
            </a:r>
          </a:p>
          <a:p>
            <a:pPr lvl="1"/>
            <a:r>
              <a:rPr lang="en-US" dirty="0"/>
              <a:t>Effective WIMP-</a:t>
            </a:r>
            <a:r>
              <a:rPr lang="en-US" altLang="zh-CN" dirty="0"/>
              <a:t>nucleon interactions</a:t>
            </a:r>
          </a:p>
          <a:p>
            <a:r>
              <a:rPr lang="en-US" dirty="0"/>
              <a:t>Effective theories 	</a:t>
            </a:r>
          </a:p>
          <a:p>
            <a:pPr lvl="1"/>
            <a:r>
              <a:rPr lang="en-US" dirty="0"/>
              <a:t>EIC and nuclear physics</a:t>
            </a:r>
          </a:p>
          <a:p>
            <a:pPr lvl="1"/>
            <a:r>
              <a:rPr lang="en-US" dirty="0"/>
              <a:t>Lattice QCD and large-momentum effective theory</a:t>
            </a:r>
          </a:p>
          <a:p>
            <a:r>
              <a:rPr lang="en-US" altLang="zh-CN" dirty="0"/>
              <a:t>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49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769D164-C0E5-42FD-84E1-B5840E49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DCDF97-75B6-4833-AAE4-0157A48AD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9" y="275362"/>
            <a:ext cx="7768280" cy="630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51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7C7D48-1714-4594-A78B-33C15F1F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DM-nucleon interactions are unknown</a:t>
            </a:r>
            <a:r>
              <a:rPr 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71FCB5-44ED-4FF2-99C0-DD86A3C5D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FC6C29-4FBE-4CCB-8507-EBDF0CA3E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22" y="1641974"/>
            <a:ext cx="6532323" cy="54083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94642E-AC09-4564-A29C-8ADF316B6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66" y="1702640"/>
            <a:ext cx="7858261" cy="18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9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669AF6-8D56-4C06-B2AD-F0D86DD9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Interactions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158217-03C5-4DD2-A31F-F4EB219E5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Without knowing the microscopic theory of interactions, how to make progress in a model-independent way.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746C33-50BC-4654-A682-3CCBF134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1" y="3206493"/>
            <a:ext cx="4868092" cy="34510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29E81F-367F-48A2-A005-0F06CD49C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407" y="3297000"/>
            <a:ext cx="13185" cy="26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1B5BC3C-3C72-4F34-B3EA-9FFB91A7F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808" y="4927604"/>
            <a:ext cx="3393159" cy="1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9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6172C5-C418-4CF0-995E-00B31496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Wick’s</a:t>
            </a:r>
            <a:r>
              <a:rPr lang="zh-CN" altLang="en-US" dirty="0"/>
              <a:t> </a:t>
            </a:r>
            <a:r>
              <a:rPr lang="en-US" altLang="zh-CN" dirty="0" err="1"/>
              <a:t>PandaX</a:t>
            </a:r>
            <a:r>
              <a:rPr lang="en-US" altLang="zh-CN" dirty="0"/>
              <a:t> paper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85164F-8B03-49A9-A6CC-8E1491ED3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2197FA-E94A-426D-B5E0-25EBCE77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54" y="1539174"/>
            <a:ext cx="7533346" cy="470409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25D68A44-7A80-4B73-B3CA-DA6FCA7FE2E3}"/>
              </a:ext>
            </a:extLst>
          </p:cNvPr>
          <p:cNvSpPr/>
          <p:nvPr/>
        </p:nvSpPr>
        <p:spPr>
          <a:xfrm>
            <a:off x="3801655" y="5924811"/>
            <a:ext cx="1546959" cy="387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E509746-EDC2-4908-972E-9FB66D0ACB6C}"/>
              </a:ext>
            </a:extLst>
          </p:cNvPr>
          <p:cNvSpPr/>
          <p:nvPr/>
        </p:nvSpPr>
        <p:spPr>
          <a:xfrm>
            <a:off x="3954055" y="1574114"/>
            <a:ext cx="1546959" cy="387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73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AC37AF-3004-4B63-97E4-057BA84C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19" y="217131"/>
            <a:ext cx="5745362" cy="64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3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ECCCDA-7939-4DE1-AAE3-95928F898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85" y="372165"/>
            <a:ext cx="6663847" cy="62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7412A63-8B1D-43EC-B03B-1C7AFE1AB1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Effective Theories 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A81839FD-5890-4D4B-BFB8-27B25288A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2290" y="3688916"/>
            <a:ext cx="7355910" cy="1334021"/>
          </a:xfrm>
        </p:spPr>
        <p:txBody>
          <a:bodyPr>
            <a:noAutofit/>
          </a:bodyPr>
          <a:lstStyle/>
          <a:p>
            <a:r>
              <a:rPr lang="en-US" sz="2800" dirty="0"/>
              <a:t>With/without knowing the microscopic theory of interactions, how to make progress in a model-independent way with relevant degrees of freedom, consistent with all symmetries.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67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24004-F1C9-43AF-B0E3-3DD42428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236"/>
            <a:ext cx="8560650" cy="1325563"/>
          </a:xfrm>
        </p:spPr>
        <p:txBody>
          <a:bodyPr/>
          <a:lstStyle/>
          <a:p>
            <a:r>
              <a:rPr lang="en-US" dirty="0"/>
              <a:t>Effective </a:t>
            </a:r>
            <a:r>
              <a:rPr lang="en-US" altLang="zh-CN" dirty="0"/>
              <a:t>nuclear structure theory: Wick’s ambitious program 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29F29C-F9F6-404B-BED2-2DC8BFCDD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37" y="1452694"/>
            <a:ext cx="7233325" cy="51610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A90AEB5-0A38-44C9-AE9F-9E302C45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10" y="1495063"/>
            <a:ext cx="8560650" cy="29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41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B401AD9-A031-4635-97A2-65404CDA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32" y="2213370"/>
            <a:ext cx="8603161" cy="391185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F505747-182A-4D91-9BD6-A2312A90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accomplishment</a:t>
            </a:r>
          </a:p>
        </p:txBody>
      </p:sp>
    </p:spTree>
    <p:extLst>
      <p:ext uri="{BB962C8B-B14F-4D97-AF65-F5344CB8AC3E}">
        <p14:creationId xmlns:p14="http://schemas.microsoft.com/office/powerpoint/2010/main" val="1251473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3678F2-4EC9-4A8B-848A-224057E56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9" y="1131750"/>
            <a:ext cx="7805521" cy="18513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4053DB-E58A-4B41-9DCB-736B4FBDC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39" y="3455850"/>
            <a:ext cx="7739596" cy="22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B93D6C-E4C5-4645-ADF4-DBC70D58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1ACDAE-B9F1-462A-BD72-B66FD1EB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W.C.Haxton</a:t>
            </a:r>
            <a:r>
              <a:rPr lang="en-US" dirty="0">
                <a:solidFill>
                  <a:srgbClr val="0000FF"/>
                </a:solidFill>
              </a:rPr>
              <a:t> and G. J. Stephenson Jr,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Prog. Part. </a:t>
            </a:r>
            <a:r>
              <a:rPr lang="en-US" dirty="0" err="1">
                <a:solidFill>
                  <a:srgbClr val="0000FF"/>
                </a:solidFill>
              </a:rPr>
              <a:t>Nucl</a:t>
            </a:r>
            <a:r>
              <a:rPr lang="en-US" dirty="0">
                <a:solidFill>
                  <a:srgbClr val="0000FF"/>
                </a:solidFill>
              </a:rPr>
              <a:t>. Phys. 12 (1984) 409-479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6635D1-C565-4219-8E58-BC73D34E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650" y="3202387"/>
            <a:ext cx="5928391" cy="33349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764654-CBE3-452F-ACB8-53D15DA1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8" y="1552903"/>
            <a:ext cx="6269549" cy="152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9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75BB-C4D5-4113-9BC7-9A0A3F6DD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nucleon and EIC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E1C0E-2848-4DAA-BB14-F31E575F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48" y="1825624"/>
            <a:ext cx="3425868" cy="4667249"/>
          </a:xfrm>
        </p:spPr>
        <p:txBody>
          <a:bodyPr>
            <a:normAutofit/>
          </a:bodyPr>
          <a:lstStyle/>
          <a:p>
            <a:r>
              <a:rPr lang="en-US" dirty="0"/>
              <a:t>The protons and neutrons have been discovered for 100 years. 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The structure of the nucleon in terms of QCD is till unsolved. </a:t>
            </a:r>
          </a:p>
          <a:p>
            <a:r>
              <a:rPr lang="en-US" dirty="0"/>
              <a:t>EIC  will probe partonic landscape of the nucleon and nuclei.</a:t>
            </a:r>
          </a:p>
        </p:txBody>
      </p:sp>
      <p:pic>
        <p:nvPicPr>
          <p:cNvPr id="4" name="Picture 7" descr="Screen shot 2013-02-07 at 3.34.12 PM.png">
            <a:extLst>
              <a:ext uri="{FF2B5EF4-FFF2-40B4-BE49-F238E27FC236}">
                <a16:creationId xmlns:a16="http://schemas.microsoft.com/office/drawing/2014/main" id="{ED37D664-8D1F-4C42-926B-621C3C924E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84" y="1932425"/>
            <a:ext cx="2605414" cy="3430202"/>
          </a:xfrm>
          <a:prstGeom prst="rect">
            <a:avLst/>
          </a:prstGeom>
        </p:spPr>
      </p:pic>
      <p:pic>
        <p:nvPicPr>
          <p:cNvPr id="5" name="Picture 8" descr="Screen shot 2013-02-07 at 3.34.34 PM.png">
            <a:extLst>
              <a:ext uri="{FF2B5EF4-FFF2-40B4-BE49-F238E27FC236}">
                <a16:creationId xmlns:a16="http://schemas.microsoft.com/office/drawing/2014/main" id="{5B410A01-9B93-404C-B4D6-6403CA0A31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19" y="1914316"/>
            <a:ext cx="2684365" cy="34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90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9B258D-3102-4565-8C41-4E742307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Parton model as an effective theory for high-energy physics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84AF93-DFED-4B6A-BAC1-ED143FE19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68" y="2094935"/>
            <a:ext cx="4221270" cy="4351338"/>
          </a:xfrm>
        </p:spPr>
        <p:txBody>
          <a:bodyPr>
            <a:normAutofit/>
          </a:bodyPr>
          <a:lstStyle/>
          <a:p>
            <a:r>
              <a:rPr lang="en-US" dirty="0"/>
              <a:t>Proton’s structure depends on the center-of-mass motion P.</a:t>
            </a:r>
            <a:r>
              <a:rPr lang="en-US" altLang="zh-CN" dirty="0"/>
              <a:t> </a:t>
            </a:r>
          </a:p>
          <a:p>
            <a:r>
              <a:rPr lang="en-US" dirty="0"/>
              <a:t>The idealized limit, P</a:t>
            </a:r>
            <a:r>
              <a:rPr lang="en-US" dirty="0">
                <a:sym typeface="Symbol" panose="05050102010706020507" pitchFamily="18" charset="2"/>
              </a:rPr>
              <a:t></a:t>
            </a:r>
            <a:r>
              <a:rPr lang="en-US" dirty="0"/>
              <a:t>, as suggested Feynman provides a simple picture of the protons, </a:t>
            </a:r>
            <a:r>
              <a:rPr lang="en-US" dirty="0">
                <a:solidFill>
                  <a:srgbClr val="FF0000"/>
                </a:solidFill>
              </a:rPr>
              <a:t>and PDFs are effective low-energy “constants” in high-energy scattering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CB91B8-630F-482E-90E7-F74C019D0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86" y="2139409"/>
            <a:ext cx="5444548" cy="4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01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CC906E-7E29-4B28-B832-59AEAB46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Partons</a:t>
            </a:r>
            <a:r>
              <a:rPr lang="en-US" dirty="0"/>
              <a:t> are hard to calculate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DF0AF1-6860-4F82-9659-B923307F3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However, the PDFs cannot be computed on lattice because it involves time-like correlations in </a:t>
            </a:r>
            <a:r>
              <a:rPr lang="en-US" dirty="0" err="1"/>
              <a:t>lagrangian</a:t>
            </a:r>
            <a:r>
              <a:rPr lang="en-US" dirty="0"/>
              <a:t> formulation.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Hamiltonian approach, one faces the renormalization and non-perturbative problems.</a:t>
            </a:r>
          </a:p>
          <a:p>
            <a:r>
              <a:rPr lang="en-US" dirty="0"/>
              <a:t>Therefore, over the years, </a:t>
            </a:r>
            <a:r>
              <a:rPr lang="en-US" dirty="0" err="1"/>
              <a:t>partons</a:t>
            </a:r>
            <a:r>
              <a:rPr lang="en-US" dirty="0"/>
              <a:t> cannot be calculated from QCD directly!</a:t>
            </a:r>
          </a:p>
          <a:p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47B72FE-51EE-4358-B529-E23634E3AFA8}"/>
              </a:ext>
            </a:extLst>
          </p:cNvPr>
          <p:cNvGrpSpPr/>
          <p:nvPr/>
        </p:nvGrpSpPr>
        <p:grpSpPr>
          <a:xfrm>
            <a:off x="3260434" y="2912301"/>
            <a:ext cx="2338855" cy="1440346"/>
            <a:chOff x="5462923" y="4313343"/>
            <a:chExt cx="2623131" cy="1704415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D92B5BF7-74DC-4209-82E5-56E8696CBC80}"/>
                </a:ext>
              </a:extLst>
            </p:cNvPr>
            <p:cNvGrpSpPr/>
            <p:nvPr/>
          </p:nvGrpSpPr>
          <p:grpSpPr>
            <a:xfrm>
              <a:off x="5462923" y="4313343"/>
              <a:ext cx="2623131" cy="1704415"/>
              <a:chOff x="2590800" y="2410385"/>
              <a:chExt cx="2623131" cy="1704415"/>
            </a:xfrm>
          </p:grpSpPr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9D32712A-A2BF-4CCF-8D95-8584D8E46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0800" y="2590800"/>
                <a:ext cx="2438400" cy="1524000"/>
                <a:chOff x="2895600" y="2590800"/>
                <a:chExt cx="2438400" cy="1524000"/>
              </a:xfrm>
              <a:solidFill>
                <a:srgbClr val="FFFF00"/>
              </a:solidFill>
            </p:grpSpPr>
            <p:cxnSp>
              <p:nvCxnSpPr>
                <p:cNvPr id="14" name="Straight Arrow Connector 4">
                  <a:extLst>
                    <a:ext uri="{FF2B5EF4-FFF2-40B4-BE49-F238E27FC236}">
                      <a16:creationId xmlns:a16="http://schemas.microsoft.com/office/drawing/2014/main" id="{AD3024DC-B626-464D-BF2D-A41E76AECB4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14800" y="2590800"/>
                  <a:ext cx="0" cy="1524000"/>
                </a:xfrm>
                <a:prstGeom prst="straightConnector1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15" name="Straight Arrow Connector 6">
                  <a:extLst>
                    <a:ext uri="{FF2B5EF4-FFF2-40B4-BE49-F238E27FC236}">
                      <a16:creationId xmlns:a16="http://schemas.microsoft.com/office/drawing/2014/main" id="{2FE087FA-2321-457E-B1DF-68D8FBC5F31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895600" y="3352800"/>
                  <a:ext cx="2438400" cy="0"/>
                </a:xfrm>
                <a:prstGeom prst="straightConnector1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16" name="Straight Connector 18">
                  <a:extLst>
                    <a:ext uri="{FF2B5EF4-FFF2-40B4-BE49-F238E27FC236}">
                      <a16:creationId xmlns:a16="http://schemas.microsoft.com/office/drawing/2014/main" id="{F8709A5E-1478-4EDA-9BF1-D1B52D6CA4E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3352800" y="2667000"/>
                  <a:ext cx="1600200" cy="1295400"/>
                </a:xfrm>
                <a:prstGeom prst="lin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" name="Straight Connector 19">
                  <a:extLst>
                    <a:ext uri="{FF2B5EF4-FFF2-40B4-BE49-F238E27FC236}">
                      <a16:creationId xmlns:a16="http://schemas.microsoft.com/office/drawing/2014/main" id="{0F0053D2-B658-4490-826F-4FB9D85034C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52800" y="2667000"/>
                  <a:ext cx="1676400" cy="1447800"/>
                </a:xfrm>
                <a:prstGeom prst="lin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6EDE8F99-11C2-4E8E-B314-404E4EBD21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200" y="2906713"/>
                <a:ext cx="18473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800" baseline="30000" dirty="0">
                  <a:solidFill>
                    <a:srgbClr val="1E02C6"/>
                  </a:solidFill>
                </a:endParaRPr>
              </a:p>
            </p:txBody>
          </p: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A59E4E21-1E2C-4087-BF48-A26DF89181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8599" y="2410385"/>
                <a:ext cx="446496" cy="497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3200" baseline="30000" dirty="0">
                    <a:solidFill>
                      <a:srgbClr val="0000FF"/>
                    </a:solidFill>
                  </a:rPr>
                  <a:t>+</a:t>
                </a:r>
              </a:p>
            </p:txBody>
          </p:sp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3541C312-4CC0-4FB2-A552-ACC34BF7F7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7554" y="2449512"/>
                <a:ext cx="309589" cy="497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3200" baseline="30000" dirty="0">
                    <a:solidFill>
                      <a:srgbClr val="0000FF"/>
                    </a:solidFill>
                  </a:rPr>
                  <a:t>-</a:t>
                </a:r>
                <a:endParaRPr lang="en-US" sz="3600" baseline="30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3" name="Oval 21">
                <a:extLst>
                  <a:ext uri="{FF2B5EF4-FFF2-40B4-BE49-F238E27FC236}">
                    <a16:creationId xmlns:a16="http://schemas.microsoft.com/office/drawing/2014/main" id="{4D5CA20B-A794-4251-897D-1C214F40A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3197773" y="2773222"/>
                <a:ext cx="99465" cy="133490"/>
              </a:xfrm>
              <a:prstGeom prst="ellipse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Century Schoolbook" panose="020406040505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sz="1800"/>
              </a:p>
            </p:txBody>
          </p:sp>
        </p:grp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CF6E53E-7D9C-4DC4-8C18-0DF3E4941D7B}"/>
                </a:ext>
              </a:extLst>
            </p:cNvPr>
            <p:cNvSpPr/>
            <p:nvPr/>
          </p:nvSpPr>
          <p:spPr>
            <a:xfrm>
              <a:off x="6646027" y="5200343"/>
              <a:ext cx="114993" cy="1349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8B0ED02-8D01-4EF3-9694-148DA5C28DD4}"/>
                </a:ext>
              </a:extLst>
            </p:cNvPr>
            <p:cNvSpPr/>
            <p:nvPr/>
          </p:nvSpPr>
          <p:spPr>
            <a:xfrm>
              <a:off x="6057207" y="4660013"/>
              <a:ext cx="114993" cy="1349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1E897551-ADBD-4108-900C-9F83D4C5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5775" y="3450920"/>
            <a:ext cx="406459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aseline="3000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D28E5523-47B6-485E-9611-0ED1D6B2A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376" y="2870549"/>
            <a:ext cx="402285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aseline="30000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03420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26A33F-5F8F-43E9-BA90-95C7C75A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Theory for </a:t>
            </a:r>
            <a:r>
              <a:rPr lang="en-US" dirty="0" err="1"/>
              <a:t>partons</a:t>
            </a:r>
            <a:r>
              <a:rPr lang="en-US" dirty="0"/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0514BE-321E-41B4-864A-3EA14A2BA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Partons</a:t>
            </a:r>
            <a:r>
              <a:rPr lang="en-US" dirty="0">
                <a:solidFill>
                  <a:srgbClr val="0000FF"/>
                </a:solidFill>
              </a:rPr>
              <a:t> are similar to critical phenomena. 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P=</a:t>
            </a:r>
            <a:r>
              <a:rPr lang="en-US" dirty="0">
                <a:solidFill>
                  <a:srgbClr val="0000FF"/>
                </a:solidFill>
                <a:sym typeface="Symbol" panose="05050102010706020507" pitchFamily="18" charset="2"/>
              </a:rPr>
              <a:t>, UV fixed point,</a:t>
            </a:r>
            <a:r>
              <a:rPr lang="en-US" dirty="0">
                <a:solidFill>
                  <a:srgbClr val="0000FF"/>
                </a:solidFill>
              </a:rPr>
              <a:t> same as   T=T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One can use an effective theory NEAR the critical point to study the physics AT the critical point. </a:t>
            </a:r>
          </a:p>
          <a:p>
            <a:r>
              <a:rPr lang="en-US" dirty="0"/>
              <a:t>This effective theory is a proton travelling at a few GeV on lattice. </a:t>
            </a:r>
          </a:p>
          <a:p>
            <a:pPr marL="0" indent="0">
              <a:buNone/>
            </a:pPr>
            <a:r>
              <a:rPr lang="en-US" dirty="0"/>
              <a:t>   Large-momentum effective theory. </a:t>
            </a:r>
          </a:p>
          <a:p>
            <a:r>
              <a:rPr lang="en-US" dirty="0"/>
              <a:t>One expects all </a:t>
            </a:r>
            <a:r>
              <a:rPr lang="en-US" dirty="0" err="1"/>
              <a:t>parton</a:t>
            </a:r>
            <a:r>
              <a:rPr lang="en-US" dirty="0"/>
              <a:t> physics at EIC can be computed this way. </a:t>
            </a:r>
          </a:p>
        </p:txBody>
      </p:sp>
    </p:spTree>
    <p:extLst>
      <p:ext uri="{BB962C8B-B14F-4D97-AF65-F5344CB8AC3E}">
        <p14:creationId xmlns:p14="http://schemas.microsoft.com/office/powerpoint/2010/main" val="329207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51AA7F-AA69-45D6-AA69-ABA24883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Approaching the light-cone from boosting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F6C145-0FE8-40A6-AAF1-2C1ACC51B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B82F4C-E4FE-408D-9A60-7951FA3B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07" y="2280914"/>
            <a:ext cx="4583152" cy="34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4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6FDD89-52A7-47FD-87E9-282494B8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Initial Tests of </a:t>
            </a:r>
            <a:r>
              <a:rPr lang="en-US" altLang="zh-CN" dirty="0" err="1"/>
              <a:t>LaMET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90E2AF-70BB-4BEA-A333-4EC9D91F1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0A756A-4586-45CF-9917-136256489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84" y="1980272"/>
            <a:ext cx="4780315" cy="30551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1EF101-0820-4215-8A93-98577A1B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5" y="1825625"/>
            <a:ext cx="4349253" cy="34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0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6B6E5-7302-4410-AE82-2AD4448B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 for the future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176342-72A8-4FAA-92A3-C23D9A7F4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EIC will produce large amount of data on </a:t>
            </a:r>
            <a:r>
              <a:rPr lang="en-US" dirty="0" err="1"/>
              <a:t>parton</a:t>
            </a:r>
            <a:r>
              <a:rPr lang="en-US" dirty="0"/>
              <a:t> properties of the nucleons and nuclei</a:t>
            </a:r>
          </a:p>
          <a:p>
            <a:pPr marL="0" indent="0">
              <a:buNone/>
            </a:pPr>
            <a:r>
              <a:rPr lang="en-US" dirty="0"/>
              <a:t>      PDFs, GPDs, TMD-PDFs, LCWFs,</a:t>
            </a:r>
          </a:p>
          <a:p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 all light-cone correlations</a:t>
            </a:r>
          </a:p>
          <a:p>
            <a:r>
              <a:rPr lang="en-US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learn</a:t>
            </a:r>
            <a:r>
              <a:rPr lang="zh-CN" altLang="en-US" dirty="0"/>
              <a:t> </a:t>
            </a:r>
            <a:r>
              <a:rPr lang="en-US" altLang="zh-CN" dirty="0"/>
              <a:t>how to calculate them. </a:t>
            </a:r>
          </a:p>
          <a:p>
            <a:r>
              <a:rPr lang="en-US" dirty="0" err="1"/>
              <a:t>LaMET</a:t>
            </a:r>
            <a:r>
              <a:rPr lang="en-US" dirty="0"/>
              <a:t> seems to provide </a:t>
            </a:r>
            <a:r>
              <a:rPr lang="en-US"/>
              <a:t>a unique way </a:t>
            </a:r>
            <a:r>
              <a:rPr lang="en-US" dirty="0"/>
              <a:t>forward. </a:t>
            </a:r>
          </a:p>
        </p:txBody>
      </p:sp>
    </p:spTree>
    <p:extLst>
      <p:ext uri="{BB962C8B-B14F-4D97-AF65-F5344CB8AC3E}">
        <p14:creationId xmlns:p14="http://schemas.microsoft.com/office/powerpoint/2010/main" val="847055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9375C4-F033-482A-8FB3-3E0B2CD7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Birthday, Wick!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7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8F04100-5924-42D6-AC00-6EA47B38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77" y="1456553"/>
            <a:ext cx="8291238" cy="47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8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13D78E-3D48-4ED7-B17D-075C662F5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3770D0-4D81-4DE6-9362-1FD8A626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50" y="2947028"/>
            <a:ext cx="3344060" cy="35840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CBB663-2661-47B3-BF3C-8C07A4CFF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32" y="2947028"/>
            <a:ext cx="3416276" cy="35247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B3C4CC-C4DD-47AC-9672-9055FF6A6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19" y="636750"/>
            <a:ext cx="8330368" cy="208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25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FCCC6E1-5A04-4E5D-8BA2-DD86062C0FD3}"/>
              </a:ext>
            </a:extLst>
          </p:cNvPr>
          <p:cNvGrpSpPr/>
          <p:nvPr/>
        </p:nvGrpSpPr>
        <p:grpSpPr>
          <a:xfrm>
            <a:off x="219205" y="3319400"/>
            <a:ext cx="8717587" cy="2170750"/>
            <a:chOff x="194153" y="3958226"/>
            <a:chExt cx="8717587" cy="21707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D06122A-58C2-4CDD-B6B7-2CAA42C96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153" y="5278414"/>
              <a:ext cx="8717587" cy="85056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427727D-E107-4628-B416-1D04E9C7C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522" y="3958226"/>
              <a:ext cx="8531911" cy="1242252"/>
            </a:xfrm>
            <a:prstGeom prst="rect">
              <a:avLst/>
            </a:prstGeom>
          </p:spPr>
        </p:pic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0AD2F6E-548E-4D39-A250-C35A03484B6C}"/>
                </a:ext>
              </a:extLst>
            </p:cNvPr>
            <p:cNvCxnSpPr>
              <a:cxnSpLocks/>
            </p:cNvCxnSpPr>
            <p:nvPr/>
          </p:nvCxnSpPr>
          <p:spPr>
            <a:xfrm>
              <a:off x="4315216" y="4922729"/>
              <a:ext cx="208558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B6769C13-0DF4-4518-8983-DF08AA88039C}"/>
                </a:ext>
              </a:extLst>
            </p:cNvPr>
            <p:cNvCxnSpPr>
              <a:cxnSpLocks/>
            </p:cNvCxnSpPr>
            <p:nvPr/>
          </p:nvCxnSpPr>
          <p:spPr>
            <a:xfrm>
              <a:off x="3691004" y="5538591"/>
              <a:ext cx="30918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标题 1">
            <a:extLst>
              <a:ext uri="{FF2B5EF4-FFF2-40B4-BE49-F238E27FC236}">
                <a16:creationId xmlns:a16="http://schemas.microsoft.com/office/drawing/2014/main" id="{1EE83B9C-1731-4802-A7E7-924E4090691E}"/>
              </a:ext>
            </a:extLst>
          </p:cNvPr>
          <p:cNvSpPr txBox="1">
            <a:spLocks/>
          </p:cNvSpPr>
          <p:nvPr/>
        </p:nvSpPr>
        <p:spPr>
          <a:xfrm>
            <a:off x="588723" y="832981"/>
            <a:ext cx="7926627" cy="139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Searching for </a:t>
            </a:r>
            <a:r>
              <a:rPr lang="en-US" baseline="30000"/>
              <a:t>136</a:t>
            </a:r>
            <a:r>
              <a:rPr lang="en-US"/>
              <a:t>Xe DBD with a 580kg liquid xenon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6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5">
            <a:extLst>
              <a:ext uri="{FF2B5EF4-FFF2-40B4-BE49-F238E27FC236}">
                <a16:creationId xmlns:a16="http://schemas.microsoft.com/office/drawing/2014/main" id="{998790B7-A2C8-452B-A501-0BE6BDCF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/>
              <a:t>PandaX collaboration </a:t>
            </a:r>
            <a:endParaRPr lang="en-US" altLang="en-US">
              <a:ea typeface="等线 Light" panose="02010600030101010101" pitchFamily="2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D77CC-B142-457F-9D3D-0F00B129B07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982196-7AD5-45B3-8160-FE22226465E9}" type="datetime1">
              <a:rPr lang="zh-CN" altLang="en-US"/>
              <a:pPr>
                <a:defRPr/>
              </a:pPr>
              <a:t>2020/1/8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5EA2A1-2306-4B38-BB62-96DDDEA5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00331-D221-484A-9BF5-E4938A994804}" type="slidenum">
              <a:rPr lang="zh-CN" altLang="en-US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79D6F76-9724-47E1-B3AF-0B45B14463B2}"/>
              </a:ext>
            </a:extLst>
          </p:cNvPr>
          <p:cNvSpPr txBox="1">
            <a:spLocks/>
          </p:cNvSpPr>
          <p:nvPr/>
        </p:nvSpPr>
        <p:spPr>
          <a:xfrm>
            <a:off x="4265613" y="1946275"/>
            <a:ext cx="4878387" cy="4341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25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100" b="1" dirty="0"/>
              <a:t>Started in 2009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/>
              <a:t>Shanghai Jiao Tong University (2009-)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/>
              <a:t>Peking University (2009-)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/>
              <a:t>Shandong University (2009-)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/>
              <a:t>Shanghai Institute of Applied Physics, CAS (2009-)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/>
              <a:t>University of Science &amp; Technology of China (2015-)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/>
              <a:t>China Institute of Atomic Energy (2015-)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/>
              <a:t>Sun </a:t>
            </a:r>
            <a:r>
              <a:rPr lang="en-US" altLang="zh-CN" sz="2100" dirty="0" err="1"/>
              <a:t>Yat</a:t>
            </a:r>
            <a:r>
              <a:rPr lang="en-US" altLang="zh-CN" sz="2100" dirty="0"/>
              <a:t>-Sen University (2015-</a:t>
            </a:r>
            <a:r>
              <a:rPr lang="zh-CN" altLang="en-US" sz="2100" dirty="0"/>
              <a:t>）</a:t>
            </a:r>
            <a:endParaRPr lang="en-US" altLang="zh-CN" sz="2100" dirty="0"/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2"/>
              </a:buBlip>
              <a:defRPr/>
            </a:pPr>
            <a:r>
              <a:rPr lang="en-US" altLang="zh-CN" sz="2100" dirty="0" err="1"/>
              <a:t>Yalong</a:t>
            </a:r>
            <a:r>
              <a:rPr lang="en-US" altLang="zh-CN" sz="2100" dirty="0"/>
              <a:t> Hydropower Company (2009-)</a:t>
            </a:r>
          </a:p>
          <a:p>
            <a:pPr marL="339471" indent="-257175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en-US" altLang="zh-CN" sz="2100" dirty="0"/>
              <a:t>University of Maryland (2009-)</a:t>
            </a:r>
          </a:p>
          <a:p>
            <a:pPr marL="82296" indent="0" fontAlgn="auto">
              <a:lnSpc>
                <a:spcPts val="2250"/>
              </a:lnSpc>
              <a:spcBef>
                <a:spcPts val="300"/>
              </a:spcBef>
              <a:spcAft>
                <a:spcPts val="0"/>
              </a:spcAft>
              <a:buClr>
                <a:srgbClr val="990000"/>
              </a:buClr>
              <a:buSzPct val="68000"/>
              <a:buFont typeface="Arial" panose="020B0604020202020204" pitchFamily="34" charset="0"/>
              <a:buNone/>
              <a:defRPr/>
            </a:pPr>
            <a:endParaRPr lang="en-US" altLang="zh-CN" sz="105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3A68A1F-9712-4663-9F6F-595B81E1E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3" y="2649682"/>
            <a:ext cx="4199069" cy="28028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>
            <a:extLst>
              <a:ext uri="{FF2B5EF4-FFF2-40B4-BE49-F238E27FC236}">
                <a16:creationId xmlns:a16="http://schemas.microsoft.com/office/drawing/2014/main" id="{D4C0FB9F-97E3-42E6-9637-60B2914A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2166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dirty="0"/>
              <a:t>China Jinping Underground Laboratory (CJPL)</a:t>
            </a:r>
            <a:endParaRPr lang="en-US" altLang="zh-CN" sz="3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D965D-4924-4236-A7C5-A1A608B2F4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29351AD-E6BE-474B-93CC-244EBB082EE5}" type="datetime1">
              <a:rPr lang="en-US" altLang="zh-CN"/>
              <a:pPr>
                <a:defRPr/>
              </a:pPr>
              <a:t>1/8/2020</a:t>
            </a:fld>
            <a:endParaRPr lang="en-US" altLang="zh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DC54F-0934-4523-9B84-6C61E3D3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E9C7D-9671-44D1-B623-E3A2B7C2BC8B}" type="slidenum">
              <a:rPr lang="zh-CN" altLang="en-US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39941" name="Picture 10">
            <a:extLst>
              <a:ext uri="{FF2B5EF4-FFF2-40B4-BE49-F238E27FC236}">
                <a16:creationId xmlns:a16="http://schemas.microsoft.com/office/drawing/2014/main" id="{2D076D0F-FCFB-4122-9B62-F31B1BEC9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8"/>
          <a:stretch>
            <a:fillRect/>
          </a:stretch>
        </p:blipFill>
        <p:spPr bwMode="auto">
          <a:xfrm>
            <a:off x="4598988" y="3989388"/>
            <a:ext cx="42513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>
            <a:extLst>
              <a:ext uri="{FF2B5EF4-FFF2-40B4-BE49-F238E27FC236}">
                <a16:creationId xmlns:a16="http://schemas.microsoft.com/office/drawing/2014/main" id="{93ED5D2C-D0A3-45E5-82BA-085FD1EFC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463626"/>
            <a:ext cx="3624262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矩形 2">
            <a:extLst>
              <a:ext uri="{FF2B5EF4-FFF2-40B4-BE49-F238E27FC236}">
                <a16:creationId xmlns:a16="http://schemas.microsoft.com/office/drawing/2014/main" id="{5D22182C-D484-4A54-9B5D-0B668FBEA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1920875"/>
            <a:ext cx="39703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500" b="1">
                <a:solidFill>
                  <a:srgbClr val="1908B8"/>
                </a:solidFill>
                <a:ea typeface="宋体" panose="02010600030101010101" pitchFamily="2" charset="-122"/>
              </a:rPr>
              <a:t>Deepest in the world ( 1µ/week/m</a:t>
            </a:r>
            <a:r>
              <a:rPr lang="en-US" altLang="zh-CN" sz="1500" b="1" baseline="30000">
                <a:solidFill>
                  <a:srgbClr val="1908B8"/>
                </a:solidFill>
                <a:ea typeface="宋体" panose="02010600030101010101" pitchFamily="2" charset="-122"/>
              </a:rPr>
              <a:t>2</a:t>
            </a:r>
            <a:r>
              <a:rPr lang="en-US" altLang="zh-CN" sz="1500" b="1">
                <a:solidFill>
                  <a:srgbClr val="1908B8"/>
                </a:solidFill>
                <a:ea typeface="宋体" panose="02010600030101010101" pitchFamily="2" charset="-122"/>
              </a:rPr>
              <a:t>) </a:t>
            </a:r>
            <a:br>
              <a:rPr lang="en-US" altLang="zh-CN" sz="1500" b="1">
                <a:solidFill>
                  <a:srgbClr val="1908B8"/>
                </a:solidFill>
                <a:ea typeface="宋体" panose="02010600030101010101" pitchFamily="2" charset="-122"/>
              </a:rPr>
            </a:br>
            <a:r>
              <a:rPr lang="en-US" altLang="zh-CN" sz="1500" b="1">
                <a:solidFill>
                  <a:srgbClr val="1908B8"/>
                </a:solidFill>
                <a:ea typeface="宋体" panose="02010600030101010101" pitchFamily="2" charset="-122"/>
              </a:rPr>
              <a:t>and Horizontal access! </a:t>
            </a:r>
          </a:p>
        </p:txBody>
      </p:sp>
      <p:pic>
        <p:nvPicPr>
          <p:cNvPr id="39944" name="图片 2">
            <a:extLst>
              <a:ext uri="{FF2B5EF4-FFF2-40B4-BE49-F238E27FC236}">
                <a16:creationId xmlns:a16="http://schemas.microsoft.com/office/drawing/2014/main" id="{FFDA77AD-C00C-48CD-B243-8B0FF5598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b="10158"/>
          <a:stretch>
            <a:fillRect/>
          </a:stretch>
        </p:blipFill>
        <p:spPr bwMode="auto">
          <a:xfrm>
            <a:off x="4608513" y="1882775"/>
            <a:ext cx="42418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A055FD-6DB0-48A2-AEDC-B444694E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CJPL IAC meeting, 2019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60C224-0B65-4AD2-9DF2-7D61E4B6C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6FD848-8554-4166-817E-3668CB06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8" y="1575419"/>
            <a:ext cx="7113216" cy="474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70BA46B5-6B8F-471F-BCD4-80253CD0E707}"/>
              </a:ext>
            </a:extLst>
          </p:cNvPr>
          <p:cNvSpPr/>
          <p:nvPr/>
        </p:nvSpPr>
        <p:spPr>
          <a:xfrm>
            <a:off x="6814158" y="4077222"/>
            <a:ext cx="1002083" cy="7452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00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2504</TotalTime>
  <Words>688</Words>
  <Application>Microsoft Office PowerPoint</Application>
  <PresentationFormat>全屏显示(4:3)</PresentationFormat>
  <Paragraphs>108</Paragraphs>
  <Slides>37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主题​​</vt:lpstr>
      <vt:lpstr>Neutrinos, Dark matter,  and Effective Theories</vt:lpstr>
      <vt:lpstr>Outline </vt:lpstr>
      <vt:lpstr>Double beta decay </vt:lpstr>
      <vt:lpstr>PowerPoint 演示文稿</vt:lpstr>
      <vt:lpstr>PowerPoint 演示文稿</vt:lpstr>
      <vt:lpstr>PowerPoint 演示文稿</vt:lpstr>
      <vt:lpstr>PandaX collaboration </vt:lpstr>
      <vt:lpstr>China Jinping Underground Laboratory (CJPL)</vt:lpstr>
      <vt:lpstr>CJPL IAC meeting, 2019</vt:lpstr>
      <vt:lpstr>Data</vt:lpstr>
      <vt:lpstr>PowerPoint 演示文稿</vt:lpstr>
      <vt:lpstr>PowerPoint 演示文稿</vt:lpstr>
      <vt:lpstr>A 100ton  natXe detector </vt:lpstr>
      <vt:lpstr>Potential for 100ton detector </vt:lpstr>
      <vt:lpstr>A low-energy solar neutrino detector! </vt:lpstr>
      <vt:lpstr>MSW effects</vt:lpstr>
      <vt:lpstr>Neutrino rate</vt:lpstr>
      <vt:lpstr>An ultimate DM detector </vt:lpstr>
      <vt:lpstr>Results on elastic SI DM-nucleon scattering (2017)</vt:lpstr>
      <vt:lpstr>PowerPoint 演示文稿</vt:lpstr>
      <vt:lpstr>The DM-nucleon interactions are unknown </vt:lpstr>
      <vt:lpstr>Effective Interactions </vt:lpstr>
      <vt:lpstr>Wick’s PandaX paper</vt:lpstr>
      <vt:lpstr>PowerPoint 演示文稿</vt:lpstr>
      <vt:lpstr>PowerPoint 演示文稿</vt:lpstr>
      <vt:lpstr>Effective Theories </vt:lpstr>
      <vt:lpstr>Effective nuclear structure theory: Wick’s ambitious program </vt:lpstr>
      <vt:lpstr>Latest accomplishment</vt:lpstr>
      <vt:lpstr>PowerPoint 演示文稿</vt:lpstr>
      <vt:lpstr>Structure of the nucleon and EIC</vt:lpstr>
      <vt:lpstr>Parton model as an effective theory for high-energy physics</vt:lpstr>
      <vt:lpstr>Partons are hard to calculate </vt:lpstr>
      <vt:lpstr>Effective Theory for partons </vt:lpstr>
      <vt:lpstr>Approaching the light-cone from boosting</vt:lpstr>
      <vt:lpstr>Initial Tests of LaMET</vt:lpstr>
      <vt:lpstr>Prospect for the future </vt:lpstr>
      <vt:lpstr>Happy Birthday, Wick!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Neutrinos, Dark matter  and Effective Theories</dc:title>
  <dc:creator>X Ji</dc:creator>
  <cp:lastModifiedBy>X Ji</cp:lastModifiedBy>
  <cp:revision>54</cp:revision>
  <dcterms:created xsi:type="dcterms:W3CDTF">2020-01-05T20:22:40Z</dcterms:created>
  <dcterms:modified xsi:type="dcterms:W3CDTF">2020-01-08T16:36:26Z</dcterms:modified>
</cp:coreProperties>
</file>