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7" r:id="rId2"/>
    <p:sldId id="294" r:id="rId3"/>
    <p:sldId id="295" r:id="rId4"/>
    <p:sldId id="296" r:id="rId5"/>
    <p:sldId id="298" r:id="rId6"/>
    <p:sldId id="297" r:id="rId7"/>
    <p:sldId id="299" r:id="rId8"/>
    <p:sldId id="300" r:id="rId9"/>
    <p:sldId id="279" r:id="rId10"/>
    <p:sldId id="286" r:id="rId11"/>
    <p:sldId id="281" r:id="rId12"/>
    <p:sldId id="282" r:id="rId13"/>
    <p:sldId id="283" r:id="rId14"/>
    <p:sldId id="287" r:id="rId15"/>
    <p:sldId id="284" r:id="rId16"/>
    <p:sldId id="285" r:id="rId17"/>
    <p:sldId id="258" r:id="rId18"/>
    <p:sldId id="301" r:id="rId19"/>
    <p:sldId id="2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44"/>
    <p:restoredTop sz="94664"/>
  </p:normalViewPr>
  <p:slideViewPr>
    <p:cSldViewPr snapToGrid="0" snapToObjects="1">
      <p:cViewPr varScale="1">
        <p:scale>
          <a:sx n="81" d="100"/>
          <a:sy n="81" d="100"/>
        </p:scale>
        <p:origin x="184" y="46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3F83A-A886-7E4F-ACB8-01513AADA1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7F61D1-8F1E-1942-81C3-82FFB49EA1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B43F8D-83CA-C14B-84F6-EACF5E5B28B9}"/>
              </a:ext>
            </a:extLst>
          </p:cNvPr>
          <p:cNvSpPr>
            <a:spLocks noGrp="1"/>
          </p:cNvSpPr>
          <p:nvPr>
            <p:ph type="dt" sz="half" idx="10"/>
          </p:nvPr>
        </p:nvSpPr>
        <p:spPr/>
        <p:txBody>
          <a:bodyPr/>
          <a:lstStyle/>
          <a:p>
            <a:fld id="{00E1918C-2424-0844-BC9F-7AB0DB83761E}" type="datetimeFigureOut">
              <a:rPr lang="en-US" smtClean="0"/>
              <a:t>1/8/20</a:t>
            </a:fld>
            <a:endParaRPr lang="en-US"/>
          </a:p>
        </p:txBody>
      </p:sp>
      <p:sp>
        <p:nvSpPr>
          <p:cNvPr id="5" name="Footer Placeholder 4">
            <a:extLst>
              <a:ext uri="{FF2B5EF4-FFF2-40B4-BE49-F238E27FC236}">
                <a16:creationId xmlns:a16="http://schemas.microsoft.com/office/drawing/2014/main" id="{1D87B587-31AE-4348-ABA0-D37847689A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6B42E-0B0E-8344-9343-FF623D417D5A}"/>
              </a:ext>
            </a:extLst>
          </p:cNvPr>
          <p:cNvSpPr>
            <a:spLocks noGrp="1"/>
          </p:cNvSpPr>
          <p:nvPr>
            <p:ph type="sldNum" sz="quarter" idx="12"/>
          </p:nvPr>
        </p:nvSpPr>
        <p:spPr/>
        <p:txBody>
          <a:bodyPr/>
          <a:lstStyle/>
          <a:p>
            <a:fld id="{0F8E38DA-89BF-9745-9748-6E5D738FFF67}" type="slidenum">
              <a:rPr lang="en-US" smtClean="0"/>
              <a:t>‹#›</a:t>
            </a:fld>
            <a:endParaRPr lang="en-US"/>
          </a:p>
        </p:txBody>
      </p:sp>
    </p:spTree>
    <p:extLst>
      <p:ext uri="{BB962C8B-B14F-4D97-AF65-F5344CB8AC3E}">
        <p14:creationId xmlns:p14="http://schemas.microsoft.com/office/powerpoint/2010/main" val="22470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003CA-4346-FB47-B8CB-5CAB29A085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DCC6E5-A491-D147-8033-3717A95F7E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1A08E-B90F-3A40-BFB8-FC035CB0BB2C}"/>
              </a:ext>
            </a:extLst>
          </p:cNvPr>
          <p:cNvSpPr>
            <a:spLocks noGrp="1"/>
          </p:cNvSpPr>
          <p:nvPr>
            <p:ph type="dt" sz="half" idx="10"/>
          </p:nvPr>
        </p:nvSpPr>
        <p:spPr/>
        <p:txBody>
          <a:bodyPr/>
          <a:lstStyle/>
          <a:p>
            <a:fld id="{00E1918C-2424-0844-BC9F-7AB0DB83761E}" type="datetimeFigureOut">
              <a:rPr lang="en-US" smtClean="0"/>
              <a:t>1/8/20</a:t>
            </a:fld>
            <a:endParaRPr lang="en-US"/>
          </a:p>
        </p:txBody>
      </p:sp>
      <p:sp>
        <p:nvSpPr>
          <p:cNvPr id="5" name="Footer Placeholder 4">
            <a:extLst>
              <a:ext uri="{FF2B5EF4-FFF2-40B4-BE49-F238E27FC236}">
                <a16:creationId xmlns:a16="http://schemas.microsoft.com/office/drawing/2014/main" id="{0B691636-8AE8-5947-9472-439F42449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A0105-7EB6-C948-8199-D86BFE8762B5}"/>
              </a:ext>
            </a:extLst>
          </p:cNvPr>
          <p:cNvSpPr>
            <a:spLocks noGrp="1"/>
          </p:cNvSpPr>
          <p:nvPr>
            <p:ph type="sldNum" sz="quarter" idx="12"/>
          </p:nvPr>
        </p:nvSpPr>
        <p:spPr/>
        <p:txBody>
          <a:bodyPr/>
          <a:lstStyle/>
          <a:p>
            <a:fld id="{0F8E38DA-89BF-9745-9748-6E5D738FFF67}" type="slidenum">
              <a:rPr lang="en-US" smtClean="0"/>
              <a:t>‹#›</a:t>
            </a:fld>
            <a:endParaRPr lang="en-US"/>
          </a:p>
        </p:txBody>
      </p:sp>
    </p:spTree>
    <p:extLst>
      <p:ext uri="{BB962C8B-B14F-4D97-AF65-F5344CB8AC3E}">
        <p14:creationId xmlns:p14="http://schemas.microsoft.com/office/powerpoint/2010/main" val="3121729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885F13-275A-5F4F-B7B9-03FCE1C8DA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694266-6BBB-E747-A273-EF0D3EB0F9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2B427-B04B-DF4D-A824-FA53640996BF}"/>
              </a:ext>
            </a:extLst>
          </p:cNvPr>
          <p:cNvSpPr>
            <a:spLocks noGrp="1"/>
          </p:cNvSpPr>
          <p:nvPr>
            <p:ph type="dt" sz="half" idx="10"/>
          </p:nvPr>
        </p:nvSpPr>
        <p:spPr/>
        <p:txBody>
          <a:bodyPr/>
          <a:lstStyle/>
          <a:p>
            <a:fld id="{00E1918C-2424-0844-BC9F-7AB0DB83761E}" type="datetimeFigureOut">
              <a:rPr lang="en-US" smtClean="0"/>
              <a:t>1/8/20</a:t>
            </a:fld>
            <a:endParaRPr lang="en-US"/>
          </a:p>
        </p:txBody>
      </p:sp>
      <p:sp>
        <p:nvSpPr>
          <p:cNvPr id="5" name="Footer Placeholder 4">
            <a:extLst>
              <a:ext uri="{FF2B5EF4-FFF2-40B4-BE49-F238E27FC236}">
                <a16:creationId xmlns:a16="http://schemas.microsoft.com/office/drawing/2014/main" id="{65E6BCBC-88DF-854D-AF80-7EAED902C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4CCE3-73BF-CE4F-B86F-083AF75C3FDA}"/>
              </a:ext>
            </a:extLst>
          </p:cNvPr>
          <p:cNvSpPr>
            <a:spLocks noGrp="1"/>
          </p:cNvSpPr>
          <p:nvPr>
            <p:ph type="sldNum" sz="quarter" idx="12"/>
          </p:nvPr>
        </p:nvSpPr>
        <p:spPr/>
        <p:txBody>
          <a:bodyPr/>
          <a:lstStyle/>
          <a:p>
            <a:fld id="{0F8E38DA-89BF-9745-9748-6E5D738FFF67}" type="slidenum">
              <a:rPr lang="en-US" smtClean="0"/>
              <a:t>‹#›</a:t>
            </a:fld>
            <a:endParaRPr lang="en-US"/>
          </a:p>
        </p:txBody>
      </p:sp>
    </p:spTree>
    <p:extLst>
      <p:ext uri="{BB962C8B-B14F-4D97-AF65-F5344CB8AC3E}">
        <p14:creationId xmlns:p14="http://schemas.microsoft.com/office/powerpoint/2010/main" val="173756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AAF7-99F8-8143-80B5-B103F2AACA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A08EF4-59CD-1D4A-90D1-D998E11F96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424269-D153-7F4B-BC39-09A7CBF4DF00}"/>
              </a:ext>
            </a:extLst>
          </p:cNvPr>
          <p:cNvSpPr>
            <a:spLocks noGrp="1"/>
          </p:cNvSpPr>
          <p:nvPr>
            <p:ph type="dt" sz="half" idx="10"/>
          </p:nvPr>
        </p:nvSpPr>
        <p:spPr/>
        <p:txBody>
          <a:bodyPr/>
          <a:lstStyle/>
          <a:p>
            <a:fld id="{00E1918C-2424-0844-BC9F-7AB0DB83761E}" type="datetimeFigureOut">
              <a:rPr lang="en-US" smtClean="0"/>
              <a:t>1/8/20</a:t>
            </a:fld>
            <a:endParaRPr lang="en-US"/>
          </a:p>
        </p:txBody>
      </p:sp>
      <p:sp>
        <p:nvSpPr>
          <p:cNvPr id="5" name="Footer Placeholder 4">
            <a:extLst>
              <a:ext uri="{FF2B5EF4-FFF2-40B4-BE49-F238E27FC236}">
                <a16:creationId xmlns:a16="http://schemas.microsoft.com/office/drawing/2014/main" id="{61D30786-E7C8-7949-A906-4E2DD19EE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50207-E29A-8244-93D7-DBBC21A2DE67}"/>
              </a:ext>
            </a:extLst>
          </p:cNvPr>
          <p:cNvSpPr>
            <a:spLocks noGrp="1"/>
          </p:cNvSpPr>
          <p:nvPr>
            <p:ph type="sldNum" sz="quarter" idx="12"/>
          </p:nvPr>
        </p:nvSpPr>
        <p:spPr/>
        <p:txBody>
          <a:bodyPr/>
          <a:lstStyle/>
          <a:p>
            <a:fld id="{0F8E38DA-89BF-9745-9748-6E5D738FFF67}" type="slidenum">
              <a:rPr lang="en-US" smtClean="0"/>
              <a:t>‹#›</a:t>
            </a:fld>
            <a:endParaRPr lang="en-US"/>
          </a:p>
        </p:txBody>
      </p:sp>
    </p:spTree>
    <p:extLst>
      <p:ext uri="{BB962C8B-B14F-4D97-AF65-F5344CB8AC3E}">
        <p14:creationId xmlns:p14="http://schemas.microsoft.com/office/powerpoint/2010/main" val="303456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45F1-5F98-1A4D-BF91-1729668657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4CC4C8-4CFB-9046-8B64-6A972E1C8B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6CD0EB-723B-2C46-BA18-A2945B8E8AC5}"/>
              </a:ext>
            </a:extLst>
          </p:cNvPr>
          <p:cNvSpPr>
            <a:spLocks noGrp="1"/>
          </p:cNvSpPr>
          <p:nvPr>
            <p:ph type="dt" sz="half" idx="10"/>
          </p:nvPr>
        </p:nvSpPr>
        <p:spPr/>
        <p:txBody>
          <a:bodyPr/>
          <a:lstStyle/>
          <a:p>
            <a:fld id="{00E1918C-2424-0844-BC9F-7AB0DB83761E}" type="datetimeFigureOut">
              <a:rPr lang="en-US" smtClean="0"/>
              <a:t>1/8/20</a:t>
            </a:fld>
            <a:endParaRPr lang="en-US"/>
          </a:p>
        </p:txBody>
      </p:sp>
      <p:sp>
        <p:nvSpPr>
          <p:cNvPr id="5" name="Footer Placeholder 4">
            <a:extLst>
              <a:ext uri="{FF2B5EF4-FFF2-40B4-BE49-F238E27FC236}">
                <a16:creationId xmlns:a16="http://schemas.microsoft.com/office/drawing/2014/main" id="{83ABC02C-1FA8-B349-B2B8-A39030DE7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AF424-6446-BA44-882F-8B83CD75B760}"/>
              </a:ext>
            </a:extLst>
          </p:cNvPr>
          <p:cNvSpPr>
            <a:spLocks noGrp="1"/>
          </p:cNvSpPr>
          <p:nvPr>
            <p:ph type="sldNum" sz="quarter" idx="12"/>
          </p:nvPr>
        </p:nvSpPr>
        <p:spPr/>
        <p:txBody>
          <a:bodyPr/>
          <a:lstStyle/>
          <a:p>
            <a:fld id="{0F8E38DA-89BF-9745-9748-6E5D738FFF67}" type="slidenum">
              <a:rPr lang="en-US" smtClean="0"/>
              <a:t>‹#›</a:t>
            </a:fld>
            <a:endParaRPr lang="en-US"/>
          </a:p>
        </p:txBody>
      </p:sp>
    </p:spTree>
    <p:extLst>
      <p:ext uri="{BB962C8B-B14F-4D97-AF65-F5344CB8AC3E}">
        <p14:creationId xmlns:p14="http://schemas.microsoft.com/office/powerpoint/2010/main" val="345712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229B1-1A45-774D-93F6-B0AB4E4207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05D8E1-FE57-0F4A-876E-038ACCB4F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01D656-498B-DE49-AD0D-B80345E180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AAEA7C-3796-144B-814E-2ACD5F15C871}"/>
              </a:ext>
            </a:extLst>
          </p:cNvPr>
          <p:cNvSpPr>
            <a:spLocks noGrp="1"/>
          </p:cNvSpPr>
          <p:nvPr>
            <p:ph type="dt" sz="half" idx="10"/>
          </p:nvPr>
        </p:nvSpPr>
        <p:spPr/>
        <p:txBody>
          <a:bodyPr/>
          <a:lstStyle/>
          <a:p>
            <a:fld id="{00E1918C-2424-0844-BC9F-7AB0DB83761E}" type="datetimeFigureOut">
              <a:rPr lang="en-US" smtClean="0"/>
              <a:t>1/8/20</a:t>
            </a:fld>
            <a:endParaRPr lang="en-US"/>
          </a:p>
        </p:txBody>
      </p:sp>
      <p:sp>
        <p:nvSpPr>
          <p:cNvPr id="6" name="Footer Placeholder 5">
            <a:extLst>
              <a:ext uri="{FF2B5EF4-FFF2-40B4-BE49-F238E27FC236}">
                <a16:creationId xmlns:a16="http://schemas.microsoft.com/office/drawing/2014/main" id="{875E644A-D102-9841-A6C1-C8BB4293C7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EBD7D7-2530-C94E-9B1A-2625A1CA74A4}"/>
              </a:ext>
            </a:extLst>
          </p:cNvPr>
          <p:cNvSpPr>
            <a:spLocks noGrp="1"/>
          </p:cNvSpPr>
          <p:nvPr>
            <p:ph type="sldNum" sz="quarter" idx="12"/>
          </p:nvPr>
        </p:nvSpPr>
        <p:spPr/>
        <p:txBody>
          <a:bodyPr/>
          <a:lstStyle/>
          <a:p>
            <a:fld id="{0F8E38DA-89BF-9745-9748-6E5D738FFF67}" type="slidenum">
              <a:rPr lang="en-US" smtClean="0"/>
              <a:t>‹#›</a:t>
            </a:fld>
            <a:endParaRPr lang="en-US"/>
          </a:p>
        </p:txBody>
      </p:sp>
    </p:spTree>
    <p:extLst>
      <p:ext uri="{BB962C8B-B14F-4D97-AF65-F5344CB8AC3E}">
        <p14:creationId xmlns:p14="http://schemas.microsoft.com/office/powerpoint/2010/main" val="354501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789EA-7E61-9949-8F8E-058E78D405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5F4D8C-F70D-D447-B063-A50901C941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407EF5-4102-6A4B-A288-87D8435ABBF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E87F90-4D06-3342-B599-B6BA423AB5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35AD7EC-D3FE-1E4A-8552-D3224364FB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559671-A2E4-004E-A713-ABDB85E52A77}"/>
              </a:ext>
            </a:extLst>
          </p:cNvPr>
          <p:cNvSpPr>
            <a:spLocks noGrp="1"/>
          </p:cNvSpPr>
          <p:nvPr>
            <p:ph type="dt" sz="half" idx="10"/>
          </p:nvPr>
        </p:nvSpPr>
        <p:spPr/>
        <p:txBody>
          <a:bodyPr/>
          <a:lstStyle/>
          <a:p>
            <a:fld id="{00E1918C-2424-0844-BC9F-7AB0DB83761E}" type="datetimeFigureOut">
              <a:rPr lang="en-US" smtClean="0"/>
              <a:t>1/8/20</a:t>
            </a:fld>
            <a:endParaRPr lang="en-US"/>
          </a:p>
        </p:txBody>
      </p:sp>
      <p:sp>
        <p:nvSpPr>
          <p:cNvPr id="8" name="Footer Placeholder 7">
            <a:extLst>
              <a:ext uri="{FF2B5EF4-FFF2-40B4-BE49-F238E27FC236}">
                <a16:creationId xmlns:a16="http://schemas.microsoft.com/office/drawing/2014/main" id="{19BE47E4-32BD-2844-B853-E494AC89CB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8DF5F1-7383-1B49-9EE6-A923DD277083}"/>
              </a:ext>
            </a:extLst>
          </p:cNvPr>
          <p:cNvSpPr>
            <a:spLocks noGrp="1"/>
          </p:cNvSpPr>
          <p:nvPr>
            <p:ph type="sldNum" sz="quarter" idx="12"/>
          </p:nvPr>
        </p:nvSpPr>
        <p:spPr/>
        <p:txBody>
          <a:bodyPr/>
          <a:lstStyle/>
          <a:p>
            <a:fld id="{0F8E38DA-89BF-9745-9748-6E5D738FFF67}" type="slidenum">
              <a:rPr lang="en-US" smtClean="0"/>
              <a:t>‹#›</a:t>
            </a:fld>
            <a:endParaRPr lang="en-US"/>
          </a:p>
        </p:txBody>
      </p:sp>
    </p:spTree>
    <p:extLst>
      <p:ext uri="{BB962C8B-B14F-4D97-AF65-F5344CB8AC3E}">
        <p14:creationId xmlns:p14="http://schemas.microsoft.com/office/powerpoint/2010/main" val="112140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6978F-D00E-0B42-AB8E-8FA44317F9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6D6866-AB08-8A42-BB39-B11A2BA6E626}"/>
              </a:ext>
            </a:extLst>
          </p:cNvPr>
          <p:cNvSpPr>
            <a:spLocks noGrp="1"/>
          </p:cNvSpPr>
          <p:nvPr>
            <p:ph type="dt" sz="half" idx="10"/>
          </p:nvPr>
        </p:nvSpPr>
        <p:spPr/>
        <p:txBody>
          <a:bodyPr/>
          <a:lstStyle/>
          <a:p>
            <a:fld id="{00E1918C-2424-0844-BC9F-7AB0DB83761E}" type="datetimeFigureOut">
              <a:rPr lang="en-US" smtClean="0"/>
              <a:t>1/8/20</a:t>
            </a:fld>
            <a:endParaRPr lang="en-US"/>
          </a:p>
        </p:txBody>
      </p:sp>
      <p:sp>
        <p:nvSpPr>
          <p:cNvPr id="4" name="Footer Placeholder 3">
            <a:extLst>
              <a:ext uri="{FF2B5EF4-FFF2-40B4-BE49-F238E27FC236}">
                <a16:creationId xmlns:a16="http://schemas.microsoft.com/office/drawing/2014/main" id="{B6193CD4-DD99-7C41-9610-96B533477C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F7B5FC-DF10-0E44-9921-DD247667618D}"/>
              </a:ext>
            </a:extLst>
          </p:cNvPr>
          <p:cNvSpPr>
            <a:spLocks noGrp="1"/>
          </p:cNvSpPr>
          <p:nvPr>
            <p:ph type="sldNum" sz="quarter" idx="12"/>
          </p:nvPr>
        </p:nvSpPr>
        <p:spPr/>
        <p:txBody>
          <a:bodyPr/>
          <a:lstStyle/>
          <a:p>
            <a:fld id="{0F8E38DA-89BF-9745-9748-6E5D738FFF67}" type="slidenum">
              <a:rPr lang="en-US" smtClean="0"/>
              <a:t>‹#›</a:t>
            </a:fld>
            <a:endParaRPr lang="en-US"/>
          </a:p>
        </p:txBody>
      </p:sp>
    </p:spTree>
    <p:extLst>
      <p:ext uri="{BB962C8B-B14F-4D97-AF65-F5344CB8AC3E}">
        <p14:creationId xmlns:p14="http://schemas.microsoft.com/office/powerpoint/2010/main" val="391146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248E38-9B5F-8D48-9896-643ACE3FF440}"/>
              </a:ext>
            </a:extLst>
          </p:cNvPr>
          <p:cNvSpPr>
            <a:spLocks noGrp="1"/>
          </p:cNvSpPr>
          <p:nvPr>
            <p:ph type="dt" sz="half" idx="10"/>
          </p:nvPr>
        </p:nvSpPr>
        <p:spPr/>
        <p:txBody>
          <a:bodyPr/>
          <a:lstStyle/>
          <a:p>
            <a:fld id="{00E1918C-2424-0844-BC9F-7AB0DB83761E}" type="datetimeFigureOut">
              <a:rPr lang="en-US" smtClean="0"/>
              <a:t>1/8/20</a:t>
            </a:fld>
            <a:endParaRPr lang="en-US"/>
          </a:p>
        </p:txBody>
      </p:sp>
      <p:sp>
        <p:nvSpPr>
          <p:cNvPr id="3" name="Footer Placeholder 2">
            <a:extLst>
              <a:ext uri="{FF2B5EF4-FFF2-40B4-BE49-F238E27FC236}">
                <a16:creationId xmlns:a16="http://schemas.microsoft.com/office/drawing/2014/main" id="{189A1CE7-3659-724C-9A58-D65066D1E9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DFECD6-8A45-0846-A614-9EB165B0AD87}"/>
              </a:ext>
            </a:extLst>
          </p:cNvPr>
          <p:cNvSpPr>
            <a:spLocks noGrp="1"/>
          </p:cNvSpPr>
          <p:nvPr>
            <p:ph type="sldNum" sz="quarter" idx="12"/>
          </p:nvPr>
        </p:nvSpPr>
        <p:spPr/>
        <p:txBody>
          <a:bodyPr/>
          <a:lstStyle/>
          <a:p>
            <a:fld id="{0F8E38DA-89BF-9745-9748-6E5D738FFF67}" type="slidenum">
              <a:rPr lang="en-US" smtClean="0"/>
              <a:t>‹#›</a:t>
            </a:fld>
            <a:endParaRPr lang="en-US"/>
          </a:p>
        </p:txBody>
      </p:sp>
    </p:spTree>
    <p:extLst>
      <p:ext uri="{BB962C8B-B14F-4D97-AF65-F5344CB8AC3E}">
        <p14:creationId xmlns:p14="http://schemas.microsoft.com/office/powerpoint/2010/main" val="392367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97DC2-77BA-9945-8A4E-1EF138085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0646FD-608D-D943-BCC2-8B5740EECA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06CFC8-2B75-5D46-8554-C7DFF85BD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79932F-752A-6247-BC35-0555347EED42}"/>
              </a:ext>
            </a:extLst>
          </p:cNvPr>
          <p:cNvSpPr>
            <a:spLocks noGrp="1"/>
          </p:cNvSpPr>
          <p:nvPr>
            <p:ph type="dt" sz="half" idx="10"/>
          </p:nvPr>
        </p:nvSpPr>
        <p:spPr/>
        <p:txBody>
          <a:bodyPr/>
          <a:lstStyle/>
          <a:p>
            <a:fld id="{00E1918C-2424-0844-BC9F-7AB0DB83761E}" type="datetimeFigureOut">
              <a:rPr lang="en-US" smtClean="0"/>
              <a:t>1/8/20</a:t>
            </a:fld>
            <a:endParaRPr lang="en-US"/>
          </a:p>
        </p:txBody>
      </p:sp>
      <p:sp>
        <p:nvSpPr>
          <p:cNvPr id="6" name="Footer Placeholder 5">
            <a:extLst>
              <a:ext uri="{FF2B5EF4-FFF2-40B4-BE49-F238E27FC236}">
                <a16:creationId xmlns:a16="http://schemas.microsoft.com/office/drawing/2014/main" id="{3F6DB161-6EC1-E84F-A4A3-FCEBAC80FB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84D969-6A07-3C4A-AD06-21630771C5DC}"/>
              </a:ext>
            </a:extLst>
          </p:cNvPr>
          <p:cNvSpPr>
            <a:spLocks noGrp="1"/>
          </p:cNvSpPr>
          <p:nvPr>
            <p:ph type="sldNum" sz="quarter" idx="12"/>
          </p:nvPr>
        </p:nvSpPr>
        <p:spPr/>
        <p:txBody>
          <a:bodyPr/>
          <a:lstStyle/>
          <a:p>
            <a:fld id="{0F8E38DA-89BF-9745-9748-6E5D738FFF67}" type="slidenum">
              <a:rPr lang="en-US" smtClean="0"/>
              <a:t>‹#›</a:t>
            </a:fld>
            <a:endParaRPr lang="en-US"/>
          </a:p>
        </p:txBody>
      </p:sp>
    </p:spTree>
    <p:extLst>
      <p:ext uri="{BB962C8B-B14F-4D97-AF65-F5344CB8AC3E}">
        <p14:creationId xmlns:p14="http://schemas.microsoft.com/office/powerpoint/2010/main" val="66154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1269-EA34-9B46-8D65-50461783F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C829E2-9C63-0143-AF49-3D7EE16B15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860B01-5F51-004E-A768-2CF548C87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174D2B-E9B5-F043-81B0-54920748DA0B}"/>
              </a:ext>
            </a:extLst>
          </p:cNvPr>
          <p:cNvSpPr>
            <a:spLocks noGrp="1"/>
          </p:cNvSpPr>
          <p:nvPr>
            <p:ph type="dt" sz="half" idx="10"/>
          </p:nvPr>
        </p:nvSpPr>
        <p:spPr/>
        <p:txBody>
          <a:bodyPr/>
          <a:lstStyle/>
          <a:p>
            <a:fld id="{00E1918C-2424-0844-BC9F-7AB0DB83761E}" type="datetimeFigureOut">
              <a:rPr lang="en-US" smtClean="0"/>
              <a:t>1/8/20</a:t>
            </a:fld>
            <a:endParaRPr lang="en-US"/>
          </a:p>
        </p:txBody>
      </p:sp>
      <p:sp>
        <p:nvSpPr>
          <p:cNvPr id="6" name="Footer Placeholder 5">
            <a:extLst>
              <a:ext uri="{FF2B5EF4-FFF2-40B4-BE49-F238E27FC236}">
                <a16:creationId xmlns:a16="http://schemas.microsoft.com/office/drawing/2014/main" id="{C4AFE20B-67F4-7A4B-969A-72C21C9E3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AD3536-C668-AF4A-99DF-65D31DCA2C6E}"/>
              </a:ext>
            </a:extLst>
          </p:cNvPr>
          <p:cNvSpPr>
            <a:spLocks noGrp="1"/>
          </p:cNvSpPr>
          <p:nvPr>
            <p:ph type="sldNum" sz="quarter" idx="12"/>
          </p:nvPr>
        </p:nvSpPr>
        <p:spPr/>
        <p:txBody>
          <a:bodyPr/>
          <a:lstStyle/>
          <a:p>
            <a:fld id="{0F8E38DA-89BF-9745-9748-6E5D738FFF67}" type="slidenum">
              <a:rPr lang="en-US" smtClean="0"/>
              <a:t>‹#›</a:t>
            </a:fld>
            <a:endParaRPr lang="en-US"/>
          </a:p>
        </p:txBody>
      </p:sp>
    </p:spTree>
    <p:extLst>
      <p:ext uri="{BB962C8B-B14F-4D97-AF65-F5344CB8AC3E}">
        <p14:creationId xmlns:p14="http://schemas.microsoft.com/office/powerpoint/2010/main" val="337396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C40695-31D4-8D4E-829E-BBF961A633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A917E4-AF82-FF41-AF25-07BE23E08F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2EDF8-EA9D-CE4C-90B0-A8BF36F2B7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1918C-2424-0844-BC9F-7AB0DB83761E}" type="datetimeFigureOut">
              <a:rPr lang="en-US" smtClean="0"/>
              <a:t>1/8/20</a:t>
            </a:fld>
            <a:endParaRPr lang="en-US"/>
          </a:p>
        </p:txBody>
      </p:sp>
      <p:sp>
        <p:nvSpPr>
          <p:cNvPr id="5" name="Footer Placeholder 4">
            <a:extLst>
              <a:ext uri="{FF2B5EF4-FFF2-40B4-BE49-F238E27FC236}">
                <a16:creationId xmlns:a16="http://schemas.microsoft.com/office/drawing/2014/main" id="{13DC3F3A-B7D3-6543-9EBB-82F2FB1F17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27BA6A-BFDD-7345-B49C-04576A6E32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E38DA-89BF-9745-9748-6E5D738FFF67}" type="slidenum">
              <a:rPr lang="en-US" smtClean="0"/>
              <a:t>‹#›</a:t>
            </a:fld>
            <a:endParaRPr lang="en-US"/>
          </a:p>
        </p:txBody>
      </p:sp>
    </p:spTree>
    <p:extLst>
      <p:ext uri="{BB962C8B-B14F-4D97-AF65-F5344CB8AC3E}">
        <p14:creationId xmlns:p14="http://schemas.microsoft.com/office/powerpoint/2010/main" val="203710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19.tiff"/><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9.emf"/><Relationship Id="rId2" Type="http://schemas.openxmlformats.org/officeDocument/2006/relationships/image" Target="../media/image10.emf"/><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339033-93D9-E542-AF7E-8BED9C3F70A8}"/>
              </a:ext>
            </a:extLst>
          </p:cNvPr>
          <p:cNvPicPr>
            <a:picLocks noChangeAspect="1"/>
          </p:cNvPicPr>
          <p:nvPr/>
        </p:nvPicPr>
        <p:blipFill>
          <a:blip r:embed="rId2"/>
          <a:stretch>
            <a:fillRect/>
          </a:stretch>
        </p:blipFill>
        <p:spPr>
          <a:xfrm>
            <a:off x="112888" y="0"/>
            <a:ext cx="8150577" cy="5988178"/>
          </a:xfrm>
          <a:prstGeom prst="rect">
            <a:avLst/>
          </a:prstGeom>
        </p:spPr>
      </p:pic>
      <p:sp>
        <p:nvSpPr>
          <p:cNvPr id="3" name="TextBox 2">
            <a:extLst>
              <a:ext uri="{FF2B5EF4-FFF2-40B4-BE49-F238E27FC236}">
                <a16:creationId xmlns:a16="http://schemas.microsoft.com/office/drawing/2014/main" id="{012DE5B0-9739-7241-987B-822B224918B2}"/>
              </a:ext>
            </a:extLst>
          </p:cNvPr>
          <p:cNvSpPr txBox="1"/>
          <p:nvPr/>
        </p:nvSpPr>
        <p:spPr>
          <a:xfrm>
            <a:off x="8590843" y="316433"/>
            <a:ext cx="2957689" cy="4524315"/>
          </a:xfrm>
          <a:prstGeom prst="rect">
            <a:avLst/>
          </a:prstGeom>
          <a:noFill/>
        </p:spPr>
        <p:txBody>
          <a:bodyPr wrap="square" rtlCol="0">
            <a:spAutoFit/>
          </a:bodyPr>
          <a:lstStyle/>
          <a:p>
            <a:pPr algn="ctr"/>
            <a:r>
              <a:rPr lang="en-US" dirty="0"/>
              <a:t>We only have compelling knowledge of the properties of QCD matter at high T and very small baryon density,.</a:t>
            </a:r>
          </a:p>
          <a:p>
            <a:pPr algn="ctr"/>
            <a:endParaRPr lang="en-US" dirty="0"/>
          </a:p>
          <a:p>
            <a:pPr algn="ctr"/>
            <a:r>
              <a:rPr lang="en-US" dirty="0"/>
              <a:t>We have strong evidence for the equation of state for very small T and high T from static properties of neutron stars and their collisions.  </a:t>
            </a:r>
          </a:p>
          <a:p>
            <a:pPr algn="ctr"/>
            <a:endParaRPr lang="en-US" dirty="0"/>
          </a:p>
          <a:p>
            <a:pPr algn="ctr"/>
            <a:r>
              <a:rPr lang="en-US" dirty="0"/>
              <a:t>All the rest is at best educated conjecture and at worst idle speculation.  Later in the talk I will engage in some speculation</a:t>
            </a:r>
          </a:p>
        </p:txBody>
      </p:sp>
      <p:sp>
        <p:nvSpPr>
          <p:cNvPr id="4" name="TextBox 3">
            <a:extLst>
              <a:ext uri="{FF2B5EF4-FFF2-40B4-BE49-F238E27FC236}">
                <a16:creationId xmlns:a16="http://schemas.microsoft.com/office/drawing/2014/main" id="{427928DD-2069-364C-925D-8B8D9D6AF319}"/>
              </a:ext>
            </a:extLst>
          </p:cNvPr>
          <p:cNvSpPr txBox="1"/>
          <p:nvPr/>
        </p:nvSpPr>
        <p:spPr>
          <a:xfrm>
            <a:off x="8432800" y="5170311"/>
            <a:ext cx="3115732" cy="1200329"/>
          </a:xfrm>
          <a:prstGeom prst="rect">
            <a:avLst/>
          </a:prstGeom>
          <a:noFill/>
        </p:spPr>
        <p:txBody>
          <a:bodyPr wrap="square" rtlCol="0">
            <a:spAutoFit/>
          </a:bodyPr>
          <a:lstStyle/>
          <a:p>
            <a:r>
              <a:rPr lang="en-US" b="1" i="1" dirty="0"/>
              <a:t>It is not what you don’t know that gets you in trouble, it is what you think you know but you don’t.    Mark Twain</a:t>
            </a:r>
          </a:p>
        </p:txBody>
      </p:sp>
      <p:sp>
        <p:nvSpPr>
          <p:cNvPr id="5" name="TextBox 4">
            <a:extLst>
              <a:ext uri="{FF2B5EF4-FFF2-40B4-BE49-F238E27FC236}">
                <a16:creationId xmlns:a16="http://schemas.microsoft.com/office/drawing/2014/main" id="{A46BC19A-006C-2C46-8255-83130162AEDA}"/>
              </a:ext>
            </a:extLst>
          </p:cNvPr>
          <p:cNvSpPr txBox="1"/>
          <p:nvPr/>
        </p:nvSpPr>
        <p:spPr>
          <a:xfrm>
            <a:off x="1073151" y="6211669"/>
            <a:ext cx="5372100" cy="646331"/>
          </a:xfrm>
          <a:prstGeom prst="rect">
            <a:avLst/>
          </a:prstGeom>
          <a:noFill/>
        </p:spPr>
        <p:txBody>
          <a:bodyPr wrap="square" rtlCol="0">
            <a:spAutoFit/>
          </a:bodyPr>
          <a:lstStyle/>
          <a:p>
            <a:r>
              <a:rPr lang="en-US" dirty="0"/>
              <a:t>Work with Sanjay Reddy  PRL 122 (2019) 122701; </a:t>
            </a:r>
          </a:p>
          <a:p>
            <a:r>
              <a:rPr lang="en-US" dirty="0"/>
              <a:t>with </a:t>
            </a:r>
            <a:r>
              <a:rPr lang="en-US" dirty="0" err="1"/>
              <a:t>Srimoyee</a:t>
            </a:r>
            <a:r>
              <a:rPr lang="en-US" dirty="0"/>
              <a:t> Sen and </a:t>
            </a:r>
            <a:r>
              <a:rPr lang="en-US" dirty="0" err="1"/>
              <a:t>Kiesang</a:t>
            </a:r>
            <a:r>
              <a:rPr lang="en-US" dirty="0"/>
              <a:t> Jeon, arXiv:1908.04799</a:t>
            </a:r>
          </a:p>
        </p:txBody>
      </p:sp>
    </p:spTree>
    <p:extLst>
      <p:ext uri="{BB962C8B-B14F-4D97-AF65-F5344CB8AC3E}">
        <p14:creationId xmlns:p14="http://schemas.microsoft.com/office/powerpoint/2010/main" val="3949072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2CEA69-338C-614D-BC92-CCB932AE4116}"/>
              </a:ext>
            </a:extLst>
          </p:cNvPr>
          <p:cNvSpPr txBox="1"/>
          <p:nvPr/>
        </p:nvSpPr>
        <p:spPr>
          <a:xfrm>
            <a:off x="2707005" y="200811"/>
            <a:ext cx="6457950" cy="707886"/>
          </a:xfrm>
          <a:prstGeom prst="rect">
            <a:avLst/>
          </a:prstGeom>
          <a:noFill/>
        </p:spPr>
        <p:txBody>
          <a:bodyPr wrap="square" rtlCol="0">
            <a:spAutoFit/>
          </a:bodyPr>
          <a:lstStyle/>
          <a:p>
            <a:pPr algn="ctr"/>
            <a:r>
              <a:rPr lang="en-US" sz="2000" dirty="0"/>
              <a:t>Sound velocity of order one has important consequences</a:t>
            </a:r>
          </a:p>
          <a:p>
            <a:pPr algn="ctr"/>
            <a:r>
              <a:rPr lang="en-US" sz="2000" dirty="0"/>
              <a:t>For zero temperature Fermi gas:</a:t>
            </a:r>
          </a:p>
        </p:txBody>
      </p:sp>
      <p:pic>
        <p:nvPicPr>
          <p:cNvPr id="3" name="Picture 2">
            <a:extLst>
              <a:ext uri="{FF2B5EF4-FFF2-40B4-BE49-F238E27FC236}">
                <a16:creationId xmlns:a16="http://schemas.microsoft.com/office/drawing/2014/main" id="{9A169B3E-BE77-824E-BAB7-880EF70C7FA5}"/>
              </a:ext>
            </a:extLst>
          </p:cNvPr>
          <p:cNvPicPr>
            <a:picLocks noChangeAspect="1"/>
          </p:cNvPicPr>
          <p:nvPr/>
        </p:nvPicPr>
        <p:blipFill>
          <a:blip r:embed="rId2"/>
          <a:stretch>
            <a:fillRect/>
          </a:stretch>
        </p:blipFill>
        <p:spPr>
          <a:xfrm>
            <a:off x="4834888" y="2337762"/>
            <a:ext cx="2045970" cy="735132"/>
          </a:xfrm>
          <a:prstGeom prst="rect">
            <a:avLst/>
          </a:prstGeom>
        </p:spPr>
      </p:pic>
      <p:pic>
        <p:nvPicPr>
          <p:cNvPr id="4" name="Picture 3">
            <a:extLst>
              <a:ext uri="{FF2B5EF4-FFF2-40B4-BE49-F238E27FC236}">
                <a16:creationId xmlns:a16="http://schemas.microsoft.com/office/drawing/2014/main" id="{92FE6DA8-77AC-3344-BC7F-973BE0A93E40}"/>
              </a:ext>
            </a:extLst>
          </p:cNvPr>
          <p:cNvPicPr>
            <a:picLocks noChangeAspect="1"/>
          </p:cNvPicPr>
          <p:nvPr/>
        </p:nvPicPr>
        <p:blipFill>
          <a:blip r:embed="rId3"/>
          <a:stretch>
            <a:fillRect/>
          </a:stretch>
        </p:blipFill>
        <p:spPr>
          <a:xfrm>
            <a:off x="4551996" y="998359"/>
            <a:ext cx="2611755" cy="702085"/>
          </a:xfrm>
          <a:prstGeom prst="rect">
            <a:avLst/>
          </a:prstGeom>
        </p:spPr>
      </p:pic>
      <p:sp>
        <p:nvSpPr>
          <p:cNvPr id="5" name="TextBox 4">
            <a:extLst>
              <a:ext uri="{FF2B5EF4-FFF2-40B4-BE49-F238E27FC236}">
                <a16:creationId xmlns:a16="http://schemas.microsoft.com/office/drawing/2014/main" id="{B7A9DCC8-3BD7-284B-97C4-5960F82E5805}"/>
              </a:ext>
            </a:extLst>
          </p:cNvPr>
          <p:cNvSpPr txBox="1"/>
          <p:nvPr/>
        </p:nvSpPr>
        <p:spPr>
          <a:xfrm>
            <a:off x="1840230" y="1778812"/>
            <a:ext cx="7903639" cy="400110"/>
          </a:xfrm>
          <a:prstGeom prst="rect">
            <a:avLst/>
          </a:prstGeom>
          <a:noFill/>
        </p:spPr>
        <p:txBody>
          <a:bodyPr wrap="none" rtlCol="0">
            <a:spAutoFit/>
          </a:bodyPr>
          <a:lstStyle/>
          <a:p>
            <a:r>
              <a:rPr lang="en-US" sz="2000" dirty="0"/>
              <a:t>where the baryon chemical potential includes the effects of nucleon mass</a:t>
            </a:r>
          </a:p>
        </p:txBody>
      </p:sp>
      <p:sp>
        <p:nvSpPr>
          <p:cNvPr id="6" name="TextBox 5">
            <a:extLst>
              <a:ext uri="{FF2B5EF4-FFF2-40B4-BE49-F238E27FC236}">
                <a16:creationId xmlns:a16="http://schemas.microsoft.com/office/drawing/2014/main" id="{EA526BB6-3E1B-9F47-81B7-F55296EF1C2C}"/>
              </a:ext>
            </a:extLst>
          </p:cNvPr>
          <p:cNvSpPr txBox="1"/>
          <p:nvPr/>
        </p:nvSpPr>
        <p:spPr>
          <a:xfrm>
            <a:off x="1840230" y="3330686"/>
            <a:ext cx="8263890" cy="1631216"/>
          </a:xfrm>
          <a:prstGeom prst="rect">
            <a:avLst/>
          </a:prstGeom>
          <a:noFill/>
        </p:spPr>
        <p:txBody>
          <a:bodyPr wrap="square" rtlCol="0">
            <a:spAutoFit/>
          </a:bodyPr>
          <a:lstStyle/>
          <a:p>
            <a:pPr algn="ctr"/>
            <a:r>
              <a:rPr lang="en-US" sz="2000" dirty="0"/>
              <a:t>So if the sound velocity is of order one,  an order one change in the baryon density generates a change in the baryon number chemical potential of order the nucleon mass</a:t>
            </a:r>
          </a:p>
          <a:p>
            <a:pPr algn="ctr"/>
            <a:endParaRPr lang="en-US" sz="2000" dirty="0"/>
          </a:p>
          <a:p>
            <a:pPr algn="ctr"/>
            <a:r>
              <a:rPr lang="en-US" sz="2000" dirty="0"/>
              <a:t>For nuclear matter densities</a:t>
            </a:r>
          </a:p>
        </p:txBody>
      </p:sp>
      <p:pic>
        <p:nvPicPr>
          <p:cNvPr id="7" name="Picture 6">
            <a:extLst>
              <a:ext uri="{FF2B5EF4-FFF2-40B4-BE49-F238E27FC236}">
                <a16:creationId xmlns:a16="http://schemas.microsoft.com/office/drawing/2014/main" id="{E8B5B0B8-D489-E34F-9FC0-807687DA46BE}"/>
              </a:ext>
            </a:extLst>
          </p:cNvPr>
          <p:cNvPicPr>
            <a:picLocks noChangeAspect="1"/>
          </p:cNvPicPr>
          <p:nvPr/>
        </p:nvPicPr>
        <p:blipFill>
          <a:blip r:embed="rId4"/>
          <a:stretch>
            <a:fillRect/>
          </a:stretch>
        </p:blipFill>
        <p:spPr>
          <a:xfrm>
            <a:off x="4269105" y="5010610"/>
            <a:ext cx="3333750" cy="587075"/>
          </a:xfrm>
          <a:prstGeom prst="rect">
            <a:avLst/>
          </a:prstGeom>
        </p:spPr>
      </p:pic>
      <p:sp>
        <p:nvSpPr>
          <p:cNvPr id="8" name="TextBox 7">
            <a:extLst>
              <a:ext uri="{FF2B5EF4-FFF2-40B4-BE49-F238E27FC236}">
                <a16:creationId xmlns:a16="http://schemas.microsoft.com/office/drawing/2014/main" id="{49C91A8C-183B-FC47-809D-36FF980AC8FD}"/>
              </a:ext>
            </a:extLst>
          </p:cNvPr>
          <p:cNvSpPr txBox="1"/>
          <p:nvPr/>
        </p:nvSpPr>
        <p:spPr>
          <a:xfrm>
            <a:off x="2165871" y="5842337"/>
            <a:ext cx="7938249" cy="1015663"/>
          </a:xfrm>
          <a:prstGeom prst="rect">
            <a:avLst/>
          </a:prstGeom>
          <a:noFill/>
        </p:spPr>
        <p:txBody>
          <a:bodyPr wrap="square" rtlCol="0">
            <a:spAutoFit/>
          </a:bodyPr>
          <a:lstStyle/>
          <a:p>
            <a:pPr algn="ctr"/>
            <a:r>
              <a:rPr lang="en-US" sz="2000" dirty="0">
                <a:solidFill>
                  <a:srgbClr val="FF0000"/>
                </a:solidFill>
              </a:rPr>
              <a:t>Large sound velocities will require very large intrinsic energy scales, and a partial occupation of available nucleon phase space because density is not changing much while Fermi energy changes a lot</a:t>
            </a:r>
          </a:p>
        </p:txBody>
      </p:sp>
    </p:spTree>
    <p:extLst>
      <p:ext uri="{BB962C8B-B14F-4D97-AF65-F5344CB8AC3E}">
        <p14:creationId xmlns:p14="http://schemas.microsoft.com/office/powerpoint/2010/main" val="3315067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FE31BC7-6484-034C-8C80-E22A72A75DBD}"/>
              </a:ext>
            </a:extLst>
          </p:cNvPr>
          <p:cNvGrpSpPr/>
          <p:nvPr/>
        </p:nvGrpSpPr>
        <p:grpSpPr>
          <a:xfrm>
            <a:off x="2642860" y="1569548"/>
            <a:ext cx="6508674" cy="2462053"/>
            <a:chOff x="2399020" y="365588"/>
            <a:chExt cx="6508674" cy="2462053"/>
          </a:xfrm>
        </p:grpSpPr>
        <p:grpSp>
          <p:nvGrpSpPr>
            <p:cNvPr id="7" name="Group 6">
              <a:extLst>
                <a:ext uri="{FF2B5EF4-FFF2-40B4-BE49-F238E27FC236}">
                  <a16:creationId xmlns:a16="http://schemas.microsoft.com/office/drawing/2014/main" id="{6F314C92-3B6B-2643-A1DC-0D466A184C90}"/>
                </a:ext>
              </a:extLst>
            </p:cNvPr>
            <p:cNvGrpSpPr/>
            <p:nvPr/>
          </p:nvGrpSpPr>
          <p:grpSpPr>
            <a:xfrm>
              <a:off x="2399020" y="365588"/>
              <a:ext cx="6357621" cy="1015876"/>
              <a:chOff x="2645600" y="221750"/>
              <a:chExt cx="6357621" cy="1015876"/>
            </a:xfrm>
          </p:grpSpPr>
          <p:sp>
            <p:nvSpPr>
              <p:cNvPr id="2" name="TextBox 1">
                <a:extLst>
                  <a:ext uri="{FF2B5EF4-FFF2-40B4-BE49-F238E27FC236}">
                    <a16:creationId xmlns:a16="http://schemas.microsoft.com/office/drawing/2014/main" id="{B45FEAE0-6F88-6E4A-8E0E-A5D26FE2CB91}"/>
                  </a:ext>
                </a:extLst>
              </p:cNvPr>
              <p:cNvSpPr txBox="1"/>
              <p:nvPr/>
            </p:nvSpPr>
            <p:spPr>
              <a:xfrm>
                <a:off x="3236359" y="221750"/>
                <a:ext cx="5766862" cy="646331"/>
              </a:xfrm>
              <a:prstGeom prst="rect">
                <a:avLst/>
              </a:prstGeom>
              <a:noFill/>
            </p:spPr>
            <p:txBody>
              <a:bodyPr wrap="square" rtlCol="0">
                <a:spAutoFit/>
              </a:bodyPr>
              <a:lstStyle/>
              <a:p>
                <a:r>
                  <a:rPr lang="en-US" dirty="0"/>
                  <a:t>This can be understood in large </a:t>
                </a:r>
                <a:r>
                  <a:rPr lang="en-US" dirty="0" err="1"/>
                  <a:t>N_c</a:t>
                </a:r>
                <a:r>
                  <a:rPr lang="en-US" dirty="0"/>
                  <a:t> arguments:</a:t>
                </a:r>
              </a:p>
              <a:p>
                <a:endParaRPr lang="en-US" dirty="0"/>
              </a:p>
            </p:txBody>
          </p:sp>
          <p:pic>
            <p:nvPicPr>
              <p:cNvPr id="3" name="Picture 2">
                <a:extLst>
                  <a:ext uri="{FF2B5EF4-FFF2-40B4-BE49-F238E27FC236}">
                    <a16:creationId xmlns:a16="http://schemas.microsoft.com/office/drawing/2014/main" id="{BDA981D7-4254-4C44-BECC-C6569C7B49F7}"/>
                  </a:ext>
                </a:extLst>
              </p:cNvPr>
              <p:cNvPicPr>
                <a:picLocks noChangeAspect="1"/>
              </p:cNvPicPr>
              <p:nvPr/>
            </p:nvPicPr>
            <p:blipFill>
              <a:blip r:embed="rId2"/>
              <a:stretch>
                <a:fillRect/>
              </a:stretch>
            </p:blipFill>
            <p:spPr>
              <a:xfrm>
                <a:off x="2645600" y="868082"/>
                <a:ext cx="1806658" cy="369544"/>
              </a:xfrm>
              <a:prstGeom prst="rect">
                <a:avLst/>
              </a:prstGeom>
            </p:spPr>
          </p:pic>
          <p:sp>
            <p:nvSpPr>
              <p:cNvPr id="4" name="TextBox 3">
                <a:extLst>
                  <a:ext uri="{FF2B5EF4-FFF2-40B4-BE49-F238E27FC236}">
                    <a16:creationId xmlns:a16="http://schemas.microsoft.com/office/drawing/2014/main" id="{6A3F4CC2-E9FE-4743-AD9D-A3D37767B7BD}"/>
                  </a:ext>
                </a:extLst>
              </p:cNvPr>
              <p:cNvSpPr txBox="1"/>
              <p:nvPr/>
            </p:nvSpPr>
            <p:spPr>
              <a:xfrm>
                <a:off x="4757429" y="868294"/>
                <a:ext cx="956096" cy="369332"/>
              </a:xfrm>
              <a:prstGeom prst="rect">
                <a:avLst/>
              </a:prstGeom>
              <a:noFill/>
            </p:spPr>
            <p:txBody>
              <a:bodyPr wrap="none" rtlCol="0">
                <a:spAutoFit/>
              </a:bodyPr>
              <a:lstStyle/>
              <a:p>
                <a:r>
                  <a:rPr lang="en-US" dirty="0"/>
                  <a:t>requires</a:t>
                </a:r>
              </a:p>
            </p:txBody>
          </p:sp>
          <p:pic>
            <p:nvPicPr>
              <p:cNvPr id="6" name="Picture 5">
                <a:extLst>
                  <a:ext uri="{FF2B5EF4-FFF2-40B4-BE49-F238E27FC236}">
                    <a16:creationId xmlns:a16="http://schemas.microsoft.com/office/drawing/2014/main" id="{43271B0D-D4B4-B545-B256-6FAEB4DD9625}"/>
                  </a:ext>
                </a:extLst>
              </p:cNvPr>
              <p:cNvPicPr>
                <a:picLocks noChangeAspect="1"/>
              </p:cNvPicPr>
              <p:nvPr/>
            </p:nvPicPr>
            <p:blipFill>
              <a:blip r:embed="rId3"/>
              <a:stretch>
                <a:fillRect/>
              </a:stretch>
            </p:blipFill>
            <p:spPr>
              <a:xfrm>
                <a:off x="5943787" y="868081"/>
                <a:ext cx="2829172" cy="305422"/>
              </a:xfrm>
              <a:prstGeom prst="rect">
                <a:avLst/>
              </a:prstGeom>
            </p:spPr>
          </p:pic>
        </p:grpSp>
        <p:sp>
          <p:nvSpPr>
            <p:cNvPr id="8" name="TextBox 7">
              <a:extLst>
                <a:ext uri="{FF2B5EF4-FFF2-40B4-BE49-F238E27FC236}">
                  <a16:creationId xmlns:a16="http://schemas.microsoft.com/office/drawing/2014/main" id="{D8C033F1-22AD-284D-B948-E8CFD1ABD2BA}"/>
                </a:ext>
              </a:extLst>
            </p:cNvPr>
            <p:cNvSpPr txBox="1"/>
            <p:nvPr/>
          </p:nvSpPr>
          <p:spPr>
            <a:xfrm>
              <a:off x="2599362" y="1700680"/>
              <a:ext cx="6308332" cy="646331"/>
            </a:xfrm>
            <a:prstGeom prst="rect">
              <a:avLst/>
            </a:prstGeom>
            <a:noFill/>
          </p:spPr>
          <p:txBody>
            <a:bodyPr wrap="square" rtlCol="0">
              <a:spAutoFit/>
            </a:bodyPr>
            <a:lstStyle/>
            <a:p>
              <a:pPr algn="ctr"/>
              <a:r>
                <a:rPr lang="en-US" dirty="0"/>
                <a:t>Is it possible to get relativistic degrees of freedom with quarks?</a:t>
              </a:r>
            </a:p>
            <a:p>
              <a:pPr algn="ctr"/>
              <a:r>
                <a:rPr lang="en-US" dirty="0"/>
                <a:t>Quarks should become important when</a:t>
              </a:r>
            </a:p>
          </p:txBody>
        </p:sp>
        <p:pic>
          <p:nvPicPr>
            <p:cNvPr id="9" name="Picture 8">
              <a:extLst>
                <a:ext uri="{FF2B5EF4-FFF2-40B4-BE49-F238E27FC236}">
                  <a16:creationId xmlns:a16="http://schemas.microsoft.com/office/drawing/2014/main" id="{F80AB8EE-B817-A941-86A0-289FD653C469}"/>
                </a:ext>
              </a:extLst>
            </p:cNvPr>
            <p:cNvPicPr>
              <a:picLocks noChangeAspect="1"/>
            </p:cNvPicPr>
            <p:nvPr/>
          </p:nvPicPr>
          <p:blipFill>
            <a:blip r:embed="rId4"/>
            <a:stretch>
              <a:fillRect/>
            </a:stretch>
          </p:blipFill>
          <p:spPr>
            <a:xfrm>
              <a:off x="4329770" y="2485405"/>
              <a:ext cx="3062112" cy="342236"/>
            </a:xfrm>
            <a:prstGeom prst="rect">
              <a:avLst/>
            </a:prstGeom>
          </p:spPr>
        </p:pic>
      </p:grpSp>
      <p:sp>
        <p:nvSpPr>
          <p:cNvPr id="10" name="TextBox 9">
            <a:extLst>
              <a:ext uri="{FF2B5EF4-FFF2-40B4-BE49-F238E27FC236}">
                <a16:creationId xmlns:a16="http://schemas.microsoft.com/office/drawing/2014/main" id="{DAD93607-07BA-DC4D-9C70-F54FFC0548BA}"/>
              </a:ext>
            </a:extLst>
          </p:cNvPr>
          <p:cNvSpPr txBox="1"/>
          <p:nvPr/>
        </p:nvSpPr>
        <p:spPr>
          <a:xfrm>
            <a:off x="2191160" y="4501280"/>
            <a:ext cx="8050120" cy="1754326"/>
          </a:xfrm>
          <a:prstGeom prst="rect">
            <a:avLst/>
          </a:prstGeom>
          <a:noFill/>
        </p:spPr>
        <p:txBody>
          <a:bodyPr wrap="square" rtlCol="0">
            <a:spAutoFit/>
          </a:bodyPr>
          <a:lstStyle/>
          <a:p>
            <a:pPr algn="ctr"/>
            <a:r>
              <a:rPr lang="en-US" dirty="0"/>
              <a:t>The hypothesis of quarkyonic matter implies there is no confining transition, nor need there be any chiral transition that separates baryon matter from quark matter.  Might they be smoothly connected?    This  would require a transition when the baryon Fermi energy is very close to the nucleon mass, so the transition may in principle occur quite close to nuclear matter density.  To understand this, we do </a:t>
            </a:r>
            <a:r>
              <a:rPr lang="en-US" dirty="0" err="1"/>
              <a:t>N_c</a:t>
            </a:r>
            <a:r>
              <a:rPr lang="en-US" dirty="0"/>
              <a:t> counting</a:t>
            </a:r>
          </a:p>
        </p:txBody>
      </p:sp>
      <p:sp>
        <p:nvSpPr>
          <p:cNvPr id="5" name="Rectangle 4">
            <a:extLst>
              <a:ext uri="{FF2B5EF4-FFF2-40B4-BE49-F238E27FC236}">
                <a16:creationId xmlns:a16="http://schemas.microsoft.com/office/drawing/2014/main" id="{D389F16A-1CCB-C348-A1FD-49F6475A0058}"/>
              </a:ext>
            </a:extLst>
          </p:cNvPr>
          <p:cNvSpPr/>
          <p:nvPr/>
        </p:nvSpPr>
        <p:spPr>
          <a:xfrm>
            <a:off x="1189766" y="262879"/>
            <a:ext cx="9829800" cy="923330"/>
          </a:xfrm>
          <a:prstGeom prst="rect">
            <a:avLst/>
          </a:prstGeom>
        </p:spPr>
        <p:txBody>
          <a:bodyPr wrap="square">
            <a:spAutoFit/>
          </a:bodyPr>
          <a:lstStyle/>
          <a:p>
            <a:r>
              <a:rPr lang="en-US" dirty="0"/>
              <a:t>The obvious problem is that how can the density stay fixed if the Fermi momentum goes up.  It is solved by having the nucleon sit on a shell of varying thickness as the density increases.  The added baryon number has to come in the form of new degrees of freedom: quarks, that fill up a Fermi sea</a:t>
            </a:r>
          </a:p>
        </p:txBody>
      </p:sp>
    </p:spTree>
    <p:extLst>
      <p:ext uri="{BB962C8B-B14F-4D97-AF65-F5344CB8AC3E}">
        <p14:creationId xmlns:p14="http://schemas.microsoft.com/office/powerpoint/2010/main" val="2701785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EECEE6-FA01-4444-9C4C-FA5B3FF15B9C}"/>
              </a:ext>
            </a:extLst>
          </p:cNvPr>
          <p:cNvPicPr>
            <a:picLocks noChangeAspect="1"/>
          </p:cNvPicPr>
          <p:nvPr/>
        </p:nvPicPr>
        <p:blipFill>
          <a:blip r:embed="rId2"/>
          <a:stretch>
            <a:fillRect/>
          </a:stretch>
        </p:blipFill>
        <p:spPr>
          <a:xfrm>
            <a:off x="1106714" y="363764"/>
            <a:ext cx="2095157" cy="692150"/>
          </a:xfrm>
          <a:prstGeom prst="rect">
            <a:avLst/>
          </a:prstGeom>
        </p:spPr>
      </p:pic>
      <p:pic>
        <p:nvPicPr>
          <p:cNvPr id="4" name="Picture 3">
            <a:extLst>
              <a:ext uri="{FF2B5EF4-FFF2-40B4-BE49-F238E27FC236}">
                <a16:creationId xmlns:a16="http://schemas.microsoft.com/office/drawing/2014/main" id="{DEBD34B2-1F40-504C-B8FE-5A333677F0CB}"/>
              </a:ext>
            </a:extLst>
          </p:cNvPr>
          <p:cNvPicPr>
            <a:picLocks noChangeAspect="1"/>
          </p:cNvPicPr>
          <p:nvPr/>
        </p:nvPicPr>
        <p:blipFill>
          <a:blip r:embed="rId3"/>
          <a:stretch>
            <a:fillRect/>
          </a:stretch>
        </p:blipFill>
        <p:spPr>
          <a:xfrm>
            <a:off x="8686800" y="368299"/>
            <a:ext cx="2020330" cy="692150"/>
          </a:xfrm>
          <a:prstGeom prst="rect">
            <a:avLst/>
          </a:prstGeom>
        </p:spPr>
      </p:pic>
      <p:sp>
        <p:nvSpPr>
          <p:cNvPr id="5" name="TextBox 4">
            <a:extLst>
              <a:ext uri="{FF2B5EF4-FFF2-40B4-BE49-F238E27FC236}">
                <a16:creationId xmlns:a16="http://schemas.microsoft.com/office/drawing/2014/main" id="{B663F9E5-50C1-A94C-A573-44F3E448DCB8}"/>
              </a:ext>
            </a:extLst>
          </p:cNvPr>
          <p:cNvSpPr txBox="1"/>
          <p:nvPr/>
        </p:nvSpPr>
        <p:spPr>
          <a:xfrm>
            <a:off x="3690258" y="363764"/>
            <a:ext cx="4234542" cy="923330"/>
          </a:xfrm>
          <a:prstGeom prst="rect">
            <a:avLst/>
          </a:prstGeom>
          <a:noFill/>
        </p:spPr>
        <p:txBody>
          <a:bodyPr wrap="square" rtlCol="0">
            <a:spAutoFit/>
          </a:bodyPr>
          <a:lstStyle/>
          <a:p>
            <a:pPr algn="ctr"/>
            <a:r>
              <a:rPr lang="en-US" dirty="0"/>
              <a:t>Density is of order one in power of </a:t>
            </a:r>
            <a:r>
              <a:rPr lang="en-US" dirty="0" err="1"/>
              <a:t>N_c</a:t>
            </a:r>
            <a:r>
              <a:rPr lang="en-US" dirty="0"/>
              <a:t> for baryon density computed both by both quark and nucleon degree of freedom</a:t>
            </a:r>
          </a:p>
        </p:txBody>
      </p:sp>
      <p:sp>
        <p:nvSpPr>
          <p:cNvPr id="6" name="TextBox 5">
            <a:extLst>
              <a:ext uri="{FF2B5EF4-FFF2-40B4-BE49-F238E27FC236}">
                <a16:creationId xmlns:a16="http://schemas.microsoft.com/office/drawing/2014/main" id="{61380EE3-AA51-6E4B-B7AA-C257FCFAE8C6}"/>
              </a:ext>
            </a:extLst>
          </p:cNvPr>
          <p:cNvSpPr txBox="1"/>
          <p:nvPr/>
        </p:nvSpPr>
        <p:spPr>
          <a:xfrm>
            <a:off x="3201871" y="1592494"/>
            <a:ext cx="6734710" cy="369332"/>
          </a:xfrm>
          <a:prstGeom prst="rect">
            <a:avLst/>
          </a:prstGeom>
          <a:noFill/>
        </p:spPr>
        <p:txBody>
          <a:bodyPr wrap="square" rtlCol="0">
            <a:spAutoFit/>
          </a:bodyPr>
          <a:lstStyle/>
          <a:p>
            <a:r>
              <a:rPr lang="en-US" dirty="0"/>
              <a:t>The problem is that if we take a constituent quark model</a:t>
            </a:r>
          </a:p>
        </p:txBody>
      </p:sp>
      <p:pic>
        <p:nvPicPr>
          <p:cNvPr id="7" name="Picture 6">
            <a:extLst>
              <a:ext uri="{FF2B5EF4-FFF2-40B4-BE49-F238E27FC236}">
                <a16:creationId xmlns:a16="http://schemas.microsoft.com/office/drawing/2014/main" id="{36241859-6750-0545-944A-BA7EB3803E7A}"/>
              </a:ext>
            </a:extLst>
          </p:cNvPr>
          <p:cNvPicPr>
            <a:picLocks noChangeAspect="1"/>
          </p:cNvPicPr>
          <p:nvPr/>
        </p:nvPicPr>
        <p:blipFill>
          <a:blip r:embed="rId4"/>
          <a:stretch>
            <a:fillRect/>
          </a:stretch>
        </p:blipFill>
        <p:spPr>
          <a:xfrm>
            <a:off x="3473035" y="2197037"/>
            <a:ext cx="5213765" cy="487000"/>
          </a:xfrm>
          <a:prstGeom prst="rect">
            <a:avLst/>
          </a:prstGeom>
        </p:spPr>
      </p:pic>
      <p:sp>
        <p:nvSpPr>
          <p:cNvPr id="9" name="TextBox 8">
            <a:extLst>
              <a:ext uri="{FF2B5EF4-FFF2-40B4-BE49-F238E27FC236}">
                <a16:creationId xmlns:a16="http://schemas.microsoft.com/office/drawing/2014/main" id="{6994191C-2BA0-2F41-85EE-19CEA60CB85F}"/>
              </a:ext>
            </a:extLst>
          </p:cNvPr>
          <p:cNvSpPr txBox="1"/>
          <p:nvPr/>
        </p:nvSpPr>
        <p:spPr>
          <a:xfrm>
            <a:off x="2013856" y="3463960"/>
            <a:ext cx="8442901" cy="1200329"/>
          </a:xfrm>
          <a:prstGeom prst="rect">
            <a:avLst/>
          </a:prstGeom>
          <a:noFill/>
        </p:spPr>
        <p:txBody>
          <a:bodyPr wrap="square" rtlCol="0">
            <a:spAutoFit/>
          </a:bodyPr>
          <a:lstStyle/>
          <a:p>
            <a:pPr algn="ctr"/>
            <a:r>
              <a:rPr lang="en-US" dirty="0"/>
              <a:t>If there is a continuous transition then the baryon density will have to remain fixed, so the chemical potential will change by of order </a:t>
            </a:r>
            <a:r>
              <a:rPr lang="en-US" dirty="0" err="1"/>
              <a:t>N_c</a:t>
            </a:r>
            <a:r>
              <a:rPr lang="en-US" dirty="0"/>
              <a:t>.  The sound velocity is changing for a very non-relativistic system to a very relativistic one.  The equation of state is therefore very stiff which is what is required from observation</a:t>
            </a:r>
          </a:p>
        </p:txBody>
      </p:sp>
      <p:sp>
        <p:nvSpPr>
          <p:cNvPr id="11" name="TextBox 10">
            <a:extLst>
              <a:ext uri="{FF2B5EF4-FFF2-40B4-BE49-F238E27FC236}">
                <a16:creationId xmlns:a16="http://schemas.microsoft.com/office/drawing/2014/main" id="{AECAB73B-F575-9E43-AF9D-2996BF9F236A}"/>
              </a:ext>
            </a:extLst>
          </p:cNvPr>
          <p:cNvSpPr txBox="1"/>
          <p:nvPr/>
        </p:nvSpPr>
        <p:spPr>
          <a:xfrm>
            <a:off x="4722076" y="5054599"/>
            <a:ext cx="2942445" cy="1477328"/>
          </a:xfrm>
          <a:prstGeom prst="rect">
            <a:avLst/>
          </a:prstGeom>
          <a:noFill/>
        </p:spPr>
        <p:txBody>
          <a:bodyPr wrap="square" rtlCol="0">
            <a:spAutoFit/>
          </a:bodyPr>
          <a:lstStyle/>
          <a:p>
            <a:pPr algn="ctr"/>
            <a:r>
              <a:rPr lang="en-US" dirty="0"/>
              <a:t>But quark density is of order </a:t>
            </a:r>
            <a:r>
              <a:rPr lang="en-US" dirty="0" err="1"/>
              <a:t>N_c</a:t>
            </a:r>
            <a:r>
              <a:rPr lang="en-US" dirty="0"/>
              <a:t> (each quark carries baryon number 1/</a:t>
            </a:r>
            <a:r>
              <a:rPr lang="en-US" dirty="0" err="1"/>
              <a:t>N_c</a:t>
            </a:r>
            <a:r>
              <a:rPr lang="en-US" dirty="0"/>
              <a:t>), so energy density can also be continuous</a:t>
            </a:r>
          </a:p>
        </p:txBody>
      </p:sp>
      <p:pic>
        <p:nvPicPr>
          <p:cNvPr id="12" name="Picture 11">
            <a:extLst>
              <a:ext uri="{FF2B5EF4-FFF2-40B4-BE49-F238E27FC236}">
                <a16:creationId xmlns:a16="http://schemas.microsoft.com/office/drawing/2014/main" id="{AC8B3D13-08D5-C34F-9294-CBBC548F9121}"/>
              </a:ext>
            </a:extLst>
          </p:cNvPr>
          <p:cNvPicPr>
            <a:picLocks noChangeAspect="1"/>
          </p:cNvPicPr>
          <p:nvPr/>
        </p:nvPicPr>
        <p:blipFill>
          <a:blip r:embed="rId5"/>
          <a:stretch>
            <a:fillRect/>
          </a:stretch>
        </p:blipFill>
        <p:spPr>
          <a:xfrm>
            <a:off x="8094044" y="5298162"/>
            <a:ext cx="3463650" cy="396338"/>
          </a:xfrm>
          <a:prstGeom prst="rect">
            <a:avLst/>
          </a:prstGeom>
        </p:spPr>
      </p:pic>
      <p:pic>
        <p:nvPicPr>
          <p:cNvPr id="2" name="Picture 1">
            <a:extLst>
              <a:ext uri="{FF2B5EF4-FFF2-40B4-BE49-F238E27FC236}">
                <a16:creationId xmlns:a16="http://schemas.microsoft.com/office/drawing/2014/main" id="{904B815B-8E45-B044-A79A-952C19D7EF7D}"/>
              </a:ext>
            </a:extLst>
          </p:cNvPr>
          <p:cNvPicPr>
            <a:picLocks noChangeAspect="1"/>
          </p:cNvPicPr>
          <p:nvPr/>
        </p:nvPicPr>
        <p:blipFill>
          <a:blip r:embed="rId6"/>
          <a:stretch>
            <a:fillRect/>
          </a:stretch>
        </p:blipFill>
        <p:spPr>
          <a:xfrm>
            <a:off x="1259574" y="5347766"/>
            <a:ext cx="3211058" cy="346734"/>
          </a:xfrm>
          <a:prstGeom prst="rect">
            <a:avLst/>
          </a:prstGeom>
        </p:spPr>
      </p:pic>
    </p:spTree>
    <p:extLst>
      <p:ext uri="{BB962C8B-B14F-4D97-AF65-F5344CB8AC3E}">
        <p14:creationId xmlns:p14="http://schemas.microsoft.com/office/powerpoint/2010/main" val="3855912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6961B3-C01A-A746-B5C0-F198C671ABA3}"/>
              </a:ext>
            </a:extLst>
          </p:cNvPr>
          <p:cNvSpPr txBox="1"/>
          <p:nvPr/>
        </p:nvSpPr>
        <p:spPr>
          <a:xfrm>
            <a:off x="3678149" y="464012"/>
            <a:ext cx="3708971" cy="646331"/>
          </a:xfrm>
          <a:prstGeom prst="rect">
            <a:avLst/>
          </a:prstGeom>
          <a:noFill/>
        </p:spPr>
        <p:txBody>
          <a:bodyPr wrap="square" rtlCol="0">
            <a:spAutoFit/>
          </a:bodyPr>
          <a:lstStyle/>
          <a:p>
            <a:pPr algn="ctr"/>
            <a:r>
              <a:rPr lang="en-US" dirty="0"/>
              <a:t>The pressure on the other hand  must jump by order </a:t>
            </a:r>
            <a:r>
              <a:rPr lang="en-US" dirty="0" err="1"/>
              <a:t>N_c</a:t>
            </a:r>
            <a:r>
              <a:rPr lang="en-US" dirty="0"/>
              <a:t> squared</a:t>
            </a:r>
          </a:p>
        </p:txBody>
      </p:sp>
      <p:pic>
        <p:nvPicPr>
          <p:cNvPr id="3" name="Picture 2">
            <a:extLst>
              <a:ext uri="{FF2B5EF4-FFF2-40B4-BE49-F238E27FC236}">
                <a16:creationId xmlns:a16="http://schemas.microsoft.com/office/drawing/2014/main" id="{E74214B7-7AF9-AF48-AED8-C4DFF5A1ED89}"/>
              </a:ext>
            </a:extLst>
          </p:cNvPr>
          <p:cNvPicPr>
            <a:picLocks noChangeAspect="1"/>
          </p:cNvPicPr>
          <p:nvPr/>
        </p:nvPicPr>
        <p:blipFill>
          <a:blip r:embed="rId2"/>
          <a:stretch>
            <a:fillRect/>
          </a:stretch>
        </p:blipFill>
        <p:spPr>
          <a:xfrm>
            <a:off x="880835" y="446959"/>
            <a:ext cx="1509199" cy="663384"/>
          </a:xfrm>
          <a:prstGeom prst="rect">
            <a:avLst/>
          </a:prstGeom>
        </p:spPr>
      </p:pic>
      <p:pic>
        <p:nvPicPr>
          <p:cNvPr id="4" name="Picture 3">
            <a:extLst>
              <a:ext uri="{FF2B5EF4-FFF2-40B4-BE49-F238E27FC236}">
                <a16:creationId xmlns:a16="http://schemas.microsoft.com/office/drawing/2014/main" id="{C62F2E83-4BF9-4046-A56A-52D87E87AC6B}"/>
              </a:ext>
            </a:extLst>
          </p:cNvPr>
          <p:cNvPicPr>
            <a:picLocks noChangeAspect="1"/>
          </p:cNvPicPr>
          <p:nvPr/>
        </p:nvPicPr>
        <p:blipFill>
          <a:blip r:embed="rId3"/>
          <a:stretch>
            <a:fillRect/>
          </a:stretch>
        </p:blipFill>
        <p:spPr>
          <a:xfrm>
            <a:off x="8428265" y="585627"/>
            <a:ext cx="1107996" cy="369332"/>
          </a:xfrm>
          <a:prstGeom prst="rect">
            <a:avLst/>
          </a:prstGeom>
        </p:spPr>
      </p:pic>
      <p:sp>
        <p:nvSpPr>
          <p:cNvPr id="5" name="TextBox 4">
            <a:extLst>
              <a:ext uri="{FF2B5EF4-FFF2-40B4-BE49-F238E27FC236}">
                <a16:creationId xmlns:a16="http://schemas.microsoft.com/office/drawing/2014/main" id="{823D443E-A29C-0A4A-BF44-46B5EBCFDD1F}"/>
              </a:ext>
            </a:extLst>
          </p:cNvPr>
          <p:cNvSpPr txBox="1"/>
          <p:nvPr/>
        </p:nvSpPr>
        <p:spPr>
          <a:xfrm>
            <a:off x="2824587" y="1643865"/>
            <a:ext cx="6157676" cy="3231654"/>
          </a:xfrm>
          <a:prstGeom prst="rect">
            <a:avLst/>
          </a:prstGeom>
          <a:noFill/>
        </p:spPr>
        <p:txBody>
          <a:bodyPr wrap="square" rtlCol="0">
            <a:spAutoFit/>
          </a:bodyPr>
          <a:lstStyle/>
          <a:p>
            <a:pPr algn="ctr"/>
            <a:r>
              <a:rPr lang="en-US" dirty="0"/>
              <a:t>In ordinary first order phase transitions, the energy density and density jump but the pressure and chemical potential remain fixed</a:t>
            </a:r>
          </a:p>
          <a:p>
            <a:pPr algn="ctr"/>
            <a:endParaRPr lang="en-US" dirty="0"/>
          </a:p>
          <a:p>
            <a:pPr algn="ctr"/>
            <a:r>
              <a:rPr lang="en-US" dirty="0"/>
              <a:t>Here the energy density and density do not jump but the pressure and chemical potential jump.</a:t>
            </a:r>
          </a:p>
          <a:p>
            <a:pPr algn="ctr"/>
            <a:endParaRPr lang="en-US" dirty="0"/>
          </a:p>
          <a:p>
            <a:pPr algn="ctr"/>
            <a:r>
              <a:rPr lang="en-US" dirty="0"/>
              <a:t>The transition from nuclear matter to quarkyonic matter therefore involves a</a:t>
            </a:r>
          </a:p>
          <a:p>
            <a:pPr algn="ctr"/>
            <a:endParaRPr lang="en-US" dirty="0"/>
          </a:p>
          <a:p>
            <a:pPr algn="ctr"/>
            <a:r>
              <a:rPr lang="en-US" sz="2400" b="1" dirty="0"/>
              <a:t>First Order Un-Phase Transition</a:t>
            </a:r>
          </a:p>
        </p:txBody>
      </p:sp>
    </p:spTree>
    <p:extLst>
      <p:ext uri="{BB962C8B-B14F-4D97-AF65-F5344CB8AC3E}">
        <p14:creationId xmlns:p14="http://schemas.microsoft.com/office/powerpoint/2010/main" val="1284341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CE0433-1669-C04A-B673-4650D0B94A75}"/>
              </a:ext>
            </a:extLst>
          </p:cNvPr>
          <p:cNvPicPr>
            <a:picLocks noChangeAspect="1"/>
          </p:cNvPicPr>
          <p:nvPr/>
        </p:nvPicPr>
        <p:blipFill>
          <a:blip r:embed="rId2"/>
          <a:stretch>
            <a:fillRect/>
          </a:stretch>
        </p:blipFill>
        <p:spPr>
          <a:xfrm>
            <a:off x="0" y="37648"/>
            <a:ext cx="12192000" cy="6782704"/>
          </a:xfrm>
          <a:prstGeom prst="rect">
            <a:avLst/>
          </a:prstGeom>
        </p:spPr>
      </p:pic>
    </p:spTree>
    <p:extLst>
      <p:ext uri="{BB962C8B-B14F-4D97-AF65-F5344CB8AC3E}">
        <p14:creationId xmlns:p14="http://schemas.microsoft.com/office/powerpoint/2010/main" val="881252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256221-E284-D746-986A-5975A9D069DF}"/>
              </a:ext>
            </a:extLst>
          </p:cNvPr>
          <p:cNvSpPr txBox="1"/>
          <p:nvPr/>
        </p:nvSpPr>
        <p:spPr>
          <a:xfrm>
            <a:off x="2229493" y="154113"/>
            <a:ext cx="7376844" cy="369332"/>
          </a:xfrm>
          <a:prstGeom prst="rect">
            <a:avLst/>
          </a:prstGeom>
          <a:noFill/>
        </p:spPr>
        <p:txBody>
          <a:bodyPr wrap="square" rtlCol="0">
            <a:spAutoFit/>
          </a:bodyPr>
          <a:lstStyle/>
          <a:p>
            <a:r>
              <a:rPr lang="en-US" dirty="0"/>
              <a:t>Simplest model for a First Order Un-Phase Transition with Quarkyonic Matter</a:t>
            </a:r>
          </a:p>
        </p:txBody>
      </p:sp>
      <p:grpSp>
        <p:nvGrpSpPr>
          <p:cNvPr id="7" name="Group 6">
            <a:extLst>
              <a:ext uri="{FF2B5EF4-FFF2-40B4-BE49-F238E27FC236}">
                <a16:creationId xmlns:a16="http://schemas.microsoft.com/office/drawing/2014/main" id="{04B2D45F-CF92-FB47-B660-7421A76312FC}"/>
              </a:ext>
            </a:extLst>
          </p:cNvPr>
          <p:cNvGrpSpPr/>
          <p:nvPr/>
        </p:nvGrpSpPr>
        <p:grpSpPr>
          <a:xfrm>
            <a:off x="2543219" y="741591"/>
            <a:ext cx="6524091" cy="3416320"/>
            <a:chOff x="2543219" y="741591"/>
            <a:chExt cx="6524091" cy="3416320"/>
          </a:xfrm>
        </p:grpSpPr>
        <p:sp>
          <p:nvSpPr>
            <p:cNvPr id="3" name="TextBox 2">
              <a:extLst>
                <a:ext uri="{FF2B5EF4-FFF2-40B4-BE49-F238E27FC236}">
                  <a16:creationId xmlns:a16="http://schemas.microsoft.com/office/drawing/2014/main" id="{2E41593F-77E6-634D-870E-CE065F9F2685}"/>
                </a:ext>
              </a:extLst>
            </p:cNvPr>
            <p:cNvSpPr txBox="1"/>
            <p:nvPr/>
          </p:nvSpPr>
          <p:spPr>
            <a:xfrm>
              <a:off x="2543219" y="741591"/>
              <a:ext cx="6524091" cy="3416320"/>
            </a:xfrm>
            <a:prstGeom prst="rect">
              <a:avLst/>
            </a:prstGeom>
            <a:noFill/>
          </p:spPr>
          <p:txBody>
            <a:bodyPr wrap="square" rtlCol="0">
              <a:spAutoFit/>
            </a:bodyPr>
            <a:lstStyle/>
            <a:p>
              <a:pPr algn="ctr"/>
              <a:r>
                <a:rPr lang="en-US" dirty="0"/>
                <a:t>Above some Fermi momentum, assume a Fermi surface shell develops.  For momenta                                   </a:t>
              </a:r>
            </a:p>
            <a:p>
              <a:pPr algn="ctr"/>
              <a:endParaRPr lang="en-US" dirty="0"/>
            </a:p>
            <a:p>
              <a:pPr algn="ctr"/>
              <a:endParaRPr lang="en-US" dirty="0"/>
            </a:p>
            <a:p>
              <a:pPr algn="ctr"/>
              <a:r>
                <a:rPr lang="en-US" dirty="0"/>
                <a:t> the degrees of freedom are nucleons.  Near the Fermi surface there can be non-perturbative low momentum interactions.</a:t>
              </a:r>
            </a:p>
            <a:p>
              <a:pPr algn="ctr"/>
              <a:endParaRPr lang="en-US" dirty="0"/>
            </a:p>
            <a:p>
              <a:pPr algn="ctr"/>
              <a:r>
                <a:rPr lang="en-US" dirty="0"/>
                <a:t>For momentum</a:t>
              </a:r>
            </a:p>
            <a:p>
              <a:pPr algn="ctr"/>
              <a:endParaRPr lang="en-US" dirty="0"/>
            </a:p>
            <a:p>
              <a:pPr algn="ctr"/>
              <a:r>
                <a:rPr lang="en-US" dirty="0"/>
                <a:t> </a:t>
              </a:r>
            </a:p>
            <a:p>
              <a:pPr algn="ctr"/>
              <a:endParaRPr lang="en-US" dirty="0"/>
            </a:p>
            <a:p>
              <a:pPr algn="ctr"/>
              <a:r>
                <a:rPr lang="en-US" dirty="0"/>
                <a:t>The degrees of freedom are quarks.</a:t>
              </a:r>
            </a:p>
          </p:txBody>
        </p:sp>
        <p:pic>
          <p:nvPicPr>
            <p:cNvPr id="4" name="Picture 3">
              <a:extLst>
                <a:ext uri="{FF2B5EF4-FFF2-40B4-BE49-F238E27FC236}">
                  <a16:creationId xmlns:a16="http://schemas.microsoft.com/office/drawing/2014/main" id="{F60548F0-DA38-0549-8640-10E0BE10045B}"/>
                </a:ext>
              </a:extLst>
            </p:cNvPr>
            <p:cNvPicPr>
              <a:picLocks noChangeAspect="1"/>
            </p:cNvPicPr>
            <p:nvPr/>
          </p:nvPicPr>
          <p:blipFill>
            <a:blip r:embed="rId2"/>
            <a:stretch>
              <a:fillRect/>
            </a:stretch>
          </p:blipFill>
          <p:spPr>
            <a:xfrm>
              <a:off x="4359728" y="1466849"/>
              <a:ext cx="2521595" cy="383721"/>
            </a:xfrm>
            <a:prstGeom prst="rect">
              <a:avLst/>
            </a:prstGeom>
          </p:spPr>
        </p:pic>
        <p:pic>
          <p:nvPicPr>
            <p:cNvPr id="5" name="Picture 4">
              <a:extLst>
                <a:ext uri="{FF2B5EF4-FFF2-40B4-BE49-F238E27FC236}">
                  <a16:creationId xmlns:a16="http://schemas.microsoft.com/office/drawing/2014/main" id="{6FB00974-2F47-9341-BB86-D8B5B6517EE3}"/>
                </a:ext>
              </a:extLst>
            </p:cNvPr>
            <p:cNvPicPr>
              <a:picLocks noChangeAspect="1"/>
            </p:cNvPicPr>
            <p:nvPr/>
          </p:nvPicPr>
          <p:blipFill>
            <a:blip r:embed="rId3"/>
            <a:stretch>
              <a:fillRect/>
            </a:stretch>
          </p:blipFill>
          <p:spPr>
            <a:xfrm>
              <a:off x="5044627" y="3067050"/>
              <a:ext cx="1521277" cy="351064"/>
            </a:xfrm>
            <a:prstGeom prst="rect">
              <a:avLst/>
            </a:prstGeom>
          </p:spPr>
        </p:pic>
      </p:grpSp>
      <p:sp>
        <p:nvSpPr>
          <p:cNvPr id="6" name="TextBox 5">
            <a:extLst>
              <a:ext uri="{FF2B5EF4-FFF2-40B4-BE49-F238E27FC236}">
                <a16:creationId xmlns:a16="http://schemas.microsoft.com/office/drawing/2014/main" id="{7196AF3E-E647-7346-8EE1-6F23268589A1}"/>
              </a:ext>
            </a:extLst>
          </p:cNvPr>
          <p:cNvSpPr txBox="1"/>
          <p:nvPr/>
        </p:nvSpPr>
        <p:spPr>
          <a:xfrm>
            <a:off x="1582221" y="4304486"/>
            <a:ext cx="9041258" cy="923330"/>
          </a:xfrm>
          <a:prstGeom prst="rect">
            <a:avLst/>
          </a:prstGeom>
          <a:noFill/>
        </p:spPr>
        <p:txBody>
          <a:bodyPr wrap="square" rtlCol="0">
            <a:spAutoFit/>
          </a:bodyPr>
          <a:lstStyle/>
          <a:p>
            <a:pPr algn="ctr"/>
            <a:r>
              <a:rPr lang="en-US" dirty="0"/>
              <a:t>When the Fermi shell first appear, Delta is of the order of the QCD scale.  At high densities, it must narrow to be of order 1/N_C^2 because we require that we smoothly match to a QCD limit for a a finite shell thickness</a:t>
            </a:r>
          </a:p>
        </p:txBody>
      </p:sp>
      <p:pic>
        <p:nvPicPr>
          <p:cNvPr id="8" name="Picture 7">
            <a:extLst>
              <a:ext uri="{FF2B5EF4-FFF2-40B4-BE49-F238E27FC236}">
                <a16:creationId xmlns:a16="http://schemas.microsoft.com/office/drawing/2014/main" id="{4F5A9434-3982-DA46-9E64-F8B3F436A466}"/>
              </a:ext>
            </a:extLst>
          </p:cNvPr>
          <p:cNvPicPr>
            <a:picLocks noChangeAspect="1"/>
          </p:cNvPicPr>
          <p:nvPr/>
        </p:nvPicPr>
        <p:blipFill>
          <a:blip r:embed="rId4"/>
          <a:stretch>
            <a:fillRect/>
          </a:stretch>
        </p:blipFill>
        <p:spPr>
          <a:xfrm>
            <a:off x="3795756" y="5374391"/>
            <a:ext cx="5271554" cy="325596"/>
          </a:xfrm>
          <a:prstGeom prst="rect">
            <a:avLst/>
          </a:prstGeom>
        </p:spPr>
      </p:pic>
      <p:sp>
        <p:nvSpPr>
          <p:cNvPr id="9" name="TextBox 8">
            <a:extLst>
              <a:ext uri="{FF2B5EF4-FFF2-40B4-BE49-F238E27FC236}">
                <a16:creationId xmlns:a16="http://schemas.microsoft.com/office/drawing/2014/main" id="{1B65B28E-4011-154F-846C-EE5DA25277D0}"/>
              </a:ext>
            </a:extLst>
          </p:cNvPr>
          <p:cNvSpPr txBox="1"/>
          <p:nvPr/>
        </p:nvSpPr>
        <p:spPr>
          <a:xfrm>
            <a:off x="9799093" y="313899"/>
            <a:ext cx="2060811" cy="646331"/>
          </a:xfrm>
          <a:prstGeom prst="rect">
            <a:avLst/>
          </a:prstGeom>
          <a:noFill/>
        </p:spPr>
        <p:txBody>
          <a:bodyPr wrap="square" rtlCol="0">
            <a:spAutoFit/>
          </a:bodyPr>
          <a:lstStyle/>
          <a:p>
            <a:pPr algn="ctr"/>
            <a:r>
              <a:rPr lang="en-US" dirty="0" err="1"/>
              <a:t>McLerran</a:t>
            </a:r>
            <a:r>
              <a:rPr lang="en-US" dirty="0"/>
              <a:t> and Reddy</a:t>
            </a:r>
          </a:p>
        </p:txBody>
      </p:sp>
    </p:spTree>
    <p:extLst>
      <p:ext uri="{BB962C8B-B14F-4D97-AF65-F5344CB8AC3E}">
        <p14:creationId xmlns:p14="http://schemas.microsoft.com/office/powerpoint/2010/main" val="1774740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EAB699-6999-DC4D-9827-1FB4A87224A9}"/>
              </a:ext>
            </a:extLst>
          </p:cNvPr>
          <p:cNvSpPr txBox="1"/>
          <p:nvPr/>
        </p:nvSpPr>
        <p:spPr>
          <a:xfrm>
            <a:off x="3729519" y="359596"/>
            <a:ext cx="4407614" cy="954107"/>
          </a:xfrm>
          <a:prstGeom prst="rect">
            <a:avLst/>
          </a:prstGeom>
          <a:noFill/>
        </p:spPr>
        <p:txBody>
          <a:bodyPr wrap="square" rtlCol="0">
            <a:spAutoFit/>
          </a:bodyPr>
          <a:lstStyle/>
          <a:p>
            <a:r>
              <a:rPr lang="en-US" sz="2000" dirty="0"/>
              <a:t>A reasonable parameterization is</a:t>
            </a:r>
          </a:p>
          <a:p>
            <a:endParaRPr lang="en-US" dirty="0"/>
          </a:p>
          <a:p>
            <a:endParaRPr lang="en-US" dirty="0"/>
          </a:p>
        </p:txBody>
      </p:sp>
      <p:pic>
        <p:nvPicPr>
          <p:cNvPr id="9" name="Picture 8">
            <a:extLst>
              <a:ext uri="{FF2B5EF4-FFF2-40B4-BE49-F238E27FC236}">
                <a16:creationId xmlns:a16="http://schemas.microsoft.com/office/drawing/2014/main" id="{EF6BF453-92BD-2B4E-AD2D-E69FDDA58F6C}"/>
              </a:ext>
            </a:extLst>
          </p:cNvPr>
          <p:cNvPicPr>
            <a:picLocks noChangeAspect="1"/>
          </p:cNvPicPr>
          <p:nvPr/>
        </p:nvPicPr>
        <p:blipFill>
          <a:blip r:embed="rId2"/>
          <a:stretch>
            <a:fillRect/>
          </a:stretch>
        </p:blipFill>
        <p:spPr>
          <a:xfrm>
            <a:off x="4894813" y="1205896"/>
            <a:ext cx="1090705" cy="791641"/>
          </a:xfrm>
          <a:prstGeom prst="rect">
            <a:avLst/>
          </a:prstGeom>
        </p:spPr>
      </p:pic>
      <p:sp>
        <p:nvSpPr>
          <p:cNvPr id="4" name="TextBox 3">
            <a:extLst>
              <a:ext uri="{FF2B5EF4-FFF2-40B4-BE49-F238E27FC236}">
                <a16:creationId xmlns:a16="http://schemas.microsoft.com/office/drawing/2014/main" id="{4584D673-CFC6-0C4A-81E7-79994CFC49EC}"/>
              </a:ext>
            </a:extLst>
          </p:cNvPr>
          <p:cNvSpPr txBox="1"/>
          <p:nvPr/>
        </p:nvSpPr>
        <p:spPr>
          <a:xfrm>
            <a:off x="1451610" y="2297430"/>
            <a:ext cx="8401050" cy="707886"/>
          </a:xfrm>
          <a:prstGeom prst="rect">
            <a:avLst/>
          </a:prstGeom>
          <a:noFill/>
        </p:spPr>
        <p:txBody>
          <a:bodyPr wrap="square" rtlCol="0">
            <a:spAutoFit/>
          </a:bodyPr>
          <a:lstStyle/>
          <a:p>
            <a:pPr algn="ctr"/>
            <a:r>
              <a:rPr lang="en-US" sz="2000" dirty="0"/>
              <a:t>But if the density really becomes a constant then the sound velocity diverges.  to have a finite limit with v^2 &lt; 1 need to include a correction</a:t>
            </a:r>
          </a:p>
        </p:txBody>
      </p:sp>
      <p:pic>
        <p:nvPicPr>
          <p:cNvPr id="6" name="Picture 5">
            <a:extLst>
              <a:ext uri="{FF2B5EF4-FFF2-40B4-BE49-F238E27FC236}">
                <a16:creationId xmlns:a16="http://schemas.microsoft.com/office/drawing/2014/main" id="{8FDE5512-6B97-B24B-A94E-516F2518865B}"/>
              </a:ext>
            </a:extLst>
          </p:cNvPr>
          <p:cNvPicPr>
            <a:picLocks noChangeAspect="1"/>
          </p:cNvPicPr>
          <p:nvPr/>
        </p:nvPicPr>
        <p:blipFill>
          <a:blip r:embed="rId3"/>
          <a:stretch>
            <a:fillRect/>
          </a:stretch>
        </p:blipFill>
        <p:spPr>
          <a:xfrm>
            <a:off x="4149135" y="3142178"/>
            <a:ext cx="2324174" cy="846865"/>
          </a:xfrm>
          <a:prstGeom prst="rect">
            <a:avLst/>
          </a:prstGeom>
        </p:spPr>
      </p:pic>
      <p:sp>
        <p:nvSpPr>
          <p:cNvPr id="7" name="TextBox 6">
            <a:extLst>
              <a:ext uri="{FF2B5EF4-FFF2-40B4-BE49-F238E27FC236}">
                <a16:creationId xmlns:a16="http://schemas.microsoft.com/office/drawing/2014/main" id="{03DDA669-23CB-AC4D-8256-BC905CB977BB}"/>
              </a:ext>
            </a:extLst>
          </p:cNvPr>
          <p:cNvSpPr txBox="1"/>
          <p:nvPr/>
        </p:nvSpPr>
        <p:spPr>
          <a:xfrm>
            <a:off x="525780" y="4514850"/>
            <a:ext cx="11401418" cy="369332"/>
          </a:xfrm>
          <a:prstGeom prst="rect">
            <a:avLst/>
          </a:prstGeom>
          <a:noFill/>
        </p:spPr>
        <p:txBody>
          <a:bodyPr wrap="square" rtlCol="0">
            <a:spAutoFit/>
          </a:bodyPr>
          <a:lstStyle/>
          <a:p>
            <a:pPr algn="ctr"/>
            <a:r>
              <a:rPr lang="en-US" dirty="0"/>
              <a:t>This correction is important only at very high density where the quark contribution is of the order of the baryons</a:t>
            </a:r>
          </a:p>
        </p:txBody>
      </p:sp>
    </p:spTree>
    <p:extLst>
      <p:ext uri="{BB962C8B-B14F-4D97-AF65-F5344CB8AC3E}">
        <p14:creationId xmlns:p14="http://schemas.microsoft.com/office/powerpoint/2010/main" val="4245977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593E23-AF49-3F4F-A667-D484B2FBB2AB}"/>
              </a:ext>
            </a:extLst>
          </p:cNvPr>
          <p:cNvSpPr txBox="1"/>
          <p:nvPr/>
        </p:nvSpPr>
        <p:spPr>
          <a:xfrm>
            <a:off x="1840230" y="297180"/>
            <a:ext cx="7383780" cy="646331"/>
          </a:xfrm>
          <a:prstGeom prst="rect">
            <a:avLst/>
          </a:prstGeom>
          <a:noFill/>
        </p:spPr>
        <p:txBody>
          <a:bodyPr wrap="square" rtlCol="0">
            <a:spAutoFit/>
          </a:bodyPr>
          <a:lstStyle/>
          <a:p>
            <a:pPr algn="ctr"/>
            <a:r>
              <a:rPr lang="en-US" dirty="0"/>
              <a:t>In explicit computation, we used a phenomenological equation of state for nuclear matter that is hard, and matched at a few times nuclear density</a:t>
            </a:r>
          </a:p>
        </p:txBody>
      </p:sp>
      <p:grpSp>
        <p:nvGrpSpPr>
          <p:cNvPr id="7" name="Group 6">
            <a:extLst>
              <a:ext uri="{FF2B5EF4-FFF2-40B4-BE49-F238E27FC236}">
                <a16:creationId xmlns:a16="http://schemas.microsoft.com/office/drawing/2014/main" id="{EA401159-4A19-7D4B-A754-96BA52F8ADEB}"/>
              </a:ext>
            </a:extLst>
          </p:cNvPr>
          <p:cNvGrpSpPr/>
          <p:nvPr/>
        </p:nvGrpSpPr>
        <p:grpSpPr>
          <a:xfrm>
            <a:off x="7506269" y="834329"/>
            <a:ext cx="4421295" cy="4839838"/>
            <a:chOff x="402590" y="275590"/>
            <a:chExt cx="4569460" cy="4962922"/>
          </a:xfrm>
        </p:grpSpPr>
        <p:pic>
          <p:nvPicPr>
            <p:cNvPr id="8" name="Picture 7">
              <a:extLst>
                <a:ext uri="{FF2B5EF4-FFF2-40B4-BE49-F238E27FC236}">
                  <a16:creationId xmlns:a16="http://schemas.microsoft.com/office/drawing/2014/main" id="{D34F1596-EAB2-7046-9C82-BFF532B37A5D}"/>
                </a:ext>
              </a:extLst>
            </p:cNvPr>
            <p:cNvPicPr>
              <a:picLocks noChangeAspect="1"/>
            </p:cNvPicPr>
            <p:nvPr/>
          </p:nvPicPr>
          <p:blipFill>
            <a:blip r:embed="rId2"/>
            <a:stretch>
              <a:fillRect/>
            </a:stretch>
          </p:blipFill>
          <p:spPr>
            <a:xfrm>
              <a:off x="402590" y="275590"/>
              <a:ext cx="4569460" cy="4482006"/>
            </a:xfrm>
            <a:prstGeom prst="rect">
              <a:avLst/>
            </a:prstGeom>
          </p:spPr>
        </p:pic>
        <p:sp>
          <p:nvSpPr>
            <p:cNvPr id="9" name="TextBox 8">
              <a:extLst>
                <a:ext uri="{FF2B5EF4-FFF2-40B4-BE49-F238E27FC236}">
                  <a16:creationId xmlns:a16="http://schemas.microsoft.com/office/drawing/2014/main" id="{D50B29AD-189B-864B-9557-0E5382765176}"/>
                </a:ext>
              </a:extLst>
            </p:cNvPr>
            <p:cNvSpPr txBox="1"/>
            <p:nvPr/>
          </p:nvSpPr>
          <p:spPr>
            <a:xfrm>
              <a:off x="1062990" y="4869180"/>
              <a:ext cx="3783330" cy="369332"/>
            </a:xfrm>
            <a:prstGeom prst="rect">
              <a:avLst/>
            </a:prstGeom>
            <a:noFill/>
          </p:spPr>
          <p:txBody>
            <a:bodyPr wrap="square" rtlCol="0">
              <a:spAutoFit/>
            </a:bodyPr>
            <a:lstStyle/>
            <a:p>
              <a:r>
                <a:rPr lang="en-US" dirty="0"/>
                <a:t>Y. Fujimoto, K. Fukushima, K. </a:t>
              </a:r>
              <a:r>
                <a:rPr lang="en-US" dirty="0" err="1"/>
                <a:t>Murase</a:t>
              </a:r>
              <a:endParaRPr lang="en-US" dirty="0"/>
            </a:p>
          </p:txBody>
        </p:sp>
      </p:grpSp>
      <p:pic>
        <p:nvPicPr>
          <p:cNvPr id="4" name="Picture 3">
            <a:extLst>
              <a:ext uri="{FF2B5EF4-FFF2-40B4-BE49-F238E27FC236}">
                <a16:creationId xmlns:a16="http://schemas.microsoft.com/office/drawing/2014/main" id="{0F347446-3CA9-B145-87C9-50A8859C0461}"/>
              </a:ext>
            </a:extLst>
          </p:cNvPr>
          <p:cNvPicPr>
            <a:picLocks noChangeAspect="1"/>
          </p:cNvPicPr>
          <p:nvPr/>
        </p:nvPicPr>
        <p:blipFill>
          <a:blip r:embed="rId3"/>
          <a:stretch>
            <a:fillRect/>
          </a:stretch>
        </p:blipFill>
        <p:spPr>
          <a:xfrm>
            <a:off x="3814655" y="1120140"/>
            <a:ext cx="3827489" cy="3615635"/>
          </a:xfrm>
          <a:prstGeom prst="rect">
            <a:avLst/>
          </a:prstGeom>
        </p:spPr>
      </p:pic>
      <p:pic>
        <p:nvPicPr>
          <p:cNvPr id="6" name="Picture 5">
            <a:extLst>
              <a:ext uri="{FF2B5EF4-FFF2-40B4-BE49-F238E27FC236}">
                <a16:creationId xmlns:a16="http://schemas.microsoft.com/office/drawing/2014/main" id="{9BACA09B-4188-9C42-AA34-2C95036B1139}"/>
              </a:ext>
            </a:extLst>
          </p:cNvPr>
          <p:cNvPicPr>
            <a:picLocks noChangeAspect="1"/>
          </p:cNvPicPr>
          <p:nvPr/>
        </p:nvPicPr>
        <p:blipFill>
          <a:blip r:embed="rId4"/>
          <a:stretch>
            <a:fillRect/>
          </a:stretch>
        </p:blipFill>
        <p:spPr>
          <a:xfrm>
            <a:off x="157224" y="1120140"/>
            <a:ext cx="3793306" cy="3615634"/>
          </a:xfrm>
          <a:prstGeom prst="rect">
            <a:avLst/>
          </a:prstGeom>
        </p:spPr>
      </p:pic>
    </p:spTree>
    <p:extLst>
      <p:ext uri="{BB962C8B-B14F-4D97-AF65-F5344CB8AC3E}">
        <p14:creationId xmlns:p14="http://schemas.microsoft.com/office/powerpoint/2010/main" val="3978243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91852D-B22E-974A-BFB9-F9F440509209}"/>
              </a:ext>
            </a:extLst>
          </p:cNvPr>
          <p:cNvSpPr txBox="1"/>
          <p:nvPr/>
        </p:nvSpPr>
        <p:spPr>
          <a:xfrm>
            <a:off x="3642360" y="213360"/>
            <a:ext cx="4221480" cy="369332"/>
          </a:xfrm>
          <a:prstGeom prst="rect">
            <a:avLst/>
          </a:prstGeom>
          <a:noFill/>
        </p:spPr>
        <p:txBody>
          <a:bodyPr wrap="square" rtlCol="0">
            <a:spAutoFit/>
          </a:bodyPr>
          <a:lstStyle/>
          <a:p>
            <a:r>
              <a:rPr lang="en-US" dirty="0"/>
              <a:t>With </a:t>
            </a:r>
            <a:r>
              <a:rPr lang="en-US" dirty="0" err="1"/>
              <a:t>Kiea</a:t>
            </a:r>
            <a:r>
              <a:rPr lang="en-US" dirty="0"/>
              <a:t>-song Jeon and </a:t>
            </a:r>
            <a:r>
              <a:rPr lang="en-US" dirty="0" err="1"/>
              <a:t>Srimoyee</a:t>
            </a:r>
            <a:r>
              <a:rPr lang="en-US" dirty="0"/>
              <a:t> Sen</a:t>
            </a:r>
          </a:p>
        </p:txBody>
      </p:sp>
      <p:sp>
        <p:nvSpPr>
          <p:cNvPr id="3" name="TextBox 2">
            <a:extLst>
              <a:ext uri="{FF2B5EF4-FFF2-40B4-BE49-F238E27FC236}">
                <a16:creationId xmlns:a16="http://schemas.microsoft.com/office/drawing/2014/main" id="{7096C7C5-F4C1-C141-A9FF-96568A58A5BF}"/>
              </a:ext>
            </a:extLst>
          </p:cNvPr>
          <p:cNvSpPr txBox="1"/>
          <p:nvPr/>
        </p:nvSpPr>
        <p:spPr>
          <a:xfrm>
            <a:off x="2438400" y="868680"/>
            <a:ext cx="6888480" cy="2585323"/>
          </a:xfrm>
          <a:prstGeom prst="rect">
            <a:avLst/>
          </a:prstGeom>
          <a:noFill/>
        </p:spPr>
        <p:txBody>
          <a:bodyPr wrap="square" rtlCol="0">
            <a:spAutoFit/>
          </a:bodyPr>
          <a:lstStyle/>
          <a:p>
            <a:pPr algn="ctr"/>
            <a:r>
              <a:rPr lang="en-US" dirty="0"/>
              <a:t>Treat nucleons as free gas in excluded volume determined by volume not included in hard cores.  Put in a Fermi shell near the fermi surface</a:t>
            </a:r>
          </a:p>
          <a:p>
            <a:pPr algn="ctr"/>
            <a:endParaRPr lang="en-US" dirty="0"/>
          </a:p>
          <a:p>
            <a:pPr algn="ctr"/>
            <a:r>
              <a:rPr lang="en-US" dirty="0"/>
              <a:t>Quark in a sphere below the fermi surface</a:t>
            </a:r>
          </a:p>
          <a:p>
            <a:pPr algn="ctr"/>
            <a:endParaRPr lang="en-US" dirty="0"/>
          </a:p>
          <a:p>
            <a:pPr algn="ctr"/>
            <a:r>
              <a:rPr lang="en-US" dirty="0"/>
              <a:t>Minimize the energy to determine shell thickness</a:t>
            </a:r>
          </a:p>
          <a:p>
            <a:pPr algn="ctr"/>
            <a:endParaRPr lang="en-US" dirty="0"/>
          </a:p>
          <a:p>
            <a:pPr algn="ctr"/>
            <a:r>
              <a:rPr lang="en-US" dirty="0"/>
              <a:t>Acceptable equations of state with maximum in sound velocity near hard core density</a:t>
            </a:r>
          </a:p>
        </p:txBody>
      </p:sp>
      <p:sp>
        <p:nvSpPr>
          <p:cNvPr id="4" name="TextBox 3">
            <a:extLst>
              <a:ext uri="{FF2B5EF4-FFF2-40B4-BE49-F238E27FC236}">
                <a16:creationId xmlns:a16="http://schemas.microsoft.com/office/drawing/2014/main" id="{B0E1964E-409B-9842-877D-E1EC3A42B611}"/>
              </a:ext>
            </a:extLst>
          </p:cNvPr>
          <p:cNvSpPr txBox="1"/>
          <p:nvPr/>
        </p:nvSpPr>
        <p:spPr>
          <a:xfrm>
            <a:off x="2743200" y="4160520"/>
            <a:ext cx="5455920" cy="1200329"/>
          </a:xfrm>
          <a:prstGeom prst="rect">
            <a:avLst/>
          </a:prstGeom>
          <a:noFill/>
        </p:spPr>
        <p:txBody>
          <a:bodyPr wrap="square" rtlCol="0">
            <a:spAutoFit/>
          </a:bodyPr>
          <a:lstStyle/>
          <a:p>
            <a:pPr algn="ctr"/>
            <a:r>
              <a:rPr lang="en-US" dirty="0"/>
              <a:t>J. </a:t>
            </a:r>
            <a:r>
              <a:rPr lang="en-US" dirty="0" err="1"/>
              <a:t>Magueron</a:t>
            </a:r>
            <a:r>
              <a:rPr lang="en-US" dirty="0"/>
              <a:t> and</a:t>
            </a:r>
          </a:p>
          <a:p>
            <a:pPr algn="ctr"/>
            <a:r>
              <a:rPr lang="en-US" dirty="0"/>
              <a:t>With Jeon, Duarte and Hernandez:</a:t>
            </a:r>
          </a:p>
          <a:p>
            <a:pPr algn="ctr"/>
            <a:endParaRPr lang="en-US" dirty="0"/>
          </a:p>
          <a:p>
            <a:pPr algn="ctr"/>
            <a:r>
              <a:rPr lang="en-US" dirty="0"/>
              <a:t> beta equilibrium including hard core effect in progress</a:t>
            </a:r>
          </a:p>
        </p:txBody>
      </p:sp>
    </p:spTree>
    <p:extLst>
      <p:ext uri="{BB962C8B-B14F-4D97-AF65-F5344CB8AC3E}">
        <p14:creationId xmlns:p14="http://schemas.microsoft.com/office/powerpoint/2010/main" val="1598182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848144-C08A-894E-94D6-C9CC56C45756}"/>
              </a:ext>
            </a:extLst>
          </p:cNvPr>
          <p:cNvSpPr txBox="1"/>
          <p:nvPr/>
        </p:nvSpPr>
        <p:spPr>
          <a:xfrm>
            <a:off x="2627586" y="157655"/>
            <a:ext cx="7010400" cy="1631216"/>
          </a:xfrm>
          <a:prstGeom prst="rect">
            <a:avLst/>
          </a:prstGeom>
          <a:noFill/>
        </p:spPr>
        <p:txBody>
          <a:bodyPr wrap="square" rtlCol="0">
            <a:spAutoFit/>
          </a:bodyPr>
          <a:lstStyle/>
          <a:p>
            <a:pPr algn="ctr"/>
            <a:r>
              <a:rPr lang="en-US" sz="2000" b="1" dirty="0"/>
              <a:t>Main conclusion: </a:t>
            </a:r>
          </a:p>
          <a:p>
            <a:pPr algn="ctr"/>
            <a:r>
              <a:rPr lang="en-US" sz="2000" b="1" dirty="0"/>
              <a:t> If a maximum in the sound velocity is conclusively determined from neutrons star studies, it very probably is due to a hard core nucleon density at about the density of the maximum, and the physics at and beyond the maximum involves quarks.</a:t>
            </a:r>
          </a:p>
        </p:txBody>
      </p:sp>
      <p:sp>
        <p:nvSpPr>
          <p:cNvPr id="3" name="TextBox 2">
            <a:extLst>
              <a:ext uri="{FF2B5EF4-FFF2-40B4-BE49-F238E27FC236}">
                <a16:creationId xmlns:a16="http://schemas.microsoft.com/office/drawing/2014/main" id="{3FB22422-8E83-B543-B8D1-0071DCBC82E8}"/>
              </a:ext>
            </a:extLst>
          </p:cNvPr>
          <p:cNvSpPr txBox="1"/>
          <p:nvPr/>
        </p:nvSpPr>
        <p:spPr>
          <a:xfrm>
            <a:off x="2627586" y="1788871"/>
            <a:ext cx="7083973" cy="3508653"/>
          </a:xfrm>
          <a:prstGeom prst="rect">
            <a:avLst/>
          </a:prstGeom>
          <a:noFill/>
        </p:spPr>
        <p:txBody>
          <a:bodyPr wrap="square" rtlCol="0">
            <a:spAutoFit/>
          </a:bodyPr>
          <a:lstStyle/>
          <a:p>
            <a:pPr algn="ctr"/>
            <a:r>
              <a:rPr lang="en-US" dirty="0"/>
              <a:t>\</a:t>
            </a:r>
          </a:p>
          <a:p>
            <a:pPr algn="ctr"/>
            <a:endParaRPr lang="en-US" dirty="0"/>
          </a:p>
          <a:p>
            <a:pPr algn="ctr"/>
            <a:r>
              <a:rPr lang="en-US" dirty="0"/>
              <a:t>How to experimentally see this singular behavior of sound velocity and Fermi momentum distribution in lab experiments?</a:t>
            </a:r>
          </a:p>
          <a:p>
            <a:pPr algn="ctr"/>
            <a:endParaRPr lang="en-US" dirty="0"/>
          </a:p>
          <a:p>
            <a:pPr algn="ctr"/>
            <a:r>
              <a:rPr lang="en-US" dirty="0"/>
              <a:t>How to measure Fermi momentum distribution at high density?</a:t>
            </a:r>
          </a:p>
          <a:p>
            <a:pPr algn="ctr"/>
            <a:endParaRPr lang="en-US" dirty="0"/>
          </a:p>
          <a:p>
            <a:pPr algn="ctr"/>
            <a:r>
              <a:rPr lang="en-US" dirty="0"/>
              <a:t>Theoretically, getting the sound velocity less than 1 is clumsy, and in a really good treatment it should be automatic.  </a:t>
            </a:r>
          </a:p>
          <a:p>
            <a:pPr algn="ctr"/>
            <a:r>
              <a:rPr lang="en-US" dirty="0"/>
              <a:t>Meh?  </a:t>
            </a:r>
          </a:p>
          <a:p>
            <a:pPr algn="ctr"/>
            <a:r>
              <a:rPr lang="en-US" dirty="0"/>
              <a:t>Shrug?</a:t>
            </a:r>
          </a:p>
          <a:p>
            <a:pPr algn="ctr"/>
            <a:r>
              <a:rPr lang="en-US" sz="2400" b="1" dirty="0">
                <a:solidFill>
                  <a:srgbClr val="FF0000"/>
                </a:solidFill>
              </a:rPr>
              <a:t>I think not!</a:t>
            </a:r>
          </a:p>
        </p:txBody>
      </p:sp>
    </p:spTree>
    <p:extLst>
      <p:ext uri="{BB962C8B-B14F-4D97-AF65-F5344CB8AC3E}">
        <p14:creationId xmlns:p14="http://schemas.microsoft.com/office/powerpoint/2010/main" val="3720006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4D150-B0DB-1949-B930-662F761576B4}"/>
              </a:ext>
            </a:extLst>
          </p:cNvPr>
          <p:cNvSpPr txBox="1"/>
          <p:nvPr/>
        </p:nvSpPr>
        <p:spPr>
          <a:xfrm>
            <a:off x="4603531" y="315310"/>
            <a:ext cx="4582510" cy="369332"/>
          </a:xfrm>
          <a:prstGeom prst="rect">
            <a:avLst/>
          </a:prstGeom>
          <a:noFill/>
        </p:spPr>
        <p:txBody>
          <a:bodyPr wrap="square" rtlCol="0">
            <a:spAutoFit/>
          </a:bodyPr>
          <a:lstStyle/>
          <a:p>
            <a:r>
              <a:rPr lang="en-US" dirty="0"/>
              <a:t>Quarkyonic Matter:</a:t>
            </a:r>
          </a:p>
        </p:txBody>
      </p:sp>
      <p:sp>
        <p:nvSpPr>
          <p:cNvPr id="3" name="TextBox 2">
            <a:extLst>
              <a:ext uri="{FF2B5EF4-FFF2-40B4-BE49-F238E27FC236}">
                <a16:creationId xmlns:a16="http://schemas.microsoft.com/office/drawing/2014/main" id="{DE90F0E5-04F1-E742-A431-D48BF5897A1A}"/>
              </a:ext>
            </a:extLst>
          </p:cNvPr>
          <p:cNvSpPr txBox="1"/>
          <p:nvPr/>
        </p:nvSpPr>
        <p:spPr>
          <a:xfrm>
            <a:off x="1376855" y="819807"/>
            <a:ext cx="9133490" cy="646331"/>
          </a:xfrm>
          <a:prstGeom prst="rect">
            <a:avLst/>
          </a:prstGeom>
          <a:noFill/>
        </p:spPr>
        <p:txBody>
          <a:bodyPr wrap="square" rtlCol="0">
            <a:spAutoFit/>
          </a:bodyPr>
          <a:lstStyle/>
          <a:p>
            <a:pPr algn="ctr"/>
            <a:r>
              <a:rPr lang="en-US" dirty="0"/>
              <a:t>Confinement at finite temperature disappears because the Debye screening length become shorter than the confinement scale.  Gluons give</a:t>
            </a:r>
          </a:p>
        </p:txBody>
      </p:sp>
      <p:sp>
        <p:nvSpPr>
          <p:cNvPr id="8" name="TextBox 7">
            <a:extLst>
              <a:ext uri="{FF2B5EF4-FFF2-40B4-BE49-F238E27FC236}">
                <a16:creationId xmlns:a16="http://schemas.microsoft.com/office/drawing/2014/main" id="{B8CB4C14-28EF-E643-804B-049EDAC992E1}"/>
              </a:ext>
            </a:extLst>
          </p:cNvPr>
          <p:cNvSpPr txBox="1"/>
          <p:nvPr/>
        </p:nvSpPr>
        <p:spPr>
          <a:xfrm>
            <a:off x="354842" y="109182"/>
            <a:ext cx="2183854" cy="369332"/>
          </a:xfrm>
          <a:prstGeom prst="rect">
            <a:avLst/>
          </a:prstGeom>
          <a:noFill/>
        </p:spPr>
        <p:txBody>
          <a:bodyPr wrap="square" rtlCol="0">
            <a:spAutoFit/>
          </a:bodyPr>
          <a:lstStyle/>
          <a:p>
            <a:r>
              <a:rPr lang="en-US" dirty="0"/>
              <a:t>with </a:t>
            </a:r>
            <a:r>
              <a:rPr lang="en-US" dirty="0" err="1"/>
              <a:t>Pisarski</a:t>
            </a:r>
            <a:r>
              <a:rPr lang="en-US" dirty="0"/>
              <a:t> </a:t>
            </a:r>
          </a:p>
        </p:txBody>
      </p:sp>
      <p:pic>
        <p:nvPicPr>
          <p:cNvPr id="13" name="Picture 12">
            <a:extLst>
              <a:ext uri="{FF2B5EF4-FFF2-40B4-BE49-F238E27FC236}">
                <a16:creationId xmlns:a16="http://schemas.microsoft.com/office/drawing/2014/main" id="{294FC462-1AE6-104B-89A2-0DFA5C10ECB0}"/>
              </a:ext>
            </a:extLst>
          </p:cNvPr>
          <p:cNvPicPr>
            <a:picLocks noChangeAspect="1"/>
          </p:cNvPicPr>
          <p:nvPr/>
        </p:nvPicPr>
        <p:blipFill>
          <a:blip r:embed="rId2"/>
          <a:stretch>
            <a:fillRect/>
          </a:stretch>
        </p:blipFill>
        <p:spPr>
          <a:xfrm>
            <a:off x="4804394" y="1601303"/>
            <a:ext cx="2278411" cy="355278"/>
          </a:xfrm>
          <a:prstGeom prst="rect">
            <a:avLst/>
          </a:prstGeom>
        </p:spPr>
      </p:pic>
      <p:sp>
        <p:nvSpPr>
          <p:cNvPr id="14" name="TextBox 13">
            <a:extLst>
              <a:ext uri="{FF2B5EF4-FFF2-40B4-BE49-F238E27FC236}">
                <a16:creationId xmlns:a16="http://schemas.microsoft.com/office/drawing/2014/main" id="{BCB5A82F-2A14-334C-956C-D669E51681A9}"/>
              </a:ext>
            </a:extLst>
          </p:cNvPr>
          <p:cNvSpPr txBox="1"/>
          <p:nvPr/>
        </p:nvSpPr>
        <p:spPr>
          <a:xfrm>
            <a:off x="4603531" y="2091746"/>
            <a:ext cx="2609385" cy="369332"/>
          </a:xfrm>
          <a:prstGeom prst="rect">
            <a:avLst/>
          </a:prstGeom>
          <a:noFill/>
        </p:spPr>
        <p:txBody>
          <a:bodyPr wrap="square" rtlCol="0">
            <a:spAutoFit/>
          </a:bodyPr>
          <a:lstStyle/>
          <a:p>
            <a:r>
              <a:rPr lang="en-US" dirty="0"/>
              <a:t>At large number of colors</a:t>
            </a:r>
          </a:p>
        </p:txBody>
      </p:sp>
      <p:pic>
        <p:nvPicPr>
          <p:cNvPr id="15" name="Picture 14">
            <a:extLst>
              <a:ext uri="{FF2B5EF4-FFF2-40B4-BE49-F238E27FC236}">
                <a16:creationId xmlns:a16="http://schemas.microsoft.com/office/drawing/2014/main" id="{C2ECFB0D-56B5-5F4E-B39F-FADC7C1B632E}"/>
              </a:ext>
            </a:extLst>
          </p:cNvPr>
          <p:cNvPicPr>
            <a:picLocks noChangeAspect="1"/>
          </p:cNvPicPr>
          <p:nvPr/>
        </p:nvPicPr>
        <p:blipFill>
          <a:blip r:embed="rId3"/>
          <a:stretch>
            <a:fillRect/>
          </a:stretch>
        </p:blipFill>
        <p:spPr>
          <a:xfrm>
            <a:off x="4804394" y="2582189"/>
            <a:ext cx="1879910" cy="369555"/>
          </a:xfrm>
          <a:prstGeom prst="rect">
            <a:avLst/>
          </a:prstGeom>
        </p:spPr>
      </p:pic>
      <p:sp>
        <p:nvSpPr>
          <p:cNvPr id="16" name="TextBox 15">
            <a:extLst>
              <a:ext uri="{FF2B5EF4-FFF2-40B4-BE49-F238E27FC236}">
                <a16:creationId xmlns:a16="http://schemas.microsoft.com/office/drawing/2014/main" id="{D6884004-1661-FD4A-9126-7A58AE298EA5}"/>
              </a:ext>
            </a:extLst>
          </p:cNvPr>
          <p:cNvSpPr txBox="1"/>
          <p:nvPr/>
        </p:nvSpPr>
        <p:spPr>
          <a:xfrm>
            <a:off x="2158082" y="3119269"/>
            <a:ext cx="8352263" cy="369332"/>
          </a:xfrm>
          <a:prstGeom prst="rect">
            <a:avLst/>
          </a:prstGeom>
          <a:noFill/>
        </p:spPr>
        <p:txBody>
          <a:bodyPr wrap="square" rtlCol="0">
            <a:spAutoFit/>
          </a:bodyPr>
          <a:lstStyle/>
          <a:p>
            <a:r>
              <a:rPr lang="en-US"/>
              <a:t>is </a:t>
            </a:r>
            <a:r>
              <a:rPr lang="en-US" dirty="0"/>
              <a:t>held fixed, so that the deconfinement temperature is of order the QCD scale </a:t>
            </a:r>
          </a:p>
        </p:txBody>
      </p:sp>
      <p:sp>
        <p:nvSpPr>
          <p:cNvPr id="17" name="TextBox 16">
            <a:extLst>
              <a:ext uri="{FF2B5EF4-FFF2-40B4-BE49-F238E27FC236}">
                <a16:creationId xmlns:a16="http://schemas.microsoft.com/office/drawing/2014/main" id="{D8F4634A-0CF0-A04A-A2A4-D8ABBD595CA1}"/>
              </a:ext>
            </a:extLst>
          </p:cNvPr>
          <p:cNvSpPr txBox="1"/>
          <p:nvPr/>
        </p:nvSpPr>
        <p:spPr>
          <a:xfrm>
            <a:off x="2654310" y="3661512"/>
            <a:ext cx="7359805" cy="369332"/>
          </a:xfrm>
          <a:prstGeom prst="rect">
            <a:avLst/>
          </a:prstGeom>
          <a:noFill/>
        </p:spPr>
        <p:txBody>
          <a:bodyPr wrap="square" rtlCol="0">
            <a:spAutoFit/>
          </a:bodyPr>
          <a:lstStyle/>
          <a:p>
            <a:r>
              <a:rPr lang="en-US" dirty="0"/>
              <a:t>At finite density on the other hand because there are only </a:t>
            </a:r>
            <a:r>
              <a:rPr lang="en-US" dirty="0" err="1"/>
              <a:t>N_c</a:t>
            </a:r>
            <a:r>
              <a:rPr lang="en-US" dirty="0"/>
              <a:t> quarks</a:t>
            </a:r>
          </a:p>
        </p:txBody>
      </p:sp>
      <p:pic>
        <p:nvPicPr>
          <p:cNvPr id="19" name="Picture 18">
            <a:extLst>
              <a:ext uri="{FF2B5EF4-FFF2-40B4-BE49-F238E27FC236}">
                <a16:creationId xmlns:a16="http://schemas.microsoft.com/office/drawing/2014/main" id="{09AFAABD-9FAB-844F-8A3B-036CEEAEB101}"/>
              </a:ext>
            </a:extLst>
          </p:cNvPr>
          <p:cNvPicPr>
            <a:picLocks noChangeAspect="1"/>
          </p:cNvPicPr>
          <p:nvPr/>
        </p:nvPicPr>
        <p:blipFill>
          <a:blip r:embed="rId4"/>
          <a:stretch>
            <a:fillRect/>
          </a:stretch>
        </p:blipFill>
        <p:spPr>
          <a:xfrm>
            <a:off x="3407019" y="4203755"/>
            <a:ext cx="5212874" cy="373508"/>
          </a:xfrm>
          <a:prstGeom prst="rect">
            <a:avLst/>
          </a:prstGeom>
        </p:spPr>
      </p:pic>
      <p:sp>
        <p:nvSpPr>
          <p:cNvPr id="20" name="TextBox 19">
            <a:extLst>
              <a:ext uri="{FF2B5EF4-FFF2-40B4-BE49-F238E27FC236}">
                <a16:creationId xmlns:a16="http://schemas.microsoft.com/office/drawing/2014/main" id="{1B1E3CA3-E793-D54F-B739-D366716AA525}"/>
              </a:ext>
            </a:extLst>
          </p:cNvPr>
          <p:cNvSpPr txBox="1"/>
          <p:nvPr/>
        </p:nvSpPr>
        <p:spPr>
          <a:xfrm>
            <a:off x="2538696" y="4818566"/>
            <a:ext cx="6739053" cy="646331"/>
          </a:xfrm>
          <a:prstGeom prst="rect">
            <a:avLst/>
          </a:prstGeom>
          <a:noFill/>
        </p:spPr>
        <p:txBody>
          <a:bodyPr wrap="square" rtlCol="0">
            <a:spAutoFit/>
          </a:bodyPr>
          <a:lstStyle/>
          <a:p>
            <a:pPr algn="ctr"/>
            <a:r>
              <a:rPr lang="en-US" dirty="0"/>
              <a:t>In the large </a:t>
            </a:r>
            <a:r>
              <a:rPr lang="en-US" dirty="0" err="1"/>
              <a:t>N_c</a:t>
            </a:r>
            <a:r>
              <a:rPr lang="en-US" dirty="0"/>
              <a:t> limit,  at finite density and zero  temperature limit, the deconfinement chemical potential is </a:t>
            </a:r>
          </a:p>
        </p:txBody>
      </p:sp>
      <p:pic>
        <p:nvPicPr>
          <p:cNvPr id="21" name="Picture 20">
            <a:extLst>
              <a:ext uri="{FF2B5EF4-FFF2-40B4-BE49-F238E27FC236}">
                <a16:creationId xmlns:a16="http://schemas.microsoft.com/office/drawing/2014/main" id="{AA2CCE45-08CB-C543-AD6C-DB8CAC467DC8}"/>
              </a:ext>
            </a:extLst>
          </p:cNvPr>
          <p:cNvPicPr>
            <a:picLocks noChangeAspect="1"/>
          </p:cNvPicPr>
          <p:nvPr/>
        </p:nvPicPr>
        <p:blipFill>
          <a:blip r:embed="rId5"/>
          <a:stretch>
            <a:fillRect/>
          </a:stretch>
        </p:blipFill>
        <p:spPr>
          <a:xfrm>
            <a:off x="3790839" y="5713170"/>
            <a:ext cx="4234766" cy="388115"/>
          </a:xfrm>
          <a:prstGeom prst="rect">
            <a:avLst/>
          </a:prstGeom>
        </p:spPr>
      </p:pic>
    </p:spTree>
    <p:extLst>
      <p:ext uri="{BB962C8B-B14F-4D97-AF65-F5344CB8AC3E}">
        <p14:creationId xmlns:p14="http://schemas.microsoft.com/office/powerpoint/2010/main" val="2922505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AC389EF7-F3FE-7A4C-A041-359BD4CC8B68}"/>
              </a:ext>
            </a:extLst>
          </p:cNvPr>
          <p:cNvGrpSpPr/>
          <p:nvPr/>
        </p:nvGrpSpPr>
        <p:grpSpPr>
          <a:xfrm>
            <a:off x="328341" y="659703"/>
            <a:ext cx="9461896" cy="4871302"/>
            <a:chOff x="328341" y="659703"/>
            <a:chExt cx="9461896" cy="4871302"/>
          </a:xfrm>
        </p:grpSpPr>
        <p:cxnSp>
          <p:nvCxnSpPr>
            <p:cNvPr id="3" name="Straight Connector 2">
              <a:extLst>
                <a:ext uri="{FF2B5EF4-FFF2-40B4-BE49-F238E27FC236}">
                  <a16:creationId xmlns:a16="http://schemas.microsoft.com/office/drawing/2014/main" id="{A034DB94-EF86-594B-9D28-938DC3C921B8}"/>
                </a:ext>
              </a:extLst>
            </p:cNvPr>
            <p:cNvCxnSpPr/>
            <p:nvPr/>
          </p:nvCxnSpPr>
          <p:spPr>
            <a:xfrm>
              <a:off x="2040673" y="1159727"/>
              <a:ext cx="0" cy="37802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59C4270-3C5F-7441-A477-F5F99B934FCC}"/>
                </a:ext>
              </a:extLst>
            </p:cNvPr>
            <p:cNvCxnSpPr>
              <a:cxnSpLocks/>
            </p:cNvCxnSpPr>
            <p:nvPr/>
          </p:nvCxnSpPr>
          <p:spPr>
            <a:xfrm>
              <a:off x="2040673" y="4939990"/>
              <a:ext cx="7125629"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B7D825E-49DA-664A-9C44-0D10C6E48250}"/>
                </a:ext>
              </a:extLst>
            </p:cNvPr>
            <p:cNvCxnSpPr/>
            <p:nvPr/>
          </p:nvCxnSpPr>
          <p:spPr>
            <a:xfrm>
              <a:off x="2040673" y="1839951"/>
              <a:ext cx="6378498"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2" name="Freeform 21">
              <a:extLst>
                <a:ext uri="{FF2B5EF4-FFF2-40B4-BE49-F238E27FC236}">
                  <a16:creationId xmlns:a16="http://schemas.microsoft.com/office/drawing/2014/main" id="{DAA4EFF1-CD10-E444-8856-06D1ECA73BC5}"/>
                </a:ext>
              </a:extLst>
            </p:cNvPr>
            <p:cNvSpPr/>
            <p:nvPr/>
          </p:nvSpPr>
          <p:spPr>
            <a:xfrm>
              <a:off x="3055434" y="1839951"/>
              <a:ext cx="5536159" cy="2214188"/>
            </a:xfrm>
            <a:custGeom>
              <a:avLst/>
              <a:gdLst>
                <a:gd name="connsiteX0" fmla="*/ 0 w 5536159"/>
                <a:gd name="connsiteY0" fmla="*/ 0 h 2214188"/>
                <a:gd name="connsiteX1" fmla="*/ 1583473 w 5536159"/>
                <a:gd name="connsiteY1" fmla="*/ 178419 h 2214188"/>
                <a:gd name="connsiteX2" fmla="*/ 3300761 w 5536159"/>
                <a:gd name="connsiteY2" fmla="*/ 568712 h 2214188"/>
                <a:gd name="connsiteX3" fmla="*/ 4728117 w 5536159"/>
                <a:gd name="connsiteY3" fmla="*/ 1382751 h 2214188"/>
                <a:gd name="connsiteX4" fmla="*/ 5374888 w 5536159"/>
                <a:gd name="connsiteY4" fmla="*/ 2007219 h 2214188"/>
                <a:gd name="connsiteX5" fmla="*/ 5531005 w 5536159"/>
                <a:gd name="connsiteY5" fmla="*/ 2207941 h 2214188"/>
                <a:gd name="connsiteX6" fmla="*/ 5497551 w 5536159"/>
                <a:gd name="connsiteY6" fmla="*/ 2163336 h 2214188"/>
                <a:gd name="connsiteX7" fmla="*/ 5486400 w 5536159"/>
                <a:gd name="connsiteY7" fmla="*/ 2163336 h 22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6159" h="2214188">
                  <a:moveTo>
                    <a:pt x="0" y="0"/>
                  </a:moveTo>
                  <a:cubicBezTo>
                    <a:pt x="516673" y="41817"/>
                    <a:pt x="1033346" y="83634"/>
                    <a:pt x="1583473" y="178419"/>
                  </a:cubicBezTo>
                  <a:cubicBezTo>
                    <a:pt x="2133600" y="273204"/>
                    <a:pt x="2776654" y="367990"/>
                    <a:pt x="3300761" y="568712"/>
                  </a:cubicBezTo>
                  <a:cubicBezTo>
                    <a:pt x="3824868" y="769434"/>
                    <a:pt x="4382429" y="1143000"/>
                    <a:pt x="4728117" y="1382751"/>
                  </a:cubicBezTo>
                  <a:cubicBezTo>
                    <a:pt x="5073805" y="1622502"/>
                    <a:pt x="5241073" y="1869687"/>
                    <a:pt x="5374888" y="2007219"/>
                  </a:cubicBezTo>
                  <a:cubicBezTo>
                    <a:pt x="5508703" y="2144751"/>
                    <a:pt x="5510561" y="2181922"/>
                    <a:pt x="5531005" y="2207941"/>
                  </a:cubicBezTo>
                  <a:cubicBezTo>
                    <a:pt x="5551449" y="2233960"/>
                    <a:pt x="5504985" y="2170770"/>
                    <a:pt x="5497551" y="2163336"/>
                  </a:cubicBezTo>
                  <a:cubicBezTo>
                    <a:pt x="5490117" y="2155902"/>
                    <a:pt x="5488258" y="2159619"/>
                    <a:pt x="5486400" y="2163336"/>
                  </a:cubicBezTo>
                </a:path>
              </a:pathLst>
            </a:cu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981B0BD-C9F5-1D43-94D8-59E717E316FD}"/>
                </a:ext>
              </a:extLst>
            </p:cNvPr>
            <p:cNvSpPr txBox="1"/>
            <p:nvPr/>
          </p:nvSpPr>
          <p:spPr>
            <a:xfrm>
              <a:off x="1349297" y="659703"/>
              <a:ext cx="602166" cy="584775"/>
            </a:xfrm>
            <a:prstGeom prst="rect">
              <a:avLst/>
            </a:prstGeom>
            <a:noFill/>
          </p:spPr>
          <p:txBody>
            <a:bodyPr wrap="square" rtlCol="0">
              <a:spAutoFit/>
            </a:bodyPr>
            <a:lstStyle/>
            <a:p>
              <a:r>
                <a:rPr lang="en-US" sz="3200" dirty="0"/>
                <a:t>T</a:t>
              </a:r>
            </a:p>
          </p:txBody>
        </p:sp>
        <p:pic>
          <p:nvPicPr>
            <p:cNvPr id="25" name="Picture 24">
              <a:extLst>
                <a:ext uri="{FF2B5EF4-FFF2-40B4-BE49-F238E27FC236}">
                  <a16:creationId xmlns:a16="http://schemas.microsoft.com/office/drawing/2014/main" id="{8107AED5-6002-CB44-A3B8-0EF03122C3A2}"/>
                </a:ext>
              </a:extLst>
            </p:cNvPr>
            <p:cNvPicPr>
              <a:picLocks noChangeAspect="1"/>
            </p:cNvPicPr>
            <p:nvPr/>
          </p:nvPicPr>
          <p:blipFill>
            <a:blip r:embed="rId2"/>
            <a:stretch>
              <a:fillRect/>
            </a:stretch>
          </p:blipFill>
          <p:spPr>
            <a:xfrm>
              <a:off x="9003836" y="5312110"/>
              <a:ext cx="786401" cy="218895"/>
            </a:xfrm>
            <a:prstGeom prst="rect">
              <a:avLst/>
            </a:prstGeom>
          </p:spPr>
        </p:pic>
        <p:pic>
          <p:nvPicPr>
            <p:cNvPr id="26" name="Picture 25">
              <a:extLst>
                <a:ext uri="{FF2B5EF4-FFF2-40B4-BE49-F238E27FC236}">
                  <a16:creationId xmlns:a16="http://schemas.microsoft.com/office/drawing/2014/main" id="{B75CFD34-4E54-6E4B-A60E-DBFFED74BE0E}"/>
                </a:ext>
              </a:extLst>
            </p:cNvPr>
            <p:cNvPicPr>
              <a:picLocks noChangeAspect="1"/>
            </p:cNvPicPr>
            <p:nvPr/>
          </p:nvPicPr>
          <p:blipFill>
            <a:blip r:embed="rId3"/>
            <a:stretch>
              <a:fillRect/>
            </a:stretch>
          </p:blipFill>
          <p:spPr>
            <a:xfrm>
              <a:off x="328341" y="1700986"/>
              <a:ext cx="1322039" cy="277929"/>
            </a:xfrm>
            <a:prstGeom prst="rect">
              <a:avLst/>
            </a:prstGeom>
          </p:spPr>
        </p:pic>
        <p:pic>
          <p:nvPicPr>
            <p:cNvPr id="28" name="Picture 27">
              <a:extLst>
                <a:ext uri="{FF2B5EF4-FFF2-40B4-BE49-F238E27FC236}">
                  <a16:creationId xmlns:a16="http://schemas.microsoft.com/office/drawing/2014/main" id="{CE4A8318-0680-DE44-95CC-F42F47047D14}"/>
                </a:ext>
              </a:extLst>
            </p:cNvPr>
            <p:cNvPicPr>
              <a:picLocks noChangeAspect="1"/>
            </p:cNvPicPr>
            <p:nvPr/>
          </p:nvPicPr>
          <p:blipFill>
            <a:blip r:embed="rId4"/>
            <a:stretch>
              <a:fillRect/>
            </a:stretch>
          </p:blipFill>
          <p:spPr>
            <a:xfrm>
              <a:off x="6565943" y="5169235"/>
              <a:ext cx="2025650" cy="285750"/>
            </a:xfrm>
            <a:prstGeom prst="rect">
              <a:avLst/>
            </a:prstGeom>
          </p:spPr>
        </p:pic>
        <p:pic>
          <p:nvPicPr>
            <p:cNvPr id="29" name="Picture 28">
              <a:extLst>
                <a:ext uri="{FF2B5EF4-FFF2-40B4-BE49-F238E27FC236}">
                  <a16:creationId xmlns:a16="http://schemas.microsoft.com/office/drawing/2014/main" id="{DF6D961F-E2A0-5E40-A812-A96B7C9AE83F}"/>
                </a:ext>
              </a:extLst>
            </p:cNvPr>
            <p:cNvPicPr>
              <a:picLocks noChangeAspect="1"/>
            </p:cNvPicPr>
            <p:nvPr/>
          </p:nvPicPr>
          <p:blipFill>
            <a:blip r:embed="rId5"/>
            <a:stretch>
              <a:fillRect/>
            </a:stretch>
          </p:blipFill>
          <p:spPr>
            <a:xfrm>
              <a:off x="3534936" y="5169235"/>
              <a:ext cx="1524000" cy="234950"/>
            </a:xfrm>
            <a:prstGeom prst="rect">
              <a:avLst/>
            </a:prstGeom>
          </p:spPr>
        </p:pic>
      </p:grpSp>
    </p:spTree>
    <p:extLst>
      <p:ext uri="{BB962C8B-B14F-4D97-AF65-F5344CB8AC3E}">
        <p14:creationId xmlns:p14="http://schemas.microsoft.com/office/powerpoint/2010/main" val="312131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C63539-C65F-B242-BED2-40E1778C5DB7}"/>
              </a:ext>
            </a:extLst>
          </p:cNvPr>
          <p:cNvPicPr>
            <a:picLocks noChangeAspect="1"/>
          </p:cNvPicPr>
          <p:nvPr/>
        </p:nvPicPr>
        <p:blipFill>
          <a:blip r:embed="rId2"/>
          <a:stretch>
            <a:fillRect/>
          </a:stretch>
        </p:blipFill>
        <p:spPr>
          <a:xfrm>
            <a:off x="2734837" y="611922"/>
            <a:ext cx="5786928" cy="447443"/>
          </a:xfrm>
          <a:prstGeom prst="rect">
            <a:avLst/>
          </a:prstGeom>
        </p:spPr>
      </p:pic>
      <p:sp>
        <p:nvSpPr>
          <p:cNvPr id="3" name="TextBox 2">
            <a:extLst>
              <a:ext uri="{FF2B5EF4-FFF2-40B4-BE49-F238E27FC236}">
                <a16:creationId xmlns:a16="http://schemas.microsoft.com/office/drawing/2014/main" id="{64CCE948-DA3E-E345-92C9-CCB5CA0D8DAE}"/>
              </a:ext>
            </a:extLst>
          </p:cNvPr>
          <p:cNvSpPr txBox="1"/>
          <p:nvPr/>
        </p:nvSpPr>
        <p:spPr>
          <a:xfrm>
            <a:off x="2433114" y="1198995"/>
            <a:ext cx="1594625" cy="369332"/>
          </a:xfrm>
          <a:prstGeom prst="rect">
            <a:avLst/>
          </a:prstGeom>
          <a:noFill/>
        </p:spPr>
        <p:txBody>
          <a:bodyPr wrap="square" rtlCol="0">
            <a:spAutoFit/>
          </a:bodyPr>
          <a:lstStyle/>
          <a:p>
            <a:r>
              <a:rPr lang="en-US" dirty="0"/>
              <a:t>No baryons for</a:t>
            </a:r>
          </a:p>
        </p:txBody>
      </p:sp>
      <p:pic>
        <p:nvPicPr>
          <p:cNvPr id="4" name="Picture 3">
            <a:extLst>
              <a:ext uri="{FF2B5EF4-FFF2-40B4-BE49-F238E27FC236}">
                <a16:creationId xmlns:a16="http://schemas.microsoft.com/office/drawing/2014/main" id="{B292E609-F0AE-644D-B0CE-D894AFD4D4C1}"/>
              </a:ext>
            </a:extLst>
          </p:cNvPr>
          <p:cNvPicPr>
            <a:picLocks noChangeAspect="1"/>
          </p:cNvPicPr>
          <p:nvPr/>
        </p:nvPicPr>
        <p:blipFill>
          <a:blip r:embed="rId3"/>
          <a:stretch>
            <a:fillRect/>
          </a:stretch>
        </p:blipFill>
        <p:spPr>
          <a:xfrm>
            <a:off x="4437257" y="1129396"/>
            <a:ext cx="4204939" cy="328781"/>
          </a:xfrm>
          <a:prstGeom prst="rect">
            <a:avLst/>
          </a:prstGeom>
        </p:spPr>
      </p:pic>
      <p:grpSp>
        <p:nvGrpSpPr>
          <p:cNvPr id="22" name="Group 21">
            <a:extLst>
              <a:ext uri="{FF2B5EF4-FFF2-40B4-BE49-F238E27FC236}">
                <a16:creationId xmlns:a16="http://schemas.microsoft.com/office/drawing/2014/main" id="{28D530FF-70C5-9A4A-8429-D95373710EAA}"/>
              </a:ext>
            </a:extLst>
          </p:cNvPr>
          <p:cNvGrpSpPr/>
          <p:nvPr/>
        </p:nvGrpSpPr>
        <p:grpSpPr>
          <a:xfrm>
            <a:off x="1889544" y="2381955"/>
            <a:ext cx="7477513" cy="3566610"/>
            <a:chOff x="1811453" y="2092395"/>
            <a:chExt cx="7477513" cy="3566610"/>
          </a:xfrm>
        </p:grpSpPr>
        <p:grpSp>
          <p:nvGrpSpPr>
            <p:cNvPr id="5" name="Group 4">
              <a:extLst>
                <a:ext uri="{FF2B5EF4-FFF2-40B4-BE49-F238E27FC236}">
                  <a16:creationId xmlns:a16="http://schemas.microsoft.com/office/drawing/2014/main" id="{BF61A5C3-4B82-1242-A235-E8D67CA46401}"/>
                </a:ext>
              </a:extLst>
            </p:cNvPr>
            <p:cNvGrpSpPr/>
            <p:nvPr/>
          </p:nvGrpSpPr>
          <p:grpSpPr>
            <a:xfrm>
              <a:off x="1811453" y="2092395"/>
              <a:ext cx="7477513" cy="3566610"/>
              <a:chOff x="328341" y="659703"/>
              <a:chExt cx="9461896" cy="4871302"/>
            </a:xfrm>
          </p:grpSpPr>
          <p:cxnSp>
            <p:nvCxnSpPr>
              <p:cNvPr id="6" name="Straight Connector 5">
                <a:extLst>
                  <a:ext uri="{FF2B5EF4-FFF2-40B4-BE49-F238E27FC236}">
                    <a16:creationId xmlns:a16="http://schemas.microsoft.com/office/drawing/2014/main" id="{EC6C08C1-6EE7-B340-BC8D-5D20FC1BF76B}"/>
                  </a:ext>
                </a:extLst>
              </p:cNvPr>
              <p:cNvCxnSpPr/>
              <p:nvPr/>
            </p:nvCxnSpPr>
            <p:spPr>
              <a:xfrm>
                <a:off x="2040673" y="1159727"/>
                <a:ext cx="0" cy="37802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DFCFCCB-65B7-504C-B1F4-ED2ABFBF2103}"/>
                  </a:ext>
                </a:extLst>
              </p:cNvPr>
              <p:cNvCxnSpPr>
                <a:cxnSpLocks/>
              </p:cNvCxnSpPr>
              <p:nvPr/>
            </p:nvCxnSpPr>
            <p:spPr>
              <a:xfrm>
                <a:off x="2040673" y="4939990"/>
                <a:ext cx="7125629"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9BFED0C-7C1C-3244-A93F-3116898590A8}"/>
                  </a:ext>
                </a:extLst>
              </p:cNvPr>
              <p:cNvCxnSpPr/>
              <p:nvPr/>
            </p:nvCxnSpPr>
            <p:spPr>
              <a:xfrm>
                <a:off x="2040673" y="1839951"/>
                <a:ext cx="6378498"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E42AE927-AAD8-1545-B25B-9894AF507D0A}"/>
                  </a:ext>
                </a:extLst>
              </p:cNvPr>
              <p:cNvSpPr/>
              <p:nvPr/>
            </p:nvSpPr>
            <p:spPr>
              <a:xfrm>
                <a:off x="3055434" y="1839951"/>
                <a:ext cx="5536159" cy="2214188"/>
              </a:xfrm>
              <a:custGeom>
                <a:avLst/>
                <a:gdLst>
                  <a:gd name="connsiteX0" fmla="*/ 0 w 5536159"/>
                  <a:gd name="connsiteY0" fmla="*/ 0 h 2214188"/>
                  <a:gd name="connsiteX1" fmla="*/ 1583473 w 5536159"/>
                  <a:gd name="connsiteY1" fmla="*/ 178419 h 2214188"/>
                  <a:gd name="connsiteX2" fmla="*/ 3300761 w 5536159"/>
                  <a:gd name="connsiteY2" fmla="*/ 568712 h 2214188"/>
                  <a:gd name="connsiteX3" fmla="*/ 4728117 w 5536159"/>
                  <a:gd name="connsiteY3" fmla="*/ 1382751 h 2214188"/>
                  <a:gd name="connsiteX4" fmla="*/ 5374888 w 5536159"/>
                  <a:gd name="connsiteY4" fmla="*/ 2007219 h 2214188"/>
                  <a:gd name="connsiteX5" fmla="*/ 5531005 w 5536159"/>
                  <a:gd name="connsiteY5" fmla="*/ 2207941 h 2214188"/>
                  <a:gd name="connsiteX6" fmla="*/ 5497551 w 5536159"/>
                  <a:gd name="connsiteY6" fmla="*/ 2163336 h 2214188"/>
                  <a:gd name="connsiteX7" fmla="*/ 5486400 w 5536159"/>
                  <a:gd name="connsiteY7" fmla="*/ 2163336 h 22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6159" h="2214188">
                    <a:moveTo>
                      <a:pt x="0" y="0"/>
                    </a:moveTo>
                    <a:cubicBezTo>
                      <a:pt x="516673" y="41817"/>
                      <a:pt x="1033346" y="83634"/>
                      <a:pt x="1583473" y="178419"/>
                    </a:cubicBezTo>
                    <a:cubicBezTo>
                      <a:pt x="2133600" y="273204"/>
                      <a:pt x="2776654" y="367990"/>
                      <a:pt x="3300761" y="568712"/>
                    </a:cubicBezTo>
                    <a:cubicBezTo>
                      <a:pt x="3824868" y="769434"/>
                      <a:pt x="4382429" y="1143000"/>
                      <a:pt x="4728117" y="1382751"/>
                    </a:cubicBezTo>
                    <a:cubicBezTo>
                      <a:pt x="5073805" y="1622502"/>
                      <a:pt x="5241073" y="1869687"/>
                      <a:pt x="5374888" y="2007219"/>
                    </a:cubicBezTo>
                    <a:cubicBezTo>
                      <a:pt x="5508703" y="2144751"/>
                      <a:pt x="5510561" y="2181922"/>
                      <a:pt x="5531005" y="2207941"/>
                    </a:cubicBezTo>
                    <a:cubicBezTo>
                      <a:pt x="5551449" y="2233960"/>
                      <a:pt x="5504985" y="2170770"/>
                      <a:pt x="5497551" y="2163336"/>
                    </a:cubicBezTo>
                    <a:cubicBezTo>
                      <a:pt x="5490117" y="2155902"/>
                      <a:pt x="5488258" y="2159619"/>
                      <a:pt x="5486400" y="2163336"/>
                    </a:cubicBezTo>
                  </a:path>
                </a:pathLst>
              </a:cu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AB3D6A5-2517-804C-A73B-217A441252B1}"/>
                  </a:ext>
                </a:extLst>
              </p:cNvPr>
              <p:cNvSpPr txBox="1"/>
              <p:nvPr/>
            </p:nvSpPr>
            <p:spPr>
              <a:xfrm>
                <a:off x="1349297" y="659703"/>
                <a:ext cx="602166" cy="584775"/>
              </a:xfrm>
              <a:prstGeom prst="rect">
                <a:avLst/>
              </a:prstGeom>
              <a:noFill/>
            </p:spPr>
            <p:txBody>
              <a:bodyPr wrap="square" rtlCol="0">
                <a:spAutoFit/>
              </a:bodyPr>
              <a:lstStyle/>
              <a:p>
                <a:r>
                  <a:rPr lang="en-US" sz="3200" dirty="0"/>
                  <a:t>T</a:t>
                </a:r>
              </a:p>
            </p:txBody>
          </p:sp>
          <p:pic>
            <p:nvPicPr>
              <p:cNvPr id="11" name="Picture 10">
                <a:extLst>
                  <a:ext uri="{FF2B5EF4-FFF2-40B4-BE49-F238E27FC236}">
                    <a16:creationId xmlns:a16="http://schemas.microsoft.com/office/drawing/2014/main" id="{CF5360B3-08A7-AB40-9FFB-371DD4E3F483}"/>
                  </a:ext>
                </a:extLst>
              </p:cNvPr>
              <p:cNvPicPr>
                <a:picLocks noChangeAspect="1"/>
              </p:cNvPicPr>
              <p:nvPr/>
            </p:nvPicPr>
            <p:blipFill>
              <a:blip r:embed="rId4"/>
              <a:stretch>
                <a:fillRect/>
              </a:stretch>
            </p:blipFill>
            <p:spPr>
              <a:xfrm>
                <a:off x="9003836" y="5312110"/>
                <a:ext cx="786401" cy="218895"/>
              </a:xfrm>
              <a:prstGeom prst="rect">
                <a:avLst/>
              </a:prstGeom>
            </p:spPr>
          </p:pic>
          <p:pic>
            <p:nvPicPr>
              <p:cNvPr id="12" name="Picture 11">
                <a:extLst>
                  <a:ext uri="{FF2B5EF4-FFF2-40B4-BE49-F238E27FC236}">
                    <a16:creationId xmlns:a16="http://schemas.microsoft.com/office/drawing/2014/main" id="{CD1FC8DC-4149-9448-AEE1-863CD6E5A735}"/>
                  </a:ext>
                </a:extLst>
              </p:cNvPr>
              <p:cNvPicPr>
                <a:picLocks noChangeAspect="1"/>
              </p:cNvPicPr>
              <p:nvPr/>
            </p:nvPicPr>
            <p:blipFill>
              <a:blip r:embed="rId5"/>
              <a:stretch>
                <a:fillRect/>
              </a:stretch>
            </p:blipFill>
            <p:spPr>
              <a:xfrm>
                <a:off x="328341" y="1700986"/>
                <a:ext cx="1322039" cy="277929"/>
              </a:xfrm>
              <a:prstGeom prst="rect">
                <a:avLst/>
              </a:prstGeom>
            </p:spPr>
          </p:pic>
          <p:pic>
            <p:nvPicPr>
              <p:cNvPr id="13" name="Picture 12">
                <a:extLst>
                  <a:ext uri="{FF2B5EF4-FFF2-40B4-BE49-F238E27FC236}">
                    <a16:creationId xmlns:a16="http://schemas.microsoft.com/office/drawing/2014/main" id="{36E4BFA5-AE90-B34C-9D9A-BD967EFFF97E}"/>
                  </a:ext>
                </a:extLst>
              </p:cNvPr>
              <p:cNvPicPr>
                <a:picLocks noChangeAspect="1"/>
              </p:cNvPicPr>
              <p:nvPr/>
            </p:nvPicPr>
            <p:blipFill>
              <a:blip r:embed="rId6"/>
              <a:stretch>
                <a:fillRect/>
              </a:stretch>
            </p:blipFill>
            <p:spPr>
              <a:xfrm>
                <a:off x="6565943" y="5169235"/>
                <a:ext cx="2025650" cy="285750"/>
              </a:xfrm>
              <a:prstGeom prst="rect">
                <a:avLst/>
              </a:prstGeom>
            </p:spPr>
          </p:pic>
          <p:pic>
            <p:nvPicPr>
              <p:cNvPr id="14" name="Picture 13">
                <a:extLst>
                  <a:ext uri="{FF2B5EF4-FFF2-40B4-BE49-F238E27FC236}">
                    <a16:creationId xmlns:a16="http://schemas.microsoft.com/office/drawing/2014/main" id="{08449B20-B3CB-F945-85BB-DBA6C8DF762C}"/>
                  </a:ext>
                </a:extLst>
              </p:cNvPr>
              <p:cNvPicPr>
                <a:picLocks noChangeAspect="1"/>
              </p:cNvPicPr>
              <p:nvPr/>
            </p:nvPicPr>
            <p:blipFill>
              <a:blip r:embed="rId7"/>
              <a:stretch>
                <a:fillRect/>
              </a:stretch>
            </p:blipFill>
            <p:spPr>
              <a:xfrm>
                <a:off x="3534936" y="5169235"/>
                <a:ext cx="1524000" cy="234950"/>
              </a:xfrm>
              <a:prstGeom prst="rect">
                <a:avLst/>
              </a:prstGeom>
            </p:spPr>
          </p:pic>
        </p:grpSp>
        <p:sp>
          <p:nvSpPr>
            <p:cNvPr id="18" name="Freeform 17">
              <a:extLst>
                <a:ext uri="{FF2B5EF4-FFF2-40B4-BE49-F238E27FC236}">
                  <a16:creationId xmlns:a16="http://schemas.microsoft.com/office/drawing/2014/main" id="{D602FABA-3169-8B41-ABE5-C27E6D258E01}"/>
                </a:ext>
              </a:extLst>
            </p:cNvPr>
            <p:cNvSpPr/>
            <p:nvPr/>
          </p:nvSpPr>
          <p:spPr>
            <a:xfrm>
              <a:off x="3746810" y="2977376"/>
              <a:ext cx="1439360" cy="2252546"/>
            </a:xfrm>
            <a:custGeom>
              <a:avLst/>
              <a:gdLst>
                <a:gd name="connsiteX0" fmla="*/ 0 w 1439360"/>
                <a:gd name="connsiteY0" fmla="*/ 0 h 2252546"/>
                <a:gd name="connsiteX1" fmla="*/ 713678 w 1439360"/>
                <a:gd name="connsiteY1" fmla="*/ 256478 h 2252546"/>
                <a:gd name="connsiteX2" fmla="*/ 1182029 w 1439360"/>
                <a:gd name="connsiteY2" fmla="*/ 836341 h 2252546"/>
                <a:gd name="connsiteX3" fmla="*/ 1405053 w 1439360"/>
                <a:gd name="connsiteY3" fmla="*/ 1929161 h 2252546"/>
                <a:gd name="connsiteX4" fmla="*/ 1438507 w 1439360"/>
                <a:gd name="connsiteY4" fmla="*/ 2252546 h 2252546"/>
                <a:gd name="connsiteX5" fmla="*/ 1438507 w 1439360"/>
                <a:gd name="connsiteY5" fmla="*/ 2252546 h 2252546"/>
                <a:gd name="connsiteX6" fmla="*/ 1438507 w 1439360"/>
                <a:gd name="connsiteY6" fmla="*/ 2252546 h 225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360" h="2252546">
                  <a:moveTo>
                    <a:pt x="0" y="0"/>
                  </a:moveTo>
                  <a:cubicBezTo>
                    <a:pt x="258336" y="58544"/>
                    <a:pt x="516673" y="117088"/>
                    <a:pt x="713678" y="256478"/>
                  </a:cubicBezTo>
                  <a:cubicBezTo>
                    <a:pt x="910683" y="395868"/>
                    <a:pt x="1066800" y="557561"/>
                    <a:pt x="1182029" y="836341"/>
                  </a:cubicBezTo>
                  <a:cubicBezTo>
                    <a:pt x="1297258" y="1115121"/>
                    <a:pt x="1362307" y="1693127"/>
                    <a:pt x="1405053" y="1929161"/>
                  </a:cubicBezTo>
                  <a:cubicBezTo>
                    <a:pt x="1447799" y="2165195"/>
                    <a:pt x="1438507" y="2252546"/>
                    <a:pt x="1438507" y="2252546"/>
                  </a:cubicBezTo>
                  <a:lnTo>
                    <a:pt x="1438507" y="2252546"/>
                  </a:lnTo>
                  <a:lnTo>
                    <a:pt x="1438507" y="2252546"/>
                  </a:lnTo>
                </a:path>
              </a:pathLst>
            </a:cu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E29E09C-7A3C-BD4D-80EE-4E61681F3898}"/>
                </a:ext>
              </a:extLst>
            </p:cNvPr>
            <p:cNvSpPr txBox="1"/>
            <p:nvPr/>
          </p:nvSpPr>
          <p:spPr>
            <a:xfrm>
              <a:off x="3230426" y="3191320"/>
              <a:ext cx="1349295" cy="2031325"/>
            </a:xfrm>
            <a:prstGeom prst="rect">
              <a:avLst/>
            </a:prstGeom>
            <a:noFill/>
          </p:spPr>
          <p:txBody>
            <a:bodyPr wrap="square" rtlCol="0">
              <a:spAutoFit/>
            </a:bodyPr>
            <a:lstStyle/>
            <a:p>
              <a:pPr algn="ctr"/>
              <a:r>
                <a:rPr lang="en-US" dirty="0"/>
                <a:t>Confined  mesons and very few nucleons</a:t>
              </a:r>
            </a:p>
            <a:p>
              <a:pPr algn="ctr"/>
              <a:endParaRPr lang="en-US" dirty="0"/>
            </a:p>
            <a:p>
              <a:pPr algn="ctr"/>
              <a:r>
                <a:rPr lang="en-US" dirty="0"/>
                <a:t>Hadronic Matter</a:t>
              </a:r>
            </a:p>
          </p:txBody>
        </p:sp>
        <p:sp>
          <p:nvSpPr>
            <p:cNvPr id="20" name="TextBox 19">
              <a:extLst>
                <a:ext uri="{FF2B5EF4-FFF2-40B4-BE49-F238E27FC236}">
                  <a16:creationId xmlns:a16="http://schemas.microsoft.com/office/drawing/2014/main" id="{0C4BE0C4-D636-184B-AEBD-EFE345DB332C}"/>
                </a:ext>
              </a:extLst>
            </p:cNvPr>
            <p:cNvSpPr txBox="1"/>
            <p:nvPr/>
          </p:nvSpPr>
          <p:spPr>
            <a:xfrm>
              <a:off x="5053787" y="3562017"/>
              <a:ext cx="2272564" cy="1477328"/>
            </a:xfrm>
            <a:prstGeom prst="rect">
              <a:avLst/>
            </a:prstGeom>
            <a:noFill/>
          </p:spPr>
          <p:txBody>
            <a:bodyPr wrap="square" rtlCol="0">
              <a:spAutoFit/>
            </a:bodyPr>
            <a:lstStyle/>
            <a:p>
              <a:pPr algn="ctr"/>
              <a:r>
                <a:rPr lang="en-US" dirty="0"/>
                <a:t>Confined quarks and baryons, mesons and glueballs</a:t>
              </a:r>
            </a:p>
            <a:p>
              <a:pPr algn="ctr"/>
              <a:endParaRPr lang="en-US" dirty="0"/>
            </a:p>
            <a:p>
              <a:pPr algn="ctr"/>
              <a:r>
                <a:rPr lang="en-US" dirty="0"/>
                <a:t>Quarkyonic Matter</a:t>
              </a:r>
            </a:p>
          </p:txBody>
        </p:sp>
        <p:sp>
          <p:nvSpPr>
            <p:cNvPr id="21" name="TextBox 20">
              <a:extLst>
                <a:ext uri="{FF2B5EF4-FFF2-40B4-BE49-F238E27FC236}">
                  <a16:creationId xmlns:a16="http://schemas.microsoft.com/office/drawing/2014/main" id="{63C54EBA-1BA4-2D42-83AF-A4214CCB644A}"/>
                </a:ext>
              </a:extLst>
            </p:cNvPr>
            <p:cNvSpPr txBox="1"/>
            <p:nvPr/>
          </p:nvSpPr>
          <p:spPr>
            <a:xfrm>
              <a:off x="4579721" y="2207941"/>
              <a:ext cx="3003108" cy="646331"/>
            </a:xfrm>
            <a:prstGeom prst="rect">
              <a:avLst/>
            </a:prstGeom>
            <a:noFill/>
          </p:spPr>
          <p:txBody>
            <a:bodyPr wrap="square" rtlCol="0">
              <a:spAutoFit/>
            </a:bodyPr>
            <a:lstStyle/>
            <a:p>
              <a:pPr algn="ctr"/>
              <a:r>
                <a:rPr lang="en-US" dirty="0"/>
                <a:t>Unconfined quarks and gluons</a:t>
              </a:r>
            </a:p>
            <a:p>
              <a:pPr algn="ctr"/>
              <a:r>
                <a:rPr lang="en-US" dirty="0"/>
                <a:t>Quark Gluon Plasma</a:t>
              </a:r>
            </a:p>
          </p:txBody>
        </p:sp>
      </p:grpSp>
    </p:spTree>
    <p:extLst>
      <p:ext uri="{BB962C8B-B14F-4D97-AF65-F5344CB8AC3E}">
        <p14:creationId xmlns:p14="http://schemas.microsoft.com/office/powerpoint/2010/main" val="187478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F6E22E7-77F2-F44F-BD86-CA85CE67540D}"/>
              </a:ext>
            </a:extLst>
          </p:cNvPr>
          <p:cNvGrpSpPr/>
          <p:nvPr/>
        </p:nvGrpSpPr>
        <p:grpSpPr>
          <a:xfrm>
            <a:off x="2131551" y="958491"/>
            <a:ext cx="5104822" cy="5065756"/>
            <a:chOff x="2131551" y="958491"/>
            <a:chExt cx="5104822" cy="5065756"/>
          </a:xfrm>
        </p:grpSpPr>
        <p:sp>
          <p:nvSpPr>
            <p:cNvPr id="2" name="Oval 1">
              <a:extLst>
                <a:ext uri="{FF2B5EF4-FFF2-40B4-BE49-F238E27FC236}">
                  <a16:creationId xmlns:a16="http://schemas.microsoft.com/office/drawing/2014/main" id="{1BDF4AC9-20FF-D54A-BF1E-261AA3D222CF}"/>
                </a:ext>
              </a:extLst>
            </p:cNvPr>
            <p:cNvSpPr/>
            <p:nvPr/>
          </p:nvSpPr>
          <p:spPr>
            <a:xfrm>
              <a:off x="2538249" y="1569493"/>
              <a:ext cx="3739721" cy="33437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A17B688B-48DA-BA41-96D0-6B93BFB69B99}"/>
                </a:ext>
              </a:extLst>
            </p:cNvPr>
            <p:cNvCxnSpPr/>
            <p:nvPr/>
          </p:nvCxnSpPr>
          <p:spPr>
            <a:xfrm>
              <a:off x="4510585" y="5377218"/>
              <a:ext cx="176738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6074D9D-A4FB-444C-B446-E820636E89A7}"/>
                </a:ext>
              </a:extLst>
            </p:cNvPr>
            <p:cNvPicPr>
              <a:picLocks noChangeAspect="1"/>
            </p:cNvPicPr>
            <p:nvPr/>
          </p:nvPicPr>
          <p:blipFill>
            <a:blip r:embed="rId2"/>
            <a:stretch>
              <a:fillRect/>
            </a:stretch>
          </p:blipFill>
          <p:spPr>
            <a:xfrm>
              <a:off x="4068731" y="5658238"/>
              <a:ext cx="2651091" cy="366009"/>
            </a:xfrm>
            <a:prstGeom prst="rect">
              <a:avLst/>
            </a:prstGeom>
          </p:spPr>
        </p:pic>
        <p:sp>
          <p:nvSpPr>
            <p:cNvPr id="9" name="Donut 8">
              <a:extLst>
                <a:ext uri="{FF2B5EF4-FFF2-40B4-BE49-F238E27FC236}">
                  <a16:creationId xmlns:a16="http://schemas.microsoft.com/office/drawing/2014/main" id="{11527508-1528-2E43-97F3-BB17F0A28E8E}"/>
                </a:ext>
              </a:extLst>
            </p:cNvPr>
            <p:cNvSpPr/>
            <p:nvPr/>
          </p:nvSpPr>
          <p:spPr>
            <a:xfrm>
              <a:off x="2131551" y="1245807"/>
              <a:ext cx="4588271" cy="4039909"/>
            </a:xfrm>
            <a:prstGeom prst="donut">
              <a:avLst>
                <a:gd name="adj" fmla="val 1092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 name="Straight Arrow Connector 10">
              <a:extLst>
                <a:ext uri="{FF2B5EF4-FFF2-40B4-BE49-F238E27FC236}">
                  <a16:creationId xmlns:a16="http://schemas.microsoft.com/office/drawing/2014/main" id="{0D30B478-2461-2F48-BAC4-A167FCC51520}"/>
                </a:ext>
              </a:extLst>
            </p:cNvPr>
            <p:cNvCxnSpPr>
              <a:cxnSpLocks/>
            </p:cNvCxnSpPr>
            <p:nvPr/>
          </p:nvCxnSpPr>
          <p:spPr>
            <a:xfrm>
              <a:off x="6176965" y="1552347"/>
              <a:ext cx="636856" cy="0"/>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E1F2783-D340-C547-82D4-78CA7295C43F}"/>
                </a:ext>
              </a:extLst>
            </p:cNvPr>
            <p:cNvPicPr>
              <a:picLocks noChangeAspect="1"/>
            </p:cNvPicPr>
            <p:nvPr/>
          </p:nvPicPr>
          <p:blipFill>
            <a:blip r:embed="rId3"/>
            <a:stretch>
              <a:fillRect/>
            </a:stretch>
          </p:blipFill>
          <p:spPr>
            <a:xfrm>
              <a:off x="5979500" y="958491"/>
              <a:ext cx="1256873" cy="360498"/>
            </a:xfrm>
            <a:prstGeom prst="rect">
              <a:avLst/>
            </a:prstGeom>
          </p:spPr>
        </p:pic>
      </p:grpSp>
      <p:sp>
        <p:nvSpPr>
          <p:cNvPr id="14" name="TextBox 13">
            <a:extLst>
              <a:ext uri="{FF2B5EF4-FFF2-40B4-BE49-F238E27FC236}">
                <a16:creationId xmlns:a16="http://schemas.microsoft.com/office/drawing/2014/main" id="{6EDE63F3-A8C2-7E4F-861F-625210B48DF7}"/>
              </a:ext>
            </a:extLst>
          </p:cNvPr>
          <p:cNvSpPr txBox="1"/>
          <p:nvPr/>
        </p:nvSpPr>
        <p:spPr>
          <a:xfrm>
            <a:off x="7885878" y="538958"/>
            <a:ext cx="3421117" cy="2308324"/>
          </a:xfrm>
          <a:prstGeom prst="rect">
            <a:avLst/>
          </a:prstGeom>
          <a:noFill/>
        </p:spPr>
        <p:txBody>
          <a:bodyPr wrap="square" rtlCol="0">
            <a:spAutoFit/>
          </a:bodyPr>
          <a:lstStyle/>
          <a:p>
            <a:pPr algn="ctr"/>
            <a:r>
              <a:rPr lang="en-US" sz="2400" dirty="0">
                <a:solidFill>
                  <a:srgbClr val="FF0000"/>
                </a:solidFill>
              </a:rPr>
              <a:t>Fermi Surface</a:t>
            </a:r>
          </a:p>
          <a:p>
            <a:pPr algn="ctr"/>
            <a:r>
              <a:rPr lang="en-US" sz="2400" dirty="0">
                <a:solidFill>
                  <a:srgbClr val="FF0000"/>
                </a:solidFill>
              </a:rPr>
              <a:t>Interactions sensitive to infrared</a:t>
            </a:r>
          </a:p>
          <a:p>
            <a:pPr algn="ctr"/>
            <a:r>
              <a:rPr lang="en-US" sz="2400" dirty="0">
                <a:solidFill>
                  <a:srgbClr val="FF0000"/>
                </a:solidFill>
              </a:rPr>
              <a:t>Degrees of freedom: </a:t>
            </a:r>
            <a:r>
              <a:rPr lang="en-US" sz="2400" dirty="0" err="1">
                <a:solidFill>
                  <a:srgbClr val="FF0000"/>
                </a:solidFill>
              </a:rPr>
              <a:t>baryons,mesons</a:t>
            </a:r>
            <a:r>
              <a:rPr lang="en-US" sz="2400" dirty="0">
                <a:solidFill>
                  <a:srgbClr val="FF0000"/>
                </a:solidFill>
              </a:rPr>
              <a:t> and glueballs</a:t>
            </a:r>
          </a:p>
        </p:txBody>
      </p:sp>
      <p:sp>
        <p:nvSpPr>
          <p:cNvPr id="16" name="TextBox 15">
            <a:extLst>
              <a:ext uri="{FF2B5EF4-FFF2-40B4-BE49-F238E27FC236}">
                <a16:creationId xmlns:a16="http://schemas.microsoft.com/office/drawing/2014/main" id="{1B64B7BB-75AE-C545-B6D8-0A493182B075}"/>
              </a:ext>
            </a:extLst>
          </p:cNvPr>
          <p:cNvSpPr txBox="1"/>
          <p:nvPr/>
        </p:nvSpPr>
        <p:spPr>
          <a:xfrm>
            <a:off x="7743988" y="3574366"/>
            <a:ext cx="3704896" cy="1938992"/>
          </a:xfrm>
          <a:prstGeom prst="rect">
            <a:avLst/>
          </a:prstGeom>
          <a:noFill/>
        </p:spPr>
        <p:txBody>
          <a:bodyPr wrap="square" rtlCol="0">
            <a:spAutoFit/>
          </a:bodyPr>
          <a:lstStyle/>
          <a:p>
            <a:pPr algn="ctr"/>
            <a:r>
              <a:rPr lang="en-US" sz="2400" dirty="0">
                <a:solidFill>
                  <a:schemeClr val="accent1"/>
                </a:solidFill>
              </a:rPr>
              <a:t>Fermi Sea:  Dominated by exchange interactions which are less sensitive to IR.  Degrees of freedom are quarks</a:t>
            </a:r>
          </a:p>
        </p:txBody>
      </p:sp>
      <p:sp>
        <p:nvSpPr>
          <p:cNvPr id="17" name="TextBox 16">
            <a:extLst>
              <a:ext uri="{FF2B5EF4-FFF2-40B4-BE49-F238E27FC236}">
                <a16:creationId xmlns:a16="http://schemas.microsoft.com/office/drawing/2014/main" id="{D075BA7C-3E5B-FD47-9098-A97950A8B077}"/>
              </a:ext>
            </a:extLst>
          </p:cNvPr>
          <p:cNvSpPr txBox="1"/>
          <p:nvPr/>
        </p:nvSpPr>
        <p:spPr>
          <a:xfrm>
            <a:off x="1519814" y="123212"/>
            <a:ext cx="5880538" cy="584775"/>
          </a:xfrm>
          <a:prstGeom prst="rect">
            <a:avLst/>
          </a:prstGeom>
          <a:noFill/>
        </p:spPr>
        <p:txBody>
          <a:bodyPr wrap="square" rtlCol="0">
            <a:spAutoFit/>
          </a:bodyPr>
          <a:lstStyle/>
          <a:p>
            <a:r>
              <a:rPr lang="en-US" sz="3200" dirty="0"/>
              <a:t>Fermi Surface is Non-perturbative</a:t>
            </a:r>
          </a:p>
        </p:txBody>
      </p:sp>
    </p:spTree>
    <p:extLst>
      <p:ext uri="{BB962C8B-B14F-4D97-AF65-F5344CB8AC3E}">
        <p14:creationId xmlns:p14="http://schemas.microsoft.com/office/powerpoint/2010/main" val="1246829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2C7E47-2395-CB45-B921-04F18A0F65AD}"/>
              </a:ext>
            </a:extLst>
          </p:cNvPr>
          <p:cNvSpPr txBox="1"/>
          <p:nvPr/>
        </p:nvSpPr>
        <p:spPr>
          <a:xfrm>
            <a:off x="2415354" y="307774"/>
            <a:ext cx="8252646" cy="523220"/>
          </a:xfrm>
          <a:prstGeom prst="rect">
            <a:avLst/>
          </a:prstGeom>
          <a:noFill/>
        </p:spPr>
        <p:txBody>
          <a:bodyPr wrap="square" rtlCol="0">
            <a:spAutoFit/>
          </a:bodyPr>
          <a:lstStyle/>
          <a:p>
            <a:r>
              <a:rPr lang="en-US" sz="2800" dirty="0"/>
              <a:t>Chiral Symmetry Breaking and the Quarkyonic Phase</a:t>
            </a:r>
          </a:p>
        </p:txBody>
      </p:sp>
      <p:sp>
        <p:nvSpPr>
          <p:cNvPr id="3" name="TextBox 2">
            <a:extLst>
              <a:ext uri="{FF2B5EF4-FFF2-40B4-BE49-F238E27FC236}">
                <a16:creationId xmlns:a16="http://schemas.microsoft.com/office/drawing/2014/main" id="{B43CA8FE-F162-774A-A96C-8134338CB0EE}"/>
              </a:ext>
            </a:extLst>
          </p:cNvPr>
          <p:cNvSpPr txBox="1"/>
          <p:nvPr/>
        </p:nvSpPr>
        <p:spPr>
          <a:xfrm>
            <a:off x="1965960" y="1082040"/>
            <a:ext cx="8869680" cy="4524315"/>
          </a:xfrm>
          <a:prstGeom prst="rect">
            <a:avLst/>
          </a:prstGeom>
          <a:noFill/>
        </p:spPr>
        <p:txBody>
          <a:bodyPr wrap="square" rtlCol="0">
            <a:spAutoFit/>
          </a:bodyPr>
          <a:lstStyle/>
          <a:p>
            <a:pPr algn="ctr"/>
            <a:r>
              <a:rPr lang="en-US" sz="2400" dirty="0"/>
              <a:t>Scalar sigma meson condensation near the Fermi surface:  particle hole</a:t>
            </a:r>
          </a:p>
          <a:p>
            <a:pPr algn="ctr"/>
            <a:endParaRPr lang="en-US" sz="2400" dirty="0"/>
          </a:p>
          <a:p>
            <a:pPr algn="ctr"/>
            <a:r>
              <a:rPr lang="en-US" sz="2400" dirty="0"/>
              <a:t>A small relative momentum of particle antiparticle requires that particle and antiparticle each have momentum of order the fermi momentum</a:t>
            </a:r>
          </a:p>
          <a:p>
            <a:pPr algn="ctr"/>
            <a:endParaRPr lang="en-US" sz="2400" dirty="0"/>
          </a:p>
          <a:p>
            <a:pPr algn="ctr"/>
            <a:r>
              <a:rPr lang="en-US" sz="2400" dirty="0"/>
              <a:t>Condensate breaks translational and rotational invariance</a:t>
            </a:r>
          </a:p>
          <a:p>
            <a:pPr algn="ctr"/>
            <a:endParaRPr lang="en-US" sz="2400" dirty="0"/>
          </a:p>
          <a:p>
            <a:pPr algn="ctr"/>
            <a:r>
              <a:rPr lang="en-US" sz="2400" dirty="0"/>
              <a:t>In fact there are many possibilities of patching together a discrete number of such condensates, as seen in model computations by Kojo, </a:t>
            </a:r>
            <a:r>
              <a:rPr lang="en-US" sz="2400" dirty="0" err="1"/>
              <a:t>Pisarski</a:t>
            </a:r>
            <a:r>
              <a:rPr lang="en-US" sz="2400" dirty="0"/>
              <a:t> and </a:t>
            </a:r>
            <a:r>
              <a:rPr lang="en-US" sz="2400" dirty="0" err="1"/>
              <a:t>Tsvelik</a:t>
            </a:r>
            <a:endParaRPr lang="en-US" sz="2400" dirty="0"/>
          </a:p>
        </p:txBody>
      </p:sp>
    </p:spTree>
    <p:extLst>
      <p:ext uri="{BB962C8B-B14F-4D97-AF65-F5344CB8AC3E}">
        <p14:creationId xmlns:p14="http://schemas.microsoft.com/office/powerpoint/2010/main" val="112214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80B11F-3FD8-8F41-922E-7A9D46F0CC79}"/>
              </a:ext>
            </a:extLst>
          </p:cNvPr>
          <p:cNvGrpSpPr/>
          <p:nvPr/>
        </p:nvGrpSpPr>
        <p:grpSpPr>
          <a:xfrm>
            <a:off x="746760" y="533400"/>
            <a:ext cx="9982200" cy="5547359"/>
            <a:chOff x="1811453" y="2092395"/>
            <a:chExt cx="7477513" cy="3566610"/>
          </a:xfrm>
        </p:grpSpPr>
        <p:grpSp>
          <p:nvGrpSpPr>
            <p:cNvPr id="3" name="Group 2">
              <a:extLst>
                <a:ext uri="{FF2B5EF4-FFF2-40B4-BE49-F238E27FC236}">
                  <a16:creationId xmlns:a16="http://schemas.microsoft.com/office/drawing/2014/main" id="{315DF398-1914-F14F-9189-6B78464CEB99}"/>
                </a:ext>
              </a:extLst>
            </p:cNvPr>
            <p:cNvGrpSpPr/>
            <p:nvPr/>
          </p:nvGrpSpPr>
          <p:grpSpPr>
            <a:xfrm>
              <a:off x="1811453" y="2092395"/>
              <a:ext cx="7477513" cy="3566610"/>
              <a:chOff x="328341" y="659703"/>
              <a:chExt cx="9461896" cy="4871302"/>
            </a:xfrm>
          </p:grpSpPr>
          <p:cxnSp>
            <p:nvCxnSpPr>
              <p:cNvPr id="8" name="Straight Connector 7">
                <a:extLst>
                  <a:ext uri="{FF2B5EF4-FFF2-40B4-BE49-F238E27FC236}">
                    <a16:creationId xmlns:a16="http://schemas.microsoft.com/office/drawing/2014/main" id="{72168F3B-EA99-F84F-846D-566335B98B41}"/>
                  </a:ext>
                </a:extLst>
              </p:cNvPr>
              <p:cNvCxnSpPr/>
              <p:nvPr/>
            </p:nvCxnSpPr>
            <p:spPr>
              <a:xfrm>
                <a:off x="2040673" y="1159727"/>
                <a:ext cx="0" cy="37802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292C9C-7D23-974B-A638-DE5DE38AE7AD}"/>
                  </a:ext>
                </a:extLst>
              </p:cNvPr>
              <p:cNvCxnSpPr>
                <a:cxnSpLocks/>
              </p:cNvCxnSpPr>
              <p:nvPr/>
            </p:nvCxnSpPr>
            <p:spPr>
              <a:xfrm>
                <a:off x="2040673" y="4939990"/>
                <a:ext cx="7125629"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726F646-3769-AD4A-B3BB-C375FF358B12}"/>
                  </a:ext>
                </a:extLst>
              </p:cNvPr>
              <p:cNvCxnSpPr/>
              <p:nvPr/>
            </p:nvCxnSpPr>
            <p:spPr>
              <a:xfrm>
                <a:off x="2040673" y="1839951"/>
                <a:ext cx="6378498"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Freeform 10">
                <a:extLst>
                  <a:ext uri="{FF2B5EF4-FFF2-40B4-BE49-F238E27FC236}">
                    <a16:creationId xmlns:a16="http://schemas.microsoft.com/office/drawing/2014/main" id="{1FD183A2-AF0D-C943-A4AF-EB6E827A0C13}"/>
                  </a:ext>
                </a:extLst>
              </p:cNvPr>
              <p:cNvSpPr/>
              <p:nvPr/>
            </p:nvSpPr>
            <p:spPr>
              <a:xfrm>
                <a:off x="3055434" y="1839951"/>
                <a:ext cx="5536159" cy="2214188"/>
              </a:xfrm>
              <a:custGeom>
                <a:avLst/>
                <a:gdLst>
                  <a:gd name="connsiteX0" fmla="*/ 0 w 5536159"/>
                  <a:gd name="connsiteY0" fmla="*/ 0 h 2214188"/>
                  <a:gd name="connsiteX1" fmla="*/ 1583473 w 5536159"/>
                  <a:gd name="connsiteY1" fmla="*/ 178419 h 2214188"/>
                  <a:gd name="connsiteX2" fmla="*/ 3300761 w 5536159"/>
                  <a:gd name="connsiteY2" fmla="*/ 568712 h 2214188"/>
                  <a:gd name="connsiteX3" fmla="*/ 4728117 w 5536159"/>
                  <a:gd name="connsiteY3" fmla="*/ 1382751 h 2214188"/>
                  <a:gd name="connsiteX4" fmla="*/ 5374888 w 5536159"/>
                  <a:gd name="connsiteY4" fmla="*/ 2007219 h 2214188"/>
                  <a:gd name="connsiteX5" fmla="*/ 5531005 w 5536159"/>
                  <a:gd name="connsiteY5" fmla="*/ 2207941 h 2214188"/>
                  <a:gd name="connsiteX6" fmla="*/ 5497551 w 5536159"/>
                  <a:gd name="connsiteY6" fmla="*/ 2163336 h 2214188"/>
                  <a:gd name="connsiteX7" fmla="*/ 5486400 w 5536159"/>
                  <a:gd name="connsiteY7" fmla="*/ 2163336 h 22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6159" h="2214188">
                    <a:moveTo>
                      <a:pt x="0" y="0"/>
                    </a:moveTo>
                    <a:cubicBezTo>
                      <a:pt x="516673" y="41817"/>
                      <a:pt x="1033346" y="83634"/>
                      <a:pt x="1583473" y="178419"/>
                    </a:cubicBezTo>
                    <a:cubicBezTo>
                      <a:pt x="2133600" y="273204"/>
                      <a:pt x="2776654" y="367990"/>
                      <a:pt x="3300761" y="568712"/>
                    </a:cubicBezTo>
                    <a:cubicBezTo>
                      <a:pt x="3824868" y="769434"/>
                      <a:pt x="4382429" y="1143000"/>
                      <a:pt x="4728117" y="1382751"/>
                    </a:cubicBezTo>
                    <a:cubicBezTo>
                      <a:pt x="5073805" y="1622502"/>
                      <a:pt x="5241073" y="1869687"/>
                      <a:pt x="5374888" y="2007219"/>
                    </a:cubicBezTo>
                    <a:cubicBezTo>
                      <a:pt x="5508703" y="2144751"/>
                      <a:pt x="5510561" y="2181922"/>
                      <a:pt x="5531005" y="2207941"/>
                    </a:cubicBezTo>
                    <a:cubicBezTo>
                      <a:pt x="5551449" y="2233960"/>
                      <a:pt x="5504985" y="2170770"/>
                      <a:pt x="5497551" y="2163336"/>
                    </a:cubicBezTo>
                    <a:cubicBezTo>
                      <a:pt x="5490117" y="2155902"/>
                      <a:pt x="5488258" y="2159619"/>
                      <a:pt x="5486400" y="2163336"/>
                    </a:cubicBezTo>
                  </a:path>
                </a:pathLst>
              </a:cu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136A10F-45EB-584F-80FF-D2DB15CBFE40}"/>
                  </a:ext>
                </a:extLst>
              </p:cNvPr>
              <p:cNvSpPr txBox="1"/>
              <p:nvPr/>
            </p:nvSpPr>
            <p:spPr>
              <a:xfrm>
                <a:off x="1349297" y="659703"/>
                <a:ext cx="602166" cy="584775"/>
              </a:xfrm>
              <a:prstGeom prst="rect">
                <a:avLst/>
              </a:prstGeom>
              <a:noFill/>
            </p:spPr>
            <p:txBody>
              <a:bodyPr wrap="square" rtlCol="0">
                <a:spAutoFit/>
              </a:bodyPr>
              <a:lstStyle/>
              <a:p>
                <a:r>
                  <a:rPr lang="en-US" sz="3200" dirty="0"/>
                  <a:t>T</a:t>
                </a:r>
              </a:p>
            </p:txBody>
          </p:sp>
          <p:pic>
            <p:nvPicPr>
              <p:cNvPr id="13" name="Picture 12">
                <a:extLst>
                  <a:ext uri="{FF2B5EF4-FFF2-40B4-BE49-F238E27FC236}">
                    <a16:creationId xmlns:a16="http://schemas.microsoft.com/office/drawing/2014/main" id="{D5564798-B93C-F444-AFF3-6EF92086CFEB}"/>
                  </a:ext>
                </a:extLst>
              </p:cNvPr>
              <p:cNvPicPr>
                <a:picLocks noChangeAspect="1"/>
              </p:cNvPicPr>
              <p:nvPr/>
            </p:nvPicPr>
            <p:blipFill>
              <a:blip r:embed="rId2"/>
              <a:stretch>
                <a:fillRect/>
              </a:stretch>
            </p:blipFill>
            <p:spPr>
              <a:xfrm>
                <a:off x="9003836" y="5312110"/>
                <a:ext cx="786401" cy="218895"/>
              </a:xfrm>
              <a:prstGeom prst="rect">
                <a:avLst/>
              </a:prstGeom>
            </p:spPr>
          </p:pic>
          <p:pic>
            <p:nvPicPr>
              <p:cNvPr id="14" name="Picture 13">
                <a:extLst>
                  <a:ext uri="{FF2B5EF4-FFF2-40B4-BE49-F238E27FC236}">
                    <a16:creationId xmlns:a16="http://schemas.microsoft.com/office/drawing/2014/main" id="{4C015839-648F-174F-BE6E-6420D4ECECE9}"/>
                  </a:ext>
                </a:extLst>
              </p:cNvPr>
              <p:cNvPicPr>
                <a:picLocks noChangeAspect="1"/>
              </p:cNvPicPr>
              <p:nvPr/>
            </p:nvPicPr>
            <p:blipFill>
              <a:blip r:embed="rId3"/>
              <a:stretch>
                <a:fillRect/>
              </a:stretch>
            </p:blipFill>
            <p:spPr>
              <a:xfrm>
                <a:off x="328341" y="1700986"/>
                <a:ext cx="1322039" cy="277929"/>
              </a:xfrm>
              <a:prstGeom prst="rect">
                <a:avLst/>
              </a:prstGeom>
            </p:spPr>
          </p:pic>
          <p:pic>
            <p:nvPicPr>
              <p:cNvPr id="15" name="Picture 14">
                <a:extLst>
                  <a:ext uri="{FF2B5EF4-FFF2-40B4-BE49-F238E27FC236}">
                    <a16:creationId xmlns:a16="http://schemas.microsoft.com/office/drawing/2014/main" id="{9E416F7E-0602-AB41-8B72-034CC8CC8EDD}"/>
                  </a:ext>
                </a:extLst>
              </p:cNvPr>
              <p:cNvPicPr>
                <a:picLocks noChangeAspect="1"/>
              </p:cNvPicPr>
              <p:nvPr/>
            </p:nvPicPr>
            <p:blipFill>
              <a:blip r:embed="rId4"/>
              <a:stretch>
                <a:fillRect/>
              </a:stretch>
            </p:blipFill>
            <p:spPr>
              <a:xfrm>
                <a:off x="6565943" y="5169235"/>
                <a:ext cx="2025650" cy="285750"/>
              </a:xfrm>
              <a:prstGeom prst="rect">
                <a:avLst/>
              </a:prstGeom>
            </p:spPr>
          </p:pic>
          <p:pic>
            <p:nvPicPr>
              <p:cNvPr id="16" name="Picture 15">
                <a:extLst>
                  <a:ext uri="{FF2B5EF4-FFF2-40B4-BE49-F238E27FC236}">
                    <a16:creationId xmlns:a16="http://schemas.microsoft.com/office/drawing/2014/main" id="{E0DE8882-4106-3C43-B7E8-08565007B9D7}"/>
                  </a:ext>
                </a:extLst>
              </p:cNvPr>
              <p:cNvPicPr>
                <a:picLocks noChangeAspect="1"/>
              </p:cNvPicPr>
              <p:nvPr/>
            </p:nvPicPr>
            <p:blipFill>
              <a:blip r:embed="rId5"/>
              <a:stretch>
                <a:fillRect/>
              </a:stretch>
            </p:blipFill>
            <p:spPr>
              <a:xfrm>
                <a:off x="3534936" y="5169235"/>
                <a:ext cx="1524000" cy="234950"/>
              </a:xfrm>
              <a:prstGeom prst="rect">
                <a:avLst/>
              </a:prstGeom>
            </p:spPr>
          </p:pic>
        </p:grpSp>
        <p:sp>
          <p:nvSpPr>
            <p:cNvPr id="4" name="Freeform 3">
              <a:extLst>
                <a:ext uri="{FF2B5EF4-FFF2-40B4-BE49-F238E27FC236}">
                  <a16:creationId xmlns:a16="http://schemas.microsoft.com/office/drawing/2014/main" id="{7898729D-A43D-F649-9DF9-E3733C437D20}"/>
                </a:ext>
              </a:extLst>
            </p:cNvPr>
            <p:cNvSpPr/>
            <p:nvPr/>
          </p:nvSpPr>
          <p:spPr>
            <a:xfrm>
              <a:off x="3746810" y="2977376"/>
              <a:ext cx="1439360" cy="2252546"/>
            </a:xfrm>
            <a:custGeom>
              <a:avLst/>
              <a:gdLst>
                <a:gd name="connsiteX0" fmla="*/ 0 w 1439360"/>
                <a:gd name="connsiteY0" fmla="*/ 0 h 2252546"/>
                <a:gd name="connsiteX1" fmla="*/ 713678 w 1439360"/>
                <a:gd name="connsiteY1" fmla="*/ 256478 h 2252546"/>
                <a:gd name="connsiteX2" fmla="*/ 1182029 w 1439360"/>
                <a:gd name="connsiteY2" fmla="*/ 836341 h 2252546"/>
                <a:gd name="connsiteX3" fmla="*/ 1405053 w 1439360"/>
                <a:gd name="connsiteY3" fmla="*/ 1929161 h 2252546"/>
                <a:gd name="connsiteX4" fmla="*/ 1438507 w 1439360"/>
                <a:gd name="connsiteY4" fmla="*/ 2252546 h 2252546"/>
                <a:gd name="connsiteX5" fmla="*/ 1438507 w 1439360"/>
                <a:gd name="connsiteY5" fmla="*/ 2252546 h 2252546"/>
                <a:gd name="connsiteX6" fmla="*/ 1438507 w 1439360"/>
                <a:gd name="connsiteY6" fmla="*/ 2252546 h 225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360" h="2252546">
                  <a:moveTo>
                    <a:pt x="0" y="0"/>
                  </a:moveTo>
                  <a:cubicBezTo>
                    <a:pt x="258336" y="58544"/>
                    <a:pt x="516673" y="117088"/>
                    <a:pt x="713678" y="256478"/>
                  </a:cubicBezTo>
                  <a:cubicBezTo>
                    <a:pt x="910683" y="395868"/>
                    <a:pt x="1066800" y="557561"/>
                    <a:pt x="1182029" y="836341"/>
                  </a:cubicBezTo>
                  <a:cubicBezTo>
                    <a:pt x="1297258" y="1115121"/>
                    <a:pt x="1362307" y="1693127"/>
                    <a:pt x="1405053" y="1929161"/>
                  </a:cubicBezTo>
                  <a:cubicBezTo>
                    <a:pt x="1447799" y="2165195"/>
                    <a:pt x="1438507" y="2252546"/>
                    <a:pt x="1438507" y="2252546"/>
                  </a:cubicBezTo>
                  <a:lnTo>
                    <a:pt x="1438507" y="2252546"/>
                  </a:lnTo>
                  <a:lnTo>
                    <a:pt x="1438507" y="2252546"/>
                  </a:lnTo>
                </a:path>
              </a:pathLst>
            </a:cu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4B03798-B581-3A46-B9FF-3E8328D6BC26}"/>
                </a:ext>
              </a:extLst>
            </p:cNvPr>
            <p:cNvSpPr txBox="1"/>
            <p:nvPr/>
          </p:nvSpPr>
          <p:spPr>
            <a:xfrm>
              <a:off x="3170842" y="3120742"/>
              <a:ext cx="1349295" cy="1444534"/>
            </a:xfrm>
            <a:prstGeom prst="rect">
              <a:avLst/>
            </a:prstGeom>
            <a:noFill/>
          </p:spPr>
          <p:txBody>
            <a:bodyPr wrap="square" rtlCol="0">
              <a:spAutoFit/>
            </a:bodyPr>
            <a:lstStyle/>
            <a:p>
              <a:pPr algn="ctr"/>
              <a:r>
                <a:rPr lang="en-US" sz="2000" dirty="0"/>
                <a:t>Confined  mesons and very few nucleons</a:t>
              </a:r>
            </a:p>
            <a:p>
              <a:pPr algn="ctr"/>
              <a:endParaRPr lang="en-US" sz="2000" dirty="0"/>
            </a:p>
            <a:p>
              <a:pPr algn="ctr"/>
              <a:r>
                <a:rPr lang="en-US" sz="2000" dirty="0"/>
                <a:t>Hadronic Matter</a:t>
              </a:r>
            </a:p>
          </p:txBody>
        </p:sp>
        <p:sp>
          <p:nvSpPr>
            <p:cNvPr id="6" name="TextBox 5">
              <a:extLst>
                <a:ext uri="{FF2B5EF4-FFF2-40B4-BE49-F238E27FC236}">
                  <a16:creationId xmlns:a16="http://schemas.microsoft.com/office/drawing/2014/main" id="{620032C7-71B6-574E-9F39-186123A1D2E3}"/>
                </a:ext>
              </a:extLst>
            </p:cNvPr>
            <p:cNvSpPr txBox="1"/>
            <p:nvPr/>
          </p:nvSpPr>
          <p:spPr>
            <a:xfrm>
              <a:off x="4957316" y="3699839"/>
              <a:ext cx="2272564" cy="850890"/>
            </a:xfrm>
            <a:prstGeom prst="rect">
              <a:avLst/>
            </a:prstGeom>
            <a:noFill/>
          </p:spPr>
          <p:txBody>
            <a:bodyPr wrap="square" rtlCol="0">
              <a:spAutoFit/>
            </a:bodyPr>
            <a:lstStyle/>
            <a:p>
              <a:pPr algn="ctr"/>
              <a:r>
                <a:rPr lang="en-US" sz="2000" dirty="0"/>
                <a:t>Confined quarks and baryons, mesons and glueballs</a:t>
              </a:r>
            </a:p>
            <a:p>
              <a:pPr algn="ctr"/>
              <a:r>
                <a:rPr lang="en-US" sz="2000" dirty="0"/>
                <a:t>Quarkyonic Matter</a:t>
              </a:r>
            </a:p>
          </p:txBody>
        </p:sp>
        <p:sp>
          <p:nvSpPr>
            <p:cNvPr id="7" name="TextBox 6">
              <a:extLst>
                <a:ext uri="{FF2B5EF4-FFF2-40B4-BE49-F238E27FC236}">
                  <a16:creationId xmlns:a16="http://schemas.microsoft.com/office/drawing/2014/main" id="{6D881942-DA52-8344-B062-74FEFB77460C}"/>
                </a:ext>
              </a:extLst>
            </p:cNvPr>
            <p:cNvSpPr txBox="1"/>
            <p:nvPr/>
          </p:nvSpPr>
          <p:spPr>
            <a:xfrm>
              <a:off x="4579721" y="2207941"/>
              <a:ext cx="3003108" cy="455127"/>
            </a:xfrm>
            <a:prstGeom prst="rect">
              <a:avLst/>
            </a:prstGeom>
            <a:noFill/>
          </p:spPr>
          <p:txBody>
            <a:bodyPr wrap="square" rtlCol="0">
              <a:spAutoFit/>
            </a:bodyPr>
            <a:lstStyle/>
            <a:p>
              <a:pPr algn="ctr"/>
              <a:r>
                <a:rPr lang="en-US" sz="2000" dirty="0"/>
                <a:t>Unconfined quarks and gluons</a:t>
              </a:r>
            </a:p>
            <a:p>
              <a:pPr algn="ctr"/>
              <a:r>
                <a:rPr lang="en-US" sz="2000" dirty="0"/>
                <a:t>Quark Gluon Plasma</a:t>
              </a:r>
            </a:p>
          </p:txBody>
        </p:sp>
      </p:grpSp>
      <p:sp>
        <p:nvSpPr>
          <p:cNvPr id="17" name="TextBox 16">
            <a:extLst>
              <a:ext uri="{FF2B5EF4-FFF2-40B4-BE49-F238E27FC236}">
                <a16:creationId xmlns:a16="http://schemas.microsoft.com/office/drawing/2014/main" id="{89B69C51-3C91-1B46-BE3D-E8590CF359C1}"/>
              </a:ext>
            </a:extLst>
          </p:cNvPr>
          <p:cNvSpPr txBox="1"/>
          <p:nvPr/>
        </p:nvSpPr>
        <p:spPr>
          <a:xfrm>
            <a:off x="5425135" y="4337627"/>
            <a:ext cx="3804457" cy="707886"/>
          </a:xfrm>
          <a:prstGeom prst="rect">
            <a:avLst/>
          </a:prstGeom>
          <a:noFill/>
        </p:spPr>
        <p:txBody>
          <a:bodyPr wrap="square" rtlCol="0">
            <a:spAutoFit/>
          </a:bodyPr>
          <a:lstStyle/>
          <a:p>
            <a:r>
              <a:rPr lang="en-US" sz="2000" dirty="0">
                <a:solidFill>
                  <a:srgbClr val="FF0000"/>
                </a:solidFill>
              </a:rPr>
              <a:t>Chiral symmetry broken in translationally non-invariant way</a:t>
            </a:r>
          </a:p>
        </p:txBody>
      </p:sp>
      <p:sp>
        <p:nvSpPr>
          <p:cNvPr id="18" name="TextBox 17">
            <a:extLst>
              <a:ext uri="{FF2B5EF4-FFF2-40B4-BE49-F238E27FC236}">
                <a16:creationId xmlns:a16="http://schemas.microsoft.com/office/drawing/2014/main" id="{38D960E8-6F56-E04E-B5E7-14A12D112F67}"/>
              </a:ext>
            </a:extLst>
          </p:cNvPr>
          <p:cNvSpPr txBox="1"/>
          <p:nvPr/>
        </p:nvSpPr>
        <p:spPr>
          <a:xfrm>
            <a:off x="2761144" y="4539726"/>
            <a:ext cx="1898369" cy="707886"/>
          </a:xfrm>
          <a:prstGeom prst="rect">
            <a:avLst/>
          </a:prstGeom>
          <a:noFill/>
        </p:spPr>
        <p:txBody>
          <a:bodyPr wrap="square" rtlCol="0">
            <a:spAutoFit/>
          </a:bodyPr>
          <a:lstStyle/>
          <a:p>
            <a:pPr algn="ctr"/>
            <a:r>
              <a:rPr lang="en-US" sz="2000" dirty="0"/>
              <a:t>Chiral symmetry broken</a:t>
            </a:r>
          </a:p>
        </p:txBody>
      </p:sp>
    </p:spTree>
    <p:extLst>
      <p:ext uri="{BB962C8B-B14F-4D97-AF65-F5344CB8AC3E}">
        <p14:creationId xmlns:p14="http://schemas.microsoft.com/office/powerpoint/2010/main" val="2265259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06163F-331C-E04B-B201-878DB4E82317}"/>
              </a:ext>
            </a:extLst>
          </p:cNvPr>
          <p:cNvSpPr txBox="1"/>
          <p:nvPr/>
        </p:nvSpPr>
        <p:spPr>
          <a:xfrm>
            <a:off x="2880360" y="548640"/>
            <a:ext cx="6187440" cy="523220"/>
          </a:xfrm>
          <a:prstGeom prst="rect">
            <a:avLst/>
          </a:prstGeom>
          <a:noFill/>
        </p:spPr>
        <p:txBody>
          <a:bodyPr wrap="square" rtlCol="0">
            <a:spAutoFit/>
          </a:bodyPr>
          <a:lstStyle/>
          <a:p>
            <a:pPr algn="ctr"/>
            <a:r>
              <a:rPr lang="en-US" sz="2800" dirty="0"/>
              <a:t>Simple large </a:t>
            </a:r>
            <a:r>
              <a:rPr lang="en-US" sz="2800" dirty="0" err="1"/>
              <a:t>N_c</a:t>
            </a:r>
            <a:r>
              <a:rPr lang="en-US" sz="2800" dirty="0"/>
              <a:t> considerations</a:t>
            </a:r>
          </a:p>
        </p:txBody>
      </p:sp>
      <p:sp>
        <p:nvSpPr>
          <p:cNvPr id="3" name="TextBox 2">
            <a:extLst>
              <a:ext uri="{FF2B5EF4-FFF2-40B4-BE49-F238E27FC236}">
                <a16:creationId xmlns:a16="http://schemas.microsoft.com/office/drawing/2014/main" id="{A204ECBD-8845-6743-9D8A-962BA39203C3}"/>
              </a:ext>
            </a:extLst>
          </p:cNvPr>
          <p:cNvSpPr txBox="1"/>
          <p:nvPr/>
        </p:nvSpPr>
        <p:spPr>
          <a:xfrm>
            <a:off x="4008120" y="1229830"/>
            <a:ext cx="5059680" cy="461665"/>
          </a:xfrm>
          <a:prstGeom prst="rect">
            <a:avLst/>
          </a:prstGeom>
          <a:noFill/>
        </p:spPr>
        <p:txBody>
          <a:bodyPr wrap="square" rtlCol="0">
            <a:spAutoFit/>
          </a:bodyPr>
          <a:lstStyle/>
          <a:p>
            <a:r>
              <a:rPr lang="en-US" sz="2400" dirty="0"/>
              <a:t>Near nuclear matter density</a:t>
            </a:r>
          </a:p>
        </p:txBody>
      </p:sp>
      <p:pic>
        <p:nvPicPr>
          <p:cNvPr id="4" name="Picture 3">
            <a:extLst>
              <a:ext uri="{FF2B5EF4-FFF2-40B4-BE49-F238E27FC236}">
                <a16:creationId xmlns:a16="http://schemas.microsoft.com/office/drawing/2014/main" id="{BA1E698D-1223-B14F-AE35-804C71777B91}"/>
              </a:ext>
            </a:extLst>
          </p:cNvPr>
          <p:cNvPicPr>
            <a:picLocks noChangeAspect="1"/>
          </p:cNvPicPr>
          <p:nvPr/>
        </p:nvPicPr>
        <p:blipFill>
          <a:blip r:embed="rId2"/>
          <a:stretch>
            <a:fillRect/>
          </a:stretch>
        </p:blipFill>
        <p:spPr>
          <a:xfrm>
            <a:off x="4994049" y="1818290"/>
            <a:ext cx="2267811" cy="463586"/>
          </a:xfrm>
          <a:prstGeom prst="rect">
            <a:avLst/>
          </a:prstGeom>
        </p:spPr>
      </p:pic>
      <p:sp>
        <p:nvSpPr>
          <p:cNvPr id="6" name="TextBox 5">
            <a:extLst>
              <a:ext uri="{FF2B5EF4-FFF2-40B4-BE49-F238E27FC236}">
                <a16:creationId xmlns:a16="http://schemas.microsoft.com/office/drawing/2014/main" id="{90AC725C-F7F5-2B4D-AA4C-6A5EEA75E230}"/>
              </a:ext>
            </a:extLst>
          </p:cNvPr>
          <p:cNvSpPr txBox="1"/>
          <p:nvPr/>
        </p:nvSpPr>
        <p:spPr>
          <a:xfrm>
            <a:off x="2034540" y="3321818"/>
            <a:ext cx="9006840" cy="461665"/>
          </a:xfrm>
          <a:prstGeom prst="rect">
            <a:avLst/>
          </a:prstGeom>
          <a:noFill/>
        </p:spPr>
        <p:txBody>
          <a:bodyPr wrap="square" rtlCol="0">
            <a:spAutoFit/>
          </a:bodyPr>
          <a:lstStyle/>
          <a:p>
            <a:r>
              <a:rPr lang="en-US" sz="2400" dirty="0"/>
              <a:t>On the other hand, short distance QCD interactions are of order </a:t>
            </a:r>
            <a:r>
              <a:rPr lang="en-US" sz="2400" dirty="0" err="1"/>
              <a:t>N_c</a:t>
            </a:r>
            <a:endParaRPr lang="en-US" sz="2400" dirty="0"/>
          </a:p>
        </p:txBody>
      </p:sp>
      <p:pic>
        <p:nvPicPr>
          <p:cNvPr id="7" name="Picture 6">
            <a:extLst>
              <a:ext uri="{FF2B5EF4-FFF2-40B4-BE49-F238E27FC236}">
                <a16:creationId xmlns:a16="http://schemas.microsoft.com/office/drawing/2014/main" id="{E542FA2A-B14F-CC4F-A94F-5EBCF7E3C9CB}"/>
              </a:ext>
            </a:extLst>
          </p:cNvPr>
          <p:cNvPicPr>
            <a:picLocks noChangeAspect="1"/>
          </p:cNvPicPr>
          <p:nvPr/>
        </p:nvPicPr>
        <p:blipFill>
          <a:blip r:embed="rId3"/>
          <a:stretch>
            <a:fillRect/>
          </a:stretch>
        </p:blipFill>
        <p:spPr>
          <a:xfrm>
            <a:off x="3802380" y="4254363"/>
            <a:ext cx="4343400" cy="482600"/>
          </a:xfrm>
          <a:prstGeom prst="rect">
            <a:avLst/>
          </a:prstGeom>
        </p:spPr>
      </p:pic>
      <p:pic>
        <p:nvPicPr>
          <p:cNvPr id="8" name="Picture 7">
            <a:extLst>
              <a:ext uri="{FF2B5EF4-FFF2-40B4-BE49-F238E27FC236}">
                <a16:creationId xmlns:a16="http://schemas.microsoft.com/office/drawing/2014/main" id="{11458DC7-3F3D-1640-85B1-9D143B73FAB8}"/>
              </a:ext>
            </a:extLst>
          </p:cNvPr>
          <p:cNvPicPr>
            <a:picLocks noChangeAspect="1"/>
          </p:cNvPicPr>
          <p:nvPr/>
        </p:nvPicPr>
        <p:blipFill>
          <a:blip r:embed="rId4"/>
          <a:stretch>
            <a:fillRect/>
          </a:stretch>
        </p:blipFill>
        <p:spPr>
          <a:xfrm>
            <a:off x="2812157" y="2498592"/>
            <a:ext cx="7451606" cy="570339"/>
          </a:xfrm>
          <a:prstGeom prst="rect">
            <a:avLst/>
          </a:prstGeom>
        </p:spPr>
      </p:pic>
      <p:sp>
        <p:nvSpPr>
          <p:cNvPr id="9" name="TextBox 8">
            <a:extLst>
              <a:ext uri="{FF2B5EF4-FFF2-40B4-BE49-F238E27FC236}">
                <a16:creationId xmlns:a16="http://schemas.microsoft.com/office/drawing/2014/main" id="{58C5E589-D52A-2B4C-B743-9A5344CC3D19}"/>
              </a:ext>
            </a:extLst>
          </p:cNvPr>
          <p:cNvSpPr txBox="1"/>
          <p:nvPr/>
        </p:nvSpPr>
        <p:spPr>
          <a:xfrm>
            <a:off x="3138343" y="5055443"/>
            <a:ext cx="6211397" cy="830997"/>
          </a:xfrm>
          <a:prstGeom prst="rect">
            <a:avLst/>
          </a:prstGeom>
          <a:noFill/>
        </p:spPr>
        <p:txBody>
          <a:bodyPr wrap="square" rtlCol="0">
            <a:spAutoFit/>
          </a:bodyPr>
          <a:lstStyle/>
          <a:p>
            <a:pPr algn="ctr"/>
            <a:r>
              <a:rPr lang="en-US" sz="2400" dirty="0"/>
              <a:t>But the density of hard cores is also parametrically of order </a:t>
            </a:r>
          </a:p>
        </p:txBody>
      </p:sp>
      <p:pic>
        <p:nvPicPr>
          <p:cNvPr id="10" name="Picture 9">
            <a:extLst>
              <a:ext uri="{FF2B5EF4-FFF2-40B4-BE49-F238E27FC236}">
                <a16:creationId xmlns:a16="http://schemas.microsoft.com/office/drawing/2014/main" id="{1B3BCFC3-D1BB-6042-A210-3DBC0DB44FB5}"/>
              </a:ext>
            </a:extLst>
          </p:cNvPr>
          <p:cNvPicPr>
            <a:picLocks noChangeAspect="1"/>
          </p:cNvPicPr>
          <p:nvPr/>
        </p:nvPicPr>
        <p:blipFill>
          <a:blip r:embed="rId5"/>
          <a:stretch>
            <a:fillRect/>
          </a:stretch>
        </p:blipFill>
        <p:spPr>
          <a:xfrm>
            <a:off x="5816600" y="6008923"/>
            <a:ext cx="1168400" cy="584200"/>
          </a:xfrm>
          <a:prstGeom prst="rect">
            <a:avLst/>
          </a:prstGeom>
        </p:spPr>
      </p:pic>
    </p:spTree>
    <p:extLst>
      <p:ext uri="{BB962C8B-B14F-4D97-AF65-F5344CB8AC3E}">
        <p14:creationId xmlns:p14="http://schemas.microsoft.com/office/powerpoint/2010/main" val="666570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277741-8620-F14B-A1D0-6B6A74371EA9}"/>
              </a:ext>
            </a:extLst>
          </p:cNvPr>
          <p:cNvSpPr txBox="1"/>
          <p:nvPr/>
        </p:nvSpPr>
        <p:spPr>
          <a:xfrm>
            <a:off x="2274013" y="6061752"/>
            <a:ext cx="6575461" cy="338554"/>
          </a:xfrm>
          <a:prstGeom prst="rect">
            <a:avLst/>
          </a:prstGeom>
          <a:noFill/>
        </p:spPr>
        <p:txBody>
          <a:bodyPr wrap="square" rtlCol="0">
            <a:spAutoFit/>
          </a:bodyPr>
          <a:lstStyle/>
          <a:p>
            <a:r>
              <a:rPr lang="en-US" sz="1600" dirty="0" err="1"/>
              <a:t>Tews</a:t>
            </a:r>
            <a:r>
              <a:rPr lang="en-US" sz="1600" dirty="0"/>
              <a:t>, </a:t>
            </a:r>
            <a:r>
              <a:rPr lang="en-US" sz="1600" dirty="0" err="1"/>
              <a:t>Carlso</a:t>
            </a:r>
            <a:r>
              <a:rPr lang="en-US" sz="1600" dirty="0"/>
              <a:t>, Gandolfi and Reddy; Kojo;  </a:t>
            </a:r>
            <a:r>
              <a:rPr lang="en-US" sz="1600" dirty="0" err="1"/>
              <a:t>Anala</a:t>
            </a:r>
            <a:r>
              <a:rPr lang="en-US" sz="1600" dirty="0"/>
              <a:t>, </a:t>
            </a:r>
            <a:r>
              <a:rPr lang="en-US" sz="1600" dirty="0" err="1"/>
              <a:t>Gorda</a:t>
            </a:r>
            <a:r>
              <a:rPr lang="en-US" sz="1600" dirty="0"/>
              <a:t>, </a:t>
            </a:r>
            <a:r>
              <a:rPr lang="en-US" sz="1600" dirty="0" err="1"/>
              <a:t>Kurkela</a:t>
            </a:r>
            <a:r>
              <a:rPr lang="en-US" sz="1600" dirty="0"/>
              <a:t> and </a:t>
            </a:r>
            <a:r>
              <a:rPr lang="en-US" sz="1600" dirty="0" err="1"/>
              <a:t>Vorinen</a:t>
            </a:r>
            <a:endParaRPr lang="en-US" sz="1600" dirty="0"/>
          </a:p>
        </p:txBody>
      </p:sp>
      <p:sp>
        <p:nvSpPr>
          <p:cNvPr id="5" name="TextBox 4">
            <a:extLst>
              <a:ext uri="{FF2B5EF4-FFF2-40B4-BE49-F238E27FC236}">
                <a16:creationId xmlns:a16="http://schemas.microsoft.com/office/drawing/2014/main" id="{A9291116-030C-DD42-B08B-E676A239C6A2}"/>
              </a:ext>
            </a:extLst>
          </p:cNvPr>
          <p:cNvSpPr txBox="1"/>
          <p:nvPr/>
        </p:nvSpPr>
        <p:spPr>
          <a:xfrm>
            <a:off x="8756395" y="557005"/>
            <a:ext cx="2460171" cy="3693319"/>
          </a:xfrm>
          <a:prstGeom prst="rect">
            <a:avLst/>
          </a:prstGeom>
          <a:noFill/>
        </p:spPr>
        <p:txBody>
          <a:bodyPr wrap="square" rtlCol="0">
            <a:spAutoFit/>
          </a:bodyPr>
          <a:lstStyle/>
          <a:p>
            <a:pPr algn="ctr"/>
            <a:r>
              <a:rPr lang="en-US" dirty="0"/>
              <a:t>As a result of LIGO experiments, and more precise measurement of neutron star masses, the equation of state of nuclear matter at a few time nuclear matter density is tightly constrained</a:t>
            </a:r>
          </a:p>
          <a:p>
            <a:pPr algn="ctr"/>
            <a:endParaRPr lang="en-US" dirty="0"/>
          </a:p>
          <a:p>
            <a:pPr algn="ctr"/>
            <a:r>
              <a:rPr lang="en-US" dirty="0"/>
              <a:t>Typically sound velocity approaches and perhaps exceeds </a:t>
            </a:r>
          </a:p>
        </p:txBody>
      </p:sp>
      <p:pic>
        <p:nvPicPr>
          <p:cNvPr id="7" name="Picture 6">
            <a:extLst>
              <a:ext uri="{FF2B5EF4-FFF2-40B4-BE49-F238E27FC236}">
                <a16:creationId xmlns:a16="http://schemas.microsoft.com/office/drawing/2014/main" id="{68C7B66C-A57C-D54F-9B1E-22A59117EE8D}"/>
              </a:ext>
            </a:extLst>
          </p:cNvPr>
          <p:cNvPicPr>
            <a:picLocks noChangeAspect="1"/>
          </p:cNvPicPr>
          <p:nvPr/>
        </p:nvPicPr>
        <p:blipFill>
          <a:blip r:embed="rId2"/>
          <a:stretch>
            <a:fillRect/>
          </a:stretch>
        </p:blipFill>
        <p:spPr>
          <a:xfrm>
            <a:off x="9427318" y="4357915"/>
            <a:ext cx="1118324" cy="333828"/>
          </a:xfrm>
          <a:prstGeom prst="rect">
            <a:avLst/>
          </a:prstGeom>
        </p:spPr>
      </p:pic>
      <p:sp>
        <p:nvSpPr>
          <p:cNvPr id="8" name="TextBox 7">
            <a:extLst>
              <a:ext uri="{FF2B5EF4-FFF2-40B4-BE49-F238E27FC236}">
                <a16:creationId xmlns:a16="http://schemas.microsoft.com/office/drawing/2014/main" id="{61628948-8F9F-3D4B-9FA7-565CCD5E5B27}"/>
              </a:ext>
            </a:extLst>
          </p:cNvPr>
          <p:cNvSpPr txBox="1"/>
          <p:nvPr/>
        </p:nvSpPr>
        <p:spPr>
          <a:xfrm>
            <a:off x="8756395" y="5062430"/>
            <a:ext cx="2337813" cy="646331"/>
          </a:xfrm>
          <a:prstGeom prst="rect">
            <a:avLst/>
          </a:prstGeom>
          <a:noFill/>
        </p:spPr>
        <p:txBody>
          <a:bodyPr wrap="square" rtlCol="0">
            <a:spAutoFit/>
          </a:bodyPr>
          <a:lstStyle/>
          <a:p>
            <a:pPr algn="ctr"/>
            <a:r>
              <a:rPr lang="en-US" dirty="0"/>
              <a:t>at a few times nuclear matter density</a:t>
            </a:r>
          </a:p>
        </p:txBody>
      </p:sp>
      <p:grpSp>
        <p:nvGrpSpPr>
          <p:cNvPr id="10" name="Group 9">
            <a:extLst>
              <a:ext uri="{FF2B5EF4-FFF2-40B4-BE49-F238E27FC236}">
                <a16:creationId xmlns:a16="http://schemas.microsoft.com/office/drawing/2014/main" id="{0D95F0D3-76AD-A049-B51A-F08060FD1670}"/>
              </a:ext>
            </a:extLst>
          </p:cNvPr>
          <p:cNvGrpSpPr/>
          <p:nvPr/>
        </p:nvGrpSpPr>
        <p:grpSpPr>
          <a:xfrm>
            <a:off x="1774209" y="333210"/>
            <a:ext cx="5895833" cy="5375551"/>
            <a:chOff x="402590" y="275590"/>
            <a:chExt cx="4569460" cy="5127573"/>
          </a:xfrm>
        </p:grpSpPr>
        <p:pic>
          <p:nvPicPr>
            <p:cNvPr id="11" name="Picture 10">
              <a:extLst>
                <a:ext uri="{FF2B5EF4-FFF2-40B4-BE49-F238E27FC236}">
                  <a16:creationId xmlns:a16="http://schemas.microsoft.com/office/drawing/2014/main" id="{9E5BA5B6-8D59-6D45-8823-0036048F0670}"/>
                </a:ext>
              </a:extLst>
            </p:cNvPr>
            <p:cNvPicPr>
              <a:picLocks noChangeAspect="1"/>
            </p:cNvPicPr>
            <p:nvPr/>
          </p:nvPicPr>
          <p:blipFill>
            <a:blip r:embed="rId3"/>
            <a:stretch>
              <a:fillRect/>
            </a:stretch>
          </p:blipFill>
          <p:spPr>
            <a:xfrm>
              <a:off x="402590" y="275590"/>
              <a:ext cx="4569460" cy="4482006"/>
            </a:xfrm>
            <a:prstGeom prst="rect">
              <a:avLst/>
            </a:prstGeom>
          </p:spPr>
        </p:pic>
        <p:sp>
          <p:nvSpPr>
            <p:cNvPr id="12" name="TextBox 11">
              <a:extLst>
                <a:ext uri="{FF2B5EF4-FFF2-40B4-BE49-F238E27FC236}">
                  <a16:creationId xmlns:a16="http://schemas.microsoft.com/office/drawing/2014/main" id="{EDC9FA5D-7BA9-0D49-A85E-0EFDDBCEB762}"/>
                </a:ext>
              </a:extLst>
            </p:cNvPr>
            <p:cNvSpPr txBox="1"/>
            <p:nvPr/>
          </p:nvSpPr>
          <p:spPr>
            <a:xfrm>
              <a:off x="1060676" y="4757596"/>
              <a:ext cx="3783330" cy="645567"/>
            </a:xfrm>
            <a:prstGeom prst="rect">
              <a:avLst/>
            </a:prstGeom>
            <a:noFill/>
          </p:spPr>
          <p:txBody>
            <a:bodyPr wrap="square" rtlCol="0">
              <a:spAutoFit/>
            </a:bodyPr>
            <a:lstStyle/>
            <a:p>
              <a:pPr algn="ctr"/>
              <a:r>
                <a:rPr lang="en-US" sz="1600" dirty="0"/>
                <a:t>Y. Fujimoto, K. Fukushima, </a:t>
              </a:r>
            </a:p>
            <a:p>
              <a:pPr algn="ctr"/>
              <a:r>
                <a:rPr lang="en-US" sz="1600" dirty="0"/>
                <a:t>K. </a:t>
              </a:r>
              <a:r>
                <a:rPr lang="en-US" sz="1600" dirty="0" err="1"/>
                <a:t>Murase</a:t>
              </a:r>
              <a:endParaRPr lang="en-US" sz="1600" dirty="0"/>
            </a:p>
          </p:txBody>
        </p:sp>
      </p:grpSp>
    </p:spTree>
    <p:extLst>
      <p:ext uri="{BB962C8B-B14F-4D97-AF65-F5344CB8AC3E}">
        <p14:creationId xmlns:p14="http://schemas.microsoft.com/office/powerpoint/2010/main" val="3024782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1321</Words>
  <Application>Microsoft Macintosh PowerPoint</Application>
  <PresentationFormat>Widescreen</PresentationFormat>
  <Paragraphs>127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McLerran</dc:creator>
  <cp:lastModifiedBy>Larry McLerran</cp:lastModifiedBy>
  <cp:revision>69</cp:revision>
  <cp:lastPrinted>2020-01-08T15:45:27Z</cp:lastPrinted>
  <dcterms:created xsi:type="dcterms:W3CDTF">2018-09-27T12:28:25Z</dcterms:created>
  <dcterms:modified xsi:type="dcterms:W3CDTF">2020-01-08T15:45:58Z</dcterms:modified>
</cp:coreProperties>
</file>