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  <p:sldMasterId id="2147483902" r:id="rId2"/>
    <p:sldMasterId id="2147483908" r:id="rId3"/>
    <p:sldMasterId id="2147483979" r:id="rId4"/>
  </p:sldMasterIdLst>
  <p:notesMasterIdLst>
    <p:notesMasterId r:id="rId35"/>
  </p:notesMasterIdLst>
  <p:handoutMasterIdLst>
    <p:handoutMasterId r:id="rId36"/>
  </p:handoutMasterIdLst>
  <p:sldIdLst>
    <p:sldId id="1052" r:id="rId5"/>
    <p:sldId id="1220" r:id="rId6"/>
    <p:sldId id="1222" r:id="rId7"/>
    <p:sldId id="1223" r:id="rId8"/>
    <p:sldId id="1224" r:id="rId9"/>
    <p:sldId id="1226" r:id="rId10"/>
    <p:sldId id="1208" r:id="rId11"/>
    <p:sldId id="1210" r:id="rId12"/>
    <p:sldId id="1142" r:id="rId13"/>
    <p:sldId id="1227" r:id="rId14"/>
    <p:sldId id="1229" r:id="rId15"/>
    <p:sldId id="1217" r:id="rId16"/>
    <p:sldId id="1215" r:id="rId17"/>
    <p:sldId id="1216" r:id="rId18"/>
    <p:sldId id="1218" r:id="rId19"/>
    <p:sldId id="1211" r:id="rId20"/>
    <p:sldId id="1213" r:id="rId21"/>
    <p:sldId id="1212" r:id="rId22"/>
    <p:sldId id="1194" r:id="rId23"/>
    <p:sldId id="1228" r:id="rId24"/>
    <p:sldId id="1186" r:id="rId25"/>
    <p:sldId id="1189" r:id="rId26"/>
    <p:sldId id="1132" r:id="rId27"/>
    <p:sldId id="1133" r:id="rId28"/>
    <p:sldId id="1130" r:id="rId29"/>
    <p:sldId id="1129" r:id="rId30"/>
    <p:sldId id="1134" r:id="rId31"/>
    <p:sldId id="1135" r:id="rId32"/>
    <p:sldId id="1187" r:id="rId33"/>
    <p:sldId id="1188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77B"/>
    <a:srgbClr val="99FF99"/>
    <a:srgbClr val="99FFCC"/>
    <a:srgbClr val="66FF66"/>
    <a:srgbClr val="FFFF99"/>
    <a:srgbClr val="FF3300"/>
    <a:srgbClr val="000000"/>
    <a:srgbClr val="0000FF"/>
    <a:srgbClr val="F2DCDB"/>
    <a:srgbClr val="C1A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2525" autoAdjust="0"/>
  </p:normalViewPr>
  <p:slideViewPr>
    <p:cSldViewPr>
      <p:cViewPr varScale="1">
        <p:scale>
          <a:sx n="56" d="100"/>
          <a:sy n="56" d="100"/>
        </p:scale>
        <p:origin x="106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03/12/2019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70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839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29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885">
              <a:defRPr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E466B-9CA7-4AE2-89F7-34F8F8684DE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602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E466B-9CA7-4AE2-89F7-34F8F8684DE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40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8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69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1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82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32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67050" y="477838"/>
            <a:ext cx="4243388" cy="238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42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32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6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0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1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05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9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1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20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5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5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9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5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2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602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507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665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655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37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399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51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2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951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789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63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4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3C2E-7FA5-4B7C-A308-45FA82448DF2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9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95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3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3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8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HFM Meeting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</a:t>
            </a:r>
            <a:r>
              <a:rPr lang="en-US" sz="1000" b="0" dirty="0" smtClean="0">
                <a:solidFill>
                  <a:schemeClr val="bg1"/>
                </a:solidFill>
              </a:rPr>
              <a:t>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Gaithersburg, 4 December 2019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860" r:id="rId3"/>
    <p:sldLayoutId id="2147483689" r:id="rId4"/>
    <p:sldLayoutId id="2147483978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HFM Meeting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</a:t>
            </a:r>
            <a:r>
              <a:rPr lang="en-US" sz="1000" b="0" dirty="0" smtClean="0">
                <a:solidFill>
                  <a:schemeClr val="bg1"/>
                </a:solidFill>
              </a:rPr>
              <a:t>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Gaithersburg, 4 December 2019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52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3CB2-CB46-4D73-9AF3-8191DEA4D6E1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9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hyperlink" Target="https://arxiv.org/abs/1903.0812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emf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jpeg"/><Relationship Id="rId15" Type="http://schemas.openxmlformats.org/officeDocument/2006/relationships/image" Target="../media/image38.emf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tiff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tiff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hyperlink" Target="http://fcc-cdr.web.cern.ch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13" Type="http://schemas.openxmlformats.org/officeDocument/2006/relationships/image" Target="../media/image84.tiff"/><Relationship Id="rId18" Type="http://schemas.openxmlformats.org/officeDocument/2006/relationships/image" Target="../media/image89.tiff"/><Relationship Id="rId3" Type="http://schemas.openxmlformats.org/officeDocument/2006/relationships/image" Target="../media/image14.png"/><Relationship Id="rId21" Type="http://schemas.openxmlformats.org/officeDocument/2006/relationships/image" Target="../media/image92.tiff"/><Relationship Id="rId7" Type="http://schemas.openxmlformats.org/officeDocument/2006/relationships/image" Target="../media/image78.tiff"/><Relationship Id="rId12" Type="http://schemas.openxmlformats.org/officeDocument/2006/relationships/image" Target="../media/image83.tiff"/><Relationship Id="rId17" Type="http://schemas.openxmlformats.org/officeDocument/2006/relationships/image" Target="../media/image88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7.tiff"/><Relationship Id="rId20" Type="http://schemas.openxmlformats.org/officeDocument/2006/relationships/image" Target="../media/image9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tiff"/><Relationship Id="rId11" Type="http://schemas.openxmlformats.org/officeDocument/2006/relationships/image" Target="../media/image82.tiff"/><Relationship Id="rId5" Type="http://schemas.openxmlformats.org/officeDocument/2006/relationships/image" Target="../media/image76.tiff"/><Relationship Id="rId15" Type="http://schemas.openxmlformats.org/officeDocument/2006/relationships/image" Target="../media/image86.tiff"/><Relationship Id="rId10" Type="http://schemas.openxmlformats.org/officeDocument/2006/relationships/image" Target="../media/image81.tiff"/><Relationship Id="rId19" Type="http://schemas.openxmlformats.org/officeDocument/2006/relationships/image" Target="../media/image90.tiff"/><Relationship Id="rId4" Type="http://schemas.openxmlformats.org/officeDocument/2006/relationships/image" Target="../media/image75.tiff"/><Relationship Id="rId9" Type="http://schemas.openxmlformats.org/officeDocument/2006/relationships/image" Target="../media/image80.tiff"/><Relationship Id="rId14" Type="http://schemas.openxmlformats.org/officeDocument/2006/relationships/image" Target="../media/image85.tiff"/><Relationship Id="rId22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tiff"/><Relationship Id="rId13" Type="http://schemas.openxmlformats.org/officeDocument/2006/relationships/image" Target="../media/image104.tiff"/><Relationship Id="rId18" Type="http://schemas.openxmlformats.org/officeDocument/2006/relationships/image" Target="../media/image108.tiff"/><Relationship Id="rId26" Type="http://schemas.openxmlformats.org/officeDocument/2006/relationships/image" Target="../media/image116.tiff"/><Relationship Id="rId3" Type="http://schemas.openxmlformats.org/officeDocument/2006/relationships/image" Target="../media/image94.tiff"/><Relationship Id="rId21" Type="http://schemas.openxmlformats.org/officeDocument/2006/relationships/image" Target="../media/image111.tiff"/><Relationship Id="rId7" Type="http://schemas.openxmlformats.org/officeDocument/2006/relationships/image" Target="../media/image98.tiff"/><Relationship Id="rId12" Type="http://schemas.openxmlformats.org/officeDocument/2006/relationships/image" Target="../media/image103.tiff"/><Relationship Id="rId17" Type="http://schemas.openxmlformats.org/officeDocument/2006/relationships/image" Target="../media/image107.tiff"/><Relationship Id="rId25" Type="http://schemas.openxmlformats.org/officeDocument/2006/relationships/image" Target="../media/image115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png"/><Relationship Id="rId20" Type="http://schemas.openxmlformats.org/officeDocument/2006/relationships/image" Target="../media/image110.tiff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tiff"/><Relationship Id="rId11" Type="http://schemas.openxmlformats.org/officeDocument/2006/relationships/image" Target="../media/image102.tiff"/><Relationship Id="rId24" Type="http://schemas.openxmlformats.org/officeDocument/2006/relationships/image" Target="../media/image114.tiff"/><Relationship Id="rId5" Type="http://schemas.openxmlformats.org/officeDocument/2006/relationships/image" Target="../media/image96.tiff"/><Relationship Id="rId15" Type="http://schemas.openxmlformats.org/officeDocument/2006/relationships/image" Target="../media/image106.tiff"/><Relationship Id="rId23" Type="http://schemas.openxmlformats.org/officeDocument/2006/relationships/image" Target="../media/image113.tiff"/><Relationship Id="rId28" Type="http://schemas.openxmlformats.org/officeDocument/2006/relationships/image" Target="../media/image118.jpeg"/><Relationship Id="rId10" Type="http://schemas.openxmlformats.org/officeDocument/2006/relationships/image" Target="../media/image101.tiff"/><Relationship Id="rId19" Type="http://schemas.openxmlformats.org/officeDocument/2006/relationships/image" Target="../media/image109.tiff"/><Relationship Id="rId4" Type="http://schemas.openxmlformats.org/officeDocument/2006/relationships/image" Target="../media/image95.tiff"/><Relationship Id="rId9" Type="http://schemas.openxmlformats.org/officeDocument/2006/relationships/image" Target="../media/image100.tiff"/><Relationship Id="rId14" Type="http://schemas.openxmlformats.org/officeDocument/2006/relationships/image" Target="../media/image105.tiff"/><Relationship Id="rId22" Type="http://schemas.openxmlformats.org/officeDocument/2006/relationships/image" Target="../media/image112.tiff"/><Relationship Id="rId27" Type="http://schemas.openxmlformats.org/officeDocument/2006/relationships/image" Target="../media/image11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583469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0825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06377" y="0"/>
            <a:ext cx="16992593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5495021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6144493" y="5780141"/>
            <a:ext cx="20438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32176" y="4747472"/>
            <a:ext cx="191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27" y="5476004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9831517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2603" y="62611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654305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no.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764879;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ARIES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730871; and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79" y="6198612"/>
            <a:ext cx="2814032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18" y="5472399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70" y="5480727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529194" y="5490674"/>
            <a:ext cx="486132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7356" y="941819"/>
            <a:ext cx="1085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FFFF00"/>
                </a:solidFill>
              </a:rPr>
              <a:t>Update on FCC </a:t>
            </a:r>
            <a:r>
              <a:rPr lang="fr-FR" sz="4800" b="1" dirty="0" err="1" smtClean="0">
                <a:solidFill>
                  <a:srgbClr val="FFFF00"/>
                </a:solidFill>
              </a:rPr>
              <a:t>Status</a:t>
            </a:r>
            <a:r>
              <a:rPr lang="fr-FR" sz="4800" b="1" dirty="0" smtClean="0">
                <a:solidFill>
                  <a:srgbClr val="FFFF00"/>
                </a:solidFill>
              </a:rPr>
              <a:t> and </a:t>
            </a:r>
            <a:r>
              <a:rPr lang="fr-FR" sz="4800" b="1" dirty="0" err="1" smtClean="0">
                <a:solidFill>
                  <a:srgbClr val="FFFF00"/>
                </a:solidFill>
              </a:rPr>
              <a:t>Strategy</a:t>
            </a:r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0833" y="2494637"/>
            <a:ext cx="736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M. </a:t>
            </a:r>
            <a:r>
              <a:rPr lang="en-GB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Benedikt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83632" y="2996952"/>
            <a:ext cx="9460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gratefully acknowledging input from FCC coordination </a:t>
            </a:r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group, 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global </a:t>
            </a:r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FCC design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study team and all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13832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7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FCC main goals for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2020 - 2026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5028" y="1091634"/>
            <a:ext cx="115576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Overall goal: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Perform all necessary steps and studies </a:t>
            </a:r>
            <a:r>
              <a:rPr lang="en-US" sz="2000" b="1" dirty="0" smtClean="0">
                <a:solidFill>
                  <a:srgbClr val="FF0000"/>
                </a:solidFill>
              </a:rPr>
              <a:t>to enable a definitive project decision by 2025/26</a:t>
            </a:r>
            <a:r>
              <a:rPr lang="en-US" sz="2000" b="1" dirty="0" smtClean="0"/>
              <a:t>, at the anticipated date for the next ESU, and a subsequent </a:t>
            </a:r>
            <a:r>
              <a:rPr lang="en-US" sz="2000" b="1" dirty="0" smtClean="0">
                <a:solidFill>
                  <a:srgbClr val="FF0000"/>
                </a:solidFill>
              </a:rPr>
              <a:t>start of civil engineering construction by 2028/29</a:t>
            </a:r>
            <a:r>
              <a:rPr lang="en-US" sz="2000" b="1" dirty="0" smtClean="0"/>
              <a:t>.</a:t>
            </a:r>
          </a:p>
          <a:p>
            <a:endParaRPr lang="en-US" sz="2400" dirty="0" smtClean="0"/>
          </a:p>
          <a:p>
            <a:r>
              <a:rPr lang="en-US" sz="2400" b="1" dirty="0" smtClean="0"/>
              <a:t>This requires successful completion of the following four main 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Develop and </a:t>
            </a:r>
            <a:r>
              <a:rPr lang="en-US" sz="2000" b="1" dirty="0" smtClean="0">
                <a:solidFill>
                  <a:srgbClr val="FF0000"/>
                </a:solidFill>
              </a:rPr>
              <a:t>establish a governance model for project construction and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Develop and </a:t>
            </a:r>
            <a:r>
              <a:rPr lang="en-US" sz="2000" b="1" dirty="0" smtClean="0">
                <a:solidFill>
                  <a:srgbClr val="FF0000"/>
                </a:solidFill>
              </a:rPr>
              <a:t>establish a financing strategy, including in-kind contributions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Prepare and successfully complete all required project preparatory and </a:t>
            </a:r>
            <a:r>
              <a:rPr lang="en-US" sz="2000" b="1" dirty="0" smtClean="0">
                <a:solidFill>
                  <a:srgbClr val="FF0000"/>
                </a:solidFill>
              </a:rPr>
              <a:t>administrative processes with the host states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debat</a:t>
            </a:r>
            <a:r>
              <a:rPr lang="en-US" sz="2000" b="1" dirty="0" smtClean="0"/>
              <a:t> public, EIA,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Perform </a:t>
            </a:r>
            <a:r>
              <a:rPr lang="en-US" sz="2000" b="1" dirty="0" smtClean="0">
                <a:solidFill>
                  <a:srgbClr val="FF0000"/>
                </a:solidFill>
              </a:rPr>
              <a:t>site investigations </a:t>
            </a:r>
            <a:r>
              <a:rPr lang="en-US" sz="2000" b="1" dirty="0" smtClean="0"/>
              <a:t>to enable CE planning and to prepare CE tendering.</a:t>
            </a:r>
            <a:r>
              <a:rPr lang="en-US" sz="2000" dirty="0" smtClean="0"/>
              <a:t>.</a:t>
            </a:r>
          </a:p>
          <a:p>
            <a:pPr lvl="1"/>
            <a:endParaRPr lang="en-US" sz="2400" dirty="0" smtClean="0"/>
          </a:p>
          <a:p>
            <a:r>
              <a:rPr lang="en-US" sz="2400" b="1" dirty="0" smtClean="0"/>
              <a:t>In parallel development preparation of TDRs and physics/experiment studies: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Machine designs and main technology R&amp;D lines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Establish user communities, work towards proto experiment collaboration by 2025/26.</a:t>
            </a:r>
            <a:endParaRPr lang="en-US" sz="20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9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7996"/>
            <a:ext cx="12192000" cy="821915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</a:t>
            </a: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Status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</a:t>
            </a: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uperconductor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 16 T</a:t>
            </a: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138352"/>
            <a:ext cx="4896544" cy="406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39890" y="6211669"/>
            <a:ext cx="11809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FNAL, Hyper Tech Research Inc., and Ohio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State,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Xu et.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al., </a:t>
            </a:r>
            <a:r>
              <a:rPr kumimoji="0" lang="en-US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https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://arxiv.org/abs/1903.08121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;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NHMFL, FAMU/FSU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Balachandran et al. 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https://arxiv.org/ftp/arxiv/papers/1811/1811.08867.pdf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853199"/>
            <a:ext cx="566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US wires with Artificial Pinning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“APCs” have reached FCC target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(50% above HL-LHC wire, →size &amp; cost) 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1330"/>
          <a:stretch/>
        </p:blipFill>
        <p:spPr>
          <a:xfrm>
            <a:off x="5518257" y="2600567"/>
            <a:ext cx="6540444" cy="35231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38156" y="829817"/>
            <a:ext cx="5846476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and after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few years,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suppliers from Japan, Korea and Russia already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HL-LHC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specification.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28.8 T at 4.2 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6846" y="2037984"/>
            <a:ext cx="11714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X. Xu et 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1" y="1079300"/>
            <a:ext cx="6737063" cy="5058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27900" y="4540185"/>
            <a:ext cx="473705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15 </a:t>
            </a:r>
            <a:r>
              <a:rPr lang="en-GB" dirty="0" smtClean="0"/>
              <a:t>T </a:t>
            </a:r>
            <a:r>
              <a:rPr lang="en-GB" dirty="0" err="1" smtClean="0"/>
              <a:t>cos</a:t>
            </a:r>
            <a:r>
              <a:rPr lang="en-GB" dirty="0" err="1" smtClean="0">
                <a:latin typeface="Symbol" panose="05050102010706020507" pitchFamily="18" charset="2"/>
              </a:rPr>
              <a:t>J</a:t>
            </a:r>
            <a:r>
              <a:rPr lang="en-GB" dirty="0" smtClean="0">
                <a:latin typeface="+mj-lt"/>
              </a:rPr>
              <a:t> 4-layer </a:t>
            </a:r>
            <a:r>
              <a:rPr lang="en-GB" dirty="0" smtClean="0"/>
              <a:t>dipole </a:t>
            </a:r>
            <a:r>
              <a:rPr lang="en-GB" dirty="0" smtClean="0"/>
              <a:t>demonstrator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Staged approach: In first step </a:t>
            </a:r>
            <a:r>
              <a:rPr lang="en-US" dirty="0"/>
              <a:t>p</a:t>
            </a:r>
            <a:r>
              <a:rPr lang="en-US" dirty="0" smtClean="0"/>
              <a:t>re-stressed for 14 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Tests at </a:t>
            </a:r>
            <a:r>
              <a:rPr lang="en-US" dirty="0" smtClean="0"/>
              <a:t>higher field foreseen </a:t>
            </a:r>
            <a:r>
              <a:rPr lang="en-US" dirty="0" smtClean="0"/>
              <a:t>with </a:t>
            </a:r>
            <a:r>
              <a:rPr lang="en-US" dirty="0"/>
              <a:t>additional pre-stress for </a:t>
            </a:r>
            <a:r>
              <a:rPr lang="en-US" dirty="0" smtClean="0"/>
              <a:t>14.5 or 15 </a:t>
            </a:r>
            <a:r>
              <a:rPr lang="en-US" dirty="0"/>
              <a:t>T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76" y="1720950"/>
            <a:ext cx="4791100" cy="2788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885"/>
          <a:stretch/>
        </p:blipFill>
        <p:spPr>
          <a:xfrm>
            <a:off x="9931401" y="2000542"/>
            <a:ext cx="1581626" cy="13371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82214" y="2617232"/>
            <a:ext cx="2540000" cy="6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60-mm aperture</a:t>
            </a:r>
          </a:p>
          <a:p>
            <a:r>
              <a:rPr lang="en-US" dirty="0"/>
              <a:t>4-layer graded coil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5531" y="1879330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84% on the </a:t>
            </a:r>
            <a:r>
              <a:rPr lang="en-US" sz="1000" dirty="0" err="1"/>
              <a:t>laodline</a:t>
            </a:r>
            <a:r>
              <a:rPr lang="en-US" sz="1000" dirty="0"/>
              <a:t> at 1.9 K</a:t>
            </a:r>
            <a:endParaRPr lang="en-GB" sz="1000" dirty="0"/>
          </a:p>
          <a:p>
            <a:r>
              <a:rPr lang="en-US" sz="1000" dirty="0" smtClean="0"/>
              <a:t>92% on the </a:t>
            </a:r>
            <a:r>
              <a:rPr lang="en-US" sz="1000" dirty="0" err="1" smtClean="0"/>
              <a:t>loadline</a:t>
            </a:r>
            <a:r>
              <a:rPr lang="en-US" sz="1000" dirty="0" smtClean="0"/>
              <a:t> at 4.2 K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US – MDP: </a:t>
            </a:r>
            <a:r>
              <a:rPr lang="en-US" sz="3200" dirty="0" smtClean="0"/>
              <a:t>14 </a:t>
            </a:r>
            <a:r>
              <a:rPr lang="en-US" sz="3200" dirty="0"/>
              <a:t>T magnet tested at </a:t>
            </a:r>
            <a:r>
              <a:rPr lang="en-US" sz="3200" dirty="0" smtClean="0"/>
              <a:t>FNAL</a:t>
            </a:r>
            <a:endParaRPr lang="en-US" sz="3200" dirty="0"/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327900" y="1114216"/>
            <a:ext cx="4628232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A.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Zlobin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NAPAC2019, MOPL020</a:t>
            </a:r>
          </a:p>
        </p:txBody>
      </p:sp>
    </p:spTree>
    <p:extLst>
      <p:ext uri="{BB962C8B-B14F-4D97-AF65-F5344CB8AC3E}">
        <p14:creationId xmlns:p14="http://schemas.microsoft.com/office/powerpoint/2010/main" val="24488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913835" y="635635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41572" y="2007010"/>
            <a:ext cx="3650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INFN: 14 </a:t>
            </a:r>
            <a:r>
              <a:rPr lang="en-US" b="1" dirty="0" smtClean="0"/>
              <a:t>T 2-layer </a:t>
            </a:r>
            <a:r>
              <a:rPr lang="en-US" b="1" dirty="0" smtClean="0"/>
              <a:t>magnet with </a:t>
            </a:r>
            <a:r>
              <a:rPr lang="en-US" b="1" dirty="0" smtClean="0"/>
              <a:t>    14 </a:t>
            </a:r>
            <a:r>
              <a:rPr lang="en-US" b="1" dirty="0" smtClean="0"/>
              <a:t>% margin (FCC spec), </a:t>
            </a:r>
            <a:r>
              <a:rPr lang="en-US" dirty="0" smtClean="0"/>
              <a:t>9.5% with current wire spec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4195832"/>
            <a:ext cx="4235423" cy="19694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22427" y="994171"/>
            <a:ext cx="416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CHART2 </a:t>
            </a:r>
            <a:r>
              <a:rPr lang="en-US" dirty="0"/>
              <a:t>– Swiss Accelerator Research and Technology</a:t>
            </a:r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2DC6975-959F-A84E-9898-43AD983E81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99" y="1670985"/>
            <a:ext cx="1884879" cy="25131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3757CFB-D842-6E44-9066-14DC04247C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855" y="1670985"/>
            <a:ext cx="1656000" cy="124200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A0FAE0D-CD86-E54C-BD3A-4C80301FB026}"/>
              </a:ext>
            </a:extLst>
          </p:cNvPr>
          <p:cNvGrpSpPr>
            <a:grpSpLocks noChangeAspect="1"/>
          </p:cNvGrpSpPr>
          <p:nvPr/>
        </p:nvGrpSpPr>
        <p:grpSpPr>
          <a:xfrm>
            <a:off x="10827149" y="1549527"/>
            <a:ext cx="934600" cy="931175"/>
            <a:chOff x="3059832" y="2602824"/>
            <a:chExt cx="2699606" cy="2689715"/>
          </a:xfrm>
        </p:grpSpPr>
        <p:pic>
          <p:nvPicPr>
            <p:cNvPr id="47" name="Content Placeholder 4">
              <a:extLst>
                <a:ext uri="{FF2B5EF4-FFF2-40B4-BE49-F238E27FC236}">
                  <a16:creationId xmlns:a16="http://schemas.microsoft.com/office/drawing/2014/main" id="{B863665E-F6E6-9343-97B5-A9E609A4F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9832" y="2602824"/>
              <a:ext cx="2699606" cy="2689715"/>
            </a:xfrm>
            <a:prstGeom prst="ellipse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AF6D65-C5F5-F34F-94E2-E6CDA9906984}"/>
                </a:ext>
              </a:extLst>
            </p:cNvPr>
            <p:cNvCxnSpPr/>
            <p:nvPr/>
          </p:nvCxnSpPr>
          <p:spPr>
            <a:xfrm>
              <a:off x="3968834" y="3825543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63456E1-869D-D54B-88F7-1B75C2C902A5}"/>
                </a:ext>
              </a:extLst>
            </p:cNvPr>
            <p:cNvCxnSpPr/>
            <p:nvPr/>
          </p:nvCxnSpPr>
          <p:spPr>
            <a:xfrm>
              <a:off x="4307370" y="3505908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8024EDF-C087-8D49-B370-0E610C6912A1}"/>
                </a:ext>
              </a:extLst>
            </p:cNvPr>
            <p:cNvCxnSpPr/>
            <p:nvPr/>
          </p:nvCxnSpPr>
          <p:spPr>
            <a:xfrm>
              <a:off x="4443596" y="3505908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D2EFD8D-02FD-024E-BF71-C81909C95D5D}"/>
                </a:ext>
              </a:extLst>
            </p:cNvPr>
            <p:cNvCxnSpPr/>
            <p:nvPr/>
          </p:nvCxnSpPr>
          <p:spPr>
            <a:xfrm>
              <a:off x="4307370" y="4392361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9B06819-997A-AF44-9E9E-740D7F4E0A7C}"/>
                </a:ext>
              </a:extLst>
            </p:cNvPr>
            <p:cNvCxnSpPr/>
            <p:nvPr/>
          </p:nvCxnSpPr>
          <p:spPr>
            <a:xfrm>
              <a:off x="4443596" y="4392361"/>
              <a:ext cx="658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201116C-F64A-9243-AC4B-98B4A27A94B5}"/>
                </a:ext>
              </a:extLst>
            </p:cNvPr>
            <p:cNvCxnSpPr/>
            <p:nvPr/>
          </p:nvCxnSpPr>
          <p:spPr>
            <a:xfrm>
              <a:off x="3968834" y="3606539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A2201-4CC9-994D-B0B3-D681B29D7041}"/>
                </a:ext>
              </a:extLst>
            </p:cNvPr>
            <p:cNvCxnSpPr/>
            <p:nvPr/>
          </p:nvCxnSpPr>
          <p:spPr>
            <a:xfrm>
              <a:off x="3968834" y="4012777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90FBE83-2DE4-3E4E-A83C-08061B8B0275}"/>
                </a:ext>
              </a:extLst>
            </p:cNvPr>
            <p:cNvCxnSpPr/>
            <p:nvPr/>
          </p:nvCxnSpPr>
          <p:spPr>
            <a:xfrm>
              <a:off x="4853445" y="3810451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5C2380C-2165-584B-9D05-A52169C0F499}"/>
                </a:ext>
              </a:extLst>
            </p:cNvPr>
            <p:cNvCxnSpPr/>
            <p:nvPr/>
          </p:nvCxnSpPr>
          <p:spPr>
            <a:xfrm>
              <a:off x="4853445" y="4009232"/>
              <a:ext cx="0" cy="70202"/>
            </a:xfrm>
            <a:prstGeom prst="line">
              <a:avLst/>
            </a:prstGeom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7F1392-CE7F-2644-9820-D3899CD89A63}"/>
                </a:ext>
              </a:extLst>
            </p:cNvPr>
            <p:cNvCxnSpPr/>
            <p:nvPr/>
          </p:nvCxnSpPr>
          <p:spPr>
            <a:xfrm>
              <a:off x="3968834" y="4101667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F85C35-6F22-2846-BAD9-0270D73FF2B6}"/>
                </a:ext>
              </a:extLst>
            </p:cNvPr>
            <p:cNvCxnSpPr/>
            <p:nvPr/>
          </p:nvCxnSpPr>
          <p:spPr>
            <a:xfrm>
              <a:off x="4854928" y="3592912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A25D63-CF2E-DB4C-80FB-592F0FD8A769}"/>
                </a:ext>
              </a:extLst>
            </p:cNvPr>
            <p:cNvCxnSpPr/>
            <p:nvPr/>
          </p:nvCxnSpPr>
          <p:spPr>
            <a:xfrm>
              <a:off x="4854928" y="4099587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8CF789F-DCC1-064D-9C67-A0B901F5993C}"/>
                </a:ext>
              </a:extLst>
            </p:cNvPr>
            <p:cNvCxnSpPr/>
            <p:nvPr/>
          </p:nvCxnSpPr>
          <p:spPr>
            <a:xfrm rot="16200000">
              <a:off x="4184048" y="3406038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1BA7942-ECF6-6247-93C5-604EC6B577D2}"/>
                </a:ext>
              </a:extLst>
            </p:cNvPr>
            <p:cNvCxnSpPr/>
            <p:nvPr/>
          </p:nvCxnSpPr>
          <p:spPr>
            <a:xfrm rot="16200000">
              <a:off x="4630212" y="3406801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36D2F37-DDC8-4B44-A04F-CF9937CA3B4A}"/>
                </a:ext>
              </a:extLst>
            </p:cNvPr>
            <p:cNvCxnSpPr/>
            <p:nvPr/>
          </p:nvCxnSpPr>
          <p:spPr>
            <a:xfrm rot="16200000">
              <a:off x="4184048" y="4292491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46FE628-B450-D848-A237-108B5A9B7583}"/>
                </a:ext>
              </a:extLst>
            </p:cNvPr>
            <p:cNvCxnSpPr/>
            <p:nvPr/>
          </p:nvCxnSpPr>
          <p:spPr>
            <a:xfrm rot="16200000">
              <a:off x="4630212" y="4293255"/>
              <a:ext cx="0" cy="199740"/>
            </a:xfrm>
            <a:prstGeom prst="line">
              <a:avLst/>
            </a:prstGeom>
            <a:ln w="317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35E9AF6-CBDF-F94E-982F-074A161FECC0}"/>
                </a:ext>
              </a:extLst>
            </p:cNvPr>
            <p:cNvSpPr/>
            <p:nvPr/>
          </p:nvSpPr>
          <p:spPr bwMode="auto">
            <a:xfrm>
              <a:off x="3102796" y="3927601"/>
              <a:ext cx="106166" cy="55347"/>
            </a:xfrm>
            <a:prstGeom prst="rect">
              <a:avLst/>
            </a:prstGeom>
            <a:solidFill>
              <a:srgbClr val="CECFC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1801F9D-CDB5-3140-A337-D630A36DB791}"/>
                </a:ext>
              </a:extLst>
            </p:cNvPr>
            <p:cNvSpPr/>
            <p:nvPr/>
          </p:nvSpPr>
          <p:spPr bwMode="auto">
            <a:xfrm>
              <a:off x="5614828" y="3925889"/>
              <a:ext cx="106166" cy="55347"/>
            </a:xfrm>
            <a:prstGeom prst="rect">
              <a:avLst/>
            </a:prstGeom>
            <a:solidFill>
              <a:srgbClr val="CECFC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55" y="2942158"/>
            <a:ext cx="1656000" cy="1241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9407" y="1141293"/>
            <a:ext cx="704683" cy="2583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6FAD8A0-A87C-944E-BBB4-CD344648B8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348" y="1058961"/>
            <a:ext cx="455877" cy="45587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0"/>
          <a:srcRect r="3359"/>
          <a:stretch/>
        </p:blipFill>
        <p:spPr>
          <a:xfrm>
            <a:off x="3647728" y="3154055"/>
            <a:ext cx="3939216" cy="28672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6365" y="1078174"/>
            <a:ext cx="1607303" cy="64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28" y="4348533"/>
            <a:ext cx="3249184" cy="18167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8756" y="1107109"/>
            <a:ext cx="796011" cy="58637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139" y="1055809"/>
            <a:ext cx="729349" cy="594610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>
          <a:xfrm>
            <a:off x="7670050" y="1432258"/>
            <a:ext cx="0" cy="454149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469533" y="1300416"/>
            <a:ext cx="0" cy="454149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747643" y="1168007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F2D2 </a:t>
            </a:r>
            <a:r>
              <a:rPr lang="en-GB" dirty="0" smtClean="0"/>
              <a:t>or</a:t>
            </a:r>
            <a:endParaRPr lang="en-GB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296" y="2994752"/>
            <a:ext cx="3055416" cy="1355283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52559" y="1993928"/>
            <a:ext cx="3236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CEA: 15.5 T 4-layer magnet with 14% load line</a:t>
            </a:r>
            <a:r>
              <a:rPr lang="en-US" dirty="0" smtClean="0"/>
              <a:t> with current </a:t>
            </a:r>
            <a:r>
              <a:rPr lang="en-US" dirty="0" smtClean="0"/>
              <a:t>wire spec</a:t>
            </a:r>
            <a:endParaRPr lang="en-GB" dirty="0"/>
          </a:p>
        </p:txBody>
      </p:sp>
      <p:pic>
        <p:nvPicPr>
          <p:cNvPr id="2050" name="Picture 2" descr="https://images-na.ssl-images-amazon.com/images/I/712Lwo7hMoL._SL1500_.jp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19273"/>
          <a:stretch/>
        </p:blipFill>
        <p:spPr bwMode="auto">
          <a:xfrm>
            <a:off x="2691297" y="1049061"/>
            <a:ext cx="631222" cy="9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37859" y="2990694"/>
            <a:ext cx="184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model coil: 11 T will be tested in LBNL soon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Magnet development: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magnet models production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5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069" y="1148546"/>
            <a:ext cx="119495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Remain focused on FCC 16 T program and increase resources, this is THE baseline for FCC-</a:t>
            </a:r>
            <a:r>
              <a:rPr lang="en-US" sz="2000" b="1" dirty="0" err="1" smtClean="0">
                <a:solidFill>
                  <a:srgbClr val="FF0000"/>
                </a:solidFill>
              </a:rPr>
              <a:t>hh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</a:rPr>
              <a:t>Understand technology and performance limits of Nb3Sn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</a:rPr>
              <a:t>Understand potential systematic advantages/disadvantages of all coil design/magnet options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</a:rPr>
              <a:t>Basis for final optimization of the FCC-</a:t>
            </a:r>
            <a:r>
              <a:rPr lang="en-US" sz="2000" b="1" dirty="0" err="1" smtClean="0">
                <a:solidFill>
                  <a:srgbClr val="FF0000"/>
                </a:solidFill>
              </a:rPr>
              <a:t>hh</a:t>
            </a:r>
            <a:r>
              <a:rPr lang="en-US" sz="2000" b="1" dirty="0" smtClean="0">
                <a:solidFill>
                  <a:srgbClr val="FF0000"/>
                </a:solidFill>
              </a:rPr>
              <a:t> magnet in 10-15 years.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/>
              <a:t>Continuation of Nb3Sn wire program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Consolidation of </a:t>
            </a:r>
            <a:r>
              <a:rPr lang="en-US" b="1" dirty="0" err="1" smtClean="0"/>
              <a:t>Jc</a:t>
            </a:r>
            <a:r>
              <a:rPr lang="en-US" b="1" dirty="0" smtClean="0"/>
              <a:t> increase via artificial pinning </a:t>
            </a:r>
            <a:r>
              <a:rPr lang="en-US" b="1" dirty="0" err="1" smtClean="0"/>
              <a:t>centres</a:t>
            </a:r>
            <a:r>
              <a:rPr lang="en-US" b="1" dirty="0" smtClean="0"/>
              <a:t> and subsequent “industrialization”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Increase focus on other conductor targets (RRR, filament size, stability, </a:t>
            </a:r>
            <a:r>
              <a:rPr lang="en-US" dirty="0" err="1" smtClean="0"/>
              <a:t>etc</a:t>
            </a:r>
            <a:r>
              <a:rPr lang="en-US" dirty="0" smtClean="0"/>
              <a:t>) and work </a:t>
            </a:r>
            <a:r>
              <a:rPr lang="en-US" dirty="0" smtClean="0"/>
              <a:t>towards </a:t>
            </a:r>
            <a:r>
              <a:rPr lang="en-US" b="1" dirty="0" smtClean="0"/>
              <a:t>cost target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/>
              <a:t>Continuation of associated wound conductor and other R&amp;D programs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Reinforcement of international R&amp;D collaboration, strengthening the network by systematically involving external partners in their specific areas.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Coupled, </a:t>
            </a:r>
            <a:r>
              <a:rPr lang="en-US" b="1" dirty="0" smtClean="0"/>
              <a:t>with industry, a process technology optimization program</a:t>
            </a:r>
            <a:r>
              <a:rPr lang="en-US" dirty="0" smtClean="0"/>
              <a:t> (wiring, curing, impregnation, etc.)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C377B"/>
                </a:solidFill>
              </a:rPr>
              <a:t>Continue </a:t>
            </a:r>
            <a:r>
              <a:rPr lang="en-US" b="1" dirty="0" smtClean="0">
                <a:solidFill>
                  <a:srgbClr val="0C377B"/>
                </a:solidFill>
              </a:rPr>
              <a:t>16 T model program </a:t>
            </a:r>
            <a:r>
              <a:rPr lang="en-US" b="1" dirty="0">
                <a:solidFill>
                  <a:srgbClr val="0C377B"/>
                </a:solidFill>
              </a:rPr>
              <a:t>with </a:t>
            </a:r>
            <a:r>
              <a:rPr lang="en-US" b="1" dirty="0" smtClean="0">
                <a:solidFill>
                  <a:srgbClr val="0C377B"/>
                </a:solidFill>
              </a:rPr>
              <a:t>partners (CEA, INFN, CIEMAT, PSI, US MDP, BINP):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Attractive and challenging </a:t>
            </a:r>
            <a:r>
              <a:rPr lang="en-US" b="1" dirty="0" smtClean="0">
                <a:solidFill>
                  <a:srgbClr val="FF0000"/>
                </a:solidFill>
              </a:rPr>
              <a:t>goals range </a:t>
            </a:r>
            <a:r>
              <a:rPr lang="en-US" b="1" dirty="0">
                <a:solidFill>
                  <a:srgbClr val="FF0000"/>
                </a:solidFill>
              </a:rPr>
              <a:t>14 – 16 </a:t>
            </a:r>
            <a:r>
              <a:rPr lang="en-US" b="1" dirty="0" smtClean="0">
                <a:solidFill>
                  <a:srgbClr val="FF0000"/>
                </a:solidFill>
              </a:rPr>
              <a:t>T, </a:t>
            </a:r>
            <a:r>
              <a:rPr lang="en-US" b="1" dirty="0">
                <a:solidFill>
                  <a:srgbClr val="FF0000"/>
                </a:solidFill>
              </a:rPr>
              <a:t>double vs. four-layer designs, </a:t>
            </a:r>
            <a:r>
              <a:rPr lang="en-US" b="1" dirty="0" err="1">
                <a:solidFill>
                  <a:srgbClr val="FF0000"/>
                </a:solidFill>
              </a:rPr>
              <a:t>EuroCirCol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designs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Permanently feed R&amp;D results and industrialization aspects back into magnet design.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</a:t>
            </a:r>
            <a:r>
              <a:rPr lang="en-US" kern="0" dirty="0" smtClean="0">
                <a:latin typeface="Arial"/>
              </a:rPr>
              <a:t>FCC high-field magnet R&amp;D strategy 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0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</a:t>
            </a:r>
            <a:r>
              <a:rPr lang="en-US" sz="3200" kern="0" dirty="0" smtClean="0">
                <a:latin typeface="Arial"/>
              </a:rPr>
              <a:t>SRF , </a:t>
            </a:r>
            <a:r>
              <a:rPr lang="en-US" sz="3200" kern="0" dirty="0" err="1" smtClean="0">
                <a:latin typeface="Arial"/>
              </a:rPr>
              <a:t>cryo</a:t>
            </a:r>
            <a:r>
              <a:rPr lang="en-US" sz="3200" kern="0" dirty="0" smtClean="0">
                <a:latin typeface="Arial"/>
              </a:rPr>
              <a:t>-modules, RF power sources R&amp;D</a:t>
            </a:r>
            <a:endParaRPr lang="en-US" sz="3200" dirty="0"/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1344" y="935444"/>
            <a:ext cx="1188132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400" b="1" kern="0" dirty="0" smtClean="0">
                <a:solidFill>
                  <a:srgbClr val="0C377B"/>
                </a:solidFill>
                <a:cs typeface="Calibri" pitchFamily="34" charset="0"/>
              </a:rPr>
              <a:t>Several R&amp;D lines aim at improving performance &amp; efficiency and reducing cost: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Improved </a:t>
            </a:r>
            <a:r>
              <a:rPr lang="en-GB" sz="2000" b="1" kern="0" dirty="0" err="1" smtClean="0">
                <a:solidFill>
                  <a:srgbClr val="0C377B"/>
                </a:solidFill>
                <a:cs typeface="Calibri" pitchFamily="34" charset="0"/>
              </a:rPr>
              <a:t>Nb</a:t>
            </a: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/Cu coating/sputtering (e.g. ECR fibre growth, </a:t>
            </a:r>
            <a:r>
              <a:rPr lang="en-GB" sz="2000" b="1" kern="0" dirty="0" err="1" smtClean="0">
                <a:solidFill>
                  <a:srgbClr val="0C377B"/>
                </a:solidFill>
                <a:cs typeface="Calibri" pitchFamily="34" charset="0"/>
              </a:rPr>
              <a:t>HiPIMS</a:t>
            </a: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cs typeface="Calibri" pitchFamily="34" charset="0"/>
              </a:rPr>
              <a:t>New cavity fabrication techniques (e.g. EHF, improved polishing, </a:t>
            </a: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seamless…)</a:t>
            </a:r>
            <a:endParaRPr lang="en-GB" sz="2000" b="1" kern="0" dirty="0">
              <a:solidFill>
                <a:srgbClr val="0C377B"/>
              </a:solidFill>
              <a:cs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Coating of A15 superconductors (e.g. Nb</a:t>
            </a:r>
            <a:r>
              <a:rPr lang="en-GB" sz="2000" b="1" kern="0" baseline="-25000" dirty="0" smtClean="0">
                <a:solidFill>
                  <a:srgbClr val="0C377B"/>
                </a:solidFill>
                <a:cs typeface="Calibri" pitchFamily="34" charset="0"/>
              </a:rPr>
              <a:t>3</a:t>
            </a: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Sn)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Bulk </a:t>
            </a:r>
            <a:r>
              <a:rPr lang="en-US" sz="2000" b="1" kern="0" dirty="0" err="1" smtClean="0">
                <a:solidFill>
                  <a:srgbClr val="0C377B"/>
                </a:solidFill>
                <a:cs typeface="Calibri" pitchFamily="34" charset="0"/>
              </a:rPr>
              <a:t>Nb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 cavity R&amp;D at FNAL, JLAB, Cornell, also KEK and CEPC/IHEP</a:t>
            </a:r>
            <a:endParaRPr lang="en-GB" sz="2000" b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High efficiency klystrons – synergy with HL-LHC and CLIC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MW-class fundamental power couplers for 400 MHz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err="1" smtClean="0">
                <a:solidFill>
                  <a:srgbClr val="0C377B"/>
                </a:solidFill>
                <a:cs typeface="Calibri" pitchFamily="34" charset="0"/>
              </a:rPr>
              <a:t>Cryo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-module design </a:t>
            </a:r>
            <a:r>
              <a:rPr lang="en-US" sz="2000" b="1" kern="0" dirty="0" err="1" smtClean="0">
                <a:solidFill>
                  <a:srgbClr val="0C377B"/>
                </a:solidFill>
                <a:cs typeface="Calibri" pitchFamily="34" charset="0"/>
              </a:rPr>
              <a:t>optimisation</a:t>
            </a:r>
            <a:endParaRPr lang="en-GB" sz="2000" b="1" kern="0" dirty="0" smtClean="0">
              <a:solidFill>
                <a:srgbClr val="0C377B"/>
              </a:solidFill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4006147"/>
            <a:ext cx="3960440" cy="287923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05" y="5691805"/>
            <a:ext cx="1609780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1344" y="5025598"/>
            <a:ext cx="216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800 MHz 5-cell </a:t>
            </a:r>
            <a:r>
              <a:rPr lang="en-US" sz="1600" b="1" dirty="0" err="1" smtClean="0"/>
              <a:t>Nb</a:t>
            </a:r>
            <a:endParaRPr lang="en-US" sz="1600" b="1" dirty="0" smtClean="0"/>
          </a:p>
          <a:p>
            <a:r>
              <a:rPr lang="en-US" sz="1600" b="1" dirty="0"/>
              <a:t>p</a:t>
            </a:r>
            <a:r>
              <a:rPr lang="en-US" sz="1600" b="1" dirty="0" smtClean="0"/>
              <a:t>rototype / JLAB</a:t>
            </a:r>
            <a:endParaRPr lang="en-GB" sz="16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4909561"/>
            <a:ext cx="2332587" cy="12093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718382" y="4890286"/>
            <a:ext cx="2238596" cy="33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 dirty="0"/>
          </a:p>
        </p:txBody>
      </p:sp>
      <p:sp>
        <p:nvSpPr>
          <p:cNvPr id="21" name="TextBox 7"/>
          <p:cNvSpPr txBox="1"/>
          <p:nvPr/>
        </p:nvSpPr>
        <p:spPr>
          <a:xfrm>
            <a:off x="9804220" y="4890286"/>
            <a:ext cx="429926" cy="262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8" dirty="0"/>
              <a:t>80%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18382" y="4797152"/>
            <a:ext cx="2431263" cy="1321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23" name="TextBox 22"/>
          <p:cNvSpPr txBox="1"/>
          <p:nvPr/>
        </p:nvSpPr>
        <p:spPr>
          <a:xfrm>
            <a:off x="10278282" y="4871184"/>
            <a:ext cx="118013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 smtClean="0"/>
              <a:t>Klystron R&amp;D</a:t>
            </a:r>
            <a:endParaRPr lang="en-GB" sz="1292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21" y="1651560"/>
            <a:ext cx="2129351" cy="310276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35760" y="4365104"/>
            <a:ext cx="604829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400" b="1" kern="0" dirty="0" err="1">
                <a:solidFill>
                  <a:srgbClr val="0C377B"/>
                </a:solidFill>
                <a:cs typeface="Calibri" pitchFamily="34" charset="0"/>
              </a:rPr>
              <a:t>c</a:t>
            </a:r>
            <a:r>
              <a:rPr lang="en-GB" sz="2400" b="1" kern="0" dirty="0" err="1" smtClean="0">
                <a:solidFill>
                  <a:srgbClr val="0C377B"/>
                </a:solidFill>
                <a:cs typeface="Calibri" pitchFamily="34" charset="0"/>
              </a:rPr>
              <a:t>ryo</a:t>
            </a:r>
            <a:r>
              <a:rPr lang="en-GB" sz="2400" b="1" kern="0" dirty="0" smtClean="0">
                <a:solidFill>
                  <a:srgbClr val="0C377B"/>
                </a:solidFill>
                <a:cs typeface="Calibri" pitchFamily="34" charset="0"/>
              </a:rPr>
              <a:t>-modules for FCC-ee: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30 CM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with four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single cell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400 MHz cavities</a:t>
            </a:r>
            <a:endParaRPr lang="en-US" sz="2000" b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100 CM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with four 4-cell 400 MHz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cavities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200 CM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with four 5-cell 800 MHz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cavities</a:t>
            </a:r>
            <a:endParaRPr lang="en-GB" sz="2000" b="1" kern="0" dirty="0">
              <a:solidFill>
                <a:srgbClr val="0C377B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FCC-ee injector collaboration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2008" y="1052736"/>
            <a:ext cx="11856640" cy="4752528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Design optimization of FCC-ee injector and prototype positron source at PSI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200" dirty="0" smtClean="0">
                <a:solidFill>
                  <a:srgbClr val="0C377B"/>
                </a:solidFill>
              </a:rPr>
              <a:t>BINP, </a:t>
            </a:r>
            <a:r>
              <a:rPr lang="en-US" sz="2200" b="1" dirty="0" smtClean="0">
                <a:solidFill>
                  <a:srgbClr val="0C377B"/>
                </a:solidFill>
              </a:rPr>
              <a:t>CEA-</a:t>
            </a:r>
            <a:r>
              <a:rPr lang="en-US" sz="2200" b="1" dirty="0" err="1" smtClean="0">
                <a:solidFill>
                  <a:srgbClr val="0C377B"/>
                </a:solidFill>
              </a:rPr>
              <a:t>Saclay</a:t>
            </a:r>
            <a:r>
              <a:rPr lang="en-US" sz="2200" b="1" dirty="0" smtClean="0">
                <a:solidFill>
                  <a:srgbClr val="0C377B"/>
                </a:solidFill>
              </a:rPr>
              <a:t> (Booster design), CNRS-LAL (e+ source), </a:t>
            </a:r>
            <a:r>
              <a:rPr lang="en-US" sz="2200" dirty="0" smtClean="0">
                <a:solidFill>
                  <a:srgbClr val="0C377B"/>
                </a:solidFill>
              </a:rPr>
              <a:t>INFN-LNF, PSI, CERN.</a:t>
            </a:r>
          </a:p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endParaRPr lang="en-US" sz="2200" b="1" dirty="0" smtClean="0">
              <a:solidFill>
                <a:srgbClr val="0C377B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777" y="1988841"/>
            <a:ext cx="5512607" cy="1872208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91344" y="4071263"/>
            <a:ext cx="646243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dirty="0" smtClean="0">
                <a:solidFill>
                  <a:srgbClr val="0C377B"/>
                </a:solidFill>
              </a:rPr>
              <a:t>Design and construction of positron target &amp; capture </a:t>
            </a:r>
            <a:r>
              <a:rPr lang="en-US" dirty="0" err="1" smtClean="0">
                <a:solidFill>
                  <a:srgbClr val="0C377B"/>
                </a:solidFill>
              </a:rPr>
              <a:t>linac</a:t>
            </a:r>
            <a:r>
              <a:rPr lang="en-US" dirty="0" smtClean="0">
                <a:solidFill>
                  <a:srgbClr val="0C377B"/>
                </a:solidFill>
              </a:rPr>
              <a:t>.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dirty="0" smtClean="0">
                <a:solidFill>
                  <a:srgbClr val="0C377B"/>
                </a:solidFill>
              </a:rPr>
              <a:t>Experimental set-up at </a:t>
            </a:r>
            <a:r>
              <a:rPr lang="en-US" dirty="0" err="1" smtClean="0">
                <a:solidFill>
                  <a:srgbClr val="0C377B"/>
                </a:solidFill>
              </a:rPr>
              <a:t>SwissFEL</a:t>
            </a:r>
            <a:r>
              <a:rPr lang="en-US" dirty="0" smtClean="0">
                <a:solidFill>
                  <a:srgbClr val="0C377B"/>
                </a:solidFill>
              </a:rPr>
              <a:t>, beam 400 MeV – 6 GeV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dirty="0" smtClean="0">
                <a:solidFill>
                  <a:srgbClr val="0C377B"/>
                </a:solidFill>
              </a:rPr>
              <a:t>Demonstration of efficiency by 2024.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dirty="0" smtClean="0">
                <a:solidFill>
                  <a:srgbClr val="0C377B"/>
                </a:solidFill>
              </a:rPr>
              <a:t>Study of alternative injector based on ~6 / 20 GeV ERL.</a:t>
            </a:r>
            <a:endParaRPr lang="en-US" dirty="0">
              <a:solidFill>
                <a:srgbClr val="0C377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13" y="4131825"/>
            <a:ext cx="5253740" cy="204210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9802" r="2089" b="59671"/>
          <a:stretch/>
        </p:blipFill>
        <p:spPr bwMode="auto">
          <a:xfrm>
            <a:off x="-165728" y="2049110"/>
            <a:ext cx="6830105" cy="17516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0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41"/>
            <a:ext cx="10515600" cy="753465"/>
          </a:xfrm>
        </p:spPr>
        <p:txBody>
          <a:bodyPr>
            <a:normAutofit/>
          </a:bodyPr>
          <a:lstStyle/>
          <a:p>
            <a:r>
              <a:rPr lang="en-US" dirty="0"/>
              <a:t>Beneficiaries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Arial"/>
              </a:rPr>
              <a:t>               </a:t>
            </a:r>
            <a:r>
              <a:rPr lang="en-GB" kern="0" dirty="0">
                <a:latin typeface="Arial"/>
              </a:rPr>
              <a:t>N</a:t>
            </a:r>
            <a:r>
              <a:rPr lang="en-GB" kern="0" dirty="0" smtClean="0">
                <a:latin typeface="Arial"/>
              </a:rPr>
              <a:t>ew H2020 </a:t>
            </a:r>
            <a:r>
              <a:rPr lang="en-GB" kern="0" dirty="0" smtClean="0">
                <a:latin typeface="Arial"/>
              </a:rPr>
              <a:t>DS FCC Innovation Study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328" y="1072055"/>
            <a:ext cx="11953328" cy="560464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Carry out the technical design study for a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km long luminosity frontier circular collider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at CERN that will extend Europe’s leadership in the domain of fundamental physics research until the end of the 21st century.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focuses on the high priority topics to prepare the ground for a construction project by 2026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particle collider design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leads to the invariants of the infrastructure project,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lanning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necessary investigations for a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civil engineering construction project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the requirements of a circular economy,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and public participation processes in France and Switzerland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(CERN host states) including transnational topics such as environmental impact assessment, management of excavation materials and access to shared resources (electricity, water, communication, transport),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and implementation of a project exploitation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considering the need to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committed user community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exploits the RI from the beginning onwards and to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every member of the society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Socio-economic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assessment with a plan to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the facility for impact creation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including the regional impacts and potential synergies for all participating stakeholders in Europe.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392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41"/>
            <a:ext cx="10515600" cy="753465"/>
          </a:xfrm>
        </p:spPr>
        <p:txBody>
          <a:bodyPr>
            <a:normAutofit/>
          </a:bodyPr>
          <a:lstStyle/>
          <a:p>
            <a:r>
              <a:rPr lang="en-US" dirty="0"/>
              <a:t>Beneficiaries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6000C-B4C8-3C4D-A2D8-4F85F4A38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20327"/>
            <a:ext cx="7455300" cy="51449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Arial"/>
              </a:rPr>
              <a:t>               H2020 DS FCC Innovation Study - participants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472264" y="1254674"/>
            <a:ext cx="3529608" cy="4752528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Partners</a:t>
            </a:r>
            <a:endParaRPr lang="en-US" sz="2200" dirty="0" smtClean="0">
              <a:solidFill>
                <a:srgbClr val="0C377B"/>
              </a:solidFill>
            </a:endParaRP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200" dirty="0">
                <a:solidFill>
                  <a:srgbClr val="0C377B"/>
                </a:solidFill>
              </a:rPr>
              <a:t>DOE (US</a:t>
            </a:r>
            <a:r>
              <a:rPr lang="en-US" sz="2200" dirty="0" smtClean="0">
                <a:solidFill>
                  <a:srgbClr val="0C377B"/>
                </a:solidFill>
              </a:rPr>
              <a:t>) covering participation of DOE laboratories</a:t>
            </a:r>
            <a:endParaRPr lang="en-US" sz="2200" dirty="0">
              <a:solidFill>
                <a:srgbClr val="0C377B"/>
              </a:solidFill>
            </a:endParaRP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200" dirty="0" smtClean="0">
                <a:solidFill>
                  <a:srgbClr val="0C377B"/>
                </a:solidFill>
              </a:rPr>
              <a:t>D.R.R.T</a:t>
            </a:r>
            <a:r>
              <a:rPr lang="en-US" sz="2200" dirty="0" smtClean="0">
                <a:solidFill>
                  <a:srgbClr val="0C377B"/>
                </a:solidFill>
              </a:rPr>
              <a:t>. (F)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200" dirty="0" err="1" smtClean="0">
                <a:solidFill>
                  <a:srgbClr val="0C377B"/>
                </a:solidFill>
              </a:rPr>
              <a:t>Etat</a:t>
            </a:r>
            <a:r>
              <a:rPr lang="en-US" sz="2200" dirty="0" smtClean="0">
                <a:solidFill>
                  <a:srgbClr val="0C377B"/>
                </a:solidFill>
              </a:rPr>
              <a:t> de </a:t>
            </a:r>
            <a:r>
              <a:rPr lang="en-US" sz="2200" dirty="0" err="1" smtClean="0">
                <a:solidFill>
                  <a:srgbClr val="0C377B"/>
                </a:solidFill>
              </a:rPr>
              <a:t>Geneve</a:t>
            </a:r>
            <a:r>
              <a:rPr lang="en-US" sz="2200" dirty="0" smtClean="0">
                <a:solidFill>
                  <a:srgbClr val="0C377B"/>
                </a:solidFill>
              </a:rPr>
              <a:t> (US)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200" dirty="0" smtClean="0">
                <a:solidFill>
                  <a:srgbClr val="0C377B"/>
                </a:solidFill>
              </a:rPr>
              <a:t>BINP </a:t>
            </a:r>
            <a:r>
              <a:rPr lang="en-US" sz="2200" dirty="0" smtClean="0">
                <a:solidFill>
                  <a:srgbClr val="0C377B"/>
                </a:solidFill>
              </a:rPr>
              <a:t>(Ru)</a:t>
            </a:r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200" dirty="0" smtClean="0">
                <a:solidFill>
                  <a:srgbClr val="0C377B"/>
                </a:solidFill>
              </a:rPr>
              <a:t>U Oxford (UK)</a:t>
            </a:r>
            <a:endParaRPr lang="en-US" sz="2200" dirty="0">
              <a:solidFill>
                <a:srgbClr val="0C377B"/>
              </a:solidFill>
            </a:endParaRPr>
          </a:p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endParaRPr lang="en-US" sz="2200" b="1" dirty="0" smtClean="0">
              <a:solidFill>
                <a:srgbClr val="0C377B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325" y="2105472"/>
            <a:ext cx="2395299" cy="747464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Beneficiaries</a:t>
            </a:r>
            <a:endParaRPr lang="en-US" sz="2200" dirty="0" smtClean="0">
              <a:solidFill>
                <a:srgbClr val="0C377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5D315F-5147-AD42-9DC1-E25B2A824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4156">
            <a:off x="210751" y="617757"/>
            <a:ext cx="4294260" cy="6038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BEEB0-2305-1441-A597-79284B580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897" y="268089"/>
            <a:ext cx="4071068" cy="577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DF9C8-6F28-4C41-B647-DF794913B9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7" t="2488" r="9739" b="2222"/>
          <a:stretch/>
        </p:blipFill>
        <p:spPr>
          <a:xfrm rot="470640">
            <a:off x="7544172" y="1060036"/>
            <a:ext cx="4108498" cy="573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5691" y="980727"/>
            <a:ext cx="11640615" cy="511256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In the course of ESU evolution, the </a:t>
            </a:r>
            <a:r>
              <a:rPr lang="en-US" sz="2200" dirty="0" smtClean="0"/>
              <a:t>integrated </a:t>
            </a:r>
            <a:r>
              <a:rPr lang="en-US" sz="2200" dirty="0"/>
              <a:t>FCC </a:t>
            </a:r>
            <a:r>
              <a:rPr lang="en-US" sz="2200" dirty="0" err="1" smtClean="0"/>
              <a:t>programme</a:t>
            </a:r>
            <a:r>
              <a:rPr lang="en-US" sz="2200" dirty="0" smtClean="0"/>
              <a:t>, featuring FCC-ee as first step, followed by a ~100 </a:t>
            </a:r>
            <a:r>
              <a:rPr lang="en-US" sz="2200" dirty="0" err="1" smtClean="0"/>
              <a:t>TeV</a:t>
            </a:r>
            <a:r>
              <a:rPr lang="en-US" sz="2200" dirty="0" smtClean="0"/>
              <a:t> FCC-</a:t>
            </a:r>
            <a:r>
              <a:rPr lang="en-US" sz="2200" dirty="0" err="1" smtClean="0"/>
              <a:t>hh</a:t>
            </a:r>
            <a:r>
              <a:rPr lang="en-US" sz="2200" dirty="0" smtClean="0"/>
              <a:t> as long-term goal, is being confirmed as a highly interesting option for CERN’s future research infrastructure.</a:t>
            </a:r>
            <a:endParaRPr lang="en-US" sz="2200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Lower energy hadron colliders such as HE-LHC and a low-energy FCC-</a:t>
            </a:r>
            <a:r>
              <a:rPr lang="en-US" sz="2200" dirty="0" err="1" smtClean="0"/>
              <a:t>hh</a:t>
            </a:r>
            <a:r>
              <a:rPr lang="en-US" sz="2200" dirty="0" smtClean="0"/>
              <a:t>,</a:t>
            </a:r>
            <a:r>
              <a:rPr lang="en-US" sz="2200" dirty="0" smtClean="0"/>
              <a:t> based on </a:t>
            </a:r>
            <a:r>
              <a:rPr lang="en-US" sz="2200" dirty="0" err="1" smtClean="0"/>
              <a:t>NbTi</a:t>
            </a:r>
            <a:r>
              <a:rPr lang="en-US" sz="2200" dirty="0" smtClean="0"/>
              <a:t>, are less favored due to limited physics potential and non-complementarity with FCC-</a:t>
            </a:r>
            <a:r>
              <a:rPr lang="en-US" sz="2200" dirty="0" err="1" smtClean="0"/>
              <a:t>hh</a:t>
            </a:r>
            <a:r>
              <a:rPr lang="en-US" sz="2200" dirty="0" smtClean="0"/>
              <a:t>, while being still “expensive” machines.</a:t>
            </a:r>
            <a:endParaRPr lang="en-US" sz="2200" dirty="0" smtClean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These developments confirm the FCC strategy and also the 16 T high field magnet program as central pillar for a future highest energy hadron collider.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It is hoped that the ESU will pave the way for preparatory </a:t>
            </a:r>
            <a:r>
              <a:rPr lang="en-US" sz="2200" dirty="0" smtClean="0"/>
              <a:t>activities towards FCC while recommending explicitly strong associated R&amp;D programs with ambitious goals. 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For high-field magnet R&amp;D in the context of the FCC integrated program, this would mean to develop </a:t>
            </a:r>
            <a:r>
              <a:rPr lang="en-US" sz="2200" dirty="0" smtClean="0"/>
              <a:t>cost optimized and reliable designs, ready to industrialize and build by ~2040, so that from 2050, the magnets for a new machine could be installed.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2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</a:t>
            </a:r>
            <a:r>
              <a:rPr lang="en-US" sz="4400" kern="0" noProof="0" dirty="0" smtClean="0">
                <a:latin typeface="Arial"/>
              </a:rPr>
              <a:t>Conclusions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4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5883E-1F30-7F40-80B4-A43ED256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5" y="41628"/>
            <a:ext cx="12162829" cy="681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9856" y="292494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Spare slides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131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Status of Global FCC Collaboration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79776" y="1484784"/>
            <a:ext cx="7994692" cy="417646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FCC-Conceptual Design Reports</a:t>
            </a:r>
            <a:r>
              <a:rPr lang="en-US" b="1" dirty="0">
                <a:solidFill>
                  <a:srgbClr val="0000FF"/>
                </a:solidFill>
              </a:rPr>
              <a:t>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Vol 1 </a:t>
            </a:r>
            <a:r>
              <a:rPr lang="en-US" b="1" dirty="0" smtClean="0"/>
              <a:t>Physics, Vol </a:t>
            </a:r>
            <a:r>
              <a:rPr lang="en-US" b="1" dirty="0"/>
              <a:t>2 </a:t>
            </a:r>
            <a:r>
              <a:rPr lang="en-US" b="1" dirty="0" smtClean="0"/>
              <a:t>FCC-ee, Vol </a:t>
            </a:r>
            <a:r>
              <a:rPr lang="en-US" b="1" dirty="0"/>
              <a:t>3 </a:t>
            </a:r>
            <a:r>
              <a:rPr lang="en-US" b="1" dirty="0" smtClean="0"/>
              <a:t>FCC-</a:t>
            </a:r>
            <a:r>
              <a:rPr lang="en-US" b="1" dirty="0" err="1" smtClean="0"/>
              <a:t>hh</a:t>
            </a:r>
            <a:r>
              <a:rPr lang="en-US" b="1" dirty="0"/>
              <a:t>, </a:t>
            </a:r>
            <a:r>
              <a:rPr lang="en-US" b="1" dirty="0" smtClean="0"/>
              <a:t>Vol </a:t>
            </a:r>
            <a:r>
              <a:rPr lang="en-US" b="1" dirty="0"/>
              <a:t>4 </a:t>
            </a:r>
            <a:r>
              <a:rPr lang="en-US" b="1" dirty="0" smtClean="0"/>
              <a:t>HE-LHC</a:t>
            </a:r>
            <a:endParaRPr lang="en-US" b="1" dirty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Preprints available </a:t>
            </a:r>
            <a:r>
              <a:rPr lang="en-GB" dirty="0" smtClean="0"/>
              <a:t>on </a:t>
            </a:r>
            <a:r>
              <a:rPr lang="en-GB" dirty="0">
                <a:hlinkClick r:id="rId2"/>
              </a:rPr>
              <a:t>http://fcc-cdr.web.cern.ch/</a:t>
            </a:r>
            <a:endParaRPr lang="en-GB" dirty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dirty="0"/>
              <a:t>CDRs </a:t>
            </a:r>
            <a:r>
              <a:rPr lang="en-US" dirty="0" smtClean="0"/>
              <a:t>accepted for publication in                                                                    </a:t>
            </a:r>
            <a:r>
              <a:rPr lang="fr-FR" b="1" spc="-1" dirty="0" err="1" smtClean="0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b="1" spc="-1" dirty="0" smtClean="0"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  <a:latin typeface="Tahoma"/>
              </a:rPr>
              <a:t>Physical Journal C (Vol 1) and ST (Vol 2 – 4)</a:t>
            </a:r>
            <a:endParaRPr lang="en-GB" sz="2400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00FF"/>
                </a:solidFill>
              </a:rPr>
              <a:t>Summary </a:t>
            </a:r>
            <a:r>
              <a:rPr lang="en-GB" b="1" dirty="0">
                <a:solidFill>
                  <a:srgbClr val="0000FF"/>
                </a:solidFill>
              </a:rPr>
              <a:t>documents provided to EPPSU </a:t>
            </a:r>
            <a:r>
              <a:rPr lang="en-GB" b="1" dirty="0" smtClean="0">
                <a:solidFill>
                  <a:srgbClr val="0000FF"/>
                </a:solidFill>
              </a:rPr>
              <a:t>SG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FCC-integral, FCC-ee, FCC-</a:t>
            </a:r>
            <a:r>
              <a:rPr lang="en-US" b="1" dirty="0" err="1" smtClean="0"/>
              <a:t>hh</a:t>
            </a:r>
            <a:r>
              <a:rPr lang="en-US" b="1" dirty="0" smtClean="0"/>
              <a:t>,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Accessible on </a:t>
            </a:r>
            <a:r>
              <a:rPr lang="en-GB" dirty="0">
                <a:hlinkClick r:id="rId2"/>
              </a:rPr>
              <a:t>http://fcc-cdr.web.cern.ch/</a:t>
            </a:r>
            <a:endParaRPr lang="en-GB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1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</a:t>
            </a:r>
            <a:r>
              <a:rPr lang="en-US" sz="4400" kern="0" noProof="0" dirty="0" smtClean="0">
                <a:latin typeface="Arial"/>
              </a:rPr>
              <a:t>FCC CDR and Study Documentation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980726"/>
            <a:ext cx="2110468" cy="281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458240">
            <a:off x="849412" y="2603520"/>
            <a:ext cx="2976680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more than 1350 contributors from 350 </a:t>
            </a:r>
            <a:r>
              <a:rPr lang="en-GB" sz="2000" i="1" dirty="0">
                <a:solidFill>
                  <a:srgbClr val="FF0000"/>
                </a:solidFill>
              </a:rPr>
              <a:t>institutes, a truly global collaboration and </a:t>
            </a:r>
            <a:r>
              <a:rPr lang="en-GB" sz="2000" i="1" dirty="0" smtClean="0">
                <a:solidFill>
                  <a:srgbClr val="FF0000"/>
                </a:solidFill>
              </a:rPr>
              <a:t>effort </a:t>
            </a:r>
            <a:r>
              <a:rPr lang="en-GB" sz="2000" i="1" dirty="0">
                <a:solidFill>
                  <a:srgbClr val="FF0000"/>
                </a:solidFill>
              </a:rPr>
              <a:t>as suggested by the EPPSU 2013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implementation - footprint baseline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4077072"/>
            <a:ext cx="90522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Arial"/>
              </a:rPr>
              <a:t>Present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baseline position was established considering: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0C377B"/>
                </a:solidFill>
                <a:latin typeface="Arial"/>
              </a:rPr>
              <a:t>l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owest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risk for construction, </a:t>
            </a:r>
            <a:r>
              <a:rPr lang="en-GB" sz="2000" dirty="0" smtClean="0">
                <a:solidFill>
                  <a:srgbClr val="0C377B"/>
                </a:solidFill>
                <a:latin typeface="Arial"/>
              </a:rPr>
              <a:t>f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astest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cheapest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0C377B"/>
                </a:solidFill>
                <a:latin typeface="Arial"/>
              </a:rPr>
              <a:t>f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easible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positions for large span caverns (most challenging structures)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</a:rPr>
              <a:t>More than 75% tunnel in France, 8 (9) / 12 access points in France.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C377B"/>
                </a:solidFill>
              </a:rPr>
              <a:t>next step: review of surface site locations and machine layout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7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Civil Engineering studies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2104" y="464558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 smtClean="0">
                <a:solidFill>
                  <a:srgbClr val="0C377B"/>
                </a:solidFill>
                <a:latin typeface="Arial"/>
              </a:rPr>
              <a:t>First sectors ready after 4.5 years</a:t>
            </a:r>
            <a:endParaRPr kumimoji="0" lang="de-DE" sz="2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66" y="1340768"/>
            <a:ext cx="5269306" cy="2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FCC</a:t>
            </a:r>
            <a:r>
              <a:rPr lang="en-US" kern="0" dirty="0" smtClean="0">
                <a:latin typeface="Arial"/>
              </a:rPr>
              <a:t>-t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unnel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integration in arcs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          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5.5 m inner diameter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E90527D-F806-4B25-9D88-F134E90C1BBB" descr="6B99E5B3-A62B-48DF-B883-839CBD4D5C22@ce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060848"/>
            <a:ext cx="7162266" cy="404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71464" y="1054477"/>
            <a:ext cx="6487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Distance between detector cavern and service cavern 50 m.</a:t>
            </a:r>
            <a:endParaRPr lang="de-DE" dirty="0"/>
          </a:p>
          <a:p>
            <a:r>
              <a:rPr lang="de-DE" dirty="0" smtClean="0"/>
              <a:t>Strayfield of unshielded detector solenoid &lt; 5mT.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567608" y="2545272"/>
            <a:ext cx="1171810" cy="1306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62583" y="2463671"/>
            <a:ext cx="389757" cy="1766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135560" y="5795972"/>
            <a:ext cx="489654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Preliminary design of </a:t>
            </a:r>
            <a:r>
              <a:rPr lang="en-GB" dirty="0" smtClean="0"/>
              <a:t>access and </a:t>
            </a:r>
            <a:r>
              <a:rPr lang="en-GB" dirty="0"/>
              <a:t>cable </a:t>
            </a:r>
            <a:r>
              <a:rPr lang="en-GB" dirty="0" smtClean="0"/>
              <a:t>paths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343571" y="5457295"/>
            <a:ext cx="168253" cy="419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7164" y="1771173"/>
            <a:ext cx="101517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FCC-ee</a:t>
            </a:r>
          </a:p>
          <a:p>
            <a:pPr algn="ctr"/>
            <a:r>
              <a:rPr lang="de-DE" dirty="0" smtClean="0"/>
              <a:t>detector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2783632" y="1844824"/>
            <a:ext cx="122485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FCC-hh</a:t>
            </a:r>
          </a:p>
          <a:p>
            <a:pPr algn="ctr"/>
            <a:r>
              <a:rPr lang="de-DE" dirty="0" smtClean="0"/>
              <a:t>detector</a:t>
            </a:r>
            <a:endParaRPr lang="en-GB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Common e</a:t>
            </a:r>
            <a:r>
              <a:rPr lang="en-US" sz="4000" dirty="0" err="1" smtClean="0"/>
              <a:t>xperimental</a:t>
            </a:r>
            <a:r>
              <a:rPr lang="en-US" sz="4000" dirty="0" smtClean="0"/>
              <a:t> </a:t>
            </a:r>
            <a:r>
              <a:rPr lang="en-US" sz="4000" dirty="0"/>
              <a:t>points (A, </a:t>
            </a:r>
            <a:r>
              <a:rPr lang="en-US" sz="4000" dirty="0" smtClean="0"/>
              <a:t>G)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5898935" y="2545272"/>
            <a:ext cx="269073" cy="109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943149" y="1844824"/>
            <a:ext cx="122485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Service cavern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8122162" y="1703547"/>
            <a:ext cx="3816851" cy="3453645"/>
            <a:chOff x="820150" y="699542"/>
            <a:chExt cx="3660410" cy="33832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l="3699" r="52706" b="20288"/>
            <a:stretch/>
          </p:blipFill>
          <p:spPr>
            <a:xfrm>
              <a:off x="914400" y="699542"/>
              <a:ext cx="3566160" cy="338328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0150" y="2178087"/>
              <a:ext cx="2808312" cy="141952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8976320" y="5271591"/>
            <a:ext cx="2794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</a:rPr>
              <a:t>Less than 5mT in the Service Cavern, </a:t>
            </a:r>
          </a:p>
          <a:p>
            <a:r>
              <a:rPr lang="en-GB" sz="1200" dirty="0" smtClean="0">
                <a:solidFill>
                  <a:srgbClr val="002060"/>
                </a:solidFill>
              </a:rPr>
              <a:t>200-300mT outside the detector.</a:t>
            </a:r>
            <a:endParaRPr lang="en-GB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79" y="5074625"/>
            <a:ext cx="3715351" cy="17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4" y="5111535"/>
            <a:ext cx="3414534" cy="1670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72" y="3551237"/>
            <a:ext cx="705678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de-DE" sz="900" b="1" dirty="0"/>
          </a:p>
          <a:p>
            <a:pPr algn="just"/>
            <a:r>
              <a:rPr lang="de-DE" sz="2000" b="1" dirty="0" smtClean="0"/>
              <a:t>Excellent location wrt electrical energy supply at node point of European Grid.</a:t>
            </a:r>
          </a:p>
          <a:p>
            <a:pPr algn="just"/>
            <a:endParaRPr lang="de-DE" sz="2000" b="1" dirty="0" smtClean="0"/>
          </a:p>
          <a:p>
            <a:pPr algn="just"/>
            <a:r>
              <a:rPr lang="de-DE" sz="2000" b="1" dirty="0" smtClean="0"/>
              <a:t>Supply redundancy from two separate 400 kV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1032" y="1019803"/>
            <a:ext cx="75353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Per-point power requirements as input for infrastructure-optimized conceptual design. (Peak FCC-ee 260 - 340 MW, total FCC-</a:t>
            </a:r>
            <a:r>
              <a:rPr lang="en-US" dirty="0" err="1" smtClean="0"/>
              <a:t>hh</a:t>
            </a:r>
            <a:r>
              <a:rPr lang="en-US" dirty="0" smtClean="0"/>
              <a:t> 550 MW)</a:t>
            </a:r>
            <a:endParaRPr lang="de-CH" dirty="0"/>
          </a:p>
        </p:txBody>
      </p:sp>
      <p:grpSp>
        <p:nvGrpSpPr>
          <p:cNvPr id="11" name="Group 10"/>
          <p:cNvGrpSpPr/>
          <p:nvPr/>
        </p:nvGrpSpPr>
        <p:grpSpPr>
          <a:xfrm>
            <a:off x="93967" y="1111371"/>
            <a:ext cx="4486807" cy="2822609"/>
            <a:chOff x="6870700" y="3100329"/>
            <a:chExt cx="4969253" cy="3168799"/>
          </a:xfrm>
        </p:grpSpPr>
        <p:sp>
          <p:nvSpPr>
            <p:cNvPr id="12" name="TextBox 11"/>
            <p:cNvSpPr txBox="1"/>
            <p:nvPr/>
          </p:nvSpPr>
          <p:spPr>
            <a:xfrm>
              <a:off x="6870700" y="5958155"/>
              <a:ext cx="2022770" cy="31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----</a:t>
              </a:r>
              <a:r>
                <a:rPr lang="en-GB" sz="1200" dirty="0"/>
                <a:t> 400 kV </a:t>
              </a:r>
              <a:r>
                <a:rPr lang="en-GB" sz="1200" dirty="0">
                  <a:solidFill>
                    <a:srgbClr val="00B050"/>
                  </a:solidFill>
                </a:rPr>
                <a:t>----</a:t>
              </a:r>
              <a:r>
                <a:rPr lang="en-GB" sz="1200" dirty="0"/>
                <a:t> 230 kV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0700" y="3100329"/>
              <a:ext cx="4969253" cy="285782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19336" y="980728"/>
            <a:ext cx="39416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dditional 200 MW available for FCC</a:t>
            </a:r>
          </a:p>
          <a:p>
            <a:pPr algn="ctr"/>
            <a:r>
              <a:rPr lang="en-US" dirty="0" smtClean="0"/>
              <a:t>at each of the three 400 kV sources.</a:t>
            </a:r>
            <a:endParaRPr lang="de-CH" dirty="0"/>
          </a:p>
        </p:txBody>
      </p:sp>
      <p:sp>
        <p:nvSpPr>
          <p:cNvPr id="8" name="Oval 7"/>
          <p:cNvSpPr/>
          <p:nvPr/>
        </p:nvSpPr>
        <p:spPr>
          <a:xfrm>
            <a:off x="1181707" y="2252904"/>
            <a:ext cx="1169877" cy="106217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" y="4175437"/>
            <a:ext cx="4654785" cy="19023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276" y="6165304"/>
            <a:ext cx="4543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 x 400 kV connections</a:t>
            </a:r>
          </a:p>
          <a:p>
            <a:pPr algn="ctr"/>
            <a:r>
              <a:rPr lang="en-US" sz="1600" dirty="0" smtClean="0"/>
              <a:t>+ 135 kV underground power distribution (NC)</a:t>
            </a:r>
            <a:endParaRPr lang="de-CH" sz="1600" dirty="0"/>
          </a:p>
        </p:txBody>
      </p:sp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22" y="1700808"/>
            <a:ext cx="7122171" cy="1764803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dirty="0" smtClean="0"/>
              <a:t>                 Electrical energy supply – French – European grid</a:t>
            </a:r>
            <a:endParaRPr lang="en-US" sz="3200" kern="0" dirty="0">
              <a:solidFill>
                <a:srgbClr val="0C377B"/>
              </a:solidFill>
            </a:endParaRPr>
          </a:p>
        </p:txBody>
      </p:sp>
      <p:pic>
        <p:nvPicPr>
          <p:cNvPr id="2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8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F935-C72A-2F4E-904F-BCDFF5C8E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778" y="3921607"/>
            <a:ext cx="8526516" cy="2315705"/>
          </a:xfrm>
        </p:spPr>
        <p:txBody>
          <a:bodyPr vert="horz" tIns="0" bIns="0">
            <a:noAutofit/>
          </a:bodyPr>
          <a:lstStyle/>
          <a:p>
            <a:pPr marL="247644" indent="-198962"/>
            <a:r>
              <a:rPr lang="en-US" sz="2133" dirty="0"/>
              <a:t>Administrative processes for project preparatory phase developed.</a:t>
            </a:r>
          </a:p>
          <a:p>
            <a:pPr marL="247644" indent="-198962"/>
            <a:r>
              <a:rPr lang="en-US" sz="2133" dirty="0"/>
              <a:t>First review of </a:t>
            </a:r>
            <a:r>
              <a:rPr lang="en-US" sz="2133" dirty="0" smtClean="0"/>
              <a:t>tunnel placement </a:t>
            </a:r>
            <a:r>
              <a:rPr lang="en-US" sz="2133" dirty="0"/>
              <a:t>performed.</a:t>
            </a:r>
          </a:p>
          <a:p>
            <a:pPr marL="247644" indent="-198962"/>
            <a:r>
              <a:rPr lang="en-US" sz="2133" dirty="0"/>
              <a:t>Requirements for urbanistic, environmental, economic impact, land acquisition and construction permit related processes defined.</a:t>
            </a:r>
          </a:p>
          <a:p>
            <a:pPr marL="247644" indent="-198962"/>
            <a:r>
              <a:rPr lang="en-US" sz="2133" b="1" dirty="0"/>
              <a:t>For </a:t>
            </a:r>
            <a:r>
              <a:rPr lang="en-US" sz="2133" b="1" dirty="0" smtClean="0"/>
              <a:t>2019-20, </a:t>
            </a:r>
            <a:r>
              <a:rPr lang="en-US" sz="2133" b="1" dirty="0"/>
              <a:t>common optimization of collider tunnel and surface site infrastructure </a:t>
            </a:r>
            <a:r>
              <a:rPr lang="en-US" sz="2133" b="1" dirty="0" smtClean="0"/>
              <a:t>implementation.</a:t>
            </a:r>
            <a:endParaRPr lang="en-US" sz="2133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0521-31C7-064E-96F2-E04D244B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3" b="2564"/>
          <a:stretch/>
        </p:blipFill>
        <p:spPr>
          <a:xfrm>
            <a:off x="237870" y="1146012"/>
            <a:ext cx="582568" cy="385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0C4E6-A1E9-C740-8049-B101ECACD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" y="2548623"/>
            <a:ext cx="457549" cy="4575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ACEBD-3B62-384B-9667-36202D872597}"/>
              </a:ext>
            </a:extLst>
          </p:cNvPr>
          <p:cNvSpPr/>
          <p:nvPr/>
        </p:nvSpPr>
        <p:spPr>
          <a:xfrm>
            <a:off x="985535" y="1146012"/>
            <a:ext cx="7889157" cy="121907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secretariat of the region Auvergne-Rhône-Alpes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notified body “Centre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d'études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d'expertise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sur les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risques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l'environnement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la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mobilité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l'aménagement</a:t>
            </a: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CEREMA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243FE-3AFE-F64B-8B9C-748F1D68F50C}"/>
              </a:ext>
            </a:extLst>
          </p:cNvPr>
          <p:cNvSpPr/>
          <p:nvPr/>
        </p:nvSpPr>
        <p:spPr>
          <a:xfrm>
            <a:off x="985535" y="2546306"/>
            <a:ext cx="7889157" cy="12202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group with representatives of federation, canton and state of Geneva and representation of Switzerland     </a:t>
            </a:r>
            <a:r>
              <a:rPr kumimoji="0" lang="en-US" sz="21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international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consultancy companies</a:t>
            </a: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work with Host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States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8C78A-BDAE-C240-B106-3BED08CAF2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3152" r="7804" b="1991"/>
          <a:stretch/>
        </p:blipFill>
        <p:spPr>
          <a:xfrm rot="717826">
            <a:off x="9079598" y="190442"/>
            <a:ext cx="2371501" cy="347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7673B2-F559-4D48-A895-3D2FF550D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136">
            <a:off x="9340960" y="3161802"/>
            <a:ext cx="2540220" cy="356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6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6979972" y="3113634"/>
            <a:ext cx="513275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Scope: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FCC-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collider key work packages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Optics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Cryogenic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vacuum system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including beam tests at ANKA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 T dipole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construction folder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demonstrator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(US MDP)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1344" y="1170627"/>
            <a:ext cx="6729922" cy="5426725"/>
            <a:chOff x="1548329" y="539301"/>
            <a:chExt cx="7138470" cy="569457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754" y="3405097"/>
              <a:ext cx="722063" cy="72000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271" y="719301"/>
              <a:ext cx="1285715" cy="3600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329" y="1301365"/>
              <a:ext cx="884210" cy="720000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0906" y="2089793"/>
              <a:ext cx="881633" cy="720000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1122" y="2167254"/>
              <a:ext cx="1440000" cy="7200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7782" y="1277735"/>
              <a:ext cx="1636364" cy="720000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9681" y="539301"/>
              <a:ext cx="728324" cy="7200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8786" y="629301"/>
              <a:ext cx="2820895" cy="540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0790" y="5513875"/>
              <a:ext cx="1319372" cy="720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9371" y="5485540"/>
              <a:ext cx="1347594" cy="720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4"/>
            <a:srcRect r="75761"/>
            <a:stretch/>
          </p:blipFill>
          <p:spPr>
            <a:xfrm>
              <a:off x="1816027" y="4167527"/>
              <a:ext cx="610832" cy="540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73909" y="5693874"/>
              <a:ext cx="1156687" cy="3600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5459" y="4159367"/>
              <a:ext cx="1431325" cy="36000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2539" y="4772145"/>
              <a:ext cx="720000" cy="72000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74525" y="5562287"/>
              <a:ext cx="952941" cy="54000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162" y="3056773"/>
              <a:ext cx="1399999" cy="72000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27465" y="4745513"/>
              <a:ext cx="1859334" cy="66936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05865" y="1285150"/>
              <a:ext cx="4374606" cy="4186295"/>
            </a:xfrm>
            <a:prstGeom prst="rect">
              <a:avLst/>
            </a:prstGeom>
          </p:spPr>
        </p:pic>
      </p:grp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EU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H2020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 Study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EuroCirCol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21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979972" y="1124744"/>
            <a:ext cx="5132756" cy="229293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European Union Horizon 2020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MEURO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co-funding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Started June 2015, ends in May 2019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srgbClr val="0055A0"/>
                </a:solidFill>
                <a:latin typeface="Arial"/>
                <a:cs typeface="Arial"/>
              </a:rPr>
              <a:t>15 European beneficiaries &amp; KEK &amp; associated FNAL, BNL, LBL, NHFML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492" y="253129"/>
            <a:ext cx="1175983" cy="565067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15582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3352" y="10118"/>
            <a:ext cx="11739594" cy="432048"/>
          </a:xfrm>
          <a:solidFill>
            <a:srgbClr val="99FF99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/>
              <a:t>Update from ESG, slides from S. Bethke, German KET meeting 15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Nov. 2019 (</a:t>
            </a:r>
            <a:r>
              <a:rPr lang="en-US" sz="2800" b="1" dirty="0" err="1" smtClean="0"/>
              <a:t>i</a:t>
            </a:r>
            <a:r>
              <a:rPr lang="en-US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85" y="590735"/>
            <a:ext cx="11140739" cy="62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645" y="2003758"/>
            <a:ext cx="88569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SC wires at low temperatures for magnets (Nb</a:t>
            </a:r>
            <a:r>
              <a: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Sn, MgB</a:t>
            </a:r>
            <a:r>
              <a: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, HTS)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Superconducting thin films for RF and beam screen (Nb</a:t>
            </a:r>
            <a:r>
              <a: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Sn, Tl)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Electrohydraulic forming for RF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structures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Optimisation cryogenic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infrastructure systems (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CEA Grenoble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Magnet cooling architectures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03022" y="4567372"/>
            <a:ext cx="199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Beneficiaries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185683" y="5359249"/>
            <a:ext cx="7734853" cy="1242975"/>
            <a:chOff x="2639618" y="4612140"/>
            <a:chExt cx="9217022" cy="1481157"/>
          </a:xfrm>
        </p:grpSpPr>
        <p:sp>
          <p:nvSpPr>
            <p:cNvPr id="24" name="Rectangle 23"/>
            <p:cNvSpPr/>
            <p:nvPr/>
          </p:nvSpPr>
          <p:spPr>
            <a:xfrm>
              <a:off x="2639618" y="4612140"/>
              <a:ext cx="9217022" cy="14811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059" y="4896937"/>
              <a:ext cx="394068" cy="46912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035" y="4909082"/>
              <a:ext cx="1734877" cy="44484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3884" y="4884793"/>
              <a:ext cx="1686252" cy="46912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024" y="4887061"/>
              <a:ext cx="875240" cy="46912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2778" y="4878687"/>
              <a:ext cx="815630" cy="46912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6479" y="5489839"/>
              <a:ext cx="819595" cy="469128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731665" y="5489839"/>
              <a:ext cx="1716263" cy="469128"/>
              <a:chOff x="1790050" y="4000603"/>
              <a:chExt cx="1975540" cy="5400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6792" y="4000603"/>
                <a:ext cx="1538798" cy="540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90050" y="4000603"/>
                <a:ext cx="626462" cy="5400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828" y="5486567"/>
              <a:ext cx="1310284" cy="46912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48" y="5482224"/>
              <a:ext cx="907616" cy="46912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3789" y="5458371"/>
              <a:ext cx="772682" cy="46912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133" y="4910815"/>
              <a:ext cx="1479449" cy="3824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448" y="5473938"/>
              <a:ext cx="1508183" cy="432971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1127179" y="5770366"/>
            <a:ext cx="15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Partners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EASITrain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Marie Curie Training Network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208423" y="4140825"/>
            <a:ext cx="6552728" cy="1169637"/>
            <a:chOff x="2639616" y="3043495"/>
            <a:chExt cx="7992888" cy="1426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1624" y="3366111"/>
              <a:ext cx="696037" cy="3676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5880" y="3324094"/>
              <a:ext cx="1283779" cy="36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752" y="3324095"/>
              <a:ext cx="502137" cy="4096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8208" y="3251958"/>
              <a:ext cx="467765" cy="4803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072" y="3339720"/>
              <a:ext cx="913550" cy="36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2424" y="3330071"/>
              <a:ext cx="469745" cy="4658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616280" y="386108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I-CUBE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6021" y="3861048"/>
              <a:ext cx="1241379" cy="36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832" y="3861048"/>
              <a:ext cx="950451" cy="36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984" y="3861088"/>
              <a:ext cx="1191501" cy="36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312" y="3269824"/>
              <a:ext cx="517258" cy="5912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8168" y="3861088"/>
              <a:ext cx="720000" cy="3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39616" y="3043495"/>
              <a:ext cx="7992888" cy="1426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39" y="3789040"/>
              <a:ext cx="482633" cy="47463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93889" y="1074997"/>
            <a:ext cx="115932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European Advanced Superconductivity Innovation and Training Network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elected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for funding by EC in May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2017, started 1 October 2017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5152" y="2527200"/>
            <a:ext cx="3557615" cy="14619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Horizon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Funding for 15 Early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 Researchers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 &amp;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49" y="120250"/>
            <a:ext cx="1234671" cy="8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37447"/>
            <a:ext cx="11521280" cy="6447937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63352" y="10118"/>
            <a:ext cx="11739594" cy="432048"/>
          </a:xfrm>
          <a:solidFill>
            <a:srgbClr val="99FF99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/>
              <a:t>Update from ESG, slides from S. Bethke, German KET meeting 15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Nov. 2019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829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42166"/>
            <a:ext cx="11454609" cy="644321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263352" y="10118"/>
            <a:ext cx="11739594" cy="432048"/>
          </a:xfrm>
          <a:prstGeom prst="rect">
            <a:avLst/>
          </a:prstGeom>
          <a:solidFill>
            <a:srgbClr val="99FF99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Update from ESG, slides from S. Bethke, German KET meeting 15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Nov. 2019 (iii)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718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7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overall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strategy and status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7572517" y="994164"/>
            <a:ext cx="4644163" cy="5185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988" y="1052736"/>
            <a:ext cx="73091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CERN management </a:t>
            </a:r>
            <a:r>
              <a:rPr lang="fr-FR" sz="2400" b="1" dirty="0" err="1"/>
              <a:t>fully</a:t>
            </a:r>
            <a:r>
              <a:rPr lang="fr-FR" sz="2400" b="1" dirty="0"/>
              <a:t> supports the FCC Integrated Programme </a:t>
            </a:r>
            <a:r>
              <a:rPr lang="fr-FR" sz="2400" b="1" dirty="0" err="1"/>
              <a:t>that</a:t>
            </a:r>
            <a:r>
              <a:rPr lang="fr-FR" sz="2400" b="1" dirty="0"/>
              <a:t> </a:t>
            </a:r>
            <a:r>
              <a:rPr lang="fr-FR" sz="2400" b="1" dirty="0" err="1"/>
              <a:t>was</a:t>
            </a:r>
            <a:r>
              <a:rPr lang="fr-FR" sz="2400" b="1" dirty="0"/>
              <a:t> </a:t>
            </a:r>
            <a:r>
              <a:rPr lang="fr-FR" sz="2400" b="1" dirty="0" err="1"/>
              <a:t>submitted</a:t>
            </a:r>
            <a:r>
              <a:rPr lang="fr-FR" sz="2400" b="1" dirty="0"/>
              <a:t> to the ESG in </a:t>
            </a:r>
            <a:r>
              <a:rPr lang="fr-FR" sz="2400" b="1" dirty="0" err="1"/>
              <a:t>December</a:t>
            </a:r>
            <a:r>
              <a:rPr lang="fr-FR" sz="2400" b="1" dirty="0"/>
              <a:t> 2018.</a:t>
            </a:r>
          </a:p>
          <a:p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err="1"/>
              <a:t>P</a:t>
            </a:r>
            <a:r>
              <a:rPr lang="fr-FR" sz="2400" dirty="0" err="1" smtClean="0"/>
              <a:t>eparations</a:t>
            </a:r>
            <a:r>
              <a:rPr lang="fr-FR" sz="2400" dirty="0" smtClean="0"/>
              <a:t> </a:t>
            </a:r>
            <a:r>
              <a:rPr lang="fr-FR" sz="2400" dirty="0"/>
              <a:t>for all </a:t>
            </a:r>
            <a:r>
              <a:rPr lang="fr-FR" sz="2400" dirty="0" err="1"/>
              <a:t>activities</a:t>
            </a:r>
            <a:r>
              <a:rPr lang="fr-FR" sz="2400" dirty="0"/>
              <a:t> as </a:t>
            </a:r>
            <a:r>
              <a:rPr lang="fr-FR" sz="2400" dirty="0" err="1"/>
              <a:t>identified</a:t>
            </a:r>
            <a:r>
              <a:rPr lang="fr-FR" sz="2400" dirty="0"/>
              <a:t> in the FCC </a:t>
            </a:r>
            <a:r>
              <a:rPr lang="fr-FR" sz="2400" dirty="0" err="1"/>
              <a:t>integrated</a:t>
            </a:r>
            <a:r>
              <a:rPr lang="fr-FR" sz="2400" dirty="0"/>
              <a:t> </a:t>
            </a:r>
            <a:r>
              <a:rPr lang="fr-FR" sz="2400" dirty="0" err="1"/>
              <a:t>project</a:t>
            </a:r>
            <a:r>
              <a:rPr lang="fr-FR" sz="2400" dirty="0"/>
              <a:t> plan</a:t>
            </a:r>
            <a:r>
              <a:rPr lang="fr-FR" sz="2400" dirty="0" smtClean="0"/>
              <a:t>.</a:t>
            </a:r>
          </a:p>
          <a:p>
            <a:endParaRPr lang="fr-FR" sz="2400" dirty="0"/>
          </a:p>
          <a:p>
            <a:r>
              <a:rPr lang="fr-FR" sz="2400" b="1" dirty="0" err="1" smtClean="0"/>
              <a:t>Technical</a:t>
            </a:r>
            <a:r>
              <a:rPr lang="fr-FR" sz="2400" b="1" dirty="0" smtClean="0"/>
              <a:t> areas: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smtClean="0">
                <a:solidFill>
                  <a:srgbClr val="0C377B"/>
                </a:solidFill>
                <a:latin typeface="Arial"/>
              </a:rPr>
              <a:t>Increase efforts on FCC-ee design including injector optimisation.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4 IP study with potential for energy saving, larger user community,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shorter running time.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smtClean="0">
                <a:solidFill>
                  <a:srgbClr val="0C377B"/>
                </a:solidFill>
                <a:latin typeface="Arial"/>
              </a:rPr>
              <a:t>Key technology programs SCRF and high-efficiency RF production for FCC-ee and HF SC magnets for FCC-</a:t>
            </a:r>
            <a:r>
              <a:rPr lang="en-GB" sz="2000" dirty="0" err="1" smtClean="0">
                <a:solidFill>
                  <a:srgbClr val="0C377B"/>
                </a:solidFill>
                <a:latin typeface="Arial"/>
              </a:rPr>
              <a:t>hh</a:t>
            </a:r>
            <a:r>
              <a:rPr lang="en-GB" sz="2000" dirty="0" smtClean="0">
                <a:solidFill>
                  <a:srgbClr val="0C377B"/>
                </a:solidFill>
                <a:latin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kern="0" dirty="0"/>
              <a:t> The </a:t>
            </a:r>
            <a:r>
              <a:rPr lang="en-US" sz="3200" kern="0" dirty="0"/>
              <a:t>FCC integrated program</a:t>
            </a:r>
          </a:p>
          <a:p>
            <a:pPr lvl="0">
              <a:defRPr/>
            </a:pPr>
            <a:r>
              <a:rPr lang="en-US" sz="2800" kern="0" dirty="0" smtClean="0"/>
              <a:t>             inspired by successful LEP – LHC programs at CERN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1344" y="1028923"/>
            <a:ext cx="119533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0C377B"/>
                </a:solidFill>
              </a:rPr>
              <a:t>Comprehensive cost-effective program maximizing physics opportunities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</a:rPr>
              <a:t>Stage 1: FCC-ee (Z, W, H, </a:t>
            </a:r>
            <a:r>
              <a:rPr lang="en-GB" b="1" dirty="0" err="1">
                <a:solidFill>
                  <a:srgbClr val="FF0000"/>
                </a:solidFill>
                <a:latin typeface="Arial"/>
              </a:rPr>
              <a:t>tt</a:t>
            </a:r>
            <a:r>
              <a:rPr lang="en-GB" b="1" dirty="0">
                <a:solidFill>
                  <a:srgbClr val="FF0000"/>
                </a:solidFill>
                <a:latin typeface="Arial"/>
              </a:rPr>
              <a:t>) as first generation Higgs factory, EW and top factory at highest luminosities.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</a:rPr>
              <a:t>Stage 2: FCC-</a:t>
            </a:r>
            <a:r>
              <a:rPr lang="en-GB" b="1" dirty="0" err="1">
                <a:solidFill>
                  <a:srgbClr val="FF0000"/>
                </a:solidFill>
                <a:latin typeface="Arial"/>
              </a:rPr>
              <a:t>hh</a:t>
            </a:r>
            <a:r>
              <a:rPr lang="en-GB" b="1" dirty="0">
                <a:solidFill>
                  <a:srgbClr val="FF0000"/>
                </a:solidFill>
                <a:latin typeface="Arial"/>
              </a:rPr>
              <a:t> (~100 </a:t>
            </a:r>
            <a:r>
              <a:rPr lang="en-GB" b="1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en-GB" b="1" dirty="0">
                <a:solidFill>
                  <a:srgbClr val="FF0000"/>
                </a:solidFill>
                <a:latin typeface="Arial"/>
              </a:rPr>
              <a:t>) as natural continuation at energy frontier, with ion and eh options.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C377B"/>
                </a:solidFill>
                <a:latin typeface="Arial"/>
              </a:rPr>
              <a:t>Complementary physics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C377B"/>
                </a:solidFill>
              </a:rPr>
              <a:t>Integrating an ambitious high-field magnet R&amp;D program </a:t>
            </a:r>
            <a:endParaRPr lang="en-GB" dirty="0">
              <a:solidFill>
                <a:srgbClr val="0C3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C377B"/>
                </a:solidFill>
                <a:latin typeface="Arial"/>
              </a:rPr>
              <a:t>Common civil engineering and technical infrastructures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C377B"/>
                </a:solidFill>
                <a:latin typeface="Arial"/>
              </a:rPr>
              <a:t>Building on and reusing CERN’s existing infrastructure.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FCC integrated project plan is fully integrated with </a:t>
            </a:r>
            <a:r>
              <a:rPr lang="en-US" kern="0" dirty="0" smtClean="0"/>
              <a:t>HL-LHC exploitation                                                                                     and </a:t>
            </a:r>
            <a:r>
              <a:rPr lang="en-US" kern="0" dirty="0"/>
              <a:t>provides for seamless continuation of HEP.</a:t>
            </a:r>
            <a:endParaRPr lang="en-GB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415480" y="3614380"/>
            <a:ext cx="2715142" cy="2396723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29" y="3573016"/>
            <a:ext cx="2416763" cy="251746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251014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00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FCC-</a:t>
            </a:r>
            <a:r>
              <a:rPr lang="en-US" b="1" dirty="0" err="1">
                <a:solidFill>
                  <a:srgbClr val="FF0000"/>
                </a:solidFill>
              </a:rPr>
              <a:t>hh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3201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00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FCC-ee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" descr="image00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7862391" y="2001750"/>
            <a:ext cx="4337036" cy="416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1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FCC-integrated cost estimate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555" t="-1" r="13898" b="8737"/>
          <a:stretch/>
        </p:blipFill>
        <p:spPr>
          <a:xfrm>
            <a:off x="86403" y="1052736"/>
            <a:ext cx="5760419" cy="34562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650" y="1126403"/>
            <a:ext cx="6336704" cy="35267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352" y="4581128"/>
            <a:ext cx="119286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000" b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construction cost 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FCC-ee (Z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W, 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H) amounts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10,500 MCHF &amp; 1,100 MCHF (</a:t>
            </a:r>
            <a:r>
              <a:rPr lang="en-GB" sz="2000" b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US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Associated to a total project duration of ~20 years (2025 – 2045)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0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 construction cost for subsequent FCC-</a:t>
            </a:r>
            <a:r>
              <a:rPr lang="en-GB" sz="20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GB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 amounts to 17,000 MCHF.</a:t>
            </a:r>
            <a:r>
              <a:rPr lang="en-GB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Associated to a total project duration of ~25 years (2035 – 2060)       (FCC-</a:t>
            </a:r>
            <a:r>
              <a:rPr lang="en-US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stand alone 25 BCHF)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integral project technical schedule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5866" y="1108017"/>
            <a:ext cx="11714790" cy="5011922"/>
            <a:chOff x="285866" y="1108017"/>
            <a:chExt cx="11714790" cy="5011922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5D438CD2-934D-884B-9503-B63B92C0096B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8D5F7D8-39CF-9A46-A78B-39760D4776B9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CD0ADA4C-F654-5046-99C2-843D68B5C2B5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A8625895-FBF8-C943-9571-243ABA1EB863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9AE5585-DD62-EA4D-928F-5377112BA408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B6F2C48D-2F1D-FC41-BAA8-188F526FBE60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9387C0-6250-644D-AD7B-2B12FBE4BF44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69A1C06-EE66-BE41-9758-B6178A6CB2D7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E80A3E1-9767-7B41-81F6-D5B2940F8A39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BDD1FFA5-ADB7-5749-BCE2-A79BD9FAF50D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21FF53B-7FBB-0A4C-A8C5-6295FC690B50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D089A103-802A-3040-9BAA-BF1A9D558144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9B74BF79-BAA3-F34D-B615-BE0EF7638518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530533E-BE14-3145-9880-E0DFFEF54DEB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92220EEC-37BA-C94E-BBBE-903C440D49C5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56D61E3-7E32-A04E-97B9-EBF8C68DF041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E981D7E4-7E72-B040-9CCD-AFA8062CC50C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3091869-0CF9-CE46-A6F0-0EE3913E5C30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06687278-5D0B-F74D-B23F-A6A379FFCF7C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D7FCBBA-C725-E04E-A5EE-70FCBB7AD738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119480CD-202F-1D49-B346-11129078D7F8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AA8E9BFF-8003-4245-943D-B128C5F54EF7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8F84E6A0-0E9E-2344-B5AA-5DF1AECB9FC5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DF7CBD27-5ABB-A246-95A8-1C076E548986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C7E3514-D3D6-C642-A5C2-85DC16B88830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C33C777-C697-7F4F-B9E0-8FB1EFC112DF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1A47F0F-FF21-CC42-BE33-907DAC424B2F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59238DAF-E689-104A-94FC-0A63047F6ABA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689E9430-926E-EA4F-8DE9-5A9B25F91322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FEAF987-E512-994C-A429-051D73A4AAEF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Project preparation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170EC402-685B-FF40-89C1-FEF6BF583425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94AAAEA5-D826-744D-89D8-4F109F4459CD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78DD8C9E-BC6F-634A-ADC0-EC0E38F45DBD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R&amp;D and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32D4989-759A-0A47-A580-68B7C0D27F5C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A4E665-02B3-AB4B-8411-A08100B2A442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C9B79C58-AFE5-1D4F-BC40-DC3C00F4BAFC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Permis-sions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63B93B28-527C-694E-A94C-E43B0A670F78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25AA9F70-A99E-5B42-A57D-DD77ED950F3C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66314480-8DBD-9D43-B456-6A0F56DC179B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4F8F26AB-B354-474F-BA98-3EA6E8DE4B99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22A9BEF8-2B54-B245-B4F9-F78551FF1CE1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49120DB8-0B05-9B41-AB4C-3D6F3A21CDDE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R&amp;D,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92A51427-ACC3-0945-A438-6F741746D8AA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Update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2D0959B1-FFB2-F447-8E82-48E5716BEE6E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8E3B73F8-4C2D-294B-A8D5-F6C65B4DA4B2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dismantling, CE &amp; infrastructure adaptations 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A24383AD-C913-DC42-9CCE-8188950936C8}"/>
                </a:ext>
              </a:extLst>
            </p:cNvPr>
            <p:cNvSpPr/>
            <p:nvPr/>
          </p:nvSpPr>
          <p:spPr>
            <a:xfrm>
              <a:off x="6861811" y="2345197"/>
              <a:ext cx="853800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726A91C3-33AC-5940-815E-40F30AF5C75F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25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years operation</a:t>
              </a: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75088ADD-8768-8843-A259-F270E74ED74E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R&amp;D and technical design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7858" y="5407722"/>
              <a:ext cx="9557045" cy="712217"/>
              <a:chOff x="285866" y="3840809"/>
              <a:chExt cx="9557045" cy="712217"/>
            </a:xfrm>
          </p:grpSpPr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704B4551-F609-6B47-B642-263BAEF754D4}"/>
                  </a:ext>
                </a:extLst>
              </p:cNvPr>
              <p:cNvSpPr/>
              <p:nvPr/>
            </p:nvSpPr>
            <p:spPr>
              <a:xfrm>
                <a:off x="6477469" y="3847850"/>
                <a:ext cx="1746245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SC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wire and 16 T magnet R&amp;D, model magnets, prototypes,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preseries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21CA6488-5BAE-4F43-86D6-02E79C1137D1}"/>
                  </a:ext>
                </a:extLst>
              </p:cNvPr>
              <p:cNvSpPr/>
              <p:nvPr/>
            </p:nvSpPr>
            <p:spPr>
              <a:xfrm>
                <a:off x="8271481" y="3850719"/>
                <a:ext cx="157143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16 T dipole magnet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39" name="Rounded Rectangle 138">
                <a:extLst>
                  <a:ext uri="{FF2B5EF4-FFF2-40B4-BE49-F238E27FC236}">
                    <a16:creationId xmlns:a16="http://schemas.microsoft.com/office/drawing/2014/main" id="{A9E0F5AE-28BF-8B4D-B36B-1D4590CBC065}"/>
                  </a:ext>
                </a:extLst>
              </p:cNvPr>
              <p:cNvSpPr/>
              <p:nvPr/>
            </p:nvSpPr>
            <p:spPr>
              <a:xfrm>
                <a:off x="285866" y="3840809"/>
                <a:ext cx="609427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Superconducting wire and magnet R&amp;D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</p:grp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975AAB7B-7E20-BA4A-87C4-4409BA621901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818885" y="5805264"/>
            <a:ext cx="4305937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Consider accelerated magnet  schedule with total duration         ~30 years, including full production </a:t>
            </a:r>
            <a:endParaRPr lang="en-GB" sz="2000" dirty="0"/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704B4551-F609-6B47-B642-263BAEF754D4}"/>
              </a:ext>
            </a:extLst>
          </p:cNvPr>
          <p:cNvSpPr/>
          <p:nvPr/>
        </p:nvSpPr>
        <p:spPr>
          <a:xfrm>
            <a:off x="4382295" y="5944976"/>
            <a:ext cx="1746245" cy="702307"/>
          </a:xfrm>
          <a:prstGeom prst="round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SC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wire and 16 T magnet R&amp;D, model magnets, prototypes,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preseries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21CA6488-5BAE-4F43-86D6-02E79C1137D1}"/>
              </a:ext>
            </a:extLst>
          </p:cNvPr>
          <p:cNvSpPr/>
          <p:nvPr/>
        </p:nvSpPr>
        <p:spPr>
          <a:xfrm>
            <a:off x="6195241" y="5949800"/>
            <a:ext cx="1571430" cy="702307"/>
          </a:xfrm>
          <a:prstGeom prst="round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16 T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magnet industrialization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&amp;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series production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9E0F5AE-28BF-8B4D-B36B-1D4590CBC065}"/>
              </a:ext>
            </a:extLst>
          </p:cNvPr>
          <p:cNvSpPr/>
          <p:nvPr/>
        </p:nvSpPr>
        <p:spPr>
          <a:xfrm>
            <a:off x="297858" y="5937935"/>
            <a:ext cx="4036670" cy="7023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Superconducting wire and magnet R&amp;D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2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7" grpId="0" animBg="1"/>
      <p:bldP spid="78" grpId="0" animBg="1"/>
      <p:bldP spid="79" grpId="0" animBg="1"/>
    </p:bld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47073</TotalTime>
  <Words>2465</Words>
  <Application>Microsoft Office PowerPoint</Application>
  <PresentationFormat>Widescreen</PresentationFormat>
  <Paragraphs>307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MS PGothic</vt:lpstr>
      <vt:lpstr>Arial</vt:lpstr>
      <vt:lpstr>Arial Narrow</vt:lpstr>
      <vt:lpstr>Calibri</vt:lpstr>
      <vt:lpstr>Calibri Light</vt:lpstr>
      <vt:lpstr>Symbol</vt:lpstr>
      <vt:lpstr>Tahoma</vt:lpstr>
      <vt:lpstr>Times</vt:lpstr>
      <vt:lpstr>Times New Roman</vt:lpstr>
      <vt:lpstr>Wingdings</vt:lpstr>
      <vt:lpstr>FC5643-CERN3027 - Scale of contributions</vt:lpstr>
      <vt:lpstr>1_FC5643-CERN3027 - Scale of contributions</vt:lpstr>
      <vt:lpstr>2_Office Theme</vt:lpstr>
      <vt:lpstr>3_Office Theme</vt:lpstr>
      <vt:lpstr>PowerPoint Presentation</vt:lpstr>
      <vt:lpstr>PowerPoint Presentation</vt:lpstr>
      <vt:lpstr>Update from ESG, slides from S. Bethke, German KET meeting 15th Nov. 2019 (i)</vt:lpstr>
      <vt:lpstr>Update from ESG, slides from S. Bethke, German KET meeting 15th Nov. 2019 (ii)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Beneficiaries</vt:lpstr>
      <vt:lpstr>Beneficiaries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Michael Benedikt</cp:lastModifiedBy>
  <cp:revision>1555</cp:revision>
  <cp:lastPrinted>2018-04-06T08:24:16Z</cp:lastPrinted>
  <dcterms:created xsi:type="dcterms:W3CDTF">2012-06-07T06:34:51Z</dcterms:created>
  <dcterms:modified xsi:type="dcterms:W3CDTF">2019-12-04T04:35:57Z</dcterms:modified>
</cp:coreProperties>
</file>