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32" r:id="rId3"/>
    <p:sldId id="324" r:id="rId4"/>
    <p:sldId id="288" r:id="rId5"/>
    <p:sldId id="308" r:id="rId6"/>
    <p:sldId id="320" r:id="rId7"/>
    <p:sldId id="289" r:id="rId8"/>
    <p:sldId id="297" r:id="rId9"/>
    <p:sldId id="299" r:id="rId10"/>
    <p:sldId id="310" r:id="rId11"/>
    <p:sldId id="304" r:id="rId12"/>
    <p:sldId id="306" r:id="rId13"/>
    <p:sldId id="309" r:id="rId14"/>
    <p:sldId id="307" r:id="rId15"/>
    <p:sldId id="302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2" r:id="rId26"/>
    <p:sldId id="331" r:id="rId27"/>
    <p:sldId id="333" r:id="rId28"/>
    <p:sldId id="321" r:id="rId29"/>
    <p:sldId id="323" r:id="rId30"/>
    <p:sldId id="325" r:id="rId31"/>
    <p:sldId id="292" r:id="rId32"/>
    <p:sldId id="326" r:id="rId33"/>
    <p:sldId id="328" r:id="rId34"/>
    <p:sldId id="329" r:id="rId35"/>
    <p:sldId id="334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2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702"/>
    <a:srgbClr val="FED7B0"/>
    <a:srgbClr val="FD9833"/>
    <a:srgbClr val="009999"/>
    <a:srgbClr val="33CCCC"/>
    <a:srgbClr val="0099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40" y="36"/>
      </p:cViewPr>
      <p:guideLst>
        <p:guide pos="3840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21315201604763"/>
          <c:y val="4.4346193912888424E-2"/>
          <c:w val="0.76772114012064285"/>
          <c:h val="0.7871577566289477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AB0-4136-9C75-19F07E82A7F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BAB0-4136-9C75-19F07E82A7F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BAB0-4136-9C75-19F07E82A7F8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BAB0-4136-9C75-19F07E82A7F8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BAB0-4136-9C75-19F07E82A7F8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BAB0-4136-9C75-19F07E82A7F8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BAB0-4136-9C75-19F07E82A7F8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BAB0-4136-9C75-19F07E82A7F8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BAB0-4136-9C75-19F07E82A7F8}"/>
              </c:ext>
            </c:extLst>
          </c:dPt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9-BAB0-4136-9C75-19F07E82A7F8}"/>
              </c:ext>
            </c:extLst>
          </c:dPt>
          <c:dPt>
            <c:idx val="1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A-BAB0-4136-9C75-19F07E82A7F8}"/>
              </c:ext>
            </c:extLst>
          </c:dPt>
          <c:dPt>
            <c:idx val="11"/>
            <c:marker>
              <c:symbol val="circle"/>
              <c:size val="9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BAB0-4136-9C75-19F07E82A7F8}"/>
              </c:ext>
            </c:extLst>
          </c:dPt>
          <c:dPt>
            <c:idx val="1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C-BAB0-4136-9C75-19F07E82A7F8}"/>
              </c:ext>
            </c:extLst>
          </c:dPt>
          <c:dPt>
            <c:idx val="13"/>
            <c:marker>
              <c:symbol val="circle"/>
              <c:size val="9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BAB0-4136-9C75-19F07E82A7F8}"/>
              </c:ext>
            </c:extLst>
          </c:dPt>
          <c:dPt>
            <c:idx val="1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E-BAB0-4136-9C75-19F07E82A7F8}"/>
              </c:ext>
            </c:extLst>
          </c:dPt>
          <c:dPt>
            <c:idx val="15"/>
            <c:marker>
              <c:symbol val="circle"/>
              <c:size val="9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BAB0-4136-9C75-19F07E82A7F8}"/>
              </c:ext>
            </c:extLst>
          </c:dPt>
          <c:dPt>
            <c:idx val="1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0-BAB0-4136-9C75-19F07E82A7F8}"/>
              </c:ext>
            </c:extLst>
          </c:dPt>
          <c:dPt>
            <c:idx val="1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1-BAB0-4136-9C75-19F07E82A7F8}"/>
              </c:ext>
            </c:extLst>
          </c:dPt>
          <c:dPt>
            <c:idx val="1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2-BAB0-4136-9C75-19F07E82A7F8}"/>
              </c:ext>
            </c:extLst>
          </c:dPt>
          <c:trendline>
            <c:spPr>
              <a:ln w="28575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backward val="0.5"/>
            <c:dispRSqr val="0"/>
            <c:dispEq val="0"/>
          </c:trendline>
          <c:xVal>
            <c:numRef>
              <c:f>Amalia!$A$3:$A$21</c:f>
              <c:numCache>
                <c:formatCode>General</c:formatCode>
                <c:ptCount val="19"/>
                <c:pt idx="0">
                  <c:v>16</c:v>
                </c:pt>
                <c:pt idx="1">
                  <c:v>16.3</c:v>
                </c:pt>
                <c:pt idx="2">
                  <c:v>16.7</c:v>
                </c:pt>
                <c:pt idx="3">
                  <c:v>17.2</c:v>
                </c:pt>
                <c:pt idx="4">
                  <c:v>17.600000000000001</c:v>
                </c:pt>
                <c:pt idx="5">
                  <c:v>18.100000000000001</c:v>
                </c:pt>
                <c:pt idx="6">
                  <c:v>18.7</c:v>
                </c:pt>
                <c:pt idx="7">
                  <c:v>19</c:v>
                </c:pt>
                <c:pt idx="8">
                  <c:v>19.5</c:v>
                </c:pt>
                <c:pt idx="9">
                  <c:v>20.100000000000001</c:v>
                </c:pt>
                <c:pt idx="10">
                  <c:v>20.5</c:v>
                </c:pt>
                <c:pt idx="11">
                  <c:v>21</c:v>
                </c:pt>
                <c:pt idx="12">
                  <c:v>21.3</c:v>
                </c:pt>
                <c:pt idx="13">
                  <c:v>22</c:v>
                </c:pt>
                <c:pt idx="14">
                  <c:v>22.6</c:v>
                </c:pt>
                <c:pt idx="15">
                  <c:v>23</c:v>
                </c:pt>
                <c:pt idx="16">
                  <c:v>23.4</c:v>
                </c:pt>
                <c:pt idx="17">
                  <c:v>24.3</c:v>
                </c:pt>
                <c:pt idx="18">
                  <c:v>25</c:v>
                </c:pt>
              </c:numCache>
            </c:numRef>
          </c:xVal>
          <c:yVal>
            <c:numRef>
              <c:f>Amalia!$B$3:$B$21</c:f>
              <c:numCache>
                <c:formatCode>General</c:formatCode>
                <c:ptCount val="19"/>
                <c:pt idx="0">
                  <c:v>1740</c:v>
                </c:pt>
                <c:pt idx="1">
                  <c:v>1620</c:v>
                </c:pt>
                <c:pt idx="2">
                  <c:v>1480</c:v>
                </c:pt>
                <c:pt idx="3">
                  <c:v>1310</c:v>
                </c:pt>
                <c:pt idx="4">
                  <c:v>1170</c:v>
                </c:pt>
                <c:pt idx="5">
                  <c:v>1040</c:v>
                </c:pt>
                <c:pt idx="6">
                  <c:v>864</c:v>
                </c:pt>
                <c:pt idx="7">
                  <c:v>770</c:v>
                </c:pt>
                <c:pt idx="8">
                  <c:v>654</c:v>
                </c:pt>
                <c:pt idx="9">
                  <c:v>554</c:v>
                </c:pt>
                <c:pt idx="10">
                  <c:v>460</c:v>
                </c:pt>
                <c:pt idx="11">
                  <c:v>377</c:v>
                </c:pt>
                <c:pt idx="12">
                  <c:v>336</c:v>
                </c:pt>
                <c:pt idx="13">
                  <c:v>228</c:v>
                </c:pt>
                <c:pt idx="14">
                  <c:v>164</c:v>
                </c:pt>
                <c:pt idx="15">
                  <c:v>130</c:v>
                </c:pt>
                <c:pt idx="16">
                  <c:v>102</c:v>
                </c:pt>
                <c:pt idx="17">
                  <c:v>43</c:v>
                </c:pt>
                <c:pt idx="18">
                  <c:v>10.8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BAB0-4136-9C75-19F07E82A7F8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none"/>
          </c:marker>
          <c:dPt>
            <c:idx val="5"/>
            <c:marker>
              <c:symbol val="triangl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BAB0-4136-9C75-19F07E82A7F8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5-BAB0-4136-9C75-19F07E82A7F8}"/>
              </c:ext>
            </c:extLst>
          </c:dPt>
          <c:dPt>
            <c:idx val="8"/>
            <c:marker>
              <c:symbol val="triangl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BAB0-4136-9C75-19F07E82A7F8}"/>
              </c:ext>
            </c:extLst>
          </c:dPt>
          <c:dPt>
            <c:idx val="10"/>
            <c:marker>
              <c:symbol val="triangle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BAB0-4136-9C75-19F07E82A7F8}"/>
              </c:ext>
            </c:extLst>
          </c:dPt>
          <c:trendline>
            <c:spPr>
              <a:ln w="28575" cap="rnd">
                <a:solidFill>
                  <a:schemeClr val="accent2"/>
                </a:solidFill>
                <a:prstDash val="solid"/>
              </a:ln>
              <a:effectLst/>
            </c:spPr>
            <c:trendlineType val="poly"/>
            <c:order val="3"/>
            <c:backward val="0.5"/>
            <c:dispRSqr val="0"/>
            <c:dispEq val="0"/>
          </c:trendline>
          <c:xVal>
            <c:numRef>
              <c:f>Amalia!$A$28:$A$44</c:f>
              <c:numCache>
                <c:formatCode>General</c:formatCode>
                <c:ptCount val="17"/>
                <c:pt idx="0">
                  <c:v>16</c:v>
                </c:pt>
                <c:pt idx="1">
                  <c:v>16.5</c:v>
                </c:pt>
                <c:pt idx="2">
                  <c:v>17</c:v>
                </c:pt>
                <c:pt idx="3">
                  <c:v>17.600000000000001</c:v>
                </c:pt>
                <c:pt idx="4">
                  <c:v>18.100000000000001</c:v>
                </c:pt>
                <c:pt idx="5">
                  <c:v>18.8</c:v>
                </c:pt>
                <c:pt idx="6">
                  <c:v>19</c:v>
                </c:pt>
                <c:pt idx="7">
                  <c:v>19.5</c:v>
                </c:pt>
                <c:pt idx="8">
                  <c:v>20</c:v>
                </c:pt>
                <c:pt idx="9">
                  <c:v>20.6</c:v>
                </c:pt>
                <c:pt idx="10">
                  <c:v>21</c:v>
                </c:pt>
                <c:pt idx="11">
                  <c:v>21.5</c:v>
                </c:pt>
                <c:pt idx="12">
                  <c:v>22</c:v>
                </c:pt>
                <c:pt idx="13">
                  <c:v>22.3</c:v>
                </c:pt>
                <c:pt idx="14">
                  <c:v>23.3</c:v>
                </c:pt>
                <c:pt idx="15">
                  <c:v>24.3</c:v>
                </c:pt>
                <c:pt idx="16">
                  <c:v>25</c:v>
                </c:pt>
              </c:numCache>
            </c:numRef>
          </c:xVal>
          <c:yVal>
            <c:numRef>
              <c:f>Amalia!$B$28:$B$44</c:f>
              <c:numCache>
                <c:formatCode>General</c:formatCode>
                <c:ptCount val="17"/>
                <c:pt idx="0">
                  <c:v>1600</c:v>
                </c:pt>
                <c:pt idx="1">
                  <c:v>1430</c:v>
                </c:pt>
                <c:pt idx="2">
                  <c:v>1260</c:v>
                </c:pt>
                <c:pt idx="3">
                  <c:v>1090</c:v>
                </c:pt>
                <c:pt idx="4">
                  <c:v>932</c:v>
                </c:pt>
                <c:pt idx="5">
                  <c:v>767</c:v>
                </c:pt>
                <c:pt idx="6">
                  <c:v>717</c:v>
                </c:pt>
                <c:pt idx="7">
                  <c:v>607</c:v>
                </c:pt>
                <c:pt idx="8">
                  <c:v>512</c:v>
                </c:pt>
                <c:pt idx="9">
                  <c:v>407</c:v>
                </c:pt>
                <c:pt idx="10">
                  <c:v>343</c:v>
                </c:pt>
                <c:pt idx="11">
                  <c:v>274</c:v>
                </c:pt>
                <c:pt idx="12">
                  <c:v>212</c:v>
                </c:pt>
                <c:pt idx="13">
                  <c:v>179</c:v>
                </c:pt>
                <c:pt idx="14">
                  <c:v>89.7</c:v>
                </c:pt>
                <c:pt idx="15">
                  <c:v>32.6</c:v>
                </c:pt>
                <c:pt idx="16">
                  <c:v>8.1199999999999992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BAB0-4136-9C75-19F07E82A7F8}"/>
            </c:ext>
          </c:extLst>
        </c:ser>
        <c:ser>
          <c:idx val="2"/>
          <c:order val="2"/>
          <c:tx>
            <c:v>HL-LHC</c:v>
          </c:tx>
          <c:spPr>
            <a:ln w="3492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BAB0-4136-9C75-19F07E82A7F8}"/>
              </c:ext>
            </c:extLst>
          </c:dPt>
          <c:dPt>
            <c:idx val="3"/>
            <c:marker>
              <c:symbol val="circle"/>
              <c:size val="7"/>
              <c:spPr>
                <a:noFill/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BAB0-4136-9C75-19F07E82A7F8}"/>
              </c:ext>
            </c:extLst>
          </c:dPt>
          <c:xVal>
            <c:numRef>
              <c:f>'HL-LHC'!$A$14:$A$27</c:f>
              <c:numCache>
                <c:formatCode>General</c:formatCode>
                <c:ptCount val="14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21</c:v>
                </c:pt>
                <c:pt idx="10">
                  <c:v>22</c:v>
                </c:pt>
                <c:pt idx="11">
                  <c:v>23</c:v>
                </c:pt>
                <c:pt idx="12">
                  <c:v>24</c:v>
                </c:pt>
                <c:pt idx="13">
                  <c:v>25</c:v>
                </c:pt>
              </c:numCache>
            </c:numRef>
          </c:xVal>
          <c:yVal>
            <c:numRef>
              <c:f>'HL-LHC'!$B$14:$B$27</c:f>
              <c:numCache>
                <c:formatCode>0</c:formatCode>
                <c:ptCount val="14"/>
                <c:pt idx="0">
                  <c:v>2449.78759765625</c:v>
                </c:pt>
                <c:pt idx="1">
                  <c:v>2025.37744140625</c:v>
                </c:pt>
                <c:pt idx="2">
                  <c:v>1659.09423828125</c:v>
                </c:pt>
                <c:pt idx="3">
                  <c:v>1343.0963134765625</c:v>
                </c:pt>
                <c:pt idx="4">
                  <c:v>1071.1715087890625</c:v>
                </c:pt>
                <c:pt idx="5">
                  <c:v>838.31256103515625</c:v>
                </c:pt>
                <c:pt idx="6">
                  <c:v>640.4232177734375</c:v>
                </c:pt>
                <c:pt idx="7">
                  <c:v>474.10821533203125</c:v>
                </c:pt>
                <c:pt idx="8">
                  <c:v>336.51974487304688</c:v>
                </c:pt>
                <c:pt idx="9">
                  <c:v>225.24520874023438</c:v>
                </c:pt>
                <c:pt idx="10">
                  <c:v>138.22088623046875</c:v>
                </c:pt>
                <c:pt idx="11">
                  <c:v>73.666595458984375</c:v>
                </c:pt>
                <c:pt idx="12">
                  <c:v>30.035030364990234</c:v>
                </c:pt>
                <c:pt idx="13">
                  <c:v>5.9716024398803711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BAB0-4136-9C75-19F07E82A7F8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C00000"/>
                </a:solidFill>
                <a:prstDash val="solid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'HL-LHC'!$D$3:$D$6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</c:numCache>
            </c:numRef>
          </c:xVal>
          <c:yVal>
            <c:numRef>
              <c:f>'HL-LHC'!$F$3:$F$6</c:f>
              <c:numCache>
                <c:formatCode>General</c:formatCode>
                <c:ptCount val="4"/>
                <c:pt idx="0">
                  <c:v>2700.1785202653559</c:v>
                </c:pt>
                <c:pt idx="1">
                  <c:v>2224.1244793158926</c:v>
                </c:pt>
                <c:pt idx="2">
                  <c:v>1816.622220263152</c:v>
                </c:pt>
                <c:pt idx="3">
                  <c:v>1451.0127168139643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BAB0-4136-9C75-19F07E82A7F8}"/>
            </c:ext>
          </c:extLst>
        </c:ser>
        <c:ser>
          <c:idx val="4"/>
          <c:order val="4"/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676DB"/>
              </a:solidFill>
              <a:ln w="9525">
                <a:solidFill>
                  <a:srgbClr val="F676DB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F676DB"/>
                </a:solidFill>
                <a:prstDash val="solid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'HL-LHC'!$N$3:$N$6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</c:numCache>
            </c:numRef>
          </c:xVal>
          <c:yVal>
            <c:numRef>
              <c:f>'HL-LHC'!$O$3:$O$6</c:f>
              <c:numCache>
                <c:formatCode>0</c:formatCode>
                <c:ptCount val="4"/>
                <c:pt idx="0">
                  <c:v>2240</c:v>
                </c:pt>
                <c:pt idx="1">
                  <c:v>1866.9243629349314</c:v>
                </c:pt>
                <c:pt idx="2">
                  <c:v>1554.4609659660507</c:v>
                </c:pt>
                <c:pt idx="3">
                  <c:v>1278.4237203744101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BAB0-4136-9C75-19F07E82A7F8}"/>
            </c:ext>
          </c:extLst>
        </c:ser>
        <c:ser>
          <c:idx val="5"/>
          <c:order val="5"/>
          <c:tx>
            <c:v>FCC Target</c:v>
          </c:tx>
          <c:spPr>
            <a:ln w="3492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4"/>
            <c:marker>
              <c:symbol val="star"/>
              <c:size val="13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tx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BAB0-4136-9C75-19F07E82A7F8}"/>
              </c:ext>
            </c:extLst>
          </c:dPt>
          <c:dLbls>
            <c:dLbl>
              <c:idx val="4"/>
              <c:layout>
                <c:manualLayout>
                  <c:x val="-4.9627791563275438E-2"/>
                  <c:y val="3.57568533969010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rgbClr val="FF0000"/>
                        </a:solidFill>
                      </a:rPr>
                      <a:t>1500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AB0-4136-9C75-19F07E82A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FCC_Spec!$A$2:$A$15</c:f>
              <c:numCache>
                <c:formatCode>General</c:formatCode>
                <c:ptCount val="14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21</c:v>
                </c:pt>
                <c:pt idx="10">
                  <c:v>22</c:v>
                </c:pt>
                <c:pt idx="11">
                  <c:v>23</c:v>
                </c:pt>
                <c:pt idx="12">
                  <c:v>24</c:v>
                </c:pt>
                <c:pt idx="13">
                  <c:v>25</c:v>
                </c:pt>
              </c:numCache>
            </c:numRef>
          </c:xVal>
          <c:yVal>
            <c:numRef>
              <c:f>FCC_Spec!$B$2:$B$15</c:f>
              <c:numCache>
                <c:formatCode>General</c:formatCode>
                <c:ptCount val="14"/>
                <c:pt idx="0">
                  <c:v>3430.76025390625</c:v>
                </c:pt>
                <c:pt idx="1">
                  <c:v>2836.40283203125</c:v>
                </c:pt>
                <c:pt idx="2">
                  <c:v>2323.4482421875</c:v>
                </c:pt>
                <c:pt idx="3">
                  <c:v>1880.9146728515625</c:v>
                </c:pt>
                <c:pt idx="4">
                  <c:v>1500.1025390625</c:v>
                </c:pt>
                <c:pt idx="5">
                  <c:v>1173.99951171875</c:v>
                </c:pt>
                <c:pt idx="6">
                  <c:v>896.8690185546875</c:v>
                </c:pt>
                <c:pt idx="7">
                  <c:v>663.9561767578125</c:v>
                </c:pt>
                <c:pt idx="8">
                  <c:v>471.27291870117188</c:v>
                </c:pt>
                <c:pt idx="9">
                  <c:v>315.4405517578125</c:v>
                </c:pt>
                <c:pt idx="10">
                  <c:v>193.56892395019531</c:v>
                </c:pt>
                <c:pt idx="11">
                  <c:v>103.1650390625</c:v>
                </c:pt>
                <c:pt idx="12">
                  <c:v>42.06201171875</c:v>
                </c:pt>
                <c:pt idx="13">
                  <c:v>8.3628215789794922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BAB0-4136-9C75-19F07E82A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514640"/>
        <c:axId val="498512016"/>
      </c:scatterChart>
      <c:valAx>
        <c:axId val="498514640"/>
        <c:scaling>
          <c:orientation val="minMax"/>
          <c:max val="25"/>
          <c:min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chemeClr val="tx1"/>
                    </a:solidFill>
                  </a:rPr>
                  <a:t>B (T)</a:t>
                </a:r>
              </a:p>
            </c:rich>
          </c:tx>
          <c:layout>
            <c:manualLayout>
              <c:xMode val="edge"/>
              <c:yMode val="edge"/>
              <c:x val="0.53641116820695178"/>
              <c:y val="0.916072752526911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12016"/>
        <c:crosses val="autoZero"/>
        <c:crossBetween val="midCat"/>
        <c:majorUnit val="1"/>
      </c:valAx>
      <c:valAx>
        <c:axId val="498512016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>
                    <a:solidFill>
                      <a:schemeClr val="tx1"/>
                    </a:solidFill>
                  </a:rPr>
                  <a:t>Jc (A/mm</a:t>
                </a:r>
                <a:r>
                  <a:rPr lang="en-US" sz="2000" b="1" baseline="30000">
                    <a:solidFill>
                      <a:schemeClr val="tx1"/>
                    </a:solidFill>
                  </a:rPr>
                  <a:t>2</a:t>
                </a:r>
                <a:r>
                  <a:rPr lang="en-US" sz="2000" b="1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3.9707704030792677E-2"/>
              <c:y val="0.284827269058590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514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7C9C8-7C69-440F-A6CB-A45F109EA43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49DFC-39C5-49EB-B014-3B6A1A2429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83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Focus of FCC program on Nb</a:t>
            </a:r>
            <a:r>
              <a:rPr lang="en-US" sz="1200" b="1" baseline="-25000" dirty="0" smtClean="0"/>
              <a:t>3</a:t>
            </a:r>
            <a:r>
              <a:rPr lang="en-US" sz="1200" b="1" dirty="0" smtClean="0"/>
              <a:t>Sn  </a:t>
            </a:r>
            <a:r>
              <a:rPr lang="en-US" sz="1200" dirty="0" smtClean="0"/>
              <a:t>- need to provide input to the physics community in a relatively short time (when series procurement of HL-LHC conductor started)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49DFC-39C5-49EB-B014-3B6A1A2429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2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49DFC-39C5-49EB-B014-3B6A1A2429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3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show that addition of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</a:t>
            </a:r>
            <a:r>
              <a:rPr lang="en-GB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Nb4Ta can significantly improve the high field performance 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49DFC-39C5-49EB-B014-3B6A1A2429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4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49DFC-39C5-49EB-B014-3B6A1A24291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6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61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3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6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6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42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7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4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22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CC2E3-6D28-4E5B-AF7C-BE2767C05047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2D540-956B-4EAC-AB5C-2D8E33C3F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474" y="1398585"/>
            <a:ext cx="9375228" cy="2066928"/>
          </a:xfrm>
          <a:solidFill>
            <a:srgbClr val="00B0F0">
              <a:alpha val="22000"/>
            </a:srgbClr>
          </a:solidFill>
          <a:ln w="666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CERN Conductor R&amp;D </a:t>
            </a:r>
            <a:r>
              <a:rPr lang="en-US" sz="3800" dirty="0" smtClean="0">
                <a:latin typeface="+mn-lt"/>
              </a:rPr>
              <a:t/>
            </a:r>
            <a:br>
              <a:rPr lang="en-US" sz="3800" dirty="0" smtClean="0">
                <a:latin typeface="+mn-lt"/>
              </a:rPr>
            </a:br>
            <a:r>
              <a:rPr lang="en-US" sz="3800" dirty="0" smtClean="0">
                <a:latin typeface="+mn-lt"/>
              </a:rPr>
              <a:t/>
            </a:r>
            <a:br>
              <a:rPr lang="en-US" sz="3800" dirty="0" smtClean="0">
                <a:latin typeface="+mn-lt"/>
              </a:rPr>
            </a:br>
            <a:r>
              <a:rPr lang="en-US" sz="3800" dirty="0" smtClean="0">
                <a:latin typeface="+mn-lt"/>
              </a:rPr>
              <a:t> </a:t>
            </a:r>
            <a:endParaRPr lang="en-GB" sz="3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191" y="3572645"/>
            <a:ext cx="10941269" cy="1589111"/>
          </a:xfrm>
          <a:noFill/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</a:rPr>
              <a:t>International HFM Meeting 2019</a:t>
            </a:r>
          </a:p>
          <a:p>
            <a:endParaRPr lang="en-US" sz="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Washington,  4-5 December 2019</a:t>
            </a: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92012" y="2432049"/>
            <a:ext cx="9144000" cy="619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+mn-lt"/>
              </a:rPr>
              <a:t>Amalia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Ballarino</a:t>
            </a:r>
            <a:r>
              <a:rPr lang="en-US" sz="3200" dirty="0" smtClean="0">
                <a:latin typeface="+mn-lt"/>
              </a:rPr>
              <a:t>, CERN</a:t>
            </a:r>
            <a:endParaRPr lang="en-GB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543503" y="5919322"/>
            <a:ext cx="812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Ballarino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M.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Benedikt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 L.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Bottura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A.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Devred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D.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Tommasini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GB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70" y="2560364"/>
            <a:ext cx="10515600" cy="1325563"/>
          </a:xfrm>
        </p:spPr>
        <p:txBody>
          <a:bodyPr/>
          <a:lstStyle/>
          <a:p>
            <a:r>
              <a:rPr lang="en-US" dirty="0" smtClean="0"/>
              <a:t>To-date results from industrial partners 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10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5418" y="668324"/>
            <a:ext cx="5853985" cy="393404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sz="3000" b="1" dirty="0"/>
              <a:t>Distributed barrier wire </a:t>
            </a:r>
            <a:r>
              <a:rPr lang="en-GB" sz="3000" dirty="0"/>
              <a:t>developed </a:t>
            </a:r>
            <a:r>
              <a:rPr lang="en-GB" sz="3000" dirty="0" smtClean="0"/>
              <a:t>during a 2-year </a:t>
            </a:r>
            <a:r>
              <a:rPr lang="en-GB" sz="3000" dirty="0"/>
              <a:t>programme with TVEL </a:t>
            </a:r>
          </a:p>
          <a:p>
            <a:pPr algn="just"/>
            <a:r>
              <a:rPr lang="en-GB" sz="3000" dirty="0" smtClean="0"/>
              <a:t> </a:t>
            </a:r>
            <a:r>
              <a:rPr lang="en-GB" sz="3000" b="1" dirty="0" smtClean="0">
                <a:solidFill>
                  <a:srgbClr val="0070C0"/>
                </a:solidFill>
              </a:rPr>
              <a:t>12 </a:t>
            </a:r>
            <a:r>
              <a:rPr lang="en-GB" sz="3000" b="1" dirty="0">
                <a:solidFill>
                  <a:srgbClr val="0070C0"/>
                </a:solidFill>
              </a:rPr>
              <a:t>km </a:t>
            </a:r>
            <a:r>
              <a:rPr lang="en-GB" sz="3000" dirty="0"/>
              <a:t>of </a:t>
            </a:r>
            <a:r>
              <a:rPr lang="en-GB" sz="3000" b="1" dirty="0"/>
              <a:t>1 mm diameter </a:t>
            </a:r>
            <a:r>
              <a:rPr lang="en-GB" sz="3000" dirty="0"/>
              <a:t>wire supplied, with </a:t>
            </a:r>
            <a:r>
              <a:rPr lang="en-GB" sz="3000" b="1" dirty="0"/>
              <a:t>&gt; 1 km average piece length</a:t>
            </a:r>
          </a:p>
          <a:p>
            <a:pPr lvl="1" algn="just"/>
            <a:r>
              <a:rPr lang="en-GB" dirty="0"/>
              <a:t> </a:t>
            </a:r>
            <a:r>
              <a:rPr lang="en-GB" sz="3000" b="1" dirty="0">
                <a:solidFill>
                  <a:srgbClr val="0070C0"/>
                </a:solidFill>
              </a:rPr>
              <a:t>Non-Cu </a:t>
            </a:r>
            <a:r>
              <a:rPr lang="en-GB" sz="3000" b="1" i="1" dirty="0" err="1">
                <a:solidFill>
                  <a:srgbClr val="0070C0"/>
                </a:solidFill>
              </a:rPr>
              <a:t>J</a:t>
            </a:r>
            <a:r>
              <a:rPr lang="en-GB" sz="3000" b="1" i="1" baseline="-25000" dirty="0" err="1">
                <a:solidFill>
                  <a:srgbClr val="0070C0"/>
                </a:solidFill>
              </a:rPr>
              <a:t>c</a:t>
            </a:r>
            <a:r>
              <a:rPr lang="en-GB" sz="3000" b="1" dirty="0">
                <a:solidFill>
                  <a:srgbClr val="0070C0"/>
                </a:solidFill>
              </a:rPr>
              <a:t> &gt; 1100 A/mm</a:t>
            </a:r>
            <a:r>
              <a:rPr lang="en-GB" sz="3000" b="1" baseline="30000" dirty="0">
                <a:solidFill>
                  <a:srgbClr val="0070C0"/>
                </a:solidFill>
              </a:rPr>
              <a:t>2</a:t>
            </a:r>
            <a:r>
              <a:rPr lang="en-GB" sz="3000" b="1" dirty="0">
                <a:solidFill>
                  <a:srgbClr val="0070C0"/>
                </a:solidFill>
              </a:rPr>
              <a:t> </a:t>
            </a:r>
            <a:r>
              <a:rPr lang="en-GB" sz="3000" dirty="0"/>
              <a:t>(16 T, 4.2 K)</a:t>
            </a:r>
          </a:p>
          <a:p>
            <a:pPr algn="just"/>
            <a:r>
              <a:rPr lang="en-GB" sz="3000" dirty="0"/>
              <a:t>New wire </a:t>
            </a:r>
            <a:r>
              <a:rPr lang="en-GB" sz="3000" dirty="0" smtClean="0"/>
              <a:t>design </a:t>
            </a:r>
            <a:r>
              <a:rPr lang="en-GB" sz="3000" dirty="0"/>
              <a:t>under development in a further 2-year programme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68385" y="618929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Wire cabled at CERN </a:t>
            </a:r>
            <a:r>
              <a:rPr lang="en-US" sz="3000" dirty="0"/>
              <a:t>(trial </a:t>
            </a:r>
            <a:r>
              <a:rPr lang="en-US" sz="3000" b="1" dirty="0"/>
              <a:t>Rutherford </a:t>
            </a:r>
            <a:r>
              <a:rPr lang="en-US" sz="3000" b="1" dirty="0" smtClean="0"/>
              <a:t>cable, </a:t>
            </a:r>
            <a:r>
              <a:rPr lang="en-US" sz="3000" dirty="0" smtClean="0"/>
              <a:t>50 m long, </a:t>
            </a:r>
            <a:r>
              <a:rPr lang="en-US" sz="3000" b="1" dirty="0" smtClean="0"/>
              <a:t>40-strand</a:t>
            </a:r>
            <a:r>
              <a:rPr lang="en-US" sz="3000" dirty="0" smtClean="0"/>
              <a:t>). Wire from two billets</a:t>
            </a:r>
          </a:p>
          <a:p>
            <a:r>
              <a:rPr lang="en-US" sz="3000" b="1" dirty="0" smtClean="0"/>
              <a:t>RRR </a:t>
            </a:r>
            <a:r>
              <a:rPr lang="en-US" sz="3000" b="1" dirty="0" smtClean="0">
                <a:sym typeface="Symbol" panose="05050102010706020507" pitchFamily="18" charset="2"/>
              </a:rPr>
              <a:t> 180</a:t>
            </a:r>
            <a:r>
              <a:rPr lang="en-US" sz="3000" dirty="0" smtClean="0">
                <a:sym typeface="Symbol" panose="05050102010706020507" pitchFamily="18" charset="2"/>
              </a:rPr>
              <a:t>,</a:t>
            </a:r>
            <a:r>
              <a:rPr lang="en-US" sz="3000" b="1" dirty="0" smtClean="0">
                <a:sym typeface="Symbol" panose="05050102010706020507" pitchFamily="18" charset="2"/>
              </a:rPr>
              <a:t> </a:t>
            </a:r>
            <a:r>
              <a:rPr lang="en-US" sz="3000" b="1" dirty="0" err="1" smtClean="0">
                <a:sym typeface="Symbol" panose="05050102010706020507" pitchFamily="18" charset="2"/>
              </a:rPr>
              <a:t>Ic</a:t>
            </a:r>
            <a:r>
              <a:rPr lang="en-US" sz="3000" b="1" dirty="0" smtClean="0">
                <a:sym typeface="Symbol" panose="05050102010706020507" pitchFamily="18" charset="2"/>
              </a:rPr>
              <a:t> degradation</a:t>
            </a:r>
            <a:r>
              <a:rPr lang="en-US" sz="3000" b="1" dirty="0" smtClean="0"/>
              <a:t> &lt; 2 %</a:t>
            </a:r>
            <a:endParaRPr lang="en-GB" sz="30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1603" y="-338736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development in Russia - Achievements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70" y="5253611"/>
            <a:ext cx="1146935" cy="407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8738-F297-4DD3-A68F-55B85CAF3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16" y="4617177"/>
            <a:ext cx="1668796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377B13-6E64-4EC3-A721-BE821E38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943" y="5138281"/>
            <a:ext cx="4786743" cy="1045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B40319-0FB2-435C-83EE-08A1D0894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69" y="2302319"/>
            <a:ext cx="3675039" cy="27757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7134" y="6226381"/>
            <a:ext cx="247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TVEL Wire - </a:t>
            </a:r>
            <a:r>
              <a:rPr lang="en-US" sz="2000" dirty="0" smtClean="0">
                <a:sym typeface="Symbol" panose="05050102010706020507" pitchFamily="18" charset="2"/>
              </a:rPr>
              <a:t> = 1 mm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35812" y="6128352"/>
            <a:ext cx="326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Rutherford cable – 40 strands</a:t>
            </a:r>
            <a:endParaRPr lang="en-GB" sz="2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0" y="668324"/>
            <a:ext cx="0" cy="607931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685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7086" y="-29942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development in Japan - Achievements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5662" y="646796"/>
            <a:ext cx="11121094" cy="4838629"/>
          </a:xfrm>
        </p:spPr>
        <p:txBody>
          <a:bodyPr>
            <a:normAutofit/>
          </a:bodyPr>
          <a:lstStyle/>
          <a:p>
            <a:r>
              <a:rPr lang="en-GB" dirty="0"/>
              <a:t>Joint </a:t>
            </a:r>
            <a:r>
              <a:rPr lang="en-GB" b="1" dirty="0"/>
              <a:t>CERN-KEK</a:t>
            </a:r>
            <a:r>
              <a:rPr lang="en-GB" dirty="0"/>
              <a:t> programme developing:</a:t>
            </a:r>
          </a:p>
          <a:p>
            <a:pPr lvl="1"/>
            <a:r>
              <a:rPr lang="en-GB" sz="2800" dirty="0"/>
              <a:t>Distributed tin wires with </a:t>
            </a:r>
            <a:r>
              <a:rPr lang="en-GB" sz="2800" b="1" dirty="0"/>
              <a:t>JASTEC</a:t>
            </a:r>
          </a:p>
          <a:p>
            <a:pPr lvl="1"/>
            <a:r>
              <a:rPr lang="en-GB" sz="2800" dirty="0"/>
              <a:t>Tube type wires with </a:t>
            </a:r>
            <a:r>
              <a:rPr lang="en-GB" sz="2800" b="1" dirty="0"/>
              <a:t>Furukawa</a:t>
            </a:r>
          </a:p>
          <a:p>
            <a:r>
              <a:rPr lang="en-GB" dirty="0" smtClean="0"/>
              <a:t>JASTEC: achieved </a:t>
            </a:r>
            <a:r>
              <a:rPr lang="en-GB" b="1" dirty="0" smtClean="0">
                <a:solidFill>
                  <a:srgbClr val="0070C0"/>
                </a:solidFill>
              </a:rPr>
              <a:t>Non-Cu </a:t>
            </a:r>
            <a:r>
              <a:rPr lang="en-GB" b="1" dirty="0" err="1" smtClean="0">
                <a:solidFill>
                  <a:srgbClr val="0070C0"/>
                </a:solidFill>
              </a:rPr>
              <a:t>Jc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of </a:t>
            </a:r>
            <a:r>
              <a:rPr lang="en-GB" b="1" dirty="0" smtClean="0">
                <a:solidFill>
                  <a:srgbClr val="0070C0"/>
                </a:solidFill>
              </a:rPr>
              <a:t>1000–1100</a:t>
            </a:r>
            <a:r>
              <a:rPr lang="en-GB" b="1" dirty="0">
                <a:solidFill>
                  <a:srgbClr val="0070C0"/>
                </a:solidFill>
              </a:rPr>
              <a:t> A/mm</a:t>
            </a:r>
            <a:r>
              <a:rPr lang="en-GB" b="1" baseline="30000" dirty="0">
                <a:solidFill>
                  <a:srgbClr val="0070C0"/>
                </a:solidFill>
              </a:rPr>
              <a:t>2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/>
              <a:t>in piece lengths </a:t>
            </a:r>
            <a:r>
              <a:rPr lang="en-GB" b="1" dirty="0"/>
              <a:t>&gt; 100 m </a:t>
            </a:r>
            <a:r>
              <a:rPr lang="en-GB" dirty="0"/>
              <a:t>with </a:t>
            </a:r>
            <a:r>
              <a:rPr lang="en-GB" dirty="0" smtClean="0"/>
              <a:t>a final </a:t>
            </a:r>
            <a:r>
              <a:rPr lang="en-GB" i="1" dirty="0" err="1"/>
              <a:t>d</a:t>
            </a:r>
            <a:r>
              <a:rPr lang="en-GB" i="1" baseline="-25000" dirty="0" err="1"/>
              <a:t>eff</a:t>
            </a:r>
            <a:r>
              <a:rPr lang="en-GB" dirty="0"/>
              <a:t> of </a:t>
            </a:r>
            <a:r>
              <a:rPr lang="en-GB" dirty="0" smtClean="0">
                <a:sym typeface="Symbol" panose="05050102010706020507" pitchFamily="18" charset="2"/>
              </a:rPr>
              <a:t> </a:t>
            </a:r>
            <a:r>
              <a:rPr lang="en-GB" dirty="0" smtClean="0"/>
              <a:t>55</a:t>
            </a:r>
            <a:r>
              <a:rPr lang="en-GB" dirty="0"/>
              <a:t> </a:t>
            </a:r>
            <a:r>
              <a:rPr lang="el-GR" dirty="0"/>
              <a:t>μ</a:t>
            </a:r>
            <a:r>
              <a:rPr lang="en-GB" dirty="0" smtClean="0"/>
              <a:t>m (reduction of </a:t>
            </a:r>
            <a:r>
              <a:rPr lang="en-GB" dirty="0" err="1" smtClean="0"/>
              <a:t>d</a:t>
            </a:r>
            <a:r>
              <a:rPr lang="en-GB" i="1" baseline="-25000" dirty="0" err="1" smtClean="0"/>
              <a:t>eff</a:t>
            </a:r>
            <a:r>
              <a:rPr lang="en-GB" dirty="0" smtClean="0"/>
              <a:t> from 267 µm, in 2018, to 65 µm) </a:t>
            </a:r>
            <a:endParaRPr lang="en-GB" dirty="0"/>
          </a:p>
          <a:p>
            <a:pPr lvl="1"/>
            <a:r>
              <a:rPr lang="en-GB" sz="2800" dirty="0"/>
              <a:t>Rolling tests to assess suitability for cabling:</a:t>
            </a:r>
          </a:p>
          <a:p>
            <a:pPr lvl="2"/>
            <a:r>
              <a:rPr lang="en-GB" sz="2800" b="1" dirty="0"/>
              <a:t>RRR &gt; 150</a:t>
            </a:r>
            <a:r>
              <a:rPr lang="en-GB" sz="2800" dirty="0"/>
              <a:t>, no </a:t>
            </a:r>
            <a:r>
              <a:rPr lang="en-GB" sz="2800" i="1" dirty="0" err="1"/>
              <a:t>I</a:t>
            </a:r>
            <a:r>
              <a:rPr lang="en-GB" sz="2800" i="1" baseline="-25000" dirty="0" err="1"/>
              <a:t>c</a:t>
            </a:r>
            <a:r>
              <a:rPr lang="en-GB" sz="2800" dirty="0"/>
              <a:t> degradation </a:t>
            </a:r>
            <a:r>
              <a:rPr lang="en-GB" sz="2800" dirty="0" smtClean="0"/>
              <a:t>after </a:t>
            </a:r>
            <a:r>
              <a:rPr lang="en-GB" sz="2800" dirty="0"/>
              <a:t>15% rolling </a:t>
            </a:r>
            <a:r>
              <a:rPr lang="en-GB" sz="2800" dirty="0" smtClean="0">
                <a:sym typeface="Symbol" panose="05050102010706020507" pitchFamily="18" charset="2"/>
              </a:rPr>
              <a:t> </a:t>
            </a:r>
          </a:p>
          <a:p>
            <a:pPr lvl="2"/>
            <a:r>
              <a:rPr lang="en-US" sz="2800" dirty="0" smtClean="0">
                <a:sym typeface="Symbol" panose="05050102010706020507" pitchFamily="18" charset="2"/>
              </a:rPr>
              <a:t>Wire suitable for cabling</a:t>
            </a:r>
            <a:endParaRPr lang="en-GB" sz="2800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2132227" y="4670193"/>
            <a:ext cx="1923561" cy="1901093"/>
            <a:chOff x="2020505" y="4613929"/>
            <a:chExt cx="2137290" cy="21123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DDCEF5-B700-4C7C-A25B-0EB421B9FE2B}"/>
                </a:ext>
              </a:extLst>
            </p:cNvPr>
            <p:cNvGrpSpPr/>
            <p:nvPr/>
          </p:nvGrpSpPr>
          <p:grpSpPr>
            <a:xfrm>
              <a:off x="2020505" y="4613929"/>
              <a:ext cx="2137290" cy="1800000"/>
              <a:chOff x="457201" y="2219316"/>
              <a:chExt cx="2137290" cy="1800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CAE42C7-D66A-432C-BBA5-907989CFEB2F}"/>
                  </a:ext>
                </a:extLst>
              </p:cNvPr>
              <p:cNvGrpSpPr/>
              <p:nvPr/>
            </p:nvGrpSpPr>
            <p:grpSpPr>
              <a:xfrm>
                <a:off x="457201" y="2219316"/>
                <a:ext cx="1859609" cy="1800000"/>
                <a:chOff x="457201" y="2219316"/>
                <a:chExt cx="1859609" cy="1800000"/>
              </a:xfrm>
            </p:grpSpPr>
            <p:pic>
              <p:nvPicPr>
                <p:cNvPr id="10" name="Picture 9" descr="A picture containing indoor&#10;&#10;Description automatically generated">
                  <a:extLst>
                    <a:ext uri="{FF2B5EF4-FFF2-40B4-BE49-F238E27FC236}">
                      <a16:creationId xmlns:a16="http://schemas.microsoft.com/office/drawing/2014/main" id="{48EAB899-8BB3-45F3-ACAF-D5C2432707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7201" y="2219316"/>
                  <a:ext cx="1785715" cy="1800000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94F3B82-D515-44FE-A521-54551D3AD6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6809" y="2230034"/>
                  <a:ext cx="1" cy="1778400"/>
                </a:xfrm>
                <a:prstGeom prst="straightConnector1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D7A807-0A6D-4528-8E6F-CFA38CE9F9B4}"/>
                  </a:ext>
                </a:extLst>
              </p:cNvPr>
              <p:cNvSpPr txBox="1"/>
              <p:nvPr/>
            </p:nvSpPr>
            <p:spPr>
              <a:xfrm>
                <a:off x="2225159" y="2816669"/>
                <a:ext cx="369332" cy="605294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GB" sz="1200" dirty="0"/>
                  <a:t>0.8 mm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071970" y="6356922"/>
              <a:ext cx="1753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Wire from </a:t>
              </a:r>
              <a:r>
                <a:rPr lang="en-US" dirty="0" err="1" smtClean="0"/>
                <a:t>Jastec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92352" y="4227536"/>
            <a:ext cx="4402691" cy="2498718"/>
            <a:chOff x="5982637" y="4179914"/>
            <a:chExt cx="4402691" cy="24987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4E574-C72A-45F5-BDEB-0E8ED7709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2637" y="4179914"/>
              <a:ext cx="4402691" cy="24987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08833" y="5708431"/>
              <a:ext cx="275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Wire round and 15 % rolled</a:t>
              </a:r>
              <a:endParaRPr lang="en-GB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81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34664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development in Korea - Achievements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75" y="1076941"/>
            <a:ext cx="11157278" cy="478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945" y="664949"/>
            <a:ext cx="1611128" cy="914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005" y="5952430"/>
            <a:ext cx="229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Kim, FCC Week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8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0214" y="-248622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development in Korea - Achievements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32E7A8-DC9B-4468-AA61-2220F33B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87" y="803672"/>
            <a:ext cx="8222118" cy="3451463"/>
          </a:xfrm>
        </p:spPr>
        <p:txBody>
          <a:bodyPr>
            <a:normAutofit/>
          </a:bodyPr>
          <a:lstStyle/>
          <a:p>
            <a:r>
              <a:rPr lang="en-GB" dirty="0"/>
              <a:t>Four-year programme started with KAT in 2017</a:t>
            </a:r>
          </a:p>
          <a:p>
            <a:r>
              <a:rPr lang="en-GB" dirty="0"/>
              <a:t>Developing </a:t>
            </a:r>
            <a:r>
              <a:rPr lang="en-GB" b="1" dirty="0" smtClean="0"/>
              <a:t>common barrier </a:t>
            </a:r>
            <a:r>
              <a:rPr lang="en-GB" dirty="0"/>
              <a:t>wires </a:t>
            </a:r>
            <a:br>
              <a:rPr lang="en-GB" dirty="0"/>
            </a:br>
            <a:r>
              <a:rPr lang="en-GB" dirty="0"/>
              <a:t>with distributed Sn-</a:t>
            </a:r>
            <a:r>
              <a:rPr lang="en-GB" dirty="0" err="1"/>
              <a:t>Ti</a:t>
            </a:r>
            <a:endParaRPr lang="en-GB" dirty="0"/>
          </a:p>
          <a:p>
            <a:pPr lvl="1"/>
            <a:r>
              <a:rPr lang="en-GB" sz="2800" dirty="0" smtClean="0"/>
              <a:t>Achieved </a:t>
            </a:r>
            <a:r>
              <a:rPr lang="en-GB" sz="2800" b="1" dirty="0" smtClean="0">
                <a:solidFill>
                  <a:srgbClr val="0070C0"/>
                </a:solidFill>
              </a:rPr>
              <a:t>Non-Cu </a:t>
            </a:r>
            <a:r>
              <a:rPr lang="en-GB" sz="2800" b="1" i="1" dirty="0" err="1">
                <a:solidFill>
                  <a:srgbClr val="0070C0"/>
                </a:solidFill>
              </a:rPr>
              <a:t>J</a:t>
            </a:r>
            <a:r>
              <a:rPr lang="en-GB" sz="2800" b="1" i="1" baseline="-25000" dirty="0" err="1">
                <a:solidFill>
                  <a:srgbClr val="0070C0"/>
                </a:solidFill>
              </a:rPr>
              <a:t>c</a:t>
            </a:r>
            <a:r>
              <a:rPr lang="en-GB" sz="2800" b="1" i="1" dirty="0">
                <a:solidFill>
                  <a:srgbClr val="0070C0"/>
                </a:solidFill>
              </a:rPr>
              <a:t> </a:t>
            </a:r>
            <a:r>
              <a:rPr lang="en-GB" sz="2800" dirty="0">
                <a:sym typeface="Symbol" panose="05050102010706020507" pitchFamily="18" charset="2"/>
              </a:rPr>
              <a:t></a:t>
            </a:r>
            <a:r>
              <a:rPr lang="en-GB" sz="2800" dirty="0" smtClean="0"/>
              <a:t> </a:t>
            </a:r>
            <a:r>
              <a:rPr lang="en-GB" sz="2800" b="1" dirty="0">
                <a:solidFill>
                  <a:srgbClr val="0070C0"/>
                </a:solidFill>
              </a:rPr>
              <a:t>1000 A/mm</a:t>
            </a:r>
            <a:r>
              <a:rPr lang="en-GB" sz="2800" b="1" baseline="30000" dirty="0">
                <a:solidFill>
                  <a:srgbClr val="0070C0"/>
                </a:solidFill>
              </a:rPr>
              <a:t>2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dirty="0"/>
              <a:t>(16 T, 4.2 K)</a:t>
            </a:r>
            <a:br>
              <a:rPr lang="en-GB" sz="2800" dirty="0"/>
            </a:br>
            <a:r>
              <a:rPr lang="en-GB" sz="2800" dirty="0"/>
              <a:t>for </a:t>
            </a:r>
            <a:r>
              <a:rPr lang="en-GB" sz="2800" dirty="0" smtClean="0"/>
              <a:t>first trials tested</a:t>
            </a:r>
            <a:endParaRPr lang="en-GB" sz="2800" dirty="0"/>
          </a:p>
          <a:p>
            <a:pPr lvl="1"/>
            <a:r>
              <a:rPr lang="en-GB" sz="2800" dirty="0" smtClean="0"/>
              <a:t> </a:t>
            </a:r>
            <a:r>
              <a:rPr lang="en-GB" sz="2800" b="1" dirty="0" smtClean="0">
                <a:solidFill>
                  <a:srgbClr val="0070C0"/>
                </a:solidFill>
              </a:rPr>
              <a:t>6 </a:t>
            </a:r>
            <a:r>
              <a:rPr lang="en-GB" sz="2800" b="1" dirty="0">
                <a:solidFill>
                  <a:srgbClr val="0070C0"/>
                </a:solidFill>
              </a:rPr>
              <a:t>km </a:t>
            </a:r>
            <a:r>
              <a:rPr lang="en-GB" sz="2800" dirty="0"/>
              <a:t>of latest trial </a:t>
            </a:r>
            <a:r>
              <a:rPr lang="en-GB" sz="2800" dirty="0" smtClean="0"/>
              <a:t>wire (192 M) </a:t>
            </a:r>
            <a:r>
              <a:rPr lang="en-GB" sz="2800" dirty="0"/>
              <a:t>recently </a:t>
            </a:r>
            <a:r>
              <a:rPr lang="en-GB" sz="2800" dirty="0" smtClean="0"/>
              <a:t>supplied (unit lengths from 100 m to 750 m)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FF0000"/>
              </a:solidFill>
            </a:endParaRPr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E68E0-AB0B-476F-AE6D-B34CBDCD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871" y="830914"/>
            <a:ext cx="1032279" cy="492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1CBA6-1E5C-4D50-918E-8C402674BEC6}"/>
              </a:ext>
            </a:extLst>
          </p:cNvPr>
          <p:cNvSpPr txBox="1"/>
          <p:nvPr/>
        </p:nvSpPr>
        <p:spPr>
          <a:xfrm>
            <a:off x="9424414" y="3128145"/>
            <a:ext cx="1851397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Optical micrograph of 1mm diameter KAT wire from 6 km delivery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927AE-EC7B-4069-9AE8-E8DC1074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42" y="1416375"/>
            <a:ext cx="1676939" cy="1648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631" y="4140622"/>
            <a:ext cx="7200000" cy="1713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7383" y="5854263"/>
            <a:ext cx="3168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KAT, wire design evolution</a:t>
            </a:r>
            <a:endParaRPr lang="en-GB" sz="2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209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16353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Wire </a:t>
            </a:r>
            <a:r>
              <a:rPr lang="en-US" b="1" dirty="0">
                <a:solidFill>
                  <a:srgbClr val="0070C0"/>
                </a:solidFill>
              </a:rPr>
              <a:t>I</a:t>
            </a:r>
            <a:r>
              <a:rPr lang="en-US" b="1" dirty="0" smtClean="0">
                <a:solidFill>
                  <a:srgbClr val="0070C0"/>
                </a:solidFill>
              </a:rPr>
              <a:t>ndustrial Development - Summary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452782" y="1009463"/>
            <a:ext cx="8907116" cy="5054974"/>
            <a:chOff x="1274106" y="822539"/>
            <a:chExt cx="8907116" cy="5054974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274106" y="1053513"/>
              <a:ext cx="8892228" cy="4824000"/>
              <a:chOff x="1705887" y="1153310"/>
              <a:chExt cx="7844640" cy="425568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1D8DE0-C94F-4A82-A7BC-A7DAB6C14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05887" y="1153310"/>
                <a:ext cx="7844640" cy="425568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5839" y="1293216"/>
                <a:ext cx="2628625" cy="13949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9745" y="3281154"/>
                <a:ext cx="2603712" cy="1266720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9023533" y="822539"/>
              <a:ext cx="1157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S. Hopkins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4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6730" y="-327573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FCC Conductor Workshop – 5-6 March 2018, CERN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7095" y="6061726"/>
            <a:ext cx="9128717" cy="492443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600" dirty="0"/>
              <a:t>7 companies, two universities and two national research institutes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63"/>
            <a:ext cx="12261106" cy="53141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0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8999" y="-193236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FCC Conductor Workshop – 5-6 March 2018, CERN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550" y="1132327"/>
            <a:ext cx="114648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“After a short project time, industrial Nb</a:t>
            </a:r>
            <a:r>
              <a:rPr lang="en-GB" sz="2600" i="1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 wires with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GB" sz="2600" b="1" i="1" baseline="-25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values between 850 and 1’100 A/mm</a:t>
            </a:r>
            <a:r>
              <a:rPr lang="en-GB" sz="2600" i="1" baseline="30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4.2K/16T have been reached, i.e. 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approaching the level specified for HL-LHC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GB" sz="2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22" y="4651872"/>
            <a:ext cx="112569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i="1" dirty="0">
                <a:solidFill>
                  <a:schemeClr val="accent5"/>
                </a:solidFill>
              </a:rPr>
              <a:t>“The </a:t>
            </a:r>
            <a:r>
              <a:rPr lang="en-GB" sz="2600" b="1" i="1" dirty="0">
                <a:solidFill>
                  <a:srgbClr val="002060"/>
                </a:solidFill>
              </a:rPr>
              <a:t>cost target is ambitious</a:t>
            </a:r>
            <a:r>
              <a:rPr lang="en-GB" sz="2600" i="1" dirty="0">
                <a:solidFill>
                  <a:schemeClr val="accent5"/>
                </a:solidFill>
              </a:rPr>
              <a:t>: from the present review it seems difficult, but </a:t>
            </a:r>
            <a:r>
              <a:rPr lang="en-GB" sz="2600" b="1" i="1" dirty="0">
                <a:solidFill>
                  <a:srgbClr val="002060"/>
                </a:solidFill>
              </a:rPr>
              <a:t>realistic</a:t>
            </a:r>
            <a:r>
              <a:rPr lang="en-GB" sz="2600" i="1" dirty="0">
                <a:solidFill>
                  <a:schemeClr val="accent5"/>
                </a:solidFill>
              </a:rPr>
              <a:t>, as was considered </a:t>
            </a:r>
            <a:r>
              <a:rPr lang="en-GB" sz="2600" b="1" i="1" dirty="0">
                <a:solidFill>
                  <a:srgbClr val="002060"/>
                </a:solidFill>
              </a:rPr>
              <a:t>by more than one participant in a reasonable timescale</a:t>
            </a:r>
            <a:r>
              <a:rPr lang="en-GB" sz="2600" i="1" dirty="0">
                <a:solidFill>
                  <a:schemeClr val="accent5"/>
                </a:solidFill>
              </a:rPr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63551" y="2678438"/>
            <a:ext cx="11670794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635" algn="just">
              <a:lnSpc>
                <a:spcPct val="107000"/>
              </a:lnSpc>
              <a:spcAft>
                <a:spcPts val="800"/>
              </a:spcAft>
            </a:pP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recommended that the 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model coil programme should be extended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run in parallel with the period foreseen for the production of long model magnets, to allow the validation of results achieved by the conductor development programme”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75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80" y="874564"/>
            <a:ext cx="11256955" cy="6730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635" algn="just">
              <a:lnSpc>
                <a:spcPct val="107000"/>
              </a:lnSpc>
              <a:spcAft>
                <a:spcPts val="800"/>
              </a:spcAft>
            </a:pP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is structured logically, with a staged approach and clearly defined intermediate steps (</a:t>
            </a:r>
            <a:r>
              <a:rPr lang="en-GB" sz="26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GB" sz="2600" b="1" i="1" baseline="-25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RRR, </a:t>
            </a:r>
            <a:r>
              <a:rPr lang="en-GB" sz="26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600" b="1" i="1" baseline="-25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robustness and cost).</a:t>
            </a:r>
            <a:r>
              <a:rPr lang="en-GB" sz="26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support a procurement of wires satisfying HL-LHC performance for use as well for cable qualification as in magnet R&amp;D, also to demonstrate a solid interest in the result</a:t>
            </a: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GB" sz="8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635" algn="just">
              <a:lnSpc>
                <a:spcPct val="107000"/>
              </a:lnSpc>
              <a:spcAft>
                <a:spcPts val="800"/>
              </a:spcAft>
            </a:pP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“Wire diameter and effective filament diameter specifications have been defined in combination with magnet design.  It is 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acceptable to retain 60 microns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an intermediate specification, but it is </a:t>
            </a:r>
            <a:r>
              <a:rPr lang="en-GB" sz="2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urgent to conduct a study to define requirements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integrated conductor programme considering cabling degradation, stability and margin issues should be established</a:t>
            </a: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GB" sz="12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635" algn="just">
              <a:lnSpc>
                <a:spcPct val="107000"/>
              </a:lnSpc>
              <a:spcAft>
                <a:spcPts val="800"/>
              </a:spcAft>
            </a:pP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panel </a:t>
            </a: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supports to </a:t>
            </a:r>
            <a:r>
              <a:rPr lang="en-GB" sz="26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the Internal Oxidation approach </a:t>
            </a: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consider processes compatible with this </a:t>
            </a:r>
            <a:r>
              <a:rPr lang="en-GB" sz="2600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</a:t>
            </a:r>
            <a:r>
              <a:rPr lang="en-GB" sz="26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GB" sz="2600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635" algn="just">
              <a:lnSpc>
                <a:spcPct val="107000"/>
              </a:lnSpc>
              <a:spcAft>
                <a:spcPts val="800"/>
              </a:spcAft>
            </a:pPr>
            <a:endParaRPr lang="en-GB" sz="2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635" algn="just">
              <a:lnSpc>
                <a:spcPct val="107000"/>
              </a:lnSpc>
              <a:spcAft>
                <a:spcPts val="800"/>
              </a:spcAft>
            </a:pPr>
            <a:endParaRPr lang="en-GB" sz="2600" i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6730" y="-190942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FCC Conductor Workshop – 5-6 March 2018, CERN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977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6559" y="2549853"/>
            <a:ext cx="10515600" cy="1325563"/>
          </a:xfrm>
        </p:spPr>
        <p:txBody>
          <a:bodyPr/>
          <a:lstStyle/>
          <a:p>
            <a:r>
              <a:rPr lang="en-US" dirty="0" smtClean="0"/>
              <a:t>Beyond state-of-the -art performance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61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734" y="1361281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400" dirty="0" smtClean="0">
                <a:latin typeface="+mj-lt"/>
              </a:rPr>
              <a:t> Nb</a:t>
            </a:r>
            <a:r>
              <a:rPr lang="en-US" sz="4400" baseline="-25000" dirty="0" smtClean="0">
                <a:latin typeface="+mj-lt"/>
              </a:rPr>
              <a:t>3</a:t>
            </a:r>
            <a:r>
              <a:rPr lang="en-US" sz="4400" dirty="0" smtClean="0">
                <a:latin typeface="+mj-lt"/>
              </a:rPr>
              <a:t>Sn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 smtClean="0">
                <a:latin typeface="+mj-lt"/>
              </a:rPr>
              <a:t> HTS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 smtClean="0">
                <a:latin typeface="+mj-lt"/>
              </a:rPr>
              <a:t> Other Superconductors</a:t>
            </a:r>
          </a:p>
          <a:p>
            <a:pPr marL="0" indent="0">
              <a:buNone/>
              <a:tabLst>
                <a:tab pos="273050" algn="l"/>
              </a:tabLst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734" y="-84085"/>
            <a:ext cx="11080530" cy="1325563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 smtClean="0">
                <a:solidFill>
                  <a:srgbClr val="0070C0"/>
                </a:solidFill>
              </a:rPr>
              <a:t>CERN Conductor R&amp;D Program</a:t>
            </a:r>
            <a:endParaRPr lang="en-GB" sz="4600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804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220" y="-404091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HL-LHC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11039" y="4087546"/>
            <a:ext cx="6023647" cy="2356426"/>
            <a:chOff x="6482755" y="3866682"/>
            <a:chExt cx="6023647" cy="23564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4709"/>
            <a:stretch/>
          </p:blipFill>
          <p:spPr>
            <a:xfrm>
              <a:off x="6482755" y="3866682"/>
              <a:ext cx="6023647" cy="235642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839340" y="5233525"/>
              <a:ext cx="516058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081272" y="4896612"/>
              <a:ext cx="1965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Ispec</a:t>
              </a:r>
              <a:r>
                <a:rPr lang="en-US" dirty="0" smtClean="0">
                  <a:solidFill>
                    <a:srgbClr val="FF0000"/>
                  </a:solidFill>
                </a:rPr>
                <a:t>= 632 A (12 T)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79182" y="3986432"/>
              <a:ext cx="1031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L. Cooley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0363" y="4046968"/>
            <a:ext cx="4997158" cy="2447163"/>
            <a:chOff x="7002762" y="1039047"/>
            <a:chExt cx="4997158" cy="2447163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7002762" y="1039047"/>
              <a:ext cx="4997158" cy="2447163"/>
              <a:chOff x="6450399" y="1796951"/>
              <a:chExt cx="5614783" cy="2749619"/>
            </a:xfrm>
          </p:grpSpPr>
          <p:pic>
            <p:nvPicPr>
              <p:cNvPr id="15" name="Picture 1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3CA31382-939B-1A49-BC3E-7F408BC5B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0399" y="1796951"/>
                <a:ext cx="5499238" cy="274961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856640" y="3777391"/>
                <a:ext cx="2208542" cy="414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Ispec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= 632 A (12 T)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flipV="1">
              <a:off x="7412153" y="3142593"/>
              <a:ext cx="4517088" cy="1914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649474" y="1039047"/>
              <a:ext cx="1093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B. </a:t>
              </a:r>
              <a:r>
                <a:rPr lang="en-US" dirty="0" err="1" smtClean="0"/>
                <a:t>Bordini</a:t>
              </a:r>
              <a:endParaRPr lang="en-GB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1" y="686075"/>
            <a:ext cx="8662861" cy="31054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251" y="430619"/>
            <a:ext cx="40205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Total procurement </a:t>
            </a:r>
            <a:r>
              <a:rPr lang="en-US" sz="2600" dirty="0" smtClean="0">
                <a:sym typeface="Symbol" panose="05050102010706020507" pitchFamily="18" charset="2"/>
              </a:rPr>
              <a:t> </a:t>
            </a:r>
            <a:r>
              <a:rPr lang="en-US" sz="26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30 tons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68CE5C-CBF2-274A-B428-3268CAA3A911}"/>
              </a:ext>
            </a:extLst>
          </p:cNvPr>
          <p:cNvGrpSpPr/>
          <p:nvPr/>
        </p:nvGrpSpPr>
        <p:grpSpPr>
          <a:xfrm>
            <a:off x="9224248" y="774524"/>
            <a:ext cx="1307725" cy="1918943"/>
            <a:chOff x="6584039" y="899907"/>
            <a:chExt cx="1307725" cy="1918943"/>
          </a:xfrm>
        </p:grpSpPr>
        <p:pic>
          <p:nvPicPr>
            <p:cNvPr id="20" name="Picture 21" descr="C:\Documents and Settings\bbordini\Local Settings\Temporary Internet Files\Content.Word\001.jpg">
              <a:extLst>
                <a:ext uri="{FF2B5EF4-FFF2-40B4-BE49-F238E27FC236}">
                  <a16:creationId xmlns:a16="http://schemas.microsoft.com/office/drawing/2014/main" id="{0BA57448-D6D4-274E-B6C5-08737074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959" r="89315"/>
                      </a14:imgEffect>
                    </a14:imgLayer>
                  </a14:imgProps>
                </a:ext>
              </a:extLst>
            </a:blip>
            <a:srcRect l="13051" r="13051"/>
            <a:stretch>
              <a:fillRect/>
            </a:stretch>
          </p:blipFill>
          <p:spPr>
            <a:xfrm>
              <a:off x="6604504" y="1540956"/>
              <a:ext cx="1255677" cy="1277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3BAD81-B7A0-644D-BD59-03CF15B7FF61}"/>
                </a:ext>
              </a:extLst>
            </p:cNvPr>
            <p:cNvSpPr txBox="1"/>
            <p:nvPr/>
          </p:nvSpPr>
          <p:spPr>
            <a:xfrm>
              <a:off x="6584039" y="899907"/>
              <a:ext cx="13077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00FF"/>
                  </a:solidFill>
                  <a:latin typeface="Tahoma"/>
                  <a:cs typeface="Tahoma"/>
                </a:rPr>
                <a:t>RRP 108/127</a:t>
              </a:r>
            </a:p>
          </p:txBody>
        </p:sp>
      </p:grpSp>
      <p:pic>
        <p:nvPicPr>
          <p:cNvPr id="25" name="Picture 2" descr="Bruk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954" y="2673954"/>
            <a:ext cx="88011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917136" y="525093"/>
            <a:ext cx="109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Bordini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69CC2-AE92-8448-8FCD-3303DBC33366}"/>
              </a:ext>
            </a:extLst>
          </p:cNvPr>
          <p:cNvGrpSpPr/>
          <p:nvPr/>
        </p:nvGrpSpPr>
        <p:grpSpPr>
          <a:xfrm>
            <a:off x="10718763" y="796720"/>
            <a:ext cx="1423348" cy="1978193"/>
            <a:chOff x="15170461" y="4540832"/>
            <a:chExt cx="1423348" cy="1978193"/>
          </a:xfrm>
        </p:grpSpPr>
        <p:pic>
          <p:nvPicPr>
            <p:cNvPr id="29" name="Picture 2" descr="H:\_D\Temp\_LTSW_16_Santa Fe\Bernardo-II-BA_P2775_D0,85_P1_V 20,0_MIA_bearbeitet.jpg">
              <a:extLst>
                <a:ext uri="{FF2B5EF4-FFF2-40B4-BE49-F238E27FC236}">
                  <a16:creationId xmlns:a16="http://schemas.microsoft.com/office/drawing/2014/main" id="{1417D19D-6CF5-104F-9819-ED064D460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8" b="99657" l="0" r="996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8835" y="5274051"/>
              <a:ext cx="1244974" cy="12449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D36971-EC9E-CE4A-B608-E400A9C45B3B}"/>
                </a:ext>
              </a:extLst>
            </p:cNvPr>
            <p:cNvSpPr txBox="1"/>
            <p:nvPr/>
          </p:nvSpPr>
          <p:spPr>
            <a:xfrm>
              <a:off x="15170461" y="4540832"/>
              <a:ext cx="1401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00FF"/>
                  </a:solidFill>
                  <a:latin typeface="Tahoma"/>
                  <a:cs typeface="Tahoma"/>
                </a:rPr>
                <a:t>PIT 192  Bundle Barrier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18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15518" y="-320009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FCC  </a:t>
            </a:r>
            <a:r>
              <a:rPr lang="en-US" b="1" dirty="0" err="1" smtClean="0">
                <a:solidFill>
                  <a:srgbClr val="0070C0"/>
                </a:solidFill>
              </a:rPr>
              <a:t>Jc</a:t>
            </a:r>
            <a:r>
              <a:rPr lang="en-US" b="1" dirty="0" smtClean="0">
                <a:solidFill>
                  <a:srgbClr val="0070C0"/>
                </a:solidFill>
              </a:rPr>
              <a:t> Target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305"/>
          <a:stretch/>
        </p:blipFill>
        <p:spPr>
          <a:xfrm>
            <a:off x="3247697" y="1393820"/>
            <a:ext cx="5940000" cy="41433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6432331" y="1564545"/>
            <a:ext cx="5133" cy="322227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0649" y="856044"/>
            <a:ext cx="5594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FCC </a:t>
            </a:r>
            <a:r>
              <a:rPr lang="en-US" sz="2800" b="1" dirty="0" err="1" smtClean="0">
                <a:solidFill>
                  <a:srgbClr val="3366FF"/>
                </a:solidFill>
              </a:rPr>
              <a:t>Jc</a:t>
            </a:r>
            <a:r>
              <a:rPr lang="en-US" sz="2800" b="1" dirty="0" smtClean="0">
                <a:solidFill>
                  <a:srgbClr val="3366FF"/>
                </a:solidFill>
              </a:rPr>
              <a:t> target vs HL-LHC performance</a:t>
            </a:r>
            <a:endParaRPr lang="en-GB" sz="2800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9686" y="5707930"/>
            <a:ext cx="6263831" cy="461665"/>
          </a:xfrm>
          <a:prstGeom prst="rect">
            <a:avLst/>
          </a:prstGeom>
          <a:solidFill>
            <a:srgbClr val="FFC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Needed: 7000 tons - 9000 tons superconductors</a:t>
            </a:r>
            <a:endParaRPr lang="en-GB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698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436568"/>
              </p:ext>
            </p:extLst>
          </p:nvPr>
        </p:nvGraphicFramePr>
        <p:xfrm>
          <a:off x="92399" y="1025439"/>
          <a:ext cx="7677150" cy="532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808716" y="1232881"/>
            <a:ext cx="2836155" cy="4669220"/>
            <a:chOff x="2512198" y="1106424"/>
            <a:chExt cx="2836155" cy="4669220"/>
          </a:xfrm>
        </p:grpSpPr>
        <p:grpSp>
          <p:nvGrpSpPr>
            <p:cNvPr id="6" name="Group 5"/>
            <p:cNvGrpSpPr/>
            <p:nvPr/>
          </p:nvGrpSpPr>
          <p:grpSpPr>
            <a:xfrm>
              <a:off x="2512198" y="1106424"/>
              <a:ext cx="2836155" cy="4669220"/>
              <a:chOff x="2868814" y="1143000"/>
              <a:chExt cx="2836155" cy="466922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868814" y="1143000"/>
                <a:ext cx="2836155" cy="4669220"/>
                <a:chOff x="2868814" y="1143000"/>
                <a:chExt cx="2836155" cy="466922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5391807" y="1143000"/>
                  <a:ext cx="10510" cy="4217276"/>
                </a:xfrm>
                <a:prstGeom prst="line">
                  <a:avLst/>
                </a:prstGeom>
                <a:ln w="22225">
                  <a:solidFill>
                    <a:srgbClr val="FF0000">
                      <a:alpha val="51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2868814" y="3453630"/>
                  <a:ext cx="605304" cy="28707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4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223641" y="5546902"/>
                  <a:ext cx="481328" cy="265318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4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 flipH="1" flipV="1">
                  <a:off x="3582365" y="3268717"/>
                  <a:ext cx="1809442" cy="10444"/>
                </a:xfrm>
                <a:prstGeom prst="line">
                  <a:avLst/>
                </a:prstGeom>
                <a:ln w="22225">
                  <a:solidFill>
                    <a:schemeClr val="accent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3582365" y="3453630"/>
                <a:ext cx="1819952" cy="0"/>
              </a:xfrm>
              <a:prstGeom prst="line">
                <a:avLst/>
              </a:prstGeom>
              <a:ln w="22225">
                <a:solidFill>
                  <a:schemeClr val="accent2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3225749" y="3542022"/>
              <a:ext cx="1819952" cy="0"/>
            </a:xfrm>
            <a:prstGeom prst="line">
              <a:avLst/>
            </a:prstGeom>
            <a:ln w="22225">
              <a:solidFill>
                <a:srgbClr val="FF0000">
                  <a:alpha val="5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703761" y="1357403"/>
            <a:ext cx="16187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FCC Target</a:t>
            </a:r>
            <a:endParaRPr lang="en-GB" sz="2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35636" y="4802667"/>
            <a:ext cx="11657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</a:rPr>
              <a:t>HL-LHC</a:t>
            </a:r>
            <a:endParaRPr lang="en-GB" sz="2600" b="1" dirty="0">
              <a:solidFill>
                <a:srgbClr val="00B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32284" y="2859605"/>
            <a:ext cx="2840852" cy="1406628"/>
            <a:chOff x="5545001" y="2730930"/>
            <a:chExt cx="2840852" cy="1406628"/>
          </a:xfrm>
        </p:grpSpPr>
        <p:sp>
          <p:nvSpPr>
            <p:cNvPr id="17" name="TextBox 16"/>
            <p:cNvSpPr txBox="1"/>
            <p:nvPr/>
          </p:nvSpPr>
          <p:spPr>
            <a:xfrm>
              <a:off x="5681458" y="2730930"/>
              <a:ext cx="2704395" cy="70788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Internal Oxidation</a:t>
              </a:r>
            </a:p>
            <a:p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Multi-filamentary wires</a:t>
              </a:r>
              <a:endPara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545001" y="3429672"/>
              <a:ext cx="777240" cy="707886"/>
              <a:chOff x="5532120" y="3438816"/>
              <a:chExt cx="777240" cy="70788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5532120" y="3438816"/>
                <a:ext cx="777240" cy="419952"/>
              </a:xfrm>
              <a:prstGeom prst="straightConnector1">
                <a:avLst/>
              </a:prstGeom>
              <a:ln w="22225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108310" y="3448764"/>
                <a:ext cx="201050" cy="697938"/>
              </a:xfrm>
              <a:prstGeom prst="straightConnector1">
                <a:avLst/>
              </a:prstGeom>
              <a:ln w="22225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955395" y="542276"/>
            <a:ext cx="10900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Record </a:t>
            </a:r>
            <a:r>
              <a:rPr lang="en-US" sz="2400" b="1" dirty="0" err="1" smtClean="0">
                <a:solidFill>
                  <a:srgbClr val="FF0000"/>
                </a:solidFill>
              </a:rPr>
              <a:t>Jc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in multi-filamentary </a:t>
            </a:r>
            <a:r>
              <a:rPr lang="en-US" sz="2400" b="1" dirty="0" smtClean="0">
                <a:solidFill>
                  <a:srgbClr val="3366FF"/>
                </a:solidFill>
              </a:rPr>
              <a:t>ternary APC wires</a:t>
            </a:r>
            <a:r>
              <a:rPr lang="en-US" sz="2400" dirty="0" smtClean="0"/>
              <a:t>:</a:t>
            </a:r>
            <a:r>
              <a:rPr lang="en-US" sz="2400" b="1" dirty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Jc</a:t>
            </a:r>
            <a:r>
              <a:rPr lang="en-US" sz="2400" b="1" dirty="0" smtClean="0">
                <a:solidFill>
                  <a:srgbClr val="FF0000"/>
                </a:solidFill>
              </a:rPr>
              <a:t> (16 T, 4.2 K) &gt; 1500 A/mm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endParaRPr lang="en-GB" sz="2400" b="1" baseline="30000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60056" y="1048068"/>
            <a:ext cx="4153316" cy="3460092"/>
            <a:chOff x="7881112" y="474916"/>
            <a:chExt cx="4153316" cy="34600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4944" y="848495"/>
              <a:ext cx="3638991" cy="308651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881112" y="474916"/>
              <a:ext cx="41533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X. Xu </a:t>
              </a:r>
              <a:r>
                <a:rPr lang="en-US" sz="2200" dirty="0"/>
                <a:t>et al, </a:t>
              </a:r>
              <a:r>
                <a:rPr lang="en-US" sz="2200" dirty="0" smtClean="0"/>
                <a:t>arXiv:1903.08121, 2019</a:t>
              </a:r>
              <a:endParaRPr lang="en-GB" sz="2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688955" y="5987797"/>
            <a:ext cx="5173924" cy="43088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Fermilab</a:t>
            </a:r>
            <a:r>
              <a:rPr lang="en-US" sz="2200" dirty="0" smtClean="0"/>
              <a:t>, </a:t>
            </a:r>
            <a:r>
              <a:rPr lang="en-US" sz="2200" dirty="0" err="1" smtClean="0"/>
              <a:t>Hypertech</a:t>
            </a:r>
            <a:r>
              <a:rPr lang="en-US" sz="2200" dirty="0" smtClean="0"/>
              <a:t>, Ohio State University</a:t>
            </a:r>
            <a:endParaRPr lang="en-GB" sz="2200" dirty="0"/>
          </a:p>
        </p:txBody>
      </p:sp>
      <p:sp>
        <p:nvSpPr>
          <p:cNvPr id="29" name="TextBox 28"/>
          <p:cNvSpPr txBox="1"/>
          <p:nvPr/>
        </p:nvSpPr>
        <p:spPr>
          <a:xfrm>
            <a:off x="8678708" y="4450851"/>
            <a:ext cx="315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Nb-1wt%Zr -7.5 </a:t>
            </a:r>
            <a:r>
              <a:rPr lang="en-US" sz="2400" b="1" dirty="0" err="1" smtClean="0"/>
              <a:t>wt</a:t>
            </a:r>
            <a:r>
              <a:rPr lang="en-US" sz="2400" b="1" dirty="0" smtClean="0"/>
              <a:t>% Ta</a:t>
            </a:r>
            <a:endParaRPr lang="en-GB" sz="2400" b="1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31275" y="-373975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Internal Oxidation Process at </a:t>
            </a:r>
            <a:r>
              <a:rPr lang="en-US" b="1" dirty="0" err="1" smtClean="0">
                <a:solidFill>
                  <a:srgbClr val="0070C0"/>
                </a:solidFill>
              </a:rPr>
              <a:t>Fermilab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11762" y="4856584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Birr = 27 T</a:t>
            </a:r>
            <a:endParaRPr lang="en-GB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9411762" y="5219324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Bc2 = 27.8 T</a:t>
            </a:r>
            <a:endParaRPr lang="en-GB" sz="24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089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275" y="-267051"/>
            <a:ext cx="11729449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Nb</a:t>
            </a:r>
            <a:r>
              <a:rPr lang="en-US" b="1" dirty="0" smtClean="0">
                <a:solidFill>
                  <a:srgbClr val="0070C0"/>
                </a:solidFill>
              </a:rPr>
              <a:t>-Ta-</a:t>
            </a:r>
            <a:r>
              <a:rPr lang="en-US" b="1" dirty="0" err="1" smtClean="0">
                <a:solidFill>
                  <a:srgbClr val="0070C0"/>
                </a:solidFill>
              </a:rPr>
              <a:t>Hf</a:t>
            </a:r>
            <a:r>
              <a:rPr lang="en-US" b="1" dirty="0" smtClean="0">
                <a:solidFill>
                  <a:srgbClr val="0070C0"/>
                </a:solidFill>
              </a:rPr>
              <a:t> at Florida State University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43981" y="698976"/>
            <a:ext cx="5030459" cy="4766548"/>
            <a:chOff x="5840819" y="1331876"/>
            <a:chExt cx="5849371" cy="5542497"/>
          </a:xfrm>
        </p:grpSpPr>
        <p:grpSp>
          <p:nvGrpSpPr>
            <p:cNvPr id="6" name="Group 5"/>
            <p:cNvGrpSpPr/>
            <p:nvPr/>
          </p:nvGrpSpPr>
          <p:grpSpPr>
            <a:xfrm>
              <a:off x="5840819" y="1331876"/>
              <a:ext cx="5849371" cy="4674823"/>
              <a:chOff x="5840819" y="1331876"/>
              <a:chExt cx="5849371" cy="467482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840819" y="1331876"/>
                <a:ext cx="5849371" cy="4674823"/>
                <a:chOff x="5840819" y="1331876"/>
                <a:chExt cx="5849371" cy="4674823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40819" y="1357419"/>
                  <a:ext cx="5849371" cy="4649280"/>
                </a:xfrm>
                <a:prstGeom prst="rect">
                  <a:avLst/>
                </a:prstGeom>
              </p:spPr>
            </p:pic>
            <p:cxnSp>
              <p:nvCxnSpPr>
                <p:cNvPr id="11" name="Straight Connector 10"/>
                <p:cNvCxnSpPr/>
                <p:nvPr/>
              </p:nvCxnSpPr>
              <p:spPr>
                <a:xfrm>
                  <a:off x="7899991" y="1701209"/>
                  <a:ext cx="31897" cy="3636335"/>
                </a:xfrm>
                <a:prstGeom prst="line">
                  <a:avLst/>
                </a:prstGeom>
                <a:ln w="19050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801084" y="1331876"/>
                  <a:ext cx="641522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3366FF"/>
                      </a:solidFill>
                    </a:rPr>
                    <a:t>5.8 T</a:t>
                  </a:r>
                  <a:endParaRPr lang="en-GB" b="1" dirty="0">
                    <a:solidFill>
                      <a:srgbClr val="3366FF"/>
                    </a:solidFill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8796515" y="2406651"/>
                <a:ext cx="634564" cy="357814"/>
              </a:xfrm>
              <a:prstGeom prst="rect">
                <a:avLst/>
              </a:prstGeom>
              <a:solidFill>
                <a:schemeClr val="accent4"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833404" y="6051250"/>
              <a:ext cx="4560786" cy="823123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Ta-</a:t>
              </a:r>
              <a:r>
                <a:rPr lang="en-US" sz="2000" b="1" dirty="0" err="1" smtClean="0"/>
                <a:t>Hf</a:t>
              </a:r>
              <a:r>
                <a:rPr lang="en-US" sz="2000" b="1" dirty="0" smtClean="0"/>
                <a:t> at  FSU </a:t>
              </a:r>
            </a:p>
            <a:p>
              <a:pPr algn="ctr"/>
              <a:r>
                <a:rPr lang="en-US" sz="2000" b="1" dirty="0" smtClean="0"/>
                <a:t>Mono-filamentary wires</a:t>
              </a:r>
              <a:endParaRPr lang="en-GB" sz="2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90598" y="767861"/>
            <a:ext cx="4588650" cy="4746184"/>
            <a:chOff x="7537187" y="1557160"/>
            <a:chExt cx="4588650" cy="47461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7187" y="1557160"/>
              <a:ext cx="4588650" cy="38981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203561" y="5595458"/>
              <a:ext cx="3922276" cy="707886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Ta-</a:t>
              </a:r>
              <a:r>
                <a:rPr lang="en-US" sz="2000" b="1" dirty="0" err="1" smtClean="0"/>
                <a:t>Hf</a:t>
              </a:r>
              <a:r>
                <a:rPr lang="en-US" sz="2000" b="1" dirty="0" smtClean="0"/>
                <a:t> at </a:t>
              </a:r>
              <a:r>
                <a:rPr lang="en-US" sz="2000" b="1" dirty="0" err="1" smtClean="0"/>
                <a:t>Hypertech</a:t>
              </a:r>
              <a:r>
                <a:rPr lang="en-US" sz="2000" b="1" dirty="0" smtClean="0"/>
                <a:t> </a:t>
              </a:r>
            </a:p>
            <a:p>
              <a:pPr algn="ctr"/>
              <a:r>
                <a:rPr lang="en-US" sz="2000" b="1" dirty="0" smtClean="0"/>
                <a:t>Multi-filamentary wires</a:t>
              </a:r>
              <a:endParaRPr lang="en-GB" sz="20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4" y="1039626"/>
            <a:ext cx="1723910" cy="17167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4" b="50269"/>
          <a:stretch/>
        </p:blipFill>
        <p:spPr>
          <a:xfrm>
            <a:off x="231275" y="2773833"/>
            <a:ext cx="1906541" cy="154584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59563" y="682629"/>
            <a:ext cx="4845685" cy="4036695"/>
            <a:chOff x="2240345" y="1397332"/>
            <a:chExt cx="4845685" cy="40366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45" y="1397332"/>
              <a:ext cx="4845685" cy="40366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432368" y="4550776"/>
              <a:ext cx="3922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Open Sans" panose="020B0606030504020204" pitchFamily="34" charset="0"/>
                </a:rPr>
                <a:t>Balachandran et al., FCC Week 2019</a:t>
              </a:r>
              <a:endParaRPr lang="en-US" sz="1400" b="1" i="1" dirty="0" smtClean="0">
                <a:latin typeface="Open Sans" panose="020B0606030504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45451" y="5848865"/>
            <a:ext cx="713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Open Sans" panose="020B0606030504020204" pitchFamily="34" charset="0"/>
              </a:rPr>
              <a:t>S. Balachandran </a:t>
            </a:r>
            <a:r>
              <a:rPr lang="en-US" sz="2000" i="1" dirty="0" smtClean="0">
                <a:latin typeface="Open Sans" panose="020B0606030504020204" pitchFamily="34" charset="0"/>
              </a:rPr>
              <a:t>et al.,</a:t>
            </a:r>
            <a:r>
              <a:rPr lang="en-US" sz="2000" dirty="0" smtClean="0">
                <a:latin typeface="Open Sans" panose="020B0606030504020204" pitchFamily="34" charset="0"/>
              </a:rPr>
              <a:t> </a:t>
            </a:r>
            <a:r>
              <a:rPr lang="en-GB" sz="2000" i="1" dirty="0" err="1" smtClean="0">
                <a:latin typeface="Open Sans" panose="020B0606030504020204" pitchFamily="34" charset="0"/>
              </a:rPr>
              <a:t>Supercond</a:t>
            </a:r>
            <a:r>
              <a:rPr lang="en-GB" sz="2000" i="1" dirty="0">
                <a:latin typeface="Open Sans" panose="020B0606030504020204" pitchFamily="34" charset="0"/>
              </a:rPr>
              <a:t>. Sci. Technol</a:t>
            </a:r>
            <a:r>
              <a:rPr lang="en-GB" sz="2000" i="1" dirty="0" smtClean="0">
                <a:latin typeface="Open Sans" panose="020B0606030504020204" pitchFamily="34" charset="0"/>
              </a:rPr>
              <a:t>. </a:t>
            </a:r>
            <a:r>
              <a:rPr lang="en-US" sz="2000" dirty="0">
                <a:latin typeface="Open Sans" panose="020B0606030504020204" pitchFamily="34" charset="0"/>
              </a:rPr>
              <a:t>32 (2019) </a:t>
            </a:r>
            <a:r>
              <a:rPr lang="en-US" sz="2000" dirty="0" smtClean="0">
                <a:latin typeface="Open Sans" panose="020B0606030504020204" pitchFamily="34" charset="0"/>
              </a:rPr>
              <a:t>044006</a:t>
            </a:r>
            <a:endParaRPr lang="en-US" sz="2000" b="1" i="1" dirty="0" smtClean="0">
              <a:latin typeface="Open Sans" panose="020B0606030504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4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s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49" y="670929"/>
            <a:ext cx="1500104" cy="5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73" y="1062504"/>
            <a:ext cx="7032889" cy="1968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-2" b="10001"/>
          <a:stretch/>
        </p:blipFill>
        <p:spPr>
          <a:xfrm>
            <a:off x="2544268" y="1375442"/>
            <a:ext cx="1839928" cy="165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554" y="2816636"/>
            <a:ext cx="5062776" cy="358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04" y="3411644"/>
            <a:ext cx="6388437" cy="2022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83247" y="827316"/>
            <a:ext cx="114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 Data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1275" y="-330323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Internal Oxidation at University of Geneva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3395" y="5755177"/>
            <a:ext cx="4592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CERN-UNIGE Collaboration Agreement</a:t>
            </a:r>
            <a:endParaRPr lang="en-GB" sz="2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4878" r="4689"/>
          <a:stretch/>
        </p:blipFill>
        <p:spPr>
          <a:xfrm>
            <a:off x="103053" y="976979"/>
            <a:ext cx="2387073" cy="22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75" y="631288"/>
            <a:ext cx="11382656" cy="601125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Collaboration Agreement with </a:t>
            </a:r>
            <a:r>
              <a:rPr lang="en-US" sz="3000" b="1" dirty="0" smtClean="0">
                <a:solidFill>
                  <a:srgbClr val="0070C0"/>
                </a:solidFill>
              </a:rPr>
              <a:t>Florida State University</a:t>
            </a:r>
          </a:p>
          <a:p>
            <a:pPr marL="0" indent="0" algn="just">
              <a:buNone/>
            </a:pPr>
            <a:r>
              <a:rPr lang="en-US" dirty="0" smtClean="0"/>
              <a:t>	Meeting organized by KEK, in Japan, in spring 2019 (KEK, CERN, ASC)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err="1" smtClean="0"/>
              <a:t>Jastec</a:t>
            </a:r>
            <a:r>
              <a:rPr lang="en-US" dirty="0" smtClean="0"/>
              <a:t> and Furukawa studying implementation of </a:t>
            </a:r>
            <a:r>
              <a:rPr lang="en-US" b="1" dirty="0" err="1" smtClean="0"/>
              <a:t>Nb</a:t>
            </a:r>
            <a:r>
              <a:rPr lang="en-US" b="1" dirty="0" smtClean="0"/>
              <a:t>-Ta-</a:t>
            </a:r>
            <a:r>
              <a:rPr lang="en-US" b="1" dirty="0" err="1" smtClean="0"/>
              <a:t>Hf</a:t>
            </a:r>
            <a:r>
              <a:rPr lang="en-US" b="1" dirty="0" smtClean="0"/>
              <a:t> </a:t>
            </a:r>
            <a:r>
              <a:rPr lang="en-US" dirty="0" smtClean="0"/>
              <a:t>in industrial	R&amp;D billets (as part of the on-going FCC collaboration agreement)  </a:t>
            </a:r>
          </a:p>
          <a:p>
            <a:r>
              <a:rPr lang="en-US" sz="3000" dirty="0" smtClean="0"/>
              <a:t>Collaboration Agreement with </a:t>
            </a:r>
            <a:r>
              <a:rPr lang="en-US" sz="3000" b="1" dirty="0" err="1" smtClean="0">
                <a:solidFill>
                  <a:srgbClr val="0070C0"/>
                </a:solidFill>
              </a:rPr>
              <a:t>Fermilab</a:t>
            </a:r>
            <a:r>
              <a:rPr lang="en-US" sz="3000" dirty="0" smtClean="0"/>
              <a:t> – to be finalized in early 2020</a:t>
            </a:r>
          </a:p>
          <a:p>
            <a:pPr marL="0" indent="0" algn="just" defTabSz="893763">
              <a:buNone/>
            </a:pPr>
            <a:r>
              <a:rPr lang="en-US" dirty="0"/>
              <a:t> </a:t>
            </a:r>
            <a:r>
              <a:rPr lang="en-US" dirty="0" smtClean="0"/>
              <a:t>  	R&amp;D on APC billets produced with the </a:t>
            </a:r>
            <a:r>
              <a:rPr lang="en-US" b="1" dirty="0" smtClean="0"/>
              <a:t>internal oxidation process</a:t>
            </a:r>
            <a:r>
              <a:rPr lang="en-US" dirty="0" smtClean="0"/>
              <a:t>, 	study of process industrialization, electro-mechanical studies and 	characterization of APC wires</a:t>
            </a:r>
          </a:p>
          <a:p>
            <a:pPr algn="just" defTabSz="893763"/>
            <a:r>
              <a:rPr lang="en-US" sz="3000" dirty="0" smtClean="0"/>
              <a:t>Collaboration Agreement with the </a:t>
            </a:r>
            <a:r>
              <a:rPr lang="en-US" sz="3000" b="1" dirty="0" smtClean="0">
                <a:solidFill>
                  <a:srgbClr val="0070C0"/>
                </a:solidFill>
              </a:rPr>
              <a:t>University of Geneva </a:t>
            </a:r>
            <a:r>
              <a:rPr lang="en-US" sz="3000" dirty="0" smtClean="0"/>
              <a:t>– CHART 2 (with contribution from Suisse National Foundation for Science)</a:t>
            </a:r>
          </a:p>
          <a:p>
            <a:pPr marL="914400" lvl="2" indent="0" algn="just" defTabSz="893763">
              <a:buNone/>
            </a:pPr>
            <a:r>
              <a:rPr lang="en-US" sz="2800" dirty="0" smtClean="0"/>
              <a:t>Production of R&amp;D billets (</a:t>
            </a:r>
            <a:r>
              <a:rPr lang="en-US" sz="2800" dirty="0" err="1" smtClean="0"/>
              <a:t>monocore</a:t>
            </a:r>
            <a:r>
              <a:rPr lang="en-US" sz="2800" dirty="0" smtClean="0"/>
              <a:t> and multi-filamentary) with the </a:t>
            </a:r>
            <a:r>
              <a:rPr lang="en-US" sz="2800" b="1" dirty="0" smtClean="0"/>
              <a:t>internal oxidation process</a:t>
            </a:r>
          </a:p>
          <a:p>
            <a:pPr marL="273050" lvl="2" indent="-273050" algn="just" defTabSz="893763">
              <a:spcBef>
                <a:spcPts val="1000"/>
              </a:spcBef>
            </a:pPr>
            <a:r>
              <a:rPr lang="en-US" sz="2800" dirty="0" smtClean="0"/>
              <a:t>C</a:t>
            </a:r>
            <a:r>
              <a:rPr lang="en-US" sz="3000" dirty="0" smtClean="0"/>
              <a:t>ollaboration Agreement with </a:t>
            </a:r>
            <a:r>
              <a:rPr lang="en-US" sz="3000" b="1" dirty="0" smtClean="0">
                <a:solidFill>
                  <a:srgbClr val="0070C0"/>
                </a:solidFill>
              </a:rPr>
              <a:t>Bruker</a:t>
            </a:r>
          </a:p>
          <a:p>
            <a:pPr marL="914400" lvl="4" indent="0" algn="just" defTabSz="893763">
              <a:buNone/>
            </a:pPr>
            <a:r>
              <a:rPr lang="en-US" sz="2800" b="1" dirty="0" smtClean="0"/>
              <a:t>Internal oxidation process </a:t>
            </a:r>
            <a:r>
              <a:rPr lang="en-US" sz="2800" dirty="0" smtClean="0"/>
              <a:t>in PIT conductor</a:t>
            </a:r>
          </a:p>
          <a:p>
            <a:pPr marL="0" indent="0" algn="just" defTabSz="893763">
              <a:buNone/>
            </a:pP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275" y="-319944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Beyond state-of-the-art performance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78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67" y="744766"/>
            <a:ext cx="10515600" cy="55843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400" dirty="0" smtClean="0">
                <a:solidFill>
                  <a:schemeClr val="accent5"/>
                </a:solidFill>
              </a:rPr>
              <a:t>Mechanical properties </a:t>
            </a:r>
          </a:p>
          <a:p>
            <a:pPr lvl="1"/>
            <a:r>
              <a:rPr lang="en-US" sz="2800" dirty="0" smtClean="0"/>
              <a:t>Optimization of wire layout</a:t>
            </a:r>
          </a:p>
          <a:p>
            <a:pPr lvl="1"/>
            <a:r>
              <a:rPr lang="en-US" sz="2800" dirty="0" smtClean="0"/>
              <a:t>Optimization of cable layout/impregnation</a:t>
            </a:r>
          </a:p>
          <a:p>
            <a:pPr marL="273050" lvl="1" indent="-273050"/>
            <a:r>
              <a:rPr lang="en-US" sz="3200" dirty="0" smtClean="0"/>
              <a:t>  </a:t>
            </a:r>
            <a:r>
              <a:rPr lang="en-US" sz="3400" dirty="0" smtClean="0">
                <a:solidFill>
                  <a:schemeClr val="accent5"/>
                </a:solidFill>
              </a:rPr>
              <a:t>Stability</a:t>
            </a:r>
          </a:p>
          <a:p>
            <a:pPr marL="730250" lvl="2" indent="-273050"/>
            <a:r>
              <a:rPr lang="en-US" sz="2800" dirty="0" smtClean="0"/>
              <a:t>Wire</a:t>
            </a:r>
          </a:p>
          <a:p>
            <a:pPr marL="730250" lvl="2" indent="-273050"/>
            <a:r>
              <a:rPr lang="en-US" sz="2800" dirty="0" smtClean="0"/>
              <a:t>Cable</a:t>
            </a:r>
          </a:p>
          <a:p>
            <a:pPr marL="452438" lvl="2" indent="-452438"/>
            <a:r>
              <a:rPr lang="en-US" sz="3400" dirty="0" smtClean="0">
                <a:solidFill>
                  <a:schemeClr val="accent5"/>
                </a:solidFill>
              </a:rPr>
              <a:t>Field quality</a:t>
            </a:r>
          </a:p>
          <a:p>
            <a:pPr marL="714375" lvl="3" indent="-257175" defTabSz="714375"/>
            <a:r>
              <a:rPr lang="en-US" sz="2800" dirty="0" smtClean="0"/>
              <a:t>Wire’s filaments size</a:t>
            </a:r>
          </a:p>
          <a:p>
            <a:pPr marL="357188" lvl="2" indent="-357188"/>
            <a:r>
              <a:rPr lang="en-US" sz="2800" dirty="0" smtClean="0">
                <a:solidFill>
                  <a:schemeClr val="accent5"/>
                </a:solidFill>
              </a:rPr>
              <a:t> </a:t>
            </a:r>
            <a:r>
              <a:rPr lang="en-US" sz="3400" dirty="0" smtClean="0">
                <a:solidFill>
                  <a:schemeClr val="accent5"/>
                </a:solidFill>
              </a:rPr>
              <a:t>Qualification in high-current and high-field test stations</a:t>
            </a:r>
          </a:p>
          <a:p>
            <a:pPr marL="814388" lvl="3" indent="-357188"/>
            <a:r>
              <a:rPr lang="en-US" sz="2800" dirty="0" smtClean="0"/>
              <a:t>Wire</a:t>
            </a:r>
          </a:p>
          <a:p>
            <a:pPr marL="814388" lvl="3" indent="-357188"/>
            <a:r>
              <a:rPr lang="en-US" sz="2800" dirty="0" smtClean="0"/>
              <a:t>Cable </a:t>
            </a:r>
            <a:endParaRPr lang="en-GB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275" y="-319944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Challenges to be addressed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26" y="1927088"/>
            <a:ext cx="5961769" cy="262276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22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75" y="698423"/>
            <a:ext cx="11311759" cy="5677054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en-US" sz="3000" dirty="0">
                <a:solidFill>
                  <a:schemeClr val="accent5"/>
                </a:solidFill>
              </a:rPr>
              <a:t> </a:t>
            </a:r>
            <a:r>
              <a:rPr lang="en-US" sz="3000" dirty="0" smtClean="0">
                <a:solidFill>
                  <a:schemeClr val="accent5"/>
                </a:solidFill>
              </a:rPr>
              <a:t>CERN, Superconductors Laboratory</a:t>
            </a:r>
            <a:endParaRPr lang="en-US" sz="3000" dirty="0" smtClean="0"/>
          </a:p>
          <a:p>
            <a:pPr lvl="1" algn="just"/>
            <a:r>
              <a:rPr lang="en-US" sz="2600" b="1" dirty="0" smtClean="0"/>
              <a:t>15 T</a:t>
            </a:r>
            <a:r>
              <a:rPr lang="en-US" sz="2600" dirty="0" smtClean="0"/>
              <a:t> and </a:t>
            </a:r>
            <a:r>
              <a:rPr lang="en-US" sz="2600" b="1" dirty="0" smtClean="0"/>
              <a:t>16 T </a:t>
            </a:r>
            <a:r>
              <a:rPr lang="en-US" sz="2600" dirty="0" smtClean="0"/>
              <a:t>solenoids for wires/</a:t>
            </a:r>
            <a:r>
              <a:rPr lang="en-US" sz="2600" dirty="0" err="1" smtClean="0"/>
              <a:t>tapes’s</a:t>
            </a:r>
            <a:r>
              <a:rPr lang="en-US" sz="2600" dirty="0" smtClean="0"/>
              <a:t> characterization (1.9 K and 4.5 K);</a:t>
            </a:r>
          </a:p>
          <a:p>
            <a:pPr lvl="1" algn="just"/>
            <a:r>
              <a:rPr lang="en-US" sz="2600" b="1" dirty="0" smtClean="0"/>
              <a:t>Fresca </a:t>
            </a:r>
            <a:r>
              <a:rPr lang="en-US" sz="2600" dirty="0" smtClean="0"/>
              <a:t>(</a:t>
            </a:r>
            <a:r>
              <a:rPr lang="en-US" sz="2600" b="1" dirty="0" smtClean="0"/>
              <a:t>9.6 T</a:t>
            </a:r>
            <a:r>
              <a:rPr lang="en-US" sz="2600" dirty="0" smtClean="0"/>
              <a:t>, </a:t>
            </a:r>
            <a:r>
              <a:rPr lang="en-US" sz="2600" b="1" dirty="0" smtClean="0"/>
              <a:t>50 kA</a:t>
            </a:r>
            <a:r>
              <a:rPr lang="en-US" sz="2600" dirty="0" smtClean="0"/>
              <a:t>, 1.9 K and 4.5 K) and </a:t>
            </a:r>
            <a:r>
              <a:rPr lang="en-US" sz="2600" b="1" dirty="0"/>
              <a:t>F</a:t>
            </a:r>
            <a:r>
              <a:rPr lang="en-US" sz="2600" b="1" dirty="0" smtClean="0"/>
              <a:t>resca 2 </a:t>
            </a:r>
            <a:r>
              <a:rPr lang="en-US" sz="2600" dirty="0" smtClean="0"/>
              <a:t>as from 2021 (</a:t>
            </a:r>
            <a:r>
              <a:rPr lang="en-US" sz="2600" b="1" dirty="0" smtClean="0"/>
              <a:t>13 T</a:t>
            </a:r>
            <a:r>
              <a:rPr lang="en-US" sz="2600" dirty="0" smtClean="0"/>
              <a:t>, </a:t>
            </a:r>
            <a:r>
              <a:rPr lang="en-US" sz="2600" b="1" dirty="0" smtClean="0"/>
              <a:t>50 kA</a:t>
            </a:r>
            <a:r>
              <a:rPr lang="en-US" sz="2600" dirty="0" smtClean="0"/>
              <a:t>, 1.9 K, 4.5 K and </a:t>
            </a:r>
            <a:r>
              <a:rPr lang="en-US" sz="2600" dirty="0" err="1" smtClean="0"/>
              <a:t>Tvariable</a:t>
            </a:r>
            <a:r>
              <a:rPr lang="en-US" sz="2600" dirty="0" smtClean="0"/>
              <a:t>) for LTS and HTS cables’ characterization</a:t>
            </a:r>
          </a:p>
          <a:p>
            <a:pPr marL="357188" lvl="1" indent="-273050"/>
            <a:r>
              <a:rPr lang="en-US" sz="3000" dirty="0" smtClean="0"/>
              <a:t>  </a:t>
            </a:r>
            <a:r>
              <a:rPr lang="en-US" sz="3000" dirty="0" smtClean="0">
                <a:solidFill>
                  <a:schemeClr val="accent5"/>
                </a:solidFill>
              </a:rPr>
              <a:t>University of Geneva</a:t>
            </a:r>
          </a:p>
          <a:p>
            <a:pPr lvl="1"/>
            <a:r>
              <a:rPr lang="en-US" sz="2600" b="1" dirty="0" smtClean="0"/>
              <a:t>21 T</a:t>
            </a:r>
            <a:r>
              <a:rPr lang="en-US" sz="2600" dirty="0" smtClean="0"/>
              <a:t>, </a:t>
            </a:r>
            <a:r>
              <a:rPr lang="en-US" sz="2600" dirty="0" err="1" smtClean="0"/>
              <a:t>Tvariable</a:t>
            </a:r>
            <a:r>
              <a:rPr lang="en-US" sz="2600" dirty="0" smtClean="0"/>
              <a:t>, 2 kA </a:t>
            </a:r>
          </a:p>
          <a:p>
            <a:pPr marL="452438" lvl="1" indent="-368300"/>
            <a:r>
              <a:rPr lang="en-US" sz="3000" dirty="0" smtClean="0"/>
              <a:t> </a:t>
            </a:r>
            <a:r>
              <a:rPr lang="en-US" sz="3000" dirty="0" smtClean="0">
                <a:solidFill>
                  <a:schemeClr val="accent5"/>
                </a:solidFill>
              </a:rPr>
              <a:t>University of </a:t>
            </a:r>
            <a:r>
              <a:rPr lang="en-US" sz="3000" dirty="0" err="1" smtClean="0">
                <a:solidFill>
                  <a:schemeClr val="accent5"/>
                </a:solidFill>
              </a:rPr>
              <a:t>Twente</a:t>
            </a:r>
            <a:endParaRPr lang="en-US" sz="3000" dirty="0" smtClean="0">
              <a:solidFill>
                <a:schemeClr val="accent5"/>
              </a:solidFill>
            </a:endParaRPr>
          </a:p>
          <a:p>
            <a:pPr marL="714375" lvl="2" indent="-173038"/>
            <a:r>
              <a:rPr lang="en-US" sz="2600" b="1" dirty="0" smtClean="0"/>
              <a:t>15 T</a:t>
            </a:r>
            <a:r>
              <a:rPr lang="en-US" sz="2600" dirty="0" smtClean="0"/>
              <a:t>, 2 kA for </a:t>
            </a:r>
            <a:r>
              <a:rPr lang="en-US" sz="2600" dirty="0" err="1" smtClean="0"/>
              <a:t>wires’s</a:t>
            </a:r>
            <a:r>
              <a:rPr lang="en-US" sz="2600" dirty="0" smtClean="0"/>
              <a:t> characterization (4.5 K)</a:t>
            </a:r>
          </a:p>
          <a:p>
            <a:pPr marL="714375" lvl="2" indent="-173038"/>
            <a:r>
              <a:rPr lang="en-US" sz="2600" b="1" dirty="0" smtClean="0"/>
              <a:t>11 T</a:t>
            </a:r>
            <a:r>
              <a:rPr lang="en-US" sz="2600" dirty="0" smtClean="0"/>
              <a:t>, </a:t>
            </a:r>
            <a:r>
              <a:rPr lang="en-US" sz="2600" b="1" dirty="0" smtClean="0"/>
              <a:t>50 kA</a:t>
            </a:r>
            <a:r>
              <a:rPr lang="en-US" sz="2600" dirty="0" smtClean="0"/>
              <a:t>, 4.5 K for cables’ characterization (electro-magnetic press)</a:t>
            </a:r>
          </a:p>
          <a:p>
            <a:pPr marL="536575" lvl="2" indent="-452438"/>
            <a:r>
              <a:rPr lang="en-US" sz="3000" dirty="0" smtClean="0"/>
              <a:t> </a:t>
            </a:r>
            <a:r>
              <a:rPr lang="en-US" sz="3000" dirty="0" smtClean="0">
                <a:solidFill>
                  <a:schemeClr val="accent5"/>
                </a:solidFill>
              </a:rPr>
              <a:t>LNCMI, Grenoble</a:t>
            </a:r>
          </a:p>
          <a:p>
            <a:pPr marL="714375" lvl="2" indent="-173038"/>
            <a:r>
              <a:rPr lang="en-US" sz="2600" b="1" dirty="0" smtClean="0"/>
              <a:t>10 T</a:t>
            </a:r>
            <a:r>
              <a:rPr lang="en-US" sz="2600" dirty="0" smtClean="0"/>
              <a:t>, 3 kA     (</a:t>
            </a:r>
            <a:r>
              <a:rPr lang="en-US" sz="2600" dirty="0" smtClean="0">
                <a:sym typeface="Symbol" panose="05050102010706020507" pitchFamily="18" charset="2"/>
              </a:rPr>
              <a:t> = 298 mm), 4.5 K and </a:t>
            </a:r>
            <a:r>
              <a:rPr lang="en-US" sz="2600" dirty="0" err="1" smtClean="0">
                <a:sym typeface="Symbol" panose="05050102010706020507" pitchFamily="18" charset="2"/>
              </a:rPr>
              <a:t>Tvariable</a:t>
            </a:r>
            <a:endParaRPr lang="en-US" sz="2600" dirty="0" smtClean="0"/>
          </a:p>
          <a:p>
            <a:pPr marL="714375" lvl="2" indent="-173038"/>
            <a:r>
              <a:rPr lang="en-US" sz="2600" b="1" dirty="0" smtClean="0"/>
              <a:t>20 T</a:t>
            </a:r>
            <a:r>
              <a:rPr lang="en-US" sz="2600" dirty="0" smtClean="0"/>
              <a:t>, 1.5 kA  (</a:t>
            </a:r>
            <a:r>
              <a:rPr lang="en-US" sz="2600" dirty="0" smtClean="0">
                <a:sym typeface="Symbol" panose="05050102010706020507" pitchFamily="18" charset="2"/>
              </a:rPr>
              <a:t> = 128 mm), 4.5 K and </a:t>
            </a:r>
            <a:r>
              <a:rPr lang="en-US" sz="2600" dirty="0" err="1" smtClean="0">
                <a:sym typeface="Symbol" panose="05050102010706020507" pitchFamily="18" charset="2"/>
              </a:rPr>
              <a:t>Tvariable</a:t>
            </a:r>
            <a:endParaRPr lang="en-US" sz="2600" dirty="0" smtClean="0"/>
          </a:p>
          <a:p>
            <a:pPr marL="714375" lvl="2" indent="-173038"/>
            <a:r>
              <a:rPr lang="en-US" sz="2600" b="1" dirty="0" smtClean="0"/>
              <a:t>30 T</a:t>
            </a:r>
            <a:r>
              <a:rPr lang="en-US" sz="2600" dirty="0" smtClean="0"/>
              <a:t>, 1.5 kA  (</a:t>
            </a:r>
            <a:r>
              <a:rPr lang="en-US" sz="2600" dirty="0" smtClean="0">
                <a:sym typeface="Symbol" panose="05050102010706020507" pitchFamily="18" charset="2"/>
              </a:rPr>
              <a:t> = 38 mm), 4.5 K and T variable</a:t>
            </a:r>
            <a:endParaRPr lang="en-GB" sz="2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275" y="-256882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High-field test stations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23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72" y="2656380"/>
            <a:ext cx="10515600" cy="1325563"/>
          </a:xfrm>
        </p:spPr>
        <p:txBody>
          <a:bodyPr/>
          <a:lstStyle/>
          <a:p>
            <a:r>
              <a:rPr lang="en-US" dirty="0" smtClean="0"/>
              <a:t>HTS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281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77" y="879912"/>
            <a:ext cx="11070183" cy="49428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Very high in-field electric performance (Je(4.2 K, 20 T) &gt; 1000 A/mm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0" indent="0">
              <a:buNone/>
              <a:tabLst>
                <a:tab pos="273050" algn="l"/>
              </a:tabLst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b="1" dirty="0" smtClean="0"/>
              <a:t>We do not need more </a:t>
            </a:r>
            <a:r>
              <a:rPr lang="en-US" b="1" dirty="0" err="1" smtClean="0"/>
              <a:t>Jc</a:t>
            </a:r>
            <a:r>
              <a:rPr lang="en-US" b="1" dirty="0" smtClean="0"/>
              <a:t> </a:t>
            </a:r>
            <a:r>
              <a:rPr lang="en-US" dirty="0" smtClean="0"/>
              <a:t>!</a:t>
            </a:r>
          </a:p>
          <a:p>
            <a:r>
              <a:rPr lang="en-US" dirty="0" smtClean="0"/>
              <a:t>Questions to be addressed for </a:t>
            </a:r>
            <a:r>
              <a:rPr lang="en-US" b="1" dirty="0" smtClean="0"/>
              <a:t>use in accelerator magnets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Use of large tapes in accelerator magnets;</a:t>
            </a:r>
          </a:p>
          <a:p>
            <a:pPr lvl="1"/>
            <a:r>
              <a:rPr lang="en-US" dirty="0" smtClean="0"/>
              <a:t>Development of cables for accelerator magnets (stacks, CORC, </a:t>
            </a:r>
            <a:r>
              <a:rPr lang="en-US" dirty="0" err="1" smtClean="0"/>
              <a:t>Roebel</a:t>
            </a:r>
            <a:r>
              <a:rPr lang="en-US" dirty="0" smtClean="0"/>
              <a:t>,…);</a:t>
            </a:r>
          </a:p>
          <a:p>
            <a:pPr lvl="1"/>
            <a:r>
              <a:rPr lang="en-US" dirty="0" smtClean="0"/>
              <a:t>Quench detection and quench protection aspects (in tapes, cables and coils);</a:t>
            </a:r>
          </a:p>
          <a:p>
            <a:pPr lvl="1"/>
            <a:r>
              <a:rPr lang="en-US" dirty="0" smtClean="0"/>
              <a:t>Technological aspects, e.g. impregnation and electrical joints</a:t>
            </a:r>
          </a:p>
          <a:p>
            <a:pPr marL="273050" lvl="1" indent="-273050"/>
            <a:r>
              <a:rPr lang="en-US" sz="2800" dirty="0" smtClean="0"/>
              <a:t>Questions to be addressed at the level of </a:t>
            </a:r>
            <a:r>
              <a:rPr lang="en-US" sz="2800" b="1" dirty="0" smtClean="0"/>
              <a:t>tape production</a:t>
            </a:r>
            <a:r>
              <a:rPr lang="en-US" sz="2800" dirty="0" smtClean="0"/>
              <a:t>:</a:t>
            </a:r>
          </a:p>
          <a:p>
            <a:pPr marL="730250" lvl="2" indent="-273050"/>
            <a:r>
              <a:rPr lang="en-US" sz="2400" dirty="0" smtClean="0"/>
              <a:t>Achievement of controlled, homogeneous and reproducible electro-mechanical properties along the full length, e.g. internal resistance and copper stabilizer electrical resistivity. Needed feedback to tape manufacturer  </a:t>
            </a:r>
            <a:endParaRPr lang="en-US" sz="2400" dirty="0"/>
          </a:p>
          <a:p>
            <a:pPr lvl="1"/>
            <a:r>
              <a:rPr lang="en-US" dirty="0" smtClean="0"/>
              <a:t>Feasibility of long lengths and cost reduction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25350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REBCO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075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85" y="2624850"/>
            <a:ext cx="10515600" cy="1325563"/>
          </a:xfrm>
        </p:spPr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810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17" y="1084679"/>
            <a:ext cx="11509865" cy="57733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516" y="5948856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L. Rossi</a:t>
            </a:r>
            <a:endParaRPr lang="en-GB" sz="24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78874" y="205978"/>
            <a:ext cx="10525153" cy="53632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EuCARD2/ARIES have </a:t>
            </a:r>
            <a:r>
              <a:rPr kumimoji="0" lang="fr-CH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triggered</a:t>
            </a:r>
            <a:r>
              <a:rPr kumimoji="0" lang="fr-C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 international collaboration </a:t>
            </a:r>
            <a:r>
              <a:rPr kumimoji="0" lang="fr-CH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also</a:t>
            </a:r>
            <a:r>
              <a:rPr kumimoji="0" lang="fr-C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fr-CH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beyond</a:t>
            </a:r>
            <a:r>
              <a:rPr kumimoji="0" lang="fr-C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EU </a:t>
            </a:r>
            <a:r>
              <a:rPr kumimoji="0" lang="fr-CH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laboratories</a:t>
            </a:r>
            <a:endParaRPr kumimoji="0" lang="fr-CH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59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24" y="852597"/>
            <a:ext cx="10515600" cy="4351338"/>
          </a:xfrm>
        </p:spPr>
        <p:txBody>
          <a:bodyPr/>
          <a:lstStyle/>
          <a:p>
            <a:pPr algn="just"/>
            <a:r>
              <a:rPr lang="en-US" dirty="0" smtClean="0"/>
              <a:t>Develop </a:t>
            </a:r>
            <a:r>
              <a:rPr lang="en-US" b="1" dirty="0" smtClean="0">
                <a:solidFill>
                  <a:srgbClr val="0070C0"/>
                </a:solidFill>
              </a:rPr>
              <a:t>technical specification </a:t>
            </a:r>
            <a:r>
              <a:rPr lang="en-US" dirty="0" smtClean="0"/>
              <a:t>for procurement of tape. Interface with tape manufacturers to understand potential difficulties and limitations</a:t>
            </a:r>
          </a:p>
          <a:p>
            <a:pPr algn="just"/>
            <a:r>
              <a:rPr lang="en-US" dirty="0" smtClean="0"/>
              <a:t> </a:t>
            </a:r>
            <a:r>
              <a:rPr lang="en-US" b="1" dirty="0" smtClean="0"/>
              <a:t>Qualify tapes </a:t>
            </a:r>
            <a:r>
              <a:rPr lang="en-US" dirty="0" smtClean="0"/>
              <a:t>from different manufacturers </a:t>
            </a:r>
          </a:p>
          <a:p>
            <a:pPr algn="just"/>
            <a:r>
              <a:rPr lang="en-US" dirty="0" smtClean="0"/>
              <a:t> </a:t>
            </a:r>
            <a:r>
              <a:rPr lang="en-US" b="1" dirty="0" smtClean="0"/>
              <a:t>Develop, study qualify cable layouts </a:t>
            </a:r>
            <a:r>
              <a:rPr lang="en-US" dirty="0" smtClean="0"/>
              <a:t>suitable for accelerator magnets. CERN experience: stacks of tapes (developed dedicated cabling machine), round cables (CORC type), and Robel cables (produced at KIT and characterized at CERN)</a:t>
            </a:r>
          </a:p>
          <a:p>
            <a:pPr algn="just"/>
            <a:r>
              <a:rPr lang="en-US" dirty="0" smtClean="0"/>
              <a:t>Develop and qualify </a:t>
            </a:r>
            <a:r>
              <a:rPr lang="en-US" b="1" dirty="0" smtClean="0"/>
              <a:t>cables for demonstration coils </a:t>
            </a:r>
            <a:r>
              <a:rPr lang="en-US" dirty="0" smtClean="0"/>
              <a:t>(</a:t>
            </a:r>
            <a:r>
              <a:rPr lang="en-US" dirty="0" err="1" smtClean="0"/>
              <a:t>undulators</a:t>
            </a:r>
            <a:r>
              <a:rPr lang="en-US" dirty="0" smtClean="0"/>
              <a:t>, wigglers, high-field magnets)  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225350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REBCO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003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6972" y="2656380"/>
            <a:ext cx="10515600" cy="1325563"/>
          </a:xfrm>
        </p:spPr>
        <p:txBody>
          <a:bodyPr/>
          <a:lstStyle/>
          <a:p>
            <a:r>
              <a:rPr lang="en-US" dirty="0" smtClean="0"/>
              <a:t>Other materials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516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2551" y="-375362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MgB</a:t>
            </a:r>
            <a:r>
              <a:rPr lang="en-US" b="1" baseline="-25000" dirty="0" smtClean="0">
                <a:solidFill>
                  <a:srgbClr val="0070C0"/>
                </a:solidFill>
              </a:rPr>
              <a:t>2</a:t>
            </a:r>
            <a:r>
              <a:rPr lang="en-US" b="1" dirty="0" smtClean="0">
                <a:solidFill>
                  <a:srgbClr val="0070C0"/>
                </a:solidFill>
              </a:rPr>
              <a:t> for Power Transmission Lines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10883"/>
          <a:stretch/>
        </p:blipFill>
        <p:spPr>
          <a:xfrm rot="5400000">
            <a:off x="6864605" y="1471068"/>
            <a:ext cx="3028723" cy="2297373"/>
          </a:xfrm>
          <a:prstGeom prst="rect">
            <a:avLst/>
          </a:prstGeom>
        </p:spPr>
      </p:pic>
      <p:pic>
        <p:nvPicPr>
          <p:cNvPr id="6" name="Picture 5" descr="DSC_21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b="17419"/>
          <a:stretch/>
        </p:blipFill>
        <p:spPr>
          <a:xfrm>
            <a:off x="7230280" y="4208958"/>
            <a:ext cx="4623164" cy="20682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84399" y="2183215"/>
            <a:ext cx="1849560" cy="1934043"/>
            <a:chOff x="9598366" y="2062349"/>
            <a:chExt cx="1849560" cy="19340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9" t="13208" r="6582" b="6526"/>
            <a:stretch/>
          </p:blipFill>
          <p:spPr>
            <a:xfrm rot="5400000">
              <a:off x="9711745" y="2260211"/>
              <a:ext cx="1622802" cy="184956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635306" y="206234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120 kA @ 25 K</a:t>
              </a:r>
              <a:endParaRPr lang="en-GB" b="1" dirty="0"/>
            </a:p>
          </p:txBody>
        </p:sp>
      </p:grpSp>
      <p:pic>
        <p:nvPicPr>
          <p:cNvPr id="9" name="Picture 2" descr="C:\Users\Administrator\Desktop\Doc\Chamonix_2017\cross_7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684" y="996412"/>
            <a:ext cx="1264366" cy="11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59951" y="672140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18 kA @ 25 K</a:t>
            </a:r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63366" r="6381" b="29288"/>
          <a:stretch/>
        </p:blipFill>
        <p:spPr>
          <a:xfrm>
            <a:off x="9670996" y="1445907"/>
            <a:ext cx="676023" cy="721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8696" y="844015"/>
            <a:ext cx="103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kA</a:t>
            </a:r>
          </a:p>
          <a:p>
            <a:r>
              <a:rPr lang="en-US" b="1" dirty="0" smtClean="0"/>
              <a:t>@ 25 K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96540" y="70525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120 kA @ 25 K</a:t>
            </a:r>
            <a:endParaRPr lang="en-GB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32" y="672140"/>
            <a:ext cx="6013913" cy="40785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7485" y="4633955"/>
            <a:ext cx="5844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Received</a:t>
            </a:r>
            <a:r>
              <a:rPr lang="en-US" sz="2200" dirty="0" smtClean="0"/>
              <a:t> </a:t>
            </a:r>
            <a:r>
              <a:rPr lang="en-US" sz="2200" b="1" dirty="0" smtClean="0"/>
              <a:t>480 km </a:t>
            </a:r>
            <a:r>
              <a:rPr lang="en-US" sz="2200" dirty="0" smtClean="0"/>
              <a:t>of wire (ULs up to </a:t>
            </a:r>
            <a:r>
              <a:rPr lang="en-US" sz="2200" dirty="0" smtClean="0">
                <a:sym typeface="Symbol" panose="05050102010706020507" pitchFamily="18" charset="2"/>
              </a:rPr>
              <a:t> 3 km)</a:t>
            </a:r>
          </a:p>
          <a:p>
            <a:r>
              <a:rPr lang="en-US" sz="2200" b="1" dirty="0" smtClean="0">
                <a:sym typeface="Symbol" panose="05050102010706020507" pitchFamily="18" charset="2"/>
              </a:rPr>
              <a:t>Additional 650 km </a:t>
            </a:r>
            <a:r>
              <a:rPr lang="en-US" sz="2200" dirty="0" smtClean="0">
                <a:sym typeface="Symbol" panose="05050102010706020507" pitchFamily="18" charset="2"/>
              </a:rPr>
              <a:t>for HL-LHC series production</a:t>
            </a:r>
            <a:endParaRPr lang="en-GB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97485" y="5403396"/>
            <a:ext cx="6046360" cy="1107996"/>
          </a:xfrm>
          <a:prstGeom prst="rect">
            <a:avLst/>
          </a:prstGeom>
          <a:solidFill>
            <a:schemeClr val="accent1">
              <a:alpha val="41000"/>
            </a:schemeClr>
          </a:solidFill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ym typeface="Symbol" panose="05050102010706020507" pitchFamily="18" charset="2"/>
              </a:rPr>
              <a:t>Low-field applications </a:t>
            </a:r>
            <a:r>
              <a:rPr lang="en-US" sz="2200" dirty="0" smtClean="0">
                <a:sym typeface="Symbol" panose="05050102010706020507" pitchFamily="18" charset="2"/>
              </a:rPr>
              <a:t>(developed wire with ASG)</a:t>
            </a:r>
          </a:p>
          <a:p>
            <a:r>
              <a:rPr lang="en-US" sz="2200" b="1" dirty="0" smtClean="0">
                <a:sym typeface="Symbol" panose="05050102010706020507" pitchFamily="18" charset="2"/>
              </a:rPr>
              <a:t>Medium-field applications </a:t>
            </a:r>
            <a:r>
              <a:rPr lang="en-US" sz="2200" dirty="0" smtClean="0">
                <a:sym typeface="Symbol" panose="05050102010706020507" pitchFamily="18" charset="2"/>
              </a:rPr>
              <a:t>(Collaboration Agreement with SPIN and ASG)</a:t>
            </a:r>
            <a:endParaRPr lang="en-GB" sz="2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980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2551" y="-329690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Iron </a:t>
            </a:r>
            <a:r>
              <a:rPr lang="en-US" b="1" dirty="0">
                <a:solidFill>
                  <a:srgbClr val="0070C0"/>
                </a:solidFill>
              </a:rPr>
              <a:t>B</a:t>
            </a:r>
            <a:r>
              <a:rPr lang="en-US" b="1" dirty="0" smtClean="0">
                <a:solidFill>
                  <a:srgbClr val="0070C0"/>
                </a:solidFill>
              </a:rPr>
              <a:t>ased Superconductors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101" y="828732"/>
            <a:ext cx="5707118" cy="82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US" altLang="zh-CN" sz="2800" b="1" dirty="0" smtClean="0"/>
              <a:t>SPPC</a:t>
            </a:r>
            <a:r>
              <a:rPr lang="en-US" altLang="zh-CN" sz="2800" dirty="0" smtClean="0"/>
              <a:t>: 100 km circumference, 12 T</a:t>
            </a:r>
          </a:p>
          <a:p>
            <a:pPr algn="just">
              <a:lnSpc>
                <a:spcPct val="85000"/>
              </a:lnSpc>
            </a:pPr>
            <a:r>
              <a:rPr lang="en-US" altLang="zh-CN" sz="2800" dirty="0"/>
              <a:t>B</a:t>
            </a:r>
            <a:r>
              <a:rPr lang="en-US" altLang="zh-CN" sz="2800" dirty="0" smtClean="0"/>
              <a:t>aseline: iron based Superconductor</a:t>
            </a:r>
            <a:endParaRPr lang="en-US" altLang="zh-CN" sz="2800" dirty="0"/>
          </a:p>
        </p:txBody>
      </p:sp>
      <p:graphicFrame>
        <p:nvGraphicFramePr>
          <p:cNvPr id="5" name="表格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30223"/>
              </p:ext>
            </p:extLst>
          </p:nvPr>
        </p:nvGraphicFramePr>
        <p:xfrm>
          <a:off x="425342" y="2098709"/>
          <a:ext cx="4961057" cy="440982"/>
        </p:xfrm>
        <a:graphic>
          <a:graphicData uri="http://schemas.openxmlformats.org/drawingml/2006/table">
            <a:tbl>
              <a:tblPr/>
              <a:tblGrid>
                <a:gridCol w="63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Strand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diam.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cu/</a:t>
                      </a:r>
                      <a:r>
                        <a:rPr kumimoji="0" lang="en-US" altLang="zh-CN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sc</a:t>
                      </a:r>
                      <a:endParaRPr kumimoji="0" lang="en-US" altLang="zh-CN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RRR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Tref</a:t>
                      </a:r>
                      <a:endParaRPr kumimoji="0" lang="en-US" altLang="zh-CN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Bref</a:t>
                      </a:r>
                      <a:endParaRPr kumimoji="0" lang="en-US" altLang="zh-CN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Jc</a:t>
                      </a:r>
                      <a:r>
                        <a:rPr kumimoji="0" lang="en-US" altLang="zh-CN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@ </a:t>
                      </a:r>
                      <a:r>
                        <a:rPr kumimoji="0" lang="en-US" altLang="zh-CN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BrTr</a:t>
                      </a:r>
                      <a:endParaRPr kumimoji="0" lang="en-US" altLang="zh-CN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dJc/dB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IBS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0.802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6"/>
          <p:cNvSpPr/>
          <p:nvPr/>
        </p:nvSpPr>
        <p:spPr>
          <a:xfrm>
            <a:off x="462551" y="1619337"/>
            <a:ext cx="4923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Conceptual design with expected J</a:t>
            </a:r>
            <a:r>
              <a:rPr lang="en-US" altLang="zh-CN" b="1" baseline="-25000" dirty="0" smtClean="0">
                <a:solidFill>
                  <a:srgbClr val="FF0000"/>
                </a:solidFill>
              </a:rPr>
              <a:t>e</a:t>
            </a:r>
            <a:r>
              <a:rPr lang="en-US" altLang="zh-CN" b="1" dirty="0" smtClean="0">
                <a:solidFill>
                  <a:srgbClr val="FF0000"/>
                </a:solidFill>
              </a:rPr>
              <a:t> of IBS in 2025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0677" y="2977948"/>
            <a:ext cx="2073966" cy="36933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Y</a:t>
            </a:r>
            <a:r>
              <a:rPr lang="en-US" b="1" dirty="0" smtClean="0"/>
              <a:t>. Ma, D. Wang et al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301145" y="3334095"/>
            <a:ext cx="3470192" cy="2626968"/>
            <a:chOff x="5074359" y="3357931"/>
            <a:chExt cx="3470192" cy="2626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4359" y="3357931"/>
              <a:ext cx="3470192" cy="26269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446" y="3505155"/>
              <a:ext cx="976812" cy="19162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307324" y="941061"/>
            <a:ext cx="5317118" cy="523220"/>
          </a:xfrm>
          <a:prstGeom prst="rect">
            <a:avLst/>
          </a:prstGeom>
          <a:solidFill>
            <a:schemeClr val="accent1">
              <a:alpha val="41000"/>
            </a:schemeClr>
          </a:solidFill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ym typeface="Symbol" panose="05050102010706020507" pitchFamily="18" charset="2"/>
              </a:rPr>
              <a:t>Collaboration Agreement with SPIN</a:t>
            </a:r>
            <a:endParaRPr lang="en-GB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220560" y="2709083"/>
            <a:ext cx="2661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BaFe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As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(122) PIT</a:t>
            </a:r>
            <a:endParaRPr lang="en-GB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07324" y="3907739"/>
            <a:ext cx="46283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FeSe</a:t>
            </a:r>
            <a:r>
              <a:rPr lang="en-US" sz="2600" baseline="-25000" dirty="0" smtClean="0"/>
              <a:t>x</a:t>
            </a:r>
            <a:r>
              <a:rPr lang="en-US" sz="2600" dirty="0" smtClean="0"/>
              <a:t>Te</a:t>
            </a:r>
            <a:r>
              <a:rPr lang="en-US" sz="2600" baseline="-25000" dirty="0" smtClean="0"/>
              <a:t>1-x</a:t>
            </a:r>
            <a:r>
              <a:rPr lang="en-US" sz="2600" dirty="0" smtClean="0"/>
              <a:t> (11) Coated Conductor</a:t>
            </a:r>
            <a:endParaRPr lang="en-GB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20560" y="3100647"/>
            <a:ext cx="3253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Focus on powder synthesis</a:t>
            </a:r>
            <a:endParaRPr lang="en-GB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7324" y="4358744"/>
            <a:ext cx="40182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Focus on substrates development</a:t>
            </a:r>
            <a:endParaRPr lang="en-GB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6220560" y="1794409"/>
            <a:ext cx="52593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Target </a:t>
            </a:r>
            <a:r>
              <a:rPr lang="en-US" sz="2600" dirty="0" err="1" smtClean="0"/>
              <a:t>Jc</a:t>
            </a:r>
            <a:r>
              <a:rPr lang="en-US" sz="2600" dirty="0" smtClean="0"/>
              <a:t>: </a:t>
            </a:r>
            <a:r>
              <a:rPr lang="en-US" sz="2600" dirty="0" smtClean="0">
                <a:sym typeface="Symbol" panose="05050102010706020507" pitchFamily="18" charset="2"/>
              </a:rPr>
              <a:t> 1000 A/mm</a:t>
            </a:r>
            <a:r>
              <a:rPr lang="en-US" sz="2600" baseline="30000" dirty="0" smtClean="0">
                <a:sym typeface="Symbol" panose="05050102010706020507" pitchFamily="18" charset="2"/>
              </a:rPr>
              <a:t>2</a:t>
            </a:r>
            <a:r>
              <a:rPr lang="en-US" sz="2600" dirty="0" smtClean="0">
                <a:sym typeface="Symbol" panose="05050102010706020507" pitchFamily="18" charset="2"/>
              </a:rPr>
              <a:t> (16 T, 4.2 K)</a:t>
            </a:r>
            <a:r>
              <a:rPr lang="en-US" sz="2600" dirty="0" smtClean="0"/>
              <a:t> </a:t>
            </a:r>
            <a:endParaRPr lang="en-GB" sz="2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307" y="2539690"/>
            <a:ext cx="1132831" cy="909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259" y="4866390"/>
            <a:ext cx="1534148" cy="7772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32479" y="3442990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122 Pellet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922648" y="5704025"/>
            <a:ext cx="18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Invar 36 substrate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1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40" y="622754"/>
            <a:ext cx="11492967" cy="6235246"/>
          </a:xfrm>
        </p:spPr>
        <p:txBody>
          <a:bodyPr>
            <a:normAutofit lnSpcReduction="10000"/>
          </a:bodyPr>
          <a:lstStyle/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en-US" dirty="0" smtClean="0"/>
              <a:t>Focus of the CERN conductor development program is on</a:t>
            </a:r>
            <a:r>
              <a:rPr lang="en-US" b="1" dirty="0" smtClean="0"/>
              <a:t> Nb</a:t>
            </a:r>
            <a:r>
              <a:rPr lang="en-US" b="1" baseline="-25000" dirty="0" smtClean="0"/>
              <a:t>3</a:t>
            </a:r>
            <a:r>
              <a:rPr lang="en-US" b="1" dirty="0" smtClean="0"/>
              <a:t>Sn</a:t>
            </a:r>
            <a:r>
              <a:rPr lang="en-US" dirty="0" smtClean="0"/>
              <a:t>. Program, targets and timeline are in line the with the magnet program. They will provide feedback to the HEP community on the feasibility of the FCC targets. To-date, effort, results and response from the world-wide community are extremely encouraging</a:t>
            </a:r>
          </a:p>
          <a:p>
            <a:pPr marL="0" indent="0" algn="just">
              <a:buNone/>
            </a:pPr>
            <a:endParaRPr lang="en-US" sz="1500" dirty="0"/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/>
              <a:t>HTS</a:t>
            </a:r>
            <a:r>
              <a:rPr lang="en-US" dirty="0" smtClean="0"/>
              <a:t> is explored via a small coils magnet program. Conductor study and development (</a:t>
            </a:r>
            <a:r>
              <a:rPr lang="en-US" b="1" dirty="0" smtClean="0"/>
              <a:t>REBCO tape and cables</a:t>
            </a:r>
            <a:r>
              <a:rPr lang="en-US" dirty="0" smtClean="0"/>
              <a:t>) are re-launched for better understanding  potentials and limitations for future use in accelerator magnets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en-US" b="1" dirty="0" smtClean="0"/>
              <a:t>MgB</a:t>
            </a:r>
            <a:r>
              <a:rPr lang="en-US" b="1" baseline="-25000" dirty="0" smtClean="0"/>
              <a:t>2</a:t>
            </a:r>
            <a:r>
              <a:rPr lang="en-US" dirty="0" smtClean="0"/>
              <a:t> wire/cables for power transmission lines is now an established </a:t>
            </a:r>
            <a:r>
              <a:rPr lang="en-US" dirty="0" smtClean="0"/>
              <a:t>technology. This wire technology is applicable also to low-field magnets</a:t>
            </a:r>
            <a:endParaRPr lang="en-US" dirty="0" smtClean="0"/>
          </a:p>
          <a:p>
            <a:pPr marL="357188" indent="-357188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en-US" dirty="0" smtClean="0"/>
              <a:t>Potentials of </a:t>
            </a:r>
            <a:r>
              <a:rPr lang="en-US" b="1" dirty="0" smtClean="0"/>
              <a:t>MgB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and</a:t>
            </a:r>
            <a:r>
              <a:rPr lang="en-US" b="1" dirty="0" smtClean="0"/>
              <a:t> iron-based superconductors</a:t>
            </a:r>
            <a:r>
              <a:rPr lang="en-US" dirty="0" smtClean="0"/>
              <a:t> for higher fields are investigated via dedicated R&amp;D conductor programs 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357188" indent="-357188" algn="just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172944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Conclusions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240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3473" y="2330560"/>
            <a:ext cx="10515600" cy="1325563"/>
          </a:xfrm>
        </p:spPr>
        <p:txBody>
          <a:bodyPr/>
          <a:lstStyle/>
          <a:p>
            <a:pPr algn="ctr"/>
            <a:r>
              <a:rPr lang="en-US" i="1" dirty="0" smtClean="0"/>
              <a:t>Thanks for your attention !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1159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34" y="-241740"/>
            <a:ext cx="1108053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CERN Conductor Development Program – 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68" y="838092"/>
            <a:ext cx="11809030" cy="57991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000" b="1" dirty="0" smtClean="0">
                <a:solidFill>
                  <a:schemeClr val="accent5"/>
                </a:solidFill>
              </a:rPr>
              <a:t>Scope</a:t>
            </a:r>
            <a:r>
              <a:rPr lang="en-US" sz="3000" dirty="0" smtClean="0"/>
              <a:t>: develop, qualify and procure </a:t>
            </a:r>
            <a:r>
              <a:rPr lang="en-US" sz="3000" b="1" dirty="0" smtClean="0"/>
              <a:t>superconductors</a:t>
            </a:r>
            <a:r>
              <a:rPr lang="en-US" sz="3000" dirty="0" smtClean="0"/>
              <a:t> with performance meeting requirements of the </a:t>
            </a:r>
            <a:r>
              <a:rPr lang="en-US" sz="3000" b="1" dirty="0" smtClean="0"/>
              <a:t>CERN - magnet - programs</a:t>
            </a:r>
            <a:endParaRPr lang="en-US" sz="3000" dirty="0" smtClean="0"/>
          </a:p>
          <a:p>
            <a:pPr marL="452438" indent="-45243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chemeClr val="accent5"/>
                </a:solidFill>
              </a:rPr>
              <a:t>Present</a:t>
            </a:r>
            <a:r>
              <a:rPr lang="en-US" sz="3000" dirty="0" smtClean="0"/>
              <a:t> </a:t>
            </a:r>
            <a:r>
              <a:rPr lang="en-US" sz="3000" b="1" dirty="0" smtClean="0"/>
              <a:t>reference performance</a:t>
            </a:r>
            <a:r>
              <a:rPr lang="en-US" sz="3000" dirty="0" smtClean="0"/>
              <a:t>: conductor for </a:t>
            </a:r>
            <a:r>
              <a:rPr lang="en-US" sz="3000" b="1" dirty="0" smtClean="0">
                <a:solidFill>
                  <a:schemeClr val="accent5"/>
                </a:solidFill>
              </a:rPr>
              <a:t>11 T - 12 T </a:t>
            </a:r>
            <a:r>
              <a:rPr lang="en-US" sz="3000" dirty="0" smtClean="0"/>
              <a:t>magnets (HL-LHC conductor) </a:t>
            </a:r>
            <a:r>
              <a:rPr lang="en-US" sz="3000" b="1" dirty="0" smtClean="0">
                <a:sym typeface="Symbol" panose="05050102010706020507" pitchFamily="18" charset="2"/>
              </a:rPr>
              <a:t></a:t>
            </a:r>
            <a:endParaRPr lang="en-US" sz="3000" dirty="0">
              <a:sym typeface="Symbol" panose="05050102010706020507" pitchFamily="18" charset="2"/>
            </a:endParaRPr>
          </a:p>
          <a:p>
            <a:pPr marL="0" indent="0" algn="just" defTabSz="452438">
              <a:buNone/>
            </a:pPr>
            <a:r>
              <a:rPr lang="en-US" sz="3000" dirty="0" smtClean="0">
                <a:sym typeface="Symbol" panose="05050102010706020507" pitchFamily="18" charset="2"/>
              </a:rPr>
              <a:t>	Explore and qualify different wire layouts; </a:t>
            </a:r>
            <a:r>
              <a:rPr lang="en-US" sz="3000" dirty="0">
                <a:sym typeface="Symbol" panose="05050102010706020507" pitchFamily="18" charset="2"/>
              </a:rPr>
              <a:t>e</a:t>
            </a:r>
            <a:r>
              <a:rPr lang="en-US" sz="3000" dirty="0" smtClean="0">
                <a:sym typeface="Symbol" panose="05050102010706020507" pitchFamily="18" charset="2"/>
              </a:rPr>
              <a:t>nsure availability and 	continuity of industrial production; sustain requirements of the CERN 	magnet 	development 	program via dedicated studies and conductor 	procurement</a:t>
            </a:r>
            <a:r>
              <a:rPr lang="en-US" sz="1600" dirty="0" smtClean="0"/>
              <a:t>	 </a:t>
            </a:r>
          </a:p>
          <a:p>
            <a:pPr marL="452438" indent="-452438" algn="just" defTabSz="3571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chemeClr val="accent5"/>
                </a:solidFill>
              </a:rPr>
              <a:t>Final</a:t>
            </a:r>
            <a:r>
              <a:rPr lang="en-US" sz="3000" b="1" dirty="0" smtClean="0"/>
              <a:t> target performance</a:t>
            </a:r>
            <a:r>
              <a:rPr lang="en-US" sz="3000" dirty="0" smtClean="0"/>
              <a:t>: conductor for </a:t>
            </a:r>
            <a:r>
              <a:rPr lang="en-US" sz="3000" b="1" dirty="0" smtClean="0">
                <a:solidFill>
                  <a:schemeClr val="accent5"/>
                </a:solidFill>
              </a:rPr>
              <a:t>16 T </a:t>
            </a:r>
            <a:r>
              <a:rPr lang="en-US" sz="3000" dirty="0" smtClean="0"/>
              <a:t>magnets</a:t>
            </a:r>
            <a:r>
              <a:rPr lang="en-US" sz="3000" b="1" dirty="0" smtClean="0">
                <a:solidFill>
                  <a:schemeClr val="accent5"/>
                </a:solidFill>
              </a:rPr>
              <a:t> </a:t>
            </a:r>
            <a:r>
              <a:rPr lang="en-US" sz="3000" dirty="0" smtClean="0"/>
              <a:t>(FCC conductor) </a:t>
            </a:r>
            <a:r>
              <a:rPr lang="en-US" sz="3000" b="1" dirty="0" smtClean="0">
                <a:sym typeface="Symbol" panose="05050102010706020507" pitchFamily="18" charset="2"/>
              </a:rPr>
              <a:t></a:t>
            </a:r>
            <a:r>
              <a:rPr lang="en-US" sz="3000" dirty="0" smtClean="0">
                <a:sym typeface="Symbol" panose="05050102010706020507" pitchFamily="18" charset="2"/>
              </a:rPr>
              <a:t> Explore, via </a:t>
            </a:r>
            <a:r>
              <a:rPr lang="en-US" sz="3000" b="1" dirty="0" smtClean="0">
                <a:sym typeface="Symbol" panose="05050102010706020507" pitchFamily="18" charset="2"/>
              </a:rPr>
              <a:t>R&amp;D</a:t>
            </a:r>
            <a:r>
              <a:rPr lang="en-US" sz="3000" b="1" i="1" dirty="0" smtClean="0">
                <a:sym typeface="Symbol" panose="05050102010706020507" pitchFamily="18" charset="2"/>
              </a:rPr>
              <a:t>,</a:t>
            </a:r>
            <a:r>
              <a:rPr lang="en-US" sz="3000" dirty="0" smtClean="0">
                <a:sym typeface="Symbol" panose="05050102010706020507" pitchFamily="18" charset="2"/>
              </a:rPr>
              <a:t> possibilities for achieving the FCC conductor challenging targets; bring wire R&amp;D to a level of development that enables starting </a:t>
            </a:r>
            <a:r>
              <a:rPr lang="en-US" sz="3000" b="1" dirty="0" smtClean="0">
                <a:sym typeface="Symbol" panose="05050102010706020507" pitchFamily="18" charset="2"/>
              </a:rPr>
              <a:t>technological optimization </a:t>
            </a:r>
            <a:r>
              <a:rPr lang="en-US" sz="3000" dirty="0" smtClean="0">
                <a:sym typeface="Symbol" panose="05050102010706020507" pitchFamily="18" charset="2"/>
              </a:rPr>
              <a:t>of Rutherford </a:t>
            </a:r>
            <a:r>
              <a:rPr lang="en-US" sz="3000" dirty="0" smtClean="0">
                <a:sym typeface="Symbol" panose="05050102010706020507" pitchFamily="18" charset="2"/>
              </a:rPr>
              <a:t>cables. </a:t>
            </a:r>
            <a:r>
              <a:rPr lang="en-US" sz="3000" dirty="0" smtClean="0">
                <a:sym typeface="Symbol" panose="05050102010706020507" pitchFamily="18" charset="2"/>
              </a:rPr>
              <a:t>Qualify Rutherford cables first in conductors’ test stations and then in short model coil dedicated programs  </a:t>
            </a:r>
            <a:r>
              <a:rPr lang="en-US" sz="3000" dirty="0"/>
              <a:t>	</a:t>
            </a:r>
            <a:endParaRPr lang="en-GB" sz="3000" dirty="0"/>
          </a:p>
          <a:p>
            <a:endParaRPr lang="en-US" sz="3000" dirty="0" smtClean="0"/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4" name="Rectangle 3"/>
          <p:cNvSpPr/>
          <p:nvPr/>
        </p:nvSpPr>
        <p:spPr>
          <a:xfrm>
            <a:off x="277867" y="838092"/>
            <a:ext cx="11809031" cy="83305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947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8827121" y="2886415"/>
            <a:ext cx="327" cy="8913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734" y="-328271"/>
            <a:ext cx="1108053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CERN Conductor Development Program – 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7867" y="773750"/>
            <a:ext cx="11636265" cy="57991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000" b="1" dirty="0" smtClean="0">
                <a:solidFill>
                  <a:schemeClr val="accent5"/>
                </a:solidFill>
              </a:rPr>
              <a:t>Timeline</a:t>
            </a:r>
            <a:r>
              <a:rPr lang="en-US" sz="3000" dirty="0" smtClean="0"/>
              <a:t>: 2017 – 2024</a:t>
            </a:r>
          </a:p>
          <a:p>
            <a:pPr marL="452438" indent="-452438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chemeClr val="accent5"/>
                </a:solidFill>
              </a:rPr>
              <a:t>Present</a:t>
            </a:r>
            <a:r>
              <a:rPr lang="en-US" sz="3000" dirty="0" smtClean="0"/>
              <a:t> </a:t>
            </a:r>
            <a:r>
              <a:rPr lang="en-US" sz="3000" b="1" dirty="0" smtClean="0"/>
              <a:t>reference performance</a:t>
            </a:r>
            <a:r>
              <a:rPr lang="en-US" sz="3000" dirty="0" smtClean="0"/>
              <a:t>: conductor for </a:t>
            </a:r>
            <a:r>
              <a:rPr lang="en-US" sz="3000" b="1" dirty="0" smtClean="0">
                <a:solidFill>
                  <a:schemeClr val="accent5"/>
                </a:solidFill>
              </a:rPr>
              <a:t>11 T - 12 T </a:t>
            </a:r>
            <a:r>
              <a:rPr lang="en-US" sz="3000" dirty="0" smtClean="0"/>
              <a:t>magnets (HL-LHC conductor)</a:t>
            </a:r>
            <a:endParaRPr lang="en-US" sz="1600" dirty="0" smtClean="0"/>
          </a:p>
          <a:p>
            <a:pPr marL="536575" indent="-536575" algn="just" defTabSz="357188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chemeClr val="accent5"/>
                </a:solidFill>
              </a:rPr>
              <a:t>Final</a:t>
            </a:r>
            <a:r>
              <a:rPr lang="en-US" sz="3000" b="1" dirty="0" smtClean="0"/>
              <a:t> performance</a:t>
            </a:r>
            <a:r>
              <a:rPr lang="en-US" sz="3000" dirty="0" smtClean="0"/>
              <a:t>: conductor for </a:t>
            </a:r>
            <a:r>
              <a:rPr lang="en-US" sz="3000" b="1" dirty="0" smtClean="0">
                <a:solidFill>
                  <a:schemeClr val="accent5"/>
                </a:solidFill>
              </a:rPr>
              <a:t>16 T </a:t>
            </a:r>
            <a:r>
              <a:rPr lang="en-US" sz="3000" dirty="0" smtClean="0"/>
              <a:t>magnets</a:t>
            </a:r>
            <a:r>
              <a:rPr lang="en-US" sz="3000" b="1" dirty="0" smtClean="0">
                <a:solidFill>
                  <a:schemeClr val="accent5"/>
                </a:solidFill>
              </a:rPr>
              <a:t> </a:t>
            </a:r>
            <a:r>
              <a:rPr lang="en-US" sz="3000" dirty="0" smtClean="0"/>
              <a:t>(FCC conductor) </a:t>
            </a:r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6" name="Rectangle 5"/>
          <p:cNvSpPr/>
          <p:nvPr/>
        </p:nvSpPr>
        <p:spPr>
          <a:xfrm>
            <a:off x="258859" y="678410"/>
            <a:ext cx="11518027" cy="63776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3460992" y="2783213"/>
            <a:ext cx="6115742" cy="2677052"/>
            <a:chOff x="1302181" y="3136265"/>
            <a:chExt cx="9256116" cy="2677052"/>
          </a:xfrm>
        </p:grpSpPr>
        <p:sp>
          <p:nvSpPr>
            <p:cNvPr id="7" name="Right Arrow 6"/>
            <p:cNvSpPr/>
            <p:nvPr/>
          </p:nvSpPr>
          <p:spPr>
            <a:xfrm>
              <a:off x="1309194" y="3465513"/>
              <a:ext cx="9249103" cy="5885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302181" y="5149903"/>
              <a:ext cx="9249102" cy="5885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/>
            <p:cNvCxnSpPr>
              <a:endCxn id="13" idx="0"/>
            </p:cNvCxnSpPr>
            <p:nvPr/>
          </p:nvCxnSpPr>
          <p:spPr>
            <a:xfrm flipH="1">
              <a:off x="1302183" y="3136265"/>
              <a:ext cx="2789" cy="26770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083325" y="546026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2017</a:t>
            </a:r>
            <a:endParaRPr lang="en-GB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313422" y="5433484"/>
            <a:ext cx="1258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Dec 2024</a:t>
            </a:r>
            <a:endParaRPr lang="en-GB" sz="2200" b="1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904688" y="3172479"/>
            <a:ext cx="2788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HL-LHC Performance</a:t>
            </a:r>
            <a:endParaRPr lang="en-GB" sz="2200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910384" y="4953961"/>
            <a:ext cx="13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FCC R&amp;D</a:t>
            </a:r>
            <a:endParaRPr lang="en-GB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5150953" y="5505778"/>
            <a:ext cx="1258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Dec 2021</a:t>
            </a:r>
            <a:endParaRPr lang="en-GB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21924" y="5798301"/>
            <a:ext cx="2508080" cy="707886"/>
          </a:xfrm>
          <a:prstGeom prst="rect">
            <a:avLst/>
          </a:prstGeom>
          <a:noFill/>
          <a:ln w="31750">
            <a:solidFill>
              <a:srgbClr val="EC77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R&amp;D Implemented in industrial </a:t>
            </a:r>
            <a:r>
              <a:rPr lang="en-US" sz="2000" dirty="0"/>
              <a:t>p</a:t>
            </a:r>
            <a:r>
              <a:rPr lang="en-US" sz="2000" dirty="0" smtClean="0"/>
              <a:t>rocesses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89144" y="4005886"/>
            <a:ext cx="2534104" cy="707886"/>
          </a:xfrm>
          <a:prstGeom prst="rect">
            <a:avLst/>
          </a:prstGeom>
          <a:noFill/>
          <a:ln w="31750">
            <a:solidFill>
              <a:srgbClr val="EC77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Qualified long lengths of industrial wire</a:t>
            </a:r>
            <a:endParaRPr lang="en-GB" sz="20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5083049" y="2910168"/>
            <a:ext cx="327" cy="82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89144" y="365153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2020</a:t>
            </a:r>
            <a:endParaRPr lang="en-GB" sz="2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465625" y="2863908"/>
            <a:ext cx="161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Series HL-LHC</a:t>
            </a:r>
            <a:endParaRPr lang="en-GB" sz="2000" dirty="0">
              <a:solidFill>
                <a:schemeClr val="tx2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95897" y="2909333"/>
            <a:ext cx="327" cy="82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69987" y="4753098"/>
            <a:ext cx="0" cy="7442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5-Point Star 39"/>
          <p:cNvSpPr/>
          <p:nvPr/>
        </p:nvSpPr>
        <p:spPr>
          <a:xfrm>
            <a:off x="5585851" y="3194002"/>
            <a:ext cx="388882" cy="404340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5-Point Star 40"/>
          <p:cNvSpPr/>
          <p:nvPr/>
        </p:nvSpPr>
        <p:spPr>
          <a:xfrm>
            <a:off x="8675546" y="4813939"/>
            <a:ext cx="388882" cy="404340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  <p:sp>
        <p:nvSpPr>
          <p:cNvPr id="33" name="5-Point Star 32"/>
          <p:cNvSpPr/>
          <p:nvPr/>
        </p:nvSpPr>
        <p:spPr>
          <a:xfrm>
            <a:off x="8618999" y="3172872"/>
            <a:ext cx="388882" cy="404340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7721924" y="4008478"/>
            <a:ext cx="2153190" cy="707886"/>
          </a:xfrm>
          <a:prstGeom prst="rect">
            <a:avLst/>
          </a:prstGeom>
          <a:noFill/>
          <a:ln w="31750">
            <a:solidFill>
              <a:srgbClr val="EC77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Lower cost </a:t>
            </a:r>
          </a:p>
          <a:p>
            <a:pPr algn="ctr"/>
            <a:r>
              <a:rPr lang="en-US" sz="2000" dirty="0" smtClean="0"/>
              <a:t>Long lengths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092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 animBg="1"/>
      <p:bldP spid="3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734" y="-328271"/>
            <a:ext cx="1108053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CERN Conductor Development Program – 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662" y="854095"/>
            <a:ext cx="11518027" cy="63776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5606" y="854095"/>
            <a:ext cx="6134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b="1" dirty="0" smtClean="0">
                <a:solidFill>
                  <a:schemeClr val="accent5"/>
                </a:solidFill>
              </a:rPr>
              <a:t>Conductor procurement</a:t>
            </a:r>
            <a:r>
              <a:rPr lang="en-US" sz="3000" dirty="0" smtClean="0"/>
              <a:t>: </a:t>
            </a:r>
            <a:r>
              <a:rPr lang="en-US" sz="3000" dirty="0"/>
              <a:t>2017 – </a:t>
            </a:r>
            <a:r>
              <a:rPr lang="en-US" sz="3000" dirty="0" smtClean="0"/>
              <a:t>2024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358662" y="1737196"/>
            <a:ext cx="11507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ym typeface="Symbol" panose="05050102010706020507" pitchFamily="18" charset="2"/>
              </a:rPr>
              <a:t> </a:t>
            </a:r>
            <a:r>
              <a:rPr lang="en-US" sz="3000" dirty="0" smtClean="0"/>
              <a:t>1.4 tons (</a:t>
            </a:r>
            <a:r>
              <a:rPr lang="en-US" sz="3000" dirty="0" smtClean="0">
                <a:sym typeface="Symbol" panose="05050102010706020507" pitchFamily="18" charset="2"/>
              </a:rPr>
              <a:t> = </a:t>
            </a:r>
            <a:r>
              <a:rPr lang="en-US" sz="3000" dirty="0" smtClean="0"/>
              <a:t>1.1 mm, 1 mm, 0.7 mm) of HL-LHC wire procured in 2019 </a:t>
            </a:r>
            <a:endParaRPr lang="en-GB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190497" y="2701995"/>
            <a:ext cx="12001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Symbol" panose="05050102010706020507" pitchFamily="18" charset="2"/>
              <a:buChar char="~"/>
            </a:pPr>
            <a:r>
              <a:rPr lang="en-US" sz="3000" dirty="0" smtClean="0"/>
              <a:t>500 kg per year as from 2020  (</a:t>
            </a:r>
            <a:r>
              <a:rPr lang="en-US" sz="3000" dirty="0" smtClean="0">
                <a:sym typeface="Symbol" panose="05050102010706020507" pitchFamily="18" charset="2"/>
              </a:rPr>
              <a:t> 2.5 tons total) of the most promising wires developed in the framework of the program</a:t>
            </a:r>
            <a:endParaRPr lang="en-GB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734" y="4128459"/>
            <a:ext cx="72966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 R&amp;D Wire (20 km – 50 km per R&amp;D contract) </a:t>
            </a:r>
            <a:endParaRPr lang="en-GB" sz="3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846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47" y="1588321"/>
            <a:ext cx="11490434" cy="470737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3000" dirty="0" smtClean="0"/>
              <a:t> Started in </a:t>
            </a:r>
            <a:r>
              <a:rPr lang="en-US" sz="3000" b="1" dirty="0" smtClean="0"/>
              <a:t>2017 - </a:t>
            </a:r>
            <a:r>
              <a:rPr lang="en-US" sz="3000" dirty="0"/>
              <a:t>c</a:t>
            </a:r>
            <a:r>
              <a:rPr lang="en-US" sz="3000" dirty="0" smtClean="0"/>
              <a:t>ollaboration agreements initiated in 2017 and 2018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en-GB" sz="3000" dirty="0" smtClean="0"/>
              <a:t> Launched an </a:t>
            </a:r>
            <a:r>
              <a:rPr lang="en-GB" sz="3000" b="1" dirty="0"/>
              <a:t>international effort </a:t>
            </a:r>
            <a:r>
              <a:rPr lang="en-GB" sz="3000" dirty="0"/>
              <a:t>aiming at providing feedback on the </a:t>
            </a:r>
            <a:r>
              <a:rPr lang="en-GB" sz="3000" dirty="0" smtClean="0"/>
              <a:t> possibility </a:t>
            </a:r>
            <a:r>
              <a:rPr lang="en-GB" sz="3000" dirty="0"/>
              <a:t>of </a:t>
            </a:r>
            <a:r>
              <a:rPr lang="en-GB" sz="3000" dirty="0" smtClean="0"/>
              <a:t>reaching </a:t>
            </a:r>
            <a:r>
              <a:rPr lang="en-GB" sz="3000" dirty="0"/>
              <a:t>beyond state-of-the-art HL-LHC Nb</a:t>
            </a:r>
            <a:r>
              <a:rPr lang="en-GB" sz="3000" baseline="-25000" dirty="0"/>
              <a:t>3</a:t>
            </a:r>
            <a:r>
              <a:rPr lang="en-GB" sz="3000" dirty="0"/>
              <a:t>Sn high-field performance (</a:t>
            </a:r>
            <a:r>
              <a:rPr lang="en-GB" sz="3000" b="1" dirty="0" err="1"/>
              <a:t>Jc</a:t>
            </a:r>
            <a:r>
              <a:rPr lang="en-GB" sz="3000" b="1" dirty="0"/>
              <a:t> @ 16 T</a:t>
            </a:r>
            <a:r>
              <a:rPr lang="en-GB" sz="3000" dirty="0" smtClean="0"/>
              <a:t>). Defined an</a:t>
            </a:r>
            <a:r>
              <a:rPr lang="en-GB" sz="3000" b="1" dirty="0" smtClean="0"/>
              <a:t> intermediate milestone: </a:t>
            </a:r>
            <a:r>
              <a:rPr lang="en-GB" sz="3000" dirty="0" smtClean="0"/>
              <a:t>achievement of</a:t>
            </a:r>
            <a:r>
              <a:rPr lang="en-GB" sz="3000" b="1" dirty="0" smtClean="0"/>
              <a:t> </a:t>
            </a:r>
            <a:r>
              <a:rPr lang="en-GB" sz="3000" b="1" smtClean="0"/>
              <a:t>HL-LHC performance</a:t>
            </a:r>
            <a:r>
              <a:rPr lang="en-GB" sz="3000" dirty="0" smtClean="0"/>
              <a:t>; </a:t>
            </a:r>
            <a:r>
              <a:rPr lang="en-US" sz="3000" dirty="0" smtClean="0"/>
              <a:t> </a:t>
            </a:r>
          </a:p>
          <a:p>
            <a:pPr algn="just">
              <a:buFont typeface="Wingdings" panose="05000000000000000000" pitchFamily="2" charset="2"/>
              <a:buChar char="Ø"/>
              <a:tabLst>
                <a:tab pos="357188" algn="l"/>
              </a:tabLst>
            </a:pPr>
            <a:r>
              <a:rPr lang="en-GB" sz="3000" dirty="0"/>
              <a:t> </a:t>
            </a:r>
            <a:r>
              <a:rPr lang="en-GB" sz="3000" dirty="0" smtClean="0"/>
              <a:t>Fostered </a:t>
            </a:r>
            <a:r>
              <a:rPr lang="en-GB" sz="3000" b="1" dirty="0"/>
              <a:t>Nb</a:t>
            </a:r>
            <a:r>
              <a:rPr lang="en-GB" sz="3000" b="1" baseline="-25000" dirty="0"/>
              <a:t>3</a:t>
            </a:r>
            <a:r>
              <a:rPr lang="en-GB" sz="3000" b="1" dirty="0"/>
              <a:t>Sn conductor development in </a:t>
            </a:r>
            <a:r>
              <a:rPr lang="en-GB" sz="3000" b="1" dirty="0" smtClean="0"/>
              <a:t>industry.</a:t>
            </a:r>
            <a:r>
              <a:rPr lang="en-GB" sz="3000" dirty="0" smtClean="0"/>
              <a:t> </a:t>
            </a:r>
            <a:r>
              <a:rPr lang="en-GB" sz="3000" dirty="0"/>
              <a:t>I</a:t>
            </a:r>
            <a:r>
              <a:rPr lang="en-GB" sz="3000" dirty="0" smtClean="0"/>
              <a:t>nvestigated 	potentials and interest of </a:t>
            </a:r>
            <a:r>
              <a:rPr lang="en-GB" sz="3000" b="1" dirty="0" smtClean="0"/>
              <a:t>future suppliers</a:t>
            </a:r>
            <a:r>
              <a:rPr lang="en-GB" sz="3000" dirty="0" smtClean="0"/>
              <a:t>;</a:t>
            </a:r>
          </a:p>
          <a:p>
            <a:pPr marL="452438" indent="-452438" algn="just">
              <a:buFont typeface="Wingdings" panose="05000000000000000000" pitchFamily="2" charset="2"/>
              <a:buChar char="Ø"/>
            </a:pPr>
            <a:r>
              <a:rPr lang="en-GB" sz="3000" dirty="0" smtClean="0"/>
              <a:t>Promoted </a:t>
            </a:r>
            <a:r>
              <a:rPr lang="en-GB" sz="3000" b="1" dirty="0" smtClean="0"/>
              <a:t>advanced </a:t>
            </a:r>
            <a:r>
              <a:rPr lang="en-GB" sz="3000" b="1" dirty="0"/>
              <a:t>activities </a:t>
            </a:r>
            <a:r>
              <a:rPr lang="en-GB" sz="3000" dirty="0" smtClean="0"/>
              <a:t>(material science, studies </a:t>
            </a:r>
            <a:r>
              <a:rPr lang="en-GB" sz="3000" dirty="0"/>
              <a:t>and characterization) </a:t>
            </a:r>
            <a:r>
              <a:rPr lang="en-GB" sz="3000" dirty="0" smtClean="0"/>
              <a:t>in </a:t>
            </a:r>
            <a:r>
              <a:rPr lang="en-GB" sz="3000" b="1" dirty="0"/>
              <a:t>laboratories and institutes </a:t>
            </a:r>
            <a:r>
              <a:rPr lang="en-GB" sz="3000" dirty="0"/>
              <a:t>world-wide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849" y="-262758"/>
            <a:ext cx="1108053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CERN Conductor Development Program – 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047" y="777914"/>
            <a:ext cx="11600135" cy="71692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implementation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891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6148" y="-25503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CERN Conductor Development Progra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874314"/>
            <a:ext cx="11771586" cy="4349863"/>
            <a:chOff x="147145" y="1334814"/>
            <a:chExt cx="11771586" cy="43498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732" t="5301" r="3963"/>
            <a:stretch/>
          </p:blipFill>
          <p:spPr>
            <a:xfrm>
              <a:off x="147145" y="1334814"/>
              <a:ext cx="11771586" cy="43498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4164" y="37777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Japan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2737" y="3793874"/>
              <a:ext cx="72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Korea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98554" y="379387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Russia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25908" y="3793874"/>
              <a:ext cx="8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44523" y="3788606"/>
              <a:ext cx="8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24631" y="3810378"/>
              <a:ext cx="8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27038" y="3804746"/>
              <a:ext cx="1272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Switzerland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5474" y="3810378"/>
              <a:ext cx="56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USA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91752" y="3788606"/>
              <a:ext cx="8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</a:t>
              </a:r>
              <a:endParaRPr lang="en-GB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317576" y="3788606"/>
              <a:ext cx="8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Europe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47562" y="3804746"/>
              <a:ext cx="56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USA</a:t>
              </a:r>
              <a:endParaRPr lang="en-GB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4957" y="1477687"/>
            <a:ext cx="8500241" cy="351954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4445"/>
          <a:stretch/>
        </p:blipFill>
        <p:spPr>
          <a:xfrm>
            <a:off x="134957" y="518432"/>
            <a:ext cx="1165098" cy="8268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4" y="767056"/>
            <a:ext cx="1382713" cy="578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957" y="5302033"/>
            <a:ext cx="11773508" cy="892552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chemeClr val="accent5"/>
                </a:solidFill>
              </a:rPr>
              <a:t>Participants: </a:t>
            </a:r>
            <a:r>
              <a:rPr lang="en-US" sz="2600" b="1" dirty="0" smtClean="0">
                <a:solidFill>
                  <a:schemeClr val="accent5"/>
                </a:solidFill>
              </a:rPr>
              <a:t>industry</a:t>
            </a:r>
            <a:r>
              <a:rPr lang="en-US" sz="2600" dirty="0" smtClean="0">
                <a:solidFill>
                  <a:schemeClr val="accent5"/>
                </a:solidFill>
              </a:rPr>
              <a:t>, supported by national laboratories, </a:t>
            </a:r>
            <a:r>
              <a:rPr lang="en-US" sz="2600" b="1" dirty="0" smtClean="0">
                <a:solidFill>
                  <a:schemeClr val="accent5"/>
                </a:solidFill>
              </a:rPr>
              <a:t>laboratories</a:t>
            </a:r>
            <a:r>
              <a:rPr lang="en-US" sz="2600" dirty="0" smtClean="0">
                <a:solidFill>
                  <a:schemeClr val="accent5"/>
                </a:solidFill>
              </a:rPr>
              <a:t>, </a:t>
            </a:r>
            <a:r>
              <a:rPr lang="en-US" sz="2600" b="1" dirty="0" smtClean="0">
                <a:solidFill>
                  <a:schemeClr val="accent5"/>
                </a:solidFill>
              </a:rPr>
              <a:t>institutes </a:t>
            </a:r>
            <a:r>
              <a:rPr lang="en-US" sz="2600" dirty="0" smtClean="0">
                <a:solidFill>
                  <a:schemeClr val="accent5"/>
                </a:solidFill>
              </a:rPr>
              <a:t>and </a:t>
            </a:r>
            <a:r>
              <a:rPr lang="en-US" sz="2600" b="1" dirty="0" smtClean="0">
                <a:solidFill>
                  <a:schemeClr val="accent5"/>
                </a:solidFill>
              </a:rPr>
              <a:t>universities worldwide</a:t>
            </a:r>
            <a:endParaRPr lang="en-GB" sz="2600" b="1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87981" y="1477687"/>
            <a:ext cx="3220484" cy="351954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170385" y="4184053"/>
            <a:ext cx="967563" cy="387466"/>
          </a:xfrm>
          <a:prstGeom prst="rect">
            <a:avLst/>
          </a:prstGeom>
          <a:pattFill prst="wdUpDiag">
            <a:fgClr>
              <a:srgbClr val="FED7B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Fermilab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33838" y="4167806"/>
            <a:ext cx="967563" cy="419960"/>
          </a:xfrm>
          <a:prstGeom prst="rect">
            <a:avLst/>
          </a:prstGeom>
          <a:pattFill prst="wdUpDiag">
            <a:fgClr>
              <a:srgbClr val="FED7B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INFN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8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0068" y="-31927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Nb</a:t>
            </a:r>
            <a:r>
              <a:rPr lang="en-US" b="1" baseline="-25000" dirty="0" smtClean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Sn wires – Targets 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1492" y="5046543"/>
            <a:ext cx="9610644" cy="49244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</a:rPr>
              <a:t>Production of about 20 km of wire by each of the industrial partners</a:t>
            </a:r>
            <a:endParaRPr lang="en-GB" sz="26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394" y="5966192"/>
            <a:ext cx="10384274" cy="415498"/>
          </a:xfrm>
          <a:prstGeom prst="rect">
            <a:avLst/>
          </a:prstGeom>
          <a:noFill/>
          <a:ln w="4127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*Processes shall enable </a:t>
            </a:r>
            <a:r>
              <a:rPr lang="en-GB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scalability and show potentials for low cost large scale production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74927" y="690840"/>
            <a:ext cx="9337209" cy="3942421"/>
            <a:chOff x="1374927" y="690840"/>
            <a:chExt cx="9337209" cy="3942421"/>
          </a:xfrm>
        </p:grpSpPr>
        <p:grpSp>
          <p:nvGrpSpPr>
            <p:cNvPr id="3" name="Group 2"/>
            <p:cNvGrpSpPr/>
            <p:nvPr/>
          </p:nvGrpSpPr>
          <p:grpSpPr>
            <a:xfrm>
              <a:off x="1374927" y="690840"/>
              <a:ext cx="9337209" cy="3942421"/>
              <a:chOff x="1290761" y="1145866"/>
              <a:chExt cx="9337209" cy="394242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90761" y="1587987"/>
                <a:ext cx="9337209" cy="3500300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6936829" y="1145866"/>
                <a:ext cx="650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</a:rPr>
                  <a:t>FCC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033814" y="1161512"/>
                <a:ext cx="10903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2060"/>
                    </a:solidFill>
                  </a:rPr>
                  <a:t>HL-LHC</a:t>
                </a:r>
                <a:endParaRPr lang="en-GB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17986" y="414044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*</a:t>
              </a:r>
              <a:endParaRPr lang="en-GB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0" y="1590222"/>
            <a:ext cx="2125102" cy="291636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485919" y="1581433"/>
            <a:ext cx="2150549" cy="291636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-12000" y="6684576"/>
            <a:ext cx="12204000" cy="0"/>
          </a:xfrm>
          <a:prstGeom prst="line">
            <a:avLst/>
          </a:prstGeom>
          <a:ln w="25400">
            <a:solidFill>
              <a:schemeClr val="accent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161986" y="6600496"/>
            <a:ext cx="113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Ballarino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218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1762</Words>
  <Application>Microsoft Office PowerPoint</Application>
  <PresentationFormat>Widescreen</PresentationFormat>
  <Paragraphs>285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等线</vt:lpstr>
      <vt:lpstr>Open Sans</vt:lpstr>
      <vt:lpstr>Symbol</vt:lpstr>
      <vt:lpstr>Tahoma</vt:lpstr>
      <vt:lpstr>Times New Roman</vt:lpstr>
      <vt:lpstr>Wingdings</vt:lpstr>
      <vt:lpstr>Office Theme</vt:lpstr>
      <vt:lpstr>CERN Conductor R&amp;D    </vt:lpstr>
      <vt:lpstr>CERN Conductor R&amp;D Program</vt:lpstr>
      <vt:lpstr>Nb3Sn</vt:lpstr>
      <vt:lpstr>CERN Conductor Development Program – Nb3Sn  </vt:lpstr>
      <vt:lpstr>CERN Conductor Development Program – Nb3Sn  </vt:lpstr>
      <vt:lpstr>CERN Conductor Development Program – Nb3Sn  </vt:lpstr>
      <vt:lpstr>CERN Conductor Development Program – Nb3Sn  </vt:lpstr>
      <vt:lpstr>CERN Conductor Development Program</vt:lpstr>
      <vt:lpstr>Nb3Sn wires – Targets </vt:lpstr>
      <vt:lpstr>To-date results from industrial partners </vt:lpstr>
      <vt:lpstr>Nb3Sn development in Russia - Achievements</vt:lpstr>
      <vt:lpstr>Nb3Sn development in Japan - Achievements</vt:lpstr>
      <vt:lpstr>Nb3Sn development in Korea - Achievements</vt:lpstr>
      <vt:lpstr>Nb3Sn development in Korea - Achievements</vt:lpstr>
      <vt:lpstr>Nb3Sn Wire Industrial Development - Summary</vt:lpstr>
      <vt:lpstr>FCC Conductor Workshop – 5-6 March 2018, CERN</vt:lpstr>
      <vt:lpstr>FCC Conductor Workshop – 5-6 March 2018, CERN</vt:lpstr>
      <vt:lpstr>FCC Conductor Workshop – 5-6 March 2018, CERN</vt:lpstr>
      <vt:lpstr>Beyond state-of-the -art performance</vt:lpstr>
      <vt:lpstr>HL-LHC</vt:lpstr>
      <vt:lpstr>FCC  Jc Target</vt:lpstr>
      <vt:lpstr>Internal Oxidation Process at Fermilab</vt:lpstr>
      <vt:lpstr>Nb-Ta-Hf at Florida State University</vt:lpstr>
      <vt:lpstr>Internal Oxidation at University of Geneva</vt:lpstr>
      <vt:lpstr>Beyond state-of-the-art performance</vt:lpstr>
      <vt:lpstr>Challenges to be addressed</vt:lpstr>
      <vt:lpstr>High-field test stations</vt:lpstr>
      <vt:lpstr>HTS</vt:lpstr>
      <vt:lpstr>REBCO</vt:lpstr>
      <vt:lpstr>PowerPoint Presentation</vt:lpstr>
      <vt:lpstr>REBCO</vt:lpstr>
      <vt:lpstr>Other materials</vt:lpstr>
      <vt:lpstr>MgB2 for Power Transmission Lines</vt:lpstr>
      <vt:lpstr>Iron Based Superconductors</vt:lpstr>
      <vt:lpstr>Conclusions</vt:lpstr>
      <vt:lpstr>Thanks for your attention !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381</cp:revision>
  <dcterms:created xsi:type="dcterms:W3CDTF">2019-11-24T16:47:51Z</dcterms:created>
  <dcterms:modified xsi:type="dcterms:W3CDTF">2019-12-04T12:58:05Z</dcterms:modified>
</cp:coreProperties>
</file>