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1"/>
  </p:sldMasterIdLst>
  <p:notesMasterIdLst>
    <p:notesMasterId r:id="rId10"/>
  </p:notesMasterIdLst>
  <p:sldIdLst>
    <p:sldId id="256" r:id="rId2"/>
    <p:sldId id="288" r:id="rId3"/>
    <p:sldId id="337" r:id="rId4"/>
    <p:sldId id="335" r:id="rId5"/>
    <p:sldId id="336" r:id="rId6"/>
    <p:sldId id="338" r:id="rId7"/>
    <p:sldId id="339" r:id="rId8"/>
    <p:sldId id="334" r:id="rId9"/>
  </p:sldIdLst>
  <p:sldSz cx="6858000" cy="5143500"/>
  <p:notesSz cx="7099300" cy="10234613"/>
  <p:embeddedFontLst>
    <p:embeddedFont>
      <p:font typeface="Tahoma" panose="020B0604030504040204" pitchFamily="34" charset="0"/>
      <p:regular r:id="rId11"/>
      <p:bold r:id="rId12"/>
    </p:embeddedFont>
    <p:embeddedFont>
      <p:font typeface="Calibri" panose="020F0502020204030204" pitchFamily="34" charset="0"/>
      <p:regular r:id="rId13"/>
      <p:bold r:id="rId14"/>
      <p:italic r:id="rId15"/>
      <p:boldItalic r:id="rId16"/>
    </p:embeddedFont>
  </p:embeddedFontLst>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16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080808"/>
    <a:srgbClr val="FFCC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94670" autoAdjust="0"/>
  </p:normalViewPr>
  <p:slideViewPr>
    <p:cSldViewPr snapToGrid="0">
      <p:cViewPr varScale="1">
        <p:scale>
          <a:sx n="111" d="100"/>
          <a:sy n="111" d="100"/>
        </p:scale>
        <p:origin x="-1469" y="-82"/>
      </p:cViewPr>
      <p:guideLst>
        <p:guide orient="horz" pos="2160"/>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4906" tIns="47453" rIns="94906" bIns="47453" rtlCol="0"/>
          <a:lstStyle>
            <a:lvl1pPr algn="l">
              <a:defRPr sz="1200"/>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4906" tIns="47453" rIns="94906" bIns="47453" rtlCol="0"/>
          <a:lstStyle>
            <a:lvl1pPr algn="r">
              <a:defRPr sz="1200"/>
            </a:lvl1pPr>
          </a:lstStyle>
          <a:p>
            <a:pPr>
              <a:defRPr/>
            </a:pPr>
            <a:fld id="{78A37A7D-AFDC-4FEA-A042-F9F0A230EB47}" type="datetimeFigureOut">
              <a:rPr lang="es-ES"/>
              <a:pPr>
                <a:defRPr/>
              </a:pPr>
              <a:t>04/12/2019</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906" tIns="47453" rIns="94906" bIns="47453" rtlCol="0" anchor="ctr"/>
          <a:lstStyle/>
          <a:p>
            <a:pPr lvl="0"/>
            <a:endParaRPr lang="es-ES" noProof="0" smtClean="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4906" tIns="47453" rIns="94906" bIns="4745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4906" tIns="47453" rIns="94906" bIns="47453"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4906" tIns="47453" rIns="94906" bIns="47453" rtlCol="0" anchor="b"/>
          <a:lstStyle>
            <a:lvl1pPr algn="r">
              <a:defRPr sz="1200"/>
            </a:lvl1pPr>
          </a:lstStyle>
          <a:p>
            <a:pPr>
              <a:defRPr/>
            </a:pPr>
            <a:fld id="{72184BAA-186D-4793-BD2F-60AD87E7A38F}" type="slidenum">
              <a:rPr lang="es-ES"/>
              <a:pPr>
                <a:defRPr/>
              </a:pPr>
              <a:t>‹Nº›</a:t>
            </a:fld>
            <a:endParaRPr lang="es-ES"/>
          </a:p>
        </p:txBody>
      </p:sp>
    </p:spTree>
    <p:extLst>
      <p:ext uri="{BB962C8B-B14F-4D97-AF65-F5344CB8AC3E}">
        <p14:creationId xmlns:p14="http://schemas.microsoft.com/office/powerpoint/2010/main" val="3897783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 y="1828801"/>
            <a:ext cx="6756797" cy="789385"/>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s-ES" altLang="es-E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s-ES" altLang="es-E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s-ES" altLang="es-E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s-ES" altLang="es-E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s-ES" altLang="es-E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s-ES" altLang="es-E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s-ES" altLang="es-ES" smtClean="0"/>
            </a:p>
          </p:txBody>
        </p:sp>
      </p:grpSp>
      <p:sp>
        <p:nvSpPr>
          <p:cNvPr id="58380" name="Rectangle 12"/>
          <p:cNvSpPr>
            <a:spLocks noGrp="1" noChangeArrowheads="1"/>
          </p:cNvSpPr>
          <p:nvPr>
            <p:ph type="ctrTitle"/>
          </p:nvPr>
        </p:nvSpPr>
        <p:spPr>
          <a:xfrm>
            <a:off x="742950" y="1257300"/>
            <a:ext cx="5829300" cy="1096566"/>
          </a:xfrm>
        </p:spPr>
        <p:txBody>
          <a:bodyPr/>
          <a:lstStyle>
            <a:lvl1pPr>
              <a:defRPr/>
            </a:lvl1pPr>
          </a:lstStyle>
          <a:p>
            <a:r>
              <a:rPr lang="es-ES"/>
              <a:t>Haga clic para cambiar el estilo de título	</a:t>
            </a:r>
          </a:p>
        </p:txBody>
      </p:sp>
      <p:sp>
        <p:nvSpPr>
          <p:cNvPr id="58381" name="Rectangle 13"/>
          <p:cNvSpPr>
            <a:spLocks noGrp="1" noChangeArrowheads="1"/>
          </p:cNvSpPr>
          <p:nvPr>
            <p:ph type="subTitle" idx="1"/>
          </p:nvPr>
        </p:nvSpPr>
        <p:spPr>
          <a:xfrm>
            <a:off x="1028700" y="2914650"/>
            <a:ext cx="4800600" cy="131445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742950" y="4686300"/>
            <a:ext cx="1428750" cy="3429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2571750" y="4686300"/>
            <a:ext cx="2171700" cy="3429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5143500" y="4686300"/>
            <a:ext cx="1428750" cy="342900"/>
          </a:xfrm>
        </p:spPr>
        <p:txBody>
          <a:bodyPr/>
          <a:lstStyle>
            <a:lvl1pPr>
              <a:defRPr>
                <a:solidFill>
                  <a:schemeClr val="bg2"/>
                </a:solidFill>
              </a:defRPr>
            </a:lvl1pPr>
          </a:lstStyle>
          <a:p>
            <a:pPr>
              <a:defRPr/>
            </a:pPr>
            <a:fld id="{66EE3A16-54CC-41D3-9AC2-1D637BC61EE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3F2364C6-1A0D-4AF0-BC76-4859CA7B5A1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53037" y="160735"/>
            <a:ext cx="1463279" cy="4438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63204" y="160735"/>
            <a:ext cx="4275534" cy="4438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F4B0DE69-0099-40BF-A05C-A46587A13540}"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863205" y="160735"/>
            <a:ext cx="5844778" cy="109656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887016" y="1513285"/>
            <a:ext cx="5829300" cy="3086100"/>
          </a:xfrm>
        </p:spPr>
        <p:txBody>
          <a:bodyPr/>
          <a:lstStyle/>
          <a:p>
            <a:pPr lvl="0"/>
            <a:endParaRPr lang="es-E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073AF6D5-C78A-41FB-9DEB-233DF0BD98C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2A3F35AB-FAFE-4562-A75A-5A4CBEF51AC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6"/>
            <a:ext cx="5829300" cy="1021556"/>
          </a:xfrm>
        </p:spPr>
        <p:txBody>
          <a:bodyPr anchor="t"/>
          <a:lstStyle>
            <a:lvl1pPr algn="l">
              <a:defRPr sz="3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8790CC97-E4D1-4AB9-A989-A05A420F974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87016" y="1513285"/>
            <a:ext cx="28575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858816" y="1513285"/>
            <a:ext cx="28575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FDE3ECFE-AC36-4546-A4DE-E5146C60A52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DFA3B813-C99C-405F-A2D6-01068798BA2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CB327F8E-BC80-4714-9499-7AC0923CA98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C708C5A8-F404-4D7C-9770-16DB92A4C8A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1" y="204787"/>
            <a:ext cx="2256235" cy="871538"/>
          </a:xfrm>
        </p:spPr>
        <p:txBody>
          <a:bodyPr/>
          <a:lstStyle>
            <a:lvl1pPr algn="l">
              <a:defRPr sz="15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837ED7E2-1CDF-4C80-8ED5-84FE3B861D4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lstStyle>
            <a:lvl1pPr algn="l">
              <a:defRPr sz="15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3 Marcador de texto"/>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0BFD2FA8-2E2A-425A-9BDD-A87A8C33404C}"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277416" y="258367"/>
            <a:ext cx="328613" cy="3559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s-ES_tradnl" altLang="es-ES" sz="1800" smtClean="0"/>
          </a:p>
        </p:txBody>
      </p:sp>
      <p:sp>
        <p:nvSpPr>
          <p:cNvPr id="1027" name="Rectangle 3"/>
          <p:cNvSpPr>
            <a:spLocks noChangeArrowheads="1"/>
          </p:cNvSpPr>
          <p:nvPr/>
        </p:nvSpPr>
        <p:spPr bwMode="ltGray">
          <a:xfrm>
            <a:off x="564357" y="258367"/>
            <a:ext cx="246460" cy="355997"/>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s-ES_tradnl" altLang="es-ES" sz="1800" smtClean="0"/>
          </a:p>
        </p:txBody>
      </p:sp>
      <p:sp>
        <p:nvSpPr>
          <p:cNvPr id="1028" name="Rectangle 4"/>
          <p:cNvSpPr>
            <a:spLocks noChangeArrowheads="1"/>
          </p:cNvSpPr>
          <p:nvPr/>
        </p:nvSpPr>
        <p:spPr bwMode="ltGray">
          <a:xfrm>
            <a:off x="370286" y="575073"/>
            <a:ext cx="316706" cy="35599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s-ES_tradnl" altLang="es-ES" sz="1800" smtClean="0"/>
          </a:p>
        </p:txBody>
      </p:sp>
      <p:sp>
        <p:nvSpPr>
          <p:cNvPr id="1029" name="Rectangle 5"/>
          <p:cNvSpPr>
            <a:spLocks noChangeArrowheads="1"/>
          </p:cNvSpPr>
          <p:nvPr/>
        </p:nvSpPr>
        <p:spPr bwMode="ltGray">
          <a:xfrm>
            <a:off x="647700" y="575073"/>
            <a:ext cx="276225" cy="355997"/>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s-ES_tradnl" altLang="es-ES" sz="1800" smtClean="0"/>
          </a:p>
        </p:txBody>
      </p:sp>
      <p:sp>
        <p:nvSpPr>
          <p:cNvPr id="1030" name="Rectangle 6"/>
          <p:cNvSpPr>
            <a:spLocks noChangeArrowheads="1"/>
          </p:cNvSpPr>
          <p:nvPr/>
        </p:nvSpPr>
        <p:spPr bwMode="ltGray">
          <a:xfrm>
            <a:off x="59531" y="520304"/>
            <a:ext cx="420291" cy="31670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s-ES_tradnl" altLang="es-ES" sz="1800" smtClean="0"/>
          </a:p>
        </p:txBody>
      </p:sp>
      <p:sp>
        <p:nvSpPr>
          <p:cNvPr id="1031" name="Rectangle 7"/>
          <p:cNvSpPr>
            <a:spLocks noChangeArrowheads="1"/>
          </p:cNvSpPr>
          <p:nvPr/>
        </p:nvSpPr>
        <p:spPr bwMode="gray">
          <a:xfrm>
            <a:off x="535781" y="177404"/>
            <a:ext cx="23813" cy="78938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s-ES_tradnl" altLang="es-ES" sz="1800" smtClean="0"/>
          </a:p>
        </p:txBody>
      </p:sp>
      <p:sp>
        <p:nvSpPr>
          <p:cNvPr id="1032" name="Rectangle 8"/>
          <p:cNvSpPr>
            <a:spLocks noChangeArrowheads="1"/>
          </p:cNvSpPr>
          <p:nvPr/>
        </p:nvSpPr>
        <p:spPr bwMode="gray">
          <a:xfrm>
            <a:off x="296467" y="770336"/>
            <a:ext cx="6169819" cy="2381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s-ES_tradnl" altLang="es-ES" sz="1800" smtClean="0"/>
          </a:p>
        </p:txBody>
      </p:sp>
      <p:sp>
        <p:nvSpPr>
          <p:cNvPr id="1033" name="Rectangle 9"/>
          <p:cNvSpPr>
            <a:spLocks noGrp="1" noChangeArrowheads="1"/>
          </p:cNvSpPr>
          <p:nvPr>
            <p:ph type="title"/>
          </p:nvPr>
        </p:nvSpPr>
        <p:spPr bwMode="auto">
          <a:xfrm>
            <a:off x="841773" y="0"/>
            <a:ext cx="5844778" cy="1096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altLang="es-ES" smtClean="0"/>
              <a:t>Haga clic para cambiar el estilo de título	</a:t>
            </a:r>
          </a:p>
        </p:txBody>
      </p:sp>
      <p:sp>
        <p:nvSpPr>
          <p:cNvPr id="1034" name="Rectangle 10"/>
          <p:cNvSpPr>
            <a:spLocks noGrp="1" noChangeArrowheads="1"/>
          </p:cNvSpPr>
          <p:nvPr>
            <p:ph type="body" idx="1"/>
          </p:nvPr>
        </p:nvSpPr>
        <p:spPr bwMode="auto">
          <a:xfrm>
            <a:off x="887016" y="1513285"/>
            <a:ext cx="58293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57355" name="Rectangle 11"/>
          <p:cNvSpPr>
            <a:spLocks noGrp="1" noChangeArrowheads="1"/>
          </p:cNvSpPr>
          <p:nvPr>
            <p:ph type="dt" sz="half" idx="2"/>
          </p:nvPr>
        </p:nvSpPr>
        <p:spPr bwMode="auto">
          <a:xfrm>
            <a:off x="871538" y="4682729"/>
            <a:ext cx="14287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vl1pPr>
          </a:lstStyle>
          <a:p>
            <a:pPr>
              <a:defRPr/>
            </a:pPr>
            <a:endParaRPr lang="es-ES"/>
          </a:p>
        </p:txBody>
      </p:sp>
      <p:sp>
        <p:nvSpPr>
          <p:cNvPr id="57356" name="Rectangle 12"/>
          <p:cNvSpPr>
            <a:spLocks noGrp="1" noChangeArrowheads="1"/>
          </p:cNvSpPr>
          <p:nvPr>
            <p:ph type="ftr" sz="quarter" idx="3"/>
          </p:nvPr>
        </p:nvSpPr>
        <p:spPr bwMode="auto">
          <a:xfrm>
            <a:off x="2743200" y="4682729"/>
            <a:ext cx="21717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a:lvl1pPr>
          </a:lstStyle>
          <a:p>
            <a:pPr>
              <a:defRPr/>
            </a:pPr>
            <a:endParaRPr lang="es-ES"/>
          </a:p>
        </p:txBody>
      </p:sp>
      <p:sp>
        <p:nvSpPr>
          <p:cNvPr id="57357" name="Rectangle 13"/>
          <p:cNvSpPr>
            <a:spLocks noGrp="1" noChangeArrowheads="1"/>
          </p:cNvSpPr>
          <p:nvPr>
            <p:ph type="sldNum" sz="quarter" idx="4"/>
          </p:nvPr>
        </p:nvSpPr>
        <p:spPr bwMode="auto">
          <a:xfrm>
            <a:off x="5281613" y="4682729"/>
            <a:ext cx="14287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vl1pPr>
          </a:lstStyle>
          <a:p>
            <a:pPr>
              <a:defRPr/>
            </a:pPr>
            <a:fld id="{6308831E-447F-4FDF-83FE-800F3AF7986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87"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Tahoma" pitchFamily="34" charset="0"/>
        </a:defRPr>
      </a:lvl2pPr>
      <a:lvl3pPr algn="l" rtl="0" eaLnBrk="0" fontAlgn="base" hangingPunct="0">
        <a:spcBef>
          <a:spcPct val="0"/>
        </a:spcBef>
        <a:spcAft>
          <a:spcPct val="0"/>
        </a:spcAft>
        <a:defRPr sz="3300">
          <a:solidFill>
            <a:schemeClr val="tx2"/>
          </a:solidFill>
          <a:latin typeface="Tahoma" pitchFamily="34" charset="0"/>
        </a:defRPr>
      </a:lvl3pPr>
      <a:lvl4pPr algn="l" rtl="0" eaLnBrk="0" fontAlgn="base" hangingPunct="0">
        <a:spcBef>
          <a:spcPct val="0"/>
        </a:spcBef>
        <a:spcAft>
          <a:spcPct val="0"/>
        </a:spcAft>
        <a:defRPr sz="3300">
          <a:solidFill>
            <a:schemeClr val="tx2"/>
          </a:solidFill>
          <a:latin typeface="Tahoma" pitchFamily="34" charset="0"/>
        </a:defRPr>
      </a:lvl4pPr>
      <a:lvl5pPr algn="l" rtl="0" eaLnBrk="0" fontAlgn="base" hangingPunct="0">
        <a:spcBef>
          <a:spcPct val="0"/>
        </a:spcBef>
        <a:spcAft>
          <a:spcPct val="0"/>
        </a:spcAft>
        <a:defRPr sz="3300">
          <a:solidFill>
            <a:schemeClr val="tx2"/>
          </a:solidFill>
          <a:latin typeface="Tahoma" pitchFamily="34" charset="0"/>
        </a:defRPr>
      </a:lvl5pPr>
      <a:lvl6pPr marL="342900" algn="l" rtl="0" fontAlgn="base">
        <a:spcBef>
          <a:spcPct val="0"/>
        </a:spcBef>
        <a:spcAft>
          <a:spcPct val="0"/>
        </a:spcAft>
        <a:defRPr sz="3300">
          <a:solidFill>
            <a:schemeClr val="tx2"/>
          </a:solidFill>
          <a:latin typeface="Tahoma" pitchFamily="34" charset="0"/>
        </a:defRPr>
      </a:lvl6pPr>
      <a:lvl7pPr marL="685800" algn="l" rtl="0" fontAlgn="base">
        <a:spcBef>
          <a:spcPct val="0"/>
        </a:spcBef>
        <a:spcAft>
          <a:spcPct val="0"/>
        </a:spcAft>
        <a:defRPr sz="3300">
          <a:solidFill>
            <a:schemeClr val="tx2"/>
          </a:solidFill>
          <a:latin typeface="Tahoma" pitchFamily="34" charset="0"/>
        </a:defRPr>
      </a:lvl7pPr>
      <a:lvl8pPr marL="1028700" algn="l" rtl="0" fontAlgn="base">
        <a:spcBef>
          <a:spcPct val="0"/>
        </a:spcBef>
        <a:spcAft>
          <a:spcPct val="0"/>
        </a:spcAft>
        <a:defRPr sz="3300">
          <a:solidFill>
            <a:schemeClr val="tx2"/>
          </a:solidFill>
          <a:latin typeface="Tahoma" pitchFamily="34" charset="0"/>
        </a:defRPr>
      </a:lvl8pPr>
      <a:lvl9pPr marL="1371600" algn="l" rtl="0" fontAlgn="base">
        <a:spcBef>
          <a:spcPct val="0"/>
        </a:spcBef>
        <a:spcAft>
          <a:spcPct val="0"/>
        </a:spcAft>
        <a:defRPr sz="3300">
          <a:solidFill>
            <a:schemeClr val="tx2"/>
          </a:solidFill>
          <a:latin typeface="Tahoma" pitchFamily="34" charset="0"/>
        </a:defRPr>
      </a:lvl9pPr>
    </p:titleStyle>
    <p:bodyStyle>
      <a:lvl1pPr marL="257175" indent="-257175"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hlink"/>
        </a:buClr>
        <a:buSzPct val="55000"/>
        <a:buFont typeface="Wingdings" pitchFamily="2" charset="2"/>
        <a:buChar char="n"/>
        <a:defRPr sz="2100">
          <a:solidFill>
            <a:schemeClr val="tx1"/>
          </a:solidFill>
          <a:latin typeface="+mn-lt"/>
        </a:defRPr>
      </a:lvl2pPr>
      <a:lvl3pPr marL="857250" indent="-171450" algn="l" rtl="0" eaLnBrk="0" fontAlgn="base" hangingPunct="0">
        <a:spcBef>
          <a:spcPct val="20000"/>
        </a:spcBef>
        <a:spcAft>
          <a:spcPct val="0"/>
        </a:spcAft>
        <a:buClr>
          <a:schemeClr val="folHlink"/>
        </a:buClr>
        <a:buSzPct val="50000"/>
        <a:buFont typeface="Wingdings" pitchFamily="2" charset="2"/>
        <a:buChar char="n"/>
        <a:defRPr sz="1800">
          <a:solidFill>
            <a:schemeClr val="tx1"/>
          </a:solidFill>
          <a:latin typeface="+mn-lt"/>
        </a:defRPr>
      </a:lvl3pPr>
      <a:lvl4pPr marL="1200150" indent="-171450" algn="l" rtl="0" eaLnBrk="0" fontAlgn="base" hangingPunct="0">
        <a:spcBef>
          <a:spcPct val="20000"/>
        </a:spcBef>
        <a:spcAft>
          <a:spcPct val="0"/>
        </a:spcAft>
        <a:buClr>
          <a:schemeClr val="accent2"/>
        </a:buClr>
        <a:buSzPct val="55000"/>
        <a:buFont typeface="Wingdings" pitchFamily="2" charset="2"/>
        <a:buChar char="n"/>
        <a:defRPr sz="1500">
          <a:solidFill>
            <a:schemeClr val="tx1"/>
          </a:solidFill>
          <a:latin typeface="+mn-lt"/>
        </a:defRPr>
      </a:lvl4pPr>
      <a:lvl5pPr marL="1543050" indent="-171450" algn="l" rtl="0" eaLnBrk="0" fontAlgn="base" hangingPunct="0">
        <a:spcBef>
          <a:spcPct val="20000"/>
        </a:spcBef>
        <a:spcAft>
          <a:spcPct val="0"/>
        </a:spcAft>
        <a:buClr>
          <a:schemeClr val="accent1"/>
        </a:buClr>
        <a:buSzPct val="50000"/>
        <a:buFont typeface="Wingdings" pitchFamily="2" charset="2"/>
        <a:buChar char="n"/>
        <a:defRPr sz="1500">
          <a:solidFill>
            <a:schemeClr val="tx1"/>
          </a:solidFill>
          <a:latin typeface="+mn-lt"/>
        </a:defRPr>
      </a:lvl5pPr>
      <a:lvl6pPr marL="18859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6pPr>
      <a:lvl7pPr marL="22288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7pPr>
      <a:lvl8pPr marL="25717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8pPr>
      <a:lvl9pPr marL="29146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538385" y="2151496"/>
            <a:ext cx="5774820" cy="769586"/>
          </a:xfrm>
        </p:spPr>
        <p:txBody>
          <a:bodyPr/>
          <a:lstStyle/>
          <a:p>
            <a:pPr algn="ctr" eaLnBrk="1" hangingPunct="1">
              <a:defRPr/>
            </a:pPr>
            <a:r>
              <a:rPr lang="en-US" sz="2700" dirty="0" smtClean="0"/>
              <a:t>CIEMAT perspectives</a:t>
            </a:r>
            <a:endParaRPr lang="en-US" sz="2700" dirty="0">
              <a:effectLst>
                <a:outerShdw blurRad="38100" dist="38100" dir="2700000" algn="tl">
                  <a:srgbClr val="C0C0C0"/>
                </a:outerShdw>
              </a:effectLst>
            </a:endParaRPr>
          </a:p>
        </p:txBody>
      </p:sp>
      <p:sp>
        <p:nvSpPr>
          <p:cNvPr id="3075" name="Text Box 11"/>
          <p:cNvSpPr txBox="1">
            <a:spLocks noChangeArrowheads="1"/>
          </p:cNvSpPr>
          <p:nvPr/>
        </p:nvSpPr>
        <p:spPr bwMode="auto">
          <a:xfrm>
            <a:off x="242888" y="3313794"/>
            <a:ext cx="6372225" cy="253916"/>
          </a:xfrm>
          <a:prstGeom prst="rect">
            <a:avLst/>
          </a:prstGeom>
          <a:noFill/>
          <a:ln w="9525">
            <a:noFill/>
            <a:miter lim="800000"/>
            <a:headEnd/>
            <a:tailEnd/>
          </a:ln>
        </p:spPr>
        <p:txBody>
          <a:bodyPr>
            <a:spAutoFit/>
          </a:bodyPr>
          <a:lstStyle/>
          <a:p>
            <a:pPr marL="342900" indent="-342900" algn="ctr">
              <a:spcBef>
                <a:spcPct val="50000"/>
              </a:spcBef>
            </a:pPr>
            <a:r>
              <a:rPr lang="es-ES_tradnl" altLang="es-ES" sz="1050" dirty="0" smtClean="0"/>
              <a:t>L. García-</a:t>
            </a:r>
            <a:r>
              <a:rPr lang="es-ES_tradnl" altLang="es-ES" sz="1050" dirty="0" err="1" smtClean="0"/>
              <a:t>Tabarés</a:t>
            </a:r>
            <a:r>
              <a:rPr lang="es-ES_tradnl" altLang="es-ES" sz="1050" dirty="0" smtClean="0"/>
              <a:t>, </a:t>
            </a:r>
            <a:r>
              <a:rPr lang="es-ES_tradnl" altLang="es-ES" sz="1050" dirty="0"/>
              <a:t>J. M. Pérez, </a:t>
            </a:r>
            <a:r>
              <a:rPr lang="es-ES_tradnl" altLang="es-ES" sz="1050" u="sng" dirty="0" smtClean="0"/>
              <a:t>F</a:t>
            </a:r>
            <a:r>
              <a:rPr lang="es-ES_tradnl" altLang="es-ES" sz="1050" u="sng" dirty="0"/>
              <a:t>. Toral</a:t>
            </a:r>
            <a:r>
              <a:rPr lang="es-ES_tradnl" altLang="es-ES" sz="1050" dirty="0"/>
              <a:t> </a:t>
            </a:r>
            <a:r>
              <a:rPr lang="es-ES" altLang="es-ES" sz="1050" dirty="0">
                <a:latin typeface="Arial" pitchFamily="34" charset="0"/>
              </a:rPr>
              <a:t>-  </a:t>
            </a:r>
            <a:r>
              <a:rPr lang="es-ES" altLang="es-ES" sz="1050" dirty="0" smtClean="0">
                <a:latin typeface="Arial" pitchFamily="34" charset="0"/>
              </a:rPr>
              <a:t>CIEMAT</a:t>
            </a:r>
            <a:endParaRPr lang="es-ES" altLang="es-ES" sz="1050" dirty="0">
              <a:latin typeface="Arial" pitchFamily="34" charset="0"/>
            </a:endParaRPr>
          </a:p>
        </p:txBody>
      </p:sp>
      <p:sp>
        <p:nvSpPr>
          <p:cNvPr id="3076" name="Text Box 12"/>
          <p:cNvSpPr txBox="1">
            <a:spLocks noChangeArrowheads="1"/>
          </p:cNvSpPr>
          <p:nvPr/>
        </p:nvSpPr>
        <p:spPr bwMode="auto">
          <a:xfrm>
            <a:off x="30938" y="4847349"/>
            <a:ext cx="3212976" cy="253916"/>
          </a:xfrm>
          <a:prstGeom prst="rect">
            <a:avLst/>
          </a:prstGeom>
          <a:noFill/>
          <a:ln w="9525">
            <a:noFill/>
            <a:miter lim="800000"/>
            <a:headEnd/>
            <a:tailEnd/>
          </a:ln>
        </p:spPr>
        <p:txBody>
          <a:bodyPr wrap="square">
            <a:spAutoFit/>
          </a:bodyPr>
          <a:lstStyle/>
          <a:p>
            <a:pPr>
              <a:spcBef>
                <a:spcPct val="50000"/>
              </a:spcBef>
            </a:pPr>
            <a:r>
              <a:rPr lang="en-US" altLang="es-ES" sz="1050" b="1" dirty="0" smtClean="0">
                <a:solidFill>
                  <a:srgbClr val="FFCC99"/>
                </a:solidFill>
                <a:latin typeface="Arial" pitchFamily="34" charset="0"/>
              </a:rPr>
              <a:t>Washington, Dec 4th</a:t>
            </a:r>
            <a:r>
              <a:rPr lang="en-US" altLang="es-ES" sz="1050" b="1" dirty="0">
                <a:solidFill>
                  <a:srgbClr val="FFCC99"/>
                </a:solidFill>
                <a:latin typeface="Arial" pitchFamily="34" charset="0"/>
              </a:rPr>
              <a:t>, </a:t>
            </a:r>
            <a:r>
              <a:rPr lang="en-US" altLang="es-ES" sz="1050" b="1" dirty="0" smtClean="0">
                <a:solidFill>
                  <a:srgbClr val="FFCC99"/>
                </a:solidFill>
                <a:latin typeface="Arial" pitchFamily="34" charset="0"/>
              </a:rPr>
              <a:t>2020</a:t>
            </a:r>
            <a:endParaRPr lang="en-US" altLang="es-ES" sz="1050" b="1" dirty="0">
              <a:solidFill>
                <a:srgbClr val="FFCC99"/>
              </a:solidFill>
              <a:latin typeface="Arial" pitchFamily="34" charset="0"/>
            </a:endParaRPr>
          </a:p>
        </p:txBody>
      </p:sp>
      <p:pic>
        <p:nvPicPr>
          <p:cNvPr id="8" name="Image" descr="Image"/>
          <p:cNvPicPr>
            <a:picLocks noChangeAspect="1"/>
          </p:cNvPicPr>
          <p:nvPr/>
        </p:nvPicPr>
        <p:blipFill>
          <a:blip r:embed="rId2">
            <a:extLst/>
          </a:blip>
          <a:stretch>
            <a:fillRect/>
          </a:stretch>
        </p:blipFill>
        <p:spPr>
          <a:xfrm>
            <a:off x="4074289" y="4739660"/>
            <a:ext cx="2720030" cy="361605"/>
          </a:xfrm>
          <a:prstGeom prst="rect">
            <a:avLst/>
          </a:prstGeom>
          <a:ln w="12700">
            <a:miter lim="400000"/>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21"/>
          <p:cNvSpPr>
            <a:spLocks noGrp="1" noChangeArrowheads="1"/>
          </p:cNvSpPr>
          <p:nvPr>
            <p:ph type="title" idx="4294967295"/>
          </p:nvPr>
        </p:nvSpPr>
        <p:spPr>
          <a:xfrm>
            <a:off x="1013222" y="298199"/>
            <a:ext cx="5433298" cy="323255"/>
          </a:xfrm>
          <a:noFill/>
        </p:spPr>
        <p:txBody>
          <a:bodyPr anchor="ctr"/>
          <a:lstStyle/>
          <a:p>
            <a:pPr eaLnBrk="1" hangingPunct="1">
              <a:lnSpc>
                <a:spcPct val="80000"/>
              </a:lnSpc>
            </a:pPr>
            <a:r>
              <a:rPr lang="en-US" altLang="es-ES" sz="2400" dirty="0"/>
              <a:t>Outline</a:t>
            </a:r>
          </a:p>
        </p:txBody>
      </p:sp>
      <p:sp>
        <p:nvSpPr>
          <p:cNvPr id="5123" name="7 Marcador de número de diapositiva"/>
          <p:cNvSpPr txBox="1">
            <a:spLocks noGrp="1"/>
          </p:cNvSpPr>
          <p:nvPr/>
        </p:nvSpPr>
        <p:spPr bwMode="auto">
          <a:xfrm>
            <a:off x="5287400" y="4762655"/>
            <a:ext cx="1428750" cy="257175"/>
          </a:xfrm>
          <a:prstGeom prst="rect">
            <a:avLst/>
          </a:prstGeom>
          <a:noFill/>
          <a:ln w="9525">
            <a:noFill/>
            <a:miter lim="800000"/>
            <a:headEnd/>
            <a:tailEnd/>
          </a:ln>
        </p:spPr>
        <p:txBody>
          <a:bodyPr anchor="b"/>
          <a:lstStyle/>
          <a:p>
            <a:pPr algn="r"/>
            <a:fld id="{FFD8B1B1-4D42-40D6-9148-E2002348983F}" type="slidenum">
              <a:rPr lang="es-ES" altLang="es-ES" sz="1050"/>
              <a:pPr algn="r"/>
              <a:t>2</a:t>
            </a:fld>
            <a:endParaRPr lang="es-ES" altLang="es-ES" sz="1050" dirty="0"/>
          </a:p>
        </p:txBody>
      </p:sp>
      <p:sp>
        <p:nvSpPr>
          <p:cNvPr id="10" name="Rectangle 3"/>
          <p:cNvSpPr txBox="1">
            <a:spLocks noChangeArrowheads="1"/>
          </p:cNvSpPr>
          <p:nvPr/>
        </p:nvSpPr>
        <p:spPr>
          <a:xfrm>
            <a:off x="404664" y="1119327"/>
            <a:ext cx="6041856" cy="769586"/>
          </a:xfrm>
          <a:prstGeom prst="rect">
            <a:avLst/>
          </a:prstGeom>
        </p:spPr>
        <p:txBody>
          <a:bodyPr/>
          <a:lstStyle/>
          <a:p>
            <a:pPr marL="257175" indent="-257175">
              <a:spcBef>
                <a:spcPct val="20000"/>
              </a:spcBef>
              <a:buClr>
                <a:schemeClr val="folHlink"/>
              </a:buClr>
              <a:buSzPct val="60000"/>
              <a:buFont typeface="Wingdings" pitchFamily="2" charset="2"/>
              <a:buChar char="n"/>
              <a:defRPr/>
            </a:pPr>
            <a:r>
              <a:rPr lang="en-US" altLang="es-ES" sz="1500" kern="0" dirty="0"/>
              <a:t>Introduction</a:t>
            </a:r>
          </a:p>
          <a:p>
            <a:pPr marL="257175" indent="-257175">
              <a:spcBef>
                <a:spcPct val="20000"/>
              </a:spcBef>
              <a:buClr>
                <a:schemeClr val="folHlink"/>
              </a:buClr>
              <a:buSzPct val="60000"/>
              <a:buFont typeface="Wingdings" pitchFamily="2" charset="2"/>
              <a:buChar char="n"/>
              <a:defRPr/>
            </a:pPr>
            <a:r>
              <a:rPr lang="en-US" altLang="es-ES" sz="1500" kern="0" dirty="0" smtClean="0"/>
              <a:t>New magnet laboratory at CIEMAT</a:t>
            </a:r>
          </a:p>
          <a:p>
            <a:pPr marL="257175" indent="-257175">
              <a:spcBef>
                <a:spcPct val="20000"/>
              </a:spcBef>
              <a:buClr>
                <a:schemeClr val="folHlink"/>
              </a:buClr>
              <a:buSzPct val="60000"/>
              <a:buFont typeface="Wingdings" pitchFamily="2" charset="2"/>
              <a:buChar char="n"/>
              <a:defRPr/>
            </a:pPr>
            <a:r>
              <a:rPr lang="en-US" altLang="es-ES" sz="1500" kern="0" dirty="0" smtClean="0"/>
              <a:t>Plans for next years</a:t>
            </a:r>
            <a:endParaRPr lang="en-US" altLang="es-ES" sz="1500" kern="0" dirty="0"/>
          </a:p>
          <a:p>
            <a:pPr marL="257175" indent="-257175">
              <a:spcBef>
                <a:spcPct val="20000"/>
              </a:spcBef>
              <a:buClr>
                <a:schemeClr val="folHlink"/>
              </a:buClr>
              <a:buSzPct val="60000"/>
              <a:buFont typeface="Wingdings" pitchFamily="2" charset="2"/>
              <a:buChar char="n"/>
              <a:defRPr/>
            </a:pPr>
            <a:r>
              <a:rPr lang="en-US" altLang="es-ES" sz="1500" kern="0" dirty="0" smtClean="0"/>
              <a:t>Conclusions</a:t>
            </a:r>
            <a:endParaRPr lang="en-US" altLang="es-ES" sz="1500" kern="0" dirty="0"/>
          </a:p>
          <a:p>
            <a:pPr marL="257175" indent="-257175">
              <a:spcBef>
                <a:spcPct val="20000"/>
              </a:spcBef>
              <a:buClr>
                <a:schemeClr val="folHlink"/>
              </a:buClr>
              <a:buSzPct val="60000"/>
              <a:buFont typeface="Wingdings" pitchFamily="2" charset="2"/>
              <a:buChar char="n"/>
              <a:defRPr/>
            </a:pPr>
            <a:endParaRPr lang="en-US" altLang="es-ES" sz="1500" kern="0" dirty="0"/>
          </a:p>
          <a:p>
            <a:pPr marL="257175" indent="-257175">
              <a:spcBef>
                <a:spcPct val="20000"/>
              </a:spcBef>
              <a:buClr>
                <a:schemeClr val="folHlink"/>
              </a:buClr>
              <a:buSzPct val="60000"/>
              <a:buFont typeface="Wingdings" pitchFamily="2" charset="2"/>
              <a:buChar char="n"/>
              <a:defRPr/>
            </a:pPr>
            <a:endParaRPr lang="en-US" altLang="es-ES" sz="1500" kern="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21"/>
          <p:cNvSpPr>
            <a:spLocks noGrp="1" noChangeArrowheads="1"/>
          </p:cNvSpPr>
          <p:nvPr>
            <p:ph type="title" idx="4294967295"/>
          </p:nvPr>
        </p:nvSpPr>
        <p:spPr>
          <a:xfrm>
            <a:off x="1013222" y="298199"/>
            <a:ext cx="5433298" cy="323255"/>
          </a:xfrm>
          <a:noFill/>
        </p:spPr>
        <p:txBody>
          <a:bodyPr anchor="ctr"/>
          <a:lstStyle/>
          <a:p>
            <a:pPr eaLnBrk="1" hangingPunct="1">
              <a:lnSpc>
                <a:spcPct val="80000"/>
              </a:lnSpc>
            </a:pPr>
            <a:r>
              <a:rPr lang="en-US" altLang="es-ES" sz="2400" dirty="0" smtClean="0"/>
              <a:t>Introduction</a:t>
            </a:r>
            <a:endParaRPr lang="en-US" altLang="es-ES" sz="2400" dirty="0"/>
          </a:p>
        </p:txBody>
      </p:sp>
      <p:sp>
        <p:nvSpPr>
          <p:cNvPr id="5123" name="7 Marcador de número de diapositiva"/>
          <p:cNvSpPr txBox="1">
            <a:spLocks noGrp="1"/>
          </p:cNvSpPr>
          <p:nvPr/>
        </p:nvSpPr>
        <p:spPr bwMode="auto">
          <a:xfrm>
            <a:off x="5287400" y="4762655"/>
            <a:ext cx="1428750" cy="257175"/>
          </a:xfrm>
          <a:prstGeom prst="rect">
            <a:avLst/>
          </a:prstGeom>
          <a:noFill/>
          <a:ln w="9525">
            <a:noFill/>
            <a:miter lim="800000"/>
            <a:headEnd/>
            <a:tailEnd/>
          </a:ln>
        </p:spPr>
        <p:txBody>
          <a:bodyPr anchor="b"/>
          <a:lstStyle/>
          <a:p>
            <a:pPr algn="r"/>
            <a:fld id="{FFD8B1B1-4D42-40D6-9148-E2002348983F}" type="slidenum">
              <a:rPr lang="es-ES" altLang="es-ES" sz="1050"/>
              <a:pPr algn="r"/>
              <a:t>3</a:t>
            </a:fld>
            <a:endParaRPr lang="es-ES" altLang="es-ES" sz="1050" dirty="0"/>
          </a:p>
        </p:txBody>
      </p:sp>
      <p:sp>
        <p:nvSpPr>
          <p:cNvPr id="10" name="Rectangle 3"/>
          <p:cNvSpPr txBox="1">
            <a:spLocks noChangeArrowheads="1"/>
          </p:cNvSpPr>
          <p:nvPr/>
        </p:nvSpPr>
        <p:spPr>
          <a:xfrm>
            <a:off x="199381" y="899327"/>
            <a:ext cx="6399891" cy="769586"/>
          </a:xfrm>
          <a:prstGeom prst="rect">
            <a:avLst/>
          </a:prstGeom>
        </p:spPr>
        <p:txBody>
          <a:bodyPr/>
          <a:lstStyle/>
          <a:p>
            <a:pPr marL="257175" indent="-257175">
              <a:spcBef>
                <a:spcPct val="20000"/>
              </a:spcBef>
              <a:buClr>
                <a:schemeClr val="folHlink"/>
              </a:buClr>
              <a:buSzPct val="60000"/>
              <a:buFont typeface="Wingdings" pitchFamily="2" charset="2"/>
              <a:buChar char="n"/>
              <a:defRPr/>
            </a:pPr>
            <a:r>
              <a:rPr lang="en-US" altLang="es-ES" sz="1500" kern="0" dirty="0" smtClean="0"/>
              <a:t>There is a strong </a:t>
            </a:r>
            <a:r>
              <a:rPr lang="en-US" altLang="es-ES" sz="1500" b="1" kern="0" dirty="0" smtClean="0">
                <a:solidFill>
                  <a:srgbClr val="FF0000"/>
                </a:solidFill>
              </a:rPr>
              <a:t>commitment</a:t>
            </a:r>
            <a:r>
              <a:rPr lang="en-US" altLang="es-ES" sz="1500" kern="0" dirty="0" smtClean="0"/>
              <a:t> from the Spanish Ministry of Science and the Centre for Technological and Industrial development to foster the activities on high field magnets. They consider CIEMAT as the ideal research center to lead this effort</a:t>
            </a:r>
            <a:r>
              <a:rPr lang="en-US" altLang="es-ES" sz="1500" kern="0" dirty="0" smtClean="0"/>
              <a:t>.</a:t>
            </a:r>
          </a:p>
          <a:p>
            <a:pPr marL="257175" indent="-257175">
              <a:spcBef>
                <a:spcPct val="20000"/>
              </a:spcBef>
              <a:buClr>
                <a:schemeClr val="folHlink"/>
              </a:buClr>
              <a:buSzPct val="60000"/>
              <a:buFont typeface="Wingdings" pitchFamily="2" charset="2"/>
              <a:buChar char="n"/>
              <a:defRPr/>
            </a:pPr>
            <a:r>
              <a:rPr lang="en-US" altLang="es-ES" sz="1500" kern="0" dirty="0" smtClean="0"/>
              <a:t>An </a:t>
            </a:r>
            <a:r>
              <a:rPr lang="en-US" altLang="es-ES" sz="1500" b="1" kern="0" dirty="0" err="1" smtClean="0">
                <a:solidFill>
                  <a:srgbClr val="FF0000"/>
                </a:solidFill>
              </a:rPr>
              <a:t>Agreeement</a:t>
            </a:r>
            <a:r>
              <a:rPr lang="en-US" altLang="es-ES" sz="1500" kern="0" dirty="0" smtClean="0">
                <a:solidFill>
                  <a:srgbClr val="FF0000"/>
                </a:solidFill>
              </a:rPr>
              <a:t> </a:t>
            </a:r>
            <a:r>
              <a:rPr lang="en-US" altLang="es-ES" sz="1500" kern="0" dirty="0" smtClean="0"/>
              <a:t>has been signed to collaborate with CERN to this end.</a:t>
            </a:r>
            <a:endParaRPr lang="en-US" altLang="es-ES" sz="1500" kern="0" dirty="0" smtClean="0"/>
          </a:p>
          <a:p>
            <a:pPr marL="257175" indent="-257175">
              <a:spcBef>
                <a:spcPct val="20000"/>
              </a:spcBef>
              <a:buClr>
                <a:schemeClr val="folHlink"/>
              </a:buClr>
              <a:buSzPct val="60000"/>
              <a:buFont typeface="Wingdings" pitchFamily="2" charset="2"/>
              <a:buChar char="n"/>
              <a:defRPr/>
            </a:pPr>
            <a:r>
              <a:rPr lang="en-US" altLang="es-ES" sz="1500" b="1" kern="0" dirty="0" smtClean="0">
                <a:solidFill>
                  <a:srgbClr val="FF0000"/>
                </a:solidFill>
              </a:rPr>
              <a:t>Accelerator Technology Unit </a:t>
            </a:r>
            <a:r>
              <a:rPr lang="en-US" altLang="es-ES" sz="1500" kern="0" dirty="0" smtClean="0"/>
              <a:t>at CIEMAT is a small group but with a long tradition, started in 1989. Two main </a:t>
            </a:r>
            <a:r>
              <a:rPr lang="en-US" altLang="es-ES" sz="1500" b="1" kern="0" dirty="0" smtClean="0">
                <a:solidFill>
                  <a:srgbClr val="FF0000"/>
                </a:solidFill>
              </a:rPr>
              <a:t>lines</a:t>
            </a:r>
            <a:r>
              <a:rPr lang="en-US" altLang="es-ES" sz="1500" kern="0" dirty="0" smtClean="0"/>
              <a:t> of activity:</a:t>
            </a:r>
          </a:p>
          <a:p>
            <a:pPr marL="714375" lvl="1" indent="-257175">
              <a:spcBef>
                <a:spcPct val="20000"/>
              </a:spcBef>
              <a:buClr>
                <a:schemeClr val="folHlink"/>
              </a:buClr>
              <a:buSzPct val="60000"/>
              <a:buFont typeface="Wingdings" pitchFamily="2" charset="2"/>
              <a:buChar char="n"/>
              <a:defRPr/>
            </a:pPr>
            <a:r>
              <a:rPr lang="en-US" altLang="es-ES" sz="1400" kern="0" dirty="0" smtClean="0"/>
              <a:t>Collaboration with CERN projects.</a:t>
            </a:r>
          </a:p>
          <a:p>
            <a:pPr marL="714375" lvl="1" indent="-257175">
              <a:spcBef>
                <a:spcPct val="20000"/>
              </a:spcBef>
              <a:buClr>
                <a:schemeClr val="folHlink"/>
              </a:buClr>
              <a:buSzPct val="60000"/>
              <a:buFont typeface="Wingdings" pitchFamily="2" charset="2"/>
              <a:buChar char="n"/>
              <a:defRPr/>
            </a:pPr>
            <a:r>
              <a:rPr lang="en-US" altLang="es-ES" sz="1400" kern="0" dirty="0" smtClean="0"/>
              <a:t>Development of small accelerators for medical applications.</a:t>
            </a:r>
          </a:p>
          <a:p>
            <a:pPr marL="257175" indent="-257175">
              <a:spcBef>
                <a:spcPct val="20000"/>
              </a:spcBef>
              <a:buClr>
                <a:schemeClr val="folHlink"/>
              </a:buClr>
              <a:buSzPct val="60000"/>
              <a:buFont typeface="Wingdings" pitchFamily="2" charset="2"/>
              <a:buChar char="n"/>
              <a:defRPr/>
            </a:pPr>
            <a:r>
              <a:rPr lang="en-US" altLang="es-ES" sz="1500" kern="0" dirty="0" smtClean="0"/>
              <a:t>About </a:t>
            </a:r>
            <a:r>
              <a:rPr lang="en-US" altLang="es-ES" sz="1500" b="1" kern="0" dirty="0" smtClean="0">
                <a:solidFill>
                  <a:srgbClr val="FF0000"/>
                </a:solidFill>
              </a:rPr>
              <a:t>superconducting magnets</a:t>
            </a:r>
            <a:r>
              <a:rPr lang="en-US" altLang="es-ES" sz="1500" kern="0" dirty="0" smtClean="0"/>
              <a:t>, we have been moving forward assuming more difficult challenges at each stage:</a:t>
            </a:r>
          </a:p>
          <a:p>
            <a:pPr marL="714375" lvl="1" indent="-257175">
              <a:spcBef>
                <a:spcPct val="20000"/>
              </a:spcBef>
              <a:buClr>
                <a:schemeClr val="folHlink"/>
              </a:buClr>
              <a:buSzPct val="60000"/>
              <a:buFont typeface="Wingdings" pitchFamily="2" charset="2"/>
              <a:buChar char="n"/>
              <a:defRPr/>
            </a:pPr>
            <a:r>
              <a:rPr lang="en-US" altLang="es-ES" sz="1400" kern="0" dirty="0" smtClean="0"/>
              <a:t>Last step was the nested orbit correctors for HL-LHC: our first collared magnet, our first coils with Rutherford cable.</a:t>
            </a:r>
          </a:p>
          <a:p>
            <a:pPr marL="714375" lvl="1" indent="-257175">
              <a:spcBef>
                <a:spcPct val="20000"/>
              </a:spcBef>
              <a:buClr>
                <a:schemeClr val="folHlink"/>
              </a:buClr>
              <a:buSzPct val="60000"/>
              <a:buFont typeface="Wingdings" pitchFamily="2" charset="2"/>
              <a:buChar char="n"/>
              <a:defRPr/>
            </a:pPr>
            <a:r>
              <a:rPr lang="en-US" altLang="es-ES" sz="1400" kern="0" dirty="0" smtClean="0"/>
              <a:t>Next step is high field magnets based on Nb</a:t>
            </a:r>
            <a:r>
              <a:rPr lang="en-US" altLang="es-ES" sz="1400" kern="0" baseline="-25000" dirty="0" smtClean="0"/>
              <a:t>3</a:t>
            </a:r>
            <a:r>
              <a:rPr lang="en-US" altLang="es-ES" sz="1400" kern="0" dirty="0" smtClean="0"/>
              <a:t>Sn coils.</a:t>
            </a:r>
          </a:p>
          <a:p>
            <a:pPr marL="257175" indent="-257175">
              <a:spcBef>
                <a:spcPct val="20000"/>
              </a:spcBef>
              <a:buClr>
                <a:schemeClr val="folHlink"/>
              </a:buClr>
              <a:buSzPct val="60000"/>
              <a:buFont typeface="Wingdings" pitchFamily="2" charset="2"/>
              <a:buChar char="n"/>
              <a:defRPr/>
            </a:pPr>
            <a:r>
              <a:rPr lang="en-US" altLang="es-ES" sz="1500" kern="0" dirty="0" smtClean="0"/>
              <a:t>We want to keep and enhance the capability to produce magnet </a:t>
            </a:r>
            <a:r>
              <a:rPr lang="en-US" altLang="es-ES" sz="1500" b="1" kern="0" dirty="0" smtClean="0">
                <a:solidFill>
                  <a:srgbClr val="FF0000"/>
                </a:solidFill>
              </a:rPr>
              <a:t>prototypes in house</a:t>
            </a:r>
            <a:r>
              <a:rPr lang="en-US" altLang="es-ES" sz="1500" kern="0" dirty="0" smtClean="0"/>
              <a:t>.</a:t>
            </a:r>
            <a:endParaRPr lang="en-US" altLang="es-ES" sz="1500" kern="0" dirty="0"/>
          </a:p>
          <a:p>
            <a:pPr marL="257175" indent="-257175">
              <a:spcBef>
                <a:spcPct val="20000"/>
              </a:spcBef>
              <a:buClr>
                <a:schemeClr val="folHlink"/>
              </a:buClr>
              <a:buSzPct val="60000"/>
              <a:buFont typeface="Wingdings" pitchFamily="2" charset="2"/>
              <a:buChar char="n"/>
              <a:defRPr/>
            </a:pPr>
            <a:endParaRPr lang="en-US" altLang="es-ES" sz="1500" kern="0" dirty="0"/>
          </a:p>
          <a:p>
            <a:pPr marL="257175" indent="-257175">
              <a:spcBef>
                <a:spcPct val="20000"/>
              </a:spcBef>
              <a:buClr>
                <a:schemeClr val="folHlink"/>
              </a:buClr>
              <a:buSzPct val="60000"/>
              <a:buFont typeface="Wingdings" pitchFamily="2" charset="2"/>
              <a:buChar char="n"/>
              <a:defRPr/>
            </a:pPr>
            <a:endParaRPr lang="en-US" altLang="es-ES" sz="1500" kern="0" dirty="0">
              <a:latin typeface="+mn-lt"/>
            </a:endParaRPr>
          </a:p>
        </p:txBody>
      </p:sp>
    </p:spTree>
    <p:extLst>
      <p:ext uri="{BB962C8B-B14F-4D97-AF65-F5344CB8AC3E}">
        <p14:creationId xmlns:p14="http://schemas.microsoft.com/office/powerpoint/2010/main" val="6173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 calcmode="lin" valueType="num">
                                      <p:cBhvr additive="base">
                                        <p:cTn id="3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 calcmode="lin" valueType="num">
                                      <p:cBhvr additive="base">
                                        <p:cTn id="4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09" y="121535"/>
            <a:ext cx="5593751" cy="567159"/>
          </a:xfrm>
        </p:spPr>
        <p:txBody>
          <a:bodyPr/>
          <a:lstStyle/>
          <a:p>
            <a:r>
              <a:rPr lang="en-GB" dirty="0" smtClean="0"/>
              <a:t>CIEMAT magnet laboratory</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4</a:t>
            </a:fld>
            <a:endParaRPr lang="fr-FR"/>
          </a:p>
        </p:txBody>
      </p:sp>
      <p:sp>
        <p:nvSpPr>
          <p:cNvPr id="51" name="3 Marcador de contenido"/>
          <p:cNvSpPr txBox="1">
            <a:spLocks/>
          </p:cNvSpPr>
          <p:nvPr/>
        </p:nvSpPr>
        <p:spPr>
          <a:xfrm>
            <a:off x="185563" y="1033815"/>
            <a:ext cx="6524800" cy="226997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sz="1350" dirty="0">
                <a:solidFill>
                  <a:schemeClr val="tx1"/>
                </a:solidFill>
              </a:rPr>
              <a:t>Building 31 has been assigned for the construction of the model magnet laboratory at </a:t>
            </a:r>
            <a:r>
              <a:rPr lang="fr-CH" sz="1350" dirty="0" smtClean="0">
                <a:solidFill>
                  <a:schemeClr val="tx1"/>
                </a:solidFill>
              </a:rPr>
              <a:t>CIEMAT.</a:t>
            </a:r>
            <a:endParaRPr lang="fr-CH" sz="1350" dirty="0">
              <a:solidFill>
                <a:schemeClr val="tx1"/>
              </a:solidFill>
            </a:endParaRPr>
          </a:p>
          <a:p>
            <a:r>
              <a:rPr lang="fr-CH" sz="1350" dirty="0">
                <a:solidFill>
                  <a:schemeClr val="tx1"/>
                </a:solidFill>
              </a:rPr>
              <a:t>The first project basic study has been </a:t>
            </a:r>
            <a:r>
              <a:rPr lang="fr-CH" sz="1350" dirty="0" err="1" smtClean="0">
                <a:solidFill>
                  <a:schemeClr val="tx1"/>
                </a:solidFill>
              </a:rPr>
              <a:t>completed</a:t>
            </a:r>
            <a:r>
              <a:rPr lang="fr-CH" sz="1350" dirty="0" smtClean="0">
                <a:solidFill>
                  <a:schemeClr val="tx1"/>
                </a:solidFill>
              </a:rPr>
              <a:t>. It </a:t>
            </a:r>
            <a:r>
              <a:rPr lang="fr-CH" sz="1350" dirty="0" err="1" smtClean="0">
                <a:solidFill>
                  <a:schemeClr val="tx1"/>
                </a:solidFill>
              </a:rPr>
              <a:t>is</a:t>
            </a:r>
            <a:r>
              <a:rPr lang="fr-CH" sz="1350" dirty="0" smtClean="0">
                <a:solidFill>
                  <a:schemeClr val="tx1"/>
                </a:solidFill>
              </a:rPr>
              <a:t> slow </a:t>
            </a:r>
            <a:r>
              <a:rPr lang="fr-CH" sz="1350" dirty="0" err="1" smtClean="0">
                <a:solidFill>
                  <a:schemeClr val="tx1"/>
                </a:solidFill>
              </a:rPr>
              <a:t>because</a:t>
            </a:r>
            <a:r>
              <a:rPr lang="fr-CH" sz="1350" dirty="0" smtClean="0">
                <a:solidFill>
                  <a:schemeClr val="tx1"/>
                </a:solidFill>
              </a:rPr>
              <a:t> of </a:t>
            </a:r>
            <a:r>
              <a:rPr lang="fr-CH" sz="1350" dirty="0" err="1" smtClean="0">
                <a:solidFill>
                  <a:schemeClr val="tx1"/>
                </a:solidFill>
              </a:rPr>
              <a:t>nuclear</a:t>
            </a:r>
            <a:r>
              <a:rPr lang="fr-CH" sz="1350" dirty="0" smtClean="0">
                <a:solidFill>
                  <a:schemeClr val="tx1"/>
                </a:solidFill>
              </a:rPr>
              <a:t> </a:t>
            </a:r>
            <a:r>
              <a:rPr lang="fr-CH" sz="1350" dirty="0" err="1" smtClean="0">
                <a:solidFill>
                  <a:schemeClr val="tx1"/>
                </a:solidFill>
              </a:rPr>
              <a:t>energy</a:t>
            </a:r>
            <a:r>
              <a:rPr lang="fr-CH" sz="1350" dirty="0" smtClean="0">
                <a:solidFill>
                  <a:schemeClr val="tx1"/>
                </a:solidFill>
              </a:rPr>
              <a:t> </a:t>
            </a:r>
            <a:r>
              <a:rPr lang="fr-CH" sz="1350" dirty="0" err="1" smtClean="0">
                <a:solidFill>
                  <a:schemeClr val="tx1"/>
                </a:solidFill>
              </a:rPr>
              <a:t>activities</a:t>
            </a:r>
            <a:r>
              <a:rPr lang="fr-CH" sz="1350" dirty="0" smtClean="0">
                <a:solidFill>
                  <a:schemeClr val="tx1"/>
                </a:solidFill>
              </a:rPr>
              <a:t> in the </a:t>
            </a:r>
            <a:r>
              <a:rPr lang="fr-CH" sz="1350" dirty="0" err="1" smtClean="0">
                <a:solidFill>
                  <a:schemeClr val="tx1"/>
                </a:solidFill>
              </a:rPr>
              <a:t>past</a:t>
            </a:r>
            <a:r>
              <a:rPr lang="fr-CH" sz="1350" dirty="0" smtClean="0">
                <a:solidFill>
                  <a:schemeClr val="tx1"/>
                </a:solidFill>
              </a:rPr>
              <a:t>.</a:t>
            </a:r>
            <a:endParaRPr lang="fr-CH" sz="1350" dirty="0">
              <a:solidFill>
                <a:schemeClr val="tx1"/>
              </a:solidFill>
            </a:endParaRPr>
          </a:p>
          <a:p>
            <a:r>
              <a:rPr lang="fr-CH" sz="1350" dirty="0">
                <a:solidFill>
                  <a:schemeClr val="tx1"/>
                </a:solidFill>
              </a:rPr>
              <a:t>Tendering for the execution of the </a:t>
            </a:r>
            <a:r>
              <a:rPr lang="fr-CH" sz="1350" dirty="0" err="1" smtClean="0">
                <a:solidFill>
                  <a:schemeClr val="tx1"/>
                </a:solidFill>
              </a:rPr>
              <a:t>detailed</a:t>
            </a:r>
            <a:r>
              <a:rPr lang="fr-CH" sz="1350" dirty="0" smtClean="0">
                <a:solidFill>
                  <a:schemeClr val="tx1"/>
                </a:solidFill>
              </a:rPr>
              <a:t> </a:t>
            </a:r>
            <a:r>
              <a:rPr lang="fr-CH" sz="1350" dirty="0" err="1" smtClean="0">
                <a:solidFill>
                  <a:schemeClr val="tx1"/>
                </a:solidFill>
              </a:rPr>
              <a:t>project</a:t>
            </a:r>
            <a:r>
              <a:rPr lang="fr-CH" sz="1350" dirty="0" smtClean="0">
                <a:solidFill>
                  <a:schemeClr val="tx1"/>
                </a:solidFill>
              </a:rPr>
              <a:t> </a:t>
            </a:r>
            <a:r>
              <a:rPr lang="fr-CH" sz="1350" dirty="0" err="1" smtClean="0">
                <a:solidFill>
                  <a:schemeClr val="tx1"/>
                </a:solidFill>
              </a:rPr>
              <a:t>study</a:t>
            </a:r>
            <a:r>
              <a:rPr lang="fr-CH" sz="1350" dirty="0" smtClean="0">
                <a:solidFill>
                  <a:schemeClr val="tx1"/>
                </a:solidFill>
              </a:rPr>
              <a:t> </a:t>
            </a:r>
            <a:r>
              <a:rPr lang="fr-CH" sz="1350" dirty="0" err="1" smtClean="0">
                <a:solidFill>
                  <a:schemeClr val="tx1"/>
                </a:solidFill>
              </a:rPr>
              <a:t>is</a:t>
            </a:r>
            <a:r>
              <a:rPr lang="fr-CH" sz="1350" dirty="0" smtClean="0">
                <a:solidFill>
                  <a:schemeClr val="tx1"/>
                </a:solidFill>
              </a:rPr>
              <a:t> </a:t>
            </a:r>
            <a:r>
              <a:rPr lang="fr-CH" sz="1350" dirty="0" err="1" smtClean="0">
                <a:solidFill>
                  <a:schemeClr val="tx1"/>
                </a:solidFill>
              </a:rPr>
              <a:t>ongoing</a:t>
            </a:r>
            <a:r>
              <a:rPr lang="fr-CH" sz="1350" dirty="0" smtClean="0">
                <a:solidFill>
                  <a:schemeClr val="tx1"/>
                </a:solidFill>
              </a:rPr>
              <a:t>.</a:t>
            </a:r>
            <a:endParaRPr lang="fr-CH" sz="1350" dirty="0">
              <a:solidFill>
                <a:schemeClr val="tx1"/>
              </a:solidFill>
            </a:endParaRPr>
          </a:p>
          <a:p>
            <a:r>
              <a:rPr lang="fr-CH" sz="1350" dirty="0">
                <a:solidFill>
                  <a:schemeClr val="tx1"/>
                </a:solidFill>
              </a:rPr>
              <a:t>Construction tender is </a:t>
            </a:r>
            <a:r>
              <a:rPr lang="fr-CH" sz="1350" dirty="0" err="1">
                <a:solidFill>
                  <a:schemeClr val="tx1"/>
                </a:solidFill>
              </a:rPr>
              <a:t>foreseen</a:t>
            </a:r>
            <a:r>
              <a:rPr lang="fr-CH" sz="1350" dirty="0">
                <a:solidFill>
                  <a:schemeClr val="tx1"/>
                </a:solidFill>
              </a:rPr>
              <a:t> </a:t>
            </a:r>
            <a:r>
              <a:rPr lang="fr-CH" sz="1350" dirty="0" smtClean="0">
                <a:solidFill>
                  <a:schemeClr val="tx1"/>
                </a:solidFill>
              </a:rPr>
              <a:t>in </a:t>
            </a:r>
            <a:r>
              <a:rPr lang="fr-CH" sz="1350" dirty="0">
                <a:solidFill>
                  <a:schemeClr val="tx1"/>
                </a:solidFill>
              </a:rPr>
              <a:t>May </a:t>
            </a:r>
            <a:r>
              <a:rPr lang="fr-CH" sz="1350" dirty="0" smtClean="0">
                <a:solidFill>
                  <a:schemeClr val="tx1"/>
                </a:solidFill>
              </a:rPr>
              <a:t>2020.</a:t>
            </a:r>
            <a:endParaRPr lang="fr-CH" sz="1350" dirty="0">
              <a:solidFill>
                <a:schemeClr val="tx1"/>
              </a:solidFill>
            </a:endParaRPr>
          </a:p>
          <a:p>
            <a:r>
              <a:rPr lang="fr-CH" sz="1350" dirty="0">
                <a:solidFill>
                  <a:schemeClr val="tx1"/>
                </a:solidFill>
              </a:rPr>
              <a:t>Construction work should start on February 2021 and end in </a:t>
            </a:r>
            <a:r>
              <a:rPr lang="fr-CH" sz="1350" dirty="0" err="1">
                <a:solidFill>
                  <a:schemeClr val="tx1"/>
                </a:solidFill>
              </a:rPr>
              <a:t>October</a:t>
            </a:r>
            <a:r>
              <a:rPr lang="fr-CH" sz="1350" dirty="0">
                <a:solidFill>
                  <a:schemeClr val="tx1"/>
                </a:solidFill>
              </a:rPr>
              <a:t> </a:t>
            </a:r>
            <a:r>
              <a:rPr lang="fr-CH" sz="1350" dirty="0" smtClean="0">
                <a:solidFill>
                  <a:schemeClr val="tx1"/>
                </a:solidFill>
              </a:rPr>
              <a:t>2021.</a:t>
            </a:r>
          </a:p>
          <a:p>
            <a:r>
              <a:rPr lang="fr-CH" sz="1350" dirty="0" smtClean="0">
                <a:solidFill>
                  <a:schemeClr val="tx1"/>
                </a:solidFill>
              </a:rPr>
              <a:t>No large </a:t>
            </a:r>
            <a:r>
              <a:rPr lang="fr-CH" sz="1350" dirty="0" err="1" smtClean="0">
                <a:solidFill>
                  <a:schemeClr val="tx1"/>
                </a:solidFill>
              </a:rPr>
              <a:t>magnet</a:t>
            </a:r>
            <a:r>
              <a:rPr lang="fr-CH" sz="1350" dirty="0" smtClean="0">
                <a:solidFill>
                  <a:schemeClr val="tx1"/>
                </a:solidFill>
              </a:rPr>
              <a:t> test </a:t>
            </a:r>
            <a:r>
              <a:rPr lang="fr-CH" sz="1350" dirty="0" err="1" smtClean="0">
                <a:solidFill>
                  <a:schemeClr val="tx1"/>
                </a:solidFill>
              </a:rPr>
              <a:t>facilities</a:t>
            </a:r>
            <a:r>
              <a:rPr lang="fr-CH" sz="1350" dirty="0" smtClean="0">
                <a:solidFill>
                  <a:schemeClr val="tx1"/>
                </a:solidFill>
              </a:rPr>
              <a:t> are </a:t>
            </a:r>
            <a:r>
              <a:rPr lang="fr-CH" sz="1350" dirty="0" err="1" smtClean="0">
                <a:solidFill>
                  <a:schemeClr val="tx1"/>
                </a:solidFill>
              </a:rPr>
              <a:t>foreseen</a:t>
            </a:r>
            <a:r>
              <a:rPr lang="fr-CH" sz="1350" dirty="0" smtClean="0">
                <a:solidFill>
                  <a:schemeClr val="tx1"/>
                </a:solidFill>
              </a:rPr>
              <a:t>. </a:t>
            </a:r>
            <a:endParaRPr lang="en-US" sz="1350" dirty="0"/>
          </a:p>
        </p:txBody>
      </p:sp>
      <p:pic>
        <p:nvPicPr>
          <p:cNvPr id="6" name="Picture 5" descr="DSCN041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1282" y="3077212"/>
            <a:ext cx="2491491" cy="1868618"/>
          </a:xfrm>
          <a:prstGeom prst="rect">
            <a:avLst/>
          </a:prstGeom>
        </p:spPr>
      </p:pic>
      <p:pic>
        <p:nvPicPr>
          <p:cNvPr id="7" name="Picture 6" descr="DSCN04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78227" y="3077211"/>
            <a:ext cx="2464336" cy="1848252"/>
          </a:xfrm>
          <a:prstGeom prst="rect">
            <a:avLst/>
          </a:prstGeom>
        </p:spPr>
      </p:pic>
    </p:spTree>
    <p:extLst>
      <p:ext uri="{BB962C8B-B14F-4D97-AF65-F5344CB8AC3E}">
        <p14:creationId xmlns:p14="http://schemas.microsoft.com/office/powerpoint/2010/main" val="2315663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73" y="0"/>
            <a:ext cx="5692136" cy="603684"/>
          </a:xfrm>
        </p:spPr>
        <p:txBody>
          <a:bodyPr/>
          <a:lstStyle/>
          <a:p>
            <a:r>
              <a:rPr lang="en-GB" dirty="0" smtClean="0"/>
              <a:t>CIEMAT magnet laboratory</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5</a:t>
            </a:fld>
            <a:endParaRPr lang="fr-FR"/>
          </a:p>
        </p:txBody>
      </p:sp>
      <p:pic>
        <p:nvPicPr>
          <p:cNvPr id="8" name="Picture 7" descr="obras 01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11983" y="675000"/>
            <a:ext cx="3087017" cy="1736447"/>
          </a:xfrm>
          <a:prstGeom prst="rect">
            <a:avLst/>
          </a:prstGeom>
        </p:spPr>
      </p:pic>
      <p:pic>
        <p:nvPicPr>
          <p:cNvPr id="9" name="Picture 8" descr="1905 Edificio 31 Planta 0.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52" y="658629"/>
            <a:ext cx="2856279" cy="4040176"/>
          </a:xfrm>
          <a:prstGeom prst="rect">
            <a:avLst/>
          </a:prstGeom>
        </p:spPr>
      </p:pic>
      <p:pic>
        <p:nvPicPr>
          <p:cNvPr id="10" name="Picture 9" descr="1905 Edificio 31 Planta 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05146" y="2003737"/>
            <a:ext cx="2232413" cy="3157724"/>
          </a:xfrm>
          <a:prstGeom prst="rect">
            <a:avLst/>
          </a:prstGeom>
        </p:spPr>
      </p:pic>
    </p:spTree>
    <p:extLst>
      <p:ext uri="{BB962C8B-B14F-4D97-AF65-F5344CB8AC3E}">
        <p14:creationId xmlns:p14="http://schemas.microsoft.com/office/powerpoint/2010/main" val="643620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21"/>
          <p:cNvSpPr>
            <a:spLocks noGrp="1" noChangeArrowheads="1"/>
          </p:cNvSpPr>
          <p:nvPr>
            <p:ph type="title" idx="4294967295"/>
          </p:nvPr>
        </p:nvSpPr>
        <p:spPr>
          <a:xfrm>
            <a:off x="1013222" y="298199"/>
            <a:ext cx="5433298" cy="323255"/>
          </a:xfrm>
          <a:noFill/>
        </p:spPr>
        <p:txBody>
          <a:bodyPr anchor="ctr"/>
          <a:lstStyle/>
          <a:p>
            <a:pPr eaLnBrk="1" hangingPunct="1">
              <a:lnSpc>
                <a:spcPct val="80000"/>
              </a:lnSpc>
            </a:pPr>
            <a:r>
              <a:rPr lang="en-US" altLang="es-ES" sz="2400" dirty="0" smtClean="0"/>
              <a:t>First step: learning on Nb</a:t>
            </a:r>
            <a:r>
              <a:rPr lang="en-US" altLang="es-ES" sz="2400" baseline="-25000" dirty="0" smtClean="0"/>
              <a:t>3</a:t>
            </a:r>
            <a:r>
              <a:rPr lang="en-US" altLang="es-ES" sz="2400" dirty="0" smtClean="0"/>
              <a:t>Sn coils</a:t>
            </a:r>
            <a:endParaRPr lang="en-US" altLang="es-ES" sz="2400" dirty="0"/>
          </a:p>
        </p:txBody>
      </p:sp>
      <p:sp>
        <p:nvSpPr>
          <p:cNvPr id="5123" name="7 Marcador de número de diapositiva"/>
          <p:cNvSpPr txBox="1">
            <a:spLocks noGrp="1"/>
          </p:cNvSpPr>
          <p:nvPr/>
        </p:nvSpPr>
        <p:spPr bwMode="auto">
          <a:xfrm>
            <a:off x="5287400" y="4762655"/>
            <a:ext cx="1428750" cy="257175"/>
          </a:xfrm>
          <a:prstGeom prst="rect">
            <a:avLst/>
          </a:prstGeom>
          <a:noFill/>
          <a:ln w="9525">
            <a:noFill/>
            <a:miter lim="800000"/>
            <a:headEnd/>
            <a:tailEnd/>
          </a:ln>
        </p:spPr>
        <p:txBody>
          <a:bodyPr anchor="b"/>
          <a:lstStyle/>
          <a:p>
            <a:pPr algn="r"/>
            <a:fld id="{FFD8B1B1-4D42-40D6-9148-E2002348983F}" type="slidenum">
              <a:rPr lang="es-ES" altLang="es-ES" sz="1050"/>
              <a:pPr algn="r"/>
              <a:t>6</a:t>
            </a:fld>
            <a:endParaRPr lang="es-ES" altLang="es-ES" sz="1050" dirty="0"/>
          </a:p>
        </p:txBody>
      </p:sp>
      <p:sp>
        <p:nvSpPr>
          <p:cNvPr id="10" name="Rectangle 3"/>
          <p:cNvSpPr txBox="1">
            <a:spLocks noChangeArrowheads="1"/>
          </p:cNvSpPr>
          <p:nvPr/>
        </p:nvSpPr>
        <p:spPr>
          <a:xfrm>
            <a:off x="404664" y="1119327"/>
            <a:ext cx="6041856" cy="769586"/>
          </a:xfrm>
          <a:prstGeom prst="rect">
            <a:avLst/>
          </a:prstGeom>
        </p:spPr>
        <p:txBody>
          <a:bodyPr/>
          <a:lstStyle/>
          <a:p>
            <a:pPr marL="257175" indent="-257175">
              <a:spcBef>
                <a:spcPct val="20000"/>
              </a:spcBef>
              <a:buClr>
                <a:schemeClr val="folHlink"/>
              </a:buClr>
              <a:buSzPct val="60000"/>
              <a:buFont typeface="Wingdings" pitchFamily="2" charset="2"/>
              <a:buChar char="n"/>
              <a:defRPr/>
            </a:pPr>
            <a:r>
              <a:rPr lang="en-US" altLang="es-ES" sz="1500" kern="0" dirty="0" smtClean="0"/>
              <a:t>Our first commitment is to develop a </a:t>
            </a:r>
            <a:r>
              <a:rPr lang="en-US" altLang="es-ES" sz="1500" b="1" kern="0" dirty="0" smtClean="0">
                <a:solidFill>
                  <a:srgbClr val="FF0000"/>
                </a:solidFill>
              </a:rPr>
              <a:t>racetrack model magnet</a:t>
            </a:r>
            <a:r>
              <a:rPr lang="en-US" altLang="es-ES" sz="1500" kern="0" dirty="0" smtClean="0"/>
              <a:t>, known as RMM, in collaboration with CERN.</a:t>
            </a:r>
          </a:p>
          <a:p>
            <a:pPr marL="257175" indent="-257175">
              <a:spcBef>
                <a:spcPct val="20000"/>
              </a:spcBef>
              <a:buClr>
                <a:schemeClr val="folHlink"/>
              </a:buClr>
              <a:buSzPct val="60000"/>
              <a:buFont typeface="Wingdings" pitchFamily="2" charset="2"/>
              <a:buChar char="n"/>
              <a:defRPr/>
            </a:pPr>
            <a:r>
              <a:rPr lang="en-US" altLang="es-ES" sz="1500" kern="0" dirty="0" smtClean="0"/>
              <a:t>We will go to </a:t>
            </a:r>
            <a:r>
              <a:rPr lang="en-US" altLang="es-ES" sz="1500" b="1" kern="0" dirty="0" smtClean="0">
                <a:solidFill>
                  <a:srgbClr val="FF0000"/>
                </a:solidFill>
              </a:rPr>
              <a:t>927 laboratory at CERN </a:t>
            </a:r>
            <a:r>
              <a:rPr lang="en-US" altLang="es-ES" sz="1500" kern="0" dirty="0" smtClean="0"/>
              <a:t>to produce the coils, using existing tooling (Autumn 2020).</a:t>
            </a:r>
          </a:p>
          <a:p>
            <a:pPr marL="257175" indent="-257175">
              <a:spcBef>
                <a:spcPct val="20000"/>
              </a:spcBef>
              <a:buClr>
                <a:schemeClr val="folHlink"/>
              </a:buClr>
              <a:buSzPct val="60000"/>
              <a:buFont typeface="Wingdings" pitchFamily="2" charset="2"/>
              <a:buChar char="n"/>
              <a:defRPr/>
            </a:pPr>
            <a:r>
              <a:rPr lang="en-US" altLang="es-ES" sz="1500" kern="0" dirty="0" smtClean="0"/>
              <a:t>We will revisit the support structure to analyze if any modifications are necessary.</a:t>
            </a:r>
            <a:endParaRPr lang="en-US" altLang="es-ES" sz="1500" kern="0" dirty="0"/>
          </a:p>
          <a:p>
            <a:pPr marL="257175" indent="-257175">
              <a:spcBef>
                <a:spcPct val="20000"/>
              </a:spcBef>
              <a:buClr>
                <a:schemeClr val="folHlink"/>
              </a:buClr>
              <a:buSzPct val="60000"/>
              <a:buFont typeface="Wingdings" pitchFamily="2" charset="2"/>
              <a:buChar char="n"/>
              <a:defRPr/>
            </a:pPr>
            <a:endParaRPr lang="en-US" altLang="es-ES" sz="1500" kern="0" dirty="0">
              <a:latin typeface="+mn-lt"/>
            </a:endParaRPr>
          </a:p>
        </p:txBody>
      </p:sp>
    </p:spTree>
    <p:extLst>
      <p:ext uri="{BB962C8B-B14F-4D97-AF65-F5344CB8AC3E}">
        <p14:creationId xmlns:p14="http://schemas.microsoft.com/office/powerpoint/2010/main" val="231136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21"/>
          <p:cNvSpPr>
            <a:spLocks noGrp="1" noChangeArrowheads="1"/>
          </p:cNvSpPr>
          <p:nvPr>
            <p:ph type="title" idx="4294967295"/>
          </p:nvPr>
        </p:nvSpPr>
        <p:spPr>
          <a:xfrm>
            <a:off x="1013221" y="298199"/>
            <a:ext cx="5769543" cy="323255"/>
          </a:xfrm>
          <a:noFill/>
        </p:spPr>
        <p:txBody>
          <a:bodyPr anchor="ctr"/>
          <a:lstStyle/>
          <a:p>
            <a:pPr eaLnBrk="1" hangingPunct="1">
              <a:lnSpc>
                <a:spcPct val="80000"/>
              </a:lnSpc>
            </a:pPr>
            <a:r>
              <a:rPr lang="en-US" altLang="es-ES" sz="2400" dirty="0" smtClean="0"/>
              <a:t>Second step: high field prototype magnet</a:t>
            </a:r>
            <a:endParaRPr lang="en-US" altLang="es-ES" sz="2400" dirty="0"/>
          </a:p>
        </p:txBody>
      </p:sp>
      <p:sp>
        <p:nvSpPr>
          <p:cNvPr id="5123" name="7 Marcador de número de diapositiva"/>
          <p:cNvSpPr txBox="1">
            <a:spLocks noGrp="1"/>
          </p:cNvSpPr>
          <p:nvPr/>
        </p:nvSpPr>
        <p:spPr bwMode="auto">
          <a:xfrm>
            <a:off x="5287400" y="4762655"/>
            <a:ext cx="1428750" cy="257175"/>
          </a:xfrm>
          <a:prstGeom prst="rect">
            <a:avLst/>
          </a:prstGeom>
          <a:noFill/>
          <a:ln w="9525">
            <a:noFill/>
            <a:miter lim="800000"/>
            <a:headEnd/>
            <a:tailEnd/>
          </a:ln>
        </p:spPr>
        <p:txBody>
          <a:bodyPr anchor="b"/>
          <a:lstStyle/>
          <a:p>
            <a:pPr algn="r"/>
            <a:fld id="{FFD8B1B1-4D42-40D6-9148-E2002348983F}" type="slidenum">
              <a:rPr lang="es-ES" altLang="es-ES" sz="1050"/>
              <a:pPr algn="r"/>
              <a:t>7</a:t>
            </a:fld>
            <a:endParaRPr lang="es-ES" altLang="es-ES" sz="1050" dirty="0"/>
          </a:p>
        </p:txBody>
      </p:sp>
      <p:sp>
        <p:nvSpPr>
          <p:cNvPr id="10" name="Rectangle 3"/>
          <p:cNvSpPr txBox="1">
            <a:spLocks noChangeArrowheads="1"/>
          </p:cNvSpPr>
          <p:nvPr/>
        </p:nvSpPr>
        <p:spPr>
          <a:xfrm>
            <a:off x="404664" y="1119327"/>
            <a:ext cx="6041856" cy="769586"/>
          </a:xfrm>
          <a:prstGeom prst="rect">
            <a:avLst/>
          </a:prstGeom>
        </p:spPr>
        <p:txBody>
          <a:bodyPr/>
          <a:lstStyle/>
          <a:p>
            <a:pPr marL="257175" indent="-257175">
              <a:spcBef>
                <a:spcPct val="20000"/>
              </a:spcBef>
              <a:buClr>
                <a:schemeClr val="folHlink"/>
              </a:buClr>
              <a:buSzPct val="60000"/>
              <a:buFont typeface="Wingdings" pitchFamily="2" charset="2"/>
              <a:buChar char="n"/>
              <a:defRPr/>
            </a:pPr>
            <a:r>
              <a:rPr lang="en-US" altLang="es-ES" sz="1500" kern="0" dirty="0" smtClean="0"/>
              <a:t>CIEMAT has been working on the design of a </a:t>
            </a:r>
            <a:r>
              <a:rPr lang="en-US" altLang="es-ES" sz="1500" b="1" kern="0" dirty="0" smtClean="0">
                <a:solidFill>
                  <a:srgbClr val="FF0000"/>
                </a:solidFill>
              </a:rPr>
              <a:t>16 T common coil </a:t>
            </a:r>
            <a:r>
              <a:rPr lang="en-US" altLang="es-ES" sz="1500" kern="0" dirty="0" smtClean="0"/>
              <a:t>dipole magnet for FCC (</a:t>
            </a:r>
            <a:r>
              <a:rPr lang="en-US" altLang="es-ES" sz="1500" kern="0" dirty="0" err="1" smtClean="0"/>
              <a:t>EuroCirCol</a:t>
            </a:r>
            <a:r>
              <a:rPr lang="en-US" altLang="es-ES" sz="1500" kern="0" dirty="0" smtClean="0"/>
              <a:t>).</a:t>
            </a:r>
          </a:p>
          <a:p>
            <a:pPr marL="257175" indent="-257175">
              <a:spcBef>
                <a:spcPct val="20000"/>
              </a:spcBef>
              <a:buClr>
                <a:schemeClr val="folHlink"/>
              </a:buClr>
              <a:buSzPct val="60000"/>
              <a:buFont typeface="Wingdings" pitchFamily="2" charset="2"/>
              <a:buChar char="n"/>
              <a:defRPr/>
            </a:pPr>
            <a:r>
              <a:rPr lang="en-US" altLang="es-ES" sz="1500" kern="0" dirty="0" smtClean="0"/>
              <a:t>At this moment, it is worth to explore the advantages of a common coil magnet in the range of </a:t>
            </a:r>
            <a:r>
              <a:rPr lang="en-US" altLang="es-ES" sz="1500" b="1" kern="0" dirty="0" smtClean="0">
                <a:solidFill>
                  <a:srgbClr val="FF0000"/>
                </a:solidFill>
              </a:rPr>
              <a:t>12 to 14 Tesla</a:t>
            </a:r>
            <a:r>
              <a:rPr lang="en-US" altLang="es-ES" sz="1500" kern="0" dirty="0" smtClean="0"/>
              <a:t>.</a:t>
            </a:r>
          </a:p>
          <a:p>
            <a:pPr marL="257175" indent="-257175">
              <a:spcBef>
                <a:spcPct val="20000"/>
              </a:spcBef>
              <a:buClr>
                <a:schemeClr val="folHlink"/>
              </a:buClr>
              <a:buSzPct val="60000"/>
              <a:buFont typeface="Wingdings" pitchFamily="2" charset="2"/>
              <a:buChar char="n"/>
              <a:defRPr/>
            </a:pPr>
            <a:r>
              <a:rPr lang="en-US" altLang="es-ES" sz="1500" kern="0" dirty="0" smtClean="0"/>
              <a:t>It is not clear today when the reaction furnace will be operative at CIEMAT.</a:t>
            </a:r>
          </a:p>
          <a:p>
            <a:pPr marL="257175" indent="-257175">
              <a:spcBef>
                <a:spcPct val="20000"/>
              </a:spcBef>
              <a:buClr>
                <a:schemeClr val="folHlink"/>
              </a:buClr>
              <a:buSzPct val="60000"/>
              <a:buFont typeface="Wingdings" pitchFamily="2" charset="2"/>
              <a:buChar char="n"/>
              <a:defRPr/>
            </a:pPr>
            <a:r>
              <a:rPr lang="en-US" altLang="es-ES" sz="1500" kern="0" dirty="0" smtClean="0"/>
              <a:t>We will keep an eye on the optimization of </a:t>
            </a:r>
            <a:r>
              <a:rPr lang="en-US" altLang="es-ES" sz="1500" b="1" kern="0" dirty="0" smtClean="0">
                <a:solidFill>
                  <a:srgbClr val="FF0000"/>
                </a:solidFill>
              </a:rPr>
              <a:t>fabrication techniques</a:t>
            </a:r>
            <a:r>
              <a:rPr lang="en-US" altLang="es-ES" sz="1500" kern="0" dirty="0" smtClean="0"/>
              <a:t>:</a:t>
            </a:r>
          </a:p>
          <a:p>
            <a:pPr marL="714375" lvl="1" indent="-257175">
              <a:spcBef>
                <a:spcPct val="20000"/>
              </a:spcBef>
              <a:buClr>
                <a:schemeClr val="folHlink"/>
              </a:buClr>
              <a:buSzPct val="60000"/>
              <a:buFont typeface="Wingdings" pitchFamily="2" charset="2"/>
              <a:buChar char="n"/>
              <a:defRPr/>
            </a:pPr>
            <a:r>
              <a:rPr lang="en-US" altLang="es-ES" sz="1500" kern="0" dirty="0" smtClean="0"/>
              <a:t>Which resin?</a:t>
            </a:r>
          </a:p>
          <a:p>
            <a:pPr marL="714375" lvl="1" indent="-257175">
              <a:spcBef>
                <a:spcPct val="20000"/>
              </a:spcBef>
              <a:buClr>
                <a:schemeClr val="folHlink"/>
              </a:buClr>
              <a:buSzPct val="60000"/>
              <a:buFont typeface="Wingdings" pitchFamily="2" charset="2"/>
              <a:buChar char="n"/>
              <a:defRPr/>
            </a:pPr>
            <a:r>
              <a:rPr lang="en-US" altLang="es-ES" sz="1500" kern="0" dirty="0" smtClean="0"/>
              <a:t>How to do an internal splice?</a:t>
            </a:r>
          </a:p>
          <a:p>
            <a:pPr marL="714375" lvl="1" indent="-257175">
              <a:spcBef>
                <a:spcPct val="20000"/>
              </a:spcBef>
              <a:buClr>
                <a:schemeClr val="folHlink"/>
              </a:buClr>
              <a:buSzPct val="60000"/>
              <a:buFont typeface="Wingdings" pitchFamily="2" charset="2"/>
              <a:buChar char="n"/>
              <a:defRPr/>
            </a:pPr>
            <a:r>
              <a:rPr lang="en-US" altLang="es-ES" sz="1500" kern="0" dirty="0" smtClean="0"/>
              <a:t>Is it worth to explore react and wind techniques?</a:t>
            </a:r>
          </a:p>
          <a:p>
            <a:pPr marL="257175" indent="-257175">
              <a:spcBef>
                <a:spcPct val="20000"/>
              </a:spcBef>
              <a:buClr>
                <a:schemeClr val="folHlink"/>
              </a:buClr>
              <a:buSzPct val="60000"/>
              <a:buFont typeface="Wingdings" pitchFamily="2" charset="2"/>
              <a:buChar char="n"/>
              <a:defRPr/>
            </a:pPr>
            <a:r>
              <a:rPr lang="en-US" altLang="es-ES" sz="1500" kern="0" dirty="0" smtClean="0"/>
              <a:t>A </a:t>
            </a:r>
            <a:r>
              <a:rPr lang="en-US" altLang="es-ES" sz="1500" b="1" kern="0" dirty="0" smtClean="0">
                <a:solidFill>
                  <a:srgbClr val="FF0000"/>
                </a:solidFill>
              </a:rPr>
              <a:t>prototype magnet </a:t>
            </a:r>
            <a:r>
              <a:rPr lang="en-US" altLang="es-ES" sz="1500" kern="0" dirty="0" smtClean="0"/>
              <a:t>about 1.5 m long will be built as deliverable.</a:t>
            </a:r>
          </a:p>
          <a:p>
            <a:pPr marL="257175" indent="-257175">
              <a:spcBef>
                <a:spcPct val="20000"/>
              </a:spcBef>
              <a:buClr>
                <a:schemeClr val="folHlink"/>
              </a:buClr>
              <a:buSzPct val="60000"/>
              <a:buFont typeface="Wingdings" pitchFamily="2" charset="2"/>
              <a:buChar char="n"/>
              <a:defRPr/>
            </a:pPr>
            <a:r>
              <a:rPr lang="en-US" altLang="es-ES" sz="1500" kern="0" dirty="0" smtClean="0"/>
              <a:t>No activities on HTS coils are foreseen by the time being.</a:t>
            </a:r>
            <a:endParaRPr lang="en-US" altLang="es-ES" sz="1500" kern="0" dirty="0"/>
          </a:p>
          <a:p>
            <a:pPr marL="257175" indent="-257175">
              <a:spcBef>
                <a:spcPct val="20000"/>
              </a:spcBef>
              <a:buClr>
                <a:schemeClr val="folHlink"/>
              </a:buClr>
              <a:buSzPct val="60000"/>
              <a:buFont typeface="Wingdings" pitchFamily="2" charset="2"/>
              <a:buChar char="n"/>
              <a:defRPr/>
            </a:pPr>
            <a:endParaRPr lang="en-US" altLang="es-ES" sz="1500" kern="0" dirty="0">
              <a:latin typeface="+mn-lt"/>
            </a:endParaRPr>
          </a:p>
        </p:txBody>
      </p:sp>
    </p:spTree>
    <p:extLst>
      <p:ext uri="{BB962C8B-B14F-4D97-AF65-F5344CB8AC3E}">
        <p14:creationId xmlns:p14="http://schemas.microsoft.com/office/powerpoint/2010/main" val="3135660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21"/>
          <p:cNvSpPr>
            <a:spLocks noGrp="1" noChangeArrowheads="1"/>
          </p:cNvSpPr>
          <p:nvPr>
            <p:ph type="title" idx="4294967295"/>
          </p:nvPr>
        </p:nvSpPr>
        <p:spPr>
          <a:xfrm>
            <a:off x="938161" y="298199"/>
            <a:ext cx="5844778" cy="323255"/>
          </a:xfrm>
          <a:noFill/>
        </p:spPr>
        <p:txBody>
          <a:bodyPr anchor="ctr"/>
          <a:lstStyle/>
          <a:p>
            <a:pPr eaLnBrk="1" hangingPunct="1">
              <a:lnSpc>
                <a:spcPct val="80000"/>
              </a:lnSpc>
            </a:pPr>
            <a:r>
              <a:rPr lang="en-US" altLang="es-ES" sz="2400" dirty="0"/>
              <a:t>C</a:t>
            </a:r>
            <a:r>
              <a:rPr lang="en-US" altLang="es-ES" sz="2400" dirty="0" smtClean="0"/>
              <a:t>onclusions</a:t>
            </a:r>
            <a:endParaRPr lang="en-US" altLang="es-ES" sz="2400" dirty="0"/>
          </a:p>
        </p:txBody>
      </p:sp>
      <p:sp>
        <p:nvSpPr>
          <p:cNvPr id="5123" name="7 Marcador de número de diapositiva"/>
          <p:cNvSpPr txBox="1">
            <a:spLocks noGrp="1"/>
          </p:cNvSpPr>
          <p:nvPr/>
        </p:nvSpPr>
        <p:spPr bwMode="auto">
          <a:xfrm>
            <a:off x="5354189" y="4721366"/>
            <a:ext cx="1428750" cy="257175"/>
          </a:xfrm>
          <a:prstGeom prst="rect">
            <a:avLst/>
          </a:prstGeom>
          <a:noFill/>
          <a:ln w="9525">
            <a:noFill/>
            <a:miter lim="800000"/>
            <a:headEnd/>
            <a:tailEnd/>
          </a:ln>
        </p:spPr>
        <p:txBody>
          <a:bodyPr anchor="b"/>
          <a:lstStyle/>
          <a:p>
            <a:pPr algn="r"/>
            <a:fld id="{FFD8B1B1-4D42-40D6-9148-E2002348983F}" type="slidenum">
              <a:rPr lang="es-ES" altLang="es-ES" sz="1050"/>
              <a:pPr algn="r"/>
              <a:t>8</a:t>
            </a:fld>
            <a:endParaRPr lang="es-ES" altLang="es-ES" sz="1050" dirty="0"/>
          </a:p>
        </p:txBody>
      </p:sp>
      <p:sp>
        <p:nvSpPr>
          <p:cNvPr id="10" name="Rectangle 3"/>
          <p:cNvSpPr txBox="1">
            <a:spLocks noChangeArrowheads="1"/>
          </p:cNvSpPr>
          <p:nvPr/>
        </p:nvSpPr>
        <p:spPr>
          <a:xfrm>
            <a:off x="404664" y="1397119"/>
            <a:ext cx="6054223" cy="769586"/>
          </a:xfrm>
          <a:prstGeom prst="rect">
            <a:avLst/>
          </a:prstGeom>
        </p:spPr>
        <p:txBody>
          <a:bodyPr/>
          <a:lstStyle/>
          <a:p>
            <a:pPr marL="257175" indent="-257175">
              <a:spcBef>
                <a:spcPct val="20000"/>
              </a:spcBef>
              <a:buClr>
                <a:schemeClr val="folHlink"/>
              </a:buClr>
              <a:buSzPct val="60000"/>
              <a:buFont typeface="Wingdings" pitchFamily="2" charset="2"/>
              <a:buChar char="n"/>
              <a:defRPr/>
            </a:pPr>
            <a:r>
              <a:rPr lang="es-ES" sz="1600" dirty="0" smtClean="0"/>
              <a:t>CIEMAT </a:t>
            </a:r>
            <a:r>
              <a:rPr lang="es-ES" sz="1600" dirty="0" err="1" smtClean="0"/>
              <a:t>supports</a:t>
            </a:r>
            <a:r>
              <a:rPr lang="es-ES" sz="1600" dirty="0" smtClean="0"/>
              <a:t> </a:t>
            </a:r>
            <a:r>
              <a:rPr lang="es-ES" sz="1600" dirty="0" err="1"/>
              <a:t>the</a:t>
            </a:r>
            <a:r>
              <a:rPr lang="es-ES" sz="1600" dirty="0"/>
              <a:t> </a:t>
            </a:r>
            <a:r>
              <a:rPr lang="es-ES" sz="1600" dirty="0" err="1"/>
              <a:t>strategy</a:t>
            </a:r>
            <a:r>
              <a:rPr lang="es-ES" sz="1600" dirty="0"/>
              <a:t> of CERN for R&amp;D </a:t>
            </a:r>
            <a:r>
              <a:rPr lang="es-ES" sz="1600" dirty="0" err="1"/>
              <a:t>on</a:t>
            </a:r>
            <a:r>
              <a:rPr lang="es-ES" sz="1600" dirty="0"/>
              <a:t> </a:t>
            </a:r>
            <a:r>
              <a:rPr lang="es-ES" sz="1600" dirty="0" err="1"/>
              <a:t>high</a:t>
            </a:r>
            <a:r>
              <a:rPr lang="es-ES" sz="1600" dirty="0"/>
              <a:t> </a:t>
            </a:r>
            <a:r>
              <a:rPr lang="es-ES" sz="1600" dirty="0" err="1"/>
              <a:t>field</a:t>
            </a:r>
            <a:r>
              <a:rPr lang="es-ES" sz="1600" dirty="0"/>
              <a:t> </a:t>
            </a:r>
            <a:r>
              <a:rPr lang="es-ES" sz="1600" dirty="0" err="1"/>
              <a:t>magnets</a:t>
            </a:r>
            <a:r>
              <a:rPr lang="es-ES" sz="1600" dirty="0"/>
              <a:t>, and </a:t>
            </a:r>
            <a:r>
              <a:rPr lang="es-ES" sz="1600" dirty="0" err="1"/>
              <a:t>its</a:t>
            </a:r>
            <a:r>
              <a:rPr lang="es-ES" sz="1600" dirty="0"/>
              <a:t> </a:t>
            </a:r>
            <a:r>
              <a:rPr lang="es-ES" sz="1600" dirty="0" err="1"/>
              <a:t>implications</a:t>
            </a:r>
            <a:r>
              <a:rPr lang="es-ES" sz="1600" dirty="0"/>
              <a:t> at European and </a:t>
            </a:r>
            <a:r>
              <a:rPr lang="es-ES" sz="1600" dirty="0" err="1"/>
              <a:t>W</a:t>
            </a:r>
            <a:r>
              <a:rPr lang="es-ES" sz="1600" dirty="0" err="1" smtClean="0"/>
              <a:t>orld</a:t>
            </a:r>
            <a:r>
              <a:rPr lang="es-ES" sz="1600" dirty="0" smtClean="0"/>
              <a:t> </a:t>
            </a:r>
            <a:r>
              <a:rPr lang="es-ES" sz="1600" dirty="0" err="1"/>
              <a:t>levels</a:t>
            </a:r>
            <a:r>
              <a:rPr lang="es-ES" sz="1600" dirty="0"/>
              <a:t>. </a:t>
            </a:r>
            <a:endParaRPr lang="es-ES" sz="1600" dirty="0" smtClean="0"/>
          </a:p>
          <a:p>
            <a:pPr marL="257175" indent="-257175">
              <a:spcBef>
                <a:spcPct val="20000"/>
              </a:spcBef>
              <a:buClr>
                <a:schemeClr val="folHlink"/>
              </a:buClr>
              <a:buSzPct val="60000"/>
              <a:buFont typeface="Wingdings" pitchFamily="2" charset="2"/>
              <a:buChar char="n"/>
              <a:defRPr/>
            </a:pPr>
            <a:r>
              <a:rPr lang="es-ES" sz="1600" dirty="0" err="1" smtClean="0"/>
              <a:t>We</a:t>
            </a:r>
            <a:r>
              <a:rPr lang="es-ES" sz="1600" dirty="0" smtClean="0"/>
              <a:t> </a:t>
            </a:r>
            <a:r>
              <a:rPr lang="es-ES" sz="1600" dirty="0" err="1"/>
              <a:t>want</a:t>
            </a:r>
            <a:r>
              <a:rPr lang="es-ES" sz="1600" dirty="0"/>
              <a:t> to be </a:t>
            </a:r>
            <a:r>
              <a:rPr lang="es-ES" sz="1600" dirty="0" err="1"/>
              <a:t>part</a:t>
            </a:r>
            <a:r>
              <a:rPr lang="es-ES" sz="1600" dirty="0"/>
              <a:t> of </a:t>
            </a:r>
            <a:r>
              <a:rPr lang="es-ES" sz="1600" dirty="0" err="1"/>
              <a:t>it</a:t>
            </a:r>
            <a:r>
              <a:rPr lang="es-ES" sz="1600" dirty="0"/>
              <a:t>. </a:t>
            </a:r>
            <a:endParaRPr lang="es-ES" sz="1600" dirty="0" smtClean="0"/>
          </a:p>
          <a:p>
            <a:pPr marL="257175" indent="-257175">
              <a:spcBef>
                <a:spcPct val="20000"/>
              </a:spcBef>
              <a:buClr>
                <a:schemeClr val="folHlink"/>
              </a:buClr>
              <a:buSzPct val="60000"/>
              <a:buFont typeface="Wingdings" pitchFamily="2" charset="2"/>
              <a:buChar char="n"/>
              <a:defRPr/>
            </a:pPr>
            <a:r>
              <a:rPr lang="es-ES" sz="1600" dirty="0" err="1" smtClean="0"/>
              <a:t>We</a:t>
            </a:r>
            <a:r>
              <a:rPr lang="es-ES" sz="1600" dirty="0" smtClean="0"/>
              <a:t> </a:t>
            </a:r>
            <a:r>
              <a:rPr lang="es-ES" sz="1600" dirty="0" err="1"/>
              <a:t>will</a:t>
            </a:r>
            <a:r>
              <a:rPr lang="es-ES" sz="1600" dirty="0"/>
              <a:t> </a:t>
            </a:r>
            <a:r>
              <a:rPr lang="es-ES" sz="1600" dirty="0" err="1"/>
              <a:t>contribute</a:t>
            </a:r>
            <a:r>
              <a:rPr lang="es-ES" sz="1600" dirty="0"/>
              <a:t> </a:t>
            </a:r>
            <a:r>
              <a:rPr lang="es-ES" sz="1600" dirty="0" err="1" smtClean="0"/>
              <a:t>according</a:t>
            </a:r>
            <a:r>
              <a:rPr lang="es-ES" sz="1600" dirty="0" smtClean="0"/>
              <a:t> </a:t>
            </a:r>
            <a:r>
              <a:rPr lang="es-ES" sz="1600" dirty="0"/>
              <a:t>to </a:t>
            </a:r>
            <a:r>
              <a:rPr lang="es-ES" sz="1600" dirty="0" err="1"/>
              <a:t>our</a:t>
            </a:r>
            <a:r>
              <a:rPr lang="es-ES" sz="1600" dirty="0"/>
              <a:t> </a:t>
            </a:r>
            <a:r>
              <a:rPr lang="es-ES" sz="1600" dirty="0" err="1"/>
              <a:t>resources</a:t>
            </a:r>
            <a:r>
              <a:rPr lang="es-ES" sz="1600" dirty="0"/>
              <a:t> and </a:t>
            </a:r>
            <a:r>
              <a:rPr lang="es-ES" sz="1600" dirty="0" err="1"/>
              <a:t>will</a:t>
            </a:r>
            <a:r>
              <a:rPr lang="es-ES" sz="1600" dirty="0"/>
              <a:t> be </a:t>
            </a:r>
            <a:r>
              <a:rPr lang="es-ES" sz="1600" dirty="0" err="1"/>
              <a:t>happy</a:t>
            </a:r>
            <a:r>
              <a:rPr lang="es-ES" sz="1600" dirty="0"/>
              <a:t> to </a:t>
            </a:r>
            <a:r>
              <a:rPr lang="es-ES" sz="1600" dirty="0" err="1"/>
              <a:t>provide</a:t>
            </a:r>
            <a:r>
              <a:rPr lang="es-ES" sz="1600" dirty="0"/>
              <a:t> inputs </a:t>
            </a:r>
            <a:r>
              <a:rPr lang="es-ES" sz="1600" dirty="0" err="1"/>
              <a:t>according</a:t>
            </a:r>
            <a:r>
              <a:rPr lang="es-ES" sz="1600" dirty="0"/>
              <a:t> to </a:t>
            </a:r>
            <a:r>
              <a:rPr lang="es-ES" sz="1600" dirty="0" err="1"/>
              <a:t>our</a:t>
            </a:r>
            <a:r>
              <a:rPr lang="es-ES" sz="1600" dirty="0"/>
              <a:t> </a:t>
            </a:r>
            <a:r>
              <a:rPr lang="es-ES" sz="1600" dirty="0" err="1"/>
              <a:t>scientific</a:t>
            </a:r>
            <a:r>
              <a:rPr lang="es-ES" sz="1600" dirty="0"/>
              <a:t> </a:t>
            </a:r>
            <a:r>
              <a:rPr lang="es-ES" sz="1600" dirty="0" err="1"/>
              <a:t>opinion</a:t>
            </a:r>
            <a:r>
              <a:rPr lang="es-ES" sz="1600" dirty="0"/>
              <a:t> and industrial </a:t>
            </a:r>
            <a:r>
              <a:rPr lang="es-ES" sz="1600" dirty="0" err="1"/>
              <a:t>aims</a:t>
            </a:r>
            <a:r>
              <a:rPr lang="es-ES" sz="1600" dirty="0"/>
              <a:t>. </a:t>
            </a:r>
            <a:endParaRPr lang="en-US" altLang="es-ES" sz="1600" kern="0" dirty="0"/>
          </a:p>
        </p:txBody>
      </p:sp>
    </p:spTree>
    <p:extLst>
      <p:ext uri="{BB962C8B-B14F-4D97-AF65-F5344CB8AC3E}">
        <p14:creationId xmlns:p14="http://schemas.microsoft.com/office/powerpoint/2010/main" val="1536038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28168</TotalTime>
  <Words>502</Words>
  <Application>Microsoft Office PowerPoint</Application>
  <PresentationFormat>Personalizado</PresentationFormat>
  <Paragraphs>51</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Wingdings</vt:lpstr>
      <vt:lpstr>Tahoma</vt:lpstr>
      <vt:lpstr>Calibri</vt:lpstr>
      <vt:lpstr>Mezclas</vt:lpstr>
      <vt:lpstr>CIEMAT perspectives</vt:lpstr>
      <vt:lpstr>Outline</vt:lpstr>
      <vt:lpstr>Introduction</vt:lpstr>
      <vt:lpstr>CIEMAT magnet laboratory</vt:lpstr>
      <vt:lpstr>CIEMAT magnet laboratory</vt:lpstr>
      <vt:lpstr>First step: learning on Nb3Sn coils</vt:lpstr>
      <vt:lpstr>Second step: high field prototype magnet</vt:lpstr>
      <vt:lpstr>Conclusions</vt:lpstr>
    </vt:vector>
  </TitlesOfParts>
  <Company>CIEMAT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coil</dc:title>
  <dc:creator>Fernando Toral</dc:creator>
  <cp:lastModifiedBy>Administrator</cp:lastModifiedBy>
  <cp:revision>1101</cp:revision>
  <dcterms:created xsi:type="dcterms:W3CDTF">2006-04-04T07:28:52Z</dcterms:created>
  <dcterms:modified xsi:type="dcterms:W3CDTF">2019-12-04T20:49:50Z</dcterms:modified>
</cp:coreProperties>
</file>