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3" r:id="rId4"/>
    <p:sldId id="258" r:id="rId5"/>
    <p:sldId id="260" r:id="rId6"/>
    <p:sldId id="265" r:id="rId7"/>
    <p:sldId id="259" r:id="rId8"/>
    <p:sldId id="266" r:id="rId9"/>
    <p:sldId id="267" r:id="rId10"/>
    <p:sldId id="268" r:id="rId11"/>
    <p:sldId id="269" r:id="rId12"/>
    <p:sldId id="270" r:id="rId13"/>
    <p:sldId id="272" r:id="rId14"/>
    <p:sldId id="271" r:id="rId15"/>
    <p:sldId id="273" r:id="rId16"/>
    <p:sldId id="275" r:id="rId17"/>
    <p:sldId id="276" r:id="rId18"/>
    <p:sldId id="278" r:id="rId19"/>
    <p:sldId id="277"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F4BF3-A6A2-4CA5-9369-23F7F0550A61}" type="datetimeFigureOut">
              <a:rPr lang="en-US" smtClean="0"/>
              <a:t>12/4/2019</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C2991-6FDF-4DFC-8FAC-83F2B45598D6}" type="slidenum">
              <a:rPr lang="en-US" smtClean="0"/>
              <a:t>‹#›</a:t>
            </a:fld>
            <a:endParaRPr lang="en-US"/>
          </a:p>
        </p:txBody>
      </p:sp>
    </p:spTree>
    <p:extLst>
      <p:ext uri="{BB962C8B-B14F-4D97-AF65-F5344CB8AC3E}">
        <p14:creationId xmlns:p14="http://schemas.microsoft.com/office/powerpoint/2010/main" val="94261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8C89E9C2-9A00-4115-B685-94C2764F6803}" type="datetime1">
              <a:rPr lang="en-US" smtClean="0"/>
              <a:t>12/4/2019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26203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650F6B50-9E6D-410C-82D1-D5661F708803}" type="datetime1">
              <a:rPr lang="en-US" smtClean="0"/>
              <a:t>12/4/2019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165593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C9EEF039-12FA-4CF6-ACDD-1993B6791DF5}" type="datetime1">
              <a:rPr lang="en-US" smtClean="0"/>
              <a:t>12/4/2019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202406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F23BAC3B-3641-4004-8B5A-567409D5A833}" type="datetime1">
              <a:rPr lang="en-US" smtClean="0"/>
              <a:t>12/4/2019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146285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5251C9B-B985-45E3-A916-4C31D866C276}" type="datetime1">
              <a:rPr lang="en-US" smtClean="0"/>
              <a:t>12/4/2019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23693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B6D81891-97F1-4646-99CE-5EB5A6DEC520}" type="datetime1">
              <a:rPr lang="en-US" smtClean="0"/>
              <a:t>12/4/2019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269398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40423ED8-DADA-4C2F-B032-F3F3C73C1709}" type="datetime1">
              <a:rPr lang="en-US" smtClean="0"/>
              <a:t>12/4/2019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334318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832B713F-294D-44D3-B9D1-AA4B3DCFD756}" type="datetime1">
              <a:rPr lang="en-US" smtClean="0"/>
              <a:t>12/4/2019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248380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8E9355-EBDC-4271-B044-8092AEB7DB15}" type="datetime1">
              <a:rPr lang="en-US" smtClean="0"/>
              <a:t>12/4/2019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126524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3041B9F-798F-49E6-8F46-C4CE82716EDB}" type="datetime1">
              <a:rPr lang="en-US" smtClean="0"/>
              <a:t>12/4/2019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344452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F740F4E-029F-4111-9BDA-44478EA771C4}" type="datetime1">
              <a:rPr lang="en-US" smtClean="0"/>
              <a:t>12/4/2019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40AD6D19-B97F-40C0-BB59-CBBFF5D079F3}" type="slidenum">
              <a:rPr lang="en-US" smtClean="0"/>
              <a:t>‹#›</a:t>
            </a:fld>
            <a:endParaRPr lang="en-US"/>
          </a:p>
        </p:txBody>
      </p:sp>
    </p:spTree>
    <p:extLst>
      <p:ext uri="{BB962C8B-B14F-4D97-AF65-F5344CB8AC3E}">
        <p14:creationId xmlns:p14="http://schemas.microsoft.com/office/powerpoint/2010/main" val="64389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8400-1541-4F3A-98CF-41CBD53E9CE8}" type="datetime1">
              <a:rPr lang="en-US" smtClean="0"/>
              <a:t>12/4/2019</a:t>
            </a:fld>
            <a:endParaRPr lang="en-US"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D6D19-B97F-40C0-BB59-CBBFF5D079F3}" type="slidenum">
              <a:rPr lang="en-US" smtClean="0"/>
              <a:t>‹#›</a:t>
            </a:fld>
            <a:endParaRPr lang="en-US" dirty="0"/>
          </a:p>
        </p:txBody>
      </p:sp>
      <p:sp>
        <p:nvSpPr>
          <p:cNvPr id="7" name="Rettangolo 6"/>
          <p:cNvSpPr/>
          <p:nvPr userDrawn="1"/>
        </p:nvSpPr>
        <p:spPr>
          <a:xfrm>
            <a:off x="3131840" y="2911"/>
            <a:ext cx="4166782" cy="584775"/>
          </a:xfrm>
          <a:prstGeom prst="rect">
            <a:avLst/>
          </a:prstGeom>
        </p:spPr>
        <p:txBody>
          <a:bodyPr wrap="none">
            <a:spAutoFit/>
          </a:bodyPr>
          <a:lstStyle/>
          <a:p>
            <a:r>
              <a:rPr lang="en-US" sz="1600" b="1" dirty="0">
                <a:solidFill>
                  <a:schemeClr val="accent1">
                    <a:lumMod val="75000"/>
                  </a:schemeClr>
                </a:solidFill>
              </a:rPr>
              <a:t>International HFM Meeting 2019 4-5 Dec. 2019</a:t>
            </a:r>
          </a:p>
          <a:p>
            <a:r>
              <a:rPr lang="en-US" sz="1600" dirty="0">
                <a:solidFill>
                  <a:schemeClr val="accent1">
                    <a:lumMod val="75000"/>
                  </a:schemeClr>
                </a:solidFill>
              </a:rPr>
              <a:t>Gaithersburg Marriott Washingtonian Center, </a:t>
            </a:r>
            <a:endParaRPr lang="en-US" sz="1600" b="1" dirty="0">
              <a:solidFill>
                <a:schemeClr val="accent1">
                  <a:lumMod val="75000"/>
                </a:schemeClr>
              </a:solidFill>
            </a:endParaRPr>
          </a:p>
        </p:txBody>
      </p:sp>
      <p:sp>
        <p:nvSpPr>
          <p:cNvPr id="8" name="Rettangolo 7"/>
          <p:cNvSpPr/>
          <p:nvPr userDrawn="1"/>
        </p:nvSpPr>
        <p:spPr>
          <a:xfrm>
            <a:off x="1331640" y="-15094"/>
            <a:ext cx="1652312" cy="307777"/>
          </a:xfrm>
          <a:prstGeom prst="rect">
            <a:avLst/>
          </a:prstGeom>
        </p:spPr>
        <p:txBody>
          <a:bodyPr wrap="none">
            <a:spAutoFit/>
          </a:bodyPr>
          <a:lstStyle/>
          <a:p>
            <a:r>
              <a:rPr lang="en-US" sz="1400" b="1" dirty="0" err="1">
                <a:solidFill>
                  <a:schemeClr val="accent1">
                    <a:lumMod val="75000"/>
                  </a:schemeClr>
                </a:solidFill>
              </a:rPr>
              <a:t>P.Fabbricatore</a:t>
            </a:r>
            <a:r>
              <a:rPr lang="en-US" sz="1400" b="1" dirty="0">
                <a:solidFill>
                  <a:schemeClr val="accent1">
                    <a:lumMod val="75000"/>
                  </a:schemeClr>
                </a:solidFill>
              </a:rPr>
              <a:t> INFN</a:t>
            </a:r>
          </a:p>
        </p:txBody>
      </p:sp>
      <p:pic>
        <p:nvPicPr>
          <p:cNvPr id="10" name="logo.png" descr="logo.png"/>
          <p:cNvPicPr>
            <a:picLocks noChangeAspect="1"/>
          </p:cNvPicPr>
          <p:nvPr userDrawn="1"/>
        </p:nvPicPr>
        <p:blipFill>
          <a:blip r:embed="rId13"/>
          <a:stretch>
            <a:fillRect/>
          </a:stretch>
        </p:blipFill>
        <p:spPr>
          <a:xfrm>
            <a:off x="0" y="1"/>
            <a:ext cx="1115616" cy="563332"/>
          </a:xfrm>
          <a:prstGeom prst="rect">
            <a:avLst/>
          </a:prstGeom>
          <a:ln w="12700">
            <a:miter lim="400000"/>
          </a:ln>
        </p:spPr>
      </p:pic>
    </p:spTree>
    <p:extLst>
      <p:ext uri="{BB962C8B-B14F-4D97-AF65-F5344CB8AC3E}">
        <p14:creationId xmlns:p14="http://schemas.microsoft.com/office/powerpoint/2010/main" val="1487989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1311275"/>
            <a:ext cx="7772400" cy="1470025"/>
          </a:xfrm>
        </p:spPr>
        <p:txBody>
          <a:bodyPr>
            <a:normAutofit/>
          </a:bodyPr>
          <a:lstStyle/>
          <a:p>
            <a:r>
              <a:rPr lang="en-US" b="1" dirty="0">
                <a:solidFill>
                  <a:schemeClr val="tx2">
                    <a:lumMod val="75000"/>
                  </a:schemeClr>
                </a:solidFill>
              </a:rPr>
              <a:t>INFN perspectives</a:t>
            </a:r>
            <a:br>
              <a:rPr lang="en-US" b="1" dirty="0">
                <a:solidFill>
                  <a:schemeClr val="tx2">
                    <a:lumMod val="75000"/>
                  </a:schemeClr>
                </a:solidFill>
              </a:rPr>
            </a:br>
            <a:r>
              <a:rPr lang="en-US" b="1" dirty="0">
                <a:solidFill>
                  <a:schemeClr val="tx2">
                    <a:lumMod val="75000"/>
                  </a:schemeClr>
                </a:solidFill>
              </a:rPr>
              <a:t>in HFM developments</a:t>
            </a:r>
          </a:p>
        </p:txBody>
      </p:sp>
      <p:sp>
        <p:nvSpPr>
          <p:cNvPr id="3" name="Sottotitolo 2"/>
          <p:cNvSpPr>
            <a:spLocks noGrp="1"/>
          </p:cNvSpPr>
          <p:nvPr>
            <p:ph type="subTitle" idx="1"/>
          </p:nvPr>
        </p:nvSpPr>
        <p:spPr>
          <a:xfrm>
            <a:off x="179512" y="3356992"/>
            <a:ext cx="8856984" cy="1752600"/>
          </a:xfrm>
        </p:spPr>
        <p:txBody>
          <a:bodyPr>
            <a:normAutofit/>
          </a:bodyPr>
          <a:lstStyle/>
          <a:p>
            <a:r>
              <a:rPr lang="it-IT" sz="2600" dirty="0">
                <a:solidFill>
                  <a:schemeClr val="accent1">
                    <a:lumMod val="75000"/>
                  </a:schemeClr>
                </a:solidFill>
              </a:rPr>
              <a:t>G. </a:t>
            </a:r>
            <a:r>
              <a:rPr lang="it-IT" sz="2600" dirty="0" err="1">
                <a:solidFill>
                  <a:schemeClr val="accent1">
                    <a:lumMod val="75000"/>
                  </a:schemeClr>
                </a:solidFill>
              </a:rPr>
              <a:t>Bellomo</a:t>
            </a:r>
            <a:r>
              <a:rPr lang="it-IT" sz="2600" dirty="0">
                <a:solidFill>
                  <a:schemeClr val="accent1">
                    <a:lumMod val="75000"/>
                  </a:schemeClr>
                </a:solidFill>
              </a:rPr>
              <a:t>, A. Bersani, B. </a:t>
            </a:r>
            <a:r>
              <a:rPr lang="it-IT" sz="2600" dirty="0" err="1">
                <a:solidFill>
                  <a:schemeClr val="accent1">
                    <a:lumMod val="75000"/>
                  </a:schemeClr>
                </a:solidFill>
              </a:rPr>
              <a:t>Caiffi</a:t>
            </a:r>
            <a:r>
              <a:rPr lang="it-IT" sz="2600" dirty="0">
                <a:solidFill>
                  <a:schemeClr val="accent1">
                    <a:lumMod val="75000"/>
                  </a:schemeClr>
                </a:solidFill>
              </a:rPr>
              <a:t>, </a:t>
            </a:r>
            <a:r>
              <a:rPr lang="it-IT" sz="2600" u="sng" dirty="0">
                <a:solidFill>
                  <a:schemeClr val="accent1">
                    <a:lumMod val="75000"/>
                  </a:schemeClr>
                </a:solidFill>
              </a:rPr>
              <a:t>P. Fabbricatore</a:t>
            </a:r>
            <a:r>
              <a:rPr lang="it-IT" sz="2600" dirty="0">
                <a:solidFill>
                  <a:schemeClr val="accent1">
                    <a:lumMod val="75000"/>
                  </a:schemeClr>
                </a:solidFill>
              </a:rPr>
              <a:t>, S. </a:t>
            </a:r>
            <a:r>
              <a:rPr lang="it-IT" sz="2600" dirty="0" err="1">
                <a:solidFill>
                  <a:schemeClr val="accent1">
                    <a:lumMod val="75000"/>
                  </a:schemeClr>
                </a:solidFill>
              </a:rPr>
              <a:t>Farinon</a:t>
            </a:r>
            <a:r>
              <a:rPr lang="it-IT" sz="2600" dirty="0">
                <a:solidFill>
                  <a:schemeClr val="accent1">
                    <a:lumMod val="75000"/>
                  </a:schemeClr>
                </a:solidFill>
              </a:rPr>
              <a:t>, </a:t>
            </a:r>
          </a:p>
          <a:p>
            <a:r>
              <a:rPr lang="it-IT" sz="2600" dirty="0">
                <a:solidFill>
                  <a:schemeClr val="accent1">
                    <a:lumMod val="75000"/>
                  </a:schemeClr>
                </a:solidFill>
              </a:rPr>
              <a:t>F. Levi, S. Mariotto, </a:t>
            </a:r>
            <a:r>
              <a:rPr lang="it-IT" sz="2600" dirty="0" err="1">
                <a:solidFill>
                  <a:schemeClr val="accent1">
                    <a:lumMod val="75000"/>
                  </a:schemeClr>
                </a:solidFill>
              </a:rPr>
              <a:t>R.Musenich</a:t>
            </a:r>
            <a:r>
              <a:rPr lang="it-IT" sz="2600" dirty="0">
                <a:solidFill>
                  <a:schemeClr val="accent1">
                    <a:lumMod val="75000"/>
                  </a:schemeClr>
                </a:solidFill>
              </a:rPr>
              <a:t>, A. </a:t>
            </a:r>
            <a:r>
              <a:rPr lang="it-IT" sz="2600" dirty="0" err="1">
                <a:solidFill>
                  <a:schemeClr val="accent1">
                    <a:lumMod val="75000"/>
                  </a:schemeClr>
                </a:solidFill>
              </a:rPr>
              <a:t>Pampaloni</a:t>
            </a:r>
            <a:r>
              <a:rPr lang="it-IT" sz="2600" dirty="0">
                <a:solidFill>
                  <a:schemeClr val="accent1">
                    <a:lumMod val="75000"/>
                  </a:schemeClr>
                </a:solidFill>
              </a:rPr>
              <a:t>, M. </a:t>
            </a:r>
            <a:r>
              <a:rPr lang="it-IT" sz="2600" dirty="0" err="1">
                <a:solidFill>
                  <a:schemeClr val="accent1">
                    <a:lumMod val="75000"/>
                  </a:schemeClr>
                </a:solidFill>
              </a:rPr>
              <a:t>Prioli</a:t>
            </a:r>
            <a:r>
              <a:rPr lang="it-IT" sz="2600" dirty="0">
                <a:solidFill>
                  <a:schemeClr val="accent1">
                    <a:lumMod val="75000"/>
                  </a:schemeClr>
                </a:solidFill>
              </a:rPr>
              <a:t>, </a:t>
            </a:r>
          </a:p>
          <a:p>
            <a:r>
              <a:rPr lang="it-IT" sz="2600" dirty="0">
                <a:solidFill>
                  <a:schemeClr val="accent1">
                    <a:lumMod val="75000"/>
                  </a:schemeClr>
                </a:solidFill>
              </a:rPr>
              <a:t>M. Sorbi, M. </a:t>
            </a:r>
            <a:r>
              <a:rPr lang="it-IT" sz="2600" dirty="0" err="1">
                <a:solidFill>
                  <a:schemeClr val="accent1">
                    <a:lumMod val="75000"/>
                  </a:schemeClr>
                </a:solidFill>
              </a:rPr>
              <a:t>Statera</a:t>
            </a:r>
            <a:r>
              <a:rPr lang="it-IT" sz="2600" dirty="0">
                <a:solidFill>
                  <a:schemeClr val="accent1">
                    <a:lumMod val="75000"/>
                  </a:schemeClr>
                </a:solidFill>
              </a:rPr>
              <a:t>, </a:t>
            </a:r>
            <a:r>
              <a:rPr lang="it-IT" sz="2600" dirty="0" err="1">
                <a:solidFill>
                  <a:schemeClr val="accent1">
                    <a:lumMod val="75000"/>
                  </a:schemeClr>
                </a:solidFill>
              </a:rPr>
              <a:t>A.Traverso</a:t>
            </a:r>
            <a:r>
              <a:rPr lang="it-IT" sz="2600" dirty="0">
                <a:solidFill>
                  <a:schemeClr val="accent1">
                    <a:lumMod val="75000"/>
                  </a:schemeClr>
                </a:solidFill>
              </a:rPr>
              <a:t>, R. Valente</a:t>
            </a:r>
            <a:endParaRPr lang="en-US" sz="2600" dirty="0">
              <a:solidFill>
                <a:schemeClr val="accent1">
                  <a:lumMod val="75000"/>
                </a:schemeClr>
              </a:solidFill>
            </a:endParaRPr>
          </a:p>
          <a:p>
            <a:endParaRPr lang="en-US" dirty="0"/>
          </a:p>
        </p:txBody>
      </p:sp>
      <p:sp>
        <p:nvSpPr>
          <p:cNvPr id="4" name="Title 1"/>
          <p:cNvSpPr txBox="1">
            <a:spLocks/>
          </p:cNvSpPr>
          <p:nvPr/>
        </p:nvSpPr>
        <p:spPr>
          <a:xfrm>
            <a:off x="1270000" y="1130300"/>
            <a:ext cx="10464800" cy="330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Segnaposto numero diapositiva 4"/>
          <p:cNvSpPr>
            <a:spLocks noGrp="1"/>
          </p:cNvSpPr>
          <p:nvPr>
            <p:ph type="sldNum" sz="quarter" idx="12"/>
          </p:nvPr>
        </p:nvSpPr>
        <p:spPr/>
        <p:txBody>
          <a:bodyPr/>
          <a:lstStyle/>
          <a:p>
            <a:fld id="{40AD6D19-B97F-40C0-BB59-CBBFF5D079F3}" type="slidenum">
              <a:rPr lang="en-US" smtClean="0"/>
              <a:t>1</a:t>
            </a:fld>
            <a:endParaRPr lang="en-US"/>
          </a:p>
        </p:txBody>
      </p:sp>
    </p:spTree>
    <p:extLst>
      <p:ext uri="{BB962C8B-B14F-4D97-AF65-F5344CB8AC3E}">
        <p14:creationId xmlns:p14="http://schemas.microsoft.com/office/powerpoint/2010/main" val="145596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33514"/>
            <a:ext cx="4027562" cy="21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61172"/>
            <a:ext cx="877397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431" y="1228144"/>
            <a:ext cx="4011058" cy="306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445827" y="548680"/>
            <a:ext cx="7992888" cy="707886"/>
          </a:xfrm>
          <a:prstGeom prst="rect">
            <a:avLst/>
          </a:prstGeom>
          <a:noFill/>
        </p:spPr>
        <p:txBody>
          <a:bodyPr wrap="square" rtlCol="0">
            <a:spAutoFit/>
          </a:bodyPr>
          <a:lstStyle/>
          <a:p>
            <a:r>
              <a:rPr lang="en-US" sz="2000" b="1" dirty="0" err="1">
                <a:solidFill>
                  <a:schemeClr val="tx2">
                    <a:lumMod val="75000"/>
                  </a:schemeClr>
                </a:solidFill>
              </a:rPr>
              <a:t>EuroCirCol</a:t>
            </a:r>
            <a:endParaRPr lang="en-US" sz="2000" b="1" dirty="0">
              <a:solidFill>
                <a:schemeClr val="tx2">
                  <a:lumMod val="75000"/>
                </a:schemeClr>
              </a:solidFill>
            </a:endParaRPr>
          </a:p>
          <a:p>
            <a:r>
              <a:rPr lang="en-US" sz="2000" dirty="0">
                <a:solidFill>
                  <a:schemeClr val="accent1">
                    <a:lumMod val="75000"/>
                  </a:schemeClr>
                </a:solidFill>
              </a:rPr>
              <a:t>The design covered all main  aspects: magnetic, mechanics, quench </a:t>
            </a:r>
          </a:p>
        </p:txBody>
      </p:sp>
      <p:sp>
        <p:nvSpPr>
          <p:cNvPr id="2" name="Segnaposto numero diapositiva 1"/>
          <p:cNvSpPr>
            <a:spLocks noGrp="1"/>
          </p:cNvSpPr>
          <p:nvPr>
            <p:ph type="sldNum" sz="quarter" idx="12"/>
          </p:nvPr>
        </p:nvSpPr>
        <p:spPr/>
        <p:txBody>
          <a:bodyPr/>
          <a:lstStyle/>
          <a:p>
            <a:fld id="{40AD6D19-B97F-40C0-BB59-CBBFF5D079F3}" type="slidenum">
              <a:rPr lang="en-US" smtClean="0"/>
              <a:t>10</a:t>
            </a:fld>
            <a:endParaRPr lang="en-US"/>
          </a:p>
        </p:txBody>
      </p:sp>
    </p:spTree>
    <p:extLst>
      <p:ext uri="{BB962C8B-B14F-4D97-AF65-F5344CB8AC3E}">
        <p14:creationId xmlns:p14="http://schemas.microsoft.com/office/powerpoint/2010/main" val="400965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bg1">
                    <a:lumMod val="85000"/>
                  </a:schemeClr>
                </a:solidFill>
              </a:rPr>
              <a:t>OUTLINE</a:t>
            </a:r>
          </a:p>
          <a:p>
            <a:endParaRPr lang="en-US" sz="2800" dirty="0">
              <a:solidFill>
                <a:schemeClr val="bg1">
                  <a:lumMod val="85000"/>
                </a:schemeClr>
              </a:solidFill>
            </a:endParaRPr>
          </a:p>
          <a:p>
            <a:pPr marL="457200" indent="-457200">
              <a:lnSpc>
                <a:spcPct val="150000"/>
              </a:lnSpc>
              <a:buFont typeface="Arial" panose="020B0604020202020204" pitchFamily="34" charset="0"/>
              <a:buChar char="•"/>
            </a:pPr>
            <a:r>
              <a:rPr lang="en-US" sz="2800" b="1" dirty="0">
                <a:solidFill>
                  <a:schemeClr val="bg1">
                    <a:lumMod val="85000"/>
                  </a:schemeClr>
                </a:solidFill>
              </a:rPr>
              <a:t>INFN strategy</a:t>
            </a:r>
          </a:p>
          <a:p>
            <a:pPr marL="457200" indent="-457200">
              <a:lnSpc>
                <a:spcPct val="150000"/>
              </a:lnSpc>
              <a:buFont typeface="Arial" panose="020B0604020202020204" pitchFamily="34" charset="0"/>
              <a:buChar char="•"/>
            </a:pPr>
            <a:r>
              <a:rPr lang="en-US" sz="2800" b="1" dirty="0">
                <a:solidFill>
                  <a:schemeClr val="bg1">
                    <a:lumMod val="85000"/>
                  </a:schemeClr>
                </a:solidFill>
              </a:rPr>
              <a:t>INFN activities on </a:t>
            </a:r>
            <a:r>
              <a:rPr lang="en-US" sz="2800" b="1" dirty="0" err="1">
                <a:solidFill>
                  <a:schemeClr val="bg1">
                    <a:lumMod val="85000"/>
                  </a:schemeClr>
                </a:solidFill>
              </a:rPr>
              <a:t>sc</a:t>
            </a:r>
            <a:r>
              <a:rPr lang="en-US" sz="2800" b="1" dirty="0">
                <a:solidFill>
                  <a:schemeClr val="bg1">
                    <a:lumMod val="8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bg1">
                    <a:lumMod val="85000"/>
                  </a:schemeClr>
                </a:solidFill>
              </a:rPr>
              <a:t>EuroCirCol</a:t>
            </a:r>
            <a:r>
              <a:rPr lang="en-US" sz="2800" b="1" dirty="0">
                <a:solidFill>
                  <a:schemeClr val="bg1">
                    <a:lumMod val="8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tx2">
                    <a:lumMod val="75000"/>
                  </a:schemeClr>
                </a:solidFill>
              </a:rPr>
              <a:t>Nb</a:t>
            </a:r>
            <a:r>
              <a:rPr lang="en-US" sz="2800" b="1" baseline="-25000" dirty="0">
                <a:solidFill>
                  <a:schemeClr val="tx2">
                    <a:lumMod val="75000"/>
                  </a:schemeClr>
                </a:solidFill>
              </a:rPr>
              <a:t>3</a:t>
            </a:r>
            <a:r>
              <a:rPr lang="en-US" sz="2800" b="1" dirty="0">
                <a:solidFill>
                  <a:schemeClr val="tx2">
                    <a:lumMod val="7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bg1">
                    <a:lumMod val="85000"/>
                  </a:schemeClr>
                </a:solidFill>
              </a:rPr>
              <a:t>HTS R&amp;D </a:t>
            </a:r>
          </a:p>
          <a:p>
            <a:pPr marL="457200" indent="-457200">
              <a:lnSpc>
                <a:spcPct val="150000"/>
              </a:lnSpc>
              <a:buFont typeface="Arial" panose="020B0604020202020204" pitchFamily="34" charset="0"/>
              <a:buChar char="•"/>
            </a:pPr>
            <a:r>
              <a:rPr lang="en-US" sz="2800" b="1" dirty="0">
                <a:solidFill>
                  <a:schemeClr val="bg1">
                    <a:lumMod val="85000"/>
                  </a:schemeClr>
                </a:solidFill>
              </a:rPr>
              <a:t>Schedules and resources</a:t>
            </a:r>
            <a:endParaRPr lang="en-US" sz="2000" dirty="0">
              <a:solidFill>
                <a:schemeClr val="accent1">
                  <a:lumMod val="75000"/>
                </a:schemeClr>
              </a:solidFill>
            </a:endParaRPr>
          </a:p>
        </p:txBody>
      </p:sp>
      <p:sp>
        <p:nvSpPr>
          <p:cNvPr id="3" name="Segnaposto numero diapositiva 2"/>
          <p:cNvSpPr>
            <a:spLocks noGrp="1"/>
          </p:cNvSpPr>
          <p:nvPr>
            <p:ph type="sldNum" sz="quarter" idx="12"/>
          </p:nvPr>
        </p:nvSpPr>
        <p:spPr/>
        <p:txBody>
          <a:bodyPr/>
          <a:lstStyle/>
          <a:p>
            <a:fld id="{40AD6D19-B97F-40C0-BB59-CBBFF5D079F3}" type="slidenum">
              <a:rPr lang="en-US" smtClean="0"/>
              <a:t>11</a:t>
            </a:fld>
            <a:endParaRPr lang="en-US"/>
          </a:p>
        </p:txBody>
      </p:sp>
    </p:spTree>
    <p:extLst>
      <p:ext uri="{BB962C8B-B14F-4D97-AF65-F5344CB8AC3E}">
        <p14:creationId xmlns:p14="http://schemas.microsoft.com/office/powerpoint/2010/main" val="271912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980728"/>
            <a:ext cx="8712968" cy="5375831"/>
          </a:xfrm>
          <a:prstGeom prst="rect">
            <a:avLst/>
          </a:prstGeom>
          <a:noFill/>
        </p:spPr>
        <p:txBody>
          <a:bodyPr wrap="square" rtlCol="0">
            <a:spAutoFit/>
          </a:bodyPr>
          <a:lstStyle/>
          <a:p>
            <a:r>
              <a:rPr lang="en-US" sz="2000" b="1" dirty="0">
                <a:solidFill>
                  <a:schemeClr val="tx2">
                    <a:lumMod val="75000"/>
                  </a:schemeClr>
                </a:solidFill>
              </a:rPr>
              <a:t>From </a:t>
            </a:r>
            <a:r>
              <a:rPr lang="en-US" sz="2000" b="1" dirty="0" err="1">
                <a:solidFill>
                  <a:schemeClr val="tx2">
                    <a:lumMod val="75000"/>
                  </a:schemeClr>
                </a:solidFill>
              </a:rPr>
              <a:t>EuroCirCol</a:t>
            </a:r>
            <a:r>
              <a:rPr lang="en-US" sz="2000" b="1" dirty="0">
                <a:solidFill>
                  <a:schemeClr val="tx2">
                    <a:lumMod val="75000"/>
                  </a:schemeClr>
                </a:solidFill>
              </a:rPr>
              <a:t>  to short model development  (</a:t>
            </a:r>
            <a:r>
              <a:rPr lang="en-US" sz="2000" b="1" dirty="0" err="1">
                <a:solidFill>
                  <a:schemeClr val="tx2">
                    <a:lumMod val="75000"/>
                  </a:schemeClr>
                </a:solidFill>
              </a:rPr>
              <a:t>FalconD</a:t>
            </a:r>
            <a:r>
              <a:rPr lang="en-US" sz="2000" b="1" dirty="0">
                <a:solidFill>
                  <a:schemeClr val="tx2">
                    <a:lumMod val="75000"/>
                  </a:schemeClr>
                </a:solidFill>
              </a:rPr>
              <a:t> project)</a:t>
            </a:r>
          </a:p>
          <a:p>
            <a:endParaRPr lang="en-US" sz="2000" b="1" dirty="0">
              <a:solidFill>
                <a:schemeClr val="accent1">
                  <a:lumMod val="75000"/>
                </a:schemeClr>
              </a:solidFill>
            </a:endParaRPr>
          </a:p>
          <a:p>
            <a:pPr marL="342900" indent="-342900">
              <a:lnSpc>
                <a:spcPts val="2800"/>
              </a:lnSpc>
              <a:buFont typeface="Arial" panose="020B0604020202020204" pitchFamily="34" charset="0"/>
              <a:buChar char="•"/>
            </a:pPr>
            <a:r>
              <a:rPr lang="en-US" sz="2000" dirty="0">
                <a:solidFill>
                  <a:schemeClr val="accent1">
                    <a:lumMod val="75000"/>
                  </a:schemeClr>
                </a:solidFill>
              </a:rPr>
              <a:t>Development in four years of a </a:t>
            </a:r>
            <a:r>
              <a:rPr lang="en-US" sz="2000" b="1" dirty="0">
                <a:solidFill>
                  <a:schemeClr val="accent1">
                    <a:lumMod val="75000"/>
                  </a:schemeClr>
                </a:solidFill>
              </a:rPr>
              <a:t>significant model </a:t>
            </a:r>
            <a:r>
              <a:rPr lang="en-US" sz="2000" dirty="0">
                <a:solidFill>
                  <a:schemeClr val="accent1">
                    <a:lumMod val="75000"/>
                  </a:schemeClr>
                </a:solidFill>
              </a:rPr>
              <a:t>in collaboration </a:t>
            </a:r>
            <a:r>
              <a:rPr lang="en-US" sz="2000" b="1" dirty="0">
                <a:solidFill>
                  <a:schemeClr val="accent1">
                    <a:lumMod val="75000"/>
                  </a:schemeClr>
                </a:solidFill>
              </a:rPr>
              <a:t>with industry,  simplifying as possible the structure</a:t>
            </a:r>
          </a:p>
          <a:p>
            <a:pPr marL="342900" indent="-342900">
              <a:lnSpc>
                <a:spcPts val="2800"/>
              </a:lnSpc>
              <a:buFont typeface="Arial" panose="020B0604020202020204" pitchFamily="34" charset="0"/>
              <a:buChar char="•"/>
            </a:pPr>
            <a:r>
              <a:rPr lang="en-US" sz="2000" dirty="0">
                <a:solidFill>
                  <a:schemeClr val="accent1">
                    <a:lumMod val="75000"/>
                  </a:schemeClr>
                </a:solidFill>
              </a:rPr>
              <a:t>Basic choices: </a:t>
            </a:r>
            <a:r>
              <a:rPr lang="en-US" sz="2000" b="1" dirty="0">
                <a:solidFill>
                  <a:schemeClr val="accent1">
                    <a:lumMod val="75000"/>
                  </a:schemeClr>
                </a:solidFill>
              </a:rPr>
              <a:t>single aperture</a:t>
            </a:r>
            <a:r>
              <a:rPr lang="en-US" sz="2000" dirty="0">
                <a:solidFill>
                  <a:schemeClr val="accent1">
                    <a:lumMod val="75000"/>
                  </a:schemeClr>
                </a:solidFill>
              </a:rPr>
              <a:t>, comparable coil cross section with </a:t>
            </a:r>
            <a:r>
              <a:rPr lang="en-US" sz="2000" dirty="0" err="1">
                <a:solidFill>
                  <a:schemeClr val="accent1">
                    <a:lumMod val="75000"/>
                  </a:schemeClr>
                </a:solidFill>
              </a:rPr>
              <a:t>EuroCirCol</a:t>
            </a:r>
            <a:r>
              <a:rPr lang="en-US" sz="2000" dirty="0">
                <a:solidFill>
                  <a:schemeClr val="accent1">
                    <a:lumMod val="75000"/>
                  </a:schemeClr>
                </a:solidFill>
              </a:rPr>
              <a:t> design , length 1.5 m max</a:t>
            </a:r>
          </a:p>
          <a:p>
            <a:pPr marL="342900" indent="-342900">
              <a:lnSpc>
                <a:spcPts val="2800"/>
              </a:lnSpc>
              <a:buFont typeface="Arial" panose="020B0604020202020204" pitchFamily="34" charset="0"/>
              <a:buChar char="•"/>
            </a:pPr>
            <a:r>
              <a:rPr lang="en-US" sz="2000" dirty="0">
                <a:solidFill>
                  <a:schemeClr val="accent1">
                    <a:lumMod val="75000"/>
                  </a:schemeClr>
                </a:solidFill>
              </a:rPr>
              <a:t>Magnetic field:</a:t>
            </a:r>
          </a:p>
          <a:p>
            <a:pPr marL="800100" lvl="1" indent="-342900" algn="just">
              <a:lnSpc>
                <a:spcPts val="2800"/>
              </a:lnSpc>
              <a:buFont typeface="Arial" panose="020B0604020202020204" pitchFamily="34" charset="0"/>
              <a:buChar char="•"/>
            </a:pPr>
            <a:r>
              <a:rPr lang="en-US" sz="2000" dirty="0">
                <a:solidFill>
                  <a:schemeClr val="accent1">
                    <a:lumMod val="75000"/>
                  </a:schemeClr>
                </a:solidFill>
              </a:rPr>
              <a:t>The minimum target is the first step beyond 11T (as this value is the consolidated state-of-art for accelerator dipoles): </a:t>
            </a:r>
            <a:r>
              <a:rPr lang="en-US" sz="2000" b="1" dirty="0">
                <a:solidFill>
                  <a:schemeClr val="accent1">
                    <a:lumMod val="75000"/>
                  </a:schemeClr>
                </a:solidFill>
              </a:rPr>
              <a:t>12 T</a:t>
            </a:r>
            <a:r>
              <a:rPr lang="en-US" sz="2000" dirty="0">
                <a:solidFill>
                  <a:schemeClr val="accent1">
                    <a:lumMod val="75000"/>
                  </a:schemeClr>
                </a:solidFill>
              </a:rPr>
              <a:t> at 1.9K. This is also a reasonable target considering the limited experience of the team in Nb</a:t>
            </a:r>
            <a:r>
              <a:rPr lang="en-US" sz="2000" baseline="-25000" dirty="0">
                <a:solidFill>
                  <a:schemeClr val="accent1">
                    <a:lumMod val="75000"/>
                  </a:schemeClr>
                </a:solidFill>
              </a:rPr>
              <a:t>3</a:t>
            </a:r>
            <a:r>
              <a:rPr lang="en-US" sz="2000" dirty="0">
                <a:solidFill>
                  <a:schemeClr val="accent1">
                    <a:lumMod val="75000"/>
                  </a:schemeClr>
                </a:solidFill>
              </a:rPr>
              <a:t>Sn technology and the involvement of the industry.</a:t>
            </a:r>
          </a:p>
          <a:p>
            <a:pPr marL="800100" lvl="1" indent="-342900">
              <a:lnSpc>
                <a:spcPts val="2800"/>
              </a:lnSpc>
              <a:buFont typeface="Arial" panose="020B0604020202020204" pitchFamily="34" charset="0"/>
              <a:buChar char="•"/>
            </a:pPr>
            <a:r>
              <a:rPr lang="en-US" sz="2000" dirty="0">
                <a:solidFill>
                  <a:schemeClr val="accent1">
                    <a:lumMod val="75000"/>
                  </a:schemeClr>
                </a:solidFill>
              </a:rPr>
              <a:t>The </a:t>
            </a:r>
            <a:r>
              <a:rPr lang="en-US" sz="2000" i="1" dirty="0">
                <a:solidFill>
                  <a:schemeClr val="accent1">
                    <a:lumMod val="75000"/>
                  </a:schemeClr>
                </a:solidFill>
              </a:rPr>
              <a:t>ultimate</a:t>
            </a:r>
            <a:r>
              <a:rPr lang="en-US" sz="2000" dirty="0">
                <a:solidFill>
                  <a:schemeClr val="accent1">
                    <a:lumMod val="75000"/>
                  </a:schemeClr>
                </a:solidFill>
              </a:rPr>
              <a:t> field of about 14 T (short sample 15.8T)</a:t>
            </a:r>
          </a:p>
          <a:p>
            <a:pPr marL="800100" lvl="1" indent="-342900">
              <a:lnSpc>
                <a:spcPts val="2800"/>
              </a:lnSpc>
              <a:buFont typeface="Arial" panose="020B0604020202020204" pitchFamily="34" charset="0"/>
              <a:buChar char="•"/>
            </a:pPr>
            <a:r>
              <a:rPr lang="en-US" sz="2000" dirty="0">
                <a:solidFill>
                  <a:schemeClr val="accent1">
                    <a:lumMod val="75000"/>
                  </a:schemeClr>
                </a:solidFill>
              </a:rPr>
              <a:t>Under these condition a </a:t>
            </a:r>
            <a:r>
              <a:rPr lang="en-US" sz="2000" b="1" dirty="0">
                <a:solidFill>
                  <a:schemeClr val="accent1">
                    <a:lumMod val="75000"/>
                  </a:schemeClr>
                </a:solidFill>
              </a:rPr>
              <a:t>two layers </a:t>
            </a:r>
            <a:r>
              <a:rPr lang="en-US" sz="2000" dirty="0">
                <a:solidFill>
                  <a:schemeClr val="accent1">
                    <a:lumMod val="75000"/>
                  </a:schemeClr>
                </a:solidFill>
              </a:rPr>
              <a:t>dipole is feasible</a:t>
            </a:r>
          </a:p>
          <a:p>
            <a:pPr marL="342900" indent="-342900">
              <a:lnSpc>
                <a:spcPts val="2800"/>
              </a:lnSpc>
              <a:buFont typeface="Arial" panose="020B0604020202020204" pitchFamily="34" charset="0"/>
              <a:buChar char="•"/>
            </a:pPr>
            <a:r>
              <a:rPr lang="en-US" sz="2000" dirty="0">
                <a:solidFill>
                  <a:schemeClr val="accent1">
                    <a:lumMod val="75000"/>
                  </a:schemeClr>
                </a:solidFill>
              </a:rPr>
              <a:t>Start with </a:t>
            </a:r>
            <a:r>
              <a:rPr lang="en-US" sz="2000" b="1" dirty="0">
                <a:solidFill>
                  <a:schemeClr val="accent1">
                    <a:lumMod val="75000"/>
                  </a:schemeClr>
                </a:solidFill>
              </a:rPr>
              <a:t>existing wire </a:t>
            </a:r>
            <a:r>
              <a:rPr lang="en-US" sz="2000" dirty="0">
                <a:solidFill>
                  <a:schemeClr val="accent1">
                    <a:lumMod val="75000"/>
                  </a:schemeClr>
                </a:solidFill>
              </a:rPr>
              <a:t>(HL-LHC) </a:t>
            </a:r>
          </a:p>
          <a:p>
            <a:pPr marL="342900" indent="-342900">
              <a:lnSpc>
                <a:spcPts val="2800"/>
              </a:lnSpc>
              <a:buFont typeface="Arial" panose="020B0604020202020204" pitchFamily="34" charset="0"/>
              <a:buChar char="•"/>
            </a:pPr>
            <a:r>
              <a:rPr lang="en-US" sz="2000" dirty="0">
                <a:solidFill>
                  <a:schemeClr val="accent1">
                    <a:lumMod val="75000"/>
                  </a:schemeClr>
                </a:solidFill>
              </a:rPr>
              <a:t>Plan the construction of a </a:t>
            </a:r>
            <a:r>
              <a:rPr lang="en-US" sz="2000" b="1" dirty="0">
                <a:solidFill>
                  <a:schemeClr val="accent1">
                    <a:lumMod val="75000"/>
                  </a:schemeClr>
                </a:solidFill>
              </a:rPr>
              <a:t>significant number of coils </a:t>
            </a:r>
          </a:p>
        </p:txBody>
      </p:sp>
      <p:pic>
        <p:nvPicPr>
          <p:cNvPr id="3" name="Picture 2"/>
          <p:cNvPicPr>
            <a:picLocks noChangeAspect="1" noChangeArrowheads="1"/>
          </p:cNvPicPr>
          <p:nvPr/>
        </p:nvPicPr>
        <p:blipFill>
          <a:blip r:embed="rId2" cstate="print"/>
          <a:srcRect/>
          <a:stretch>
            <a:fillRect/>
          </a:stretch>
        </p:blipFill>
        <p:spPr bwMode="auto">
          <a:xfrm>
            <a:off x="7236296" y="4822274"/>
            <a:ext cx="1657427" cy="1534285"/>
          </a:xfrm>
          <a:prstGeom prst="rect">
            <a:avLst/>
          </a:prstGeom>
          <a:noFill/>
          <a:ln w="9525">
            <a:noFill/>
            <a:miter lim="800000"/>
            <a:headEnd/>
            <a:tailEnd/>
          </a:ln>
        </p:spPr>
      </p:pic>
      <p:sp>
        <p:nvSpPr>
          <p:cNvPr id="4" name="Rectangle 2"/>
          <p:cNvSpPr/>
          <p:nvPr/>
        </p:nvSpPr>
        <p:spPr>
          <a:xfrm>
            <a:off x="6228184" y="6334780"/>
            <a:ext cx="3024336" cy="523220"/>
          </a:xfrm>
          <a:prstGeom prst="rect">
            <a:avLst/>
          </a:prstGeom>
        </p:spPr>
        <p:txBody>
          <a:bodyPr wrap="square">
            <a:spAutoFit/>
          </a:bodyPr>
          <a:lstStyle/>
          <a:p>
            <a:pPr algn="ctr"/>
            <a:r>
              <a:rPr lang="en-US" sz="1400" b="1" dirty="0"/>
              <a:t>F</a:t>
            </a:r>
            <a:r>
              <a:rPr lang="en-US" sz="1400" dirty="0"/>
              <a:t>uture </a:t>
            </a:r>
            <a:r>
              <a:rPr lang="en-US" sz="1400" b="1" u="sng" dirty="0"/>
              <a:t>A</a:t>
            </a:r>
            <a:r>
              <a:rPr lang="en-US" sz="1400" dirty="0"/>
              <a:t>ccelerator post-</a:t>
            </a:r>
            <a:r>
              <a:rPr lang="en-US" sz="1400" b="1" u="sng" dirty="0"/>
              <a:t>L</a:t>
            </a:r>
            <a:r>
              <a:rPr lang="en-US" sz="1400" dirty="0"/>
              <a:t>HC</a:t>
            </a:r>
          </a:p>
          <a:p>
            <a:pPr algn="ctr"/>
            <a:r>
              <a:rPr lang="en-US" sz="1400" dirty="0"/>
              <a:t> </a:t>
            </a:r>
            <a:r>
              <a:rPr lang="en-US" sz="1400" b="1" u="sng" dirty="0"/>
              <a:t>C</a:t>
            </a:r>
            <a:r>
              <a:rPr lang="en-US" sz="1400" dirty="0"/>
              <a:t>os-theta </a:t>
            </a:r>
            <a:r>
              <a:rPr lang="en-US" sz="1400" b="1" u="sng" dirty="0" err="1"/>
              <a:t>O</a:t>
            </a:r>
            <a:r>
              <a:rPr lang="en-US" sz="1400" dirty="0" err="1"/>
              <a:t>ptimised</a:t>
            </a:r>
            <a:r>
              <a:rPr lang="en-US" sz="1400" dirty="0"/>
              <a:t> </a:t>
            </a:r>
            <a:r>
              <a:rPr lang="en-US" sz="1400" b="1" u="sng" dirty="0"/>
              <a:t>N</a:t>
            </a:r>
            <a:r>
              <a:rPr lang="en-US" sz="1400" dirty="0"/>
              <a:t>b</a:t>
            </a:r>
            <a:r>
              <a:rPr lang="en-US" sz="1400" baseline="-25000" dirty="0"/>
              <a:t>3</a:t>
            </a:r>
            <a:r>
              <a:rPr lang="en-US" sz="1400" dirty="0"/>
              <a:t>Sn </a:t>
            </a:r>
            <a:r>
              <a:rPr lang="en-US" sz="1400" b="1" dirty="0"/>
              <a:t>D</a:t>
            </a:r>
            <a:r>
              <a:rPr lang="en-US" sz="1400" dirty="0"/>
              <a:t>ipole</a:t>
            </a:r>
          </a:p>
        </p:txBody>
      </p:sp>
      <p:sp>
        <p:nvSpPr>
          <p:cNvPr id="5" name="Segnaposto numero diapositiva 4"/>
          <p:cNvSpPr>
            <a:spLocks noGrp="1"/>
          </p:cNvSpPr>
          <p:nvPr>
            <p:ph type="sldNum" sz="quarter" idx="12"/>
          </p:nvPr>
        </p:nvSpPr>
        <p:spPr/>
        <p:txBody>
          <a:bodyPr/>
          <a:lstStyle/>
          <a:p>
            <a:fld id="{40AD6D19-B97F-40C0-BB59-CBBFF5D079F3}" type="slidenum">
              <a:rPr lang="en-US" smtClean="0"/>
              <a:t>12</a:t>
            </a:fld>
            <a:endParaRPr lang="en-US"/>
          </a:p>
        </p:txBody>
      </p:sp>
    </p:spTree>
    <p:extLst>
      <p:ext uri="{BB962C8B-B14F-4D97-AF65-F5344CB8AC3E}">
        <p14:creationId xmlns:p14="http://schemas.microsoft.com/office/powerpoint/2010/main" val="71180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19682"/>
            <a:ext cx="8483650" cy="543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srcRect/>
          <a:stretch>
            <a:fillRect/>
          </a:stretch>
        </p:blipFill>
        <p:spPr bwMode="auto">
          <a:xfrm>
            <a:off x="8244408" y="14239"/>
            <a:ext cx="899592" cy="832755"/>
          </a:xfrm>
          <a:prstGeom prst="rect">
            <a:avLst/>
          </a:prstGeom>
          <a:noFill/>
          <a:ln w="9525">
            <a:noFill/>
            <a:miter lim="800000"/>
            <a:headEnd/>
            <a:tailEnd/>
          </a:ln>
        </p:spPr>
      </p:pic>
      <p:sp>
        <p:nvSpPr>
          <p:cNvPr id="2" name="Rettangolo 1"/>
          <p:cNvSpPr/>
          <p:nvPr/>
        </p:nvSpPr>
        <p:spPr>
          <a:xfrm>
            <a:off x="3131840" y="764704"/>
            <a:ext cx="2674130" cy="369332"/>
          </a:xfrm>
          <a:prstGeom prst="rect">
            <a:avLst/>
          </a:prstGeom>
        </p:spPr>
        <p:txBody>
          <a:bodyPr wrap="none">
            <a:spAutoFit/>
          </a:bodyPr>
          <a:lstStyle/>
          <a:p>
            <a:r>
              <a:rPr lang="en-US" b="1" dirty="0">
                <a:solidFill>
                  <a:schemeClr val="tx2">
                    <a:lumMod val="75000"/>
                  </a:schemeClr>
                </a:solidFill>
              </a:rPr>
              <a:t>The magnet under design</a:t>
            </a:r>
          </a:p>
        </p:txBody>
      </p:sp>
      <p:sp>
        <p:nvSpPr>
          <p:cNvPr id="4" name="Segnaposto numero diapositiva 3"/>
          <p:cNvSpPr>
            <a:spLocks noGrp="1"/>
          </p:cNvSpPr>
          <p:nvPr>
            <p:ph type="sldNum" sz="quarter" idx="12"/>
          </p:nvPr>
        </p:nvSpPr>
        <p:spPr/>
        <p:txBody>
          <a:bodyPr/>
          <a:lstStyle/>
          <a:p>
            <a:fld id="{40AD6D19-B97F-40C0-BB59-CBBFF5D079F3}" type="slidenum">
              <a:rPr lang="en-US" smtClean="0"/>
              <a:t>13</a:t>
            </a:fld>
            <a:endParaRPr lang="en-US"/>
          </a:p>
        </p:txBody>
      </p:sp>
    </p:spTree>
    <p:extLst>
      <p:ext uri="{BB962C8B-B14F-4D97-AF65-F5344CB8AC3E}">
        <p14:creationId xmlns:p14="http://schemas.microsoft.com/office/powerpoint/2010/main" val="42517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980728"/>
            <a:ext cx="3312368" cy="1015663"/>
          </a:xfrm>
          <a:prstGeom prst="rect">
            <a:avLst/>
          </a:prstGeom>
          <a:noFill/>
        </p:spPr>
        <p:txBody>
          <a:bodyPr wrap="square" rtlCol="0">
            <a:spAutoFit/>
          </a:bodyPr>
          <a:lstStyle/>
          <a:p>
            <a:r>
              <a:rPr lang="en-US" sz="2000" b="1" dirty="0">
                <a:solidFill>
                  <a:schemeClr val="tx2">
                    <a:lumMod val="75000"/>
                  </a:schemeClr>
                </a:solidFill>
              </a:rPr>
              <a:t>The magnet under design:</a:t>
            </a:r>
          </a:p>
          <a:p>
            <a:r>
              <a:rPr lang="en-US" sz="2000" b="1" dirty="0">
                <a:solidFill>
                  <a:schemeClr val="tx2">
                    <a:lumMod val="75000"/>
                  </a:schemeClr>
                </a:solidFill>
              </a:rPr>
              <a:t>Large margins at B=12T</a:t>
            </a:r>
          </a:p>
          <a:p>
            <a:endParaRPr lang="en-US" sz="2000" b="1" dirty="0">
              <a:solidFill>
                <a:schemeClr val="accent1">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88614"/>
            <a:ext cx="4602565" cy="354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41"/>
          <p:cNvGraphicFramePr>
            <a:graphicFrameLocks noGrp="1"/>
          </p:cNvGraphicFramePr>
          <p:nvPr>
            <p:extLst>
              <p:ext uri="{D42A27DB-BD31-4B8C-83A1-F6EECF244321}">
                <p14:modId xmlns:p14="http://schemas.microsoft.com/office/powerpoint/2010/main" val="1894496878"/>
              </p:ext>
            </p:extLst>
          </p:nvPr>
        </p:nvGraphicFramePr>
        <p:xfrm>
          <a:off x="5855549" y="1844824"/>
          <a:ext cx="3167149" cy="2916000"/>
        </p:xfrm>
        <a:graphic>
          <a:graphicData uri="http://schemas.openxmlformats.org/drawingml/2006/table">
            <a:tbl>
              <a:tblPr bandRow="1">
                <a:tableStyleId>{9D7B26C5-4107-4FEC-AEDC-1716B250A1EF}</a:tableStyleId>
              </a:tblPr>
              <a:tblGrid>
                <a:gridCol w="2591085">
                  <a:extLst>
                    <a:ext uri="{9D8B030D-6E8A-4147-A177-3AD203B41FA5}">
                      <a16:colId xmlns:a16="http://schemas.microsoft.com/office/drawing/2014/main" val="1457498980"/>
                    </a:ext>
                  </a:extLst>
                </a:gridCol>
                <a:gridCol w="576064">
                  <a:extLst>
                    <a:ext uri="{9D8B030D-6E8A-4147-A177-3AD203B41FA5}">
                      <a16:colId xmlns:a16="http://schemas.microsoft.com/office/drawing/2014/main" val="2645649899"/>
                    </a:ext>
                  </a:extLst>
                </a:gridCol>
              </a:tblGrid>
              <a:tr h="324000">
                <a:tc>
                  <a:txBody>
                    <a:bodyPr/>
                    <a:lstStyle/>
                    <a:p>
                      <a:r>
                        <a:rPr lang="it-IT" sz="1400" b="1" i="1" dirty="0">
                          <a:latin typeface="Cantarell Regular"/>
                        </a:rPr>
                        <a:t>Strand number</a:t>
                      </a:r>
                      <a:endParaRPr lang="en-US" sz="1400" b="1" i="1" dirty="0">
                        <a:latin typeface="Cantarell Regular"/>
                      </a:endParaRPr>
                    </a:p>
                  </a:txBody>
                  <a:tcPr/>
                </a:tc>
                <a:tc>
                  <a:txBody>
                    <a:bodyPr/>
                    <a:lstStyle/>
                    <a:p>
                      <a:r>
                        <a:rPr lang="it-IT" sz="1400" dirty="0"/>
                        <a:t>40</a:t>
                      </a:r>
                      <a:endParaRPr lang="en-US" sz="1400" dirty="0"/>
                    </a:p>
                  </a:txBody>
                  <a:tcPr/>
                </a:tc>
                <a:extLst>
                  <a:ext uri="{0D108BD9-81ED-4DB2-BD59-A6C34878D82A}">
                    <a16:rowId xmlns:a16="http://schemas.microsoft.com/office/drawing/2014/main" val="3461893398"/>
                  </a:ext>
                </a:extLst>
              </a:tr>
              <a:tr h="324000">
                <a:tc>
                  <a:txBody>
                    <a:bodyPr/>
                    <a:lstStyle/>
                    <a:p>
                      <a:r>
                        <a:rPr lang="it-IT" sz="1400" b="1" i="1" dirty="0">
                          <a:latin typeface="Cantarell Regular"/>
                        </a:rPr>
                        <a:t>Strand diameter [mm]</a:t>
                      </a:r>
                      <a:endParaRPr lang="en-US" sz="1400" b="1" i="1" dirty="0">
                        <a:latin typeface="Cantarell Regular"/>
                      </a:endParaRPr>
                    </a:p>
                  </a:txBody>
                  <a:tcPr/>
                </a:tc>
                <a:tc>
                  <a:txBody>
                    <a:bodyPr/>
                    <a:lstStyle/>
                    <a:p>
                      <a:r>
                        <a:rPr lang="it-IT" sz="1400" dirty="0"/>
                        <a:t>1</a:t>
                      </a:r>
                      <a:endParaRPr lang="en-US" sz="1400" dirty="0"/>
                    </a:p>
                  </a:txBody>
                  <a:tcPr/>
                </a:tc>
                <a:extLst>
                  <a:ext uri="{0D108BD9-81ED-4DB2-BD59-A6C34878D82A}">
                    <a16:rowId xmlns:a16="http://schemas.microsoft.com/office/drawing/2014/main" val="2916056111"/>
                  </a:ext>
                </a:extLst>
              </a:tr>
              <a:tr h="324000">
                <a:tc>
                  <a:txBody>
                    <a:bodyPr/>
                    <a:lstStyle/>
                    <a:p>
                      <a:r>
                        <a:rPr lang="it-IT" sz="1400" b="1" i="1" dirty="0">
                          <a:latin typeface="Cantarell Regular"/>
                        </a:rPr>
                        <a:t>Cable</a:t>
                      </a:r>
                      <a:r>
                        <a:rPr lang="it-IT" sz="1400" b="1" i="1" baseline="0" dirty="0">
                          <a:latin typeface="Cantarell Regular"/>
                        </a:rPr>
                        <a:t> b</a:t>
                      </a:r>
                      <a:r>
                        <a:rPr lang="it-IT" sz="1400" b="1" i="1" dirty="0">
                          <a:latin typeface="Cantarell Regular"/>
                        </a:rPr>
                        <a:t>are width [mm]</a:t>
                      </a:r>
                      <a:endParaRPr lang="en-US" sz="1400" b="1" i="1" dirty="0">
                        <a:latin typeface="Cantarell Regular"/>
                      </a:endParaRPr>
                    </a:p>
                  </a:txBody>
                  <a:tcPr/>
                </a:tc>
                <a:tc>
                  <a:txBody>
                    <a:bodyPr/>
                    <a:lstStyle/>
                    <a:p>
                      <a:r>
                        <a:rPr lang="it-IT" sz="1400" dirty="0"/>
                        <a:t>21</a:t>
                      </a:r>
                      <a:endParaRPr lang="en-US" sz="1400" dirty="0"/>
                    </a:p>
                  </a:txBody>
                  <a:tcPr/>
                </a:tc>
                <a:extLst>
                  <a:ext uri="{0D108BD9-81ED-4DB2-BD59-A6C34878D82A}">
                    <a16:rowId xmlns:a16="http://schemas.microsoft.com/office/drawing/2014/main" val="2857137069"/>
                  </a:ext>
                </a:extLst>
              </a:tr>
              <a:tr h="324000">
                <a:tc>
                  <a:txBody>
                    <a:bodyPr/>
                    <a:lstStyle/>
                    <a:p>
                      <a:r>
                        <a:rPr lang="it-IT" sz="1400" b="1" i="1" dirty="0">
                          <a:latin typeface="Cantarell Regular"/>
                        </a:rPr>
                        <a:t>Cable</a:t>
                      </a:r>
                      <a:r>
                        <a:rPr lang="it-IT" sz="1400" b="1" i="1" baseline="0" dirty="0">
                          <a:latin typeface="Cantarell Regular"/>
                        </a:rPr>
                        <a:t> b</a:t>
                      </a:r>
                      <a:r>
                        <a:rPr lang="it-IT" sz="1400" b="1" i="1" dirty="0">
                          <a:latin typeface="Cantarell Regular"/>
                        </a:rPr>
                        <a:t>are inner thickness [mm]</a:t>
                      </a:r>
                      <a:endParaRPr lang="en-US" sz="1400" b="1" i="1" dirty="0">
                        <a:latin typeface="Cantarell Regular"/>
                      </a:endParaRPr>
                    </a:p>
                  </a:txBody>
                  <a:tcPr/>
                </a:tc>
                <a:tc>
                  <a:txBody>
                    <a:bodyPr/>
                    <a:lstStyle/>
                    <a:p>
                      <a:r>
                        <a:rPr lang="it-IT" sz="1400" dirty="0"/>
                        <a:t>1.72</a:t>
                      </a:r>
                      <a:endParaRPr lang="en-US" sz="1400" dirty="0"/>
                    </a:p>
                  </a:txBody>
                  <a:tcPr/>
                </a:tc>
                <a:extLst>
                  <a:ext uri="{0D108BD9-81ED-4DB2-BD59-A6C34878D82A}">
                    <a16:rowId xmlns:a16="http://schemas.microsoft.com/office/drawing/2014/main" val="1101674061"/>
                  </a:ext>
                </a:extLst>
              </a:tr>
              <a:tr h="324000">
                <a:tc>
                  <a:txBody>
                    <a:bodyPr/>
                    <a:lstStyle/>
                    <a:p>
                      <a:r>
                        <a:rPr lang="it-IT" sz="1400" b="1" i="1" dirty="0">
                          <a:latin typeface="Cantarell Regular"/>
                        </a:rPr>
                        <a:t>Cable</a:t>
                      </a:r>
                      <a:r>
                        <a:rPr lang="it-IT" sz="1400" b="1" i="1" baseline="0" dirty="0">
                          <a:latin typeface="Cantarell Regular"/>
                        </a:rPr>
                        <a:t> b</a:t>
                      </a:r>
                      <a:r>
                        <a:rPr lang="it-IT" sz="1400" b="1" i="1" dirty="0">
                          <a:latin typeface="Cantarell Regular"/>
                        </a:rPr>
                        <a:t>are outer thickness [mm]</a:t>
                      </a:r>
                      <a:endParaRPr lang="en-US" sz="1400" b="1" i="1" dirty="0">
                        <a:latin typeface="Cantarell Regular"/>
                      </a:endParaRPr>
                    </a:p>
                  </a:txBody>
                  <a:tcPr/>
                </a:tc>
                <a:tc>
                  <a:txBody>
                    <a:bodyPr/>
                    <a:lstStyle/>
                    <a:p>
                      <a:r>
                        <a:rPr lang="it-IT" sz="1400" dirty="0"/>
                        <a:t>1.90</a:t>
                      </a:r>
                      <a:endParaRPr lang="en-US" sz="1400" dirty="0"/>
                    </a:p>
                  </a:txBody>
                  <a:tcPr/>
                </a:tc>
                <a:extLst>
                  <a:ext uri="{0D108BD9-81ED-4DB2-BD59-A6C34878D82A}">
                    <a16:rowId xmlns:a16="http://schemas.microsoft.com/office/drawing/2014/main" val="3460474966"/>
                  </a:ext>
                </a:extLst>
              </a:tr>
              <a:tr h="324000">
                <a:tc>
                  <a:txBody>
                    <a:bodyPr/>
                    <a:lstStyle/>
                    <a:p>
                      <a:r>
                        <a:rPr lang="it-IT" sz="1400" b="1" i="1" dirty="0">
                          <a:latin typeface="Cantarell Regular"/>
                        </a:rPr>
                        <a:t>Insulation [mm]</a:t>
                      </a:r>
                      <a:endParaRPr lang="en-US" sz="1400" b="1" i="1" dirty="0">
                        <a:latin typeface="Cantarell Regular"/>
                      </a:endParaRPr>
                    </a:p>
                  </a:txBody>
                  <a:tcPr/>
                </a:tc>
                <a:tc>
                  <a:txBody>
                    <a:bodyPr/>
                    <a:lstStyle/>
                    <a:p>
                      <a:r>
                        <a:rPr lang="it-IT" sz="1400" dirty="0"/>
                        <a:t>0.15</a:t>
                      </a:r>
                      <a:endParaRPr lang="en-US" sz="1400" dirty="0"/>
                    </a:p>
                  </a:txBody>
                  <a:tcPr/>
                </a:tc>
                <a:extLst>
                  <a:ext uri="{0D108BD9-81ED-4DB2-BD59-A6C34878D82A}">
                    <a16:rowId xmlns:a16="http://schemas.microsoft.com/office/drawing/2014/main" val="2297991433"/>
                  </a:ext>
                </a:extLst>
              </a:tr>
              <a:tr h="324000">
                <a:tc>
                  <a:txBody>
                    <a:bodyPr/>
                    <a:lstStyle/>
                    <a:p>
                      <a:r>
                        <a:rPr lang="it-IT" sz="1400" b="1" i="1" dirty="0">
                          <a:latin typeface="Cantarell Regular"/>
                        </a:rPr>
                        <a:t>Keystone angle</a:t>
                      </a:r>
                      <a:endParaRPr lang="en-US" sz="1400" b="1" i="1" dirty="0">
                        <a:latin typeface="Cantarell Regular"/>
                      </a:endParaRPr>
                    </a:p>
                  </a:txBody>
                  <a:tcPr/>
                </a:tc>
                <a:tc>
                  <a:txBody>
                    <a:bodyPr/>
                    <a:lstStyle/>
                    <a:p>
                      <a:r>
                        <a:rPr lang="it-IT" sz="1400" dirty="0"/>
                        <a:t>0.5°</a:t>
                      </a:r>
                      <a:endParaRPr lang="en-US" sz="1400" dirty="0"/>
                    </a:p>
                  </a:txBody>
                  <a:tcPr/>
                </a:tc>
                <a:extLst>
                  <a:ext uri="{0D108BD9-81ED-4DB2-BD59-A6C34878D82A}">
                    <a16:rowId xmlns:a16="http://schemas.microsoft.com/office/drawing/2014/main" val="2944384604"/>
                  </a:ext>
                </a:extLst>
              </a:tr>
              <a:tr h="324000">
                <a:tc>
                  <a:txBody>
                    <a:bodyPr/>
                    <a:lstStyle/>
                    <a:p>
                      <a:r>
                        <a:rPr lang="it-IT" sz="1400" b="1" i="1" dirty="0">
                          <a:latin typeface="Cantarell Regular"/>
                        </a:rPr>
                        <a:t>Cu/Ncu</a:t>
                      </a:r>
                      <a:endParaRPr lang="en-US" sz="1400" b="1" i="1" dirty="0">
                        <a:latin typeface="Cantarell Regular"/>
                      </a:endParaRPr>
                    </a:p>
                  </a:txBody>
                  <a:tcPr/>
                </a:tc>
                <a:tc>
                  <a:txBody>
                    <a:bodyPr/>
                    <a:lstStyle/>
                    <a:p>
                      <a:r>
                        <a:rPr lang="it-IT" sz="1400" dirty="0"/>
                        <a:t>0.9</a:t>
                      </a:r>
                      <a:endParaRPr lang="en-US" sz="1400" dirty="0"/>
                    </a:p>
                  </a:txBody>
                  <a:tcPr/>
                </a:tc>
                <a:extLst>
                  <a:ext uri="{0D108BD9-81ED-4DB2-BD59-A6C34878D82A}">
                    <a16:rowId xmlns:a16="http://schemas.microsoft.com/office/drawing/2014/main" val="1117599655"/>
                  </a:ext>
                </a:extLst>
              </a:tr>
              <a:tr h="324000">
                <a:tc>
                  <a:txBody>
                    <a:bodyPr/>
                    <a:lstStyle/>
                    <a:p>
                      <a:r>
                        <a:rPr lang="it-IT" sz="1400" b="1" i="1" dirty="0">
                          <a:latin typeface="Cantarell Regular"/>
                        </a:rPr>
                        <a:t>J</a:t>
                      </a:r>
                      <a:r>
                        <a:rPr lang="it-IT" sz="1400" b="1" i="1" baseline="-25000" dirty="0">
                          <a:latin typeface="Cantarell Regular"/>
                        </a:rPr>
                        <a:t>c</a:t>
                      </a:r>
                      <a:r>
                        <a:rPr lang="it-IT" sz="1400" b="1" i="1" baseline="0" dirty="0">
                          <a:latin typeface="Cantarell Regular"/>
                        </a:rPr>
                        <a:t> (16 T, 4.2 K) [A/mm</a:t>
                      </a:r>
                      <a:r>
                        <a:rPr lang="it-IT" sz="1400" b="1" i="1" baseline="30000" dirty="0">
                          <a:latin typeface="Cantarell Regular"/>
                        </a:rPr>
                        <a:t>2</a:t>
                      </a:r>
                      <a:r>
                        <a:rPr lang="it-IT" sz="1400" b="1" i="1" baseline="0" dirty="0">
                          <a:latin typeface="Cantarell Regular"/>
                        </a:rPr>
                        <a:t>]</a:t>
                      </a:r>
                      <a:endParaRPr lang="en-US" sz="1400" b="1" i="1" dirty="0">
                        <a:latin typeface="Cantarell Regular"/>
                      </a:endParaRPr>
                    </a:p>
                  </a:txBody>
                  <a:tcPr/>
                </a:tc>
                <a:tc>
                  <a:txBody>
                    <a:bodyPr/>
                    <a:lstStyle/>
                    <a:p>
                      <a:r>
                        <a:rPr lang="it-IT" sz="1400" dirty="0"/>
                        <a:t>1200</a:t>
                      </a:r>
                      <a:endParaRPr lang="en-US" sz="1400" dirty="0"/>
                    </a:p>
                  </a:txBody>
                  <a:tcPr/>
                </a:tc>
                <a:extLst>
                  <a:ext uri="{0D108BD9-81ED-4DB2-BD59-A6C34878D82A}">
                    <a16:rowId xmlns:a16="http://schemas.microsoft.com/office/drawing/2014/main" val="2490285286"/>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229200"/>
            <a:ext cx="6595467" cy="148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4" cstate="print"/>
          <a:srcRect/>
          <a:stretch>
            <a:fillRect/>
          </a:stretch>
        </p:blipFill>
        <p:spPr bwMode="auto">
          <a:xfrm>
            <a:off x="8084560" y="1"/>
            <a:ext cx="1059440" cy="980727"/>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40AD6D19-B97F-40C0-BB59-CBBFF5D079F3}" type="slidenum">
              <a:rPr lang="en-US" smtClean="0"/>
              <a:t>14</a:t>
            </a:fld>
            <a:endParaRPr lang="en-US"/>
          </a:p>
        </p:txBody>
      </p:sp>
    </p:spTree>
    <p:extLst>
      <p:ext uri="{BB962C8B-B14F-4D97-AF65-F5344CB8AC3E}">
        <p14:creationId xmlns:p14="http://schemas.microsoft.com/office/powerpoint/2010/main" val="279389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05" y="1772816"/>
            <a:ext cx="4320480" cy="3245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0081" y="764704"/>
            <a:ext cx="3670091" cy="3024336"/>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cstate="print"/>
          <a:srcRect/>
          <a:stretch>
            <a:fillRect/>
          </a:stretch>
        </p:blipFill>
        <p:spPr bwMode="auto">
          <a:xfrm>
            <a:off x="8309538" y="69395"/>
            <a:ext cx="751114" cy="695309"/>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081" y="3789039"/>
            <a:ext cx="3675014" cy="30283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CasellaDiTesto 1"/>
          <p:cNvSpPr txBox="1"/>
          <p:nvPr/>
        </p:nvSpPr>
        <p:spPr>
          <a:xfrm>
            <a:off x="382705" y="5303235"/>
            <a:ext cx="4176464" cy="1200329"/>
          </a:xfrm>
          <a:prstGeom prst="rect">
            <a:avLst/>
          </a:prstGeom>
          <a:noFill/>
          <a:ln>
            <a:solidFill>
              <a:schemeClr val="tx2">
                <a:lumMod val="75000"/>
              </a:schemeClr>
            </a:solidFill>
          </a:ln>
        </p:spPr>
        <p:txBody>
          <a:bodyPr wrap="square" rtlCol="0">
            <a:spAutoFit/>
          </a:bodyPr>
          <a:lstStyle/>
          <a:p>
            <a:pPr algn="just"/>
            <a:r>
              <a:rPr lang="en-US" dirty="0"/>
              <a:t>Also the mechanical analysis shows that the there are large margins at the minimum target of 12 T with possibilities to go up to 14T</a:t>
            </a:r>
          </a:p>
        </p:txBody>
      </p:sp>
      <p:sp>
        <p:nvSpPr>
          <p:cNvPr id="7" name="CasellaDiTesto 6"/>
          <p:cNvSpPr txBox="1"/>
          <p:nvPr/>
        </p:nvSpPr>
        <p:spPr>
          <a:xfrm>
            <a:off x="414263" y="764704"/>
            <a:ext cx="3312368" cy="1015663"/>
          </a:xfrm>
          <a:prstGeom prst="rect">
            <a:avLst/>
          </a:prstGeom>
          <a:noFill/>
        </p:spPr>
        <p:txBody>
          <a:bodyPr wrap="square" rtlCol="0">
            <a:spAutoFit/>
          </a:bodyPr>
          <a:lstStyle/>
          <a:p>
            <a:r>
              <a:rPr lang="en-US" sz="2000" b="1" dirty="0">
                <a:solidFill>
                  <a:schemeClr val="tx2">
                    <a:lumMod val="75000"/>
                  </a:schemeClr>
                </a:solidFill>
              </a:rPr>
              <a:t>The magnet under design:</a:t>
            </a:r>
          </a:p>
          <a:p>
            <a:r>
              <a:rPr lang="en-US" sz="2000" b="1" dirty="0">
                <a:solidFill>
                  <a:schemeClr val="tx2">
                    <a:lumMod val="75000"/>
                  </a:schemeClr>
                </a:solidFill>
              </a:rPr>
              <a:t>Mechanics</a:t>
            </a:r>
          </a:p>
          <a:p>
            <a:endParaRPr lang="en-US" sz="2000" b="1" dirty="0">
              <a:solidFill>
                <a:schemeClr val="accent1">
                  <a:lumMod val="75000"/>
                </a:schemeClr>
              </a:solidFill>
            </a:endParaRPr>
          </a:p>
        </p:txBody>
      </p:sp>
      <p:sp>
        <p:nvSpPr>
          <p:cNvPr id="3" name="Rettangolo 2"/>
          <p:cNvSpPr/>
          <p:nvPr/>
        </p:nvSpPr>
        <p:spPr>
          <a:xfrm>
            <a:off x="2195736" y="1628800"/>
            <a:ext cx="259228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p:cNvSpPr>
            <a:spLocks noGrp="1"/>
          </p:cNvSpPr>
          <p:nvPr>
            <p:ph type="sldNum" sz="quarter" idx="12"/>
          </p:nvPr>
        </p:nvSpPr>
        <p:spPr/>
        <p:txBody>
          <a:bodyPr/>
          <a:lstStyle/>
          <a:p>
            <a:fld id="{40AD6D19-B97F-40C0-BB59-CBBFF5D079F3}" type="slidenum">
              <a:rPr lang="en-US" smtClean="0"/>
              <a:t>15</a:t>
            </a:fld>
            <a:endParaRPr lang="en-US"/>
          </a:p>
        </p:txBody>
      </p:sp>
    </p:spTree>
    <p:extLst>
      <p:ext uri="{BB962C8B-B14F-4D97-AF65-F5344CB8AC3E}">
        <p14:creationId xmlns:p14="http://schemas.microsoft.com/office/powerpoint/2010/main" val="297801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tx2">
                    <a:lumMod val="75000"/>
                  </a:schemeClr>
                </a:solidFill>
              </a:rPr>
              <a:t>OUTLINE</a:t>
            </a:r>
          </a:p>
          <a:p>
            <a:endParaRPr lang="en-US" sz="2800" dirty="0">
              <a:solidFill>
                <a:schemeClr val="tx2">
                  <a:lumMod val="75000"/>
                </a:schemeClr>
              </a:solidFill>
            </a:endParaRPr>
          </a:p>
          <a:p>
            <a:pPr marL="457200" indent="-457200">
              <a:lnSpc>
                <a:spcPct val="150000"/>
              </a:lnSpc>
              <a:buFont typeface="Arial" panose="020B0604020202020204" pitchFamily="34" charset="0"/>
              <a:buChar char="•"/>
            </a:pPr>
            <a:r>
              <a:rPr lang="en-US" sz="2800" b="1" dirty="0">
                <a:solidFill>
                  <a:schemeClr val="bg1">
                    <a:lumMod val="75000"/>
                  </a:schemeClr>
                </a:solidFill>
              </a:rPr>
              <a:t>INFN strategy</a:t>
            </a:r>
          </a:p>
          <a:p>
            <a:pPr marL="457200" indent="-457200">
              <a:lnSpc>
                <a:spcPct val="150000"/>
              </a:lnSpc>
              <a:buFont typeface="Arial" panose="020B0604020202020204" pitchFamily="34" charset="0"/>
              <a:buChar char="•"/>
            </a:pPr>
            <a:r>
              <a:rPr lang="en-US" sz="2800" b="1" dirty="0">
                <a:solidFill>
                  <a:schemeClr val="bg1">
                    <a:lumMod val="75000"/>
                  </a:schemeClr>
                </a:solidFill>
              </a:rPr>
              <a:t>INFN activities on </a:t>
            </a:r>
            <a:r>
              <a:rPr lang="en-US" sz="2800" b="1" dirty="0" err="1">
                <a:solidFill>
                  <a:schemeClr val="bg1">
                    <a:lumMod val="75000"/>
                  </a:schemeClr>
                </a:solidFill>
              </a:rPr>
              <a:t>sc</a:t>
            </a:r>
            <a:r>
              <a:rPr lang="en-US" sz="2800" b="1" dirty="0">
                <a:solidFill>
                  <a:schemeClr val="bg1">
                    <a:lumMod val="7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bg1">
                    <a:lumMod val="75000"/>
                  </a:schemeClr>
                </a:solidFill>
              </a:rPr>
              <a:t>EuroCirCol</a:t>
            </a:r>
            <a:r>
              <a:rPr lang="en-US" sz="2800" b="1" dirty="0">
                <a:solidFill>
                  <a:schemeClr val="bg1">
                    <a:lumMod val="7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bg1">
                    <a:lumMod val="75000"/>
                  </a:schemeClr>
                </a:solidFill>
              </a:rPr>
              <a:t>Nb</a:t>
            </a:r>
            <a:r>
              <a:rPr lang="en-US" sz="2800" b="1" baseline="-25000" dirty="0">
                <a:solidFill>
                  <a:schemeClr val="bg1">
                    <a:lumMod val="75000"/>
                  </a:schemeClr>
                </a:solidFill>
              </a:rPr>
              <a:t>3</a:t>
            </a:r>
            <a:r>
              <a:rPr lang="en-US" sz="2800" b="1" dirty="0">
                <a:solidFill>
                  <a:schemeClr val="bg1">
                    <a:lumMod val="7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tx2">
                    <a:lumMod val="75000"/>
                  </a:schemeClr>
                </a:solidFill>
              </a:rPr>
              <a:t>HTS R&amp;D </a:t>
            </a:r>
          </a:p>
          <a:p>
            <a:pPr marL="457200" indent="-457200">
              <a:lnSpc>
                <a:spcPct val="150000"/>
              </a:lnSpc>
              <a:buFont typeface="Arial" panose="020B0604020202020204" pitchFamily="34" charset="0"/>
              <a:buChar char="•"/>
            </a:pPr>
            <a:r>
              <a:rPr lang="en-US" sz="2800" b="1" dirty="0">
                <a:solidFill>
                  <a:schemeClr val="bg1">
                    <a:lumMod val="85000"/>
                  </a:schemeClr>
                </a:solidFill>
              </a:rPr>
              <a:t>Schedules and resources</a:t>
            </a:r>
            <a:endParaRPr lang="en-US" sz="2800" b="1" dirty="0">
              <a:solidFill>
                <a:schemeClr val="tx2">
                  <a:lumMod val="75000"/>
                </a:schemeClr>
              </a:solidFill>
            </a:endParaRPr>
          </a:p>
        </p:txBody>
      </p:sp>
      <p:sp>
        <p:nvSpPr>
          <p:cNvPr id="3" name="Segnaposto numero diapositiva 2"/>
          <p:cNvSpPr>
            <a:spLocks noGrp="1"/>
          </p:cNvSpPr>
          <p:nvPr>
            <p:ph type="sldNum" sz="quarter" idx="12"/>
          </p:nvPr>
        </p:nvSpPr>
        <p:spPr/>
        <p:txBody>
          <a:bodyPr/>
          <a:lstStyle/>
          <a:p>
            <a:fld id="{40AD6D19-B97F-40C0-BB59-CBBFF5D079F3}" type="slidenum">
              <a:rPr lang="en-US" smtClean="0"/>
              <a:t>16</a:t>
            </a:fld>
            <a:endParaRPr lang="en-US"/>
          </a:p>
        </p:txBody>
      </p:sp>
    </p:spTree>
    <p:extLst>
      <p:ext uri="{BB962C8B-B14F-4D97-AF65-F5344CB8AC3E}">
        <p14:creationId xmlns:p14="http://schemas.microsoft.com/office/powerpoint/2010/main" val="125423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4283968" y="4231466"/>
            <a:ext cx="4608512" cy="2509902"/>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37431" y="775736"/>
            <a:ext cx="3384376" cy="1200329"/>
          </a:xfrm>
          <a:prstGeom prst="rect">
            <a:avLst/>
          </a:prstGeom>
        </p:spPr>
        <p:txBody>
          <a:bodyPr wrap="square">
            <a:spAutoFit/>
          </a:bodyPr>
          <a:lstStyle/>
          <a:p>
            <a:pPr>
              <a:lnSpc>
                <a:spcPct val="150000"/>
              </a:lnSpc>
            </a:pPr>
            <a:r>
              <a:rPr lang="en-US" sz="2800" b="1" dirty="0">
                <a:solidFill>
                  <a:schemeClr val="tx2">
                    <a:lumMod val="75000"/>
                  </a:schemeClr>
                </a:solidFill>
              </a:rPr>
              <a:t>HTS R&amp;D activities:</a:t>
            </a:r>
          </a:p>
          <a:p>
            <a:pPr>
              <a:lnSpc>
                <a:spcPct val="150000"/>
              </a:lnSpc>
            </a:pPr>
            <a:r>
              <a:rPr lang="en-US" sz="2000" b="1" dirty="0">
                <a:solidFill>
                  <a:schemeClr val="tx2">
                    <a:lumMod val="75000"/>
                  </a:schemeClr>
                </a:solidFill>
              </a:rPr>
              <a:t>INFN internal R&amp;D </a:t>
            </a:r>
          </a:p>
        </p:txBody>
      </p:sp>
      <p:sp>
        <p:nvSpPr>
          <p:cNvPr id="5" name="TextBox 3"/>
          <p:cNvSpPr txBox="1"/>
          <p:nvPr/>
        </p:nvSpPr>
        <p:spPr>
          <a:xfrm>
            <a:off x="411937" y="2070609"/>
            <a:ext cx="1845633"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200" dirty="0">
                <a:solidFill>
                  <a:srgbClr val="FF0000"/>
                </a:solidFill>
              </a:rPr>
              <a:t>BISCOTTO</a:t>
            </a:r>
            <a:endParaRPr lang="en-US" sz="3200" dirty="0">
              <a:solidFill>
                <a:srgbClr val="FF0000"/>
              </a:solidFill>
            </a:endParaRPr>
          </a:p>
        </p:txBody>
      </p:sp>
      <p:sp>
        <p:nvSpPr>
          <p:cNvPr id="6" name="TextBox 4"/>
          <p:cNvSpPr txBox="1"/>
          <p:nvPr/>
        </p:nvSpPr>
        <p:spPr>
          <a:xfrm>
            <a:off x="323527" y="3501008"/>
            <a:ext cx="5620000"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a:solidFill>
                  <a:srgbClr val="FF0000"/>
                </a:solidFill>
              </a:rPr>
              <a:t>BiS</a:t>
            </a:r>
            <a:r>
              <a:rPr lang="it-IT" sz="2800" dirty="0"/>
              <a:t>CCO </a:t>
            </a:r>
            <a:r>
              <a:rPr lang="it-IT" sz="2800" b="1" dirty="0">
                <a:solidFill>
                  <a:srgbClr val="FF0000"/>
                </a:solidFill>
              </a:rPr>
              <a:t>C</a:t>
            </a:r>
            <a:r>
              <a:rPr lang="it-IT" sz="2800" dirty="0">
                <a:solidFill>
                  <a:srgbClr val="FF0000"/>
                </a:solidFill>
              </a:rPr>
              <a:t>o</a:t>
            </a:r>
            <a:r>
              <a:rPr lang="it-IT" sz="2800" dirty="0"/>
              <a:t>sine </a:t>
            </a:r>
            <a:r>
              <a:rPr lang="it-IT" sz="2800" b="1" dirty="0">
                <a:solidFill>
                  <a:srgbClr val="FF0000"/>
                </a:solidFill>
              </a:rPr>
              <a:t>T</a:t>
            </a:r>
            <a:r>
              <a:rPr lang="it-IT" sz="2800" dirty="0"/>
              <a:t>heta </a:t>
            </a:r>
            <a:r>
              <a:rPr lang="it-IT" sz="2800" b="1" dirty="0">
                <a:solidFill>
                  <a:srgbClr val="FF0000"/>
                </a:solidFill>
              </a:rPr>
              <a:t>T</a:t>
            </a:r>
            <a:r>
              <a:rPr lang="it-IT" sz="2800" dirty="0"/>
              <a:t>ilted S</a:t>
            </a:r>
            <a:r>
              <a:rPr lang="it-IT" sz="2800" b="1" dirty="0">
                <a:solidFill>
                  <a:srgbClr val="FF0000"/>
                </a:solidFill>
              </a:rPr>
              <a:t>o</a:t>
            </a:r>
            <a:r>
              <a:rPr lang="it-IT" sz="2800" dirty="0"/>
              <a:t>lenoids</a:t>
            </a:r>
            <a:endParaRPr lang="en-US" sz="2800" dirty="0"/>
          </a:p>
        </p:txBody>
      </p:sp>
      <p:sp>
        <p:nvSpPr>
          <p:cNvPr id="7" name="TextBox 17"/>
          <p:cNvSpPr txBox="1"/>
          <p:nvPr/>
        </p:nvSpPr>
        <p:spPr>
          <a:xfrm>
            <a:off x="5724128" y="1484784"/>
            <a:ext cx="2405402" cy="156966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400" dirty="0"/>
              <a:t>INFN Genova</a:t>
            </a:r>
          </a:p>
          <a:p>
            <a:r>
              <a:rPr lang="it-IT" sz="2400" dirty="0"/>
              <a:t>INFN Milano</a:t>
            </a:r>
          </a:p>
          <a:p>
            <a:r>
              <a:rPr lang="it-IT" sz="2400" dirty="0"/>
              <a:t>CNR-SPIN Genova</a:t>
            </a:r>
          </a:p>
          <a:p>
            <a:r>
              <a:rPr lang="it-IT" sz="2400" dirty="0" err="1"/>
              <a:t>Univ</a:t>
            </a:r>
            <a:r>
              <a:rPr lang="it-IT" sz="2400" dirty="0"/>
              <a:t>. Bologna</a:t>
            </a:r>
            <a:endParaRPr lang="en-US" sz="2400" dirty="0"/>
          </a:p>
        </p:txBody>
      </p:sp>
      <p:pic>
        <p:nvPicPr>
          <p:cNvPr id="8"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82652">
            <a:off x="3381608" y="1047431"/>
            <a:ext cx="1697392" cy="2392352"/>
          </a:xfrm>
          <a:prstGeom prst="rect">
            <a:avLst/>
          </a:prstGeom>
        </p:spPr>
      </p:pic>
      <p:sp>
        <p:nvSpPr>
          <p:cNvPr id="9" name="TextBox 1"/>
          <p:cNvSpPr txBox="1"/>
          <p:nvPr/>
        </p:nvSpPr>
        <p:spPr>
          <a:xfrm>
            <a:off x="4236226" y="4168661"/>
            <a:ext cx="4752528" cy="12080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900"/>
              </a:lnSpc>
            </a:pPr>
            <a:r>
              <a:rPr lang="it-IT" sz="1900" dirty="0"/>
              <a:t>Development of CCT in  </a:t>
            </a:r>
            <a:r>
              <a:rPr lang="it-IT" sz="1900" dirty="0" err="1"/>
              <a:t>BiSCCO</a:t>
            </a:r>
            <a:r>
              <a:rPr lang="it-IT" sz="1900" dirty="0"/>
              <a:t> and  MgB</a:t>
            </a:r>
            <a:r>
              <a:rPr lang="it-IT" sz="1900" baseline="-25000" dirty="0"/>
              <a:t>2</a:t>
            </a:r>
          </a:p>
          <a:p>
            <a:pPr algn="just">
              <a:lnSpc>
                <a:spcPts val="2900"/>
              </a:lnSpc>
            </a:pPr>
            <a:r>
              <a:rPr lang="it-IT" sz="1900" dirty="0" err="1"/>
              <a:t>Past</a:t>
            </a:r>
            <a:r>
              <a:rPr lang="it-IT" sz="1900" dirty="0"/>
              <a:t> </a:t>
            </a:r>
            <a:r>
              <a:rPr lang="it-IT" sz="1900" dirty="0" err="1"/>
              <a:t>experience</a:t>
            </a:r>
            <a:r>
              <a:rPr lang="it-IT" sz="1900" dirty="0"/>
              <a:t> with the </a:t>
            </a:r>
            <a:r>
              <a:rPr lang="it-IT" sz="1900" dirty="0" err="1"/>
              <a:t>construction</a:t>
            </a:r>
            <a:r>
              <a:rPr lang="it-IT" sz="1900" dirty="0"/>
              <a:t> and test of </a:t>
            </a:r>
            <a:r>
              <a:rPr lang="it-IT" sz="1900" dirty="0" err="1"/>
              <a:t>NbTi</a:t>
            </a:r>
            <a:r>
              <a:rPr lang="it-IT" sz="1900" dirty="0"/>
              <a:t> </a:t>
            </a:r>
            <a:r>
              <a:rPr lang="it-IT" sz="1900" dirty="0" err="1"/>
              <a:t>quadrupoles</a:t>
            </a:r>
            <a:r>
              <a:rPr lang="it-IT" sz="1900" dirty="0"/>
              <a:t> (50 Tm) for B-</a:t>
            </a:r>
            <a:r>
              <a:rPr lang="it-IT" sz="1900" dirty="0" err="1"/>
              <a:t>factory</a:t>
            </a:r>
            <a:r>
              <a:rPr lang="it-IT" sz="1900" dirty="0"/>
              <a:t> </a:t>
            </a:r>
            <a:r>
              <a:rPr lang="it-IT" sz="2000" dirty="0"/>
              <a:t>IR</a:t>
            </a:r>
          </a:p>
        </p:txBody>
      </p:sp>
      <p:grpSp>
        <p:nvGrpSpPr>
          <p:cNvPr id="10" name="Group 17"/>
          <p:cNvGrpSpPr/>
          <p:nvPr/>
        </p:nvGrpSpPr>
        <p:grpSpPr>
          <a:xfrm>
            <a:off x="683568" y="4111847"/>
            <a:ext cx="3399433" cy="2315444"/>
            <a:chOff x="2063572" y="1710502"/>
            <a:chExt cx="5127625" cy="3181126"/>
          </a:xfrm>
        </p:grpSpPr>
        <p:grpSp>
          <p:nvGrpSpPr>
            <p:cNvPr id="11" name="Group 10"/>
            <p:cNvGrpSpPr/>
            <p:nvPr/>
          </p:nvGrpSpPr>
          <p:grpSpPr>
            <a:xfrm>
              <a:off x="2063572" y="1710502"/>
              <a:ext cx="5127625" cy="3181126"/>
              <a:chOff x="2002270" y="1616026"/>
              <a:chExt cx="5127625" cy="3181126"/>
            </a:xfrm>
          </p:grpSpPr>
          <p:grpSp>
            <p:nvGrpSpPr>
              <p:cNvPr id="13" name="Group 3"/>
              <p:cNvGrpSpPr/>
              <p:nvPr/>
            </p:nvGrpSpPr>
            <p:grpSpPr>
              <a:xfrm>
                <a:off x="2002270" y="1616026"/>
                <a:ext cx="5127625" cy="3181126"/>
                <a:chOff x="2002270" y="1616026"/>
                <a:chExt cx="5127625" cy="3181126"/>
              </a:xfrm>
            </p:grpSpPr>
            <p:sp>
              <p:nvSpPr>
                <p:cNvPr id="15" name="Rectangle 2"/>
                <p:cNvSpPr/>
                <p:nvPr/>
              </p:nvSpPr>
              <p:spPr>
                <a:xfrm>
                  <a:off x="2002270" y="1780367"/>
                  <a:ext cx="5127625" cy="3016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270" y="1616026"/>
                  <a:ext cx="5127625"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 name="Straight Connector 5"/>
              <p:cNvCxnSpPr/>
              <p:nvPr/>
            </p:nvCxnSpPr>
            <p:spPr>
              <a:xfrm flipH="1">
                <a:off x="4817269" y="2780928"/>
                <a:ext cx="24761" cy="1503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6"/>
            <p:cNvSpPr txBox="1"/>
            <p:nvPr/>
          </p:nvSpPr>
          <p:spPr>
            <a:xfrm>
              <a:off x="2195736" y="4457949"/>
              <a:ext cx="22420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solidFill>
                    <a:schemeClr val="bg1"/>
                  </a:solidFill>
                </a:rPr>
                <a:t>Tilted Solenoid Dipole</a:t>
              </a:r>
              <a:endParaRPr lang="en-US" dirty="0">
                <a:solidFill>
                  <a:schemeClr val="bg1"/>
                </a:solidFill>
              </a:endParaRPr>
            </a:p>
          </p:txBody>
        </p:sp>
      </p:grpSp>
      <p:pic>
        <p:nvPicPr>
          <p:cNvPr id="17" name="Picture 2"/>
          <p:cNvPicPr>
            <a:picLocks noChangeAspect="1" noChangeArrowheads="1"/>
          </p:cNvPicPr>
          <p:nvPr/>
        </p:nvPicPr>
        <p:blipFill>
          <a:blip r:embed="rId4" cstate="print"/>
          <a:srcRect/>
          <a:stretch>
            <a:fillRect/>
          </a:stretch>
        </p:blipFill>
        <p:spPr bwMode="auto">
          <a:xfrm>
            <a:off x="4423666" y="5486417"/>
            <a:ext cx="4329115" cy="1043058"/>
          </a:xfrm>
          <a:prstGeom prst="rect">
            <a:avLst/>
          </a:prstGeom>
          <a:noFill/>
          <a:ln w="9525">
            <a:noFill/>
            <a:miter lim="800000"/>
            <a:headEnd/>
            <a:tailEnd/>
          </a:ln>
        </p:spPr>
      </p:pic>
      <p:sp>
        <p:nvSpPr>
          <p:cNvPr id="21" name="Segnaposto numero diapositiva 20"/>
          <p:cNvSpPr>
            <a:spLocks noGrp="1"/>
          </p:cNvSpPr>
          <p:nvPr>
            <p:ph type="sldNum" sz="quarter" idx="12"/>
          </p:nvPr>
        </p:nvSpPr>
        <p:spPr/>
        <p:txBody>
          <a:bodyPr/>
          <a:lstStyle/>
          <a:p>
            <a:fld id="{40AD6D19-B97F-40C0-BB59-CBBFF5D079F3}" type="slidenum">
              <a:rPr lang="en-US" smtClean="0"/>
              <a:t>17</a:t>
            </a:fld>
            <a:endParaRPr lang="en-US"/>
          </a:p>
        </p:txBody>
      </p:sp>
    </p:spTree>
    <p:extLst>
      <p:ext uri="{BB962C8B-B14F-4D97-AF65-F5344CB8AC3E}">
        <p14:creationId xmlns:p14="http://schemas.microsoft.com/office/powerpoint/2010/main" val="86913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30" y="1101556"/>
            <a:ext cx="5122571" cy="340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671306"/>
            <a:ext cx="5268441" cy="192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p:cNvSpPr txBox="1"/>
          <p:nvPr/>
        </p:nvSpPr>
        <p:spPr>
          <a:xfrm>
            <a:off x="2771800" y="980727"/>
            <a:ext cx="1845633"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3200" dirty="0">
                <a:solidFill>
                  <a:srgbClr val="FF0000"/>
                </a:solidFill>
              </a:rPr>
              <a:t>BISCOTTO</a:t>
            </a:r>
            <a:endParaRPr lang="en-US" sz="3200" dirty="0">
              <a:solidFill>
                <a:srgbClr val="FF0000"/>
              </a:solidFill>
            </a:endParaRPr>
          </a:p>
        </p:txBody>
      </p:sp>
      <p:sp>
        <p:nvSpPr>
          <p:cNvPr id="2" name="CasellaDiTesto 1"/>
          <p:cNvSpPr txBox="1"/>
          <p:nvPr/>
        </p:nvSpPr>
        <p:spPr>
          <a:xfrm>
            <a:off x="4881406" y="836712"/>
            <a:ext cx="348007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INFN design under coordination of </a:t>
            </a:r>
            <a:r>
              <a:rPr lang="en-US" dirty="0" err="1"/>
              <a:t>R.Musenich</a:t>
            </a:r>
            <a:endParaRPr lang="en-US" dirty="0"/>
          </a:p>
          <a:p>
            <a:pPr marL="285750" indent="-285750">
              <a:buFont typeface="Arial" panose="020B0604020202020204" pitchFamily="34" charset="0"/>
              <a:buChar char="•"/>
            </a:pPr>
            <a:r>
              <a:rPr lang="en-US" dirty="0" err="1"/>
              <a:t>BiSCCO</a:t>
            </a:r>
            <a:r>
              <a:rPr lang="en-US" dirty="0"/>
              <a:t> wire developed by CNR SPIN  (</a:t>
            </a:r>
            <a:r>
              <a:rPr lang="en-US" dirty="0" err="1"/>
              <a:t>A.Malagoli</a:t>
            </a:r>
            <a:r>
              <a:rPr lang="en-US" dirty="0"/>
              <a:t> and </a:t>
            </a:r>
            <a:r>
              <a:rPr lang="en-US" dirty="0" err="1"/>
              <a:t>A.Leveratto</a:t>
            </a:r>
            <a:r>
              <a:rPr lang="en-US" dirty="0"/>
              <a:t>)</a:t>
            </a:r>
          </a:p>
          <a:p>
            <a:pPr marL="285750" indent="-285750">
              <a:buFont typeface="Arial" panose="020B0604020202020204" pitchFamily="34" charset="0"/>
              <a:buChar char="•"/>
            </a:pPr>
            <a:r>
              <a:rPr lang="en-US" dirty="0"/>
              <a:t>PhD </a:t>
            </a:r>
            <a:r>
              <a:rPr lang="en-US" dirty="0" err="1"/>
              <a:t>A.Traverso</a:t>
            </a:r>
            <a:r>
              <a:rPr lang="en-US" dirty="0"/>
              <a:t> (regional funds)</a:t>
            </a:r>
          </a:p>
          <a:p>
            <a:pPr marL="285750" indent="-285750">
              <a:buFont typeface="Arial" panose="020B0604020202020204" pitchFamily="34" charset="0"/>
              <a:buChar char="•"/>
            </a:pPr>
            <a:r>
              <a:rPr lang="en-US" dirty="0"/>
              <a:t>Test at LASA in a test facility for HTS magnets</a:t>
            </a:r>
          </a:p>
          <a:p>
            <a:r>
              <a:rPr lang="en-US" dirty="0"/>
              <a:t>      </a:t>
            </a:r>
          </a:p>
        </p:txBody>
      </p:sp>
      <p:sp>
        <p:nvSpPr>
          <p:cNvPr id="3" name="CasellaDiTesto 2"/>
          <p:cNvSpPr txBox="1"/>
          <p:nvPr/>
        </p:nvSpPr>
        <p:spPr>
          <a:xfrm>
            <a:off x="630294" y="3628857"/>
            <a:ext cx="2705301" cy="646331"/>
          </a:xfrm>
          <a:prstGeom prst="rect">
            <a:avLst/>
          </a:prstGeom>
          <a:noFill/>
        </p:spPr>
        <p:txBody>
          <a:bodyPr wrap="square" rtlCol="0">
            <a:spAutoFit/>
          </a:bodyPr>
          <a:lstStyle/>
          <a:p>
            <a:r>
              <a:rPr lang="en-US" dirty="0"/>
              <a:t>Winding tests and 2-layer demonstrator  ongoing</a:t>
            </a:r>
          </a:p>
        </p:txBody>
      </p:sp>
      <p:sp>
        <p:nvSpPr>
          <p:cNvPr id="4" name="Segnaposto numero diapositiva 3"/>
          <p:cNvSpPr>
            <a:spLocks noGrp="1"/>
          </p:cNvSpPr>
          <p:nvPr>
            <p:ph type="sldNum" sz="quarter" idx="12"/>
          </p:nvPr>
        </p:nvSpPr>
        <p:spPr/>
        <p:txBody>
          <a:bodyPr/>
          <a:lstStyle/>
          <a:p>
            <a:fld id="{40AD6D19-B97F-40C0-BB59-CBBFF5D079F3}" type="slidenum">
              <a:rPr lang="en-US" smtClean="0"/>
              <a:t>18</a:t>
            </a:fld>
            <a:endParaRPr 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822" y="4470150"/>
            <a:ext cx="3059882" cy="2125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2 7"/>
          <p:cNvCxnSpPr>
            <a:cxnSpLocks/>
          </p:cNvCxnSpPr>
          <p:nvPr/>
        </p:nvCxnSpPr>
        <p:spPr>
          <a:xfrm>
            <a:off x="6553200" y="2924944"/>
            <a:ext cx="1691208" cy="5561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FD8BA771-3CC5-4718-934D-90C9C5A888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449" r="43979" b="40113"/>
          <a:stretch/>
        </p:blipFill>
        <p:spPr>
          <a:xfrm rot="5400000">
            <a:off x="6203698" y="2661399"/>
            <a:ext cx="5122571" cy="1041150"/>
          </a:xfrm>
          <a:prstGeom prst="rect">
            <a:avLst/>
          </a:prstGeom>
        </p:spPr>
      </p:pic>
    </p:spTree>
    <p:extLst>
      <p:ext uri="{BB962C8B-B14F-4D97-AF65-F5344CB8AC3E}">
        <p14:creationId xmlns:p14="http://schemas.microsoft.com/office/powerpoint/2010/main" val="216326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tx2">
                    <a:lumMod val="75000"/>
                  </a:schemeClr>
                </a:solidFill>
              </a:rPr>
              <a:t>OUTLINE</a:t>
            </a:r>
          </a:p>
          <a:p>
            <a:endParaRPr lang="en-US" sz="2800" dirty="0">
              <a:solidFill>
                <a:schemeClr val="tx2">
                  <a:lumMod val="75000"/>
                </a:schemeClr>
              </a:solidFill>
            </a:endParaRPr>
          </a:p>
          <a:p>
            <a:pPr marL="457200" indent="-457200">
              <a:lnSpc>
                <a:spcPct val="150000"/>
              </a:lnSpc>
              <a:buFont typeface="Arial" panose="020B0604020202020204" pitchFamily="34" charset="0"/>
              <a:buChar char="•"/>
            </a:pPr>
            <a:r>
              <a:rPr lang="en-US" sz="2800" b="1" dirty="0">
                <a:solidFill>
                  <a:schemeClr val="bg1">
                    <a:lumMod val="75000"/>
                  </a:schemeClr>
                </a:solidFill>
              </a:rPr>
              <a:t>INFN strategy</a:t>
            </a:r>
          </a:p>
          <a:p>
            <a:pPr marL="457200" indent="-457200">
              <a:lnSpc>
                <a:spcPct val="150000"/>
              </a:lnSpc>
              <a:buFont typeface="Arial" panose="020B0604020202020204" pitchFamily="34" charset="0"/>
              <a:buChar char="•"/>
            </a:pPr>
            <a:r>
              <a:rPr lang="en-US" sz="2800" b="1" dirty="0">
                <a:solidFill>
                  <a:schemeClr val="bg1">
                    <a:lumMod val="75000"/>
                  </a:schemeClr>
                </a:solidFill>
              </a:rPr>
              <a:t>INFN activities on </a:t>
            </a:r>
            <a:r>
              <a:rPr lang="en-US" sz="2800" b="1" dirty="0" err="1">
                <a:solidFill>
                  <a:schemeClr val="bg1">
                    <a:lumMod val="75000"/>
                  </a:schemeClr>
                </a:solidFill>
              </a:rPr>
              <a:t>sc</a:t>
            </a:r>
            <a:r>
              <a:rPr lang="en-US" sz="2800" b="1" dirty="0">
                <a:solidFill>
                  <a:schemeClr val="bg1">
                    <a:lumMod val="7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bg1">
                    <a:lumMod val="75000"/>
                  </a:schemeClr>
                </a:solidFill>
              </a:rPr>
              <a:t>EuroCirCol</a:t>
            </a:r>
            <a:r>
              <a:rPr lang="en-US" sz="2800" b="1" dirty="0">
                <a:solidFill>
                  <a:schemeClr val="bg1">
                    <a:lumMod val="7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bg1">
                    <a:lumMod val="75000"/>
                  </a:schemeClr>
                </a:solidFill>
              </a:rPr>
              <a:t>Nb</a:t>
            </a:r>
            <a:r>
              <a:rPr lang="en-US" sz="2800" b="1" baseline="-25000" dirty="0">
                <a:solidFill>
                  <a:schemeClr val="bg1">
                    <a:lumMod val="75000"/>
                  </a:schemeClr>
                </a:solidFill>
              </a:rPr>
              <a:t>3</a:t>
            </a:r>
            <a:r>
              <a:rPr lang="en-US" sz="2800" b="1" dirty="0">
                <a:solidFill>
                  <a:schemeClr val="bg1">
                    <a:lumMod val="7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bg1">
                    <a:lumMod val="75000"/>
                  </a:schemeClr>
                </a:solidFill>
              </a:rPr>
              <a:t>HTS R&amp;D </a:t>
            </a:r>
          </a:p>
          <a:p>
            <a:pPr marL="457200" indent="-457200">
              <a:lnSpc>
                <a:spcPct val="150000"/>
              </a:lnSpc>
              <a:buFont typeface="Arial" panose="020B0604020202020204" pitchFamily="34" charset="0"/>
              <a:buChar char="•"/>
            </a:pPr>
            <a:r>
              <a:rPr lang="en-US" sz="2800" b="1" dirty="0">
                <a:solidFill>
                  <a:schemeClr val="tx2">
                    <a:lumMod val="75000"/>
                  </a:schemeClr>
                </a:solidFill>
              </a:rPr>
              <a:t>Schedules and resources</a:t>
            </a:r>
          </a:p>
        </p:txBody>
      </p:sp>
      <p:sp>
        <p:nvSpPr>
          <p:cNvPr id="3" name="Segnaposto numero diapositiva 2"/>
          <p:cNvSpPr>
            <a:spLocks noGrp="1"/>
          </p:cNvSpPr>
          <p:nvPr>
            <p:ph type="sldNum" sz="quarter" idx="12"/>
          </p:nvPr>
        </p:nvSpPr>
        <p:spPr/>
        <p:txBody>
          <a:bodyPr/>
          <a:lstStyle/>
          <a:p>
            <a:fld id="{40AD6D19-B97F-40C0-BB59-CBBFF5D079F3}" type="slidenum">
              <a:rPr lang="en-US" smtClean="0"/>
              <a:t>19</a:t>
            </a:fld>
            <a:endParaRPr lang="en-US"/>
          </a:p>
        </p:txBody>
      </p:sp>
    </p:spTree>
    <p:extLst>
      <p:ext uri="{BB962C8B-B14F-4D97-AF65-F5344CB8AC3E}">
        <p14:creationId xmlns:p14="http://schemas.microsoft.com/office/powerpoint/2010/main" val="376815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tx2">
                    <a:lumMod val="75000"/>
                  </a:schemeClr>
                </a:solidFill>
              </a:rPr>
              <a:t>OUTLINE</a:t>
            </a:r>
          </a:p>
          <a:p>
            <a:endParaRPr lang="en-US" sz="2800" dirty="0">
              <a:solidFill>
                <a:schemeClr val="tx2">
                  <a:lumMod val="75000"/>
                </a:schemeClr>
              </a:solidFill>
            </a:endParaRPr>
          </a:p>
          <a:p>
            <a:pPr marL="457200" indent="-457200">
              <a:lnSpc>
                <a:spcPct val="150000"/>
              </a:lnSpc>
              <a:buFont typeface="Arial" panose="020B0604020202020204" pitchFamily="34" charset="0"/>
              <a:buChar char="•"/>
            </a:pPr>
            <a:r>
              <a:rPr lang="en-US" sz="2800" b="1" dirty="0">
                <a:solidFill>
                  <a:schemeClr val="tx2">
                    <a:lumMod val="75000"/>
                  </a:schemeClr>
                </a:solidFill>
              </a:rPr>
              <a:t>INFN strategy</a:t>
            </a:r>
          </a:p>
          <a:p>
            <a:pPr marL="457200" indent="-457200">
              <a:lnSpc>
                <a:spcPct val="150000"/>
              </a:lnSpc>
              <a:buFont typeface="Arial" panose="020B0604020202020204" pitchFamily="34" charset="0"/>
              <a:buChar char="•"/>
            </a:pPr>
            <a:r>
              <a:rPr lang="en-US" sz="2800" b="1" dirty="0">
                <a:solidFill>
                  <a:schemeClr val="tx2">
                    <a:lumMod val="75000"/>
                  </a:schemeClr>
                </a:solidFill>
              </a:rPr>
              <a:t>INFN activities on </a:t>
            </a:r>
            <a:r>
              <a:rPr lang="en-US" sz="2800" b="1" dirty="0" err="1">
                <a:solidFill>
                  <a:schemeClr val="tx2">
                    <a:lumMod val="75000"/>
                  </a:schemeClr>
                </a:solidFill>
              </a:rPr>
              <a:t>sc</a:t>
            </a:r>
            <a:r>
              <a:rPr lang="en-US" sz="2800" b="1" dirty="0">
                <a:solidFill>
                  <a:schemeClr val="tx2">
                    <a:lumMod val="7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tx2">
                    <a:lumMod val="75000"/>
                  </a:schemeClr>
                </a:solidFill>
              </a:rPr>
              <a:t>EuroCirCol</a:t>
            </a:r>
            <a:r>
              <a:rPr lang="en-US" sz="2800" b="1" dirty="0">
                <a:solidFill>
                  <a:schemeClr val="tx2">
                    <a:lumMod val="7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tx2">
                    <a:lumMod val="75000"/>
                  </a:schemeClr>
                </a:solidFill>
              </a:rPr>
              <a:t>Nb</a:t>
            </a:r>
            <a:r>
              <a:rPr lang="en-US" sz="2800" b="1" baseline="-25000" dirty="0">
                <a:solidFill>
                  <a:schemeClr val="tx2">
                    <a:lumMod val="75000"/>
                  </a:schemeClr>
                </a:solidFill>
              </a:rPr>
              <a:t>3</a:t>
            </a:r>
            <a:r>
              <a:rPr lang="en-US" sz="2800" b="1" dirty="0">
                <a:solidFill>
                  <a:schemeClr val="tx2">
                    <a:lumMod val="7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tx2">
                    <a:lumMod val="75000"/>
                  </a:schemeClr>
                </a:solidFill>
              </a:rPr>
              <a:t>HTS R&amp;D</a:t>
            </a:r>
          </a:p>
          <a:p>
            <a:pPr marL="457200" indent="-457200">
              <a:lnSpc>
                <a:spcPct val="150000"/>
              </a:lnSpc>
              <a:buFont typeface="Arial" panose="020B0604020202020204" pitchFamily="34" charset="0"/>
              <a:buChar char="•"/>
            </a:pPr>
            <a:r>
              <a:rPr lang="en-US" sz="2800" b="1" dirty="0">
                <a:solidFill>
                  <a:schemeClr val="tx2">
                    <a:lumMod val="75000"/>
                  </a:schemeClr>
                </a:solidFill>
              </a:rPr>
              <a:t>Schedules and resources </a:t>
            </a:r>
          </a:p>
        </p:txBody>
      </p:sp>
      <p:sp>
        <p:nvSpPr>
          <p:cNvPr id="3" name="Segnaposto numero diapositiva 2"/>
          <p:cNvSpPr>
            <a:spLocks noGrp="1"/>
          </p:cNvSpPr>
          <p:nvPr>
            <p:ph type="sldNum" sz="quarter" idx="12"/>
          </p:nvPr>
        </p:nvSpPr>
        <p:spPr/>
        <p:txBody>
          <a:bodyPr/>
          <a:lstStyle/>
          <a:p>
            <a:fld id="{40AD6D19-B97F-40C0-BB59-CBBFF5D079F3}" type="slidenum">
              <a:rPr lang="en-US" smtClean="0"/>
              <a:t>2</a:t>
            </a:fld>
            <a:endParaRPr lang="en-US"/>
          </a:p>
        </p:txBody>
      </p:sp>
    </p:spTree>
    <p:extLst>
      <p:ext uri="{BB962C8B-B14F-4D97-AF65-F5344CB8AC3E}">
        <p14:creationId xmlns:p14="http://schemas.microsoft.com/office/powerpoint/2010/main" val="186879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p:cNvSpPr/>
          <p:nvPr/>
        </p:nvSpPr>
        <p:spPr>
          <a:xfrm>
            <a:off x="392584" y="2457379"/>
            <a:ext cx="2883271" cy="648072"/>
          </a:xfrm>
          <a:prstGeom prst="rect">
            <a:avLst/>
          </a:prstGeom>
          <a:gradFill flip="none" rotWithShape="1">
            <a:gsLst>
              <a:gs pos="0">
                <a:srgbClr val="FFEFD1"/>
              </a:gs>
              <a:gs pos="100000">
                <a:srgbClr val="F0EBD5"/>
              </a:gs>
              <a:gs pos="24000">
                <a:srgbClr val="D1C39F"/>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p:cNvSpPr/>
          <p:nvPr/>
        </p:nvSpPr>
        <p:spPr>
          <a:xfrm>
            <a:off x="392585"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p:cNvSpPr/>
          <p:nvPr/>
        </p:nvSpPr>
        <p:spPr>
          <a:xfrm>
            <a:off x="1112665"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1832745"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2555774"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3275854"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3995934"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4701208"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5421288" y="1927113"/>
            <a:ext cx="720080"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392585" y="1927113"/>
            <a:ext cx="5832648" cy="366317"/>
          </a:xfrm>
          <a:prstGeom prst="rect">
            <a:avLst/>
          </a:prstGeom>
          <a:noFill/>
        </p:spPr>
        <p:txBody>
          <a:bodyPr wrap="square" rtlCol="0">
            <a:spAutoFit/>
          </a:bodyPr>
          <a:lstStyle/>
          <a:p>
            <a:r>
              <a:rPr lang="en-US" dirty="0"/>
              <a:t> 2019     2020     2021     2022     2023    2024      2025    2026</a:t>
            </a:r>
          </a:p>
        </p:txBody>
      </p:sp>
      <p:sp>
        <p:nvSpPr>
          <p:cNvPr id="17" name="CasellaDiTesto 16"/>
          <p:cNvSpPr txBox="1"/>
          <p:nvPr/>
        </p:nvSpPr>
        <p:spPr>
          <a:xfrm>
            <a:off x="508490" y="2562033"/>
            <a:ext cx="2952328" cy="369332"/>
          </a:xfrm>
          <a:prstGeom prst="rect">
            <a:avLst/>
          </a:prstGeom>
          <a:noFill/>
        </p:spPr>
        <p:txBody>
          <a:bodyPr wrap="square" rtlCol="0">
            <a:spAutoFit/>
          </a:bodyPr>
          <a:lstStyle/>
          <a:p>
            <a:r>
              <a:rPr lang="en-US" dirty="0"/>
              <a:t>D2 prototype and series</a:t>
            </a:r>
          </a:p>
        </p:txBody>
      </p:sp>
      <p:sp>
        <p:nvSpPr>
          <p:cNvPr id="18" name="Rettangolo 17"/>
          <p:cNvSpPr/>
          <p:nvPr/>
        </p:nvSpPr>
        <p:spPr>
          <a:xfrm>
            <a:off x="392585" y="3270992"/>
            <a:ext cx="2883270" cy="648072"/>
          </a:xfrm>
          <a:prstGeom prst="rect">
            <a:avLst/>
          </a:prstGeom>
          <a:gradFill flip="none" rotWithShape="1">
            <a:gsLst>
              <a:gs pos="2000">
                <a:srgbClr val="FFEFD1"/>
              </a:gs>
              <a:gs pos="9000">
                <a:srgbClr val="F0EBD5"/>
              </a:gs>
              <a:gs pos="53000">
                <a:srgbClr val="D1C39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sellaDiTesto 18"/>
          <p:cNvSpPr txBox="1"/>
          <p:nvPr/>
        </p:nvSpPr>
        <p:spPr>
          <a:xfrm>
            <a:off x="509965" y="3343000"/>
            <a:ext cx="2304257" cy="369332"/>
          </a:xfrm>
          <a:prstGeom prst="rect">
            <a:avLst/>
          </a:prstGeom>
          <a:noFill/>
        </p:spPr>
        <p:txBody>
          <a:bodyPr wrap="square" rtlCol="0">
            <a:spAutoFit/>
          </a:bodyPr>
          <a:lstStyle/>
          <a:p>
            <a:r>
              <a:rPr lang="en-US" dirty="0"/>
              <a:t>HO correctors series</a:t>
            </a:r>
          </a:p>
        </p:txBody>
      </p:sp>
      <p:sp>
        <p:nvSpPr>
          <p:cNvPr id="20" name="CasellaDiTesto 19"/>
          <p:cNvSpPr txBox="1"/>
          <p:nvPr/>
        </p:nvSpPr>
        <p:spPr>
          <a:xfrm>
            <a:off x="5836585" y="2251667"/>
            <a:ext cx="777296" cy="1569660"/>
          </a:xfrm>
          <a:prstGeom prst="rect">
            <a:avLst/>
          </a:prstGeom>
          <a:noFill/>
        </p:spPr>
        <p:txBody>
          <a:bodyPr wrap="square" rtlCol="0">
            <a:spAutoFit/>
          </a:bodyPr>
          <a:lstStyle/>
          <a:p>
            <a:r>
              <a:rPr lang="en-US" sz="9600" dirty="0"/>
              <a:t>}</a:t>
            </a:r>
          </a:p>
        </p:txBody>
      </p:sp>
      <p:sp>
        <p:nvSpPr>
          <p:cNvPr id="21" name="CasellaDiTesto 20"/>
          <p:cNvSpPr txBox="1"/>
          <p:nvPr/>
        </p:nvSpPr>
        <p:spPr>
          <a:xfrm>
            <a:off x="6490583" y="2327337"/>
            <a:ext cx="2520280" cy="1015663"/>
          </a:xfrm>
          <a:prstGeom prst="rect">
            <a:avLst/>
          </a:prstGeom>
          <a:noFill/>
        </p:spPr>
        <p:txBody>
          <a:bodyPr wrap="square" rtlCol="0">
            <a:spAutoFit/>
          </a:bodyPr>
          <a:lstStyle/>
          <a:p>
            <a:r>
              <a:rPr lang="en-US" sz="2000" dirty="0"/>
              <a:t>HL-LHC*</a:t>
            </a:r>
          </a:p>
          <a:p>
            <a:r>
              <a:rPr lang="en-US" sz="2000" dirty="0"/>
              <a:t>70% Manpower</a:t>
            </a:r>
          </a:p>
          <a:p>
            <a:r>
              <a:rPr lang="en-US" sz="2000" dirty="0"/>
              <a:t>(average 2019-2022)</a:t>
            </a:r>
          </a:p>
        </p:txBody>
      </p:sp>
      <p:sp>
        <p:nvSpPr>
          <p:cNvPr id="22" name="Rettangolo 21"/>
          <p:cNvSpPr/>
          <p:nvPr/>
        </p:nvSpPr>
        <p:spPr>
          <a:xfrm>
            <a:off x="391110" y="4114125"/>
            <a:ext cx="3647248" cy="648072"/>
          </a:xfrm>
          <a:prstGeom prst="rect">
            <a:avLst/>
          </a:prstGeom>
          <a:gradFill flip="none" rotWithShape="1">
            <a:gsLst>
              <a:gs pos="2000">
                <a:srgbClr val="FFEFD1"/>
              </a:gs>
              <a:gs pos="38000">
                <a:srgbClr val="F0EBD5"/>
              </a:gs>
              <a:gs pos="49000">
                <a:srgbClr val="D1C39F"/>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508490" y="4186133"/>
            <a:ext cx="3444552" cy="369332"/>
          </a:xfrm>
          <a:prstGeom prst="rect">
            <a:avLst/>
          </a:prstGeom>
          <a:noFill/>
        </p:spPr>
        <p:txBody>
          <a:bodyPr wrap="square" rtlCol="0">
            <a:spAutoFit/>
          </a:bodyPr>
          <a:lstStyle/>
          <a:p>
            <a:r>
              <a:rPr lang="en-US" dirty="0" err="1"/>
              <a:t>FalconD</a:t>
            </a:r>
            <a:endParaRPr lang="en-US" dirty="0"/>
          </a:p>
        </p:txBody>
      </p:sp>
      <p:sp>
        <p:nvSpPr>
          <p:cNvPr id="24" name="CasellaDiTesto 23"/>
          <p:cNvSpPr txBox="1"/>
          <p:nvPr/>
        </p:nvSpPr>
        <p:spPr>
          <a:xfrm>
            <a:off x="6490583" y="3591157"/>
            <a:ext cx="2549865" cy="1323439"/>
          </a:xfrm>
          <a:prstGeom prst="rect">
            <a:avLst/>
          </a:prstGeom>
          <a:noFill/>
        </p:spPr>
        <p:txBody>
          <a:bodyPr wrap="square" rtlCol="0">
            <a:spAutoFit/>
          </a:bodyPr>
          <a:lstStyle/>
          <a:p>
            <a:r>
              <a:rPr lang="en-US" sz="2000" dirty="0"/>
              <a:t>Nb3Sn *</a:t>
            </a:r>
          </a:p>
          <a:p>
            <a:r>
              <a:rPr lang="en-US" sz="2000" dirty="0"/>
              <a:t>20% Manpower</a:t>
            </a:r>
          </a:p>
          <a:p>
            <a:r>
              <a:rPr lang="en-US" sz="2000" dirty="0"/>
              <a:t>  (average 2019-2022)</a:t>
            </a:r>
          </a:p>
          <a:p>
            <a:r>
              <a:rPr lang="en-US" sz="2000" dirty="0"/>
              <a:t>60% from 2023</a:t>
            </a:r>
          </a:p>
        </p:txBody>
      </p:sp>
      <p:sp>
        <p:nvSpPr>
          <p:cNvPr id="26" name="CasellaDiTesto 25"/>
          <p:cNvSpPr txBox="1"/>
          <p:nvPr/>
        </p:nvSpPr>
        <p:spPr>
          <a:xfrm>
            <a:off x="5883418" y="3725984"/>
            <a:ext cx="515899" cy="1200329"/>
          </a:xfrm>
          <a:prstGeom prst="rect">
            <a:avLst/>
          </a:prstGeom>
          <a:noFill/>
        </p:spPr>
        <p:txBody>
          <a:bodyPr wrap="square" rtlCol="0">
            <a:spAutoFit/>
          </a:bodyPr>
          <a:lstStyle/>
          <a:p>
            <a:r>
              <a:rPr lang="en-US" sz="7200" dirty="0"/>
              <a:t>}</a:t>
            </a:r>
          </a:p>
        </p:txBody>
      </p:sp>
      <p:sp>
        <p:nvSpPr>
          <p:cNvPr id="27" name="Rettangolo 26"/>
          <p:cNvSpPr/>
          <p:nvPr/>
        </p:nvSpPr>
        <p:spPr>
          <a:xfrm>
            <a:off x="400725" y="5190725"/>
            <a:ext cx="2155049" cy="6480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p:cNvSpPr txBox="1"/>
          <p:nvPr/>
        </p:nvSpPr>
        <p:spPr>
          <a:xfrm>
            <a:off x="5912532" y="4914596"/>
            <a:ext cx="515899" cy="1200329"/>
          </a:xfrm>
          <a:prstGeom prst="rect">
            <a:avLst/>
          </a:prstGeom>
          <a:noFill/>
        </p:spPr>
        <p:txBody>
          <a:bodyPr wrap="square" rtlCol="0">
            <a:spAutoFit/>
          </a:bodyPr>
          <a:lstStyle/>
          <a:p>
            <a:r>
              <a:rPr lang="en-US" sz="7200" dirty="0"/>
              <a:t>}</a:t>
            </a:r>
          </a:p>
        </p:txBody>
      </p:sp>
      <p:sp>
        <p:nvSpPr>
          <p:cNvPr id="29" name="CasellaDiTesto 28"/>
          <p:cNvSpPr txBox="1"/>
          <p:nvPr/>
        </p:nvSpPr>
        <p:spPr>
          <a:xfrm>
            <a:off x="557308" y="5330094"/>
            <a:ext cx="1276912" cy="369332"/>
          </a:xfrm>
          <a:prstGeom prst="rect">
            <a:avLst/>
          </a:prstGeom>
          <a:noFill/>
        </p:spPr>
        <p:txBody>
          <a:bodyPr wrap="square" rtlCol="0">
            <a:spAutoFit/>
          </a:bodyPr>
          <a:lstStyle/>
          <a:p>
            <a:r>
              <a:rPr lang="en-US" dirty="0"/>
              <a:t>HTS studies</a:t>
            </a:r>
          </a:p>
        </p:txBody>
      </p:sp>
      <p:sp>
        <p:nvSpPr>
          <p:cNvPr id="30" name="CasellaDiTesto 29"/>
          <p:cNvSpPr txBox="1"/>
          <p:nvPr/>
        </p:nvSpPr>
        <p:spPr>
          <a:xfrm>
            <a:off x="6490583" y="4883818"/>
            <a:ext cx="2549865" cy="1631216"/>
          </a:xfrm>
          <a:prstGeom prst="rect">
            <a:avLst/>
          </a:prstGeom>
          <a:noFill/>
        </p:spPr>
        <p:txBody>
          <a:bodyPr wrap="square" rtlCol="0">
            <a:spAutoFit/>
          </a:bodyPr>
          <a:lstStyle/>
          <a:p>
            <a:r>
              <a:rPr lang="en-US" sz="2000" dirty="0"/>
              <a:t>HTS</a:t>
            </a:r>
          </a:p>
          <a:p>
            <a:r>
              <a:rPr lang="en-US" sz="2000" dirty="0"/>
              <a:t>10% Manpower</a:t>
            </a:r>
          </a:p>
          <a:p>
            <a:r>
              <a:rPr lang="en-US" sz="2000" dirty="0"/>
              <a:t>  (average 2019-2022)</a:t>
            </a:r>
          </a:p>
          <a:p>
            <a:r>
              <a:rPr lang="en-US" sz="2000" dirty="0"/>
              <a:t>40% from 2023</a:t>
            </a:r>
          </a:p>
          <a:p>
            <a:endParaRPr lang="en-US" sz="2000" dirty="0"/>
          </a:p>
        </p:txBody>
      </p:sp>
      <p:sp>
        <p:nvSpPr>
          <p:cNvPr id="32" name="Rettangolo 31"/>
          <p:cNvSpPr/>
          <p:nvPr/>
        </p:nvSpPr>
        <p:spPr>
          <a:xfrm>
            <a:off x="4173989" y="4101792"/>
            <a:ext cx="1653438" cy="64807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sellaDiTesto 32"/>
          <p:cNvSpPr txBox="1"/>
          <p:nvPr/>
        </p:nvSpPr>
        <p:spPr>
          <a:xfrm>
            <a:off x="4264171" y="4253495"/>
            <a:ext cx="1572414" cy="369332"/>
          </a:xfrm>
          <a:prstGeom prst="rect">
            <a:avLst/>
          </a:prstGeom>
          <a:noFill/>
        </p:spPr>
        <p:txBody>
          <a:bodyPr wrap="square" rtlCol="0">
            <a:spAutoFit/>
          </a:bodyPr>
          <a:lstStyle/>
          <a:p>
            <a:r>
              <a:rPr lang="en-US" dirty="0"/>
              <a:t>2</a:t>
            </a:r>
            <a:r>
              <a:rPr lang="en-US" baseline="30000" dirty="0"/>
              <a:t>nd</a:t>
            </a:r>
            <a:r>
              <a:rPr lang="en-US" dirty="0"/>
              <a:t> model? **</a:t>
            </a:r>
          </a:p>
        </p:txBody>
      </p:sp>
      <p:sp>
        <p:nvSpPr>
          <p:cNvPr id="34" name="Rettangolo 33"/>
          <p:cNvSpPr/>
          <p:nvPr/>
        </p:nvSpPr>
        <p:spPr>
          <a:xfrm>
            <a:off x="752625" y="661744"/>
            <a:ext cx="7460889" cy="1107996"/>
          </a:xfrm>
          <a:prstGeom prst="rect">
            <a:avLst/>
          </a:prstGeom>
        </p:spPr>
        <p:txBody>
          <a:bodyPr wrap="none">
            <a:spAutoFit/>
          </a:bodyPr>
          <a:lstStyle/>
          <a:p>
            <a:pPr>
              <a:lnSpc>
                <a:spcPct val="150000"/>
              </a:lnSpc>
            </a:pPr>
            <a:r>
              <a:rPr lang="en-US" sz="2400" b="1" dirty="0">
                <a:solidFill>
                  <a:schemeClr val="tx2">
                    <a:lumMod val="75000"/>
                  </a:schemeClr>
                </a:solidFill>
              </a:rPr>
              <a:t>Activities planned for next future and resource allocation</a:t>
            </a:r>
          </a:p>
          <a:p>
            <a:pPr>
              <a:lnSpc>
                <a:spcPct val="150000"/>
              </a:lnSpc>
            </a:pPr>
            <a:r>
              <a:rPr lang="en-US" sz="2000" b="1" dirty="0">
                <a:solidFill>
                  <a:schemeClr val="tx2">
                    <a:lumMod val="75000"/>
                  </a:schemeClr>
                </a:solidFill>
              </a:rPr>
              <a:t>Scientists  (15 FTE/year)   Technicians (7 FTE/year)</a:t>
            </a:r>
          </a:p>
        </p:txBody>
      </p:sp>
      <p:sp>
        <p:nvSpPr>
          <p:cNvPr id="35" name="CasellaDiTesto 34"/>
          <p:cNvSpPr txBox="1"/>
          <p:nvPr/>
        </p:nvSpPr>
        <p:spPr>
          <a:xfrm>
            <a:off x="114906" y="6109478"/>
            <a:ext cx="6977374" cy="584775"/>
          </a:xfrm>
          <a:prstGeom prst="rect">
            <a:avLst/>
          </a:prstGeom>
          <a:noFill/>
        </p:spPr>
        <p:txBody>
          <a:bodyPr wrap="square" rtlCol="0">
            <a:spAutoFit/>
          </a:bodyPr>
          <a:lstStyle/>
          <a:p>
            <a:r>
              <a:rPr lang="en-US" sz="1600" dirty="0"/>
              <a:t>* For HL-LHC and </a:t>
            </a:r>
            <a:r>
              <a:rPr lang="en-US" sz="1600" dirty="0" err="1"/>
              <a:t>FalconD</a:t>
            </a:r>
            <a:r>
              <a:rPr lang="en-US" sz="1600" dirty="0"/>
              <a:t>  resources covered according CERN-INFN agreements ** Not funded yet</a:t>
            </a:r>
          </a:p>
        </p:txBody>
      </p:sp>
      <p:sp>
        <p:nvSpPr>
          <p:cNvPr id="36" name="Segnaposto numero diapositiva 35"/>
          <p:cNvSpPr>
            <a:spLocks noGrp="1"/>
          </p:cNvSpPr>
          <p:nvPr>
            <p:ph type="sldNum" sz="quarter" idx="12"/>
          </p:nvPr>
        </p:nvSpPr>
        <p:spPr/>
        <p:txBody>
          <a:bodyPr/>
          <a:lstStyle/>
          <a:p>
            <a:fld id="{40AD6D19-B97F-40C0-BB59-CBBFF5D079F3}" type="slidenum">
              <a:rPr lang="en-US" smtClean="0"/>
              <a:t>20</a:t>
            </a:fld>
            <a:endParaRPr lang="en-US"/>
          </a:p>
        </p:txBody>
      </p:sp>
      <p:sp>
        <p:nvSpPr>
          <p:cNvPr id="38" name="Rettangolo 37"/>
          <p:cNvSpPr/>
          <p:nvPr/>
        </p:nvSpPr>
        <p:spPr>
          <a:xfrm>
            <a:off x="2686466" y="5190725"/>
            <a:ext cx="3140961" cy="648072"/>
          </a:xfrm>
          <a:prstGeom prst="rect">
            <a:avLst/>
          </a:prstGeom>
          <a:gradFill>
            <a:gsLst>
              <a:gs pos="2000">
                <a:srgbClr val="FFEFD1"/>
              </a:gs>
              <a:gs pos="49000">
                <a:srgbClr val="F0EBD5"/>
              </a:gs>
              <a:gs pos="81000">
                <a:srgbClr val="D1C39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sellaDiTesto 38"/>
          <p:cNvSpPr txBox="1"/>
          <p:nvPr/>
        </p:nvSpPr>
        <p:spPr>
          <a:xfrm>
            <a:off x="2800902" y="5330095"/>
            <a:ext cx="2779210" cy="369332"/>
          </a:xfrm>
          <a:prstGeom prst="rect">
            <a:avLst/>
          </a:prstGeom>
          <a:noFill/>
        </p:spPr>
        <p:txBody>
          <a:bodyPr wrap="square" rtlCol="0">
            <a:spAutoFit/>
          </a:bodyPr>
          <a:lstStyle/>
          <a:p>
            <a:r>
              <a:rPr lang="en-US" dirty="0"/>
              <a:t>Model developments**</a:t>
            </a:r>
          </a:p>
        </p:txBody>
      </p:sp>
    </p:spTree>
    <p:extLst>
      <p:ext uri="{BB962C8B-B14F-4D97-AF65-F5344CB8AC3E}">
        <p14:creationId xmlns:p14="http://schemas.microsoft.com/office/powerpoint/2010/main" val="310681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0AD6D19-B97F-40C0-BB59-CBBFF5D079F3}" type="slidenum">
              <a:rPr lang="en-US" smtClean="0"/>
              <a:t>21</a:t>
            </a:fld>
            <a:endParaRPr lang="en-US"/>
          </a:p>
        </p:txBody>
      </p:sp>
      <p:sp>
        <p:nvSpPr>
          <p:cNvPr id="3" name="Rettangolo 2"/>
          <p:cNvSpPr/>
          <p:nvPr/>
        </p:nvSpPr>
        <p:spPr>
          <a:xfrm>
            <a:off x="3203848" y="764704"/>
            <a:ext cx="2026389" cy="589072"/>
          </a:xfrm>
          <a:prstGeom prst="rect">
            <a:avLst/>
          </a:prstGeom>
        </p:spPr>
        <p:txBody>
          <a:bodyPr wrap="none">
            <a:spAutoFit/>
          </a:bodyPr>
          <a:lstStyle/>
          <a:p>
            <a:pPr>
              <a:lnSpc>
                <a:spcPct val="150000"/>
              </a:lnSpc>
            </a:pPr>
            <a:r>
              <a:rPr lang="en-US" sz="2400" b="1" dirty="0">
                <a:solidFill>
                  <a:schemeClr val="tx2">
                    <a:lumMod val="75000"/>
                  </a:schemeClr>
                </a:solidFill>
              </a:rPr>
              <a:t>CONCLUSIONS</a:t>
            </a:r>
            <a:endParaRPr lang="en-US" sz="2000" b="1" dirty="0">
              <a:solidFill>
                <a:schemeClr val="tx2">
                  <a:lumMod val="75000"/>
                </a:schemeClr>
              </a:solidFill>
            </a:endParaRPr>
          </a:p>
        </p:txBody>
      </p:sp>
      <p:sp>
        <p:nvSpPr>
          <p:cNvPr id="5" name="CasellaDiTesto 4">
            <a:extLst>
              <a:ext uri="{FF2B5EF4-FFF2-40B4-BE49-F238E27FC236}">
                <a16:creationId xmlns:a16="http://schemas.microsoft.com/office/drawing/2014/main" id="{0AF59E0A-0B83-414D-969C-53857FC8D36D}"/>
              </a:ext>
            </a:extLst>
          </p:cNvPr>
          <p:cNvSpPr txBox="1"/>
          <p:nvPr/>
        </p:nvSpPr>
        <p:spPr>
          <a:xfrm>
            <a:off x="539552" y="1412776"/>
            <a:ext cx="7992888" cy="502105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400" b="1" dirty="0">
                <a:solidFill>
                  <a:schemeClr val="tx2">
                    <a:lumMod val="75000"/>
                  </a:schemeClr>
                </a:solidFill>
              </a:rPr>
              <a:t> INFN is strongly committed to the developments of HFM for future hadronic colliders in the next years (5-7). Further developments will be depending on results and more updated perspectives</a:t>
            </a:r>
          </a:p>
          <a:p>
            <a:pPr marL="342900" indent="-342900" algn="just">
              <a:lnSpc>
                <a:spcPct val="150000"/>
              </a:lnSpc>
              <a:buFont typeface="Arial" panose="020B0604020202020204" pitchFamily="34" charset="0"/>
              <a:buChar char="•"/>
            </a:pPr>
            <a:r>
              <a:rPr lang="en-US" sz="2400" b="1" dirty="0">
                <a:solidFill>
                  <a:schemeClr val="tx2">
                    <a:lumMod val="75000"/>
                  </a:schemeClr>
                </a:solidFill>
              </a:rPr>
              <a:t>The most of efforts are devoted to the development of a 12T/14T Nb</a:t>
            </a:r>
            <a:r>
              <a:rPr lang="en-US" sz="2400" b="1" baseline="-25000" dirty="0">
                <a:solidFill>
                  <a:schemeClr val="tx2">
                    <a:lumMod val="75000"/>
                  </a:schemeClr>
                </a:solidFill>
              </a:rPr>
              <a:t>3</a:t>
            </a:r>
            <a:r>
              <a:rPr lang="en-US" sz="2400" b="1" dirty="0">
                <a:solidFill>
                  <a:schemeClr val="tx2">
                    <a:lumMod val="75000"/>
                  </a:schemeClr>
                </a:solidFill>
              </a:rPr>
              <a:t>Sn magnet in collaboration with CERN and with involvement of industry</a:t>
            </a:r>
          </a:p>
          <a:p>
            <a:pPr marL="342900" indent="-342900" algn="just">
              <a:lnSpc>
                <a:spcPct val="150000"/>
              </a:lnSpc>
              <a:buFont typeface="Arial" panose="020B0604020202020204" pitchFamily="34" charset="0"/>
              <a:buChar char="•"/>
            </a:pPr>
            <a:r>
              <a:rPr lang="en-US" sz="2400" b="1" dirty="0">
                <a:solidFill>
                  <a:schemeClr val="tx2">
                    <a:lumMod val="75000"/>
                  </a:schemeClr>
                </a:solidFill>
              </a:rPr>
              <a:t>Smaller size (today)  R&amp;</a:t>
            </a:r>
            <a:r>
              <a:rPr lang="en-US" sz="2400" b="1">
                <a:solidFill>
                  <a:schemeClr val="tx2">
                    <a:lumMod val="75000"/>
                  </a:schemeClr>
                </a:solidFill>
              </a:rPr>
              <a:t>D activities </a:t>
            </a:r>
            <a:r>
              <a:rPr lang="en-US" sz="2400" b="1" dirty="0">
                <a:solidFill>
                  <a:schemeClr val="tx2">
                    <a:lumMod val="75000"/>
                  </a:schemeClr>
                </a:solidFill>
              </a:rPr>
              <a:t>started for CCT involving HTS</a:t>
            </a:r>
          </a:p>
        </p:txBody>
      </p:sp>
    </p:spTree>
    <p:extLst>
      <p:ext uri="{BB962C8B-B14F-4D97-AF65-F5344CB8AC3E}">
        <p14:creationId xmlns:p14="http://schemas.microsoft.com/office/powerpoint/2010/main" val="120676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tx2">
                    <a:lumMod val="75000"/>
                  </a:schemeClr>
                </a:solidFill>
              </a:rPr>
              <a:t>OUTLINE</a:t>
            </a:r>
          </a:p>
          <a:p>
            <a:endParaRPr lang="en-US" sz="2800" dirty="0">
              <a:solidFill>
                <a:schemeClr val="tx2">
                  <a:lumMod val="75000"/>
                </a:schemeClr>
              </a:solidFill>
            </a:endParaRPr>
          </a:p>
          <a:p>
            <a:pPr marL="457200" indent="-457200">
              <a:lnSpc>
                <a:spcPct val="150000"/>
              </a:lnSpc>
              <a:buFont typeface="Arial" panose="020B0604020202020204" pitchFamily="34" charset="0"/>
              <a:buChar char="•"/>
            </a:pPr>
            <a:r>
              <a:rPr lang="en-US" sz="2800" b="1" dirty="0">
                <a:solidFill>
                  <a:schemeClr val="tx2">
                    <a:lumMod val="75000"/>
                  </a:schemeClr>
                </a:solidFill>
              </a:rPr>
              <a:t>INFN strategy</a:t>
            </a:r>
          </a:p>
          <a:p>
            <a:pPr marL="457200" indent="-457200">
              <a:lnSpc>
                <a:spcPct val="150000"/>
              </a:lnSpc>
              <a:buFont typeface="Arial" panose="020B0604020202020204" pitchFamily="34" charset="0"/>
              <a:buChar char="•"/>
            </a:pPr>
            <a:r>
              <a:rPr lang="en-US" sz="2800" b="1" dirty="0">
                <a:solidFill>
                  <a:schemeClr val="bg1">
                    <a:lumMod val="85000"/>
                  </a:schemeClr>
                </a:solidFill>
              </a:rPr>
              <a:t>INFN activities on </a:t>
            </a:r>
            <a:r>
              <a:rPr lang="en-US" sz="2800" b="1" dirty="0" err="1">
                <a:solidFill>
                  <a:schemeClr val="bg1">
                    <a:lumMod val="85000"/>
                  </a:schemeClr>
                </a:solidFill>
              </a:rPr>
              <a:t>sc</a:t>
            </a:r>
            <a:r>
              <a:rPr lang="en-US" sz="2800" b="1" dirty="0">
                <a:solidFill>
                  <a:schemeClr val="bg1">
                    <a:lumMod val="8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bg1">
                    <a:lumMod val="85000"/>
                  </a:schemeClr>
                </a:solidFill>
              </a:rPr>
              <a:t>EuroCirCol</a:t>
            </a:r>
            <a:r>
              <a:rPr lang="en-US" sz="2800" b="1" dirty="0">
                <a:solidFill>
                  <a:schemeClr val="bg1">
                    <a:lumMod val="8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bg1">
                    <a:lumMod val="85000"/>
                  </a:schemeClr>
                </a:solidFill>
              </a:rPr>
              <a:t>Nb</a:t>
            </a:r>
            <a:r>
              <a:rPr lang="en-US" sz="2800" b="1" baseline="-25000" dirty="0">
                <a:solidFill>
                  <a:schemeClr val="bg1">
                    <a:lumMod val="85000"/>
                  </a:schemeClr>
                </a:solidFill>
              </a:rPr>
              <a:t>3</a:t>
            </a:r>
            <a:r>
              <a:rPr lang="en-US" sz="2800" b="1" dirty="0">
                <a:solidFill>
                  <a:schemeClr val="bg1">
                    <a:lumMod val="8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bg1">
                    <a:lumMod val="85000"/>
                  </a:schemeClr>
                </a:solidFill>
              </a:rPr>
              <a:t>HTS R&amp;D</a:t>
            </a:r>
          </a:p>
          <a:p>
            <a:pPr marL="457200" indent="-457200">
              <a:lnSpc>
                <a:spcPct val="150000"/>
              </a:lnSpc>
              <a:buFont typeface="Arial" panose="020B0604020202020204" pitchFamily="34" charset="0"/>
              <a:buChar char="•"/>
            </a:pPr>
            <a:r>
              <a:rPr lang="en-US" sz="2800" b="1" dirty="0">
                <a:solidFill>
                  <a:schemeClr val="bg1">
                    <a:lumMod val="85000"/>
                  </a:schemeClr>
                </a:solidFill>
              </a:rPr>
              <a:t>Schedules and resources</a:t>
            </a:r>
            <a:endParaRPr lang="en-US" sz="2000" dirty="0">
              <a:solidFill>
                <a:schemeClr val="bg1">
                  <a:lumMod val="85000"/>
                </a:schemeClr>
              </a:solidFill>
            </a:endParaRPr>
          </a:p>
        </p:txBody>
      </p:sp>
      <p:sp>
        <p:nvSpPr>
          <p:cNvPr id="3" name="Segnaposto numero diapositiva 2"/>
          <p:cNvSpPr>
            <a:spLocks noGrp="1"/>
          </p:cNvSpPr>
          <p:nvPr>
            <p:ph type="sldNum" sz="quarter" idx="12"/>
          </p:nvPr>
        </p:nvSpPr>
        <p:spPr/>
        <p:txBody>
          <a:bodyPr/>
          <a:lstStyle/>
          <a:p>
            <a:fld id="{40AD6D19-B97F-40C0-BB59-CBBFF5D079F3}" type="slidenum">
              <a:rPr lang="en-US" smtClean="0"/>
              <a:t>3</a:t>
            </a:fld>
            <a:endParaRPr lang="en-US"/>
          </a:p>
        </p:txBody>
      </p:sp>
    </p:spTree>
    <p:extLst>
      <p:ext uri="{BB962C8B-B14F-4D97-AF65-F5344CB8AC3E}">
        <p14:creationId xmlns:p14="http://schemas.microsoft.com/office/powerpoint/2010/main" val="155432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7544" y="980728"/>
            <a:ext cx="7992888" cy="5209118"/>
          </a:xfrm>
          <a:prstGeom prst="rect">
            <a:avLst/>
          </a:prstGeom>
          <a:noFill/>
        </p:spPr>
        <p:txBody>
          <a:bodyPr wrap="square" rtlCol="0">
            <a:spAutoFit/>
          </a:bodyPr>
          <a:lstStyle/>
          <a:p>
            <a:r>
              <a:rPr lang="en-US" sz="2000" b="1" dirty="0">
                <a:solidFill>
                  <a:schemeClr val="tx2">
                    <a:lumMod val="75000"/>
                  </a:schemeClr>
                </a:solidFill>
              </a:rPr>
              <a:t>INFN position in framework of the European Strategy for Particle Physics</a:t>
            </a:r>
          </a:p>
          <a:p>
            <a:endParaRPr lang="en-US" sz="2000" b="1" dirty="0">
              <a:solidFill>
                <a:schemeClr val="accent1">
                  <a:lumMod val="75000"/>
                </a:schemeClr>
              </a:solidFill>
            </a:endParaRPr>
          </a:p>
          <a:p>
            <a:pPr marL="342900" indent="-342900" algn="just">
              <a:lnSpc>
                <a:spcPts val="2700"/>
              </a:lnSpc>
              <a:buFont typeface="Arial" panose="020B0604020202020204" pitchFamily="34" charset="0"/>
              <a:buChar char="•"/>
            </a:pPr>
            <a:r>
              <a:rPr lang="en-US" sz="2000" dirty="0"/>
              <a:t>INFN thinks that the ESPP update should be based on significant jump in precision (e.g. in Higgs boson properties) and broad exploration (e.g. search of new physics at the energy frontier) </a:t>
            </a:r>
          </a:p>
          <a:p>
            <a:pPr marL="342900" indent="-342900" algn="just">
              <a:lnSpc>
                <a:spcPts val="2700"/>
              </a:lnSpc>
              <a:buFont typeface="Arial" panose="020B0604020202020204" pitchFamily="34" charset="0"/>
              <a:buChar char="•"/>
            </a:pPr>
            <a:r>
              <a:rPr lang="en-US" sz="2000" dirty="0"/>
              <a:t>INFN believes that, out of the various proposed scenarios, </a:t>
            </a:r>
            <a:r>
              <a:rPr lang="en-US" sz="2000" u="sng" dirty="0"/>
              <a:t>the FCC-all option</a:t>
            </a:r>
            <a:r>
              <a:rPr lang="en-US" sz="2000" dirty="0"/>
              <a:t> is the best one in this respect. </a:t>
            </a:r>
          </a:p>
          <a:p>
            <a:pPr marL="342900" indent="-342900" algn="just">
              <a:lnSpc>
                <a:spcPts val="2700"/>
              </a:lnSpc>
              <a:buFont typeface="Arial" panose="020B0604020202020204" pitchFamily="34" charset="0"/>
              <a:buChar char="•"/>
            </a:pPr>
            <a:r>
              <a:rPr lang="en-US" sz="2000" dirty="0"/>
              <a:t>In particular the </a:t>
            </a:r>
            <a:r>
              <a:rPr lang="en-US" sz="2000" u="sng" dirty="0"/>
              <a:t>FCC-</a:t>
            </a:r>
            <a:r>
              <a:rPr lang="en-US" sz="2000" u="sng" dirty="0" err="1"/>
              <a:t>hh</a:t>
            </a:r>
            <a:r>
              <a:rPr lang="en-US" sz="2000" u="sng" dirty="0"/>
              <a:t> phase would guarantee in the best way direct broad exploration of new territories</a:t>
            </a:r>
            <a:r>
              <a:rPr lang="en-US" sz="2000" dirty="0"/>
              <a:t>.</a:t>
            </a:r>
          </a:p>
          <a:p>
            <a:pPr marL="342900" indent="-342900" algn="just">
              <a:lnSpc>
                <a:spcPts val="2700"/>
              </a:lnSpc>
              <a:buFont typeface="Arial" panose="020B0604020202020204" pitchFamily="34" charset="0"/>
              <a:buChar char="•"/>
            </a:pPr>
            <a:r>
              <a:rPr lang="en-US" sz="2000" dirty="0"/>
              <a:t>INFN believes that the ESPP conclusive document should include </a:t>
            </a:r>
            <a:r>
              <a:rPr lang="en-US" sz="2000" u="sng" dirty="0"/>
              <a:t>a strong statement in support of continuing the R&amp;D of new technologies for accelerators</a:t>
            </a:r>
            <a:r>
              <a:rPr lang="en-US" sz="2000" dirty="0"/>
              <a:t>. In particular, studies and experiments aimed at the development of a muon collider should be explicitly encouraged, as well as activities related to plasma-based accelerators </a:t>
            </a:r>
            <a:r>
              <a:rPr lang="en-US" sz="2000" u="sng" dirty="0"/>
              <a:t>and high-temperature superconducting magnets.</a:t>
            </a:r>
            <a:r>
              <a:rPr lang="en-US" sz="2000" dirty="0"/>
              <a:t> </a:t>
            </a:r>
            <a:endParaRPr lang="en-US" dirty="0"/>
          </a:p>
        </p:txBody>
      </p:sp>
      <p:sp>
        <p:nvSpPr>
          <p:cNvPr id="2" name="Segnaposto numero diapositiva 1"/>
          <p:cNvSpPr>
            <a:spLocks noGrp="1"/>
          </p:cNvSpPr>
          <p:nvPr>
            <p:ph type="sldNum" sz="quarter" idx="12"/>
          </p:nvPr>
        </p:nvSpPr>
        <p:spPr/>
        <p:txBody>
          <a:bodyPr/>
          <a:lstStyle/>
          <a:p>
            <a:fld id="{40AD6D19-B97F-40C0-BB59-CBBFF5D079F3}" type="slidenum">
              <a:rPr lang="en-US" smtClean="0"/>
              <a:t>4</a:t>
            </a:fld>
            <a:endParaRPr lang="en-US"/>
          </a:p>
        </p:txBody>
      </p:sp>
    </p:spTree>
    <p:extLst>
      <p:ext uri="{BB962C8B-B14F-4D97-AF65-F5344CB8AC3E}">
        <p14:creationId xmlns:p14="http://schemas.microsoft.com/office/powerpoint/2010/main" val="287153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980728"/>
            <a:ext cx="7992888" cy="5209118"/>
          </a:xfrm>
          <a:prstGeom prst="rect">
            <a:avLst/>
          </a:prstGeom>
          <a:noFill/>
        </p:spPr>
        <p:txBody>
          <a:bodyPr wrap="square" rtlCol="0">
            <a:spAutoFit/>
          </a:bodyPr>
          <a:lstStyle/>
          <a:p>
            <a:r>
              <a:rPr lang="en-US" sz="2000" b="1" dirty="0">
                <a:solidFill>
                  <a:schemeClr val="tx2">
                    <a:lumMod val="75000"/>
                  </a:schemeClr>
                </a:solidFill>
              </a:rPr>
              <a:t>INFN strategy for future superconducting magnets</a:t>
            </a:r>
          </a:p>
          <a:p>
            <a:endParaRPr lang="en-US" sz="2000" b="1" dirty="0">
              <a:solidFill>
                <a:schemeClr val="accent1">
                  <a:lumMod val="75000"/>
                </a:schemeClr>
              </a:solidFill>
            </a:endParaRPr>
          </a:p>
          <a:p>
            <a:pPr marL="342900" indent="-342900" algn="just">
              <a:lnSpc>
                <a:spcPts val="2700"/>
              </a:lnSpc>
              <a:buFont typeface="Arial" panose="020B0604020202020204" pitchFamily="34" charset="0"/>
              <a:buChar char="•"/>
            </a:pPr>
            <a:r>
              <a:rPr lang="en-US" sz="2000" dirty="0"/>
              <a:t>Following the guidelines of the general strategy, INFN is pursuing the objectives to :</a:t>
            </a:r>
          </a:p>
          <a:p>
            <a:pPr marL="800100" lvl="1" indent="-342900" algn="just">
              <a:lnSpc>
                <a:spcPts val="2700"/>
              </a:lnSpc>
              <a:buFont typeface="Arial" panose="020B0604020202020204" pitchFamily="34" charset="0"/>
              <a:buChar char="•"/>
            </a:pPr>
            <a:r>
              <a:rPr lang="en-US" sz="2000" dirty="0"/>
              <a:t>Industrial development of Nb</a:t>
            </a:r>
            <a:r>
              <a:rPr lang="en-US" sz="2000" baseline="-25000" dirty="0"/>
              <a:t>3</a:t>
            </a:r>
            <a:r>
              <a:rPr lang="en-US" sz="2000" dirty="0"/>
              <a:t>Sn magnets through the construction of a short model of a cos-theta dipole (</a:t>
            </a:r>
            <a:r>
              <a:rPr lang="en-US" sz="2000" u="sng" dirty="0" err="1"/>
              <a:t>FalconD</a:t>
            </a:r>
            <a:r>
              <a:rPr lang="en-US" sz="2000" u="sng" dirty="0"/>
              <a:t> project</a:t>
            </a:r>
            <a:r>
              <a:rPr lang="en-US" sz="2000" dirty="0"/>
              <a:t> in the framework of a CERN-INFN specific agreement)</a:t>
            </a:r>
          </a:p>
          <a:p>
            <a:pPr marL="800100" lvl="1" indent="-342900" algn="just">
              <a:lnSpc>
                <a:spcPts val="2700"/>
              </a:lnSpc>
              <a:buFont typeface="Arial" panose="020B0604020202020204" pitchFamily="34" charset="0"/>
              <a:buChar char="•"/>
            </a:pPr>
            <a:r>
              <a:rPr lang="en-US" sz="2000" dirty="0"/>
              <a:t>R&amp;D on HTS magnets (studies and  small models with INFN, regional and possibly EU funds)</a:t>
            </a:r>
          </a:p>
          <a:p>
            <a:pPr marL="342900" indent="-342900" algn="just">
              <a:lnSpc>
                <a:spcPts val="2700"/>
              </a:lnSpc>
              <a:buFont typeface="Arial" panose="020B0604020202020204" pitchFamily="34" charset="0"/>
              <a:buChar char="•"/>
            </a:pPr>
            <a:r>
              <a:rPr lang="en-US" sz="2000" dirty="0"/>
              <a:t>Both activities are already started at Genova and Milano in parallel with the projects for High Luminosity.</a:t>
            </a:r>
          </a:p>
          <a:p>
            <a:pPr marL="342900" indent="-342900" algn="just">
              <a:lnSpc>
                <a:spcPts val="2700"/>
              </a:lnSpc>
              <a:buFont typeface="Arial" panose="020B0604020202020204" pitchFamily="34" charset="0"/>
              <a:buChar char="•"/>
            </a:pPr>
            <a:r>
              <a:rPr lang="en-US" sz="2000" dirty="0"/>
              <a:t> HTS R&amp;D is presently focused on </a:t>
            </a:r>
            <a:r>
              <a:rPr lang="en-US" sz="2000" dirty="0" err="1"/>
              <a:t>sc</a:t>
            </a:r>
            <a:r>
              <a:rPr lang="en-US" sz="2000" dirty="0"/>
              <a:t> CCT dipoles involving </a:t>
            </a:r>
            <a:r>
              <a:rPr lang="en-US" sz="2000" dirty="0" err="1"/>
              <a:t>BiSCCO</a:t>
            </a:r>
            <a:r>
              <a:rPr lang="en-US" sz="2000" dirty="0"/>
              <a:t> wires in cooperation with CNR-SPIN for low field applications (e.g. hadron therapy and to this aim MgB</a:t>
            </a:r>
            <a:r>
              <a:rPr lang="en-US" sz="2000" baseline="-25000" dirty="0"/>
              <a:t>2</a:t>
            </a:r>
            <a:r>
              <a:rPr lang="en-US" sz="2000" dirty="0"/>
              <a:t> is also studied).  Other studies/models will starts in 2020 also involving </a:t>
            </a:r>
            <a:r>
              <a:rPr lang="en-US" sz="2000" dirty="0" err="1"/>
              <a:t>ReBCO</a:t>
            </a:r>
            <a:r>
              <a:rPr lang="en-US" sz="2000" dirty="0"/>
              <a:t> tapes or cables</a:t>
            </a:r>
          </a:p>
        </p:txBody>
      </p:sp>
      <p:sp>
        <p:nvSpPr>
          <p:cNvPr id="3" name="Segnaposto numero diapositiva 2"/>
          <p:cNvSpPr>
            <a:spLocks noGrp="1"/>
          </p:cNvSpPr>
          <p:nvPr>
            <p:ph type="sldNum" sz="quarter" idx="12"/>
          </p:nvPr>
        </p:nvSpPr>
        <p:spPr/>
        <p:txBody>
          <a:bodyPr/>
          <a:lstStyle/>
          <a:p>
            <a:fld id="{40AD6D19-B97F-40C0-BB59-CBBFF5D079F3}" type="slidenum">
              <a:rPr lang="en-US" smtClean="0"/>
              <a:t>5</a:t>
            </a:fld>
            <a:endParaRPr lang="en-US"/>
          </a:p>
        </p:txBody>
      </p:sp>
    </p:spTree>
    <p:extLst>
      <p:ext uri="{BB962C8B-B14F-4D97-AF65-F5344CB8AC3E}">
        <p14:creationId xmlns:p14="http://schemas.microsoft.com/office/powerpoint/2010/main" val="30256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tx2">
                    <a:lumMod val="75000"/>
                  </a:schemeClr>
                </a:solidFill>
              </a:rPr>
              <a:t>OUTLINE</a:t>
            </a:r>
          </a:p>
          <a:p>
            <a:endParaRPr lang="en-US" sz="2800" dirty="0">
              <a:solidFill>
                <a:schemeClr val="accent1">
                  <a:lumMod val="75000"/>
                </a:schemeClr>
              </a:solidFill>
            </a:endParaRPr>
          </a:p>
          <a:p>
            <a:pPr marL="457200" indent="-457200">
              <a:lnSpc>
                <a:spcPct val="150000"/>
              </a:lnSpc>
              <a:buFont typeface="Arial" panose="020B0604020202020204" pitchFamily="34" charset="0"/>
              <a:buChar char="•"/>
            </a:pPr>
            <a:r>
              <a:rPr lang="en-US" sz="2800" b="1" dirty="0">
                <a:solidFill>
                  <a:schemeClr val="bg1">
                    <a:lumMod val="85000"/>
                  </a:schemeClr>
                </a:solidFill>
              </a:rPr>
              <a:t>INFN strategy</a:t>
            </a:r>
          </a:p>
          <a:p>
            <a:pPr marL="457200" indent="-457200">
              <a:lnSpc>
                <a:spcPct val="150000"/>
              </a:lnSpc>
              <a:buFont typeface="Arial" panose="020B0604020202020204" pitchFamily="34" charset="0"/>
              <a:buChar char="•"/>
            </a:pPr>
            <a:r>
              <a:rPr lang="en-US" sz="2800" b="1" dirty="0">
                <a:solidFill>
                  <a:schemeClr val="tx2">
                    <a:lumMod val="75000"/>
                  </a:schemeClr>
                </a:solidFill>
              </a:rPr>
              <a:t>INFN activities on </a:t>
            </a:r>
            <a:r>
              <a:rPr lang="en-US" sz="2800" b="1" dirty="0" err="1">
                <a:solidFill>
                  <a:schemeClr val="tx2">
                    <a:lumMod val="75000"/>
                  </a:schemeClr>
                </a:solidFill>
              </a:rPr>
              <a:t>sc</a:t>
            </a:r>
            <a:r>
              <a:rPr lang="en-US" sz="2800" b="1" dirty="0">
                <a:solidFill>
                  <a:schemeClr val="tx2">
                    <a:lumMod val="7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bg1">
                    <a:lumMod val="85000"/>
                  </a:schemeClr>
                </a:solidFill>
              </a:rPr>
              <a:t>EuroCirCol</a:t>
            </a:r>
            <a:r>
              <a:rPr lang="en-US" sz="2800" b="1" dirty="0">
                <a:solidFill>
                  <a:schemeClr val="bg1">
                    <a:lumMod val="8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bg1">
                    <a:lumMod val="85000"/>
                  </a:schemeClr>
                </a:solidFill>
              </a:rPr>
              <a:t>Nb</a:t>
            </a:r>
            <a:r>
              <a:rPr lang="en-US" sz="2800" b="1" baseline="-25000" dirty="0">
                <a:solidFill>
                  <a:schemeClr val="bg1">
                    <a:lumMod val="85000"/>
                  </a:schemeClr>
                </a:solidFill>
              </a:rPr>
              <a:t>3</a:t>
            </a:r>
            <a:r>
              <a:rPr lang="en-US" sz="2800" b="1" dirty="0">
                <a:solidFill>
                  <a:schemeClr val="bg1">
                    <a:lumMod val="8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bg1">
                    <a:lumMod val="85000"/>
                  </a:schemeClr>
                </a:solidFill>
              </a:rPr>
              <a:t>HTS R&amp;D </a:t>
            </a:r>
          </a:p>
          <a:p>
            <a:pPr marL="457200" indent="-457200">
              <a:lnSpc>
                <a:spcPct val="150000"/>
              </a:lnSpc>
              <a:buFont typeface="Arial" panose="020B0604020202020204" pitchFamily="34" charset="0"/>
              <a:buChar char="•"/>
            </a:pPr>
            <a:r>
              <a:rPr lang="en-US" sz="2800" b="1" dirty="0">
                <a:solidFill>
                  <a:schemeClr val="bg1">
                    <a:lumMod val="85000"/>
                  </a:schemeClr>
                </a:solidFill>
              </a:rPr>
              <a:t>Schedules and resources</a:t>
            </a:r>
          </a:p>
        </p:txBody>
      </p:sp>
      <p:sp>
        <p:nvSpPr>
          <p:cNvPr id="3" name="Segnaposto numero diapositiva 2"/>
          <p:cNvSpPr>
            <a:spLocks noGrp="1"/>
          </p:cNvSpPr>
          <p:nvPr>
            <p:ph type="sldNum" sz="quarter" idx="12"/>
          </p:nvPr>
        </p:nvSpPr>
        <p:spPr/>
        <p:txBody>
          <a:bodyPr/>
          <a:lstStyle/>
          <a:p>
            <a:fld id="{40AD6D19-B97F-40C0-BB59-CBBFF5D079F3}" type="slidenum">
              <a:rPr lang="en-US" smtClean="0"/>
              <a:t>6</a:t>
            </a:fld>
            <a:endParaRPr lang="en-US"/>
          </a:p>
        </p:txBody>
      </p:sp>
    </p:spTree>
    <p:extLst>
      <p:ext uri="{BB962C8B-B14F-4D97-AF65-F5344CB8AC3E}">
        <p14:creationId xmlns:p14="http://schemas.microsoft.com/office/powerpoint/2010/main" val="155432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8662" y="758222"/>
            <a:ext cx="7992888" cy="400110"/>
          </a:xfrm>
          <a:prstGeom prst="rect">
            <a:avLst/>
          </a:prstGeom>
          <a:noFill/>
        </p:spPr>
        <p:txBody>
          <a:bodyPr wrap="square" rtlCol="0">
            <a:spAutoFit/>
          </a:bodyPr>
          <a:lstStyle/>
          <a:p>
            <a:r>
              <a:rPr lang="en-US" sz="2000" b="1" dirty="0">
                <a:solidFill>
                  <a:schemeClr val="tx2">
                    <a:lumMod val="75000"/>
                  </a:schemeClr>
                </a:solidFill>
              </a:rPr>
              <a:t>The INFN present projects in </a:t>
            </a:r>
            <a:r>
              <a:rPr lang="en-US" sz="2000" b="1" dirty="0" err="1">
                <a:solidFill>
                  <a:schemeClr val="tx2">
                    <a:lumMod val="75000"/>
                  </a:schemeClr>
                </a:solidFill>
              </a:rPr>
              <a:t>sc</a:t>
            </a:r>
            <a:r>
              <a:rPr lang="en-US" sz="2000" b="1" dirty="0">
                <a:solidFill>
                  <a:schemeClr val="tx2">
                    <a:lumMod val="75000"/>
                  </a:schemeClr>
                </a:solidFill>
              </a:rPr>
              <a:t> accelerator magnets (HL-LHC)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6" y="1484784"/>
            <a:ext cx="5401593" cy="268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CasellaDiTesto 37"/>
          <p:cNvSpPr txBox="1"/>
          <p:nvPr/>
        </p:nvSpPr>
        <p:spPr>
          <a:xfrm>
            <a:off x="5724128" y="1160545"/>
            <a:ext cx="3419872" cy="3416320"/>
          </a:xfrm>
          <a:prstGeom prst="rect">
            <a:avLst/>
          </a:prstGeom>
          <a:solidFill>
            <a:schemeClr val="bg2"/>
          </a:solidFill>
        </p:spPr>
        <p:txBody>
          <a:bodyPr wrap="square" rtlCol="0">
            <a:spAutoFit/>
          </a:bodyPr>
          <a:lstStyle/>
          <a:p>
            <a:pPr algn="just"/>
            <a:r>
              <a:rPr lang="en-US" dirty="0"/>
              <a:t>In the framework of the luminosity upgrade of LHC: </a:t>
            </a:r>
          </a:p>
          <a:p>
            <a:pPr marL="285750" indent="-285750" algn="just">
              <a:buFont typeface="Arial" panose="020B0604020202020204" pitchFamily="34" charset="0"/>
              <a:buChar char="•"/>
            </a:pPr>
            <a:r>
              <a:rPr lang="en-US" dirty="0"/>
              <a:t>INFN-Milano (LASA) has developed and is now starting the series construction  and cold test of the HO correctors</a:t>
            </a:r>
          </a:p>
          <a:p>
            <a:pPr algn="just"/>
            <a:endParaRPr lang="en-US" dirty="0"/>
          </a:p>
          <a:p>
            <a:pPr marL="285750" indent="-285750" algn="just">
              <a:buFont typeface="Arial" panose="020B0604020202020204" pitchFamily="34" charset="0"/>
              <a:buChar char="•"/>
            </a:pPr>
            <a:r>
              <a:rPr lang="en-US" dirty="0"/>
              <a:t>INFN Genova is developing with industry the separation/recombination dipole D2 (model, prototype and series)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25144"/>
            <a:ext cx="6894513"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ttore 2 3"/>
          <p:cNvCxnSpPr/>
          <p:nvPr/>
        </p:nvCxnSpPr>
        <p:spPr>
          <a:xfrm flipH="1">
            <a:off x="5364088" y="2348880"/>
            <a:ext cx="648072" cy="21602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5328083" y="4360841"/>
            <a:ext cx="648072" cy="21602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egnaposto numero diapositiva 4"/>
          <p:cNvSpPr>
            <a:spLocks noGrp="1"/>
          </p:cNvSpPr>
          <p:nvPr>
            <p:ph type="sldNum" sz="quarter" idx="12"/>
          </p:nvPr>
        </p:nvSpPr>
        <p:spPr/>
        <p:txBody>
          <a:bodyPr/>
          <a:lstStyle/>
          <a:p>
            <a:fld id="{40AD6D19-B97F-40C0-BB59-CBBFF5D079F3}" type="slidenum">
              <a:rPr lang="en-US" smtClean="0"/>
              <a:t>7</a:t>
            </a:fld>
            <a:endParaRPr lang="en-US"/>
          </a:p>
        </p:txBody>
      </p:sp>
    </p:spTree>
    <p:extLst>
      <p:ext uri="{BB962C8B-B14F-4D97-AF65-F5344CB8AC3E}">
        <p14:creationId xmlns:p14="http://schemas.microsoft.com/office/powerpoint/2010/main" val="407556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052736"/>
            <a:ext cx="8064896" cy="4893647"/>
          </a:xfrm>
          <a:prstGeom prst="rect">
            <a:avLst/>
          </a:prstGeom>
          <a:noFill/>
        </p:spPr>
        <p:txBody>
          <a:bodyPr wrap="square" rtlCol="0">
            <a:spAutoFit/>
          </a:bodyPr>
          <a:lstStyle/>
          <a:p>
            <a:r>
              <a:rPr lang="en-US" sz="3200" b="1" dirty="0">
                <a:solidFill>
                  <a:schemeClr val="tx2">
                    <a:lumMod val="75000"/>
                  </a:schemeClr>
                </a:solidFill>
              </a:rPr>
              <a:t>OUTLINE</a:t>
            </a:r>
          </a:p>
          <a:p>
            <a:endParaRPr lang="en-US" sz="2800" dirty="0">
              <a:solidFill>
                <a:schemeClr val="accent1">
                  <a:lumMod val="75000"/>
                </a:schemeClr>
              </a:solidFill>
            </a:endParaRPr>
          </a:p>
          <a:p>
            <a:pPr marL="457200" indent="-457200">
              <a:lnSpc>
                <a:spcPct val="150000"/>
              </a:lnSpc>
              <a:buFont typeface="Arial" panose="020B0604020202020204" pitchFamily="34" charset="0"/>
              <a:buChar char="•"/>
            </a:pPr>
            <a:r>
              <a:rPr lang="en-US" sz="2800" b="1" dirty="0">
                <a:solidFill>
                  <a:schemeClr val="bg1">
                    <a:lumMod val="85000"/>
                  </a:schemeClr>
                </a:solidFill>
              </a:rPr>
              <a:t>INFN strategy</a:t>
            </a:r>
          </a:p>
          <a:p>
            <a:pPr marL="457200" indent="-457200">
              <a:lnSpc>
                <a:spcPct val="150000"/>
              </a:lnSpc>
              <a:buFont typeface="Arial" panose="020B0604020202020204" pitchFamily="34" charset="0"/>
              <a:buChar char="•"/>
            </a:pPr>
            <a:r>
              <a:rPr lang="en-US" sz="2800" b="1" dirty="0">
                <a:solidFill>
                  <a:schemeClr val="bg1">
                    <a:lumMod val="85000"/>
                  </a:schemeClr>
                </a:solidFill>
              </a:rPr>
              <a:t>INFN activities on </a:t>
            </a:r>
            <a:r>
              <a:rPr lang="en-US" sz="2800" b="1" dirty="0" err="1">
                <a:solidFill>
                  <a:schemeClr val="bg1">
                    <a:lumMod val="85000"/>
                  </a:schemeClr>
                </a:solidFill>
              </a:rPr>
              <a:t>sc</a:t>
            </a:r>
            <a:r>
              <a:rPr lang="en-US" sz="2800" b="1" dirty="0">
                <a:solidFill>
                  <a:schemeClr val="bg1">
                    <a:lumMod val="85000"/>
                  </a:schemeClr>
                </a:solidFill>
              </a:rPr>
              <a:t> accelerator magnets</a:t>
            </a:r>
          </a:p>
          <a:p>
            <a:pPr marL="457200" indent="-457200">
              <a:lnSpc>
                <a:spcPct val="150000"/>
              </a:lnSpc>
              <a:buFont typeface="Arial" panose="020B0604020202020204" pitchFamily="34" charset="0"/>
              <a:buChar char="•"/>
            </a:pPr>
            <a:r>
              <a:rPr lang="en-US" sz="2800" b="1" dirty="0" err="1">
                <a:solidFill>
                  <a:schemeClr val="tx2">
                    <a:lumMod val="75000"/>
                  </a:schemeClr>
                </a:solidFill>
              </a:rPr>
              <a:t>EuroCirCol</a:t>
            </a:r>
            <a:r>
              <a:rPr lang="en-US" sz="2800" b="1" dirty="0">
                <a:solidFill>
                  <a:schemeClr val="tx2">
                    <a:lumMod val="75000"/>
                  </a:schemeClr>
                </a:solidFill>
              </a:rPr>
              <a:t> activities and outcomes</a:t>
            </a:r>
          </a:p>
          <a:p>
            <a:pPr marL="457200" indent="-457200">
              <a:lnSpc>
                <a:spcPct val="150000"/>
              </a:lnSpc>
              <a:buFont typeface="Arial" panose="020B0604020202020204" pitchFamily="34" charset="0"/>
              <a:buChar char="•"/>
            </a:pPr>
            <a:r>
              <a:rPr lang="en-US" sz="2800" b="1" dirty="0">
                <a:solidFill>
                  <a:schemeClr val="bg1">
                    <a:lumMod val="85000"/>
                  </a:schemeClr>
                </a:solidFill>
              </a:rPr>
              <a:t>Nb</a:t>
            </a:r>
            <a:r>
              <a:rPr lang="en-US" sz="2800" b="1" baseline="-25000" dirty="0">
                <a:solidFill>
                  <a:schemeClr val="bg1">
                    <a:lumMod val="85000"/>
                  </a:schemeClr>
                </a:solidFill>
              </a:rPr>
              <a:t>3</a:t>
            </a:r>
            <a:r>
              <a:rPr lang="en-US" sz="2800" b="1" dirty="0">
                <a:solidFill>
                  <a:schemeClr val="bg1">
                    <a:lumMod val="85000"/>
                  </a:schemeClr>
                </a:solidFill>
              </a:rPr>
              <a:t>Sn R&amp;D: the Falcon Dipole project</a:t>
            </a:r>
          </a:p>
          <a:p>
            <a:pPr marL="457200" indent="-457200">
              <a:lnSpc>
                <a:spcPct val="150000"/>
              </a:lnSpc>
              <a:buFont typeface="Arial" panose="020B0604020202020204" pitchFamily="34" charset="0"/>
              <a:buChar char="•"/>
            </a:pPr>
            <a:r>
              <a:rPr lang="en-US" sz="2800" b="1" dirty="0">
                <a:solidFill>
                  <a:schemeClr val="bg1">
                    <a:lumMod val="85000"/>
                  </a:schemeClr>
                </a:solidFill>
              </a:rPr>
              <a:t>HTS R&amp;D</a:t>
            </a:r>
          </a:p>
          <a:p>
            <a:pPr marL="457200" indent="-457200">
              <a:lnSpc>
                <a:spcPct val="150000"/>
              </a:lnSpc>
              <a:buFont typeface="Arial" panose="020B0604020202020204" pitchFamily="34" charset="0"/>
              <a:buChar char="•"/>
            </a:pPr>
            <a:r>
              <a:rPr lang="en-US" sz="2800" b="1" dirty="0">
                <a:solidFill>
                  <a:schemeClr val="bg1">
                    <a:lumMod val="85000"/>
                  </a:schemeClr>
                </a:solidFill>
              </a:rPr>
              <a:t>Schedules and resources</a:t>
            </a:r>
          </a:p>
        </p:txBody>
      </p:sp>
      <p:sp>
        <p:nvSpPr>
          <p:cNvPr id="3" name="Segnaposto numero diapositiva 2"/>
          <p:cNvSpPr>
            <a:spLocks noGrp="1"/>
          </p:cNvSpPr>
          <p:nvPr>
            <p:ph type="sldNum" sz="quarter" idx="12"/>
          </p:nvPr>
        </p:nvSpPr>
        <p:spPr/>
        <p:txBody>
          <a:bodyPr/>
          <a:lstStyle/>
          <a:p>
            <a:fld id="{40AD6D19-B97F-40C0-BB59-CBBFF5D079F3}" type="slidenum">
              <a:rPr lang="en-US" smtClean="0"/>
              <a:t>8</a:t>
            </a:fld>
            <a:endParaRPr lang="en-US"/>
          </a:p>
        </p:txBody>
      </p:sp>
    </p:spTree>
    <p:extLst>
      <p:ext uri="{BB962C8B-B14F-4D97-AF65-F5344CB8AC3E}">
        <p14:creationId xmlns:p14="http://schemas.microsoft.com/office/powerpoint/2010/main" val="155432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ella 2"/>
              <p:cNvGraphicFramePr>
                <a:graphicFrameLocks noGrp="1"/>
              </p:cNvGraphicFramePr>
              <p:nvPr>
                <p:extLst>
                  <p:ext uri="{D42A27DB-BD31-4B8C-83A1-F6EECF244321}">
                    <p14:modId xmlns:p14="http://schemas.microsoft.com/office/powerpoint/2010/main" val="3709512401"/>
                  </p:ext>
                </p:extLst>
              </p:nvPr>
            </p:nvGraphicFramePr>
            <p:xfrm>
              <a:off x="5076056" y="1916832"/>
              <a:ext cx="3863526" cy="3870960"/>
            </p:xfrm>
            <a:graphic>
              <a:graphicData uri="http://schemas.openxmlformats.org/drawingml/2006/table">
                <a:tbl>
                  <a:tblPr firstRow="1" bandRow="1">
                    <a:tableStyleId>{1E171933-4619-4E11-9A3F-F7608DF75F80}</a:tableStyleId>
                  </a:tblPr>
                  <a:tblGrid>
                    <a:gridCol w="2835599">
                      <a:extLst>
                        <a:ext uri="{9D8B030D-6E8A-4147-A177-3AD203B41FA5}">
                          <a16:colId xmlns:a16="http://schemas.microsoft.com/office/drawing/2014/main" val="2418516582"/>
                        </a:ext>
                      </a:extLst>
                    </a:gridCol>
                    <a:gridCol w="1027927">
                      <a:extLst>
                        <a:ext uri="{9D8B030D-6E8A-4147-A177-3AD203B41FA5}">
                          <a16:colId xmlns:a16="http://schemas.microsoft.com/office/drawing/2014/main" val="3006548556"/>
                        </a:ext>
                      </a:extLst>
                    </a:gridCol>
                  </a:tblGrid>
                  <a:tr h="277983">
                    <a:tc gridSpan="2">
                      <a:txBody>
                        <a:bodyPr/>
                        <a:lstStyle/>
                        <a:p>
                          <a:pPr algn="ctr"/>
                          <a:r>
                            <a:rPr lang="it-IT" sz="1400" b="0" dirty="0" err="1"/>
                            <a:t>Characteristics</a:t>
                          </a:r>
                          <a:r>
                            <a:rPr lang="it-IT" sz="1400" b="0" dirty="0"/>
                            <a:t> </a:t>
                          </a:r>
                        </a:p>
                      </a:txBody>
                      <a:tcPr/>
                    </a:tc>
                    <a:tc hMerge="1">
                      <a:txBody>
                        <a:bodyPr/>
                        <a:lstStyle/>
                        <a:p>
                          <a:pPr algn="ctr"/>
                          <a:endParaRPr lang="it-IT" sz="1400" dirty="0"/>
                        </a:p>
                      </a:txBody>
                      <a:tcPr/>
                    </a:tc>
                    <a:extLst>
                      <a:ext uri="{0D108BD9-81ED-4DB2-BD59-A6C34878D82A}">
                        <a16:rowId xmlns:a16="http://schemas.microsoft.com/office/drawing/2014/main" val="806027353"/>
                      </a:ext>
                    </a:extLst>
                  </a:tr>
                  <a:tr h="277983">
                    <a:tc>
                      <a:txBody>
                        <a:bodyPr/>
                        <a:lstStyle/>
                        <a:p>
                          <a:pPr algn="ctr"/>
                          <a:r>
                            <a:rPr lang="it-IT" sz="1400" dirty="0"/>
                            <a:t>Bore </a:t>
                          </a:r>
                          <a:r>
                            <a:rPr lang="it-IT" sz="1400" dirty="0" err="1"/>
                            <a:t>inner</a:t>
                          </a:r>
                          <a:r>
                            <a:rPr lang="it-IT" sz="1400" baseline="0" dirty="0"/>
                            <a:t> </a:t>
                          </a:r>
                          <a:r>
                            <a:rPr lang="it-IT" sz="1400" baseline="0" dirty="0" err="1"/>
                            <a:t>diameter</a:t>
                          </a:r>
                          <a:endParaRPr lang="it-IT" sz="1400" dirty="0"/>
                        </a:p>
                      </a:txBody>
                      <a:tcPr/>
                    </a:tc>
                    <a:tc>
                      <a:txBody>
                        <a:bodyPr/>
                        <a:lstStyle/>
                        <a:p>
                          <a:pPr algn="ctr"/>
                          <a:r>
                            <a:rPr lang="it-IT" sz="1400" dirty="0"/>
                            <a:t>50 mm</a:t>
                          </a:r>
                        </a:p>
                      </a:txBody>
                      <a:tcPr/>
                    </a:tc>
                    <a:extLst>
                      <a:ext uri="{0D108BD9-81ED-4DB2-BD59-A6C34878D82A}">
                        <a16:rowId xmlns:a16="http://schemas.microsoft.com/office/drawing/2014/main" val="805928144"/>
                      </a:ext>
                    </a:extLst>
                  </a:tr>
                  <a:tr h="277983">
                    <a:tc>
                      <a:txBody>
                        <a:bodyPr/>
                        <a:lstStyle/>
                        <a:p>
                          <a:pPr algn="ctr"/>
                          <a:r>
                            <a:rPr lang="it-IT" sz="1400" b="1" dirty="0" err="1">
                              <a:solidFill>
                                <a:srgbClr val="C00000"/>
                              </a:solidFill>
                            </a:rPr>
                            <a:t>Beam</a:t>
                          </a:r>
                          <a:r>
                            <a:rPr lang="it-IT" sz="1400" b="1" dirty="0">
                              <a:solidFill>
                                <a:srgbClr val="C00000"/>
                              </a:solidFill>
                            </a:rPr>
                            <a:t> </a:t>
                          </a:r>
                          <a:r>
                            <a:rPr lang="it-IT" sz="1400" b="1" dirty="0" err="1">
                              <a:solidFill>
                                <a:srgbClr val="C00000"/>
                              </a:solidFill>
                            </a:rPr>
                            <a:t>distance</a:t>
                          </a:r>
                          <a:endParaRPr lang="it-IT" sz="1400" b="1" dirty="0">
                            <a:solidFill>
                              <a:srgbClr val="C00000"/>
                            </a:solidFill>
                          </a:endParaRPr>
                        </a:p>
                      </a:txBody>
                      <a:tcPr/>
                    </a:tc>
                    <a:tc>
                      <a:txBody>
                        <a:bodyPr/>
                        <a:lstStyle/>
                        <a:p>
                          <a:pPr algn="ctr"/>
                          <a:r>
                            <a:rPr lang="it-IT" sz="1400" b="1" dirty="0">
                              <a:solidFill>
                                <a:srgbClr val="C00000"/>
                              </a:solidFill>
                            </a:rPr>
                            <a:t>250</a:t>
                          </a:r>
                          <a:r>
                            <a:rPr lang="it-IT" sz="1400" b="1" baseline="0" dirty="0">
                              <a:solidFill>
                                <a:srgbClr val="C00000"/>
                              </a:solidFill>
                            </a:rPr>
                            <a:t> mm</a:t>
                          </a:r>
                          <a:endParaRPr lang="it-IT" sz="1400" b="1" dirty="0">
                            <a:solidFill>
                              <a:srgbClr val="C00000"/>
                            </a:solidFill>
                          </a:endParaRPr>
                        </a:p>
                      </a:txBody>
                      <a:tcPr/>
                    </a:tc>
                    <a:extLst>
                      <a:ext uri="{0D108BD9-81ED-4DB2-BD59-A6C34878D82A}">
                        <a16:rowId xmlns:a16="http://schemas.microsoft.com/office/drawing/2014/main" val="942176105"/>
                      </a:ext>
                    </a:extLst>
                  </a:tr>
                  <a:tr h="277983">
                    <a:tc>
                      <a:txBody>
                        <a:bodyPr/>
                        <a:lstStyle/>
                        <a:p>
                          <a:pPr algn="ctr"/>
                          <a:r>
                            <a:rPr lang="it-IT" sz="1400" dirty="0" err="1"/>
                            <a:t>Material</a:t>
                          </a:r>
                          <a:endParaRPr lang="it-IT" sz="1400" dirty="0"/>
                        </a:p>
                      </a:txBody>
                      <a:tcPr/>
                    </a:tc>
                    <a:tc>
                      <a:txBody>
                        <a:bodyPr/>
                        <a:lstStyle/>
                        <a:p>
                          <a:pPr algn="ctr"/>
                          <a:r>
                            <a:rPr lang="it-IT" sz="1400" dirty="0"/>
                            <a:t>Nb</a:t>
                          </a:r>
                          <a:r>
                            <a:rPr lang="it-IT" sz="1400" baseline="-25000" dirty="0"/>
                            <a:t>3</a:t>
                          </a:r>
                          <a:r>
                            <a:rPr lang="it-IT" sz="1400" dirty="0"/>
                            <a:t>Sn</a:t>
                          </a:r>
                        </a:p>
                      </a:txBody>
                      <a:tcPr/>
                    </a:tc>
                    <a:extLst>
                      <a:ext uri="{0D108BD9-81ED-4DB2-BD59-A6C34878D82A}">
                        <a16:rowId xmlns:a16="http://schemas.microsoft.com/office/drawing/2014/main" val="3065651934"/>
                      </a:ext>
                    </a:extLst>
                  </a:tr>
                  <a:tr h="277983">
                    <a:tc>
                      <a:txBody>
                        <a:bodyPr/>
                        <a:lstStyle/>
                        <a:p>
                          <a:pPr algn="ctr"/>
                          <a:r>
                            <a:rPr lang="it-IT" sz="1400" dirty="0"/>
                            <a:t>Bore </a:t>
                          </a:r>
                          <a:r>
                            <a:rPr lang="it-IT" sz="1400" dirty="0" err="1"/>
                            <a:t>nominal</a:t>
                          </a:r>
                          <a:r>
                            <a:rPr lang="it-IT" sz="1400" baseline="0" dirty="0"/>
                            <a:t> </a:t>
                          </a:r>
                          <a:r>
                            <a:rPr lang="it-IT" sz="1400" baseline="0" dirty="0" err="1"/>
                            <a:t>field</a:t>
                          </a:r>
                          <a:endParaRPr lang="it-IT" sz="1400" dirty="0"/>
                        </a:p>
                      </a:txBody>
                      <a:tcPr/>
                    </a:tc>
                    <a:tc>
                      <a:txBody>
                        <a:bodyPr/>
                        <a:lstStyle/>
                        <a:p>
                          <a:pPr algn="ctr"/>
                          <a:r>
                            <a:rPr lang="it-IT" sz="1400" dirty="0"/>
                            <a:t>16 T</a:t>
                          </a:r>
                        </a:p>
                      </a:txBody>
                      <a:tcPr/>
                    </a:tc>
                    <a:extLst>
                      <a:ext uri="{0D108BD9-81ED-4DB2-BD59-A6C34878D82A}">
                        <a16:rowId xmlns:a16="http://schemas.microsoft.com/office/drawing/2014/main" val="2837221052"/>
                      </a:ext>
                    </a:extLst>
                  </a:tr>
                  <a:tr h="2779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Operating temperature</a:t>
                          </a:r>
                        </a:p>
                      </a:txBody>
                      <a:tcPr/>
                    </a:tc>
                    <a:tc>
                      <a:txBody>
                        <a:bodyPr/>
                        <a:lstStyle/>
                        <a:p>
                          <a:pPr algn="ctr"/>
                          <a:r>
                            <a:rPr lang="it-IT" sz="1400" dirty="0"/>
                            <a:t>1.9 K</a:t>
                          </a:r>
                        </a:p>
                      </a:txBody>
                      <a:tcPr/>
                    </a:tc>
                    <a:extLst>
                      <a:ext uri="{0D108BD9-81ED-4DB2-BD59-A6C34878D82A}">
                        <a16:rowId xmlns:a16="http://schemas.microsoft.com/office/drawing/2014/main" val="665356359"/>
                      </a:ext>
                    </a:extLst>
                  </a:tr>
                  <a:tr h="2779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Operating</a:t>
                          </a:r>
                          <a:r>
                            <a:rPr lang="it-IT" sz="1400" baseline="0" dirty="0"/>
                            <a:t> </a:t>
                          </a:r>
                          <a:r>
                            <a:rPr lang="it-IT" sz="1400" baseline="0" dirty="0" err="1"/>
                            <a:t>current</a:t>
                          </a:r>
                          <a:endParaRPr lang="it-IT" sz="1400" dirty="0"/>
                        </a:p>
                      </a:txBody>
                      <a:tcPr/>
                    </a:tc>
                    <a:tc>
                      <a:txBody>
                        <a:bodyPr/>
                        <a:lstStyle/>
                        <a:p>
                          <a:pPr algn="ctr"/>
                          <a:r>
                            <a:rPr lang="it-IT" sz="1400" dirty="0"/>
                            <a:t>11441 A</a:t>
                          </a:r>
                        </a:p>
                      </a:txBody>
                      <a:tcPr/>
                    </a:tc>
                    <a:extLst>
                      <a:ext uri="{0D108BD9-81ED-4DB2-BD59-A6C34878D82A}">
                        <a16:rowId xmlns:a16="http://schemas.microsoft.com/office/drawing/2014/main" val="133006515"/>
                      </a:ext>
                    </a:extLst>
                  </a:tr>
                  <a:tr h="277983">
                    <a:tc>
                      <a:txBody>
                        <a:bodyPr/>
                        <a:lstStyle/>
                        <a:p>
                          <a:pPr algn="ctr"/>
                          <a:r>
                            <a:rPr lang="it-IT" sz="1400" dirty="0" err="1"/>
                            <a:t>Operation</a:t>
                          </a:r>
                          <a:r>
                            <a:rPr lang="it-IT" sz="1400" dirty="0"/>
                            <a:t> on the </a:t>
                          </a:r>
                          <a:r>
                            <a:rPr lang="it-IT" sz="1400" dirty="0" err="1"/>
                            <a:t>load</a:t>
                          </a:r>
                          <a:r>
                            <a:rPr lang="it-IT" sz="1400" dirty="0"/>
                            <a:t> line</a:t>
                          </a:r>
                        </a:p>
                      </a:txBody>
                      <a:tcPr/>
                    </a:tc>
                    <a:tc>
                      <a:txBody>
                        <a:bodyPr/>
                        <a:lstStyle/>
                        <a:p>
                          <a:pPr algn="ctr"/>
                          <a:r>
                            <a:rPr lang="it-IT" sz="1400" dirty="0"/>
                            <a:t>86%</a:t>
                          </a:r>
                        </a:p>
                      </a:txBody>
                      <a:tcPr/>
                    </a:tc>
                    <a:extLst>
                      <a:ext uri="{0D108BD9-81ED-4DB2-BD59-A6C34878D82A}">
                        <a16:rowId xmlns:a16="http://schemas.microsoft.com/office/drawing/2014/main" val="296946222"/>
                      </a:ext>
                    </a:extLst>
                  </a:tr>
                  <a:tr h="277983">
                    <a:tc>
                      <a:txBody>
                        <a:bodyPr/>
                        <a:lstStyle/>
                        <a:p>
                          <a:pPr algn="ctr"/>
                          <a:r>
                            <a:rPr lang="it-IT" sz="1400" dirty="0" err="1"/>
                            <a:t>Strand</a:t>
                          </a:r>
                          <a:r>
                            <a:rPr lang="it-IT" sz="1400" baseline="0" dirty="0"/>
                            <a:t> </a:t>
                          </a:r>
                          <a:r>
                            <a:rPr lang="it-IT" sz="1400" baseline="0" dirty="0" err="1"/>
                            <a:t>number</a:t>
                          </a:r>
                          <a:r>
                            <a:rPr lang="it-IT" sz="1400" baseline="0" dirty="0"/>
                            <a:t> per </a:t>
                          </a:r>
                          <a:r>
                            <a:rPr lang="it-IT" sz="1400" baseline="0" dirty="0" err="1"/>
                            <a:t>cable</a:t>
                          </a:r>
                          <a:endParaRPr lang="it-IT" sz="1400" dirty="0"/>
                        </a:p>
                      </a:txBody>
                      <a:tcPr/>
                    </a:tc>
                    <a:tc>
                      <a:txBody>
                        <a:bodyPr/>
                        <a:lstStyle/>
                        <a:p>
                          <a:pPr algn="ctr"/>
                          <a:r>
                            <a:rPr lang="it-IT" sz="1400" dirty="0"/>
                            <a:t>22/38</a:t>
                          </a:r>
                        </a:p>
                      </a:txBody>
                      <a:tcPr/>
                    </a:tc>
                    <a:extLst>
                      <a:ext uri="{0D108BD9-81ED-4DB2-BD59-A6C34878D82A}">
                        <a16:rowId xmlns:a16="http://schemas.microsoft.com/office/drawing/2014/main" val="2332801313"/>
                      </a:ext>
                    </a:extLst>
                  </a:tr>
                  <a:tr h="277983">
                    <a:tc>
                      <a:txBody>
                        <a:bodyPr/>
                        <a:lstStyle/>
                        <a:p>
                          <a:pPr algn="ctr"/>
                          <a:r>
                            <a:rPr lang="it-IT" sz="1400" dirty="0"/>
                            <a:t>Cu/</a:t>
                          </a:r>
                          <a:r>
                            <a:rPr lang="it-IT" sz="1400" dirty="0" err="1"/>
                            <a:t>Ncu</a:t>
                          </a:r>
                          <a:endParaRPr lang="it-IT" sz="1400" dirty="0"/>
                        </a:p>
                      </a:txBody>
                      <a:tcPr/>
                    </a:tc>
                    <a:tc>
                      <a:txBody>
                        <a:bodyPr/>
                        <a:lstStyle/>
                        <a:p>
                          <a:pPr algn="ctr"/>
                          <a14:m>
                            <m:oMathPara xmlns:m="http://schemas.openxmlformats.org/officeDocument/2006/math">
                              <m:oMathParaPr>
                                <m:jc m:val="centerGroup"/>
                              </m:oMathParaPr>
                              <m:oMath xmlns:m="http://schemas.openxmlformats.org/officeDocument/2006/math">
                                <m:r>
                                  <a:rPr lang="it-IT" sz="1400" b="0" i="1" smtClean="0">
                                    <a:latin typeface="Cambria Math"/>
                                  </a:rPr>
                                  <m:t>0.82/2.8</m:t>
                                </m:r>
                              </m:oMath>
                            </m:oMathPara>
                          </a14:m>
                          <a:endParaRPr lang="it-IT" sz="1400" dirty="0"/>
                        </a:p>
                      </a:txBody>
                      <a:tcPr/>
                    </a:tc>
                    <a:extLst>
                      <a:ext uri="{0D108BD9-81ED-4DB2-BD59-A6C34878D82A}">
                        <a16:rowId xmlns:a16="http://schemas.microsoft.com/office/drawing/2014/main" val="2632453673"/>
                      </a:ext>
                    </a:extLst>
                  </a:tr>
                  <a:tr h="277983">
                    <a:tc>
                      <a:txBody>
                        <a:bodyPr/>
                        <a:lstStyle/>
                        <a:p>
                          <a:pPr algn="ctr"/>
                          <a:r>
                            <a:rPr lang="it-IT" sz="1400" dirty="0"/>
                            <a:t>Field </a:t>
                          </a:r>
                          <a:r>
                            <a:rPr lang="it-IT" sz="1400" dirty="0" err="1"/>
                            <a:t>harmonics</a:t>
                          </a:r>
                          <a:r>
                            <a:rPr lang="it-IT" sz="1400" dirty="0"/>
                            <a:t> (geo/</a:t>
                          </a:r>
                          <a:r>
                            <a:rPr lang="it-IT" sz="1400" dirty="0" err="1"/>
                            <a:t>sat</a:t>
                          </a:r>
                          <a:r>
                            <a:rPr lang="it-IT" sz="1400" dirty="0"/>
                            <a:t>)</a:t>
                          </a:r>
                        </a:p>
                      </a:txBody>
                      <a:tcPr/>
                    </a:tc>
                    <a:tc>
                      <a:txBody>
                        <a:bodyPr/>
                        <a:lstStyle/>
                        <a:p>
                          <a:pPr algn="ctr"/>
                          <a14:m>
                            <m:oMath xmlns:m="http://schemas.openxmlformats.org/officeDocument/2006/math">
                              <m:r>
                                <a:rPr lang="it-IT" sz="1400" b="0" i="1" smtClean="0">
                                  <a:latin typeface="Cambria Math" panose="02040503050406030204" pitchFamily="18" charset="0"/>
                                </a:rPr>
                                <m:t>≤</m:t>
                              </m:r>
                            </m:oMath>
                          </a14:m>
                          <a:r>
                            <a:rPr lang="it-IT" sz="1400" dirty="0"/>
                            <a:t> 3/10</a:t>
                          </a:r>
                          <a:r>
                            <a:rPr lang="it-IT" sz="1400" baseline="0" dirty="0"/>
                            <a:t> </a:t>
                          </a:r>
                          <a:r>
                            <a:rPr lang="it-IT" sz="1400" baseline="0" dirty="0" err="1"/>
                            <a:t>units</a:t>
                          </a:r>
                          <a:endParaRPr lang="it-IT" sz="1400" dirty="0"/>
                        </a:p>
                      </a:txBody>
                      <a:tcPr/>
                    </a:tc>
                    <a:extLst>
                      <a:ext uri="{0D108BD9-81ED-4DB2-BD59-A6C34878D82A}">
                        <a16:rowId xmlns:a16="http://schemas.microsoft.com/office/drawing/2014/main" val="1089547142"/>
                      </a:ext>
                    </a:extLst>
                  </a:tr>
                  <a:tr h="277983">
                    <a:tc>
                      <a:txBody>
                        <a:bodyPr/>
                        <a:lstStyle/>
                        <a:p>
                          <a:pPr algn="ctr"/>
                          <a:r>
                            <a:rPr lang="it-IT" sz="1400" b="1" dirty="0" err="1">
                              <a:solidFill>
                                <a:srgbClr val="C00000"/>
                              </a:solidFill>
                            </a:rPr>
                            <a:t>Yoke</a:t>
                          </a:r>
                          <a:r>
                            <a:rPr lang="it-IT" sz="1400" b="1" dirty="0">
                              <a:solidFill>
                                <a:srgbClr val="C00000"/>
                              </a:solidFill>
                            </a:rPr>
                            <a:t> </a:t>
                          </a:r>
                          <a:r>
                            <a:rPr lang="it-IT" sz="1400" b="1" dirty="0" err="1">
                              <a:solidFill>
                                <a:srgbClr val="C00000"/>
                              </a:solidFill>
                            </a:rPr>
                            <a:t>outer</a:t>
                          </a:r>
                          <a:r>
                            <a:rPr lang="it-IT" sz="1400" b="1" dirty="0">
                              <a:solidFill>
                                <a:srgbClr val="C00000"/>
                              </a:solidFill>
                            </a:rPr>
                            <a:t> </a:t>
                          </a:r>
                          <a:r>
                            <a:rPr lang="it-IT" sz="1400" b="1" dirty="0" err="1">
                              <a:solidFill>
                                <a:srgbClr val="C00000"/>
                              </a:solidFill>
                            </a:rPr>
                            <a:t>diameter</a:t>
                          </a:r>
                          <a:endParaRPr lang="it-IT" sz="1400" b="1" dirty="0">
                            <a:solidFill>
                              <a:srgbClr val="C00000"/>
                            </a:solidFill>
                          </a:endParaRPr>
                        </a:p>
                      </a:txBody>
                      <a:tcPr/>
                    </a:tc>
                    <a:tc>
                      <a:txBody>
                        <a:bodyPr/>
                        <a:lstStyle/>
                        <a:p>
                          <a:pPr algn="ctr"/>
                          <a:r>
                            <a:rPr lang="it-IT" sz="1400" b="1" dirty="0">
                              <a:solidFill>
                                <a:srgbClr val="C00000"/>
                              </a:solidFill>
                            </a:rPr>
                            <a:t>660 mm</a:t>
                          </a:r>
                        </a:p>
                      </a:txBody>
                      <a:tcPr/>
                    </a:tc>
                    <a:extLst>
                      <a:ext uri="{0D108BD9-81ED-4DB2-BD59-A6C34878D82A}">
                        <a16:rowId xmlns:a16="http://schemas.microsoft.com/office/drawing/2014/main" val="3014978904"/>
                      </a:ext>
                    </a:extLst>
                  </a:tr>
                </a:tbl>
              </a:graphicData>
            </a:graphic>
          </p:graphicFrame>
        </mc:Choice>
        <mc:Fallback xmlns="">
          <p:graphicFrame>
            <p:nvGraphicFramePr>
              <p:cNvPr id="3" name="Tabella 2"/>
              <p:cNvGraphicFramePr>
                <a:graphicFrameLocks noGrp="1"/>
              </p:cNvGraphicFramePr>
              <p:nvPr>
                <p:extLst>
                  <p:ext uri="{D42A27DB-BD31-4B8C-83A1-F6EECF244321}">
                    <p14:modId xmlns:p14="http://schemas.microsoft.com/office/powerpoint/2010/main" val="3709512401"/>
                  </p:ext>
                </p:extLst>
              </p:nvPr>
            </p:nvGraphicFramePr>
            <p:xfrm>
              <a:off x="5076056" y="1916832"/>
              <a:ext cx="3863526" cy="3870960"/>
            </p:xfrm>
            <a:graphic>
              <a:graphicData uri="http://schemas.openxmlformats.org/drawingml/2006/table">
                <a:tbl>
                  <a:tblPr firstRow="1" bandRow="1">
                    <a:tableStyleId>{1E171933-4619-4E11-9A3F-F7608DF75F80}</a:tableStyleId>
                  </a:tblPr>
                  <a:tblGrid>
                    <a:gridCol w="2835599">
                      <a:extLst>
                        <a:ext uri="{9D8B030D-6E8A-4147-A177-3AD203B41FA5}">
                          <a16:colId xmlns:a16="http://schemas.microsoft.com/office/drawing/2014/main" xmlns:a14="http://schemas.microsoft.com/office/drawing/2010/main" xmlns="" val="2418516582"/>
                        </a:ext>
                      </a:extLst>
                    </a:gridCol>
                    <a:gridCol w="1027927">
                      <a:extLst>
                        <a:ext uri="{9D8B030D-6E8A-4147-A177-3AD203B41FA5}">
                          <a16:colId xmlns:a16="http://schemas.microsoft.com/office/drawing/2014/main" xmlns:a14="http://schemas.microsoft.com/office/drawing/2010/main" xmlns="" val="3006548556"/>
                        </a:ext>
                      </a:extLst>
                    </a:gridCol>
                  </a:tblGrid>
                  <a:tr h="304800">
                    <a:tc gridSpan="2">
                      <a:txBody>
                        <a:bodyPr/>
                        <a:lstStyle/>
                        <a:p>
                          <a:pPr algn="ctr"/>
                          <a:r>
                            <a:rPr lang="it-IT" sz="1400" b="0" dirty="0" err="1" smtClean="0"/>
                            <a:t>Characteristics</a:t>
                          </a:r>
                          <a:r>
                            <a:rPr lang="it-IT" sz="1400" b="0" dirty="0" smtClean="0"/>
                            <a:t> </a:t>
                          </a:r>
                          <a:endParaRPr lang="it-IT" sz="1400" b="0" dirty="0"/>
                        </a:p>
                      </a:txBody>
                      <a:tcPr/>
                    </a:tc>
                    <a:tc hMerge="1">
                      <a:txBody>
                        <a:bodyPr/>
                        <a:lstStyle/>
                        <a:p>
                          <a:pPr algn="ctr"/>
                          <a:endParaRPr lang="it-IT" sz="1400" dirty="0"/>
                        </a:p>
                      </a:txBody>
                      <a:tcPr/>
                    </a:tc>
                    <a:extLst>
                      <a:ext uri="{0D108BD9-81ED-4DB2-BD59-A6C34878D82A}">
                        <a16:rowId xmlns:a16="http://schemas.microsoft.com/office/drawing/2014/main" xmlns:a14="http://schemas.microsoft.com/office/drawing/2010/main" xmlns="" val="806027353"/>
                      </a:ext>
                    </a:extLst>
                  </a:tr>
                  <a:tr h="304800">
                    <a:tc>
                      <a:txBody>
                        <a:bodyPr/>
                        <a:lstStyle/>
                        <a:p>
                          <a:pPr algn="ctr"/>
                          <a:r>
                            <a:rPr lang="it-IT" sz="1400" dirty="0"/>
                            <a:t>Bore </a:t>
                          </a:r>
                          <a:r>
                            <a:rPr lang="it-IT" sz="1400" dirty="0" err="1"/>
                            <a:t>inner</a:t>
                          </a:r>
                          <a:r>
                            <a:rPr lang="it-IT" sz="1400" baseline="0" dirty="0"/>
                            <a:t> </a:t>
                          </a:r>
                          <a:r>
                            <a:rPr lang="it-IT" sz="1400" baseline="0" dirty="0" err="1"/>
                            <a:t>diameter</a:t>
                          </a:r>
                          <a:endParaRPr lang="it-IT" sz="1400" dirty="0"/>
                        </a:p>
                      </a:txBody>
                      <a:tcPr/>
                    </a:tc>
                    <a:tc>
                      <a:txBody>
                        <a:bodyPr/>
                        <a:lstStyle/>
                        <a:p>
                          <a:pPr algn="ctr"/>
                          <a:r>
                            <a:rPr lang="it-IT" sz="1400" dirty="0"/>
                            <a:t>50 mm</a:t>
                          </a:r>
                        </a:p>
                      </a:txBody>
                      <a:tcPr/>
                    </a:tc>
                    <a:extLst>
                      <a:ext uri="{0D108BD9-81ED-4DB2-BD59-A6C34878D82A}">
                        <a16:rowId xmlns:a16="http://schemas.microsoft.com/office/drawing/2014/main" xmlns:a14="http://schemas.microsoft.com/office/drawing/2010/main" xmlns="" val="805928144"/>
                      </a:ext>
                    </a:extLst>
                  </a:tr>
                  <a:tr h="304800">
                    <a:tc>
                      <a:txBody>
                        <a:bodyPr/>
                        <a:lstStyle/>
                        <a:p>
                          <a:pPr algn="ctr"/>
                          <a:r>
                            <a:rPr lang="it-IT" sz="1400" b="1" dirty="0" err="1">
                              <a:solidFill>
                                <a:srgbClr val="C00000"/>
                              </a:solidFill>
                            </a:rPr>
                            <a:t>Beam</a:t>
                          </a:r>
                          <a:r>
                            <a:rPr lang="it-IT" sz="1400" b="1" dirty="0">
                              <a:solidFill>
                                <a:srgbClr val="C00000"/>
                              </a:solidFill>
                            </a:rPr>
                            <a:t> </a:t>
                          </a:r>
                          <a:r>
                            <a:rPr lang="it-IT" sz="1400" b="1" dirty="0" err="1">
                              <a:solidFill>
                                <a:srgbClr val="C00000"/>
                              </a:solidFill>
                            </a:rPr>
                            <a:t>distance</a:t>
                          </a:r>
                          <a:endParaRPr lang="it-IT" sz="1400" b="1" dirty="0">
                            <a:solidFill>
                              <a:srgbClr val="C00000"/>
                            </a:solidFill>
                          </a:endParaRPr>
                        </a:p>
                      </a:txBody>
                      <a:tcPr/>
                    </a:tc>
                    <a:tc>
                      <a:txBody>
                        <a:bodyPr/>
                        <a:lstStyle/>
                        <a:p>
                          <a:pPr algn="ctr"/>
                          <a:r>
                            <a:rPr lang="it-IT" sz="1400" b="1" dirty="0" smtClean="0">
                              <a:solidFill>
                                <a:srgbClr val="C00000"/>
                              </a:solidFill>
                            </a:rPr>
                            <a:t>250</a:t>
                          </a:r>
                          <a:r>
                            <a:rPr lang="it-IT" sz="1400" b="1" baseline="0" dirty="0" smtClean="0">
                              <a:solidFill>
                                <a:srgbClr val="C00000"/>
                              </a:solidFill>
                            </a:rPr>
                            <a:t> </a:t>
                          </a:r>
                          <a:r>
                            <a:rPr lang="it-IT" sz="1400" b="1" baseline="0" dirty="0">
                              <a:solidFill>
                                <a:srgbClr val="C00000"/>
                              </a:solidFill>
                            </a:rPr>
                            <a:t>mm</a:t>
                          </a:r>
                          <a:endParaRPr lang="it-IT" sz="1400" b="1" dirty="0">
                            <a:solidFill>
                              <a:srgbClr val="C00000"/>
                            </a:solidFill>
                          </a:endParaRPr>
                        </a:p>
                      </a:txBody>
                      <a:tcPr/>
                    </a:tc>
                    <a:extLst>
                      <a:ext uri="{0D108BD9-81ED-4DB2-BD59-A6C34878D82A}">
                        <a16:rowId xmlns:a16="http://schemas.microsoft.com/office/drawing/2014/main" xmlns:a14="http://schemas.microsoft.com/office/drawing/2010/main" xmlns="" val="942176105"/>
                      </a:ext>
                    </a:extLst>
                  </a:tr>
                  <a:tr h="304800">
                    <a:tc>
                      <a:txBody>
                        <a:bodyPr/>
                        <a:lstStyle/>
                        <a:p>
                          <a:pPr algn="ctr"/>
                          <a:r>
                            <a:rPr lang="it-IT" sz="1400" dirty="0" err="1"/>
                            <a:t>Material</a:t>
                          </a:r>
                          <a:endParaRPr lang="it-IT" sz="1400" dirty="0"/>
                        </a:p>
                      </a:txBody>
                      <a:tcPr/>
                    </a:tc>
                    <a:tc>
                      <a:txBody>
                        <a:bodyPr/>
                        <a:lstStyle/>
                        <a:p>
                          <a:pPr algn="ctr"/>
                          <a:r>
                            <a:rPr lang="it-IT" sz="1400" dirty="0"/>
                            <a:t>Nb</a:t>
                          </a:r>
                          <a:r>
                            <a:rPr lang="it-IT" sz="1400" baseline="-25000" dirty="0"/>
                            <a:t>3</a:t>
                          </a:r>
                          <a:r>
                            <a:rPr lang="it-IT" sz="1400" dirty="0"/>
                            <a:t>Sn</a:t>
                          </a:r>
                        </a:p>
                      </a:txBody>
                      <a:tcPr/>
                    </a:tc>
                    <a:extLst>
                      <a:ext uri="{0D108BD9-81ED-4DB2-BD59-A6C34878D82A}">
                        <a16:rowId xmlns:a16="http://schemas.microsoft.com/office/drawing/2014/main" xmlns:a14="http://schemas.microsoft.com/office/drawing/2010/main" xmlns="" val="3065651934"/>
                      </a:ext>
                    </a:extLst>
                  </a:tr>
                  <a:tr h="304800">
                    <a:tc>
                      <a:txBody>
                        <a:bodyPr/>
                        <a:lstStyle/>
                        <a:p>
                          <a:pPr algn="ctr"/>
                          <a:r>
                            <a:rPr lang="it-IT" sz="1400" dirty="0"/>
                            <a:t>Bore </a:t>
                          </a:r>
                          <a:r>
                            <a:rPr lang="it-IT" sz="1400" dirty="0" err="1"/>
                            <a:t>nominal</a:t>
                          </a:r>
                          <a:r>
                            <a:rPr lang="it-IT" sz="1400" baseline="0" dirty="0"/>
                            <a:t> </a:t>
                          </a:r>
                          <a:r>
                            <a:rPr lang="it-IT" sz="1400" baseline="0" dirty="0" err="1"/>
                            <a:t>field</a:t>
                          </a:r>
                          <a:endParaRPr lang="it-IT" sz="1400" dirty="0"/>
                        </a:p>
                      </a:txBody>
                      <a:tcPr/>
                    </a:tc>
                    <a:tc>
                      <a:txBody>
                        <a:bodyPr/>
                        <a:lstStyle/>
                        <a:p>
                          <a:pPr algn="ctr"/>
                          <a:r>
                            <a:rPr lang="it-IT" sz="1400" dirty="0"/>
                            <a:t>16 T</a:t>
                          </a:r>
                        </a:p>
                      </a:txBody>
                      <a:tcPr/>
                    </a:tc>
                    <a:extLst>
                      <a:ext uri="{0D108BD9-81ED-4DB2-BD59-A6C34878D82A}">
                        <a16:rowId xmlns:a16="http://schemas.microsoft.com/office/drawing/2014/main" xmlns:a14="http://schemas.microsoft.com/office/drawing/2010/main" xmlns="" val="2837221052"/>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Operating temperature</a:t>
                          </a:r>
                        </a:p>
                      </a:txBody>
                      <a:tcPr/>
                    </a:tc>
                    <a:tc>
                      <a:txBody>
                        <a:bodyPr/>
                        <a:lstStyle/>
                        <a:p>
                          <a:pPr algn="ctr"/>
                          <a:r>
                            <a:rPr lang="it-IT" sz="1400" dirty="0"/>
                            <a:t>1.9 K</a:t>
                          </a:r>
                        </a:p>
                      </a:txBody>
                      <a:tcPr/>
                    </a:tc>
                    <a:extLst>
                      <a:ext uri="{0D108BD9-81ED-4DB2-BD59-A6C34878D82A}">
                        <a16:rowId xmlns:a16="http://schemas.microsoft.com/office/drawing/2014/main" xmlns:a14="http://schemas.microsoft.com/office/drawing/2010/main" xmlns="" val="665356359"/>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a:t>Operating</a:t>
                          </a:r>
                          <a:r>
                            <a:rPr lang="it-IT" sz="1400" baseline="0" dirty="0"/>
                            <a:t> </a:t>
                          </a:r>
                          <a:r>
                            <a:rPr lang="it-IT" sz="1400" baseline="0" dirty="0" err="1"/>
                            <a:t>current</a:t>
                          </a:r>
                          <a:endParaRPr lang="it-IT" sz="1400" dirty="0"/>
                        </a:p>
                      </a:txBody>
                      <a:tcPr/>
                    </a:tc>
                    <a:tc>
                      <a:txBody>
                        <a:bodyPr/>
                        <a:lstStyle/>
                        <a:p>
                          <a:pPr algn="ctr"/>
                          <a:r>
                            <a:rPr lang="it-IT" sz="1400" dirty="0" smtClean="0"/>
                            <a:t>11441 </a:t>
                          </a:r>
                          <a:r>
                            <a:rPr lang="it-IT" sz="1400" dirty="0"/>
                            <a:t>A</a:t>
                          </a:r>
                        </a:p>
                      </a:txBody>
                      <a:tcPr/>
                    </a:tc>
                    <a:extLst>
                      <a:ext uri="{0D108BD9-81ED-4DB2-BD59-A6C34878D82A}">
                        <a16:rowId xmlns:a16="http://schemas.microsoft.com/office/drawing/2014/main" xmlns:a14="http://schemas.microsoft.com/office/drawing/2010/main" xmlns="" val="133006515"/>
                      </a:ext>
                    </a:extLst>
                  </a:tr>
                  <a:tr h="304800">
                    <a:tc>
                      <a:txBody>
                        <a:bodyPr/>
                        <a:lstStyle/>
                        <a:p>
                          <a:pPr algn="ctr"/>
                          <a:r>
                            <a:rPr lang="it-IT" sz="1400" dirty="0" err="1"/>
                            <a:t>Operation</a:t>
                          </a:r>
                          <a:r>
                            <a:rPr lang="it-IT" sz="1400" dirty="0"/>
                            <a:t> on the </a:t>
                          </a:r>
                          <a:r>
                            <a:rPr lang="it-IT" sz="1400" dirty="0" err="1"/>
                            <a:t>load</a:t>
                          </a:r>
                          <a:r>
                            <a:rPr lang="it-IT" sz="1400" dirty="0"/>
                            <a:t> line</a:t>
                          </a:r>
                        </a:p>
                      </a:txBody>
                      <a:tcPr/>
                    </a:tc>
                    <a:tc>
                      <a:txBody>
                        <a:bodyPr/>
                        <a:lstStyle/>
                        <a:p>
                          <a:pPr algn="ctr"/>
                          <a:r>
                            <a:rPr lang="it-IT" sz="1400" dirty="0"/>
                            <a:t>86%</a:t>
                          </a:r>
                        </a:p>
                      </a:txBody>
                      <a:tcPr/>
                    </a:tc>
                    <a:extLst>
                      <a:ext uri="{0D108BD9-81ED-4DB2-BD59-A6C34878D82A}">
                        <a16:rowId xmlns:a16="http://schemas.microsoft.com/office/drawing/2014/main" xmlns:a14="http://schemas.microsoft.com/office/drawing/2010/main" xmlns="" val="296946222"/>
                      </a:ext>
                    </a:extLst>
                  </a:tr>
                  <a:tr h="304800">
                    <a:tc>
                      <a:txBody>
                        <a:bodyPr/>
                        <a:lstStyle/>
                        <a:p>
                          <a:pPr algn="ctr"/>
                          <a:r>
                            <a:rPr lang="it-IT" sz="1400" dirty="0" err="1" smtClean="0"/>
                            <a:t>Strand</a:t>
                          </a:r>
                          <a:r>
                            <a:rPr lang="it-IT" sz="1400" baseline="0" dirty="0" smtClean="0"/>
                            <a:t> </a:t>
                          </a:r>
                          <a:r>
                            <a:rPr lang="it-IT" sz="1400" baseline="0" dirty="0" err="1"/>
                            <a:t>number</a:t>
                          </a:r>
                          <a:r>
                            <a:rPr lang="it-IT" sz="1400" baseline="0" dirty="0"/>
                            <a:t> per </a:t>
                          </a:r>
                          <a:r>
                            <a:rPr lang="it-IT" sz="1400" baseline="0" dirty="0" err="1"/>
                            <a:t>cable</a:t>
                          </a:r>
                          <a:endParaRPr lang="it-IT" sz="1400" dirty="0"/>
                        </a:p>
                      </a:txBody>
                      <a:tcPr/>
                    </a:tc>
                    <a:tc>
                      <a:txBody>
                        <a:bodyPr/>
                        <a:lstStyle/>
                        <a:p>
                          <a:pPr algn="ctr"/>
                          <a:r>
                            <a:rPr lang="it-IT" sz="1400" dirty="0" smtClean="0"/>
                            <a:t>22/38</a:t>
                          </a:r>
                          <a:endParaRPr lang="it-IT" sz="1400" dirty="0"/>
                        </a:p>
                      </a:txBody>
                      <a:tcPr/>
                    </a:tc>
                    <a:extLst>
                      <a:ext uri="{0D108BD9-81ED-4DB2-BD59-A6C34878D82A}">
                        <a16:rowId xmlns:a16="http://schemas.microsoft.com/office/drawing/2014/main" xmlns:a14="http://schemas.microsoft.com/office/drawing/2010/main" xmlns="" val="2332801313"/>
                      </a:ext>
                    </a:extLst>
                  </a:tr>
                  <a:tr h="304800">
                    <a:tc>
                      <a:txBody>
                        <a:bodyPr/>
                        <a:lstStyle/>
                        <a:p>
                          <a:pPr algn="ctr"/>
                          <a:r>
                            <a:rPr lang="it-IT" sz="1400" dirty="0"/>
                            <a:t>Cu/</a:t>
                          </a:r>
                          <a:r>
                            <a:rPr lang="it-IT" sz="1400" dirty="0" err="1"/>
                            <a:t>Ncu</a:t>
                          </a:r>
                          <a:endParaRPr lang="it-IT" sz="1400" dirty="0"/>
                        </a:p>
                      </a:txBody>
                      <a:tcPr/>
                    </a:tc>
                    <a:tc>
                      <a:txBody>
                        <a:bodyPr/>
                        <a:lstStyle/>
                        <a:p>
                          <a:endParaRPr lang="en-US"/>
                        </a:p>
                      </a:txBody>
                      <a:tcPr>
                        <a:blipFill rotWithShape="1">
                          <a:blip r:embed="rId2"/>
                          <a:stretch>
                            <a:fillRect l="-277381" t="-902000" r="-595" b="-290000"/>
                          </a:stretch>
                        </a:blipFill>
                      </a:tcPr>
                    </a:tc>
                    <a:extLst>
                      <a:ext uri="{0D108BD9-81ED-4DB2-BD59-A6C34878D82A}">
                        <a16:rowId xmlns:a16="http://schemas.microsoft.com/office/drawing/2014/main" xmlns:a14="http://schemas.microsoft.com/office/drawing/2010/main" xmlns="" val="2632453673"/>
                      </a:ext>
                    </a:extLst>
                  </a:tr>
                  <a:tr h="518160">
                    <a:tc>
                      <a:txBody>
                        <a:bodyPr/>
                        <a:lstStyle/>
                        <a:p>
                          <a:pPr algn="ctr"/>
                          <a:r>
                            <a:rPr lang="it-IT" sz="1400" dirty="0"/>
                            <a:t>Field </a:t>
                          </a:r>
                          <a:r>
                            <a:rPr lang="it-IT" sz="1400" dirty="0" err="1"/>
                            <a:t>harmonics</a:t>
                          </a:r>
                          <a:r>
                            <a:rPr lang="it-IT" sz="1400" dirty="0"/>
                            <a:t> (geo/</a:t>
                          </a:r>
                          <a:r>
                            <a:rPr lang="it-IT" sz="1400" dirty="0" err="1"/>
                            <a:t>sat</a:t>
                          </a:r>
                          <a:r>
                            <a:rPr lang="it-IT" sz="1400" dirty="0"/>
                            <a:t>)</a:t>
                          </a:r>
                        </a:p>
                      </a:txBody>
                      <a:tcPr/>
                    </a:tc>
                    <a:tc>
                      <a:txBody>
                        <a:bodyPr/>
                        <a:lstStyle/>
                        <a:p>
                          <a:endParaRPr lang="en-US"/>
                        </a:p>
                      </a:txBody>
                      <a:tcPr>
                        <a:blipFill rotWithShape="1">
                          <a:blip r:embed="rId2"/>
                          <a:stretch>
                            <a:fillRect l="-277381" t="-589412" r="-595" b="-70588"/>
                          </a:stretch>
                        </a:blipFill>
                      </a:tcPr>
                    </a:tc>
                    <a:extLst>
                      <a:ext uri="{0D108BD9-81ED-4DB2-BD59-A6C34878D82A}">
                        <a16:rowId xmlns:a16="http://schemas.microsoft.com/office/drawing/2014/main" xmlns:a14="http://schemas.microsoft.com/office/drawing/2010/main" xmlns="" val="1089547142"/>
                      </a:ext>
                    </a:extLst>
                  </a:tr>
                  <a:tr h="304800">
                    <a:tc>
                      <a:txBody>
                        <a:bodyPr/>
                        <a:lstStyle/>
                        <a:p>
                          <a:pPr algn="ctr"/>
                          <a:r>
                            <a:rPr lang="it-IT" sz="1400" b="1" dirty="0" err="1">
                              <a:solidFill>
                                <a:srgbClr val="C00000"/>
                              </a:solidFill>
                            </a:rPr>
                            <a:t>Yoke</a:t>
                          </a:r>
                          <a:r>
                            <a:rPr lang="it-IT" sz="1400" b="1" dirty="0">
                              <a:solidFill>
                                <a:srgbClr val="C00000"/>
                              </a:solidFill>
                            </a:rPr>
                            <a:t> </a:t>
                          </a:r>
                          <a:r>
                            <a:rPr lang="it-IT" sz="1400" b="1" dirty="0" err="1">
                              <a:solidFill>
                                <a:srgbClr val="C00000"/>
                              </a:solidFill>
                            </a:rPr>
                            <a:t>outer</a:t>
                          </a:r>
                          <a:r>
                            <a:rPr lang="it-IT" sz="1400" b="1" dirty="0">
                              <a:solidFill>
                                <a:srgbClr val="C00000"/>
                              </a:solidFill>
                            </a:rPr>
                            <a:t> </a:t>
                          </a:r>
                          <a:r>
                            <a:rPr lang="it-IT" sz="1400" b="1" dirty="0" err="1">
                              <a:solidFill>
                                <a:srgbClr val="C00000"/>
                              </a:solidFill>
                            </a:rPr>
                            <a:t>diameter</a:t>
                          </a:r>
                          <a:endParaRPr lang="it-IT" sz="1400" b="1" dirty="0">
                            <a:solidFill>
                              <a:srgbClr val="C00000"/>
                            </a:solidFill>
                          </a:endParaRPr>
                        </a:p>
                      </a:txBody>
                      <a:tcPr/>
                    </a:tc>
                    <a:tc>
                      <a:txBody>
                        <a:bodyPr/>
                        <a:lstStyle/>
                        <a:p>
                          <a:pPr algn="ctr"/>
                          <a:r>
                            <a:rPr lang="it-IT" sz="1400" b="1" dirty="0" smtClean="0">
                              <a:solidFill>
                                <a:srgbClr val="C00000"/>
                              </a:solidFill>
                            </a:rPr>
                            <a:t>660 </a:t>
                          </a:r>
                          <a:r>
                            <a:rPr lang="it-IT" sz="1400" b="1" dirty="0">
                              <a:solidFill>
                                <a:srgbClr val="C00000"/>
                              </a:solidFill>
                            </a:rPr>
                            <a:t>mm</a:t>
                          </a:r>
                        </a:p>
                      </a:txBody>
                      <a:tcPr/>
                    </a:tc>
                    <a:extLst>
                      <a:ext uri="{0D108BD9-81ED-4DB2-BD59-A6C34878D82A}">
                        <a16:rowId xmlns:a16="http://schemas.microsoft.com/office/drawing/2014/main" xmlns:a14="http://schemas.microsoft.com/office/drawing/2010/main" xmlns="" val="3014978904"/>
                      </a:ext>
                    </a:extLst>
                  </a:tr>
                </a:tbl>
              </a:graphicData>
            </a:graphic>
          </p:graphicFrame>
        </mc:Fallback>
      </mc:AlternateContent>
      <p:sp>
        <p:nvSpPr>
          <p:cNvPr id="4" name="CasellaDiTesto 3"/>
          <p:cNvSpPr txBox="1"/>
          <p:nvPr/>
        </p:nvSpPr>
        <p:spPr>
          <a:xfrm>
            <a:off x="445827" y="620688"/>
            <a:ext cx="7992888" cy="1015663"/>
          </a:xfrm>
          <a:prstGeom prst="rect">
            <a:avLst/>
          </a:prstGeom>
          <a:noFill/>
        </p:spPr>
        <p:txBody>
          <a:bodyPr wrap="square" rtlCol="0">
            <a:spAutoFit/>
          </a:bodyPr>
          <a:lstStyle/>
          <a:p>
            <a:r>
              <a:rPr lang="en-US" sz="2000" b="1" dirty="0" err="1">
                <a:solidFill>
                  <a:schemeClr val="tx2">
                    <a:lumMod val="75000"/>
                  </a:schemeClr>
                </a:solidFill>
              </a:rPr>
              <a:t>EuroCirCol</a:t>
            </a:r>
            <a:endParaRPr lang="en-US" sz="2000" b="1" dirty="0">
              <a:solidFill>
                <a:schemeClr val="tx2">
                  <a:lumMod val="75000"/>
                </a:schemeClr>
              </a:solidFill>
            </a:endParaRPr>
          </a:p>
          <a:p>
            <a:endParaRPr lang="en-US" sz="2000" b="1" dirty="0">
              <a:solidFill>
                <a:schemeClr val="accent1">
                  <a:lumMod val="75000"/>
                </a:schemeClr>
              </a:solidFill>
            </a:endParaRPr>
          </a:p>
          <a:p>
            <a:r>
              <a:rPr lang="en-US" sz="2000" dirty="0">
                <a:solidFill>
                  <a:schemeClr val="accent1">
                    <a:lumMod val="75000"/>
                  </a:schemeClr>
                </a:solidFill>
              </a:rPr>
              <a:t>INFN developed a design of a 16T cos-theta twin dipole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03" y="2348880"/>
            <a:ext cx="448304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40AD6D19-B97F-40C0-BB59-CBBFF5D079F3}" type="slidenum">
              <a:rPr lang="en-US" smtClean="0"/>
              <a:t>9</a:t>
            </a:fld>
            <a:endParaRPr lang="en-US"/>
          </a:p>
        </p:txBody>
      </p:sp>
    </p:spTree>
    <p:extLst>
      <p:ext uri="{BB962C8B-B14F-4D97-AF65-F5344CB8AC3E}">
        <p14:creationId xmlns:p14="http://schemas.microsoft.com/office/powerpoint/2010/main" val="352652038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On-screen Show (4:3)</PresentationFormat>
  <Paragraphs>209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Cambria Math</vt:lpstr>
      <vt:lpstr>Cantarell Regular</vt:lpstr>
      <vt:lpstr>Tema di Office</vt:lpstr>
      <vt:lpstr>INFN perspectives in HFM developments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farinon</dc:creator>
  <cp:lastModifiedBy>German, Laura</cp:lastModifiedBy>
  <cp:revision>56</cp:revision>
  <dcterms:created xsi:type="dcterms:W3CDTF">2019-11-20T14:47:01Z</dcterms:created>
  <dcterms:modified xsi:type="dcterms:W3CDTF">2019-12-04T16:28:28Z</dcterms:modified>
</cp:coreProperties>
</file>