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24"/>
  </p:notesMasterIdLst>
  <p:handoutMasterIdLst>
    <p:handoutMasterId r:id="rId25"/>
  </p:handoutMasterIdLst>
  <p:sldIdLst>
    <p:sldId id="331" r:id="rId2"/>
    <p:sldId id="1226" r:id="rId3"/>
    <p:sldId id="1227" r:id="rId4"/>
    <p:sldId id="343" r:id="rId5"/>
    <p:sldId id="1204" r:id="rId6"/>
    <p:sldId id="1206" r:id="rId7"/>
    <p:sldId id="1207" r:id="rId8"/>
    <p:sldId id="1179" r:id="rId9"/>
    <p:sldId id="1180" r:id="rId10"/>
    <p:sldId id="1208" r:id="rId11"/>
    <p:sldId id="1209" r:id="rId12"/>
    <p:sldId id="1217" r:id="rId13"/>
    <p:sldId id="1228" r:id="rId14"/>
    <p:sldId id="1210" r:id="rId15"/>
    <p:sldId id="1214" r:id="rId16"/>
    <p:sldId id="1222" r:id="rId17"/>
    <p:sldId id="1223" r:id="rId18"/>
    <p:sldId id="1225" r:id="rId19"/>
    <p:sldId id="1213" r:id="rId20"/>
    <p:sldId id="339" r:id="rId21"/>
    <p:sldId id="1211" r:id="rId22"/>
    <p:sldId id="1212" r:id="rId23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1226"/>
            <p14:sldId id="1227"/>
            <p14:sldId id="343"/>
            <p14:sldId id="1204"/>
            <p14:sldId id="1206"/>
            <p14:sldId id="1207"/>
            <p14:sldId id="1179"/>
            <p14:sldId id="1180"/>
            <p14:sldId id="1208"/>
            <p14:sldId id="1209"/>
            <p14:sldId id="1217"/>
            <p14:sldId id="1228"/>
            <p14:sldId id="1210"/>
            <p14:sldId id="1214"/>
            <p14:sldId id="1222"/>
            <p14:sldId id="1223"/>
            <p14:sldId id="1225"/>
            <p14:sldId id="1213"/>
            <p14:sldId id="339"/>
            <p14:sldId id="1211"/>
            <p14:sldId id="12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04D"/>
    <a:srgbClr val="F89545"/>
    <a:srgbClr val="4E81BD"/>
    <a:srgbClr val="4BAEC6"/>
    <a:srgbClr val="FFFFFF"/>
    <a:srgbClr val="CECFCE"/>
    <a:srgbClr val="010000"/>
    <a:srgbClr val="808080"/>
    <a:srgbClr val="000000"/>
    <a:srgbClr val="FD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1966" autoAdjust="0"/>
  </p:normalViewPr>
  <p:slideViewPr>
    <p:cSldViewPr snapToObjects="1">
      <p:cViewPr varScale="1">
        <p:scale>
          <a:sx n="120" d="100"/>
          <a:sy n="120" d="100"/>
        </p:scale>
        <p:origin x="664" y="176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4FFCF-F54E-0C4E-AB53-D311C4DD388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312" y="159137"/>
            <a:ext cx="821591" cy="8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BDBDC-8602-BB49-81C2-33DC87ADDAB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312" y="159137"/>
            <a:ext cx="821591" cy="8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DA4FFD-874F-7F40-9D3B-512E8EBE843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312" y="159137"/>
            <a:ext cx="821591" cy="8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4506A-2046-254E-864A-64FC079FB61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312" y="159137"/>
            <a:ext cx="821591" cy="8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B5737-3A39-F941-A2C9-DEAD81A9422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312" y="159137"/>
            <a:ext cx="821591" cy="8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F80F1-EF55-2B4B-97C0-1685A37B1D7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312" y="159137"/>
            <a:ext cx="821591" cy="8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4A787-21AA-2044-B41A-714BCD5569DE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312" y="159137"/>
            <a:ext cx="821591" cy="8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.tiff"/><Relationship Id="rId18" Type="http://schemas.openxmlformats.org/officeDocument/2006/relationships/image" Target="../media/image51.png"/><Relationship Id="rId26" Type="http://schemas.openxmlformats.org/officeDocument/2006/relationships/image" Target="../media/image56.png"/><Relationship Id="rId3" Type="http://schemas.openxmlformats.org/officeDocument/2006/relationships/image" Target="../media/image43.jpeg"/><Relationship Id="rId21" Type="http://schemas.openxmlformats.org/officeDocument/2006/relationships/image" Target="../media/image51.jpe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5" Type="http://schemas.openxmlformats.org/officeDocument/2006/relationships/image" Target="../media/image55.png"/><Relationship Id="rId2" Type="http://schemas.openxmlformats.org/officeDocument/2006/relationships/image" Target="../media/image42.jpeg"/><Relationship Id="rId16" Type="http://schemas.openxmlformats.org/officeDocument/2006/relationships/image" Target="../media/image49.png"/><Relationship Id="rId20" Type="http://schemas.openxmlformats.org/officeDocument/2006/relationships/image" Target="../media/image50.jpe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0.png"/><Relationship Id="rId24" Type="http://schemas.openxmlformats.org/officeDocument/2006/relationships/image" Target="../media/image54.jpe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23" Type="http://schemas.openxmlformats.org/officeDocument/2006/relationships/image" Target="../media/image53.tiff"/><Relationship Id="rId28" Type="http://schemas.openxmlformats.org/officeDocument/2006/relationships/image" Target="../media/image58.png"/><Relationship Id="rId10" Type="http://schemas.openxmlformats.org/officeDocument/2006/relationships/image" Target="../media/image43.png"/><Relationship Id="rId19" Type="http://schemas.openxmlformats.org/officeDocument/2006/relationships/image" Target="../media/image49.jpeg"/><Relationship Id="rId31" Type="http://schemas.openxmlformats.org/officeDocument/2006/relationships/image" Target="../media/image61.png"/><Relationship Id="rId4" Type="http://schemas.openxmlformats.org/officeDocument/2006/relationships/image" Target="../media/image44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2.jpe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iff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52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tiff"/><Relationship Id="rId17" Type="http://schemas.openxmlformats.org/officeDocument/2006/relationships/image" Target="../media/image81.jpeg"/><Relationship Id="rId2" Type="http://schemas.openxmlformats.org/officeDocument/2006/relationships/image" Target="../media/image67.png"/><Relationship Id="rId16" Type="http://schemas.openxmlformats.org/officeDocument/2006/relationships/image" Target="../media/image8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79.jpe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tiff"/><Relationship Id="rId13" Type="http://schemas.openxmlformats.org/officeDocument/2006/relationships/image" Target="../media/image95.tiff"/><Relationship Id="rId18" Type="http://schemas.openxmlformats.org/officeDocument/2006/relationships/image" Target="../media/image100.jpeg"/><Relationship Id="rId26" Type="http://schemas.openxmlformats.org/officeDocument/2006/relationships/image" Target="../media/image26.png"/><Relationship Id="rId3" Type="http://schemas.openxmlformats.org/officeDocument/2006/relationships/image" Target="../media/image85.png"/><Relationship Id="rId21" Type="http://schemas.microsoft.com/office/2007/relationships/hdphoto" Target="../media/hdphoto4.wdp"/><Relationship Id="rId7" Type="http://schemas.openxmlformats.org/officeDocument/2006/relationships/image" Target="../media/image89.tiff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25.png"/><Relationship Id="rId2" Type="http://schemas.openxmlformats.org/officeDocument/2006/relationships/image" Target="../media/image84.tiff"/><Relationship Id="rId16" Type="http://schemas.openxmlformats.org/officeDocument/2006/relationships/image" Target="../media/image98.jpe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tiff"/><Relationship Id="rId11" Type="http://schemas.openxmlformats.org/officeDocument/2006/relationships/image" Target="../media/image93.tiff"/><Relationship Id="rId24" Type="http://schemas.openxmlformats.org/officeDocument/2006/relationships/image" Target="../media/image105.jpeg"/><Relationship Id="rId5" Type="http://schemas.openxmlformats.org/officeDocument/2006/relationships/image" Target="../media/image87.tiff"/><Relationship Id="rId15" Type="http://schemas.openxmlformats.org/officeDocument/2006/relationships/image" Target="../media/image97.tiff"/><Relationship Id="rId23" Type="http://schemas.openxmlformats.org/officeDocument/2006/relationships/image" Target="../media/image104.tiff"/><Relationship Id="rId10" Type="http://schemas.openxmlformats.org/officeDocument/2006/relationships/image" Target="../media/image92.tiff"/><Relationship Id="rId19" Type="http://schemas.openxmlformats.org/officeDocument/2006/relationships/image" Target="../media/image101.jpeg"/><Relationship Id="rId4" Type="http://schemas.openxmlformats.org/officeDocument/2006/relationships/image" Target="../media/image86.png"/><Relationship Id="rId9" Type="http://schemas.openxmlformats.org/officeDocument/2006/relationships/image" Target="../media/image91.jpeg"/><Relationship Id="rId14" Type="http://schemas.openxmlformats.org/officeDocument/2006/relationships/image" Target="../media/image96.tiff"/><Relationship Id="rId22" Type="http://schemas.openxmlformats.org/officeDocument/2006/relationships/image" Target="../media/image10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tiff"/><Relationship Id="rId13" Type="http://schemas.openxmlformats.org/officeDocument/2006/relationships/image" Target="../media/image92.tiff"/><Relationship Id="rId18" Type="http://schemas.openxmlformats.org/officeDocument/2006/relationships/image" Target="../media/image97.tiff"/><Relationship Id="rId26" Type="http://schemas.openxmlformats.org/officeDocument/2006/relationships/image" Target="../media/image88.tiff"/><Relationship Id="rId3" Type="http://schemas.openxmlformats.org/officeDocument/2006/relationships/image" Target="../media/image85.png"/><Relationship Id="rId21" Type="http://schemas.openxmlformats.org/officeDocument/2006/relationships/image" Target="../media/image100.jpeg"/><Relationship Id="rId7" Type="http://schemas.openxmlformats.org/officeDocument/2006/relationships/image" Target="../media/image108.tiff"/><Relationship Id="rId12" Type="http://schemas.openxmlformats.org/officeDocument/2006/relationships/image" Target="../media/image91.jpeg"/><Relationship Id="rId17" Type="http://schemas.openxmlformats.org/officeDocument/2006/relationships/image" Target="../media/image96.tiff"/><Relationship Id="rId25" Type="http://schemas.openxmlformats.org/officeDocument/2006/relationships/image" Target="../media/image103.jpeg"/><Relationship Id="rId2" Type="http://schemas.openxmlformats.org/officeDocument/2006/relationships/image" Target="../media/image84.tiff"/><Relationship Id="rId16" Type="http://schemas.openxmlformats.org/officeDocument/2006/relationships/image" Target="../media/image95.tiff"/><Relationship Id="rId20" Type="http://schemas.openxmlformats.org/officeDocument/2006/relationships/image" Target="../media/image99.png"/><Relationship Id="rId29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tiff"/><Relationship Id="rId11" Type="http://schemas.openxmlformats.org/officeDocument/2006/relationships/image" Target="../media/image90.tiff"/><Relationship Id="rId24" Type="http://schemas.microsoft.com/office/2007/relationships/hdphoto" Target="../media/hdphoto5.wdp"/><Relationship Id="rId5" Type="http://schemas.openxmlformats.org/officeDocument/2006/relationships/image" Target="../media/image106.tiff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4.tiff"/><Relationship Id="rId10" Type="http://schemas.openxmlformats.org/officeDocument/2006/relationships/image" Target="../media/image89.tiff"/><Relationship Id="rId19" Type="http://schemas.openxmlformats.org/officeDocument/2006/relationships/image" Target="../media/image98.jpeg"/><Relationship Id="rId31" Type="http://schemas.openxmlformats.org/officeDocument/2006/relationships/image" Target="../media/image26.png"/><Relationship Id="rId4" Type="http://schemas.openxmlformats.org/officeDocument/2006/relationships/image" Target="../media/image86.png"/><Relationship Id="rId9" Type="http://schemas.openxmlformats.org/officeDocument/2006/relationships/image" Target="../media/image87.tiff"/><Relationship Id="rId14" Type="http://schemas.openxmlformats.org/officeDocument/2006/relationships/image" Target="../media/image93.tiff"/><Relationship Id="rId22" Type="http://schemas.openxmlformats.org/officeDocument/2006/relationships/image" Target="../media/image101.jpeg"/><Relationship Id="rId27" Type="http://schemas.openxmlformats.org/officeDocument/2006/relationships/image" Target="../media/image110.tiff"/><Relationship Id="rId30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tiff"/><Relationship Id="rId13" Type="http://schemas.openxmlformats.org/officeDocument/2006/relationships/image" Target="../media/image93.tiff"/><Relationship Id="rId18" Type="http://schemas.openxmlformats.org/officeDocument/2006/relationships/image" Target="../media/image98.jpeg"/><Relationship Id="rId26" Type="http://schemas.openxmlformats.org/officeDocument/2006/relationships/image" Target="../media/image105.jpeg"/><Relationship Id="rId3" Type="http://schemas.openxmlformats.org/officeDocument/2006/relationships/image" Target="../media/image88.tiff"/><Relationship Id="rId21" Type="http://schemas.openxmlformats.org/officeDocument/2006/relationships/image" Target="../media/image101.jpeg"/><Relationship Id="rId7" Type="http://schemas.openxmlformats.org/officeDocument/2006/relationships/image" Target="../media/image112.jpeg"/><Relationship Id="rId12" Type="http://schemas.openxmlformats.org/officeDocument/2006/relationships/image" Target="../media/image92.tiff"/><Relationship Id="rId17" Type="http://schemas.openxmlformats.org/officeDocument/2006/relationships/image" Target="../media/image97.tiff"/><Relationship Id="rId25" Type="http://schemas.openxmlformats.org/officeDocument/2006/relationships/image" Target="../media/image104.tiff"/><Relationship Id="rId2" Type="http://schemas.openxmlformats.org/officeDocument/2006/relationships/image" Target="../media/image84.tiff"/><Relationship Id="rId16" Type="http://schemas.openxmlformats.org/officeDocument/2006/relationships/image" Target="../media/image96.tiff"/><Relationship Id="rId20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11" Type="http://schemas.openxmlformats.org/officeDocument/2006/relationships/image" Target="../media/image91.jpeg"/><Relationship Id="rId24" Type="http://schemas.openxmlformats.org/officeDocument/2006/relationships/image" Target="../media/image103.jpeg"/><Relationship Id="rId5" Type="http://schemas.openxmlformats.org/officeDocument/2006/relationships/image" Target="../media/image86.png"/><Relationship Id="rId15" Type="http://schemas.openxmlformats.org/officeDocument/2006/relationships/image" Target="../media/image95.tiff"/><Relationship Id="rId23" Type="http://schemas.microsoft.com/office/2007/relationships/hdphoto" Target="../media/hdphoto6.wdp"/><Relationship Id="rId28" Type="http://schemas.openxmlformats.org/officeDocument/2006/relationships/image" Target="../media/image26.png"/><Relationship Id="rId10" Type="http://schemas.openxmlformats.org/officeDocument/2006/relationships/image" Target="../media/image90.tiff"/><Relationship Id="rId19" Type="http://schemas.openxmlformats.org/officeDocument/2006/relationships/image" Target="../media/image99.png"/><Relationship Id="rId4" Type="http://schemas.openxmlformats.org/officeDocument/2006/relationships/image" Target="../media/image85.png"/><Relationship Id="rId9" Type="http://schemas.openxmlformats.org/officeDocument/2006/relationships/image" Target="../media/image89.tiff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tiff"/><Relationship Id="rId7" Type="http://schemas.microsoft.com/office/2007/relationships/hdphoto" Target="../media/hdphoto2.wdp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98905" y="4725144"/>
            <a:ext cx="7969249" cy="1090800"/>
          </a:xfrm>
        </p:spPr>
        <p:txBody>
          <a:bodyPr/>
          <a:lstStyle/>
          <a:p>
            <a:r>
              <a:rPr lang="en-US" dirty="0"/>
              <a:t>Strategy and Plans: Magnet Technology</a:t>
            </a:r>
            <a:br>
              <a:rPr lang="en-US" dirty="0"/>
            </a:br>
            <a:r>
              <a:rPr lang="en-US" dirty="0"/>
              <a:t>PSI/CHART Perspective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4388" y="4216608"/>
            <a:ext cx="7969249" cy="364520"/>
          </a:xfrm>
        </p:spPr>
        <p:txBody>
          <a:bodyPr/>
          <a:lstStyle/>
          <a:p>
            <a:r>
              <a:rPr lang="en-GB" dirty="0"/>
              <a:t>B. Auchmann </a:t>
            </a:r>
            <a:r>
              <a:rPr lang="en-GB" u="sng" dirty="0"/>
              <a:t>(</a:t>
            </a:r>
            <a:r>
              <a:rPr lang="en-GB" dirty="0"/>
              <a:t>CERN/PSI) 	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91680" y="6201867"/>
            <a:ext cx="7790061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>
                <a:solidFill>
                  <a:srgbClr val="969696"/>
                </a:solidFill>
                <a:latin typeface="+mn-lt"/>
              </a:rPr>
              <a:t>December 5, 2019, Washington DC, USA.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>
                <a:solidFill>
                  <a:srgbClr val="969696"/>
                </a:solidFill>
                <a:latin typeface="+mn-lt"/>
              </a:rPr>
              <a:t>Work supported by the Swiss State Secretariat for Education, Research and Innovation SERI and the ETH Board.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200" kern="1000" spc="30" dirty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2559AC-AE1F-D846-A290-9E4A62563EC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96752"/>
            <a:ext cx="1103075" cy="11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A42A9-5873-9B4F-92C7-B8AF12D6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Take-Aways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E88C-11ED-764A-806D-B1DCE28E6B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AAFB39-4BA3-1445-B779-D60C24B201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795" y="4465817"/>
            <a:ext cx="3273950" cy="1843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DB4B71-1BA2-454E-9A35-0A79558BA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304517"/>
            <a:ext cx="3919984" cy="206411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54ABB-3264-E14D-AA35-A76F98389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124744"/>
            <a:ext cx="7742237" cy="467995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Nb</a:t>
            </a:r>
            <a:r>
              <a:rPr lang="en-US" sz="1600" baseline="-25000" dirty="0"/>
              <a:t>3</a:t>
            </a:r>
            <a:r>
              <a:rPr lang="en-US" sz="1600" dirty="0"/>
              <a:t>Sn technology introduced at PSI.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CD1 magnet construction complete.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Challenges remain</a:t>
            </a:r>
            <a:r>
              <a:rPr lang="en-US" sz="1600" dirty="0"/>
              <a:t>:</a:t>
            </a:r>
          </a:p>
          <a:p>
            <a:pPr lvl="1"/>
            <a:r>
              <a:rPr lang="en-US" sz="1600" dirty="0"/>
              <a:t>CCT inherent technological challenges:</a:t>
            </a:r>
          </a:p>
          <a:p>
            <a:pPr lvl="2"/>
            <a:r>
              <a:rPr lang="en-US" sz="1600" dirty="0">
                <a:solidFill>
                  <a:srgbClr val="914967"/>
                </a:solidFill>
              </a:rPr>
              <a:t>bonding of cable in winding channels</a:t>
            </a:r>
            <a:r>
              <a:rPr lang="en-US" sz="1600" dirty="0"/>
              <a:t>. </a:t>
            </a:r>
          </a:p>
          <a:p>
            <a:pPr lvl="2"/>
            <a:r>
              <a:rPr lang="en-US" sz="1600" dirty="0"/>
              <a:t>reliable insulation.</a:t>
            </a:r>
          </a:p>
          <a:p>
            <a:pPr lvl="1"/>
            <a:r>
              <a:rPr lang="en-US" sz="1600" dirty="0"/>
              <a:t>FCC-parameter specific challenges:</a:t>
            </a:r>
          </a:p>
          <a:p>
            <a:pPr lvl="2"/>
            <a:r>
              <a:rPr lang="en-US" sz="1600" dirty="0"/>
              <a:t>winding and annealing on small diameter.</a:t>
            </a:r>
          </a:p>
          <a:p>
            <a:pPr lvl="2"/>
            <a:r>
              <a:rPr lang="en-US" sz="1600" dirty="0">
                <a:solidFill>
                  <a:srgbClr val="914967"/>
                </a:solidFill>
              </a:rPr>
              <a:t>plastic deformation </a:t>
            </a:r>
            <a:r>
              <a:rPr lang="en-US" sz="1600" dirty="0"/>
              <a:t>of thin mandrel at </a:t>
            </a:r>
            <a:br>
              <a:rPr lang="en-US" sz="1600" dirty="0"/>
            </a:br>
            <a:r>
              <a:rPr lang="en-US" sz="1600" dirty="0"/>
              <a:t>665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n-US" sz="1600" dirty="0"/>
              <a:t>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1D391-5430-984E-A9A9-83E66552AE0A}"/>
              </a:ext>
            </a:extLst>
          </p:cNvPr>
          <p:cNvSpPr txBox="1"/>
          <p:nvPr/>
        </p:nvSpPr>
        <p:spPr>
          <a:xfrm>
            <a:off x="1014726" y="618700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kern="1000" spc="30" dirty="0">
                <a:latin typeface="+mn-lt"/>
                <a:cs typeface="Franklin Gothic Book"/>
              </a:rPr>
              <a:t>[Cable-channel delamination in CCT5 after testing. Photo courtesy of LBNL]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697684-DC55-ED4B-99FC-7285499E3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47109"/>
              </p:ext>
            </p:extLst>
          </p:nvPr>
        </p:nvGraphicFramePr>
        <p:xfrm>
          <a:off x="5193851" y="1124744"/>
          <a:ext cx="3588946" cy="204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128">
                  <a:extLst>
                    <a:ext uri="{9D8B030D-6E8A-4147-A177-3AD203B41FA5}">
                      <a16:colId xmlns:a16="http://schemas.microsoft.com/office/drawing/2014/main" val="417511819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44387853"/>
                    </a:ext>
                  </a:extLst>
                </a:gridCol>
                <a:gridCol w="1157690">
                  <a:extLst>
                    <a:ext uri="{9D8B030D-6E8A-4147-A177-3AD203B41FA5}">
                      <a16:colId xmlns:a16="http://schemas.microsoft.com/office/drawing/2014/main" val="3728379017"/>
                    </a:ext>
                  </a:extLst>
                </a:gridCol>
              </a:tblGrid>
              <a:tr h="121866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CCT5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02411"/>
                  </a:ext>
                </a:extLst>
              </a:tr>
              <a:tr h="121866">
                <a:tc>
                  <a:txBody>
                    <a:bodyPr/>
                    <a:lstStyle/>
                    <a:p>
                      <a:r>
                        <a:rPr lang="de-DE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63.6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90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90890"/>
                  </a:ext>
                </a:extLst>
              </a:tr>
              <a:tr h="121866">
                <a:tc>
                  <a:txBody>
                    <a:bodyPr/>
                    <a:lstStyle/>
                    <a:p>
                      <a:r>
                        <a:rPr lang="de-DE" sz="1400" dirty="0"/>
                        <a:t>Spar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3/2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7.4/3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25498"/>
                  </a:ext>
                </a:extLst>
              </a:tr>
              <a:tr h="207173">
                <a:tc>
                  <a:txBody>
                    <a:bodyPr/>
                    <a:lstStyle/>
                    <a:p>
                      <a:r>
                        <a:rPr lang="de-DE" sz="1400" dirty="0"/>
                        <a:t>Layer </a:t>
                      </a:r>
                      <a:r>
                        <a:rPr lang="de-DE" sz="1400" dirty="0" err="1"/>
                        <a:t>interface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Sliding</a:t>
                      </a:r>
                      <a:r>
                        <a:rPr lang="de-DE" sz="1400" dirty="0"/>
                        <a:t>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Bend</a:t>
                      </a:r>
                      <a:r>
                        <a:rPr lang="de-DE" sz="1400" dirty="0"/>
                        <a:t> &amp;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98033"/>
                  </a:ext>
                </a:extLst>
              </a:tr>
              <a:tr h="207173">
                <a:tc>
                  <a:txBody>
                    <a:bodyPr/>
                    <a:lstStyle/>
                    <a:p>
                      <a:r>
                        <a:rPr lang="de-DE" sz="1400" dirty="0" err="1"/>
                        <a:t>Mechanical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structure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Bladder</a:t>
                      </a:r>
                      <a:r>
                        <a:rPr lang="de-DE" sz="1400" dirty="0"/>
                        <a:t> &amp;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Al </a:t>
                      </a:r>
                      <a:r>
                        <a:rPr lang="de-DE" sz="1400" dirty="0" err="1"/>
                        <a:t>shell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11180"/>
                  </a:ext>
                </a:extLst>
              </a:tr>
              <a:tr h="207173">
                <a:tc>
                  <a:txBody>
                    <a:bodyPr/>
                    <a:lstStyle/>
                    <a:p>
                      <a:r>
                        <a:rPr lang="de-DE" sz="1400" dirty="0" err="1"/>
                        <a:t>Resin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FSU Mix 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FSU Mix 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45977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9C62C-2B71-7C48-A6CD-00AB9C6AC5DC}"/>
              </a:ext>
            </a:extLst>
          </p:cNvPr>
          <p:cNvGrpSpPr/>
          <p:nvPr/>
        </p:nvGrpSpPr>
        <p:grpSpPr>
          <a:xfrm>
            <a:off x="5193851" y="3277219"/>
            <a:ext cx="3587052" cy="905270"/>
            <a:chOff x="5188269" y="3080772"/>
            <a:chExt cx="5737942" cy="1448094"/>
          </a:xfrm>
        </p:grpSpPr>
        <p:pic>
          <p:nvPicPr>
            <p:cNvPr id="8" name="Picture 7" descr="A picture containing indoor, table, sitting, monitor&#10;&#10;Description automatically generated">
              <a:extLst>
                <a:ext uri="{FF2B5EF4-FFF2-40B4-BE49-F238E27FC236}">
                  <a16:creationId xmlns:a16="http://schemas.microsoft.com/office/drawing/2014/main" id="{62DE2DEE-7300-5E4B-B4BE-86C9DC723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8269" y="3080772"/>
              <a:ext cx="1927572" cy="1434769"/>
            </a:xfrm>
            <a:prstGeom prst="rect">
              <a:avLst/>
            </a:prstGeom>
          </p:spPr>
        </p:pic>
        <p:pic>
          <p:nvPicPr>
            <p:cNvPr id="16" name="Picture 15" descr="A picture containing indoor, table, food, messy&#10;&#10;Description automatically generated">
              <a:extLst>
                <a:ext uri="{FF2B5EF4-FFF2-40B4-BE49-F238E27FC236}">
                  <a16:creationId xmlns:a16="http://schemas.microsoft.com/office/drawing/2014/main" id="{8921B62E-0BDF-034A-883C-5A53EC065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7151" y="3083187"/>
              <a:ext cx="1927572" cy="1445679"/>
            </a:xfrm>
            <a:prstGeom prst="rect">
              <a:avLst/>
            </a:prstGeom>
          </p:spPr>
        </p:pic>
        <p:pic>
          <p:nvPicPr>
            <p:cNvPr id="20" name="Picture 19" descr="A picture containing indoor, table, sitting, desk&#10;&#10;Description automatically generated">
              <a:extLst>
                <a:ext uri="{FF2B5EF4-FFF2-40B4-BE49-F238E27FC236}">
                  <a16:creationId xmlns:a16="http://schemas.microsoft.com/office/drawing/2014/main" id="{C423039C-66A8-DC44-B652-158E0E4E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8638" y="3080772"/>
              <a:ext cx="1927573" cy="144568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29E22B9-4DB6-4F41-BBC5-46E1398D46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943" y1="20524" x2="50943" y2="20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386" y="3905371"/>
            <a:ext cx="1795252" cy="11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353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23D08-554A-E848-9098-409A06CCEC04}"/>
              </a:ext>
            </a:extLst>
          </p:cNvPr>
          <p:cNvGrpSpPr/>
          <p:nvPr/>
        </p:nvGrpSpPr>
        <p:grpSpPr>
          <a:xfrm>
            <a:off x="-6754" y="2822224"/>
            <a:ext cx="5763100" cy="2165600"/>
            <a:chOff x="176808" y="1643126"/>
            <a:chExt cx="11496395" cy="4320000"/>
          </a:xfrm>
        </p:grpSpPr>
        <p:pic>
          <p:nvPicPr>
            <p:cNvPr id="66" name="Inhaltsplatzhalter 38">
              <a:extLst>
                <a:ext uri="{FF2B5EF4-FFF2-40B4-BE49-F238E27FC236}">
                  <a16:creationId xmlns:a16="http://schemas.microsoft.com/office/drawing/2014/main" id="{CD024E9F-AB63-5442-AEA2-7A52C3A56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531" y="1643126"/>
              <a:ext cx="5645309" cy="4320000"/>
            </a:xfrm>
            <a:prstGeom prst="rect">
              <a:avLst/>
            </a:prstGeom>
          </p:spPr>
        </p:pic>
        <p:pic>
          <p:nvPicPr>
            <p:cNvPr id="67" name="Grafik 9">
              <a:extLst>
                <a:ext uri="{FF2B5EF4-FFF2-40B4-BE49-F238E27FC236}">
                  <a16:creationId xmlns:a16="http://schemas.microsoft.com/office/drawing/2014/main" id="{2FE1BD28-3666-3045-9D1E-D6065DF8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08" y="1643126"/>
              <a:ext cx="5645309" cy="4320000"/>
            </a:xfrm>
            <a:prstGeom prst="rect">
              <a:avLst/>
            </a:prstGeom>
          </p:spPr>
        </p:pic>
        <p:sp>
          <p:nvSpPr>
            <p:cNvPr id="68" name="Textfeld 14">
              <a:extLst>
                <a:ext uri="{FF2B5EF4-FFF2-40B4-BE49-F238E27FC236}">
                  <a16:creationId xmlns:a16="http://schemas.microsoft.com/office/drawing/2014/main" id="{D52865FD-8DFF-684F-8761-805C97A75B42}"/>
                </a:ext>
              </a:extLst>
            </p:cNvPr>
            <p:cNvSpPr txBox="1"/>
            <p:nvPr/>
          </p:nvSpPr>
          <p:spPr>
            <a:xfrm>
              <a:off x="1299520" y="2147435"/>
              <a:ext cx="3089515" cy="5924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room temperature</a:t>
              </a:r>
              <a:endParaRPr lang="en-CH" sz="1400" dirty="0"/>
            </a:p>
          </p:txBody>
        </p:sp>
        <p:sp>
          <p:nvSpPr>
            <p:cNvPr id="69" name="Textfeld 27">
              <a:extLst>
                <a:ext uri="{FF2B5EF4-FFF2-40B4-BE49-F238E27FC236}">
                  <a16:creationId xmlns:a16="http://schemas.microsoft.com/office/drawing/2014/main" id="{3BEB4674-5DB3-BC4F-8A8F-74E10C048CB3}"/>
                </a:ext>
              </a:extLst>
            </p:cNvPr>
            <p:cNvSpPr txBox="1"/>
            <p:nvPr/>
          </p:nvSpPr>
          <p:spPr>
            <a:xfrm>
              <a:off x="6236813" y="2098667"/>
              <a:ext cx="926363" cy="5924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LN</a:t>
              </a:r>
              <a:r>
                <a:rPr lang="en-US" sz="1400" baseline="-25000" dirty="0"/>
                <a:t>2</a:t>
              </a:r>
              <a:endParaRPr lang="en-CH" sz="1400" baseline="-25000" dirty="0"/>
            </a:p>
          </p:txBody>
        </p:sp>
        <p:sp>
          <p:nvSpPr>
            <p:cNvPr id="70" name="Rechteck 28">
              <a:extLst>
                <a:ext uri="{FF2B5EF4-FFF2-40B4-BE49-F238E27FC236}">
                  <a16:creationId xmlns:a16="http://schemas.microsoft.com/office/drawing/2014/main" id="{F991C748-378F-DD4E-8835-E2BDDE45D068}"/>
                </a:ext>
              </a:extLst>
            </p:cNvPr>
            <p:cNvSpPr/>
            <p:nvPr/>
          </p:nvSpPr>
          <p:spPr>
            <a:xfrm>
              <a:off x="10074134" y="2443673"/>
              <a:ext cx="1599069" cy="5036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~450 MPa</a:t>
              </a:r>
              <a:endParaRPr lang="en-CH" sz="1100" dirty="0"/>
            </a:p>
          </p:txBody>
        </p:sp>
        <p:sp>
          <p:nvSpPr>
            <p:cNvPr id="71" name="Ellipse 29">
              <a:extLst>
                <a:ext uri="{FF2B5EF4-FFF2-40B4-BE49-F238E27FC236}">
                  <a16:creationId xmlns:a16="http://schemas.microsoft.com/office/drawing/2014/main" id="{CD6BBE3D-C1BA-EB40-A976-19F8A073C0AB}"/>
                </a:ext>
              </a:extLst>
            </p:cNvPr>
            <p:cNvSpPr/>
            <p:nvPr/>
          </p:nvSpPr>
          <p:spPr>
            <a:xfrm>
              <a:off x="8012945" y="2234625"/>
              <a:ext cx="2099799" cy="590366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0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F784BF7-6311-1D4A-970B-DD3CD6FA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CHART1 Take-</a:t>
            </a:r>
            <a:r>
              <a:rPr lang="de-DE" dirty="0" err="1"/>
              <a:t>Aways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5C8C-616F-C74B-81E8-80177A6D06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2D5E20B-FAD4-C24D-89FA-72BCF184273D}"/>
              </a:ext>
            </a:extLst>
          </p:cNvPr>
          <p:cNvGrpSpPr/>
          <p:nvPr/>
        </p:nvGrpSpPr>
        <p:grpSpPr>
          <a:xfrm>
            <a:off x="-5242530" y="2077834"/>
            <a:ext cx="4736185" cy="3774591"/>
            <a:chOff x="-125987" y="1414245"/>
            <a:chExt cx="6366087" cy="5073572"/>
          </a:xfrm>
        </p:grpSpPr>
        <p:pic>
          <p:nvPicPr>
            <p:cNvPr id="22" name="Inhaltsplatzhalter 9">
              <a:extLst>
                <a:ext uri="{FF2B5EF4-FFF2-40B4-BE49-F238E27FC236}">
                  <a16:creationId xmlns:a16="http://schemas.microsoft.com/office/drawing/2014/main" id="{EA067E80-7478-5044-9B95-EFDFD68B7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624" y="1414245"/>
              <a:ext cx="5328592" cy="50735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10">
                  <a:extLst>
                    <a:ext uri="{FF2B5EF4-FFF2-40B4-BE49-F238E27FC236}">
                      <a16:creationId xmlns:a16="http://schemas.microsoft.com/office/drawing/2014/main" id="{5A35DC5F-6367-CE4C-936F-DAAA8532EECE}"/>
                    </a:ext>
                  </a:extLst>
                </p:cNvPr>
                <p:cNvSpPr txBox="1"/>
                <p:nvPr/>
              </p:nvSpPr>
              <p:spPr>
                <a:xfrm>
                  <a:off x="4579882" y="3951032"/>
                  <a:ext cx="750080" cy="217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𝑠𝑡𝑟𝑎𝑖𝑛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CH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CH" sz="1050" dirty="0"/>
                </a:p>
              </p:txBody>
            </p:sp>
          </mc:Choice>
          <mc:Fallback xmlns="">
            <p:sp>
              <p:nvSpPr>
                <p:cNvPr id="23" name="Textfeld 10">
                  <a:extLst>
                    <a:ext uri="{FF2B5EF4-FFF2-40B4-BE49-F238E27FC236}">
                      <a16:creationId xmlns:a16="http://schemas.microsoft.com/office/drawing/2014/main" id="{5A35DC5F-6367-CE4C-936F-DAAA8532E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9882" y="3951032"/>
                  <a:ext cx="750080" cy="217190"/>
                </a:xfrm>
                <a:prstGeom prst="rect">
                  <a:avLst/>
                </a:prstGeom>
                <a:blipFill>
                  <a:blip r:embed="rId5"/>
                  <a:stretch>
                    <a:fillRect l="-2222" t="-7143" r="-8889" b="-3571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11">
                  <a:extLst>
                    <a:ext uri="{FF2B5EF4-FFF2-40B4-BE49-F238E27FC236}">
                      <a16:creationId xmlns:a16="http://schemas.microsoft.com/office/drawing/2014/main" id="{F1A45B16-8219-C842-AC88-B95FF2DC4A02}"/>
                    </a:ext>
                  </a:extLst>
                </p:cNvPr>
                <p:cNvSpPr txBox="1"/>
                <p:nvPr/>
              </p:nvSpPr>
              <p:spPr>
                <a:xfrm rot="16200000">
                  <a:off x="2779948" y="2085388"/>
                  <a:ext cx="768695" cy="217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𝑠𝑡𝑟𝑒𝑠𝑠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CH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CH" sz="1050" dirty="0"/>
                </a:p>
              </p:txBody>
            </p:sp>
          </mc:Choice>
          <mc:Fallback xmlns="">
            <p:sp>
              <p:nvSpPr>
                <p:cNvPr id="24" name="Textfeld 11">
                  <a:extLst>
                    <a:ext uri="{FF2B5EF4-FFF2-40B4-BE49-F238E27FC236}">
                      <a16:creationId xmlns:a16="http://schemas.microsoft.com/office/drawing/2014/main" id="{F1A45B16-8219-C842-AC88-B95FF2DC4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779948" y="2085388"/>
                  <a:ext cx="768695" cy="217190"/>
                </a:xfrm>
                <a:prstGeom prst="rect">
                  <a:avLst/>
                </a:prstGeom>
                <a:blipFill>
                  <a:blip r:embed="rId6"/>
                  <a:stretch>
                    <a:fillRect l="-7143" t="-6522" r="-35714" b="-434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feld 14">
              <a:extLst>
                <a:ext uri="{FF2B5EF4-FFF2-40B4-BE49-F238E27FC236}">
                  <a16:creationId xmlns:a16="http://schemas.microsoft.com/office/drawing/2014/main" id="{525D60F8-04A4-4B40-A9DC-17367A80B5EA}"/>
                </a:ext>
              </a:extLst>
            </p:cNvPr>
            <p:cNvSpPr txBox="1"/>
            <p:nvPr/>
          </p:nvSpPr>
          <p:spPr>
            <a:xfrm>
              <a:off x="5090340" y="1873610"/>
              <a:ext cx="860140" cy="351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i="1" dirty="0"/>
                <a:t>tension</a:t>
              </a:r>
              <a:endParaRPr lang="en-CH" sz="1050" i="1" dirty="0"/>
            </a:p>
          </p:txBody>
        </p:sp>
        <p:sp>
          <p:nvSpPr>
            <p:cNvPr id="26" name="Textfeld 15">
              <a:extLst>
                <a:ext uri="{FF2B5EF4-FFF2-40B4-BE49-F238E27FC236}">
                  <a16:creationId xmlns:a16="http://schemas.microsoft.com/office/drawing/2014/main" id="{1D271F80-5ACC-F94F-9BBD-7D12D1CC9AE5}"/>
                </a:ext>
              </a:extLst>
            </p:cNvPr>
            <p:cNvSpPr txBox="1"/>
            <p:nvPr/>
          </p:nvSpPr>
          <p:spPr>
            <a:xfrm>
              <a:off x="-125987" y="5590710"/>
              <a:ext cx="1323391" cy="351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i="1" dirty="0"/>
                <a:t>compression</a:t>
              </a:r>
              <a:endParaRPr lang="en-CH" sz="1050" i="1" dirty="0"/>
            </a:p>
          </p:txBody>
        </p:sp>
        <p:sp>
          <p:nvSpPr>
            <p:cNvPr id="27" name="Textfeld 17">
              <a:extLst>
                <a:ext uri="{FF2B5EF4-FFF2-40B4-BE49-F238E27FC236}">
                  <a16:creationId xmlns:a16="http://schemas.microsoft.com/office/drawing/2014/main" id="{1E2E1B91-E109-AC40-9A75-D7E556A8E8EE}"/>
                </a:ext>
              </a:extLst>
            </p:cNvPr>
            <p:cNvSpPr txBox="1"/>
            <p:nvPr/>
          </p:nvSpPr>
          <p:spPr>
            <a:xfrm>
              <a:off x="880145" y="4438582"/>
              <a:ext cx="894614" cy="351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rgbClr val="FC9804"/>
                  </a:solidFill>
                </a:rPr>
                <a:t>yielding</a:t>
              </a:r>
              <a:endParaRPr lang="en-CH" sz="1050" dirty="0">
                <a:solidFill>
                  <a:srgbClr val="FC9804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18">
                  <a:extLst>
                    <a:ext uri="{FF2B5EF4-FFF2-40B4-BE49-F238E27FC236}">
                      <a16:creationId xmlns:a16="http://schemas.microsoft.com/office/drawing/2014/main" id="{11C8D000-A0E7-2F4E-B4CE-D7ED61E797B2}"/>
                    </a:ext>
                  </a:extLst>
                </p:cNvPr>
                <p:cNvSpPr txBox="1"/>
                <p:nvPr/>
              </p:nvSpPr>
              <p:spPr>
                <a:xfrm>
                  <a:off x="3497045" y="4286133"/>
                  <a:ext cx="1195060" cy="3516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>
                      <a:solidFill>
                        <a:srgbClr val="0000FF"/>
                      </a:solidFill>
                    </a:rPr>
                    <a:t>modulus, </a:t>
                  </a:r>
                  <a14:m>
                    <m:oMath xmlns:m="http://schemas.openxmlformats.org/officeDocument/2006/math">
                      <m:r>
                        <a:rPr lang="en-GB" sz="105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CH" sz="105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feld 18">
                  <a:extLst>
                    <a:ext uri="{FF2B5EF4-FFF2-40B4-BE49-F238E27FC236}">
                      <a16:creationId xmlns:a16="http://schemas.microsoft.com/office/drawing/2014/main" id="{11C8D000-A0E7-2F4E-B4CE-D7ED61E79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7045" y="4286133"/>
                  <a:ext cx="1195060" cy="351640"/>
                </a:xfrm>
                <a:prstGeom prst="rect">
                  <a:avLst/>
                </a:prstGeom>
                <a:blipFill>
                  <a:blip r:embed="rId7"/>
                  <a:stretch>
                    <a:fillRect t="-5000" b="-1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feld 7">
              <a:extLst>
                <a:ext uri="{FF2B5EF4-FFF2-40B4-BE49-F238E27FC236}">
                  <a16:creationId xmlns:a16="http://schemas.microsoft.com/office/drawing/2014/main" id="{E70B2275-3BA7-2A4A-BB0D-382A33AC2503}"/>
                </a:ext>
              </a:extLst>
            </p:cNvPr>
            <p:cNvSpPr txBox="1"/>
            <p:nvPr/>
          </p:nvSpPr>
          <p:spPr>
            <a:xfrm>
              <a:off x="855078" y="2126976"/>
              <a:ext cx="1653053" cy="848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uniaxial state</a:t>
              </a:r>
            </a:p>
            <a:p>
              <a:pPr algn="ctr"/>
              <a:r>
                <a:rPr lang="en-GB" sz="1400" dirty="0"/>
                <a:t> of stress</a:t>
              </a:r>
              <a:endParaRPr lang="en-CH" sz="1400" dirty="0"/>
            </a:p>
          </p:txBody>
        </p:sp>
        <p:sp>
          <p:nvSpPr>
            <p:cNvPr id="30" name="Rechteck 12">
              <a:extLst>
                <a:ext uri="{FF2B5EF4-FFF2-40B4-BE49-F238E27FC236}">
                  <a16:creationId xmlns:a16="http://schemas.microsoft.com/office/drawing/2014/main" id="{B6BA6CEF-A867-8A41-9BE5-515E5B63A33D}"/>
                </a:ext>
              </a:extLst>
            </p:cNvPr>
            <p:cNvSpPr/>
            <p:nvPr/>
          </p:nvSpPr>
          <p:spPr>
            <a:xfrm>
              <a:off x="4256049" y="2957972"/>
              <a:ext cx="939862" cy="351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>
                  <a:solidFill>
                    <a:srgbClr val="FF0506"/>
                  </a:solidFill>
                </a:rPr>
                <a:t>fracture </a:t>
              </a:r>
              <a:endParaRPr lang="en-CH" sz="1050" dirty="0">
                <a:solidFill>
                  <a:srgbClr val="FF050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hteck 13">
                  <a:extLst>
                    <a:ext uri="{FF2B5EF4-FFF2-40B4-BE49-F238E27FC236}">
                      <a16:creationId xmlns:a16="http://schemas.microsoft.com/office/drawing/2014/main" id="{305812E4-DBF6-9A4F-B758-2883C0842389}"/>
                    </a:ext>
                  </a:extLst>
                </p:cNvPr>
                <p:cNvSpPr/>
                <p:nvPr/>
              </p:nvSpPr>
              <p:spPr>
                <a:xfrm>
                  <a:off x="3317889" y="4992582"/>
                  <a:ext cx="496433" cy="3695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50" i="1" smtClean="0">
                                <a:solidFill>
                                  <a:srgbClr val="FC98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50" i="1">
                                <a:solidFill>
                                  <a:srgbClr val="FC98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050" i="1">
                                <a:solidFill>
                                  <a:srgbClr val="FC980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CH" sz="1050" dirty="0"/>
                </a:p>
              </p:txBody>
            </p:sp>
          </mc:Choice>
          <mc:Fallback xmlns="">
            <p:sp>
              <p:nvSpPr>
                <p:cNvPr id="31" name="Rechteck 13">
                  <a:extLst>
                    <a:ext uri="{FF2B5EF4-FFF2-40B4-BE49-F238E27FC236}">
                      <a16:creationId xmlns:a16="http://schemas.microsoft.com/office/drawing/2014/main" id="{305812E4-DBF6-9A4F-B758-2883C08423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7889" y="4992582"/>
                  <a:ext cx="496433" cy="3695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hteck 19">
                  <a:extLst>
                    <a:ext uri="{FF2B5EF4-FFF2-40B4-BE49-F238E27FC236}">
                      <a16:creationId xmlns:a16="http://schemas.microsoft.com/office/drawing/2014/main" id="{24C7960F-D504-BE44-911F-FB1F8DB8DDC8}"/>
                    </a:ext>
                  </a:extLst>
                </p:cNvPr>
                <p:cNvSpPr/>
                <p:nvPr/>
              </p:nvSpPr>
              <p:spPr>
                <a:xfrm>
                  <a:off x="2799934" y="2817615"/>
                  <a:ext cx="478076" cy="351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50" i="1" smtClean="0">
                                <a:solidFill>
                                  <a:srgbClr val="FF050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50" i="1">
                                <a:solidFill>
                                  <a:srgbClr val="FF050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FF050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CH" sz="1050" dirty="0"/>
                </a:p>
              </p:txBody>
            </p:sp>
          </mc:Choice>
          <mc:Fallback xmlns="">
            <p:sp>
              <p:nvSpPr>
                <p:cNvPr id="32" name="Rechteck 19">
                  <a:extLst>
                    <a:ext uri="{FF2B5EF4-FFF2-40B4-BE49-F238E27FC236}">
                      <a16:creationId xmlns:a16="http://schemas.microsoft.com/office/drawing/2014/main" id="{24C7960F-D504-BE44-911F-FB1F8DB8DD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934" y="2817615"/>
                  <a:ext cx="478076" cy="3516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24">
                  <a:extLst>
                    <a:ext uri="{FF2B5EF4-FFF2-40B4-BE49-F238E27FC236}">
                      <a16:creationId xmlns:a16="http://schemas.microsoft.com/office/drawing/2014/main" id="{B9E7188E-1B1A-154C-A592-B05058B0B987}"/>
                    </a:ext>
                  </a:extLst>
                </p:cNvPr>
                <p:cNvSpPr txBox="1"/>
                <p:nvPr/>
              </p:nvSpPr>
              <p:spPr>
                <a:xfrm>
                  <a:off x="4862239" y="5188211"/>
                  <a:ext cx="1377861" cy="217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50" dirty="0">
                      <a:ea typeface="Cambria Math" panose="02040503050406030204" pitchFamily="18" charset="0"/>
                    </a:rPr>
                    <a:t>Poisson’s ratio, </a:t>
                  </a:r>
                  <a14:m>
                    <m:oMath xmlns:m="http://schemas.openxmlformats.org/officeDocument/2006/math">
                      <m:r>
                        <a:rPr lang="en-CH" sz="10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a14:m>
                  <a:endParaRPr lang="en-CH" sz="1050" dirty="0"/>
                </a:p>
              </p:txBody>
            </p:sp>
          </mc:Choice>
          <mc:Fallback xmlns="">
            <p:sp>
              <p:nvSpPr>
                <p:cNvPr id="33" name="Textfeld 24">
                  <a:extLst>
                    <a:ext uri="{FF2B5EF4-FFF2-40B4-BE49-F238E27FC236}">
                      <a16:creationId xmlns:a16="http://schemas.microsoft.com/office/drawing/2014/main" id="{B9E7188E-1B1A-154C-A592-B05058B0B9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239" y="5188211"/>
                  <a:ext cx="1377861" cy="217190"/>
                </a:xfrm>
                <a:prstGeom prst="rect">
                  <a:avLst/>
                </a:prstGeom>
                <a:blipFill>
                  <a:blip r:embed="rId10"/>
                  <a:stretch>
                    <a:fillRect l="-7317" t="-21429" r="-1220" b="-4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hteck 27">
                  <a:extLst>
                    <a:ext uri="{FF2B5EF4-FFF2-40B4-BE49-F238E27FC236}">
                      <a16:creationId xmlns:a16="http://schemas.microsoft.com/office/drawing/2014/main" id="{277DD4E8-B8D8-3248-82FB-D075BEA7DB51}"/>
                    </a:ext>
                  </a:extLst>
                </p:cNvPr>
                <p:cNvSpPr/>
                <p:nvPr/>
              </p:nvSpPr>
              <p:spPr>
                <a:xfrm>
                  <a:off x="1104555" y="2991380"/>
                  <a:ext cx="1010188" cy="437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292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2929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2929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CH" sz="1400" dirty="0"/>
                </a:p>
              </p:txBody>
            </p:sp>
          </mc:Choice>
          <mc:Fallback xmlns="">
            <p:sp>
              <p:nvSpPr>
                <p:cNvPr id="34" name="Rechteck 27">
                  <a:extLst>
                    <a:ext uri="{FF2B5EF4-FFF2-40B4-BE49-F238E27FC236}">
                      <a16:creationId xmlns:a16="http://schemas.microsoft.com/office/drawing/2014/main" id="{277DD4E8-B8D8-3248-82FB-D075BEA7DB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555" y="2991380"/>
                  <a:ext cx="1010188" cy="43722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Ellipse 1">
              <a:extLst>
                <a:ext uri="{FF2B5EF4-FFF2-40B4-BE49-F238E27FC236}">
                  <a16:creationId xmlns:a16="http://schemas.microsoft.com/office/drawing/2014/main" id="{DDEED0E4-C661-4B42-94E2-0385BC00C201}"/>
                </a:ext>
              </a:extLst>
            </p:cNvPr>
            <p:cNvSpPr/>
            <p:nvPr/>
          </p:nvSpPr>
          <p:spPr>
            <a:xfrm>
              <a:off x="1976662" y="5174879"/>
              <a:ext cx="173991" cy="1580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050"/>
            </a:p>
          </p:txBody>
        </p:sp>
        <p:sp>
          <p:nvSpPr>
            <p:cNvPr id="36" name="Rechteck 4">
              <a:extLst>
                <a:ext uri="{FF2B5EF4-FFF2-40B4-BE49-F238E27FC236}">
                  <a16:creationId xmlns:a16="http://schemas.microsoft.com/office/drawing/2014/main" id="{276845B9-FAAA-3E43-8F67-247173064911}"/>
                </a:ext>
              </a:extLst>
            </p:cNvPr>
            <p:cNvSpPr/>
            <p:nvPr/>
          </p:nvSpPr>
          <p:spPr>
            <a:xfrm>
              <a:off x="2173315" y="5210064"/>
              <a:ext cx="1154098" cy="158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050"/>
            </a:p>
          </p:txBody>
        </p:sp>
        <p:cxnSp>
          <p:nvCxnSpPr>
            <p:cNvPr id="37" name="Gerader Verbinder 3">
              <a:extLst>
                <a:ext uri="{FF2B5EF4-FFF2-40B4-BE49-F238E27FC236}">
                  <a16:creationId xmlns:a16="http://schemas.microsoft.com/office/drawing/2014/main" id="{29F84328-70DB-F047-B945-9832FA230A7C}"/>
                </a:ext>
              </a:extLst>
            </p:cNvPr>
            <p:cNvCxnSpPr/>
            <p:nvPr/>
          </p:nvCxnSpPr>
          <p:spPr>
            <a:xfrm>
              <a:off x="2134843" y="5238284"/>
              <a:ext cx="1199267" cy="0"/>
            </a:xfrm>
            <a:prstGeom prst="line">
              <a:avLst/>
            </a:prstGeom>
            <a:ln w="25400" cap="sq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179B65-EBDA-6748-95C7-A0652A186EEF}"/>
              </a:ext>
            </a:extLst>
          </p:cNvPr>
          <p:cNvGrpSpPr/>
          <p:nvPr/>
        </p:nvGrpSpPr>
        <p:grpSpPr>
          <a:xfrm>
            <a:off x="5816704" y="3674748"/>
            <a:ext cx="2933792" cy="3020510"/>
            <a:chOff x="6464020" y="2204864"/>
            <a:chExt cx="2933792" cy="30205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D3A526-0AE6-6D45-9339-8FE41D9C5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5739" y="2211164"/>
              <a:ext cx="1412073" cy="1882764"/>
            </a:xfrm>
            <a:prstGeom prst="rect">
              <a:avLst/>
            </a:prstGeom>
          </p:spPr>
        </p:pic>
        <p:pic>
          <p:nvPicPr>
            <p:cNvPr id="13" name="Picture 28">
              <a:extLst>
                <a:ext uri="{FF2B5EF4-FFF2-40B4-BE49-F238E27FC236}">
                  <a16:creationId xmlns:a16="http://schemas.microsoft.com/office/drawing/2014/main" id="{4B6ADC2C-CD27-0648-91B1-494D09774446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7939" y="2204864"/>
              <a:ext cx="1356429" cy="1882764"/>
            </a:xfrm>
            <a:prstGeom prst="rect">
              <a:avLst/>
            </a:prstGeom>
            <a:ln w="63500">
              <a:noFill/>
            </a:ln>
          </p:spPr>
        </p:pic>
        <p:pic>
          <p:nvPicPr>
            <p:cNvPr id="14" name="Picture 31">
              <a:extLst>
                <a:ext uri="{FF2B5EF4-FFF2-40B4-BE49-F238E27FC236}">
                  <a16:creationId xmlns:a16="http://schemas.microsoft.com/office/drawing/2014/main" id="{3D72B803-5E87-F84E-BE36-15BE6B358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651" y="4163984"/>
              <a:ext cx="1437161" cy="1061390"/>
            </a:xfrm>
            <a:prstGeom prst="rect">
              <a:avLst/>
            </a:prstGeom>
            <a:ln w="63500">
              <a:noFill/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CDDAF75-951E-9647-A261-1D4E37233B96}"/>
                </a:ext>
              </a:extLst>
            </p:cNvPr>
            <p:cNvGrpSpPr/>
            <p:nvPr/>
          </p:nvGrpSpPr>
          <p:grpSpPr>
            <a:xfrm>
              <a:off x="6527347" y="4157684"/>
              <a:ext cx="1356429" cy="1061390"/>
              <a:chOff x="541083" y="1504454"/>
              <a:chExt cx="2633680" cy="1781699"/>
            </a:xfrm>
          </p:grpSpPr>
          <p:pic>
            <p:nvPicPr>
              <p:cNvPr id="16" name="Grafik 212">
                <a:extLst>
                  <a:ext uri="{FF2B5EF4-FFF2-40B4-BE49-F238E27FC236}">
                    <a16:creationId xmlns:a16="http://schemas.microsoft.com/office/drawing/2014/main" id="{6E024109-BE7A-AE4E-B252-80860C07472A}"/>
                  </a:ext>
                </a:extLst>
              </p:cNvPr>
              <p:cNvPicPr/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1083" y="1504454"/>
                <a:ext cx="2633680" cy="1781699"/>
              </a:xfrm>
              <a:prstGeom prst="rect">
                <a:avLst/>
              </a:prstGeom>
              <a:ln w="63500">
                <a:noFill/>
              </a:ln>
            </p:spPr>
          </p:pic>
          <p:cxnSp>
            <p:nvCxnSpPr>
              <p:cNvPr id="18" name="Straight Arrow Connector 11">
                <a:extLst>
                  <a:ext uri="{FF2B5EF4-FFF2-40B4-BE49-F238E27FC236}">
                    <a16:creationId xmlns:a16="http://schemas.microsoft.com/office/drawing/2014/main" id="{05CA613E-3DC6-1B42-8D89-77DE6637187F}"/>
                  </a:ext>
                </a:extLst>
              </p:cNvPr>
              <p:cNvCxnSpPr/>
              <p:nvPr/>
            </p:nvCxnSpPr>
            <p:spPr>
              <a:xfrm>
                <a:off x="1986343" y="2405879"/>
                <a:ext cx="0" cy="382038"/>
              </a:xfrm>
              <a:prstGeom prst="straightConnector1">
                <a:avLst/>
              </a:prstGeom>
              <a:ln w="22225">
                <a:noFill/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hteck 16">
                  <a:extLst>
                    <a:ext uri="{FF2B5EF4-FFF2-40B4-BE49-F238E27FC236}">
                      <a16:creationId xmlns:a16="http://schemas.microsoft.com/office/drawing/2014/main" id="{916F5544-63F8-7D4C-99AA-91EF74FAA4B1}"/>
                    </a:ext>
                  </a:extLst>
                </p:cNvPr>
                <p:cNvSpPr/>
                <p:nvPr/>
              </p:nvSpPr>
              <p:spPr>
                <a:xfrm>
                  <a:off x="6464020" y="4139011"/>
                  <a:ext cx="67486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19" name="Rechteck 16">
                  <a:extLst>
                    <a:ext uri="{FF2B5EF4-FFF2-40B4-BE49-F238E27FC236}">
                      <a16:creationId xmlns:a16="http://schemas.microsoft.com/office/drawing/2014/main" id="{916F5544-63F8-7D4C-99AA-91EF74FAA4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4020" y="4139011"/>
                  <a:ext cx="674865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1481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hteck 17">
                  <a:extLst>
                    <a:ext uri="{FF2B5EF4-FFF2-40B4-BE49-F238E27FC236}">
                      <a16:creationId xmlns:a16="http://schemas.microsoft.com/office/drawing/2014/main" id="{AD198718-6877-314A-B77F-5B33788C76DA}"/>
                    </a:ext>
                  </a:extLst>
                </p:cNvPr>
                <p:cNvSpPr/>
                <p:nvPr/>
              </p:nvSpPr>
              <p:spPr>
                <a:xfrm>
                  <a:off x="8234193" y="4654638"/>
                  <a:ext cx="751551" cy="3579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rgbClr val="FC98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C98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FC980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C98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C98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FC98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dirty="0">
                    <a:solidFill>
                      <a:srgbClr val="FC9804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hteck 17">
                  <a:extLst>
                    <a:ext uri="{FF2B5EF4-FFF2-40B4-BE49-F238E27FC236}">
                      <a16:creationId xmlns:a16="http://schemas.microsoft.com/office/drawing/2014/main" id="{AD198718-6877-314A-B77F-5B33788C76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4193" y="4654638"/>
                  <a:ext cx="751551" cy="357983"/>
                </a:xfrm>
                <a:prstGeom prst="rect">
                  <a:avLst/>
                </a:prstGeom>
                <a:blipFill>
                  <a:blip r:embed="rId17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hteck 17">
                  <a:extLst>
                    <a:ext uri="{FF2B5EF4-FFF2-40B4-BE49-F238E27FC236}">
                      <a16:creationId xmlns:a16="http://schemas.microsoft.com/office/drawing/2014/main" id="{62B90516-840A-6B42-8E42-8CA124A98F88}"/>
                    </a:ext>
                  </a:extLst>
                </p:cNvPr>
                <p:cNvSpPr/>
                <p:nvPr/>
              </p:nvSpPr>
              <p:spPr>
                <a:xfrm>
                  <a:off x="6772182" y="2585689"/>
                  <a:ext cx="73340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hteck 17">
                  <a:extLst>
                    <a:ext uri="{FF2B5EF4-FFF2-40B4-BE49-F238E27FC236}">
                      <a16:creationId xmlns:a16="http://schemas.microsoft.com/office/drawing/2014/main" id="{62B90516-840A-6B42-8E42-8CA124A98F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182" y="2585689"/>
                  <a:ext cx="733406" cy="338554"/>
                </a:xfrm>
                <a:prstGeom prst="rect">
                  <a:avLst/>
                </a:prstGeom>
                <a:blipFill>
                  <a:blip r:embed="rId18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Grafik 2">
            <a:extLst>
              <a:ext uri="{FF2B5EF4-FFF2-40B4-BE49-F238E27FC236}">
                <a16:creationId xmlns:a16="http://schemas.microsoft.com/office/drawing/2014/main" id="{CF45A749-6782-9541-A286-7FDBFB2D073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997" y="1253548"/>
            <a:ext cx="1409134" cy="1589792"/>
          </a:xfrm>
          <a:prstGeom prst="rect">
            <a:avLst/>
          </a:prstGeom>
        </p:spPr>
      </p:pic>
      <p:pic>
        <p:nvPicPr>
          <p:cNvPr id="42" name="Grafik 11">
            <a:extLst>
              <a:ext uri="{FF2B5EF4-FFF2-40B4-BE49-F238E27FC236}">
                <a16:creationId xmlns:a16="http://schemas.microsoft.com/office/drawing/2014/main" id="{E9BCA6A8-901E-2743-B7A4-307B7254967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102" y="2939539"/>
            <a:ext cx="2870465" cy="516039"/>
          </a:xfrm>
          <a:prstGeom prst="rect">
            <a:avLst/>
          </a:prstGeom>
        </p:spPr>
      </p:pic>
      <p:pic>
        <p:nvPicPr>
          <p:cNvPr id="43" name="Grafik 17">
            <a:extLst>
              <a:ext uri="{FF2B5EF4-FFF2-40B4-BE49-F238E27FC236}">
                <a16:creationId xmlns:a16="http://schemas.microsoft.com/office/drawing/2014/main" id="{518F6B13-6956-6544-A5CD-EBF2B8C6E70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102" y="2177327"/>
            <a:ext cx="1357425" cy="6756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8E2E008-6B7A-C04C-BC22-2412AF80884C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436" y="954679"/>
            <a:ext cx="428447" cy="4284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BCD271-A367-E747-B531-77F709FE6E02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064" y="1003220"/>
            <a:ext cx="1030080" cy="4095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7DC782-607E-6446-BA57-25652D27840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8847" y="1116259"/>
            <a:ext cx="1169639" cy="263497"/>
          </a:xfrm>
          <a:prstGeom prst="rect">
            <a:avLst/>
          </a:prstGeom>
        </p:spPr>
      </p:pic>
      <p:grpSp>
        <p:nvGrpSpPr>
          <p:cNvPr id="44" name="Gruppieren 23">
            <a:extLst>
              <a:ext uri="{FF2B5EF4-FFF2-40B4-BE49-F238E27FC236}">
                <a16:creationId xmlns:a16="http://schemas.microsoft.com/office/drawing/2014/main" id="{B5274610-28FD-044C-9F7E-3AF229D1625E}"/>
              </a:ext>
            </a:extLst>
          </p:cNvPr>
          <p:cNvGrpSpPr/>
          <p:nvPr/>
        </p:nvGrpSpPr>
        <p:grpSpPr>
          <a:xfrm>
            <a:off x="290307" y="4746233"/>
            <a:ext cx="2191932" cy="1400759"/>
            <a:chOff x="476995" y="1817976"/>
            <a:chExt cx="4915043" cy="3140968"/>
          </a:xfrm>
        </p:grpSpPr>
        <p:pic>
          <p:nvPicPr>
            <p:cNvPr id="48" name="Grafik 3">
              <a:extLst>
                <a:ext uri="{FF2B5EF4-FFF2-40B4-BE49-F238E27FC236}">
                  <a16:creationId xmlns:a16="http://schemas.microsoft.com/office/drawing/2014/main" id="{5F2F915C-184C-7944-8A93-491200695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95" y="1817976"/>
              <a:ext cx="4442452" cy="31409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hteck 13">
                  <a:extLst>
                    <a:ext uri="{FF2B5EF4-FFF2-40B4-BE49-F238E27FC236}">
                      <a16:creationId xmlns:a16="http://schemas.microsoft.com/office/drawing/2014/main" id="{6FB1CD1A-CE8D-F846-BE05-F1D640448299}"/>
                    </a:ext>
                  </a:extLst>
                </p:cNvPr>
                <p:cNvSpPr/>
                <p:nvPr/>
              </p:nvSpPr>
              <p:spPr>
                <a:xfrm>
                  <a:off x="1951412" y="3577259"/>
                  <a:ext cx="635215" cy="552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CH" sz="1000" dirty="0"/>
                </a:p>
              </p:txBody>
            </p:sp>
          </mc:Choice>
          <mc:Fallback xmlns="">
            <p:sp>
              <p:nvSpPr>
                <p:cNvPr id="49" name="Rechteck 13">
                  <a:extLst>
                    <a:ext uri="{FF2B5EF4-FFF2-40B4-BE49-F238E27FC236}">
                      <a16:creationId xmlns:a16="http://schemas.microsoft.com/office/drawing/2014/main" id="{6FB1CD1A-CE8D-F846-BE05-F1D640448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1412" y="3577259"/>
                  <a:ext cx="635215" cy="55210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hteck 17">
                  <a:extLst>
                    <a:ext uri="{FF2B5EF4-FFF2-40B4-BE49-F238E27FC236}">
                      <a16:creationId xmlns:a16="http://schemas.microsoft.com/office/drawing/2014/main" id="{5C692372-C788-FE4D-AD36-DFEBAE111D7C}"/>
                    </a:ext>
                  </a:extLst>
                </p:cNvPr>
                <p:cNvSpPr/>
                <p:nvPr/>
              </p:nvSpPr>
              <p:spPr>
                <a:xfrm>
                  <a:off x="4414042" y="4043041"/>
                  <a:ext cx="691430" cy="552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CH" sz="1000" dirty="0"/>
                </a:p>
              </p:txBody>
            </p:sp>
          </mc:Choice>
          <mc:Fallback xmlns="">
            <p:sp>
              <p:nvSpPr>
                <p:cNvPr id="50" name="Rechteck 17">
                  <a:extLst>
                    <a:ext uri="{FF2B5EF4-FFF2-40B4-BE49-F238E27FC236}">
                      <a16:creationId xmlns:a16="http://schemas.microsoft.com/office/drawing/2014/main" id="{5C692372-C788-FE4D-AD36-DFEBAE111D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042" y="4043041"/>
                  <a:ext cx="691430" cy="55210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hteck 18">
                  <a:extLst>
                    <a:ext uri="{FF2B5EF4-FFF2-40B4-BE49-F238E27FC236}">
                      <a16:creationId xmlns:a16="http://schemas.microsoft.com/office/drawing/2014/main" id="{FD1FE38F-4609-8A4E-81EC-2337ACCC349C}"/>
                    </a:ext>
                  </a:extLst>
                </p:cNvPr>
                <p:cNvSpPr/>
                <p:nvPr/>
              </p:nvSpPr>
              <p:spPr>
                <a:xfrm>
                  <a:off x="4614482" y="3231119"/>
                  <a:ext cx="777556" cy="552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CH" sz="1000" dirty="0"/>
                </a:p>
              </p:txBody>
            </p:sp>
          </mc:Choice>
          <mc:Fallback xmlns="">
            <p:sp>
              <p:nvSpPr>
                <p:cNvPr id="51" name="Rechteck 18">
                  <a:extLst>
                    <a:ext uri="{FF2B5EF4-FFF2-40B4-BE49-F238E27FC236}">
                      <a16:creationId xmlns:a16="http://schemas.microsoft.com/office/drawing/2014/main" id="{FD1FE38F-4609-8A4E-81EC-2337ACCC34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482" y="3231119"/>
                  <a:ext cx="777556" cy="55210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Gerade Verbindung mit Pfeil 20">
              <a:extLst>
                <a:ext uri="{FF2B5EF4-FFF2-40B4-BE49-F238E27FC236}">
                  <a16:creationId xmlns:a16="http://schemas.microsoft.com/office/drawing/2014/main" id="{D6E5F775-5F92-8B4A-B59A-AC0B9A6A207E}"/>
                </a:ext>
              </a:extLst>
            </p:cNvPr>
            <p:cNvCxnSpPr/>
            <p:nvPr/>
          </p:nvCxnSpPr>
          <p:spPr>
            <a:xfrm>
              <a:off x="4663739" y="2708920"/>
              <a:ext cx="0" cy="1237670"/>
            </a:xfrm>
            <a:prstGeom prst="straightConnector1">
              <a:avLst/>
            </a:prstGeom>
            <a:ln w="12700" cap="sq">
              <a:solidFill>
                <a:schemeClr val="tx1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21">
              <a:extLst>
                <a:ext uri="{FF2B5EF4-FFF2-40B4-BE49-F238E27FC236}">
                  <a16:creationId xmlns:a16="http://schemas.microsoft.com/office/drawing/2014/main" id="{9ACAAFD2-0766-624C-B4B4-60D4B00816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5707" y="3963327"/>
              <a:ext cx="300534" cy="185753"/>
            </a:xfrm>
            <a:prstGeom prst="straightConnector1">
              <a:avLst/>
            </a:prstGeom>
            <a:ln w="12700" cap="sq">
              <a:solidFill>
                <a:schemeClr val="tx1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elle 15">
                <a:extLst>
                  <a:ext uri="{FF2B5EF4-FFF2-40B4-BE49-F238E27FC236}">
                    <a16:creationId xmlns:a16="http://schemas.microsoft.com/office/drawing/2014/main" id="{F0357DEC-767D-2C43-A8A1-ACFC747520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12358"/>
                  </p:ext>
                </p:extLst>
              </p:nvPr>
            </p:nvGraphicFramePr>
            <p:xfrm>
              <a:off x="2670004" y="5446613"/>
              <a:ext cx="2867629" cy="1254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6850">
                      <a:extLst>
                        <a:ext uri="{9D8B030D-6E8A-4147-A177-3AD203B41FA5}">
                          <a16:colId xmlns:a16="http://schemas.microsoft.com/office/drawing/2014/main" val="3252619768"/>
                        </a:ext>
                      </a:extLst>
                    </a:gridCol>
                    <a:gridCol w="886662">
                      <a:extLst>
                        <a:ext uri="{9D8B030D-6E8A-4147-A177-3AD203B41FA5}">
                          <a16:colId xmlns:a16="http://schemas.microsoft.com/office/drawing/2014/main" val="3236213876"/>
                        </a:ext>
                      </a:extLst>
                    </a:gridCol>
                    <a:gridCol w="974117">
                      <a:extLst>
                        <a:ext uri="{9D8B030D-6E8A-4147-A177-3AD203B41FA5}">
                          <a16:colId xmlns:a16="http://schemas.microsoft.com/office/drawing/2014/main" val="3829344426"/>
                        </a:ext>
                      </a:extLst>
                    </a:gridCol>
                  </a:tblGrid>
                  <a:tr h="378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System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RT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b="1" i="0" smtClean="0">
                                  <a:latin typeface="Cambria Math" panose="02040503050406030204" pitchFamily="18" charset="0"/>
                                </a:rPr>
                                <m:t>𝐌𝐏</m:t>
                              </m:r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rad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H" sz="1100" dirty="0"/>
                        </a:p>
                      </a:txBody>
                      <a:tcPr marL="49136" marR="49136" marT="24568" marB="24568">
                        <a:solidFill>
                          <a:srgbClr val="FC980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LN</a:t>
                          </a:r>
                          <a:r>
                            <a:rPr lang="en-US" sz="1100" baseline="-25000" dirty="0"/>
                            <a:t>2</a:t>
                          </a:r>
                          <a:r>
                            <a:rPr lang="en-US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b="1" i="0" smtClean="0">
                                  <a:latin typeface="Cambria Math" panose="02040503050406030204" pitchFamily="18" charset="0"/>
                                </a:rPr>
                                <m:t>𝐌𝐏</m:t>
                              </m:r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rad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H" sz="1100" dirty="0"/>
                        </a:p>
                      </a:txBody>
                      <a:tcPr marL="49136" marR="49136" marT="24568" marB="24568">
                        <a:solidFill>
                          <a:srgbClr val="5B9F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748581"/>
                      </a:ext>
                    </a:extLst>
                  </a:tr>
                  <a:tr h="212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CTD-101K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0.6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0C0C0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1.4</a:t>
                          </a:r>
                        </a:p>
                      </a:txBody>
                      <a:tcPr marL="49136" marR="49136" marT="24568" marB="24568">
                        <a:solidFill>
                          <a:srgbClr val="0C0C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2001998"/>
                      </a:ext>
                    </a:extLst>
                  </a:tr>
                  <a:tr h="212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Mix 61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NA*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146A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2.4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146A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064044"/>
                      </a:ext>
                    </a:extLst>
                  </a:tr>
                  <a:tr h="212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MY750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4.6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00929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4.7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00929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579992"/>
                      </a:ext>
                    </a:extLst>
                  </a:tr>
                  <a:tr h="212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MSUT-Twente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0.9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A6733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1.4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A6733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2231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elle 15">
                <a:extLst>
                  <a:ext uri="{FF2B5EF4-FFF2-40B4-BE49-F238E27FC236}">
                    <a16:creationId xmlns:a16="http://schemas.microsoft.com/office/drawing/2014/main" id="{F0357DEC-767D-2C43-A8A1-ACFC747520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12358"/>
                  </p:ext>
                </p:extLst>
              </p:nvPr>
            </p:nvGraphicFramePr>
            <p:xfrm>
              <a:off x="2670004" y="5446613"/>
              <a:ext cx="2867629" cy="1254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6850">
                      <a:extLst>
                        <a:ext uri="{9D8B030D-6E8A-4147-A177-3AD203B41FA5}">
                          <a16:colId xmlns:a16="http://schemas.microsoft.com/office/drawing/2014/main" val="3252619768"/>
                        </a:ext>
                      </a:extLst>
                    </a:gridCol>
                    <a:gridCol w="886662">
                      <a:extLst>
                        <a:ext uri="{9D8B030D-6E8A-4147-A177-3AD203B41FA5}">
                          <a16:colId xmlns:a16="http://schemas.microsoft.com/office/drawing/2014/main" val="3236213876"/>
                        </a:ext>
                      </a:extLst>
                    </a:gridCol>
                    <a:gridCol w="974117">
                      <a:extLst>
                        <a:ext uri="{9D8B030D-6E8A-4147-A177-3AD203B41FA5}">
                          <a16:colId xmlns:a16="http://schemas.microsoft.com/office/drawing/2014/main" val="3829344426"/>
                        </a:ext>
                      </a:extLst>
                    </a:gridCol>
                  </a:tblGrid>
                  <a:tr h="387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System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9136" marR="49136" marT="24568" marB="24568">
                        <a:blipFill>
                          <a:blip r:embed="rId29"/>
                          <a:stretch>
                            <a:fillRect l="-115714" t="-3226" r="-111429" b="-2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9136" marR="49136" marT="24568" marB="24568">
                        <a:blipFill>
                          <a:blip r:embed="rId29"/>
                          <a:stretch>
                            <a:fillRect l="-196104" t="-3226" r="-1299" b="-235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748581"/>
                      </a:ext>
                    </a:extLst>
                  </a:tr>
                  <a:tr h="21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CTD-101K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0.6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0C0C0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1.4</a:t>
                          </a:r>
                        </a:p>
                      </a:txBody>
                      <a:tcPr marL="49136" marR="49136" marT="24568" marB="24568">
                        <a:solidFill>
                          <a:srgbClr val="0C0C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2001998"/>
                      </a:ext>
                    </a:extLst>
                  </a:tr>
                  <a:tr h="21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Mix 61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NA*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146A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2.4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146A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064044"/>
                      </a:ext>
                    </a:extLst>
                  </a:tr>
                  <a:tr h="21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MY750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4.6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00929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4.7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00929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579992"/>
                      </a:ext>
                    </a:extLst>
                  </a:tr>
                  <a:tr h="216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MSUT-Twente</a:t>
                          </a:r>
                          <a:endParaRPr lang="en-CH" sz="1100" dirty="0"/>
                        </a:p>
                      </a:txBody>
                      <a:tcPr marL="49136" marR="49136" marT="24568" marB="245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0.9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A6733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1.4</a:t>
                          </a:r>
                          <a:endParaRPr lang="en-CH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136" marR="49136" marT="24568" marB="24568">
                        <a:solidFill>
                          <a:srgbClr val="A6733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22316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5" name="Gruppieren 40">
            <a:extLst>
              <a:ext uri="{FF2B5EF4-FFF2-40B4-BE49-F238E27FC236}">
                <a16:creationId xmlns:a16="http://schemas.microsoft.com/office/drawing/2014/main" id="{80901975-FC50-724D-9D59-DA28EE2BCFEB}"/>
              </a:ext>
            </a:extLst>
          </p:cNvPr>
          <p:cNvGrpSpPr/>
          <p:nvPr/>
        </p:nvGrpSpPr>
        <p:grpSpPr>
          <a:xfrm>
            <a:off x="416931" y="5974096"/>
            <a:ext cx="1808176" cy="768393"/>
            <a:chOff x="1341091" y="5465322"/>
            <a:chExt cx="3375001" cy="1434223"/>
          </a:xfrm>
        </p:grpSpPr>
        <p:pic>
          <p:nvPicPr>
            <p:cNvPr id="56" name="Grafik 33">
              <a:extLst>
                <a:ext uri="{FF2B5EF4-FFF2-40B4-BE49-F238E27FC236}">
                  <a16:creationId xmlns:a16="http://schemas.microsoft.com/office/drawing/2014/main" id="{0AFB852B-9D6A-EB47-8504-47560E465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341091" y="5465322"/>
              <a:ext cx="3375001" cy="1434223"/>
            </a:xfrm>
            <a:prstGeom prst="rect">
              <a:avLst/>
            </a:prstGeom>
          </p:spPr>
        </p:pic>
        <p:cxnSp>
          <p:nvCxnSpPr>
            <p:cNvPr id="57" name="Gerade Verbindung mit Pfeil 34">
              <a:extLst>
                <a:ext uri="{FF2B5EF4-FFF2-40B4-BE49-F238E27FC236}">
                  <a16:creationId xmlns:a16="http://schemas.microsoft.com/office/drawing/2014/main" id="{F434DC9C-544D-D646-964C-E94A2B43A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1091" y="6124060"/>
              <a:ext cx="2018659" cy="0"/>
            </a:xfrm>
            <a:prstGeom prst="straightConnector1">
              <a:avLst/>
            </a:prstGeom>
            <a:ln w="38100" cap="sq">
              <a:solidFill>
                <a:schemeClr val="bg1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hteck 38">
              <a:extLst>
                <a:ext uri="{FF2B5EF4-FFF2-40B4-BE49-F238E27FC236}">
                  <a16:creationId xmlns:a16="http://schemas.microsoft.com/office/drawing/2014/main" id="{41E0E306-734E-6C48-B99B-503514790CDF}"/>
                </a:ext>
              </a:extLst>
            </p:cNvPr>
            <p:cNvSpPr/>
            <p:nvPr/>
          </p:nvSpPr>
          <p:spPr>
            <a:xfrm>
              <a:off x="1989163" y="6237315"/>
              <a:ext cx="576064" cy="144013"/>
            </a:xfrm>
            <a:prstGeom prst="rect">
              <a:avLst/>
            </a:prstGeom>
            <a:solidFill>
              <a:srgbClr val="493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800"/>
            </a:p>
          </p:txBody>
        </p:sp>
        <p:sp>
          <p:nvSpPr>
            <p:cNvPr id="59" name="Textfeld 36">
              <a:extLst>
                <a:ext uri="{FF2B5EF4-FFF2-40B4-BE49-F238E27FC236}">
                  <a16:creationId xmlns:a16="http://schemas.microsoft.com/office/drawing/2014/main" id="{02D3956F-D991-5F42-9C1F-6E715B518D03}"/>
                </a:ext>
              </a:extLst>
            </p:cNvPr>
            <p:cNvSpPr txBox="1"/>
            <p:nvPr/>
          </p:nvSpPr>
          <p:spPr>
            <a:xfrm>
              <a:off x="1711478" y="6124061"/>
              <a:ext cx="1003050" cy="40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5.5 mm</a:t>
              </a:r>
              <a:endParaRPr lang="en-CH" sz="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hteck 56">
                <a:extLst>
                  <a:ext uri="{FF2B5EF4-FFF2-40B4-BE49-F238E27FC236}">
                    <a16:creationId xmlns:a16="http://schemas.microsoft.com/office/drawing/2014/main" id="{4351F698-A2BB-A04B-A912-FD9053DEF1E6}"/>
                  </a:ext>
                </a:extLst>
              </p:cNvPr>
              <p:cNvSpPr/>
              <p:nvPr/>
            </p:nvSpPr>
            <p:spPr>
              <a:xfrm>
                <a:off x="2734067" y="4967951"/>
                <a:ext cx="2780181" cy="341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>
                              <a:solidFill>
                                <a:srgbClr val="FF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1"/>
                              </a:solidFill>
                              <a:latin typeface="Cambria Math" panose="02040503050406030204" pitchFamily="18" charset="0"/>
                            </a:rPr>
                            <m:t>𝐼𝑐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hteck 56">
                <a:extLst>
                  <a:ext uri="{FF2B5EF4-FFF2-40B4-BE49-F238E27FC236}">
                    <a16:creationId xmlns:a16="http://schemas.microsoft.com/office/drawing/2014/main" id="{4351F698-A2BB-A04B-A912-FD9053DEF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067" y="4967951"/>
                <a:ext cx="2780181" cy="341247"/>
              </a:xfrm>
              <a:prstGeom prst="rect">
                <a:avLst/>
              </a:prstGeom>
              <a:blipFill>
                <a:blip r:embed="rId3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9D44E1B-BD74-8942-A937-6E8CA0FB85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2211" y="1125313"/>
            <a:ext cx="7742237" cy="467995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D04729"/>
                </a:solidFill>
              </a:rPr>
              <a:t>FCC-CHART collaboration</a:t>
            </a:r>
          </a:p>
          <a:p>
            <a:r>
              <a:rPr lang="en-US" sz="1600" dirty="0">
                <a:solidFill>
                  <a:srgbClr val="D04729"/>
                </a:solidFill>
              </a:rPr>
              <a:t>Polymer-system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characterization, new systems, and </a:t>
            </a:r>
            <a:r>
              <a:rPr lang="en-US" sz="1600" dirty="0">
                <a:solidFill>
                  <a:srgbClr val="D04729"/>
                </a:solidFill>
              </a:rPr>
              <a:t>adhesion testing 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dirty="0"/>
              <a:t>with of </a:t>
            </a:r>
            <a:r>
              <a:rPr lang="en-US" sz="1600" dirty="0">
                <a:solidFill>
                  <a:srgbClr val="D04729"/>
                </a:solidFill>
              </a:rPr>
              <a:t>ETHZ Soft-Mat Group (Prof. Theo </a:t>
            </a:r>
            <a:r>
              <a:rPr lang="en-US" sz="1600" dirty="0" err="1">
                <a:solidFill>
                  <a:srgbClr val="D04729"/>
                </a:solidFill>
              </a:rPr>
              <a:t>Tervoort</a:t>
            </a:r>
            <a:r>
              <a:rPr lang="en-US" sz="1600" dirty="0">
                <a:solidFill>
                  <a:srgbClr val="D04729"/>
                </a:solidFill>
              </a:rPr>
              <a:t>)</a:t>
            </a:r>
            <a:r>
              <a:rPr lang="en-US" sz="1600" dirty="0"/>
              <a:t>, CERN, and PSI.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/>
              <a:t>Characterize existing resin systems for SC magnets </a:t>
            </a:r>
            <a:br>
              <a:rPr lang="en-US" sz="1600" dirty="0"/>
            </a:br>
            <a:r>
              <a:rPr lang="en-US" sz="1600" dirty="0"/>
              <a:t>(CTD 101-K, Mix 61, MSUT MY740, MY750).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/>
              <a:t>Study h-BN fillers (0.5 vol%) for enhanced strength.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/>
              <a:t>Study adhesion and influence of reaction residues.</a:t>
            </a:r>
          </a:p>
          <a:p>
            <a:pPr marL="520700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2365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784BF7-6311-1D4A-970B-DD3CD6FA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CHART1 Take-</a:t>
            </a:r>
            <a:r>
              <a:rPr lang="de-DE" dirty="0" err="1"/>
              <a:t>Aways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5C8C-616F-C74B-81E8-80177A6D06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9D44E1B-BD74-8942-A937-6E8CA0FB85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4478" y="1124744"/>
            <a:ext cx="7742237" cy="467995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D04729"/>
                </a:solidFill>
              </a:rPr>
              <a:t>CHART subcontract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rgbClr val="D04729"/>
                </a:solidFill>
              </a:rPr>
              <a:t>Additive</a:t>
            </a:r>
            <a:r>
              <a:rPr lang="en-US" sz="1600" dirty="0">
                <a:solidFill>
                  <a:srgbClr val="D04729"/>
                </a:solidFill>
              </a:rPr>
              <a:t> </a:t>
            </a:r>
            <a:r>
              <a:rPr lang="en-US" sz="1600" b="1" dirty="0">
                <a:solidFill>
                  <a:srgbClr val="D04729"/>
                </a:solidFill>
              </a:rPr>
              <a:t>manufacturing </a:t>
            </a:r>
            <a:r>
              <a:rPr lang="en-US" sz="1600" dirty="0"/>
              <a:t>for CCT formers; proof-of-concept in Masters Thesis at </a:t>
            </a:r>
            <a:br>
              <a:rPr lang="en-US" sz="1600" dirty="0"/>
            </a:br>
            <a:r>
              <a:rPr lang="en-US" sz="1600" dirty="0">
                <a:solidFill>
                  <a:srgbClr val="D04729"/>
                </a:solidFill>
              </a:rPr>
              <a:t>ETHZ’s Inspire AG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/>
              <a:t>Proof-of-concept printing of former slices with variable process parameters.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/>
              <a:t>Engineered surface finishes for enhanced adhesion.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520700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EBCAA2-5FB7-AC4B-BA18-0F990521EEA3}"/>
              </a:ext>
            </a:extLst>
          </p:cNvPr>
          <p:cNvGrpSpPr/>
          <p:nvPr/>
        </p:nvGrpSpPr>
        <p:grpSpPr>
          <a:xfrm>
            <a:off x="570237" y="2664767"/>
            <a:ext cx="8026478" cy="1827959"/>
            <a:chOff x="421016" y="2492896"/>
            <a:chExt cx="10750240" cy="2448272"/>
          </a:xfrm>
        </p:grpSpPr>
        <p:pic>
          <p:nvPicPr>
            <p:cNvPr id="6" name="Picture 5" descr="A picture containing zebra, sitting, table, white&#10;&#10;Description automatically generated">
              <a:extLst>
                <a:ext uri="{FF2B5EF4-FFF2-40B4-BE49-F238E27FC236}">
                  <a16:creationId xmlns:a16="http://schemas.microsoft.com/office/drawing/2014/main" id="{7EBEA800-9B5C-B549-A0FE-259B0B359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016" y="2492896"/>
              <a:ext cx="3312368" cy="2448272"/>
            </a:xfrm>
            <a:prstGeom prst="rect">
              <a:avLst/>
            </a:prstGeom>
          </p:spPr>
        </p:pic>
        <p:pic>
          <p:nvPicPr>
            <p:cNvPr id="8" name="Picture 7" descr="A picture containing indoor, table, sitting, small&#10;&#10;Description automatically generated">
              <a:extLst>
                <a:ext uri="{FF2B5EF4-FFF2-40B4-BE49-F238E27FC236}">
                  <a16:creationId xmlns:a16="http://schemas.microsoft.com/office/drawing/2014/main" id="{0F1B8DF8-C4FD-7A46-8129-BA6285427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928" y="2492896"/>
              <a:ext cx="3600400" cy="2448272"/>
            </a:xfrm>
            <a:prstGeom prst="rect">
              <a:avLst/>
            </a:prstGeom>
          </p:spPr>
        </p:pic>
        <p:pic>
          <p:nvPicPr>
            <p:cNvPr id="10" name="Picture 9" descr="A close up of a bowl&#10;&#10;Description automatically generated">
              <a:extLst>
                <a:ext uri="{FF2B5EF4-FFF2-40B4-BE49-F238E27FC236}">
                  <a16:creationId xmlns:a16="http://schemas.microsoft.com/office/drawing/2014/main" id="{C2A665DF-4116-5A46-86E1-8D660E6D1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4872" y="2492896"/>
              <a:ext cx="3456384" cy="244827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07BD23-A3CA-BA4B-994D-A987D1496B15}"/>
              </a:ext>
            </a:extLst>
          </p:cNvPr>
          <p:cNvGrpSpPr/>
          <p:nvPr/>
        </p:nvGrpSpPr>
        <p:grpSpPr>
          <a:xfrm>
            <a:off x="570237" y="4617418"/>
            <a:ext cx="8026478" cy="1979934"/>
            <a:chOff x="-1972703" y="2868533"/>
            <a:chExt cx="16463019" cy="4061022"/>
          </a:xfrm>
        </p:grpSpPr>
        <p:pic>
          <p:nvPicPr>
            <p:cNvPr id="13" name="Picture 12" descr="A close up of a keyboard&#10;&#10;Description automatically generated">
              <a:extLst>
                <a:ext uri="{FF2B5EF4-FFF2-40B4-BE49-F238E27FC236}">
                  <a16:creationId xmlns:a16="http://schemas.microsoft.com/office/drawing/2014/main" id="{2D67EF98-B612-AD4C-9AD6-DB518F105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972703" y="2868534"/>
              <a:ext cx="5688632" cy="4032448"/>
            </a:xfrm>
            <a:prstGeom prst="rect">
              <a:avLst/>
            </a:prstGeom>
          </p:spPr>
        </p:pic>
        <p:pic>
          <p:nvPicPr>
            <p:cNvPr id="15" name="Picture 14" descr="A picture containing indoor, table, sitting, small&#10;&#10;Description automatically generated">
              <a:extLst>
                <a:ext uri="{FF2B5EF4-FFF2-40B4-BE49-F238E27FC236}">
                  <a16:creationId xmlns:a16="http://schemas.microsoft.com/office/drawing/2014/main" id="{8CFE9A92-9BAE-0647-A2B7-1480D3517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7416" y="2868533"/>
              <a:ext cx="5203605" cy="4032449"/>
            </a:xfrm>
            <a:prstGeom prst="rect">
              <a:avLst/>
            </a:prstGeom>
          </p:spPr>
        </p:pic>
        <p:pic>
          <p:nvPicPr>
            <p:cNvPr id="17" name="Picture 16" descr="A close up of a map&#10;&#10;Description automatically generated">
              <a:extLst>
                <a:ext uri="{FF2B5EF4-FFF2-40B4-BE49-F238E27FC236}">
                  <a16:creationId xmlns:a16="http://schemas.microsoft.com/office/drawing/2014/main" id="{32535AC0-29C6-A344-B690-9E76E2C9A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2508" y="2868533"/>
              <a:ext cx="5227808" cy="406102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1DD73CA-F398-E84B-A087-6B1C1EAF6A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423" y="1003220"/>
            <a:ext cx="1030080" cy="409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9F2DF4-EC8E-1648-B1BB-4CB2782233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1116259"/>
            <a:ext cx="1169639" cy="2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07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950672-EBA9-7349-8622-C8CC59DF59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CHART1 (2016-2019) Goals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Take-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Aways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dirty="0"/>
              <a:t>CHART2 (2019-2024) Goals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Proposals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374755-09C2-E047-ACDF-1CEE28D3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140BD-F5D0-F840-B492-5BACF0EECE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6539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746110-3B68-8F4F-8AA0-0410E33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00" y="398008"/>
            <a:ext cx="6708025" cy="508500"/>
          </a:xfrm>
        </p:spPr>
        <p:txBody>
          <a:bodyPr/>
          <a:lstStyle/>
          <a:p>
            <a:r>
              <a:rPr lang="en-US" sz="1800" dirty="0"/>
              <a:t>CHART2 – Swiss Accelerator Research and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DD797-EB88-7145-917A-B8E989CB0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4A47F6F3-F7D4-D442-9ACC-7F7812F4EE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0611" y="1268760"/>
            <a:ext cx="7881443" cy="4679951"/>
          </a:xfrm>
        </p:spPr>
        <p:txBody>
          <a:bodyPr/>
          <a:lstStyle/>
          <a:p>
            <a:r>
              <a:rPr lang="en-US" sz="1400" dirty="0"/>
              <a:t>Mission with regard to applied superconductivity</a:t>
            </a:r>
            <a:r>
              <a:rPr lang="en-US" sz="1400" dirty="0">
                <a:solidFill>
                  <a:srgbClr val="69769E"/>
                </a:solidFill>
              </a:rPr>
              <a:t>: </a:t>
            </a:r>
          </a:p>
          <a:p>
            <a:pPr lvl="1"/>
            <a:r>
              <a:rPr lang="en-US" sz="1400" dirty="0">
                <a:solidFill>
                  <a:srgbClr val="69769E"/>
                </a:solidFill>
              </a:rPr>
              <a:t>Develop a sustainable and Swiss-based expertise in applied superconductivity and superconducting magnets for HEP, in view of a possible FCC-</a:t>
            </a:r>
            <a:r>
              <a:rPr lang="en-US" sz="1400" dirty="0" err="1">
                <a:solidFill>
                  <a:srgbClr val="69769E"/>
                </a:solidFill>
              </a:rPr>
              <a:t>hh</a:t>
            </a:r>
            <a:r>
              <a:rPr lang="en-US" sz="1400" dirty="0">
                <a:solidFill>
                  <a:srgbClr val="69769E"/>
                </a:solidFill>
              </a:rPr>
              <a:t> or HE-LHC</a:t>
            </a:r>
            <a:r>
              <a:rPr lang="en-US" sz="1400" dirty="0"/>
              <a:t>. This shall be anchored in the existing institutes and universities, and further developed thanks to additional recruitment and hands-on training of applied scientists and technicians in the practical objectives described below (R&amp;D, prototyping and testing). </a:t>
            </a:r>
            <a:r>
              <a:rPr lang="en-US" sz="1200" dirty="0"/>
              <a:t>[L. </a:t>
            </a:r>
            <a:r>
              <a:rPr lang="en-US" sz="1200" dirty="0" err="1"/>
              <a:t>Bottura</a:t>
            </a:r>
            <a:r>
              <a:rPr lang="en-US" sz="1200" dirty="0"/>
              <a:t>]</a:t>
            </a:r>
          </a:p>
          <a:p>
            <a:pPr lvl="1"/>
            <a:r>
              <a:rPr lang="en-US" sz="1400" dirty="0"/>
              <a:t>High-field magnets: </a:t>
            </a:r>
          </a:p>
          <a:p>
            <a:pPr lvl="2"/>
            <a:r>
              <a:rPr lang="en-US" sz="1400" kern="1200" dirty="0">
                <a:solidFill>
                  <a:srgbClr val="4F81BD"/>
                </a:solidFill>
              </a:rPr>
              <a:t>evaluate CCT technology for Nb</a:t>
            </a:r>
            <a:r>
              <a:rPr lang="en-US" sz="1400" kern="1200" baseline="-25000" dirty="0">
                <a:solidFill>
                  <a:srgbClr val="4F81BD"/>
                </a:solidFill>
              </a:rPr>
              <a:t>3</a:t>
            </a:r>
            <a:r>
              <a:rPr lang="en-US" sz="1400" kern="1200" dirty="0">
                <a:solidFill>
                  <a:srgbClr val="4F81BD"/>
                </a:solidFill>
              </a:rPr>
              <a:t>Sn 16-T dipoles</a:t>
            </a:r>
            <a:r>
              <a:rPr lang="en-US" sz="1400" kern="1200" dirty="0"/>
              <a:t>,</a:t>
            </a:r>
          </a:p>
          <a:p>
            <a:pPr lvl="2"/>
            <a:r>
              <a:rPr lang="en-US" sz="1400" kern="1200" dirty="0"/>
              <a:t>develop an up to </a:t>
            </a:r>
            <a:r>
              <a:rPr lang="en-US" sz="1400" kern="1200" dirty="0">
                <a:solidFill>
                  <a:srgbClr val="76933C"/>
                </a:solidFill>
              </a:rPr>
              <a:t>2-m-long high-field demonstrator </a:t>
            </a:r>
            <a:r>
              <a:rPr lang="en-US" sz="1400" kern="1200" dirty="0"/>
              <a:t>– </a:t>
            </a:r>
            <a:r>
              <a:rPr lang="en-US" sz="1400" dirty="0"/>
              <a:t>possibly of different coil geometry</a:t>
            </a:r>
            <a:r>
              <a:rPr lang="en-US" sz="1400" kern="1200" dirty="0"/>
              <a:t>.</a:t>
            </a:r>
          </a:p>
          <a:p>
            <a:pPr lvl="2"/>
            <a:r>
              <a:rPr lang="en-US" sz="1400" dirty="0"/>
              <a:t>contribute to the </a:t>
            </a:r>
            <a:r>
              <a:rPr lang="en-US" sz="1400" dirty="0">
                <a:solidFill>
                  <a:srgbClr val="8064A2"/>
                </a:solidFill>
              </a:rPr>
              <a:t>development of Nb</a:t>
            </a:r>
            <a:r>
              <a:rPr lang="en-US" sz="1400" baseline="-25000" dirty="0">
                <a:solidFill>
                  <a:srgbClr val="8064A2"/>
                </a:solidFill>
              </a:rPr>
              <a:t>3</a:t>
            </a:r>
            <a:r>
              <a:rPr lang="en-US" sz="1400" dirty="0">
                <a:solidFill>
                  <a:srgbClr val="8064A2"/>
                </a:solidFill>
              </a:rPr>
              <a:t>Sn conductors that match the performance targets […] and of the cable optimization and test</a:t>
            </a:r>
            <a:r>
              <a:rPr lang="en-US" sz="1400" dirty="0"/>
              <a:t>.</a:t>
            </a:r>
            <a:endParaRPr lang="en-US" sz="1400" kern="1200" dirty="0"/>
          </a:p>
          <a:p>
            <a:pPr lvl="1"/>
            <a:r>
              <a:rPr lang="en-US" sz="1400" dirty="0"/>
              <a:t>HTS magnets:</a:t>
            </a:r>
          </a:p>
          <a:p>
            <a:pPr lvl="2"/>
            <a:r>
              <a:rPr lang="en-US" sz="1400" kern="1200" dirty="0">
                <a:solidFill>
                  <a:srgbClr val="C04F4D"/>
                </a:solidFill>
              </a:rPr>
              <a:t>develop technologies for HTS based accelerator magnets</a:t>
            </a:r>
            <a:r>
              <a:rPr lang="en-US" sz="1400" kern="1200" dirty="0"/>
              <a:t>,</a:t>
            </a:r>
          </a:p>
          <a:p>
            <a:pPr lvl="2"/>
            <a:r>
              <a:rPr lang="en-US" sz="1400" dirty="0"/>
              <a:t>design, build, and test an </a:t>
            </a:r>
            <a:r>
              <a:rPr lang="en-US" sz="1400" dirty="0">
                <a:solidFill>
                  <a:srgbClr val="E36B09"/>
                </a:solidFill>
              </a:rPr>
              <a:t>HTS variant of the SLS 2.0 </a:t>
            </a:r>
            <a:r>
              <a:rPr lang="en-US" sz="1400" dirty="0" err="1">
                <a:solidFill>
                  <a:srgbClr val="E36B09"/>
                </a:solidFill>
              </a:rPr>
              <a:t>superbend</a:t>
            </a:r>
            <a:r>
              <a:rPr lang="en-US" sz="1400" dirty="0">
                <a:solidFill>
                  <a:srgbClr val="E36B09"/>
                </a:solidFill>
              </a:rPr>
              <a:t> </a:t>
            </a:r>
            <a:r>
              <a:rPr lang="en-US" sz="1400" dirty="0"/>
              <a:t>magnet.</a:t>
            </a:r>
          </a:p>
          <a:p>
            <a:pPr lvl="2"/>
            <a:r>
              <a:rPr lang="en-US" sz="1400" dirty="0"/>
              <a:t>design, build, and test </a:t>
            </a:r>
            <a:r>
              <a:rPr lang="en-US" sz="1400" dirty="0">
                <a:solidFill>
                  <a:srgbClr val="E36B09"/>
                </a:solidFill>
              </a:rPr>
              <a:t>several periods of an HTS undulator </a:t>
            </a:r>
            <a:r>
              <a:rPr lang="en-US" sz="1400" dirty="0"/>
              <a:t>magnet.</a:t>
            </a:r>
          </a:p>
          <a:p>
            <a:pPr lvl="1"/>
            <a:r>
              <a:rPr lang="en-US" sz="1400" dirty="0"/>
              <a:t>Infrastructure:</a:t>
            </a:r>
          </a:p>
          <a:p>
            <a:pPr lvl="2"/>
            <a:r>
              <a:rPr lang="en-US" sz="1400" dirty="0"/>
              <a:t>To establish the </a:t>
            </a:r>
            <a:r>
              <a:rPr lang="en-US" sz="1400" dirty="0">
                <a:solidFill>
                  <a:srgbClr val="4BACC6"/>
                </a:solidFill>
              </a:rPr>
              <a:t>infrastructure needed to build and test</a:t>
            </a:r>
            <a:r>
              <a:rPr lang="en-US" sz="1400" dirty="0"/>
              <a:t> all aspects </a:t>
            </a:r>
            <a:br>
              <a:rPr lang="en-US" sz="1400" dirty="0"/>
            </a:br>
            <a:r>
              <a:rPr lang="en-US" sz="1400" dirty="0"/>
              <a:t>of FCC-</a:t>
            </a:r>
            <a:r>
              <a:rPr lang="en-US" sz="1400" dirty="0" err="1"/>
              <a:t>hh</a:t>
            </a:r>
            <a:r>
              <a:rPr lang="en-US" sz="1400" dirty="0"/>
              <a:t>, HE-LHC magnets and other SC accelerator magnets.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1D67641-CF7B-9B48-9E17-57AA1ADD0F1C}"/>
              </a:ext>
            </a:extLst>
          </p:cNvPr>
          <p:cNvSpPr/>
          <p:nvPr/>
        </p:nvSpPr>
        <p:spPr>
          <a:xfrm>
            <a:off x="1769968" y="5959404"/>
            <a:ext cx="1272226" cy="488199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t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Enabling Technologies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883955-FF24-A347-8988-804A0E4EA889}"/>
              </a:ext>
            </a:extLst>
          </p:cNvPr>
          <p:cNvSpPr/>
          <p:nvPr/>
        </p:nvSpPr>
        <p:spPr>
          <a:xfrm>
            <a:off x="296681" y="5959404"/>
            <a:ext cx="1272226" cy="480094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t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F6422F-06AD-9541-AB89-8B1098B6E701}"/>
              </a:ext>
            </a:extLst>
          </p:cNvPr>
          <p:cNvSpPr/>
          <p:nvPr/>
        </p:nvSpPr>
        <p:spPr>
          <a:xfrm>
            <a:off x="6160983" y="5973242"/>
            <a:ext cx="1272226" cy="480094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t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HTS Magnet R&amp;D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8EC6BE5-C82D-BB49-A3EB-DB29F86BBECE}"/>
              </a:ext>
            </a:extLst>
          </p:cNvPr>
          <p:cNvSpPr/>
          <p:nvPr/>
        </p:nvSpPr>
        <p:spPr>
          <a:xfrm>
            <a:off x="4691462" y="5973242"/>
            <a:ext cx="1272226" cy="48009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t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LTS Magnet R&amp;D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7826889-6145-BF42-8929-85ECAD1932CD}"/>
              </a:ext>
            </a:extLst>
          </p:cNvPr>
          <p:cNvSpPr/>
          <p:nvPr/>
        </p:nvSpPr>
        <p:spPr>
          <a:xfrm>
            <a:off x="7629965" y="5971945"/>
            <a:ext cx="1272226" cy="480094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t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HFM Demonstrator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BCFC41-772E-3F4A-8EF3-8437CC8E7E15}"/>
              </a:ext>
            </a:extLst>
          </p:cNvPr>
          <p:cNvSpPr/>
          <p:nvPr/>
        </p:nvSpPr>
        <p:spPr>
          <a:xfrm>
            <a:off x="3241248" y="5973163"/>
            <a:ext cx="1272226" cy="480094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t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Wire and Tape  R&amp;D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73554-6A1E-244C-B272-9502F26B1064}"/>
              </a:ext>
            </a:extLst>
          </p:cNvPr>
          <p:cNvSpPr txBox="1"/>
          <p:nvPr/>
        </p:nvSpPr>
        <p:spPr>
          <a:xfrm>
            <a:off x="1259632" y="5514499"/>
            <a:ext cx="6264696" cy="2289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kern="1000" spc="30" dirty="0">
                <a:latin typeface="+mn-lt"/>
                <a:cs typeface="Franklin Gothic Book"/>
              </a:rPr>
              <a:t>[Based on: </a:t>
            </a:r>
            <a:r>
              <a:rPr lang="en-US" sz="900" i="1" dirty="0">
                <a:latin typeface="+mn-lt"/>
                <a:ea typeface="+mn-ea"/>
                <a:cs typeface="+mn-cs"/>
              </a:rPr>
              <a:t>Application for support of the Swiss Accelerator Research and Technology Initiative beyond the year 2019.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dirty="0">
                <a:latin typeface="+mn-lt"/>
                <a:ea typeface="+mn-ea"/>
                <a:cs typeface="+mn-cs"/>
              </a:rPr>
              <a:t>Deviations from original text marked in italic font.]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F2F0B-07DF-2941-8237-052AA291012C}"/>
              </a:ext>
            </a:extLst>
          </p:cNvPr>
          <p:cNvSpPr txBox="1"/>
          <p:nvPr/>
        </p:nvSpPr>
        <p:spPr>
          <a:xfrm>
            <a:off x="899592" y="10024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kern="1000" spc="30" dirty="0">
                <a:latin typeface="+mn-lt"/>
                <a:cs typeface="Franklin Gothic Book"/>
              </a:rPr>
              <a:t>CHART2 (2019-2024)</a:t>
            </a:r>
          </a:p>
        </p:txBody>
      </p:sp>
    </p:spTree>
    <p:extLst>
      <p:ext uri="{BB962C8B-B14F-4D97-AF65-F5344CB8AC3E}">
        <p14:creationId xmlns:p14="http://schemas.microsoft.com/office/powerpoint/2010/main" val="33322388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28537C-1B36-D14B-A103-8886BE1373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765" y="1254700"/>
            <a:ext cx="7742237" cy="4679951"/>
          </a:xfrm>
        </p:spPr>
        <p:txBody>
          <a:bodyPr/>
          <a:lstStyle/>
          <a:p>
            <a:r>
              <a:rPr lang="de-DE" sz="1600" b="1" dirty="0" err="1">
                <a:solidFill>
                  <a:srgbClr val="8064A2"/>
                </a:solidFill>
                <a:ea typeface="ＭＳ Ｐゴシック" charset="-128"/>
              </a:rPr>
              <a:t>UniGE</a:t>
            </a:r>
            <a:r>
              <a:rPr lang="de-DE" sz="1600" b="1" dirty="0">
                <a:solidFill>
                  <a:srgbClr val="8064A2"/>
                </a:solidFill>
                <a:ea typeface="ＭＳ Ｐゴシック" charset="-128"/>
              </a:rPr>
              <a:t>/CERN</a:t>
            </a:r>
          </a:p>
          <a:p>
            <a:pPr lvl="1"/>
            <a:r>
              <a:rPr lang="en-GB" sz="1600" dirty="0" err="1">
                <a:solidFill>
                  <a:srgbClr val="8064A2"/>
                </a:solidFill>
                <a:ea typeface="ＭＳ Ｐゴシック" charset="-128"/>
              </a:rPr>
              <a:t>Multiphysical</a:t>
            </a:r>
            <a:r>
              <a:rPr lang="en-GB" sz="1600" dirty="0">
                <a:solidFill>
                  <a:srgbClr val="8064A2"/>
                </a:solidFill>
                <a:ea typeface="ＭＳ Ｐゴシック" charset="-128"/>
              </a:rPr>
              <a:t> characterization of Nb</a:t>
            </a:r>
            <a:r>
              <a:rPr lang="en-GB" sz="1600" baseline="-25000" dirty="0">
                <a:solidFill>
                  <a:srgbClr val="8064A2"/>
                </a:solidFill>
                <a:ea typeface="ＭＳ Ｐゴシック" charset="-128"/>
              </a:rPr>
              <a:t>3</a:t>
            </a:r>
            <a:r>
              <a:rPr lang="en-GB" sz="1600" dirty="0">
                <a:solidFill>
                  <a:srgbClr val="8064A2"/>
                </a:solidFill>
                <a:ea typeface="ＭＳ Ｐゴシック" charset="-128"/>
              </a:rPr>
              <a:t>Sn </a:t>
            </a:r>
            <a:br>
              <a:rPr lang="en-GB" sz="1600" dirty="0">
                <a:solidFill>
                  <a:srgbClr val="8064A2"/>
                </a:solidFill>
                <a:ea typeface="ＭＳ Ｐゴシック" charset="-128"/>
              </a:rPr>
            </a:br>
            <a:r>
              <a:rPr lang="en-GB" sz="1600" dirty="0">
                <a:solidFill>
                  <a:srgbClr val="8064A2"/>
                </a:solidFill>
                <a:ea typeface="ＭＳ Ｐゴシック" charset="-128"/>
              </a:rPr>
              <a:t>wires and REBCO coated conductors</a:t>
            </a:r>
            <a:endParaRPr lang="de-DE" sz="1600" dirty="0">
              <a:solidFill>
                <a:srgbClr val="8064A2"/>
              </a:solidFill>
              <a:ea typeface="ＭＳ Ｐゴシック" charset="-128"/>
            </a:endParaRPr>
          </a:p>
          <a:p>
            <a:pPr lvl="1"/>
            <a:r>
              <a:rPr lang="en-US" sz="1600" dirty="0">
                <a:solidFill>
                  <a:srgbClr val="8064A2"/>
                </a:solidFill>
                <a:ea typeface="ＭＳ Ｐゴシック" charset="-128"/>
              </a:rPr>
              <a:t>Advanced Niobium-Tin superconductors </a:t>
            </a:r>
            <a:br>
              <a:rPr lang="en-US" sz="1600" dirty="0">
                <a:solidFill>
                  <a:srgbClr val="8064A2"/>
                </a:solidFill>
                <a:ea typeface="ＭＳ Ｐゴシック" charset="-128"/>
              </a:rPr>
            </a:br>
            <a:r>
              <a:rPr lang="en-US" sz="1600" dirty="0">
                <a:solidFill>
                  <a:srgbClr val="8064A2"/>
                </a:solidFill>
                <a:ea typeface="ＭＳ Ｐゴシック" charset="-128"/>
              </a:rPr>
              <a:t>for next generation particle colliders</a:t>
            </a:r>
            <a:endParaRPr lang="de-DE" sz="1600" dirty="0">
              <a:solidFill>
                <a:srgbClr val="8064A2"/>
              </a:solidFill>
              <a:ea typeface="ＭＳ Ｐゴシック" charset="-128"/>
            </a:endParaRPr>
          </a:p>
          <a:p>
            <a:endParaRPr lang="de-DE" sz="1600" b="1" dirty="0">
              <a:solidFill>
                <a:srgbClr val="C04F4D"/>
              </a:solidFill>
              <a:ea typeface="ＭＳ Ｐゴシック" charset="-128"/>
            </a:endParaRPr>
          </a:p>
          <a:p>
            <a:r>
              <a:rPr lang="de-DE" sz="1600" b="1" dirty="0">
                <a:solidFill>
                  <a:srgbClr val="C04F4D"/>
                </a:solidFill>
                <a:ea typeface="ＭＳ Ｐゴシック" charset="-128"/>
              </a:rPr>
              <a:t>ETHZ-SMG/CERN/PSI</a:t>
            </a:r>
            <a:endParaRPr lang="de-DE" sz="1600" dirty="0">
              <a:solidFill>
                <a:srgbClr val="C04F4D"/>
              </a:solidFill>
              <a:ea typeface="ＭＳ Ｐゴシック" charset="-128"/>
            </a:endParaRPr>
          </a:p>
          <a:p>
            <a:pPr lvl="1"/>
            <a:r>
              <a:rPr lang="de-DE" sz="1600" dirty="0" err="1">
                <a:solidFill>
                  <a:srgbClr val="C04F4D"/>
                </a:solidFill>
                <a:ea typeface="ＭＳ Ｐゴシック" charset="-128"/>
              </a:rPr>
              <a:t>Resin</a:t>
            </a:r>
            <a:r>
              <a:rPr lang="de-DE" sz="1600" dirty="0">
                <a:solidFill>
                  <a:srgbClr val="C04F4D"/>
                </a:solidFill>
                <a:ea typeface="ＭＳ Ｐゴシック" charset="-128"/>
              </a:rPr>
              <a:t> </a:t>
            </a:r>
            <a:r>
              <a:rPr lang="de-DE" sz="1600" dirty="0" err="1">
                <a:solidFill>
                  <a:srgbClr val="C04F4D"/>
                </a:solidFill>
                <a:ea typeface="ＭＳ Ｐゴシック" charset="-128"/>
              </a:rPr>
              <a:t>and</a:t>
            </a:r>
            <a:r>
              <a:rPr lang="de-DE" sz="1600" dirty="0">
                <a:solidFill>
                  <a:srgbClr val="C04F4D"/>
                </a:solidFill>
                <a:ea typeface="ＭＳ Ｐゴシック" charset="-128"/>
              </a:rPr>
              <a:t> </a:t>
            </a:r>
            <a:r>
              <a:rPr lang="de-DE" sz="1600" dirty="0" err="1">
                <a:solidFill>
                  <a:srgbClr val="C04F4D"/>
                </a:solidFill>
                <a:ea typeface="ＭＳ Ｐゴシック" charset="-128"/>
              </a:rPr>
              <a:t>Adhesion</a:t>
            </a:r>
            <a:r>
              <a:rPr lang="de-DE" sz="1600" dirty="0">
                <a:solidFill>
                  <a:srgbClr val="C04F4D"/>
                </a:solidFill>
                <a:ea typeface="ＭＳ Ｐゴシック" charset="-128"/>
              </a:rPr>
              <a:t> R&amp;D</a:t>
            </a:r>
          </a:p>
          <a:p>
            <a:endParaRPr lang="de-DE" sz="1600" dirty="0"/>
          </a:p>
          <a:p>
            <a:r>
              <a:rPr lang="de-DE" sz="1600" b="1" dirty="0">
                <a:solidFill>
                  <a:srgbClr val="E36B09"/>
                </a:solidFill>
                <a:ea typeface="ＭＳ Ｐゴシック" charset="-128"/>
              </a:rPr>
              <a:t>PSI</a:t>
            </a:r>
            <a:endParaRPr lang="de-DE" sz="1600" dirty="0">
              <a:solidFill>
                <a:srgbClr val="E36B09"/>
              </a:solidFill>
              <a:ea typeface="ＭＳ Ｐゴシック" charset="-128"/>
            </a:endParaRPr>
          </a:p>
          <a:p>
            <a:pPr lvl="1"/>
            <a:r>
              <a:rPr lang="de-DE" sz="1600" dirty="0">
                <a:solidFill>
                  <a:srgbClr val="E36B09"/>
                </a:solidFill>
                <a:ea typeface="ＭＳ Ｐゴシック" charset="-128"/>
              </a:rPr>
              <a:t>REBCO </a:t>
            </a:r>
            <a:r>
              <a:rPr lang="de-DE" sz="1600" dirty="0" err="1">
                <a:solidFill>
                  <a:srgbClr val="E36B09"/>
                </a:solidFill>
                <a:ea typeface="ＭＳ Ｐゴシック" charset="-128"/>
              </a:rPr>
              <a:t>Bulk</a:t>
            </a:r>
            <a:r>
              <a:rPr lang="de-DE" sz="1600" dirty="0">
                <a:solidFill>
                  <a:srgbClr val="E36B09"/>
                </a:solidFill>
                <a:ea typeface="ＭＳ Ｐゴシック" charset="-128"/>
              </a:rPr>
              <a:t> SC </a:t>
            </a:r>
            <a:r>
              <a:rPr lang="de-DE" sz="1600" dirty="0" err="1">
                <a:solidFill>
                  <a:srgbClr val="E36B09"/>
                </a:solidFill>
                <a:ea typeface="ＭＳ Ｐゴシック" charset="-128"/>
              </a:rPr>
              <a:t>Undulator</a:t>
            </a:r>
            <a:endParaRPr lang="de-DE" sz="1600" dirty="0">
              <a:solidFill>
                <a:srgbClr val="E36B09"/>
              </a:solidFill>
              <a:ea typeface="ＭＳ Ｐゴシック" charset="-128"/>
            </a:endParaRPr>
          </a:p>
          <a:p>
            <a:endParaRPr lang="de-DE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F88B-C3B1-9A43-8BBD-B1284672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CHART2 </a:t>
            </a:r>
            <a:r>
              <a:rPr lang="de-DE" dirty="0" err="1"/>
              <a:t>Proposals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Approval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46355-4E21-1343-B203-00DB4840D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AF9F69-12B2-5847-BB81-E0D4C9C81AC0}"/>
              </a:ext>
            </a:extLst>
          </p:cNvPr>
          <p:cNvGrpSpPr/>
          <p:nvPr/>
        </p:nvGrpSpPr>
        <p:grpSpPr>
          <a:xfrm>
            <a:off x="5470705" y="903104"/>
            <a:ext cx="3384376" cy="2643411"/>
            <a:chOff x="1181158" y="3103203"/>
            <a:chExt cx="3772286" cy="29463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42F0BA-E6A6-1447-81CC-1DC068B1A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5250" y="3103203"/>
              <a:ext cx="1851243" cy="14008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16B2A5-F30B-5841-9B8E-F963A261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158" y="3103203"/>
              <a:ext cx="1851243" cy="13905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2AF5B2-285F-534D-9A2F-9CF866744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2627" y="4466798"/>
              <a:ext cx="1940817" cy="1582798"/>
            </a:xfrm>
            <a:prstGeom prst="rect">
              <a:avLst/>
            </a:prstGeom>
          </p:spPr>
        </p:pic>
        <p:pic>
          <p:nvPicPr>
            <p:cNvPr id="11" name="Picture 12" descr="page8image332134672">
              <a:extLst>
                <a:ext uri="{FF2B5EF4-FFF2-40B4-BE49-F238E27FC236}">
                  <a16:creationId xmlns:a16="http://schemas.microsoft.com/office/drawing/2014/main" id="{AE109F6B-D35C-1D4C-9F71-300923376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16" y="4827169"/>
              <a:ext cx="1821444" cy="117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AE2DE8-6B36-484D-94C7-6A77A1F5FAAA}"/>
              </a:ext>
            </a:extLst>
          </p:cNvPr>
          <p:cNvGrpSpPr/>
          <p:nvPr/>
        </p:nvGrpSpPr>
        <p:grpSpPr>
          <a:xfrm>
            <a:off x="5459638" y="3884782"/>
            <a:ext cx="3395443" cy="2285002"/>
            <a:chOff x="1404198" y="4583022"/>
            <a:chExt cx="3107444" cy="209119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8E6160-FBE9-2C4B-A192-B53804C13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198" y="5539754"/>
              <a:ext cx="1459518" cy="11250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37F9DA-D8F4-984D-AB40-B5E8EB04E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7808" y="5516562"/>
              <a:ext cx="1453834" cy="1157650"/>
            </a:xfrm>
            <a:prstGeom prst="rect">
              <a:avLst/>
            </a:prstGeom>
          </p:spPr>
        </p:pic>
        <p:pic>
          <p:nvPicPr>
            <p:cNvPr id="15" name="Grafik 212">
              <a:extLst>
                <a:ext uri="{FF2B5EF4-FFF2-40B4-BE49-F238E27FC236}">
                  <a16:creationId xmlns:a16="http://schemas.microsoft.com/office/drawing/2014/main" id="{4C15B76D-17C6-F84C-B54E-55651B53DD94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6807" y="4583022"/>
              <a:ext cx="1274714" cy="862351"/>
            </a:xfrm>
            <a:prstGeom prst="rect">
              <a:avLst/>
            </a:prstGeom>
            <a:ln w="63500"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598048C-5DD6-8142-9A24-D6FB0F2B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5427" y="4599443"/>
              <a:ext cx="1159324" cy="856199"/>
            </a:xfrm>
            <a:prstGeom prst="rect">
              <a:avLst/>
            </a:prstGeom>
            <a:ln w="63500"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EB82B3-67A6-D741-B523-CA4822AF8C60}"/>
              </a:ext>
            </a:extLst>
          </p:cNvPr>
          <p:cNvGrpSpPr/>
          <p:nvPr/>
        </p:nvGrpSpPr>
        <p:grpSpPr>
          <a:xfrm>
            <a:off x="107504" y="4594158"/>
            <a:ext cx="5019970" cy="1693336"/>
            <a:chOff x="1644998" y="4363077"/>
            <a:chExt cx="6771780" cy="2284258"/>
          </a:xfrm>
        </p:grpSpPr>
        <p:pic>
          <p:nvPicPr>
            <p:cNvPr id="18" name="Picture 1" descr="page1image14599488">
              <a:extLst>
                <a:ext uri="{FF2B5EF4-FFF2-40B4-BE49-F238E27FC236}">
                  <a16:creationId xmlns:a16="http://schemas.microsoft.com/office/drawing/2014/main" id="{BBAFF6ED-B567-9547-906C-A098C598AE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44998" y="4374665"/>
              <a:ext cx="2391694" cy="227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page2image30728528">
              <a:extLst>
                <a:ext uri="{FF2B5EF4-FFF2-40B4-BE49-F238E27FC236}">
                  <a16:creationId xmlns:a16="http://schemas.microsoft.com/office/drawing/2014/main" id="{9D882B64-600F-984E-A709-0B94D66B9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737" y="4363077"/>
              <a:ext cx="4075041" cy="216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AD05CF-FF4C-1641-B28E-AD87ADD8A3A4}"/>
              </a:ext>
            </a:extLst>
          </p:cNvPr>
          <p:cNvGrpSpPr/>
          <p:nvPr/>
        </p:nvGrpSpPr>
        <p:grpSpPr>
          <a:xfrm>
            <a:off x="2435476" y="1052736"/>
            <a:ext cx="896835" cy="426400"/>
            <a:chOff x="2595612" y="837198"/>
            <a:chExt cx="1126551" cy="5356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EDD534-D80F-A747-B951-E48A2C84D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5612" y="837198"/>
              <a:ext cx="472604" cy="53561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8FFF89-D9C3-9343-863E-378150B2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9794" y="837198"/>
              <a:ext cx="532369" cy="53236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0401B4D-63AF-5343-878A-9E2B8C2FE11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293" y="3586484"/>
            <a:ext cx="837183" cy="3328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C1C786C-B756-544A-BA72-CFF423E1B646}"/>
              </a:ext>
            </a:extLst>
          </p:cNvPr>
          <p:cNvGrpSpPr/>
          <p:nvPr/>
        </p:nvGrpSpPr>
        <p:grpSpPr>
          <a:xfrm>
            <a:off x="3119969" y="2695208"/>
            <a:ext cx="1524038" cy="810407"/>
            <a:chOff x="3283509" y="2437898"/>
            <a:chExt cx="2179248" cy="11588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AD80E7A-FCC1-9149-A729-A829F3897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6281" y="2437898"/>
              <a:ext cx="566476" cy="5664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DDFB57A-3287-1D40-95F7-E9A64AB01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2826" y="3087816"/>
              <a:ext cx="1279931" cy="5088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334705-6C3D-B14F-BD4C-DD4D65783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3509" y="2703403"/>
              <a:ext cx="1453342" cy="327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16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DF3A4-01BE-C34A-8D41-A457B03BF7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817" y="1089024"/>
            <a:ext cx="7742237" cy="4679951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Superconducting Accelerator Magnet R&amp;D at PSI</a:t>
            </a:r>
          </a:p>
          <a:p>
            <a:pPr marL="0" indent="0">
              <a:buNone/>
            </a:pPr>
            <a:r>
              <a:rPr lang="en-GB" sz="1600" dirty="0"/>
              <a:t>Opportunities:</a:t>
            </a:r>
          </a:p>
          <a:p>
            <a:r>
              <a:rPr lang="en-GB" sz="1600" dirty="0">
                <a:solidFill>
                  <a:srgbClr val="D04729"/>
                </a:solidFill>
                <a:ea typeface="ＭＳ Ｐゴシック" charset="-128"/>
                <a:cs typeface="ＭＳ Ｐゴシック" charset="-128"/>
              </a:rPr>
              <a:t>CCT experience brings to the forefront the need for enabling-technology R&amp;D</a:t>
            </a:r>
            <a:r>
              <a:rPr lang="en-GB" sz="1600" dirty="0">
                <a:solidFill>
                  <a:srgbClr val="D04729"/>
                </a:solidFill>
              </a:rPr>
              <a:t>: </a:t>
            </a:r>
          </a:p>
          <a:p>
            <a:pPr lvl="1"/>
            <a:r>
              <a:rPr lang="en-GB" sz="1600" dirty="0">
                <a:solidFill>
                  <a:srgbClr val="D04729"/>
                </a:solidFill>
              </a:rPr>
              <a:t>Tough resins </a:t>
            </a:r>
            <a:r>
              <a:rPr lang="en-GB" sz="1600" dirty="0"/>
              <a:t>with appropriate </a:t>
            </a:r>
            <a:r>
              <a:rPr lang="en-GB" sz="1600" dirty="0" err="1"/>
              <a:t>T</a:t>
            </a:r>
            <a:r>
              <a:rPr lang="en-GB" sz="1600" baseline="-25000" dirty="0" err="1"/>
              <a:t>g</a:t>
            </a:r>
            <a:r>
              <a:rPr lang="en-GB" sz="1600" baseline="-25000" dirty="0"/>
              <a:t> </a:t>
            </a:r>
            <a:r>
              <a:rPr lang="en-GB" sz="1600" dirty="0"/>
              <a:t>and thermal contraction, radiation hard, processable.</a:t>
            </a:r>
          </a:p>
          <a:p>
            <a:pPr lvl="1"/>
            <a:r>
              <a:rPr lang="en-GB" sz="1600" dirty="0">
                <a:solidFill>
                  <a:srgbClr val="BF504D"/>
                </a:solidFill>
              </a:rPr>
              <a:t>Improved adhesion </a:t>
            </a:r>
            <a:r>
              <a:rPr lang="en-GB" sz="1600" dirty="0"/>
              <a:t>via chemistry.</a:t>
            </a:r>
          </a:p>
          <a:p>
            <a:pPr lvl="1"/>
            <a:r>
              <a:rPr lang="en-GB" sz="1600" dirty="0">
                <a:solidFill>
                  <a:srgbClr val="D04729"/>
                </a:solidFill>
              </a:rPr>
              <a:t>Advanced manufacturing </a:t>
            </a:r>
            <a:r>
              <a:rPr lang="en-GB" sz="1600" dirty="0"/>
              <a:t>of</a:t>
            </a:r>
            <a:r>
              <a:rPr lang="en-GB" sz="1600" dirty="0">
                <a:solidFill>
                  <a:srgbClr val="D04729"/>
                </a:solidFill>
              </a:rPr>
              <a:t> </a:t>
            </a:r>
            <a:r>
              <a:rPr lang="en-GB" sz="1600" dirty="0"/>
              <a:t>SM structures for improved adhesion and </a:t>
            </a:r>
            <a:r>
              <a:rPr lang="en-GB" sz="1600" dirty="0" err="1"/>
              <a:t>windability</a:t>
            </a:r>
            <a:br>
              <a:rPr lang="en-GB" sz="1600" dirty="0"/>
            </a:br>
            <a:r>
              <a:rPr lang="en-GB" sz="1600" dirty="0"/>
              <a:t>(utopia point: interface strength = resin strength).</a:t>
            </a:r>
          </a:p>
          <a:p>
            <a:pPr lvl="1"/>
            <a:r>
              <a:rPr lang="en-GB" sz="1600" dirty="0"/>
              <a:t>Temperature-resistant insulating </a:t>
            </a:r>
            <a:r>
              <a:rPr lang="en-GB" sz="1600" dirty="0">
                <a:solidFill>
                  <a:srgbClr val="D04729"/>
                </a:solidFill>
              </a:rPr>
              <a:t>former coating </a:t>
            </a:r>
            <a:r>
              <a:rPr lang="en-GB" sz="1600" dirty="0"/>
              <a:t>for good adhesion or as lubricant.</a:t>
            </a:r>
          </a:p>
          <a:p>
            <a:pPr lvl="1"/>
            <a:r>
              <a:rPr lang="en-GB" sz="1600" dirty="0"/>
              <a:t>Minimized </a:t>
            </a:r>
            <a:r>
              <a:rPr lang="en-GB" sz="1600" dirty="0">
                <a:solidFill>
                  <a:srgbClr val="D04729"/>
                </a:solidFill>
              </a:rPr>
              <a:t>reaction residues</a:t>
            </a:r>
            <a:r>
              <a:rPr lang="en-GB" sz="1600" dirty="0"/>
              <a:t> from braided glass insulation.</a:t>
            </a:r>
          </a:p>
          <a:p>
            <a:pPr lvl="1"/>
            <a:r>
              <a:rPr lang="en-GB" sz="1600" dirty="0">
                <a:solidFill>
                  <a:srgbClr val="D04729"/>
                </a:solidFill>
              </a:rPr>
              <a:t>Vacuum-pressure impregnation </a:t>
            </a:r>
            <a:r>
              <a:rPr lang="en-GB" sz="1600" dirty="0"/>
              <a:t>for flexibility in process parameters and reliability.</a:t>
            </a:r>
          </a:p>
          <a:p>
            <a:pPr lvl="1"/>
            <a:r>
              <a:rPr lang="en-GB" sz="1600" dirty="0"/>
              <a:t>Cryogenic </a:t>
            </a:r>
            <a:r>
              <a:rPr lang="en-GB" sz="1600" dirty="0">
                <a:solidFill>
                  <a:srgbClr val="D04729"/>
                </a:solidFill>
              </a:rPr>
              <a:t>low-friction interfaces</a:t>
            </a:r>
            <a:r>
              <a:rPr lang="en-GB" sz="1600" dirty="0"/>
              <a:t> (temperature resistant?).</a:t>
            </a:r>
          </a:p>
          <a:p>
            <a:pPr lvl="1"/>
            <a:r>
              <a:rPr lang="en-GB" sz="1600" dirty="0"/>
              <a:t>CCT </a:t>
            </a:r>
            <a:r>
              <a:rPr lang="en-GB" sz="1600" dirty="0">
                <a:solidFill>
                  <a:srgbClr val="D04729"/>
                </a:solidFill>
              </a:rPr>
              <a:t>winding tooling</a:t>
            </a:r>
            <a:r>
              <a:rPr lang="en-GB" sz="1600" dirty="0"/>
              <a:t>.</a:t>
            </a:r>
          </a:p>
          <a:p>
            <a:pPr lvl="1"/>
            <a:r>
              <a:rPr lang="en-GB" sz="1600" dirty="0"/>
              <a:t>CCT </a:t>
            </a:r>
            <a:r>
              <a:rPr lang="en-GB" sz="1600" dirty="0">
                <a:solidFill>
                  <a:srgbClr val="D04729"/>
                </a:solidFill>
              </a:rPr>
              <a:t>stress-relief </a:t>
            </a:r>
            <a:r>
              <a:rPr lang="en-GB" sz="1600" dirty="0"/>
              <a:t>after winding, avoiding of former deformation.</a:t>
            </a:r>
          </a:p>
          <a:p>
            <a:r>
              <a:rPr lang="en-GB" sz="1600" dirty="0"/>
              <a:t>Most of these enabling technologies are </a:t>
            </a:r>
            <a:r>
              <a:rPr lang="en-GB" sz="1600" dirty="0">
                <a:solidFill>
                  <a:srgbClr val="4F81BD"/>
                </a:solidFill>
                <a:ea typeface="ＭＳ Ｐゴシック" charset="-128"/>
                <a:cs typeface="ＭＳ Ｐゴシック" charset="-128"/>
              </a:rPr>
              <a:t>also important for other coil types, in particular SM-CT and, to variable extent, CT, BC, and CC and </a:t>
            </a:r>
            <a:r>
              <a:rPr lang="en-GB" sz="1600" dirty="0">
                <a:solidFill>
                  <a:srgbClr val="EE7B34"/>
                </a:solidFill>
                <a:ea typeface="ＭＳ Ｐゴシック" charset="-128"/>
                <a:cs typeface="ＭＳ Ｐゴシック" charset="-128"/>
              </a:rPr>
              <a:t>HTS coils</a:t>
            </a:r>
            <a:r>
              <a:rPr lang="en-GB" sz="1600" dirty="0"/>
              <a:t>. </a:t>
            </a:r>
          </a:p>
          <a:p>
            <a:r>
              <a:rPr lang="en-GB" sz="1600" dirty="0">
                <a:solidFill>
                  <a:srgbClr val="D04729"/>
                </a:solidFill>
              </a:rPr>
              <a:t>ETHZ/EPFL partnerships can effectively provide appropriate expertise</a:t>
            </a:r>
            <a:r>
              <a:rPr lang="en-GB" sz="1600" dirty="0"/>
              <a:t>.</a:t>
            </a:r>
          </a:p>
          <a:p>
            <a:r>
              <a:rPr lang="en-GB" sz="1600" dirty="0">
                <a:solidFill>
                  <a:srgbClr val="EE7B34"/>
                </a:solidFill>
              </a:rPr>
              <a:t>HTS accelerator magnets constitute a relatively younger field</a:t>
            </a:r>
            <a:r>
              <a:rPr lang="en-GB" sz="1600" dirty="0"/>
              <a:t>, where PSI can make a valid contributions, supported by the upgrade to PSI’s cryogen-free test station. </a:t>
            </a:r>
          </a:p>
          <a:p>
            <a:r>
              <a:rPr lang="en-GB" sz="1600" dirty="0">
                <a:solidFill>
                  <a:srgbClr val="EE7B34"/>
                </a:solidFill>
              </a:rPr>
              <a:t>PSI applications may bring HTS magnets into beamlines </a:t>
            </a:r>
            <a:r>
              <a:rPr lang="en-GB" sz="1600" dirty="0"/>
              <a:t>or accelerators relatively soon.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78A560-1DD8-6F42-A8C6-83ED66A6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CHART2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Preparation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CB89-B0AF-0D40-90E3-8B1C2366BC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26F99-99A7-C545-B0A5-5CBD53544F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09" y="908720"/>
            <a:ext cx="428447" cy="428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E36A5-1279-A748-92EA-B26EF65CAA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192" y="927611"/>
            <a:ext cx="1030080" cy="4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17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B97220-2CEC-3C41-A665-E5E48CBEAF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770" y="1089024"/>
            <a:ext cx="7742237" cy="5076280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/>
              <a:t>Superconducting</a:t>
            </a:r>
            <a:r>
              <a:rPr lang="de-DE" sz="1600" b="1" dirty="0"/>
              <a:t> </a:t>
            </a:r>
            <a:r>
              <a:rPr lang="de-DE" sz="1600" b="1" dirty="0" err="1"/>
              <a:t>Accelerator</a:t>
            </a:r>
            <a:r>
              <a:rPr lang="de-DE" sz="1600" b="1" dirty="0"/>
              <a:t> Magnet R&amp;D at PSI</a:t>
            </a:r>
          </a:p>
          <a:p>
            <a:r>
              <a:rPr lang="en-GB" sz="1600" dirty="0"/>
              <a:t>While awaiting the European Particle-Physics Strategy Update, as well as future magnet needs at PSI we can nonetheless address the most pressing needs </a:t>
            </a:r>
            <a:br>
              <a:rPr lang="en-GB" sz="1600" dirty="0"/>
            </a:br>
            <a:r>
              <a:rPr lang="en-GB" sz="1600" dirty="0"/>
              <a:t>encountered in CCT R&amp;D, but relevant also to other coil types.</a:t>
            </a:r>
          </a:p>
          <a:p>
            <a:r>
              <a:rPr lang="en-GB" sz="1600" dirty="0"/>
              <a:t>In a two-year program, we propose that CHART2 at PSI</a:t>
            </a:r>
          </a:p>
          <a:p>
            <a:pPr lvl="1"/>
            <a:r>
              <a:rPr lang="en-GB" sz="1600" dirty="0">
                <a:solidFill>
                  <a:srgbClr val="4BACC6"/>
                </a:solidFill>
              </a:rPr>
              <a:t>establish a magnet laboratory </a:t>
            </a:r>
            <a:r>
              <a:rPr lang="en-GB" sz="1600" dirty="0"/>
              <a:t>(in terms of space, equipment, </a:t>
            </a:r>
            <a:br>
              <a:rPr lang="en-GB" sz="1600" dirty="0"/>
            </a:br>
            <a:r>
              <a:rPr lang="en-GB" sz="1600" dirty="0"/>
              <a:t>and skills) capable of the design and construction of super-</a:t>
            </a:r>
            <a:br>
              <a:rPr lang="en-GB" sz="1600" dirty="0"/>
            </a:br>
            <a:r>
              <a:rPr lang="en-GB" sz="1600" dirty="0"/>
              <a:t>conducting accelerator magnets in Nb</a:t>
            </a:r>
            <a:r>
              <a:rPr lang="en-GB" sz="1600" baseline="-25000" dirty="0"/>
              <a:t>3</a:t>
            </a:r>
            <a:r>
              <a:rPr lang="en-GB" sz="1600" dirty="0"/>
              <a:t>Sn and HTS (REBCO tape) </a:t>
            </a:r>
            <a:br>
              <a:rPr lang="en-GB" sz="1600" dirty="0"/>
            </a:br>
            <a:r>
              <a:rPr lang="en-GB" sz="1600" dirty="0"/>
              <a:t>technologies.</a:t>
            </a:r>
          </a:p>
          <a:p>
            <a:pPr lvl="1"/>
            <a:r>
              <a:rPr lang="en-GB" sz="1600" dirty="0"/>
              <a:t>provide generic </a:t>
            </a:r>
            <a:r>
              <a:rPr lang="en-GB" sz="1600" dirty="0">
                <a:solidFill>
                  <a:srgbClr val="D04729"/>
                </a:solidFill>
              </a:rPr>
              <a:t>enabling-technology R&amp;D </a:t>
            </a:r>
            <a:r>
              <a:rPr lang="en-GB" sz="1600" dirty="0"/>
              <a:t>and apply the results </a:t>
            </a:r>
            <a:r>
              <a:rPr lang="en-GB" sz="1600" kern="1200" dirty="0">
                <a:solidFill>
                  <a:srgbClr val="4F81BD"/>
                </a:solidFill>
              </a:rPr>
              <a:t>to improve the performance of Nb</a:t>
            </a:r>
            <a:r>
              <a:rPr lang="en-GB" sz="1600" kern="1200" baseline="-25000" dirty="0">
                <a:solidFill>
                  <a:srgbClr val="4F81BD"/>
                </a:solidFill>
              </a:rPr>
              <a:t>3</a:t>
            </a:r>
            <a:r>
              <a:rPr lang="en-GB" sz="1600" kern="1200" dirty="0">
                <a:solidFill>
                  <a:srgbClr val="4F81BD"/>
                </a:solidFill>
              </a:rPr>
              <a:t>Sn canted-cosine-theta (CCT) magnets</a:t>
            </a:r>
            <a:r>
              <a:rPr lang="en-GB" sz="1600" dirty="0"/>
              <a:t>, as demonstrated by the delivery of a </a:t>
            </a:r>
            <a:r>
              <a:rPr lang="en-GB" sz="1600" dirty="0">
                <a:solidFill>
                  <a:srgbClr val="4F81BD"/>
                </a:solidFill>
              </a:rPr>
              <a:t>CCT technology demonstrator.</a:t>
            </a:r>
          </a:p>
          <a:p>
            <a:pPr lvl="1"/>
            <a:r>
              <a:rPr lang="en-GB" sz="1600" dirty="0">
                <a:solidFill>
                  <a:srgbClr val="EE7B34"/>
                </a:solidFill>
              </a:rPr>
              <a:t>integrate with CERN’s HTS technology-coil program</a:t>
            </a:r>
            <a:r>
              <a:rPr lang="en-GB" sz="1600" dirty="0"/>
              <a:t>, delivering a number of technology-coil assemblies that are to be tested in PSI’s </a:t>
            </a:r>
            <a:r>
              <a:rPr lang="en-GB" sz="1600" dirty="0">
                <a:solidFill>
                  <a:srgbClr val="4BACC6"/>
                </a:solidFill>
              </a:rPr>
              <a:t>upgraded cryogen-free test station</a:t>
            </a:r>
            <a:r>
              <a:rPr lang="en-GB" sz="1600" dirty="0"/>
              <a:t>, and thereby introducing HTS magnet design, construction and testing at PSI.</a:t>
            </a:r>
          </a:p>
          <a:p>
            <a:r>
              <a:rPr lang="en-GB" sz="1600" dirty="0">
                <a:solidFill>
                  <a:srgbClr val="76933C"/>
                </a:solidFill>
                <a:ea typeface="ＭＳ Ｐゴシック" charset="-128"/>
              </a:rPr>
              <a:t>After two years </a:t>
            </a:r>
            <a:r>
              <a:rPr lang="en-GB" sz="1600" dirty="0"/>
              <a:t>and a technical review, the CHART Council will decide upon the </a:t>
            </a:r>
            <a:r>
              <a:rPr lang="en-GB" sz="1600" dirty="0">
                <a:solidFill>
                  <a:srgbClr val="518A42"/>
                </a:solidFill>
              </a:rPr>
              <a:t>parameters of a high-field magnet demonstrator</a:t>
            </a:r>
            <a:r>
              <a:rPr lang="en-GB" sz="1600" dirty="0"/>
              <a:t>, to be built at PSI or in collaboration with other labs, as well as on </a:t>
            </a:r>
            <a:r>
              <a:rPr lang="en-GB" sz="1600" dirty="0">
                <a:solidFill>
                  <a:srgbClr val="F89545"/>
                </a:solidFill>
              </a:rPr>
              <a:t>HTS magnets to be developed for accelerators</a:t>
            </a:r>
            <a:r>
              <a:rPr lang="en-GB" sz="16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2908ED-51D1-2644-8FB3-23BCBA49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CHART2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Preparation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33FF0-B3F9-8E4C-96F7-ED015B6F17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pic>
        <p:nvPicPr>
          <p:cNvPr id="5" name="Picture 4" descr="A picture containing outdoor, grass, red, truck&#10;&#10;Description automatically generated">
            <a:extLst>
              <a:ext uri="{FF2B5EF4-FFF2-40B4-BE49-F238E27FC236}">
                <a16:creationId xmlns:a16="http://schemas.microsoft.com/office/drawing/2014/main" id="{A1C0CFF1-EF8C-9244-A94B-B05BDA0653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1671707"/>
            <a:ext cx="1761782" cy="1761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12E026-F11A-3B4B-84CA-CABEC8045E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09" y="908720"/>
            <a:ext cx="428447" cy="428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F808B-62CE-AA4B-8AD1-48C8FD4A4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192" y="927611"/>
            <a:ext cx="1030080" cy="4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1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5CDACF-BE7B-4F49-B82B-28E25DD8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CHART2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Preparation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502FE-806C-8F40-84BC-6E29797D06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01D1C1-95D4-F44B-B744-8C9ACA34183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8233"/>
            <a:ext cx="5682493" cy="46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F1943-CDF6-DC44-9B61-FBF04F15DC1E}"/>
              </a:ext>
            </a:extLst>
          </p:cNvPr>
          <p:cNvSpPr txBox="1"/>
          <p:nvPr/>
        </p:nvSpPr>
        <p:spPr>
          <a:xfrm>
            <a:off x="7020101" y="22265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400" kern="1000" spc="30" dirty="0" err="1">
                <a:solidFill>
                  <a:srgbClr val="4BAEC6"/>
                </a:solidFill>
                <a:latin typeface="+mn-lt"/>
                <a:cs typeface="Franklin Gothic Book"/>
              </a:rPr>
              <a:t>Getting</a:t>
            </a:r>
            <a:r>
              <a:rPr lang="de-DE" sz="1400" kern="1000" spc="30" dirty="0">
                <a:solidFill>
                  <a:srgbClr val="4BAEC6"/>
                </a:solidFill>
                <a:latin typeface="+mn-lt"/>
                <a:cs typeface="Franklin Gothic Book"/>
              </a:rPr>
              <a:t> </a:t>
            </a:r>
            <a:br>
              <a:rPr lang="de-DE" sz="1400" kern="1000" spc="30" dirty="0">
                <a:solidFill>
                  <a:srgbClr val="4BAEC6"/>
                </a:solidFill>
                <a:latin typeface="+mn-lt"/>
                <a:cs typeface="Franklin Gothic Book"/>
              </a:rPr>
            </a:br>
            <a:r>
              <a:rPr lang="de-DE" sz="1400" kern="1000" spc="30" dirty="0" err="1">
                <a:solidFill>
                  <a:srgbClr val="4BAEC6"/>
                </a:solidFill>
                <a:latin typeface="+mn-lt"/>
                <a:cs typeface="Franklin Gothic Book"/>
              </a:rPr>
              <a:t>infrastructure</a:t>
            </a:r>
            <a:r>
              <a:rPr lang="de-DE" sz="1400" kern="1000" spc="30" dirty="0">
                <a:solidFill>
                  <a:srgbClr val="4BAEC6"/>
                </a:solidFill>
                <a:latin typeface="+mn-lt"/>
                <a:cs typeface="Franklin Gothic Book"/>
              </a:rPr>
              <a:t> </a:t>
            </a:r>
            <a:br>
              <a:rPr lang="de-DE" sz="1400" kern="1000" spc="30" dirty="0">
                <a:solidFill>
                  <a:srgbClr val="4BAEC6"/>
                </a:solidFill>
                <a:latin typeface="+mn-lt"/>
                <a:cs typeface="Franklin Gothic Book"/>
              </a:rPr>
            </a:br>
            <a:r>
              <a:rPr lang="de-DE" sz="1400" kern="1000" spc="30" dirty="0" err="1">
                <a:solidFill>
                  <a:srgbClr val="4BAEC6"/>
                </a:solidFill>
                <a:latin typeface="+mn-lt"/>
                <a:cs typeface="Franklin Gothic Book"/>
              </a:rPr>
              <a:t>ready</a:t>
            </a:r>
            <a:r>
              <a:rPr lang="de-DE" sz="1400" kern="1000" spc="30" dirty="0">
                <a:solidFill>
                  <a:srgbClr val="4BAEC6"/>
                </a:solidFill>
                <a:latin typeface="+mn-lt"/>
                <a:cs typeface="Franklin Gothic Book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70A-AD39-9D4C-9F5E-6E787BBB1B05}"/>
              </a:ext>
            </a:extLst>
          </p:cNvPr>
          <p:cNvSpPr txBox="1"/>
          <p:nvPr/>
        </p:nvSpPr>
        <p:spPr>
          <a:xfrm>
            <a:off x="7020101" y="31409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400" kern="1000" spc="30" dirty="0" err="1">
                <a:solidFill>
                  <a:srgbClr val="BF504D"/>
                </a:solidFill>
                <a:latin typeface="+mn-lt"/>
                <a:cs typeface="Franklin Gothic Book"/>
              </a:rPr>
              <a:t>Enabling</a:t>
            </a:r>
            <a:r>
              <a:rPr lang="de-DE" sz="1400" kern="1000" spc="30" dirty="0">
                <a:solidFill>
                  <a:srgbClr val="BF504D"/>
                </a:solidFill>
                <a:latin typeface="+mn-lt"/>
                <a:cs typeface="Franklin Gothic Book"/>
              </a:rPr>
              <a:t> </a:t>
            </a:r>
            <a:r>
              <a:rPr lang="de-DE" sz="1400" kern="1000" spc="30" dirty="0" err="1">
                <a:solidFill>
                  <a:srgbClr val="BF504D"/>
                </a:solidFill>
                <a:latin typeface="+mn-lt"/>
                <a:cs typeface="Franklin Gothic Book"/>
              </a:rPr>
              <a:t>technology</a:t>
            </a:r>
            <a:r>
              <a:rPr lang="de-DE" sz="1400" kern="1000" spc="30" dirty="0">
                <a:solidFill>
                  <a:srgbClr val="BF504D"/>
                </a:solidFill>
                <a:latin typeface="+mn-lt"/>
                <a:cs typeface="Franklin Gothic Book"/>
              </a:rPr>
              <a:t> </a:t>
            </a:r>
            <a:br>
              <a:rPr lang="de-DE" sz="1400" kern="1000" spc="30" dirty="0">
                <a:solidFill>
                  <a:srgbClr val="BF504D"/>
                </a:solidFill>
                <a:latin typeface="+mn-lt"/>
                <a:cs typeface="Franklin Gothic Book"/>
              </a:rPr>
            </a:br>
            <a:r>
              <a:rPr lang="de-DE" sz="1400" kern="1000" spc="30" dirty="0">
                <a:solidFill>
                  <a:srgbClr val="BF504D"/>
                </a:solidFill>
                <a:latin typeface="+mn-lt"/>
                <a:cs typeface="Franklin Gothic Book"/>
              </a:rPr>
              <a:t>R&amp;D on </a:t>
            </a:r>
            <a:r>
              <a:rPr lang="de-DE" sz="1400" kern="1000" spc="30" dirty="0" err="1">
                <a:solidFill>
                  <a:srgbClr val="BF504D"/>
                </a:solidFill>
                <a:latin typeface="+mn-lt"/>
                <a:cs typeface="Franklin Gothic Book"/>
              </a:rPr>
              <a:t>characterization</a:t>
            </a:r>
            <a:br>
              <a:rPr lang="de-DE" sz="1400" kern="1000" spc="30" dirty="0">
                <a:solidFill>
                  <a:srgbClr val="BF504D"/>
                </a:solidFill>
                <a:latin typeface="+mn-lt"/>
                <a:cs typeface="Franklin Gothic Book"/>
              </a:rPr>
            </a:br>
            <a:r>
              <a:rPr lang="de-DE" sz="1400" kern="1000" spc="30" dirty="0" err="1">
                <a:solidFill>
                  <a:srgbClr val="BF504D"/>
                </a:solidFill>
                <a:latin typeface="+mn-lt"/>
                <a:cs typeface="Franklin Gothic Book"/>
              </a:rPr>
              <a:t>samples</a:t>
            </a:r>
            <a:r>
              <a:rPr lang="de-DE" sz="1400" kern="1000" spc="30" dirty="0">
                <a:solidFill>
                  <a:srgbClr val="BF504D"/>
                </a:solidFill>
                <a:latin typeface="+mn-lt"/>
                <a:cs typeface="Franklin Gothic Book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29BE1-16DA-AD40-910A-126E8BA29B0E}"/>
              </a:ext>
            </a:extLst>
          </p:cNvPr>
          <p:cNvSpPr txBox="1"/>
          <p:nvPr/>
        </p:nvSpPr>
        <p:spPr>
          <a:xfrm>
            <a:off x="7020101" y="40838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400" kern="1000" spc="30" dirty="0">
                <a:solidFill>
                  <a:srgbClr val="4E81BD"/>
                </a:solidFill>
                <a:latin typeface="+mn-lt"/>
                <a:cs typeface="Franklin Gothic Book"/>
              </a:rPr>
              <a:t>CCT R&amp;D on </a:t>
            </a:r>
            <a:br>
              <a:rPr lang="de-DE" sz="1400" kern="1000" spc="30" dirty="0">
                <a:solidFill>
                  <a:srgbClr val="4E81BD"/>
                </a:solidFill>
                <a:latin typeface="+mn-lt"/>
                <a:cs typeface="Franklin Gothic Book"/>
              </a:rPr>
            </a:br>
            <a:r>
              <a:rPr lang="de-DE" sz="1400" kern="1000" spc="30" dirty="0" err="1">
                <a:solidFill>
                  <a:srgbClr val="4E81BD"/>
                </a:solidFill>
                <a:latin typeface="+mn-lt"/>
                <a:cs typeface="Franklin Gothic Book"/>
              </a:rPr>
              <a:t>powered</a:t>
            </a:r>
            <a:r>
              <a:rPr lang="de-DE" sz="1400" kern="1000" spc="30" dirty="0">
                <a:solidFill>
                  <a:srgbClr val="4E81BD"/>
                </a:solidFill>
                <a:latin typeface="+mn-lt"/>
                <a:cs typeface="Franklin Gothic Book"/>
              </a:rPr>
              <a:t> </a:t>
            </a:r>
            <a:r>
              <a:rPr lang="de-DE" sz="1400" kern="1000" spc="30" dirty="0" err="1">
                <a:solidFill>
                  <a:srgbClr val="4E81BD"/>
                </a:solidFill>
                <a:latin typeface="+mn-lt"/>
                <a:cs typeface="Franklin Gothic Book"/>
              </a:rPr>
              <a:t>subscales</a:t>
            </a:r>
            <a:br>
              <a:rPr lang="de-DE" sz="1400" kern="1000" spc="30" dirty="0">
                <a:solidFill>
                  <a:srgbClr val="4E81BD"/>
                </a:solidFill>
                <a:latin typeface="+mn-lt"/>
                <a:cs typeface="Franklin Gothic Book"/>
              </a:rPr>
            </a:br>
            <a:r>
              <a:rPr lang="de-DE" sz="1400" kern="1000" spc="30" dirty="0" err="1">
                <a:solidFill>
                  <a:srgbClr val="4E81BD"/>
                </a:solidFill>
                <a:latin typeface="+mn-lt"/>
                <a:cs typeface="Franklin Gothic Book"/>
              </a:rPr>
              <a:t>and</a:t>
            </a:r>
            <a:r>
              <a:rPr lang="de-DE" sz="1400" kern="1000" spc="30" dirty="0">
                <a:solidFill>
                  <a:srgbClr val="4E81BD"/>
                </a:solidFill>
                <a:latin typeface="+mn-lt"/>
                <a:cs typeface="Franklin Gothic Book"/>
              </a:rPr>
              <a:t> a CD2 </a:t>
            </a:r>
            <a:br>
              <a:rPr lang="de-DE" sz="1400" kern="1000" spc="30" dirty="0">
                <a:solidFill>
                  <a:srgbClr val="4E81BD"/>
                </a:solidFill>
                <a:latin typeface="+mn-lt"/>
                <a:cs typeface="Franklin Gothic Book"/>
              </a:rPr>
            </a:br>
            <a:r>
              <a:rPr lang="de-DE" sz="1400" kern="1000" spc="30" dirty="0" err="1">
                <a:solidFill>
                  <a:srgbClr val="4E81BD"/>
                </a:solidFill>
                <a:latin typeface="+mn-lt"/>
                <a:cs typeface="Franklin Gothic Book"/>
              </a:rPr>
              <a:t>demonstrator</a:t>
            </a:r>
            <a:r>
              <a:rPr lang="de-DE" sz="1400" kern="1000" spc="30" dirty="0">
                <a:solidFill>
                  <a:srgbClr val="4E81BD"/>
                </a:solidFill>
                <a:latin typeface="+mn-lt"/>
                <a:cs typeface="Franklin Gothic Book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8B157-D61E-1A4E-9ED8-FFEFA8A40059}"/>
              </a:ext>
            </a:extLst>
          </p:cNvPr>
          <p:cNvSpPr txBox="1"/>
          <p:nvPr/>
        </p:nvSpPr>
        <p:spPr>
          <a:xfrm>
            <a:off x="7020101" y="525090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400" kern="1000" spc="30" dirty="0">
                <a:solidFill>
                  <a:srgbClr val="F89545"/>
                </a:solidFill>
                <a:latin typeface="+mn-lt"/>
                <a:cs typeface="Franklin Gothic Book"/>
              </a:rPr>
              <a:t>HTS </a:t>
            </a:r>
            <a:r>
              <a:rPr lang="de-DE" sz="1400" kern="1000" spc="30" dirty="0" err="1">
                <a:solidFill>
                  <a:srgbClr val="F89545"/>
                </a:solidFill>
                <a:latin typeface="+mn-lt"/>
                <a:cs typeface="Franklin Gothic Book"/>
              </a:rPr>
              <a:t>technology</a:t>
            </a:r>
            <a:br>
              <a:rPr lang="de-DE" sz="1400" kern="1000" spc="30" dirty="0">
                <a:solidFill>
                  <a:srgbClr val="F89545"/>
                </a:solidFill>
                <a:latin typeface="+mn-lt"/>
                <a:cs typeface="Franklin Gothic Book"/>
              </a:rPr>
            </a:br>
            <a:r>
              <a:rPr lang="de-DE" sz="1400" kern="1000" spc="30" dirty="0" err="1">
                <a:solidFill>
                  <a:srgbClr val="F89545"/>
                </a:solidFill>
                <a:latin typeface="+mn-lt"/>
                <a:cs typeface="Franklin Gothic Book"/>
              </a:rPr>
              <a:t>coil</a:t>
            </a:r>
            <a:r>
              <a:rPr lang="de-DE" sz="1400" kern="1000" spc="30" dirty="0">
                <a:solidFill>
                  <a:srgbClr val="F89545"/>
                </a:solidFill>
                <a:latin typeface="+mn-lt"/>
                <a:cs typeface="Franklin Gothic Book"/>
              </a:rPr>
              <a:t> R&amp;D.</a:t>
            </a:r>
          </a:p>
        </p:txBody>
      </p:sp>
    </p:spTree>
    <p:extLst>
      <p:ext uri="{BB962C8B-B14F-4D97-AF65-F5344CB8AC3E}">
        <p14:creationId xmlns:p14="http://schemas.microsoft.com/office/powerpoint/2010/main" val="30146412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5D9BDD-EF71-AF4C-A4A4-57BA512DBE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CHART is committed to continue to build a Swiss expertise in SC accelerator magnets and to contribute to the FCC roadmap.</a:t>
            </a:r>
          </a:p>
          <a:p>
            <a:r>
              <a:rPr lang="en-GB" dirty="0"/>
              <a:t>CCT and collaboration with LBNL was ideal to get this started quickly.</a:t>
            </a:r>
          </a:p>
          <a:p>
            <a:r>
              <a:rPr lang="en-GB" dirty="0"/>
              <a:t>A 2-year R&amp;D proposal </a:t>
            </a:r>
            <a:r>
              <a:rPr lang="en-GB" dirty="0" err="1"/>
              <a:t>centered</a:t>
            </a:r>
            <a:r>
              <a:rPr lang="en-GB" dirty="0"/>
              <a:t> at PSI plans to</a:t>
            </a:r>
          </a:p>
          <a:p>
            <a:pPr lvl="1"/>
            <a:r>
              <a:rPr lang="en-GB" dirty="0"/>
              <a:t>Leverage the emerging Swiss network of competencies to conduct enabling-technology R&amp;D.</a:t>
            </a:r>
          </a:p>
          <a:p>
            <a:pPr lvl="1"/>
            <a:r>
              <a:rPr lang="en-GB" dirty="0"/>
              <a:t>Push CCT HFM performance through subscale and technology demonstrator magnets.</a:t>
            </a:r>
          </a:p>
          <a:p>
            <a:pPr lvl="1"/>
            <a:r>
              <a:rPr lang="en-GB" dirty="0"/>
              <a:t>Contribute to CERN’s HTS technology-coil program.</a:t>
            </a:r>
          </a:p>
          <a:p>
            <a:r>
              <a:rPr lang="en-GB" dirty="0"/>
              <a:t>Following this initial phase, CHART shall design and build a high-field magnet demonstrator (16 T, subject to ESPP update), and an HTS magnet for a PSI accelerator.</a:t>
            </a:r>
          </a:p>
          <a:p>
            <a:r>
              <a:rPr lang="en-GB" dirty="0"/>
              <a:t>Collaboration within and without Switzerland shall remain a pillar of the program.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D9B049-2DDE-224C-B301-9201C29F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87CD8-C1F0-B047-8852-BAE34BA848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375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950672-EBA9-7349-8622-C8CC59DF59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CHART1 (2016-2019) Goals </a:t>
            </a:r>
            <a:r>
              <a:rPr lang="de-DE" dirty="0" err="1"/>
              <a:t>and</a:t>
            </a:r>
            <a:r>
              <a:rPr lang="de-DE" dirty="0"/>
              <a:t> Take-</a:t>
            </a:r>
            <a:r>
              <a:rPr lang="de-DE" dirty="0" err="1"/>
              <a:t>Aways</a:t>
            </a:r>
            <a:endParaRPr lang="de-DE" dirty="0"/>
          </a:p>
          <a:p>
            <a:r>
              <a:rPr lang="de-DE" dirty="0"/>
              <a:t>CHART2 (2019-2024) Goals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Proposals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374755-09C2-E047-ACDF-1CEE28D3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140BD-F5D0-F840-B492-5BACF0EECE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85338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53DC638-F009-BC40-96F5-96064FF5008F}"/>
              </a:ext>
            </a:extLst>
          </p:cNvPr>
          <p:cNvSpPr/>
          <p:nvPr/>
        </p:nvSpPr>
        <p:spPr bwMode="auto">
          <a:xfrm>
            <a:off x="7442682" y="4007908"/>
            <a:ext cx="1408084" cy="2808276"/>
          </a:xfrm>
          <a:prstGeom prst="rect">
            <a:avLst/>
          </a:prstGeom>
          <a:solidFill>
            <a:srgbClr val="075E0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69E90E8-E3B9-124A-B02F-075BAB830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129" y="5553596"/>
            <a:ext cx="1202670" cy="47817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97C784A-52A2-6841-90B4-D0B2291D71C2}"/>
              </a:ext>
            </a:extLst>
          </p:cNvPr>
          <p:cNvGrpSpPr/>
          <p:nvPr/>
        </p:nvGrpSpPr>
        <p:grpSpPr>
          <a:xfrm>
            <a:off x="7554130" y="5191083"/>
            <a:ext cx="1206849" cy="252014"/>
            <a:chOff x="5415407" y="6241501"/>
            <a:chExt cx="2057410" cy="363553"/>
          </a:xfrm>
        </p:grpSpPr>
        <p:pic>
          <p:nvPicPr>
            <p:cNvPr id="122" name="Picture 3" descr="page1image846823312">
              <a:extLst>
                <a:ext uri="{FF2B5EF4-FFF2-40B4-BE49-F238E27FC236}">
                  <a16:creationId xmlns:a16="http://schemas.microsoft.com/office/drawing/2014/main" id="{36996708-F89D-1E40-A466-523B9EFD6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7" y="6241501"/>
              <a:ext cx="1005119" cy="36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14BD1A-A904-1844-8FDB-8AF6362ED9A9}"/>
                </a:ext>
              </a:extLst>
            </p:cNvPr>
            <p:cNvSpPr/>
            <p:nvPr/>
          </p:nvSpPr>
          <p:spPr bwMode="auto">
            <a:xfrm>
              <a:off x="6421717" y="6245741"/>
              <a:ext cx="1051100" cy="84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21" name="Picture 2" descr="page1image846823584">
              <a:extLst>
                <a:ext uri="{FF2B5EF4-FFF2-40B4-BE49-F238E27FC236}">
                  <a16:creationId xmlns:a16="http://schemas.microsoft.com/office/drawing/2014/main" id="{386A6938-7B3A-0742-B74E-FC641C03A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7884" y="6280460"/>
              <a:ext cx="1069275" cy="32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50DBE677-C16F-8044-9EFF-16101241FC27}"/>
              </a:ext>
            </a:extLst>
          </p:cNvPr>
          <p:cNvSpPr/>
          <p:nvPr/>
        </p:nvSpPr>
        <p:spPr bwMode="auto">
          <a:xfrm>
            <a:off x="1776533" y="4029201"/>
            <a:ext cx="1418154" cy="2785889"/>
          </a:xfrm>
          <a:prstGeom prst="rect">
            <a:avLst/>
          </a:prstGeom>
          <a:solidFill>
            <a:srgbClr val="C135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A4C33D48-E8D8-5D48-BCB4-9A29773355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6910" y="6397176"/>
            <a:ext cx="1017399" cy="26397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97A1DF5-42B5-484B-A957-2A9E5DFDAC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96" y="5254911"/>
            <a:ext cx="624720" cy="53178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21DDE83-3938-5046-A9F1-BEC10DFF6A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605" y="5875467"/>
            <a:ext cx="849016" cy="4218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2E0A31-D11E-934D-AA8A-1B75A95B0BAA}"/>
              </a:ext>
            </a:extLst>
          </p:cNvPr>
          <p:cNvGrpSpPr/>
          <p:nvPr/>
        </p:nvGrpSpPr>
        <p:grpSpPr>
          <a:xfrm>
            <a:off x="349404" y="4010932"/>
            <a:ext cx="1426924" cy="2804647"/>
            <a:chOff x="349404" y="4010932"/>
            <a:chExt cx="1426924" cy="280464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725BE6-F5B0-9343-8B2B-F6A5F0562BFF}"/>
                </a:ext>
              </a:extLst>
            </p:cNvPr>
            <p:cNvSpPr/>
            <p:nvPr/>
          </p:nvSpPr>
          <p:spPr bwMode="auto">
            <a:xfrm>
              <a:off x="349404" y="4010932"/>
              <a:ext cx="1426924" cy="28046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A643555-07B9-0241-B6F2-F4C4919C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660" y="5589240"/>
              <a:ext cx="472604" cy="53561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C5FE1C1-837E-2D4B-A6E4-E5F38D3B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842" y="5589240"/>
              <a:ext cx="532369" cy="532369"/>
            </a:xfrm>
            <a:prstGeom prst="rect">
              <a:avLst/>
            </a:prstGeom>
          </p:spPr>
        </p:pic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56D87348-30CC-344D-A3A2-1BD7A0F291F5}"/>
              </a:ext>
            </a:extLst>
          </p:cNvPr>
          <p:cNvSpPr/>
          <p:nvPr/>
        </p:nvSpPr>
        <p:spPr bwMode="auto">
          <a:xfrm>
            <a:off x="3194687" y="3999770"/>
            <a:ext cx="4248200" cy="2815320"/>
          </a:xfrm>
          <a:prstGeom prst="rect">
            <a:avLst/>
          </a:prstGeom>
          <a:gradFill>
            <a:gsLst>
              <a:gs pos="0">
                <a:srgbClr val="AA0000">
                  <a:alpha val="50000"/>
                </a:srgbClr>
              </a:gs>
              <a:gs pos="45000">
                <a:srgbClr val="5F0634">
                  <a:alpha val="50000"/>
                </a:srgbClr>
              </a:gs>
              <a:gs pos="59000">
                <a:srgbClr val="5F0634">
                  <a:alpha val="50000"/>
                </a:srgbClr>
              </a:gs>
              <a:gs pos="100000">
                <a:srgbClr val="0C3366">
                  <a:alpha val="5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36380D6-1B44-FA48-8584-3F379073370D}"/>
              </a:ext>
            </a:extLst>
          </p:cNvPr>
          <p:cNvSpPr/>
          <p:nvPr/>
        </p:nvSpPr>
        <p:spPr>
          <a:xfrm>
            <a:off x="2166203" y="294887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C135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D5F970A-53AC-1C42-A1E9-E33D487BA760}"/>
              </a:ext>
            </a:extLst>
          </p:cNvPr>
          <p:cNvSpPr/>
          <p:nvPr/>
        </p:nvSpPr>
        <p:spPr>
          <a:xfrm>
            <a:off x="3600328" y="2948024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AA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53314AC-4917-4D48-9D89-91431F7728EC}"/>
              </a:ext>
            </a:extLst>
          </p:cNvPr>
          <p:cNvSpPr/>
          <p:nvPr/>
        </p:nvSpPr>
        <p:spPr>
          <a:xfrm>
            <a:off x="5024609" y="2954606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5F06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E3347B3-9287-DE42-8935-C8A70048521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44161">
            <a:off x="2226628" y="3009648"/>
            <a:ext cx="452040" cy="45204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4420B5C-FBFE-D443-BE77-7577403DA1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72" y="3036041"/>
            <a:ext cx="427409" cy="38066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F0C2F1C-C687-7C43-B978-9BE4422D95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62" y="3027093"/>
            <a:ext cx="457706" cy="463034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17AF4-9221-BC49-A8DF-ECB21337C5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sp>
        <p:nvSpPr>
          <p:cNvPr id="6" name="Flowchart: Data 11">
            <a:extLst>
              <a:ext uri="{FF2B5EF4-FFF2-40B4-BE49-F238E27FC236}">
                <a16:creationId xmlns:a16="http://schemas.microsoft.com/office/drawing/2014/main" id="{F301A325-1387-4A46-A1A1-1D907E379602}"/>
              </a:ext>
            </a:extLst>
          </p:cNvPr>
          <p:cNvSpPr/>
          <p:nvPr/>
        </p:nvSpPr>
        <p:spPr>
          <a:xfrm rot="5400000">
            <a:off x="6282005" y="3072631"/>
            <a:ext cx="900000" cy="1421353"/>
          </a:xfrm>
          <a:prstGeom prst="flowChartInputOutput">
            <a:avLst/>
          </a:prstGeom>
          <a:solidFill>
            <a:srgbClr val="0C33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E86675-1B61-7048-885B-DCFD5271C088}"/>
              </a:ext>
            </a:extLst>
          </p:cNvPr>
          <p:cNvSpPr/>
          <p:nvPr/>
        </p:nvSpPr>
        <p:spPr>
          <a:xfrm>
            <a:off x="6452167" y="295522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0C33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6B2C4-701D-EC47-BDB1-8FE0925A9423}"/>
              </a:ext>
            </a:extLst>
          </p:cNvPr>
          <p:cNvSpPr txBox="1"/>
          <p:nvPr/>
        </p:nvSpPr>
        <p:spPr>
          <a:xfrm>
            <a:off x="5988866" y="3494551"/>
            <a:ext cx="1421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Mechanical Assembly</a:t>
            </a:r>
          </a:p>
          <a:p>
            <a:r>
              <a:rPr lang="en-US" sz="800" dirty="0">
                <a:solidFill>
                  <a:schemeClr val="bg1"/>
                </a:solidFill>
              </a:rPr>
              <a:t>Mechanical loading</a:t>
            </a:r>
          </a:p>
        </p:txBody>
      </p:sp>
      <p:sp>
        <p:nvSpPr>
          <p:cNvPr id="9" name="Flowchart: Data 14">
            <a:extLst>
              <a:ext uri="{FF2B5EF4-FFF2-40B4-BE49-F238E27FC236}">
                <a16:creationId xmlns:a16="http://schemas.microsoft.com/office/drawing/2014/main" id="{1D0585F9-1D59-524D-8CAC-EE168C2E8D96}"/>
              </a:ext>
            </a:extLst>
          </p:cNvPr>
          <p:cNvSpPr/>
          <p:nvPr/>
        </p:nvSpPr>
        <p:spPr>
          <a:xfrm rot="5400000">
            <a:off x="616592" y="3063451"/>
            <a:ext cx="900000" cy="1421353"/>
          </a:xfrm>
          <a:prstGeom prst="flowChartInputOutput">
            <a:avLst/>
          </a:prstGeom>
          <a:solidFill>
            <a:srgbClr val="D3A2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D26E12-2EC1-0F46-83D4-785679982E41}"/>
              </a:ext>
            </a:extLst>
          </p:cNvPr>
          <p:cNvSpPr/>
          <p:nvPr/>
        </p:nvSpPr>
        <p:spPr>
          <a:xfrm>
            <a:off x="751631" y="2946722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D3A2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400" dirty="0"/>
          </a:p>
        </p:txBody>
      </p:sp>
      <p:sp>
        <p:nvSpPr>
          <p:cNvPr id="12" name="Flowchart: Data 17">
            <a:extLst>
              <a:ext uri="{FF2B5EF4-FFF2-40B4-BE49-F238E27FC236}">
                <a16:creationId xmlns:a16="http://schemas.microsoft.com/office/drawing/2014/main" id="{127BC5AF-2EBE-5447-A5B7-9C0C8A581A25}"/>
              </a:ext>
            </a:extLst>
          </p:cNvPr>
          <p:cNvSpPr/>
          <p:nvPr/>
        </p:nvSpPr>
        <p:spPr>
          <a:xfrm rot="5400000">
            <a:off x="2034954" y="3069475"/>
            <a:ext cx="899092" cy="1421353"/>
          </a:xfrm>
          <a:prstGeom prst="flowChartInputOutput">
            <a:avLst/>
          </a:prstGeom>
          <a:solidFill>
            <a:srgbClr val="C13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D11ABB-245F-554A-A603-BFF439E8734C}"/>
              </a:ext>
            </a:extLst>
          </p:cNvPr>
          <p:cNvSpPr/>
          <p:nvPr/>
        </p:nvSpPr>
        <p:spPr>
          <a:xfrm>
            <a:off x="2166203" y="294887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C135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lowchart: Data 20">
            <a:extLst>
              <a:ext uri="{FF2B5EF4-FFF2-40B4-BE49-F238E27FC236}">
                <a16:creationId xmlns:a16="http://schemas.microsoft.com/office/drawing/2014/main" id="{F7201A8E-91B8-2646-B40C-8DE22139A346}"/>
              </a:ext>
            </a:extLst>
          </p:cNvPr>
          <p:cNvSpPr/>
          <p:nvPr/>
        </p:nvSpPr>
        <p:spPr>
          <a:xfrm rot="5400000">
            <a:off x="3449375" y="3069312"/>
            <a:ext cx="899092" cy="1421353"/>
          </a:xfrm>
          <a:prstGeom prst="flowChartInputOutput">
            <a:avLst/>
          </a:prstGeom>
          <a:solidFill>
            <a:srgbClr val="AA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8436FA-5920-C44B-95BF-521761DA059E}"/>
              </a:ext>
            </a:extLst>
          </p:cNvPr>
          <p:cNvSpPr/>
          <p:nvPr/>
        </p:nvSpPr>
        <p:spPr>
          <a:xfrm>
            <a:off x="3600328" y="2948024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AA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B1FA0-50B7-594F-A6BC-A464C93EE999}"/>
              </a:ext>
            </a:extLst>
          </p:cNvPr>
          <p:cNvSpPr txBox="1"/>
          <p:nvPr/>
        </p:nvSpPr>
        <p:spPr>
          <a:xfrm>
            <a:off x="3155335" y="3372923"/>
            <a:ext cx="1421355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Magnet Design</a:t>
            </a:r>
          </a:p>
          <a:p>
            <a:r>
              <a:rPr lang="en-US" sz="800" dirty="0">
                <a:solidFill>
                  <a:schemeClr val="bg1"/>
                </a:solidFill>
              </a:rPr>
              <a:t>FCC-</a:t>
            </a:r>
            <a:r>
              <a:rPr lang="en-US" sz="800" dirty="0" err="1">
                <a:solidFill>
                  <a:schemeClr val="bg1"/>
                </a:solidFill>
              </a:rPr>
              <a:t>hh</a:t>
            </a:r>
            <a:r>
              <a:rPr lang="en-US" sz="800" dirty="0">
                <a:solidFill>
                  <a:schemeClr val="bg1"/>
                </a:solidFill>
              </a:rPr>
              <a:t> / HE-LHC conceptual and technical</a:t>
            </a:r>
            <a:endParaRPr lang="en-US" sz="800" b="1" cap="small" dirty="0">
              <a:solidFill>
                <a:schemeClr val="bg1"/>
              </a:solidFill>
            </a:endParaRPr>
          </a:p>
        </p:txBody>
      </p:sp>
      <p:sp>
        <p:nvSpPr>
          <p:cNvPr id="18" name="Flowchart: Data 23">
            <a:extLst>
              <a:ext uri="{FF2B5EF4-FFF2-40B4-BE49-F238E27FC236}">
                <a16:creationId xmlns:a16="http://schemas.microsoft.com/office/drawing/2014/main" id="{9DA947CC-1767-1F4C-B14C-E754D9B6EAB2}"/>
              </a:ext>
            </a:extLst>
          </p:cNvPr>
          <p:cNvSpPr/>
          <p:nvPr/>
        </p:nvSpPr>
        <p:spPr>
          <a:xfrm rot="5400000">
            <a:off x="4866579" y="3063834"/>
            <a:ext cx="899092" cy="1421353"/>
          </a:xfrm>
          <a:prstGeom prst="flowChartInputOutput">
            <a:avLst/>
          </a:prstGeom>
          <a:solidFill>
            <a:srgbClr val="5F06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50A6FB-EEC6-6F40-AA67-13CF4340A34F}"/>
              </a:ext>
            </a:extLst>
          </p:cNvPr>
          <p:cNvSpPr/>
          <p:nvPr/>
        </p:nvSpPr>
        <p:spPr>
          <a:xfrm>
            <a:off x="5024609" y="2954606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5F06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FFF8CD-1C28-A44F-9953-ADC3A6B2CD65}"/>
              </a:ext>
            </a:extLst>
          </p:cNvPr>
          <p:cNvSpPr txBox="1"/>
          <p:nvPr/>
        </p:nvSpPr>
        <p:spPr>
          <a:xfrm>
            <a:off x="4573468" y="3476098"/>
            <a:ext cx="1421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Coil Manufacturing</a:t>
            </a:r>
          </a:p>
          <a:p>
            <a:r>
              <a:rPr lang="en-US" sz="800" dirty="0">
                <a:solidFill>
                  <a:schemeClr val="bg1"/>
                </a:solidFill>
              </a:rPr>
              <a:t>Nb3Sn and HTS coils</a:t>
            </a:r>
            <a:endParaRPr lang="en-US" sz="800" b="1" cap="small" dirty="0">
              <a:solidFill>
                <a:schemeClr val="bg1"/>
              </a:solidFill>
            </a:endParaRPr>
          </a:p>
        </p:txBody>
      </p:sp>
      <p:sp>
        <p:nvSpPr>
          <p:cNvPr id="21" name="Flowchart: Data 26">
            <a:extLst>
              <a:ext uri="{FF2B5EF4-FFF2-40B4-BE49-F238E27FC236}">
                <a16:creationId xmlns:a16="http://schemas.microsoft.com/office/drawing/2014/main" id="{59F449DA-6635-D74C-B8C4-C19A84BB9869}"/>
              </a:ext>
            </a:extLst>
          </p:cNvPr>
          <p:cNvSpPr/>
          <p:nvPr/>
        </p:nvSpPr>
        <p:spPr>
          <a:xfrm rot="5400000">
            <a:off x="7696825" y="3071206"/>
            <a:ext cx="900000" cy="1421353"/>
          </a:xfrm>
          <a:prstGeom prst="flowChartInputOutput">
            <a:avLst/>
          </a:prstGeom>
          <a:solidFill>
            <a:srgbClr val="075E0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51DDA0-31BC-E44D-98E3-FFD3F1ABD1E1}"/>
              </a:ext>
            </a:extLst>
          </p:cNvPr>
          <p:cNvSpPr/>
          <p:nvPr/>
        </p:nvSpPr>
        <p:spPr>
          <a:xfrm>
            <a:off x="7864250" y="2956947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075E0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22FB87-1C47-8140-B27C-0472D2C54B05}"/>
              </a:ext>
            </a:extLst>
          </p:cNvPr>
          <p:cNvSpPr txBox="1"/>
          <p:nvPr/>
        </p:nvSpPr>
        <p:spPr>
          <a:xfrm>
            <a:off x="7412961" y="3382810"/>
            <a:ext cx="1421355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cap="small" dirty="0">
                <a:solidFill>
                  <a:schemeClr val="bg1"/>
                </a:solidFill>
              </a:rPr>
              <a:t>Magnet Testing</a:t>
            </a:r>
          </a:p>
          <a:p>
            <a:r>
              <a:rPr lang="en-US" sz="800" dirty="0">
                <a:solidFill>
                  <a:schemeClr val="bg1"/>
                </a:solidFill>
              </a:rPr>
              <a:t>LTS and HTS magnet tests</a:t>
            </a:r>
            <a:endParaRPr lang="en-GB" sz="800" b="1" cap="small" dirty="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B8BDDB-5002-A54B-95BD-67B0EF7212B3}"/>
              </a:ext>
            </a:extLst>
          </p:cNvPr>
          <p:cNvGrpSpPr/>
          <p:nvPr/>
        </p:nvGrpSpPr>
        <p:grpSpPr>
          <a:xfrm>
            <a:off x="3406472" y="4229912"/>
            <a:ext cx="795470" cy="720877"/>
            <a:chOff x="3337200" y="2853336"/>
            <a:chExt cx="837807" cy="6544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C83A0D-0074-0D44-B9CD-2371D5BA1AE1}"/>
                </a:ext>
              </a:extLst>
            </p:cNvPr>
            <p:cNvGrpSpPr/>
            <p:nvPr/>
          </p:nvGrpSpPr>
          <p:grpSpPr>
            <a:xfrm>
              <a:off x="3457737" y="2853336"/>
              <a:ext cx="717270" cy="500025"/>
              <a:chOff x="3290025" y="3880339"/>
              <a:chExt cx="1221866" cy="39854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5F4647D-F7F6-C945-9EF5-35A7306DBE84}"/>
                  </a:ext>
                </a:extLst>
              </p:cNvPr>
              <p:cNvCxnSpPr/>
              <p:nvPr/>
            </p:nvCxnSpPr>
            <p:spPr>
              <a:xfrm>
                <a:off x="3290025" y="4270661"/>
                <a:ext cx="57033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6E5DADB-2BE5-BA48-97DE-503E7D7CE241}"/>
                  </a:ext>
                </a:extLst>
              </p:cNvPr>
              <p:cNvCxnSpPr/>
              <p:nvPr/>
            </p:nvCxnSpPr>
            <p:spPr>
              <a:xfrm>
                <a:off x="3941119" y="3891365"/>
                <a:ext cx="5707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7AB6ACF-771D-DF44-8C33-39EAC75C7D33}"/>
                  </a:ext>
                </a:extLst>
              </p:cNvPr>
              <p:cNvCxnSpPr/>
              <p:nvPr/>
            </p:nvCxnSpPr>
            <p:spPr>
              <a:xfrm flipV="1">
                <a:off x="3824278" y="3880339"/>
                <a:ext cx="148187" cy="3985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FC9E4B-3322-8646-910F-C7AD74AFFE4E}"/>
                </a:ext>
              </a:extLst>
            </p:cNvPr>
            <p:cNvSpPr txBox="1"/>
            <p:nvPr/>
          </p:nvSpPr>
          <p:spPr>
            <a:xfrm>
              <a:off x="3337200" y="3323111"/>
              <a:ext cx="67606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INJECTION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EBEDB2A2-D577-0641-B652-152384E929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44161">
            <a:off x="2226628" y="3009648"/>
            <a:ext cx="452040" cy="452040"/>
          </a:xfrm>
          <a:prstGeom prst="rect">
            <a:avLst/>
          </a:prstGeom>
        </p:spPr>
      </p:pic>
      <p:pic>
        <p:nvPicPr>
          <p:cNvPr id="75" name="Content Placeholder 72">
            <a:extLst>
              <a:ext uri="{FF2B5EF4-FFF2-40B4-BE49-F238E27FC236}">
                <a16:creationId xmlns:a16="http://schemas.microsoft.com/office/drawing/2014/main" id="{F2F0F994-219D-AB49-AACC-E099BF81975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98" y="3027192"/>
            <a:ext cx="356953" cy="35695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3FD0BB6-FB80-6141-ADBF-9C7CDB698C2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72" y="3036041"/>
            <a:ext cx="427409" cy="38066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9BF3B46-DE49-C447-892D-6CD3C7C70F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62" y="3027093"/>
            <a:ext cx="457706" cy="463034"/>
          </a:xfrm>
          <a:prstGeom prst="ellipse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6928CB9-50A9-0D42-BAC6-288A4D8F12D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67" y="3051098"/>
            <a:ext cx="379427" cy="37349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9A29543-62FA-144A-82FD-6C2F96A352E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199" y="3072333"/>
            <a:ext cx="364942" cy="33173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F808EAF-E8D3-AE43-B25E-C2E90AD0F72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0" y="4007908"/>
            <a:ext cx="1069725" cy="1050792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1" name="Content Placeholder 5">
            <a:extLst>
              <a:ext uri="{FF2B5EF4-FFF2-40B4-BE49-F238E27FC236}">
                <a16:creationId xmlns:a16="http://schemas.microsoft.com/office/drawing/2014/main" id="{25E2E386-D372-914D-B8CD-E8CA4EEF5BC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083" y="4001062"/>
            <a:ext cx="1070365" cy="1064484"/>
          </a:xfrm>
          <a:prstGeom prst="ellipse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5072849-03CF-314F-A623-FCA42B1F811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6"/>
          <a:stretch/>
        </p:blipFill>
        <p:spPr>
          <a:xfrm>
            <a:off x="1927613" y="3987492"/>
            <a:ext cx="1091332" cy="1091624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075D691-CB1E-7449-A51C-A119A7F7297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586" y="3979533"/>
            <a:ext cx="1107249" cy="1107543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D992A88-07CA-5B4D-B2DE-5F1D57AA5B7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6"/>
          <a:stretch/>
        </p:blipFill>
        <p:spPr>
          <a:xfrm>
            <a:off x="6189973" y="3986311"/>
            <a:ext cx="1092170" cy="1093986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022927A-F6A2-DE46-B933-131EAB8CFB2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4"/>
          <a:stretch/>
        </p:blipFill>
        <p:spPr>
          <a:xfrm>
            <a:off x="7613280" y="3981806"/>
            <a:ext cx="1101359" cy="1102996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70CB1F5-2A93-CF4B-9C48-96704C78A2FD}"/>
              </a:ext>
            </a:extLst>
          </p:cNvPr>
          <p:cNvSpPr txBox="1"/>
          <p:nvPr/>
        </p:nvSpPr>
        <p:spPr>
          <a:xfrm>
            <a:off x="323528" y="3424902"/>
            <a:ext cx="14213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cap="small" dirty="0">
                <a:solidFill>
                  <a:schemeClr val="bg1"/>
                </a:solidFill>
              </a:rPr>
              <a:t>Strand / Tape</a:t>
            </a:r>
          </a:p>
          <a:p>
            <a:r>
              <a:rPr lang="en-US" sz="800" dirty="0">
                <a:solidFill>
                  <a:schemeClr val="bg1"/>
                </a:solidFill>
              </a:rPr>
              <a:t>LTS and HTS strand/tape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R&amp;D, Procurement, QA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ECA9D1-2B4B-3E40-AC4E-7ECCEAC6631C}"/>
              </a:ext>
            </a:extLst>
          </p:cNvPr>
          <p:cNvSpPr txBox="1"/>
          <p:nvPr/>
        </p:nvSpPr>
        <p:spPr>
          <a:xfrm>
            <a:off x="1747404" y="3407968"/>
            <a:ext cx="14213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cap="small" dirty="0">
                <a:solidFill>
                  <a:schemeClr val="bg1"/>
                </a:solidFill>
              </a:rPr>
              <a:t>Cable</a:t>
            </a:r>
          </a:p>
          <a:p>
            <a:r>
              <a:rPr lang="en-US" sz="800" dirty="0">
                <a:solidFill>
                  <a:schemeClr val="bg1"/>
                </a:solidFill>
              </a:rPr>
              <a:t>Rutherford / </a:t>
            </a:r>
            <a:r>
              <a:rPr lang="en-US" sz="800" dirty="0" err="1">
                <a:solidFill>
                  <a:schemeClr val="bg1"/>
                </a:solidFill>
              </a:rPr>
              <a:t>Roebel</a:t>
            </a:r>
            <a:r>
              <a:rPr lang="en-US" sz="800" dirty="0">
                <a:solidFill>
                  <a:schemeClr val="bg1"/>
                </a:solidFill>
              </a:rPr>
              <a:t> production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808D43EC-9BF7-E54C-A953-DEEFA271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/>
              <a:t>CHART Applied SC Network</a:t>
            </a:r>
            <a:endParaRPr lang="en-US" b="1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D19794D-4D36-F447-879E-F58FE08F9BB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289" y="5243227"/>
            <a:ext cx="532369" cy="53236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8DDCBD7-99FD-154D-A365-C611EDE22E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06" y="6149111"/>
            <a:ext cx="624720" cy="5317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BA7A2EF-9AE3-FC43-93A1-90585D095F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389" y="6131164"/>
            <a:ext cx="532369" cy="53236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89BBDE3-9B26-7345-A3D6-95CCC7AD7095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06" y="5322908"/>
            <a:ext cx="1279932" cy="50889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A47FE5D-2AF3-6749-B4FC-CF297A2145B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115" y="5940197"/>
            <a:ext cx="1286759" cy="289882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29631CF-E543-9143-A1C2-C07ED463F541}"/>
              </a:ext>
            </a:extLst>
          </p:cNvPr>
          <p:cNvGrpSpPr/>
          <p:nvPr/>
        </p:nvGrpSpPr>
        <p:grpSpPr>
          <a:xfrm>
            <a:off x="4797601" y="6336317"/>
            <a:ext cx="1175179" cy="245401"/>
            <a:chOff x="5415407" y="6241501"/>
            <a:chExt cx="2057410" cy="363553"/>
          </a:xfrm>
        </p:grpSpPr>
        <p:pic>
          <p:nvPicPr>
            <p:cNvPr id="107" name="Picture 3" descr="page1image846823312">
              <a:extLst>
                <a:ext uri="{FF2B5EF4-FFF2-40B4-BE49-F238E27FC236}">
                  <a16:creationId xmlns:a16="http://schemas.microsoft.com/office/drawing/2014/main" id="{CDF1626C-A530-0341-8B73-5892D05DC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7" y="6241501"/>
              <a:ext cx="1005119" cy="36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286738C-F624-2F4A-8E52-009174AB2268}"/>
                </a:ext>
              </a:extLst>
            </p:cNvPr>
            <p:cNvSpPr/>
            <p:nvPr/>
          </p:nvSpPr>
          <p:spPr bwMode="auto">
            <a:xfrm>
              <a:off x="6421717" y="6245741"/>
              <a:ext cx="1051100" cy="84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09" name="Picture 2" descr="page1image846823584">
              <a:extLst>
                <a:ext uri="{FF2B5EF4-FFF2-40B4-BE49-F238E27FC236}">
                  <a16:creationId xmlns:a16="http://schemas.microsoft.com/office/drawing/2014/main" id="{D3292791-4A57-E341-B194-0FD4BCA33E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7884" y="6280460"/>
              <a:ext cx="1069275" cy="32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ABFE177-85D3-144F-8648-165B6D374D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467" y="5311907"/>
            <a:ext cx="532369" cy="53236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076177E-5F43-BB41-9999-6523B554BC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467" y="5902669"/>
            <a:ext cx="1261892" cy="32741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4F937E6-CA44-D649-9759-EE7AB063AC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236" y="5311907"/>
            <a:ext cx="624720" cy="5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527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53DC638-F009-BC40-96F5-96064FF5008F}"/>
              </a:ext>
            </a:extLst>
          </p:cNvPr>
          <p:cNvSpPr/>
          <p:nvPr/>
        </p:nvSpPr>
        <p:spPr bwMode="auto">
          <a:xfrm>
            <a:off x="7442682" y="4007908"/>
            <a:ext cx="1408084" cy="2808276"/>
          </a:xfrm>
          <a:prstGeom prst="rect">
            <a:avLst/>
          </a:prstGeom>
          <a:solidFill>
            <a:srgbClr val="075E0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69E90E8-E3B9-124A-B02F-075BAB830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129" y="5553596"/>
            <a:ext cx="1202670" cy="47817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97C784A-52A2-6841-90B4-D0B2291D71C2}"/>
              </a:ext>
            </a:extLst>
          </p:cNvPr>
          <p:cNvGrpSpPr/>
          <p:nvPr/>
        </p:nvGrpSpPr>
        <p:grpSpPr>
          <a:xfrm>
            <a:off x="7554130" y="5191083"/>
            <a:ext cx="1206849" cy="252014"/>
            <a:chOff x="5415407" y="6241501"/>
            <a:chExt cx="2057410" cy="363553"/>
          </a:xfrm>
        </p:grpSpPr>
        <p:pic>
          <p:nvPicPr>
            <p:cNvPr id="122" name="Picture 3" descr="page1image846823312">
              <a:extLst>
                <a:ext uri="{FF2B5EF4-FFF2-40B4-BE49-F238E27FC236}">
                  <a16:creationId xmlns:a16="http://schemas.microsoft.com/office/drawing/2014/main" id="{36996708-F89D-1E40-A466-523B9EFD6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7" y="6241501"/>
              <a:ext cx="1005119" cy="36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14BD1A-A904-1844-8FDB-8AF6362ED9A9}"/>
                </a:ext>
              </a:extLst>
            </p:cNvPr>
            <p:cNvSpPr/>
            <p:nvPr/>
          </p:nvSpPr>
          <p:spPr bwMode="auto">
            <a:xfrm>
              <a:off x="6421717" y="6245741"/>
              <a:ext cx="1051100" cy="84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21" name="Picture 2" descr="page1image846823584">
              <a:extLst>
                <a:ext uri="{FF2B5EF4-FFF2-40B4-BE49-F238E27FC236}">
                  <a16:creationId xmlns:a16="http://schemas.microsoft.com/office/drawing/2014/main" id="{386A6938-7B3A-0742-B74E-FC641C03A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7884" y="6280460"/>
              <a:ext cx="1069275" cy="32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EA163C9D-5EEB-ED49-87D0-B24F1840DB4B}"/>
              </a:ext>
            </a:extLst>
          </p:cNvPr>
          <p:cNvSpPr/>
          <p:nvPr/>
        </p:nvSpPr>
        <p:spPr bwMode="auto">
          <a:xfrm>
            <a:off x="1773801" y="740322"/>
            <a:ext cx="4251092" cy="2808276"/>
          </a:xfrm>
          <a:prstGeom prst="rect">
            <a:avLst/>
          </a:prstGeom>
          <a:gradFill>
            <a:gsLst>
              <a:gs pos="0">
                <a:srgbClr val="AA0000">
                  <a:alpha val="50000"/>
                </a:srgbClr>
              </a:gs>
              <a:gs pos="45000">
                <a:srgbClr val="5F0634">
                  <a:alpha val="50000"/>
                </a:srgbClr>
              </a:gs>
              <a:gs pos="59000">
                <a:srgbClr val="5F0634">
                  <a:alpha val="50000"/>
                </a:srgbClr>
              </a:gs>
              <a:gs pos="100000">
                <a:srgbClr val="0C3366">
                  <a:alpha val="5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B388F1E-5D0A-3A44-8CBF-480459A4E211}"/>
              </a:ext>
            </a:extLst>
          </p:cNvPr>
          <p:cNvSpPr txBox="1"/>
          <p:nvPr/>
        </p:nvSpPr>
        <p:spPr>
          <a:xfrm>
            <a:off x="3482478" y="21690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050" kern="1000" spc="30" dirty="0">
                <a:solidFill>
                  <a:schemeClr val="bg1"/>
                </a:solidFill>
                <a:latin typeface="+mn-lt"/>
                <a:cs typeface="Franklin Gothic Book"/>
              </a:rPr>
              <a:t>Polymer and Adhesion R&amp;D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050" kern="1000" spc="30" dirty="0">
                <a:solidFill>
                  <a:schemeClr val="bg1"/>
                </a:solidFill>
                <a:latin typeface="+mn-lt"/>
                <a:cs typeface="Franklin Gothic Book"/>
              </a:rPr>
              <a:t>Heat-resistant surface coating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050" kern="1000" spc="30" dirty="0">
                <a:solidFill>
                  <a:schemeClr val="bg1"/>
                </a:solidFill>
                <a:latin typeface="+mn-lt"/>
                <a:cs typeface="Franklin Gothic Book"/>
              </a:rPr>
              <a:t>Insulation and composite R&amp;D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1050" kern="1000" spc="30" dirty="0">
              <a:solidFill>
                <a:schemeClr val="bg1"/>
              </a:solidFill>
              <a:latin typeface="+mn-lt"/>
              <a:cs typeface="Franklin Gothic Book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847C95D1-A12E-6446-AD6D-22D2DC6FD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128" y="1374515"/>
            <a:ext cx="1182613" cy="26642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4B079CBD-A0A6-1B4D-8C7F-5C563D7C4A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714" y="864457"/>
            <a:ext cx="525476" cy="59553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40FBA42-9699-3F4C-BF8C-7A0609C0AA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502" y="1733898"/>
            <a:ext cx="1195863" cy="29552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DF5D5D7-7A4C-714F-893D-DF26F6BBD8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714" y="1505738"/>
            <a:ext cx="524114" cy="52411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50DBE677-C16F-8044-9EFF-16101241FC27}"/>
              </a:ext>
            </a:extLst>
          </p:cNvPr>
          <p:cNvSpPr/>
          <p:nvPr/>
        </p:nvSpPr>
        <p:spPr bwMode="auto">
          <a:xfrm>
            <a:off x="1776533" y="4029201"/>
            <a:ext cx="1418154" cy="2785889"/>
          </a:xfrm>
          <a:prstGeom prst="rect">
            <a:avLst/>
          </a:prstGeom>
          <a:solidFill>
            <a:srgbClr val="C135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A4C33D48-E8D8-5D48-BCB4-9A29773355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6910" y="6397176"/>
            <a:ext cx="1017399" cy="26397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21DDE83-3938-5046-A9F1-BEC10DFF6A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605" y="5875467"/>
            <a:ext cx="849016" cy="4218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2E0A31-D11E-934D-AA8A-1B75A95B0BAA}"/>
              </a:ext>
            </a:extLst>
          </p:cNvPr>
          <p:cNvGrpSpPr/>
          <p:nvPr/>
        </p:nvGrpSpPr>
        <p:grpSpPr>
          <a:xfrm>
            <a:off x="349404" y="4010932"/>
            <a:ext cx="1426924" cy="2804647"/>
            <a:chOff x="349404" y="4010932"/>
            <a:chExt cx="1426924" cy="280464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725BE6-F5B0-9343-8B2B-F6A5F0562BFF}"/>
                </a:ext>
              </a:extLst>
            </p:cNvPr>
            <p:cNvSpPr/>
            <p:nvPr/>
          </p:nvSpPr>
          <p:spPr bwMode="auto">
            <a:xfrm>
              <a:off x="349404" y="4010932"/>
              <a:ext cx="1426924" cy="28046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A643555-07B9-0241-B6F2-F4C4919C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660" y="5589240"/>
              <a:ext cx="472604" cy="53561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C5FE1C1-837E-2D4B-A6E4-E5F38D3B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842" y="5589240"/>
              <a:ext cx="532369" cy="532369"/>
            </a:xfrm>
            <a:prstGeom prst="rect">
              <a:avLst/>
            </a:prstGeom>
          </p:spPr>
        </p:pic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56D87348-30CC-344D-A3A2-1BD7A0F291F5}"/>
              </a:ext>
            </a:extLst>
          </p:cNvPr>
          <p:cNvSpPr/>
          <p:nvPr/>
        </p:nvSpPr>
        <p:spPr bwMode="auto">
          <a:xfrm>
            <a:off x="3194687" y="3999770"/>
            <a:ext cx="4248200" cy="2815320"/>
          </a:xfrm>
          <a:prstGeom prst="rect">
            <a:avLst/>
          </a:prstGeom>
          <a:gradFill>
            <a:gsLst>
              <a:gs pos="0">
                <a:srgbClr val="AA0000">
                  <a:alpha val="50000"/>
                </a:srgbClr>
              </a:gs>
              <a:gs pos="45000">
                <a:srgbClr val="5F0634">
                  <a:alpha val="50000"/>
                </a:srgbClr>
              </a:gs>
              <a:gs pos="59000">
                <a:srgbClr val="5F0634">
                  <a:alpha val="50000"/>
                </a:srgbClr>
              </a:gs>
              <a:gs pos="100000">
                <a:srgbClr val="0C3366">
                  <a:alpha val="5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36380D6-1B44-FA48-8584-3F379073370D}"/>
              </a:ext>
            </a:extLst>
          </p:cNvPr>
          <p:cNvSpPr/>
          <p:nvPr/>
        </p:nvSpPr>
        <p:spPr>
          <a:xfrm>
            <a:off x="2166203" y="294887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C135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D5F970A-53AC-1C42-A1E9-E33D487BA760}"/>
              </a:ext>
            </a:extLst>
          </p:cNvPr>
          <p:cNvSpPr/>
          <p:nvPr/>
        </p:nvSpPr>
        <p:spPr>
          <a:xfrm>
            <a:off x="3600328" y="2948024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AA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53314AC-4917-4D48-9D89-91431F7728EC}"/>
              </a:ext>
            </a:extLst>
          </p:cNvPr>
          <p:cNvSpPr/>
          <p:nvPr/>
        </p:nvSpPr>
        <p:spPr>
          <a:xfrm>
            <a:off x="5024609" y="2954606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5F06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E3347B3-9287-DE42-8935-C8A70048521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44161">
            <a:off x="2226628" y="3009648"/>
            <a:ext cx="452040" cy="45204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4420B5C-FBFE-D443-BE77-7577403DA10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72" y="3036041"/>
            <a:ext cx="427409" cy="38066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F0C2F1C-C687-7C43-B978-9BE4422D95C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62" y="3027093"/>
            <a:ext cx="457706" cy="463034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17AF4-9221-BC49-A8DF-ECB21337C5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sp>
        <p:nvSpPr>
          <p:cNvPr id="6" name="Flowchart: Data 11">
            <a:extLst>
              <a:ext uri="{FF2B5EF4-FFF2-40B4-BE49-F238E27FC236}">
                <a16:creationId xmlns:a16="http://schemas.microsoft.com/office/drawing/2014/main" id="{F301A325-1387-4A46-A1A1-1D907E379602}"/>
              </a:ext>
            </a:extLst>
          </p:cNvPr>
          <p:cNvSpPr/>
          <p:nvPr/>
        </p:nvSpPr>
        <p:spPr>
          <a:xfrm rot="5400000">
            <a:off x="6282005" y="3072631"/>
            <a:ext cx="900000" cy="1421353"/>
          </a:xfrm>
          <a:prstGeom prst="flowChartInputOutput">
            <a:avLst/>
          </a:prstGeom>
          <a:solidFill>
            <a:srgbClr val="0C33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E86675-1B61-7048-885B-DCFD5271C088}"/>
              </a:ext>
            </a:extLst>
          </p:cNvPr>
          <p:cNvSpPr/>
          <p:nvPr/>
        </p:nvSpPr>
        <p:spPr>
          <a:xfrm>
            <a:off x="6452167" y="295522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0C33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6B2C4-701D-EC47-BDB1-8FE0925A9423}"/>
              </a:ext>
            </a:extLst>
          </p:cNvPr>
          <p:cNvSpPr txBox="1"/>
          <p:nvPr/>
        </p:nvSpPr>
        <p:spPr>
          <a:xfrm>
            <a:off x="5988866" y="3494551"/>
            <a:ext cx="1421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Mechanical Assembly</a:t>
            </a:r>
          </a:p>
          <a:p>
            <a:r>
              <a:rPr lang="en-US" sz="800" dirty="0">
                <a:solidFill>
                  <a:schemeClr val="bg1"/>
                </a:solidFill>
              </a:rPr>
              <a:t>Mechanical loading</a:t>
            </a:r>
          </a:p>
        </p:txBody>
      </p:sp>
      <p:sp>
        <p:nvSpPr>
          <p:cNvPr id="9" name="Flowchart: Data 14">
            <a:extLst>
              <a:ext uri="{FF2B5EF4-FFF2-40B4-BE49-F238E27FC236}">
                <a16:creationId xmlns:a16="http://schemas.microsoft.com/office/drawing/2014/main" id="{1D0585F9-1D59-524D-8CAC-EE168C2E8D96}"/>
              </a:ext>
            </a:extLst>
          </p:cNvPr>
          <p:cNvSpPr/>
          <p:nvPr/>
        </p:nvSpPr>
        <p:spPr>
          <a:xfrm rot="5400000">
            <a:off x="616592" y="3063451"/>
            <a:ext cx="900000" cy="1421353"/>
          </a:xfrm>
          <a:prstGeom prst="flowChartInputOutput">
            <a:avLst/>
          </a:prstGeom>
          <a:solidFill>
            <a:srgbClr val="D3A2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D26E12-2EC1-0F46-83D4-785679982E41}"/>
              </a:ext>
            </a:extLst>
          </p:cNvPr>
          <p:cNvSpPr/>
          <p:nvPr/>
        </p:nvSpPr>
        <p:spPr>
          <a:xfrm>
            <a:off x="751631" y="2946722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D3A2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400" dirty="0"/>
          </a:p>
        </p:txBody>
      </p:sp>
      <p:sp>
        <p:nvSpPr>
          <p:cNvPr id="12" name="Flowchart: Data 17">
            <a:extLst>
              <a:ext uri="{FF2B5EF4-FFF2-40B4-BE49-F238E27FC236}">
                <a16:creationId xmlns:a16="http://schemas.microsoft.com/office/drawing/2014/main" id="{127BC5AF-2EBE-5447-A5B7-9C0C8A581A25}"/>
              </a:ext>
            </a:extLst>
          </p:cNvPr>
          <p:cNvSpPr/>
          <p:nvPr/>
        </p:nvSpPr>
        <p:spPr>
          <a:xfrm rot="5400000">
            <a:off x="2034954" y="3069475"/>
            <a:ext cx="899092" cy="1421353"/>
          </a:xfrm>
          <a:prstGeom prst="flowChartInputOutput">
            <a:avLst/>
          </a:prstGeom>
          <a:solidFill>
            <a:srgbClr val="C13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D11ABB-245F-554A-A603-BFF439E8734C}"/>
              </a:ext>
            </a:extLst>
          </p:cNvPr>
          <p:cNvSpPr/>
          <p:nvPr/>
        </p:nvSpPr>
        <p:spPr>
          <a:xfrm>
            <a:off x="2166203" y="294887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C135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lowchart: Data 20">
            <a:extLst>
              <a:ext uri="{FF2B5EF4-FFF2-40B4-BE49-F238E27FC236}">
                <a16:creationId xmlns:a16="http://schemas.microsoft.com/office/drawing/2014/main" id="{F7201A8E-91B8-2646-B40C-8DE22139A346}"/>
              </a:ext>
            </a:extLst>
          </p:cNvPr>
          <p:cNvSpPr/>
          <p:nvPr/>
        </p:nvSpPr>
        <p:spPr>
          <a:xfrm rot="5400000">
            <a:off x="3449375" y="3069312"/>
            <a:ext cx="899092" cy="1421353"/>
          </a:xfrm>
          <a:prstGeom prst="flowChartInputOutput">
            <a:avLst/>
          </a:prstGeom>
          <a:solidFill>
            <a:srgbClr val="AA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8436FA-5920-C44B-95BF-521761DA059E}"/>
              </a:ext>
            </a:extLst>
          </p:cNvPr>
          <p:cNvSpPr/>
          <p:nvPr/>
        </p:nvSpPr>
        <p:spPr>
          <a:xfrm>
            <a:off x="3600328" y="2948024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AA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B1FA0-50B7-594F-A6BC-A464C93EE999}"/>
              </a:ext>
            </a:extLst>
          </p:cNvPr>
          <p:cNvSpPr txBox="1"/>
          <p:nvPr/>
        </p:nvSpPr>
        <p:spPr>
          <a:xfrm>
            <a:off x="3155335" y="3372923"/>
            <a:ext cx="1421355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Magnet Design</a:t>
            </a:r>
          </a:p>
          <a:p>
            <a:r>
              <a:rPr lang="en-US" sz="800" dirty="0">
                <a:solidFill>
                  <a:schemeClr val="bg1"/>
                </a:solidFill>
              </a:rPr>
              <a:t>FCC-</a:t>
            </a:r>
            <a:r>
              <a:rPr lang="en-US" sz="800" dirty="0" err="1">
                <a:solidFill>
                  <a:schemeClr val="bg1"/>
                </a:solidFill>
              </a:rPr>
              <a:t>hh</a:t>
            </a:r>
            <a:r>
              <a:rPr lang="en-US" sz="800" dirty="0">
                <a:solidFill>
                  <a:schemeClr val="bg1"/>
                </a:solidFill>
              </a:rPr>
              <a:t> / HE-LHC conceptual and technical</a:t>
            </a:r>
            <a:endParaRPr lang="en-US" sz="800" b="1" cap="small" dirty="0">
              <a:solidFill>
                <a:schemeClr val="bg1"/>
              </a:solidFill>
            </a:endParaRPr>
          </a:p>
        </p:txBody>
      </p:sp>
      <p:sp>
        <p:nvSpPr>
          <p:cNvPr id="18" name="Flowchart: Data 23">
            <a:extLst>
              <a:ext uri="{FF2B5EF4-FFF2-40B4-BE49-F238E27FC236}">
                <a16:creationId xmlns:a16="http://schemas.microsoft.com/office/drawing/2014/main" id="{9DA947CC-1767-1F4C-B14C-E754D9B6EAB2}"/>
              </a:ext>
            </a:extLst>
          </p:cNvPr>
          <p:cNvSpPr/>
          <p:nvPr/>
        </p:nvSpPr>
        <p:spPr>
          <a:xfrm rot="5400000">
            <a:off x="4866579" y="3063834"/>
            <a:ext cx="899092" cy="1421353"/>
          </a:xfrm>
          <a:prstGeom prst="flowChartInputOutput">
            <a:avLst/>
          </a:prstGeom>
          <a:solidFill>
            <a:srgbClr val="5F06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50A6FB-EEC6-6F40-AA67-13CF4340A34F}"/>
              </a:ext>
            </a:extLst>
          </p:cNvPr>
          <p:cNvSpPr/>
          <p:nvPr/>
        </p:nvSpPr>
        <p:spPr>
          <a:xfrm>
            <a:off x="5024609" y="2954606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5F06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FFF8CD-1C28-A44F-9953-ADC3A6B2CD65}"/>
              </a:ext>
            </a:extLst>
          </p:cNvPr>
          <p:cNvSpPr txBox="1"/>
          <p:nvPr/>
        </p:nvSpPr>
        <p:spPr>
          <a:xfrm>
            <a:off x="4573468" y="3476098"/>
            <a:ext cx="1421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Coil Manufacturing</a:t>
            </a:r>
          </a:p>
          <a:p>
            <a:r>
              <a:rPr lang="en-US" sz="800" dirty="0">
                <a:solidFill>
                  <a:schemeClr val="bg1"/>
                </a:solidFill>
              </a:rPr>
              <a:t>Nb3Sn and HTS coils</a:t>
            </a:r>
            <a:endParaRPr lang="en-US" sz="800" b="1" cap="small" dirty="0">
              <a:solidFill>
                <a:schemeClr val="bg1"/>
              </a:solidFill>
            </a:endParaRPr>
          </a:p>
        </p:txBody>
      </p:sp>
      <p:sp>
        <p:nvSpPr>
          <p:cNvPr id="21" name="Flowchart: Data 26">
            <a:extLst>
              <a:ext uri="{FF2B5EF4-FFF2-40B4-BE49-F238E27FC236}">
                <a16:creationId xmlns:a16="http://schemas.microsoft.com/office/drawing/2014/main" id="{59F449DA-6635-D74C-B8C4-C19A84BB9869}"/>
              </a:ext>
            </a:extLst>
          </p:cNvPr>
          <p:cNvSpPr/>
          <p:nvPr/>
        </p:nvSpPr>
        <p:spPr>
          <a:xfrm rot="5400000">
            <a:off x="7696825" y="3071206"/>
            <a:ext cx="900000" cy="1421353"/>
          </a:xfrm>
          <a:prstGeom prst="flowChartInputOutput">
            <a:avLst/>
          </a:prstGeom>
          <a:solidFill>
            <a:srgbClr val="075E0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51DDA0-31BC-E44D-98E3-FFD3F1ABD1E1}"/>
              </a:ext>
            </a:extLst>
          </p:cNvPr>
          <p:cNvSpPr/>
          <p:nvPr/>
        </p:nvSpPr>
        <p:spPr>
          <a:xfrm>
            <a:off x="7864250" y="2956947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075E0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22FB87-1C47-8140-B27C-0472D2C54B05}"/>
              </a:ext>
            </a:extLst>
          </p:cNvPr>
          <p:cNvSpPr txBox="1"/>
          <p:nvPr/>
        </p:nvSpPr>
        <p:spPr>
          <a:xfrm>
            <a:off x="7412961" y="3382810"/>
            <a:ext cx="1421355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cap="small" dirty="0">
                <a:solidFill>
                  <a:schemeClr val="bg1"/>
                </a:solidFill>
              </a:rPr>
              <a:t>Magnet Testing</a:t>
            </a:r>
          </a:p>
          <a:p>
            <a:r>
              <a:rPr lang="en-US" sz="800" dirty="0">
                <a:solidFill>
                  <a:schemeClr val="bg1"/>
                </a:solidFill>
              </a:rPr>
              <a:t>LTS and HTS magnet tests</a:t>
            </a:r>
            <a:endParaRPr lang="en-GB" sz="800" b="1" cap="small" dirty="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B8BDDB-5002-A54B-95BD-67B0EF7212B3}"/>
              </a:ext>
            </a:extLst>
          </p:cNvPr>
          <p:cNvGrpSpPr/>
          <p:nvPr/>
        </p:nvGrpSpPr>
        <p:grpSpPr>
          <a:xfrm>
            <a:off x="3406472" y="4229912"/>
            <a:ext cx="795470" cy="720877"/>
            <a:chOff x="3337200" y="2853336"/>
            <a:chExt cx="837807" cy="6544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C83A0D-0074-0D44-B9CD-2371D5BA1AE1}"/>
                </a:ext>
              </a:extLst>
            </p:cNvPr>
            <p:cNvGrpSpPr/>
            <p:nvPr/>
          </p:nvGrpSpPr>
          <p:grpSpPr>
            <a:xfrm>
              <a:off x="3457737" y="2853336"/>
              <a:ext cx="717270" cy="500025"/>
              <a:chOff x="3290025" y="3880339"/>
              <a:chExt cx="1221866" cy="39854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5F4647D-F7F6-C945-9EF5-35A7306DBE84}"/>
                  </a:ext>
                </a:extLst>
              </p:cNvPr>
              <p:cNvCxnSpPr/>
              <p:nvPr/>
            </p:nvCxnSpPr>
            <p:spPr>
              <a:xfrm>
                <a:off x="3290025" y="4270661"/>
                <a:ext cx="57033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6E5DADB-2BE5-BA48-97DE-503E7D7CE241}"/>
                  </a:ext>
                </a:extLst>
              </p:cNvPr>
              <p:cNvCxnSpPr/>
              <p:nvPr/>
            </p:nvCxnSpPr>
            <p:spPr>
              <a:xfrm>
                <a:off x="3941119" y="3891365"/>
                <a:ext cx="5707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7AB6ACF-771D-DF44-8C33-39EAC75C7D33}"/>
                  </a:ext>
                </a:extLst>
              </p:cNvPr>
              <p:cNvCxnSpPr/>
              <p:nvPr/>
            </p:nvCxnSpPr>
            <p:spPr>
              <a:xfrm flipV="1">
                <a:off x="3824278" y="3880339"/>
                <a:ext cx="148187" cy="3985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FC9E4B-3322-8646-910F-C7AD74AFFE4E}"/>
                </a:ext>
              </a:extLst>
            </p:cNvPr>
            <p:cNvSpPr txBox="1"/>
            <p:nvPr/>
          </p:nvSpPr>
          <p:spPr>
            <a:xfrm>
              <a:off x="3337200" y="3323111"/>
              <a:ext cx="67606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INJECTION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EBEDB2A2-D577-0641-B652-152384E929D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44161">
            <a:off x="2226628" y="3009648"/>
            <a:ext cx="452040" cy="452040"/>
          </a:xfrm>
          <a:prstGeom prst="rect">
            <a:avLst/>
          </a:prstGeom>
        </p:spPr>
      </p:pic>
      <p:pic>
        <p:nvPicPr>
          <p:cNvPr id="75" name="Content Placeholder 72">
            <a:extLst>
              <a:ext uri="{FF2B5EF4-FFF2-40B4-BE49-F238E27FC236}">
                <a16:creationId xmlns:a16="http://schemas.microsoft.com/office/drawing/2014/main" id="{F2F0F994-219D-AB49-AACC-E099BF81975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98" y="3027192"/>
            <a:ext cx="356953" cy="35695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3FD0BB6-FB80-6141-ADBF-9C7CDB698C2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72" y="3036041"/>
            <a:ext cx="427409" cy="38066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9BF3B46-DE49-C447-892D-6CD3C7C70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62" y="3027093"/>
            <a:ext cx="457706" cy="463034"/>
          </a:xfrm>
          <a:prstGeom prst="ellipse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6928CB9-50A9-0D42-BAC6-288A4D8F12D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67" y="3051098"/>
            <a:ext cx="379427" cy="37349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9A29543-62FA-144A-82FD-6C2F96A352E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199" y="3072333"/>
            <a:ext cx="364942" cy="33173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F808EAF-E8D3-AE43-B25E-C2E90AD0F72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0" y="4007908"/>
            <a:ext cx="1069725" cy="1050792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1" name="Content Placeholder 5">
            <a:extLst>
              <a:ext uri="{FF2B5EF4-FFF2-40B4-BE49-F238E27FC236}">
                <a16:creationId xmlns:a16="http://schemas.microsoft.com/office/drawing/2014/main" id="{25E2E386-D372-914D-B8CD-E8CA4EEF5BC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083" y="4001062"/>
            <a:ext cx="1070365" cy="1064484"/>
          </a:xfrm>
          <a:prstGeom prst="ellipse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5072849-03CF-314F-A623-FCA42B1F811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6"/>
          <a:stretch/>
        </p:blipFill>
        <p:spPr>
          <a:xfrm>
            <a:off x="1927613" y="3987492"/>
            <a:ext cx="1091332" cy="1091624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075D691-CB1E-7449-A51C-A119A7F7297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586" y="3979533"/>
            <a:ext cx="1107249" cy="1107543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D992A88-07CA-5B4D-B2DE-5F1D57AA5B72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6"/>
          <a:stretch/>
        </p:blipFill>
        <p:spPr>
          <a:xfrm>
            <a:off x="6189973" y="3986311"/>
            <a:ext cx="1092170" cy="1093986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022927A-F6A2-DE46-B933-131EAB8CFB2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4"/>
          <a:stretch/>
        </p:blipFill>
        <p:spPr>
          <a:xfrm>
            <a:off x="7613280" y="3981806"/>
            <a:ext cx="1101359" cy="1102996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70CB1F5-2A93-CF4B-9C48-96704C78A2FD}"/>
              </a:ext>
            </a:extLst>
          </p:cNvPr>
          <p:cNvSpPr txBox="1"/>
          <p:nvPr/>
        </p:nvSpPr>
        <p:spPr>
          <a:xfrm>
            <a:off x="323528" y="3424902"/>
            <a:ext cx="14213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cap="small" dirty="0">
                <a:solidFill>
                  <a:schemeClr val="bg1"/>
                </a:solidFill>
              </a:rPr>
              <a:t>Strand / Tape</a:t>
            </a:r>
          </a:p>
          <a:p>
            <a:r>
              <a:rPr lang="en-US" sz="800" dirty="0">
                <a:solidFill>
                  <a:schemeClr val="bg1"/>
                </a:solidFill>
              </a:rPr>
              <a:t>LTS and HTS strand/tape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R&amp;D, Procurement, QA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ECA9D1-2B4B-3E40-AC4E-7ECCEAC6631C}"/>
              </a:ext>
            </a:extLst>
          </p:cNvPr>
          <p:cNvSpPr txBox="1"/>
          <p:nvPr/>
        </p:nvSpPr>
        <p:spPr>
          <a:xfrm>
            <a:off x="1747404" y="3407968"/>
            <a:ext cx="14213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cap="small" dirty="0">
                <a:solidFill>
                  <a:schemeClr val="bg1"/>
                </a:solidFill>
              </a:rPr>
              <a:t>Cable</a:t>
            </a:r>
          </a:p>
          <a:p>
            <a:r>
              <a:rPr lang="en-US" sz="800" dirty="0">
                <a:solidFill>
                  <a:schemeClr val="bg1"/>
                </a:solidFill>
              </a:rPr>
              <a:t>Rutherford / </a:t>
            </a:r>
            <a:r>
              <a:rPr lang="en-US" sz="800" dirty="0" err="1">
                <a:solidFill>
                  <a:schemeClr val="bg1"/>
                </a:solidFill>
              </a:rPr>
              <a:t>Roebel</a:t>
            </a:r>
            <a:r>
              <a:rPr lang="en-US" sz="800" dirty="0">
                <a:solidFill>
                  <a:schemeClr val="bg1"/>
                </a:solidFill>
              </a:rPr>
              <a:t> production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808D43EC-9BF7-E54C-A953-DEEFA271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/>
              <a:t>CHART Applied SC Network</a:t>
            </a:r>
            <a:endParaRPr lang="en-US" b="1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0C07D24-089F-634E-9DD4-D7DDA5756934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96" y="5254911"/>
            <a:ext cx="624720" cy="5317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44DF22B-DBD2-9948-B296-40D7B5B2BC0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289" y="5243227"/>
            <a:ext cx="532369" cy="53236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6C85A7D-11F1-3B44-9A13-1C9BBA594D3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088" y="860051"/>
            <a:ext cx="932953" cy="43765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C06931D-E940-704C-AC79-0D77EBF8BB55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06" y="6149111"/>
            <a:ext cx="624720" cy="53178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D16D459-6779-9141-80D0-64EE7466B19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389" y="6131164"/>
            <a:ext cx="532369" cy="53236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438C755-0809-9B4B-9040-64D86FE9B528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06" y="5322908"/>
            <a:ext cx="1279932" cy="50889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CD1AB6E-9399-CF4D-A2FE-31ECA27CC7AA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115" y="5940197"/>
            <a:ext cx="1286759" cy="289882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252E9D47-0DFA-514C-BEBA-27B6D3382DD1}"/>
              </a:ext>
            </a:extLst>
          </p:cNvPr>
          <p:cNvGrpSpPr/>
          <p:nvPr/>
        </p:nvGrpSpPr>
        <p:grpSpPr>
          <a:xfrm>
            <a:off x="4797601" y="6336317"/>
            <a:ext cx="1175179" cy="245401"/>
            <a:chOff x="5415407" y="6241501"/>
            <a:chExt cx="2057410" cy="363553"/>
          </a:xfrm>
        </p:grpSpPr>
        <p:pic>
          <p:nvPicPr>
            <p:cNvPr id="106" name="Picture 3" descr="page1image846823312">
              <a:extLst>
                <a:ext uri="{FF2B5EF4-FFF2-40B4-BE49-F238E27FC236}">
                  <a16:creationId xmlns:a16="http://schemas.microsoft.com/office/drawing/2014/main" id="{DA1B64CF-E043-5247-93CD-12795DDF3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7" y="6241501"/>
              <a:ext cx="1005119" cy="36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8E3D692-A4A7-3C44-9B18-1FF7D2B900BF}"/>
                </a:ext>
              </a:extLst>
            </p:cNvPr>
            <p:cNvSpPr/>
            <p:nvPr/>
          </p:nvSpPr>
          <p:spPr bwMode="auto">
            <a:xfrm>
              <a:off x="6421717" y="6245741"/>
              <a:ext cx="1051100" cy="84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23" name="Picture 2" descr="page1image846823584">
              <a:extLst>
                <a:ext uri="{FF2B5EF4-FFF2-40B4-BE49-F238E27FC236}">
                  <a16:creationId xmlns:a16="http://schemas.microsoft.com/office/drawing/2014/main" id="{52496AB8-8F17-C943-A45C-2105C0C46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7884" y="6280460"/>
              <a:ext cx="1069275" cy="32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F2FB5B9D-D14B-434E-9EA3-6E15C6B81C1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467" y="5311907"/>
            <a:ext cx="532369" cy="53236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4D3044F-A252-1345-A288-1994CA6FC5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467" y="5902669"/>
            <a:ext cx="1261892" cy="32741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9781567-F686-944D-913F-38B12303534A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236" y="5311907"/>
            <a:ext cx="624720" cy="5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804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53DC638-F009-BC40-96F5-96064FF5008F}"/>
              </a:ext>
            </a:extLst>
          </p:cNvPr>
          <p:cNvSpPr/>
          <p:nvPr/>
        </p:nvSpPr>
        <p:spPr bwMode="auto">
          <a:xfrm>
            <a:off x="7442682" y="4007908"/>
            <a:ext cx="1408084" cy="2808276"/>
          </a:xfrm>
          <a:prstGeom prst="rect">
            <a:avLst/>
          </a:prstGeom>
          <a:solidFill>
            <a:srgbClr val="075E0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69E90E8-E3B9-124A-B02F-075BAB830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129" y="5553596"/>
            <a:ext cx="1202670" cy="4781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7DB3A0B-4DB8-7A41-95DD-E308D8448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06" y="6149111"/>
            <a:ext cx="624720" cy="5317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97C784A-52A2-6841-90B4-D0B2291D71C2}"/>
              </a:ext>
            </a:extLst>
          </p:cNvPr>
          <p:cNvGrpSpPr/>
          <p:nvPr/>
        </p:nvGrpSpPr>
        <p:grpSpPr>
          <a:xfrm>
            <a:off x="7554130" y="5191083"/>
            <a:ext cx="1206849" cy="252014"/>
            <a:chOff x="5415407" y="6241501"/>
            <a:chExt cx="2057410" cy="363553"/>
          </a:xfrm>
        </p:grpSpPr>
        <p:pic>
          <p:nvPicPr>
            <p:cNvPr id="122" name="Picture 3" descr="page1image846823312">
              <a:extLst>
                <a:ext uri="{FF2B5EF4-FFF2-40B4-BE49-F238E27FC236}">
                  <a16:creationId xmlns:a16="http://schemas.microsoft.com/office/drawing/2014/main" id="{36996708-F89D-1E40-A466-523B9EFD6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7" y="6241501"/>
              <a:ext cx="1005119" cy="36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14BD1A-A904-1844-8FDB-8AF6362ED9A9}"/>
                </a:ext>
              </a:extLst>
            </p:cNvPr>
            <p:cNvSpPr/>
            <p:nvPr/>
          </p:nvSpPr>
          <p:spPr bwMode="auto">
            <a:xfrm>
              <a:off x="6421717" y="6245741"/>
              <a:ext cx="1051100" cy="84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21" name="Picture 2" descr="page1image846823584">
              <a:extLst>
                <a:ext uri="{FF2B5EF4-FFF2-40B4-BE49-F238E27FC236}">
                  <a16:creationId xmlns:a16="http://schemas.microsoft.com/office/drawing/2014/main" id="{386A6938-7B3A-0742-B74E-FC641C03A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7884" y="6280460"/>
              <a:ext cx="1069275" cy="32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D2BB9-E146-4C4D-A2C3-5A8D73DFE550}"/>
              </a:ext>
            </a:extLst>
          </p:cNvPr>
          <p:cNvGrpSpPr/>
          <p:nvPr/>
        </p:nvGrpSpPr>
        <p:grpSpPr>
          <a:xfrm>
            <a:off x="4598265" y="740403"/>
            <a:ext cx="2837883" cy="2808276"/>
            <a:chOff x="4598265" y="740403"/>
            <a:chExt cx="2837883" cy="2808276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34EE53A-3489-1242-BFF0-91D96CA30F8D}"/>
                </a:ext>
              </a:extLst>
            </p:cNvPr>
            <p:cNvSpPr/>
            <p:nvPr/>
          </p:nvSpPr>
          <p:spPr bwMode="auto">
            <a:xfrm>
              <a:off x="4598265" y="740403"/>
              <a:ext cx="2837883" cy="2808276"/>
            </a:xfrm>
            <a:prstGeom prst="rect">
              <a:avLst/>
            </a:prstGeom>
            <a:gradFill>
              <a:gsLst>
                <a:gs pos="0">
                  <a:srgbClr val="5F0634">
                    <a:alpha val="50000"/>
                  </a:srgbClr>
                </a:gs>
                <a:gs pos="86000">
                  <a:srgbClr val="0C3366">
                    <a:alpha val="50000"/>
                  </a:srgbClr>
                </a:gs>
                <a:gs pos="91000">
                  <a:srgbClr val="0C3366">
                    <a:alpha val="50000"/>
                  </a:srgbClr>
                </a:gs>
                <a:gs pos="100000">
                  <a:srgbClr val="0C3366">
                    <a:alpha val="5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D5A21EC-53DB-CB46-8F31-5D8CD5284A63}"/>
                </a:ext>
              </a:extLst>
            </p:cNvPr>
            <p:cNvSpPr txBox="1"/>
            <p:nvPr/>
          </p:nvSpPr>
          <p:spPr>
            <a:xfrm>
              <a:off x="5564467" y="1964639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05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CCT CNC former manufacturing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050" kern="1000" spc="30" dirty="0">
                  <a:solidFill>
                    <a:schemeClr val="bg1"/>
                  </a:solidFill>
                  <a:cs typeface="Franklin Gothic Book"/>
                </a:rPr>
                <a:t>CCT former coating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050" kern="1000" spc="30" dirty="0">
                  <a:solidFill>
                    <a:schemeClr val="bg1"/>
                  </a:solidFill>
                  <a:latin typeface="+mn-lt"/>
                  <a:cs typeface="Franklin Gothic Book"/>
                </a:rPr>
                <a:t>Additive manufacturing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050" kern="1000" spc="30" dirty="0">
                  <a:solidFill>
                    <a:schemeClr val="bg1"/>
                  </a:solidFill>
                  <a:cs typeface="Franklin Gothic Book"/>
                </a:rPr>
                <a:t>Winding automation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050" kern="1000" spc="30" dirty="0">
                  <a:solidFill>
                    <a:schemeClr val="bg1"/>
                  </a:solidFill>
                  <a:cs typeface="Franklin Gothic Book"/>
                </a:rPr>
                <a:t>Coil interfaces</a:t>
              </a: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2EEE46A-53D7-8748-9E06-E6ACF1CC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0813" y="1363732"/>
              <a:ext cx="1161030" cy="27259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22F6BEBA-88A5-0447-9FBC-4537140B1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2725" y="1034328"/>
              <a:ext cx="1159118" cy="261127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50DBE677-C16F-8044-9EFF-16101241FC27}"/>
              </a:ext>
            </a:extLst>
          </p:cNvPr>
          <p:cNvSpPr/>
          <p:nvPr/>
        </p:nvSpPr>
        <p:spPr bwMode="auto">
          <a:xfrm>
            <a:off x="1776533" y="4029201"/>
            <a:ext cx="1418154" cy="2785889"/>
          </a:xfrm>
          <a:prstGeom prst="rect">
            <a:avLst/>
          </a:prstGeom>
          <a:solidFill>
            <a:srgbClr val="C135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A4C33D48-E8D8-5D48-BCB4-9A29773355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6910" y="6397176"/>
            <a:ext cx="1017399" cy="26397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21DDE83-3938-5046-A9F1-BEC10DFF6A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605" y="5875467"/>
            <a:ext cx="849016" cy="4218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2E0A31-D11E-934D-AA8A-1B75A95B0BAA}"/>
              </a:ext>
            </a:extLst>
          </p:cNvPr>
          <p:cNvGrpSpPr/>
          <p:nvPr/>
        </p:nvGrpSpPr>
        <p:grpSpPr>
          <a:xfrm>
            <a:off x="349404" y="4010932"/>
            <a:ext cx="1426924" cy="2804647"/>
            <a:chOff x="349404" y="4010932"/>
            <a:chExt cx="1426924" cy="280464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725BE6-F5B0-9343-8B2B-F6A5F0562BFF}"/>
                </a:ext>
              </a:extLst>
            </p:cNvPr>
            <p:cNvSpPr/>
            <p:nvPr/>
          </p:nvSpPr>
          <p:spPr bwMode="auto">
            <a:xfrm>
              <a:off x="349404" y="4010932"/>
              <a:ext cx="1426924" cy="28046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A643555-07B9-0241-B6F2-F4C4919C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660" y="5589240"/>
              <a:ext cx="472604" cy="53561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C5FE1C1-837E-2D4B-A6E4-E5F38D3B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842" y="5589240"/>
              <a:ext cx="532369" cy="532369"/>
            </a:xfrm>
            <a:prstGeom prst="rect">
              <a:avLst/>
            </a:prstGeom>
          </p:spPr>
        </p:pic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56D87348-30CC-344D-A3A2-1BD7A0F291F5}"/>
              </a:ext>
            </a:extLst>
          </p:cNvPr>
          <p:cNvSpPr/>
          <p:nvPr/>
        </p:nvSpPr>
        <p:spPr bwMode="auto">
          <a:xfrm>
            <a:off x="3194687" y="3999770"/>
            <a:ext cx="4248200" cy="2815320"/>
          </a:xfrm>
          <a:prstGeom prst="rect">
            <a:avLst/>
          </a:prstGeom>
          <a:gradFill>
            <a:gsLst>
              <a:gs pos="0">
                <a:srgbClr val="AA0000">
                  <a:alpha val="50000"/>
                </a:srgbClr>
              </a:gs>
              <a:gs pos="45000">
                <a:srgbClr val="5F0634">
                  <a:alpha val="50000"/>
                </a:srgbClr>
              </a:gs>
              <a:gs pos="59000">
                <a:srgbClr val="5F0634">
                  <a:alpha val="50000"/>
                </a:srgbClr>
              </a:gs>
              <a:gs pos="100000">
                <a:srgbClr val="0C3366">
                  <a:alpha val="5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36380D6-1B44-FA48-8584-3F379073370D}"/>
              </a:ext>
            </a:extLst>
          </p:cNvPr>
          <p:cNvSpPr/>
          <p:nvPr/>
        </p:nvSpPr>
        <p:spPr>
          <a:xfrm>
            <a:off x="2166203" y="294887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C135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D5F970A-53AC-1C42-A1E9-E33D487BA760}"/>
              </a:ext>
            </a:extLst>
          </p:cNvPr>
          <p:cNvSpPr/>
          <p:nvPr/>
        </p:nvSpPr>
        <p:spPr>
          <a:xfrm>
            <a:off x="3600328" y="2948024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AA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53314AC-4917-4D48-9D89-91431F7728EC}"/>
              </a:ext>
            </a:extLst>
          </p:cNvPr>
          <p:cNvSpPr/>
          <p:nvPr/>
        </p:nvSpPr>
        <p:spPr>
          <a:xfrm>
            <a:off x="5024609" y="2954606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5F06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E3347B3-9287-DE42-8935-C8A70048521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44161">
            <a:off x="2226628" y="3009648"/>
            <a:ext cx="452040" cy="45204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4420B5C-FBFE-D443-BE77-7577403DA10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72" y="3036041"/>
            <a:ext cx="427409" cy="38066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F0C2F1C-C687-7C43-B978-9BE4422D95C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62" y="3027093"/>
            <a:ext cx="457706" cy="463034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17AF4-9221-BC49-A8DF-ECB21337C5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sp>
        <p:nvSpPr>
          <p:cNvPr id="6" name="Flowchart: Data 11">
            <a:extLst>
              <a:ext uri="{FF2B5EF4-FFF2-40B4-BE49-F238E27FC236}">
                <a16:creationId xmlns:a16="http://schemas.microsoft.com/office/drawing/2014/main" id="{F301A325-1387-4A46-A1A1-1D907E379602}"/>
              </a:ext>
            </a:extLst>
          </p:cNvPr>
          <p:cNvSpPr/>
          <p:nvPr/>
        </p:nvSpPr>
        <p:spPr>
          <a:xfrm rot="5400000">
            <a:off x="6282005" y="3072631"/>
            <a:ext cx="900000" cy="1421353"/>
          </a:xfrm>
          <a:prstGeom prst="flowChartInputOutput">
            <a:avLst/>
          </a:prstGeom>
          <a:solidFill>
            <a:srgbClr val="0C33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E86675-1B61-7048-885B-DCFD5271C088}"/>
              </a:ext>
            </a:extLst>
          </p:cNvPr>
          <p:cNvSpPr/>
          <p:nvPr/>
        </p:nvSpPr>
        <p:spPr>
          <a:xfrm>
            <a:off x="6452167" y="295522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0C33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6B2C4-701D-EC47-BDB1-8FE0925A9423}"/>
              </a:ext>
            </a:extLst>
          </p:cNvPr>
          <p:cNvSpPr txBox="1"/>
          <p:nvPr/>
        </p:nvSpPr>
        <p:spPr>
          <a:xfrm>
            <a:off x="5988866" y="3494551"/>
            <a:ext cx="1421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Mechanical Assembly</a:t>
            </a:r>
          </a:p>
          <a:p>
            <a:r>
              <a:rPr lang="en-US" sz="800" dirty="0">
                <a:solidFill>
                  <a:schemeClr val="bg1"/>
                </a:solidFill>
              </a:rPr>
              <a:t>Mechanical loading</a:t>
            </a:r>
          </a:p>
        </p:txBody>
      </p:sp>
      <p:sp>
        <p:nvSpPr>
          <p:cNvPr id="9" name="Flowchart: Data 14">
            <a:extLst>
              <a:ext uri="{FF2B5EF4-FFF2-40B4-BE49-F238E27FC236}">
                <a16:creationId xmlns:a16="http://schemas.microsoft.com/office/drawing/2014/main" id="{1D0585F9-1D59-524D-8CAC-EE168C2E8D96}"/>
              </a:ext>
            </a:extLst>
          </p:cNvPr>
          <p:cNvSpPr/>
          <p:nvPr/>
        </p:nvSpPr>
        <p:spPr>
          <a:xfrm rot="5400000">
            <a:off x="616592" y="3063451"/>
            <a:ext cx="900000" cy="1421353"/>
          </a:xfrm>
          <a:prstGeom prst="flowChartInputOutput">
            <a:avLst/>
          </a:prstGeom>
          <a:solidFill>
            <a:srgbClr val="D3A2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D26E12-2EC1-0F46-83D4-785679982E41}"/>
              </a:ext>
            </a:extLst>
          </p:cNvPr>
          <p:cNvSpPr/>
          <p:nvPr/>
        </p:nvSpPr>
        <p:spPr>
          <a:xfrm>
            <a:off x="751631" y="2946722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D3A2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400" dirty="0"/>
          </a:p>
        </p:txBody>
      </p:sp>
      <p:sp>
        <p:nvSpPr>
          <p:cNvPr id="12" name="Flowchart: Data 17">
            <a:extLst>
              <a:ext uri="{FF2B5EF4-FFF2-40B4-BE49-F238E27FC236}">
                <a16:creationId xmlns:a16="http://schemas.microsoft.com/office/drawing/2014/main" id="{127BC5AF-2EBE-5447-A5B7-9C0C8A581A25}"/>
              </a:ext>
            </a:extLst>
          </p:cNvPr>
          <p:cNvSpPr/>
          <p:nvPr/>
        </p:nvSpPr>
        <p:spPr>
          <a:xfrm rot="5400000">
            <a:off x="2034954" y="3069475"/>
            <a:ext cx="899092" cy="1421353"/>
          </a:xfrm>
          <a:prstGeom prst="flowChartInputOutput">
            <a:avLst/>
          </a:prstGeom>
          <a:solidFill>
            <a:srgbClr val="C13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D11ABB-245F-554A-A603-BFF439E8734C}"/>
              </a:ext>
            </a:extLst>
          </p:cNvPr>
          <p:cNvSpPr/>
          <p:nvPr/>
        </p:nvSpPr>
        <p:spPr>
          <a:xfrm>
            <a:off x="2166203" y="2948879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C135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lowchart: Data 20">
            <a:extLst>
              <a:ext uri="{FF2B5EF4-FFF2-40B4-BE49-F238E27FC236}">
                <a16:creationId xmlns:a16="http://schemas.microsoft.com/office/drawing/2014/main" id="{F7201A8E-91B8-2646-B40C-8DE22139A346}"/>
              </a:ext>
            </a:extLst>
          </p:cNvPr>
          <p:cNvSpPr/>
          <p:nvPr/>
        </p:nvSpPr>
        <p:spPr>
          <a:xfrm rot="5400000">
            <a:off x="3449375" y="3069312"/>
            <a:ext cx="899092" cy="1421353"/>
          </a:xfrm>
          <a:prstGeom prst="flowChartInputOutput">
            <a:avLst/>
          </a:prstGeom>
          <a:solidFill>
            <a:srgbClr val="AA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8436FA-5920-C44B-95BF-521761DA059E}"/>
              </a:ext>
            </a:extLst>
          </p:cNvPr>
          <p:cNvSpPr/>
          <p:nvPr/>
        </p:nvSpPr>
        <p:spPr>
          <a:xfrm>
            <a:off x="3600328" y="2948024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AA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B1FA0-50B7-594F-A6BC-A464C93EE999}"/>
              </a:ext>
            </a:extLst>
          </p:cNvPr>
          <p:cNvSpPr txBox="1"/>
          <p:nvPr/>
        </p:nvSpPr>
        <p:spPr>
          <a:xfrm>
            <a:off x="3155335" y="3372923"/>
            <a:ext cx="1421355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Magnet Design</a:t>
            </a:r>
          </a:p>
          <a:p>
            <a:r>
              <a:rPr lang="en-US" sz="800" dirty="0">
                <a:solidFill>
                  <a:schemeClr val="bg1"/>
                </a:solidFill>
              </a:rPr>
              <a:t>FCC-</a:t>
            </a:r>
            <a:r>
              <a:rPr lang="en-US" sz="800" dirty="0" err="1">
                <a:solidFill>
                  <a:schemeClr val="bg1"/>
                </a:solidFill>
              </a:rPr>
              <a:t>hh</a:t>
            </a:r>
            <a:r>
              <a:rPr lang="en-US" sz="800" dirty="0">
                <a:solidFill>
                  <a:schemeClr val="bg1"/>
                </a:solidFill>
              </a:rPr>
              <a:t> / HE-LHC conceptual and technical</a:t>
            </a:r>
            <a:endParaRPr lang="en-US" sz="800" b="1" cap="small" dirty="0">
              <a:solidFill>
                <a:schemeClr val="bg1"/>
              </a:solidFill>
            </a:endParaRPr>
          </a:p>
        </p:txBody>
      </p:sp>
      <p:sp>
        <p:nvSpPr>
          <p:cNvPr id="18" name="Flowchart: Data 23">
            <a:extLst>
              <a:ext uri="{FF2B5EF4-FFF2-40B4-BE49-F238E27FC236}">
                <a16:creationId xmlns:a16="http://schemas.microsoft.com/office/drawing/2014/main" id="{9DA947CC-1767-1F4C-B14C-E754D9B6EAB2}"/>
              </a:ext>
            </a:extLst>
          </p:cNvPr>
          <p:cNvSpPr/>
          <p:nvPr/>
        </p:nvSpPr>
        <p:spPr>
          <a:xfrm rot="5400000">
            <a:off x="4866579" y="3063834"/>
            <a:ext cx="899092" cy="1421353"/>
          </a:xfrm>
          <a:prstGeom prst="flowChartInputOutput">
            <a:avLst/>
          </a:prstGeom>
          <a:solidFill>
            <a:srgbClr val="5F06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50A6FB-EEC6-6F40-AA67-13CF4340A34F}"/>
              </a:ext>
            </a:extLst>
          </p:cNvPr>
          <p:cNvSpPr/>
          <p:nvPr/>
        </p:nvSpPr>
        <p:spPr>
          <a:xfrm>
            <a:off x="5024609" y="2954606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5F06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FFF8CD-1C28-A44F-9953-ADC3A6B2CD65}"/>
              </a:ext>
            </a:extLst>
          </p:cNvPr>
          <p:cNvSpPr txBox="1"/>
          <p:nvPr/>
        </p:nvSpPr>
        <p:spPr>
          <a:xfrm>
            <a:off x="4573468" y="3476098"/>
            <a:ext cx="1421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100" b="1" cap="small" dirty="0">
                <a:solidFill>
                  <a:schemeClr val="bg1"/>
                </a:solidFill>
              </a:rPr>
              <a:t>Coil Manufacturing</a:t>
            </a:r>
          </a:p>
          <a:p>
            <a:r>
              <a:rPr lang="en-US" sz="800" dirty="0">
                <a:solidFill>
                  <a:schemeClr val="bg1"/>
                </a:solidFill>
              </a:rPr>
              <a:t>Nb3Sn and HTS coils</a:t>
            </a:r>
            <a:endParaRPr lang="en-US" sz="800" b="1" cap="small" dirty="0">
              <a:solidFill>
                <a:schemeClr val="bg1"/>
              </a:solidFill>
            </a:endParaRPr>
          </a:p>
        </p:txBody>
      </p:sp>
      <p:sp>
        <p:nvSpPr>
          <p:cNvPr id="21" name="Flowchart: Data 26">
            <a:extLst>
              <a:ext uri="{FF2B5EF4-FFF2-40B4-BE49-F238E27FC236}">
                <a16:creationId xmlns:a16="http://schemas.microsoft.com/office/drawing/2014/main" id="{59F449DA-6635-D74C-B8C4-C19A84BB9869}"/>
              </a:ext>
            </a:extLst>
          </p:cNvPr>
          <p:cNvSpPr/>
          <p:nvPr/>
        </p:nvSpPr>
        <p:spPr>
          <a:xfrm rot="5400000">
            <a:off x="7696825" y="3071206"/>
            <a:ext cx="900000" cy="1421353"/>
          </a:xfrm>
          <a:prstGeom prst="flowChartInputOutput">
            <a:avLst/>
          </a:prstGeom>
          <a:solidFill>
            <a:srgbClr val="075E0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51DDA0-31BC-E44D-98E3-FFD3F1ABD1E1}"/>
              </a:ext>
            </a:extLst>
          </p:cNvPr>
          <p:cNvSpPr/>
          <p:nvPr/>
        </p:nvSpPr>
        <p:spPr>
          <a:xfrm>
            <a:off x="7864250" y="2956947"/>
            <a:ext cx="565150" cy="56515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075E0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22FB87-1C47-8140-B27C-0472D2C54B05}"/>
              </a:ext>
            </a:extLst>
          </p:cNvPr>
          <p:cNvSpPr txBox="1"/>
          <p:nvPr/>
        </p:nvSpPr>
        <p:spPr>
          <a:xfrm>
            <a:off x="7412961" y="3382810"/>
            <a:ext cx="1421355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cap="small" dirty="0">
                <a:solidFill>
                  <a:schemeClr val="bg1"/>
                </a:solidFill>
              </a:rPr>
              <a:t>Magnet Testing</a:t>
            </a:r>
          </a:p>
          <a:p>
            <a:r>
              <a:rPr lang="en-US" sz="800" dirty="0">
                <a:solidFill>
                  <a:schemeClr val="bg1"/>
                </a:solidFill>
              </a:rPr>
              <a:t>LTS and HTS magnet tests</a:t>
            </a:r>
            <a:endParaRPr lang="en-GB" sz="800" b="1" cap="small" dirty="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B8BDDB-5002-A54B-95BD-67B0EF7212B3}"/>
              </a:ext>
            </a:extLst>
          </p:cNvPr>
          <p:cNvGrpSpPr/>
          <p:nvPr/>
        </p:nvGrpSpPr>
        <p:grpSpPr>
          <a:xfrm>
            <a:off x="3406472" y="4229912"/>
            <a:ext cx="795470" cy="720877"/>
            <a:chOff x="3337200" y="2853336"/>
            <a:chExt cx="837807" cy="6544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C83A0D-0074-0D44-B9CD-2371D5BA1AE1}"/>
                </a:ext>
              </a:extLst>
            </p:cNvPr>
            <p:cNvGrpSpPr/>
            <p:nvPr/>
          </p:nvGrpSpPr>
          <p:grpSpPr>
            <a:xfrm>
              <a:off x="3457737" y="2853336"/>
              <a:ext cx="717270" cy="500025"/>
              <a:chOff x="3290025" y="3880339"/>
              <a:chExt cx="1221866" cy="39854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5F4647D-F7F6-C945-9EF5-35A7306DBE84}"/>
                  </a:ext>
                </a:extLst>
              </p:cNvPr>
              <p:cNvCxnSpPr/>
              <p:nvPr/>
            </p:nvCxnSpPr>
            <p:spPr>
              <a:xfrm>
                <a:off x="3290025" y="4270661"/>
                <a:ext cx="57033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6E5DADB-2BE5-BA48-97DE-503E7D7CE241}"/>
                  </a:ext>
                </a:extLst>
              </p:cNvPr>
              <p:cNvCxnSpPr/>
              <p:nvPr/>
            </p:nvCxnSpPr>
            <p:spPr>
              <a:xfrm>
                <a:off x="3941119" y="3891365"/>
                <a:ext cx="5707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7AB6ACF-771D-DF44-8C33-39EAC75C7D33}"/>
                  </a:ext>
                </a:extLst>
              </p:cNvPr>
              <p:cNvCxnSpPr/>
              <p:nvPr/>
            </p:nvCxnSpPr>
            <p:spPr>
              <a:xfrm flipV="1">
                <a:off x="3824278" y="3880339"/>
                <a:ext cx="148187" cy="3985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FC9E4B-3322-8646-910F-C7AD74AFFE4E}"/>
                </a:ext>
              </a:extLst>
            </p:cNvPr>
            <p:cNvSpPr txBox="1"/>
            <p:nvPr/>
          </p:nvSpPr>
          <p:spPr>
            <a:xfrm>
              <a:off x="3337200" y="3323111"/>
              <a:ext cx="67606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INJECTION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EBEDB2A2-D577-0641-B652-152384E929D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44161">
            <a:off x="2226628" y="3009648"/>
            <a:ext cx="452040" cy="452040"/>
          </a:xfrm>
          <a:prstGeom prst="rect">
            <a:avLst/>
          </a:prstGeom>
        </p:spPr>
      </p:pic>
      <p:pic>
        <p:nvPicPr>
          <p:cNvPr id="75" name="Content Placeholder 72">
            <a:extLst>
              <a:ext uri="{FF2B5EF4-FFF2-40B4-BE49-F238E27FC236}">
                <a16:creationId xmlns:a16="http://schemas.microsoft.com/office/drawing/2014/main" id="{F2F0F994-219D-AB49-AACC-E099BF81975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98" y="3027192"/>
            <a:ext cx="356953" cy="35695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3FD0BB6-FB80-6141-ADBF-9C7CDB698C2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72" y="3036041"/>
            <a:ext cx="427409" cy="38066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9BF3B46-DE49-C447-892D-6CD3C7C70FD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62" y="3027093"/>
            <a:ext cx="457706" cy="463034"/>
          </a:xfrm>
          <a:prstGeom prst="ellipse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6928CB9-50A9-0D42-BAC6-288A4D8F12D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67" y="3051098"/>
            <a:ext cx="379427" cy="37349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9A29543-62FA-144A-82FD-6C2F96A352E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199" y="3072333"/>
            <a:ext cx="364942" cy="33173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F808EAF-E8D3-AE43-B25E-C2E90AD0F72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0" y="4007908"/>
            <a:ext cx="1069725" cy="1050792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1" name="Content Placeholder 5">
            <a:extLst>
              <a:ext uri="{FF2B5EF4-FFF2-40B4-BE49-F238E27FC236}">
                <a16:creationId xmlns:a16="http://schemas.microsoft.com/office/drawing/2014/main" id="{25E2E386-D372-914D-B8CD-E8CA4EEF5BC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083" y="4001062"/>
            <a:ext cx="1070365" cy="1064484"/>
          </a:xfrm>
          <a:prstGeom prst="ellipse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5072849-03CF-314F-A623-FCA42B1F811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6"/>
          <a:stretch/>
        </p:blipFill>
        <p:spPr>
          <a:xfrm>
            <a:off x="1927613" y="3987492"/>
            <a:ext cx="1091332" cy="1091624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075D691-CB1E-7449-A51C-A119A7F7297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586" y="3979533"/>
            <a:ext cx="1107249" cy="1107543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D992A88-07CA-5B4D-B2DE-5F1D57AA5B7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6"/>
          <a:stretch/>
        </p:blipFill>
        <p:spPr>
          <a:xfrm>
            <a:off x="6189973" y="3986311"/>
            <a:ext cx="1092170" cy="1093986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022927A-F6A2-DE46-B933-131EAB8CFB2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4"/>
          <a:stretch/>
        </p:blipFill>
        <p:spPr>
          <a:xfrm>
            <a:off x="7613280" y="3981806"/>
            <a:ext cx="1101359" cy="1102996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70CB1F5-2A93-CF4B-9C48-96704C78A2FD}"/>
              </a:ext>
            </a:extLst>
          </p:cNvPr>
          <p:cNvSpPr txBox="1"/>
          <p:nvPr/>
        </p:nvSpPr>
        <p:spPr>
          <a:xfrm>
            <a:off x="323528" y="3424902"/>
            <a:ext cx="14213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cap="small" dirty="0">
                <a:solidFill>
                  <a:schemeClr val="bg1"/>
                </a:solidFill>
              </a:rPr>
              <a:t>Strand / Tape</a:t>
            </a:r>
          </a:p>
          <a:p>
            <a:r>
              <a:rPr lang="en-US" sz="800" dirty="0">
                <a:solidFill>
                  <a:schemeClr val="bg1"/>
                </a:solidFill>
              </a:rPr>
              <a:t>LTS and HTS strand/tape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R&amp;D, Procurement, QA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ECA9D1-2B4B-3E40-AC4E-7ECCEAC6631C}"/>
              </a:ext>
            </a:extLst>
          </p:cNvPr>
          <p:cNvSpPr txBox="1"/>
          <p:nvPr/>
        </p:nvSpPr>
        <p:spPr>
          <a:xfrm>
            <a:off x="1747404" y="3407968"/>
            <a:ext cx="14213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cap="small" dirty="0">
                <a:solidFill>
                  <a:schemeClr val="bg1"/>
                </a:solidFill>
              </a:rPr>
              <a:t>Cable</a:t>
            </a:r>
          </a:p>
          <a:p>
            <a:r>
              <a:rPr lang="en-US" sz="800" dirty="0">
                <a:solidFill>
                  <a:schemeClr val="bg1"/>
                </a:solidFill>
              </a:rPr>
              <a:t>Rutherford / </a:t>
            </a:r>
            <a:r>
              <a:rPr lang="en-US" sz="800" dirty="0" err="1">
                <a:solidFill>
                  <a:schemeClr val="bg1"/>
                </a:solidFill>
              </a:rPr>
              <a:t>Roebel</a:t>
            </a:r>
            <a:r>
              <a:rPr lang="en-US" sz="800" dirty="0">
                <a:solidFill>
                  <a:schemeClr val="bg1"/>
                </a:solidFill>
              </a:rPr>
              <a:t> production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808D43EC-9BF7-E54C-A953-DEEFA271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/>
              <a:t>CHART Applied SC Network</a:t>
            </a:r>
            <a:endParaRPr lang="en-US" b="1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ADF621D-5CDB-514D-BC7A-13ACE29656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96" y="5254911"/>
            <a:ext cx="624720" cy="53178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1AC18-9F14-D745-8ABD-78241BAC66F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289" y="5243227"/>
            <a:ext cx="532369" cy="53236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ECE5FC8-1C77-4C46-BD56-D608D111E84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389" y="6131164"/>
            <a:ext cx="532369" cy="53236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C1EB34C-C7B1-6546-94CB-490D97BBA9CE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06" y="5322908"/>
            <a:ext cx="1279932" cy="50889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BA79B0A-04EB-BD42-8829-ECE09E432901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115" y="5940197"/>
            <a:ext cx="1286759" cy="289882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670D15A-1E22-7445-B9DF-2E99391051CC}"/>
              </a:ext>
            </a:extLst>
          </p:cNvPr>
          <p:cNvGrpSpPr/>
          <p:nvPr/>
        </p:nvGrpSpPr>
        <p:grpSpPr>
          <a:xfrm>
            <a:off x="4797601" y="6336317"/>
            <a:ext cx="1175179" cy="245401"/>
            <a:chOff x="5415407" y="6241501"/>
            <a:chExt cx="2057410" cy="363553"/>
          </a:xfrm>
        </p:grpSpPr>
        <p:pic>
          <p:nvPicPr>
            <p:cNvPr id="110" name="Picture 3" descr="page1image846823312">
              <a:extLst>
                <a:ext uri="{FF2B5EF4-FFF2-40B4-BE49-F238E27FC236}">
                  <a16:creationId xmlns:a16="http://schemas.microsoft.com/office/drawing/2014/main" id="{A81F60F5-F641-9047-AFFE-1DB724E7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7" y="6241501"/>
              <a:ext cx="1005119" cy="36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8C262F5-B410-6449-9FFB-9A46A2C1DADD}"/>
                </a:ext>
              </a:extLst>
            </p:cNvPr>
            <p:cNvSpPr/>
            <p:nvPr/>
          </p:nvSpPr>
          <p:spPr bwMode="auto">
            <a:xfrm>
              <a:off x="6421717" y="6245741"/>
              <a:ext cx="1051100" cy="84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12" name="Picture 2" descr="page1image846823584">
              <a:extLst>
                <a:ext uri="{FF2B5EF4-FFF2-40B4-BE49-F238E27FC236}">
                  <a16:creationId xmlns:a16="http://schemas.microsoft.com/office/drawing/2014/main" id="{CEC2022D-8D1E-694C-889B-D8C329C699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7884" y="6280460"/>
              <a:ext cx="1069275" cy="32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5F35C46D-27A0-A447-A71A-9AAC5FC30DD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467" y="5311907"/>
            <a:ext cx="532369" cy="53236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E8CDB68-F7E1-FC46-BA28-1B99D2367B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467" y="5902669"/>
            <a:ext cx="1261892" cy="32741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C164D12-8F83-BF4B-9343-A26EE47A0C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236" y="5311907"/>
            <a:ext cx="624720" cy="5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060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950672-EBA9-7349-8622-C8CC59DF59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CHART1 (2016-2019) Goals </a:t>
            </a:r>
            <a:r>
              <a:rPr lang="de-DE" dirty="0" err="1"/>
              <a:t>and</a:t>
            </a:r>
            <a:r>
              <a:rPr lang="de-DE" dirty="0"/>
              <a:t> Take-</a:t>
            </a:r>
            <a:r>
              <a:rPr lang="de-DE" dirty="0" err="1"/>
              <a:t>Aways</a:t>
            </a:r>
            <a:endParaRPr lang="de-DE" dirty="0"/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CHART2 (2019-2024) Goals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Proposals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374755-09C2-E047-ACDF-1CEE28D3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140BD-F5D0-F840-B492-5BACF0EECE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5263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6436" y="195089"/>
            <a:ext cx="6708025" cy="508500"/>
          </a:xfrm>
        </p:spPr>
        <p:txBody>
          <a:bodyPr/>
          <a:lstStyle/>
          <a:p>
            <a:r>
              <a:rPr lang="en-US" sz="2400" dirty="0"/>
              <a:t>CHART1 (Swiss Accelerator Research and Technology, 2016-2019) – Magnet Activities</a:t>
            </a:r>
            <a:endParaRPr lang="de-CH" sz="24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164" y="1402079"/>
            <a:ext cx="8323212" cy="5233852"/>
          </a:xfrm>
          <a:prstGeom prst="rect">
            <a:avLst/>
          </a:prstGeom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339752" y="4019005"/>
            <a:ext cx="653575" cy="389152"/>
          </a:xfrm>
          <a:prstGeom prst="rect">
            <a:avLst/>
          </a:prstGeom>
          <a:solidFill>
            <a:srgbClr val="EB5B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solidFill>
                  <a:schemeClr val="bg1"/>
                </a:solidFill>
                <a:latin typeface="+mn-lt"/>
                <a:ea typeface="ヒラギノ角ゴ Pro W3" charset="-128"/>
              </a:rPr>
              <a:t>EPFL</a:t>
            </a:r>
            <a:endParaRPr lang="en-US" sz="2000" b="1" dirty="0">
              <a:solidFill>
                <a:schemeClr val="bg1"/>
              </a:solidFill>
              <a:latin typeface="+mn-lt"/>
              <a:ea typeface="ヒラギノ角ゴ Pro W3" charset="-128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220643" y="2780928"/>
            <a:ext cx="700349" cy="389152"/>
          </a:xfrm>
          <a:prstGeom prst="rect">
            <a:avLst/>
          </a:prstGeom>
          <a:solidFill>
            <a:srgbClr val="EB5B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solidFill>
                  <a:schemeClr val="bg1"/>
                </a:solidFill>
                <a:latin typeface="+mn-lt"/>
                <a:ea typeface="ヒラギノ角ゴ Pro W3" charset="-128"/>
              </a:rPr>
              <a:t>ETHZ</a:t>
            </a:r>
            <a:endParaRPr lang="en-US" sz="2000" b="1" dirty="0">
              <a:solidFill>
                <a:schemeClr val="bg1"/>
              </a:solidFill>
              <a:latin typeface="+mn-lt"/>
              <a:ea typeface="ヒラギノ角ゴ Pro W3" charset="-128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033045" y="5387202"/>
            <a:ext cx="840295" cy="400110"/>
          </a:xfrm>
          <a:prstGeom prst="rect">
            <a:avLst/>
          </a:prstGeom>
          <a:solidFill>
            <a:srgbClr val="EB5B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 err="1">
                <a:solidFill>
                  <a:schemeClr val="bg1"/>
                </a:solidFill>
                <a:latin typeface="+mn-lt"/>
                <a:ea typeface="ヒラギノ角ゴ Pro W3" charset="-128"/>
              </a:rPr>
              <a:t>UniGE</a:t>
            </a:r>
            <a:endParaRPr lang="en-US" sz="2000" b="1" dirty="0">
              <a:solidFill>
                <a:schemeClr val="bg1"/>
              </a:solidFill>
              <a:latin typeface="+mn-lt"/>
              <a:ea typeface="ヒラギノ角ゴ Pro W3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64" y="5553382"/>
            <a:ext cx="1071920" cy="10719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3702B1-1341-3E43-ABE4-9A1A14C8D08A}"/>
              </a:ext>
            </a:extLst>
          </p:cNvPr>
          <p:cNvGrpSpPr/>
          <p:nvPr/>
        </p:nvGrpSpPr>
        <p:grpSpPr>
          <a:xfrm>
            <a:off x="1835696" y="1268760"/>
            <a:ext cx="5491498" cy="832407"/>
            <a:chOff x="-5592" y="4268612"/>
            <a:chExt cx="9154354" cy="13876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616C49-C261-FD42-B423-04DF6F063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592" y="4268612"/>
              <a:ext cx="5939100" cy="13876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45C764-D61D-CD47-9C2D-E3CF774F1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3285" y="4268613"/>
              <a:ext cx="3885477" cy="1387626"/>
            </a:xfrm>
            <a:prstGeom prst="rect">
              <a:avLst/>
            </a:prstGeom>
          </p:spPr>
        </p:pic>
      </p:grpSp>
      <p:pic>
        <p:nvPicPr>
          <p:cNvPr id="15" name="Picture 14" descr="IMG_0422.JPG">
            <a:extLst>
              <a:ext uri="{FF2B5EF4-FFF2-40B4-BE49-F238E27FC236}">
                <a16:creationId xmlns:a16="http://schemas.microsoft.com/office/drawing/2014/main" id="{EFFA46BC-1441-FC40-B62A-12C9DE78B3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754645"/>
            <a:ext cx="1605544" cy="1783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8837A9-0F42-DD48-B456-53E377EEE1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358" y="2451621"/>
            <a:ext cx="2088232" cy="1436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E53D9C-B23E-A24E-9B75-69A19EF54C9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39859" y="4965524"/>
            <a:ext cx="1829954" cy="1323018"/>
          </a:xfrm>
          <a:prstGeom prst="rect">
            <a:avLst/>
          </a:prstGeom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49E109C4-005F-D74D-A112-3CD2C708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188" y="2227850"/>
            <a:ext cx="511679" cy="400110"/>
          </a:xfrm>
          <a:prstGeom prst="rect">
            <a:avLst/>
          </a:prstGeom>
          <a:solidFill>
            <a:srgbClr val="EB5B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solidFill>
                  <a:schemeClr val="bg1"/>
                </a:solidFill>
                <a:latin typeface="+mn-lt"/>
                <a:ea typeface="ヒラギノ角ゴ Pro W3" charset="-128"/>
              </a:rPr>
              <a:t>PSI</a:t>
            </a:r>
            <a:endParaRPr lang="en-US" sz="2000" b="1" dirty="0">
              <a:solidFill>
                <a:schemeClr val="bg1"/>
              </a:solidFill>
              <a:latin typeface="+mn-lt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950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58A24-15E0-384A-A14A-32BCE2A3F9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CHART1 goals (mid-2016 to mid-2019) :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the design of an optimised 16 T Canted Cosine Theta (CCT) dipole magnet,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as an option for the FCC hadron collider main magnet;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/>
              <a:t>the development (design and prototype) of a high-field dipole </a:t>
            </a:r>
            <a:br>
              <a:rPr lang="en-GB" dirty="0"/>
            </a:br>
            <a:r>
              <a:rPr lang="en-GB" dirty="0"/>
              <a:t>magnet with CCT technology; and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/>
              <a:t>the development of reaction-resistant splicing techniques for </a:t>
            </a:r>
            <a:br>
              <a:rPr lang="en-GB" dirty="0"/>
            </a:br>
            <a:r>
              <a:rPr lang="en-GB" dirty="0"/>
              <a:t>Nb</a:t>
            </a:r>
            <a:r>
              <a:rPr lang="en-GB" baseline="-25000" dirty="0"/>
              <a:t>3</a:t>
            </a:r>
            <a:r>
              <a:rPr lang="en-GB" dirty="0"/>
              <a:t>Sn magnets for FCC.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427A5-1963-6A4B-B0A4-B3242A12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F8DDF-6E16-4F49-B733-5FF1523EFF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C34F50-D0CC-1345-9840-42E43FECE8AB}"/>
              </a:ext>
            </a:extLst>
          </p:cNvPr>
          <p:cNvGrpSpPr/>
          <p:nvPr/>
        </p:nvGrpSpPr>
        <p:grpSpPr>
          <a:xfrm>
            <a:off x="1331640" y="3485582"/>
            <a:ext cx="6696743" cy="2760243"/>
            <a:chOff x="1112416" y="3406174"/>
            <a:chExt cx="7348015" cy="30286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3F95DC-711F-5142-8198-E01A83F16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3036" y="3406174"/>
              <a:ext cx="3022083" cy="3028682"/>
            </a:xfrm>
            <a:prstGeom prst="rect">
              <a:avLst/>
            </a:prstGeom>
          </p:spPr>
        </p:pic>
        <p:pic>
          <p:nvPicPr>
            <p:cNvPr id="22" name="Content Placeholder 5">
              <a:extLst>
                <a:ext uri="{FF2B5EF4-FFF2-40B4-BE49-F238E27FC236}">
                  <a16:creationId xmlns:a16="http://schemas.microsoft.com/office/drawing/2014/main" id="{910A1C2E-8932-6B46-B747-1D7C407F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1126" y="3993489"/>
              <a:ext cx="1909305" cy="189881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1AF630-7DB5-DB4F-A00E-9E6C93685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2416" y="3974725"/>
              <a:ext cx="1904613" cy="19529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F1833E4-A65E-6349-BB2C-FCBC9D6A2A1C}"/>
              </a:ext>
            </a:extLst>
          </p:cNvPr>
          <p:cNvSpPr txBox="1"/>
          <p:nvPr/>
        </p:nvSpPr>
        <p:spPr>
          <a:xfrm>
            <a:off x="251520" y="65505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dirty="0"/>
              <a:t>[B. Auchmann et al., </a:t>
            </a:r>
            <a:r>
              <a:rPr lang="en-US" sz="900" i="1" dirty="0"/>
              <a:t>Electromechanical Design of a 16-T CCT Twin-Aperture Dipole for FCC</a:t>
            </a:r>
            <a:r>
              <a:rPr lang="en-US" sz="900" dirty="0"/>
              <a:t>, IEEE Trans. on Appl. SC 28 (April, 2018) no. 3.]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kern="1000" spc="30" dirty="0" err="1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486161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58A24-15E0-384A-A14A-32BCE2A3F9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CHART1 (mid-2016 to mid-2019) goals: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/>
              <a:t>the design of an optimised 16 T Canted Cosine Theta (CCT) dipole magnet, </a:t>
            </a:r>
            <a:br>
              <a:rPr lang="en-GB" dirty="0"/>
            </a:br>
            <a:r>
              <a:rPr lang="en-GB" dirty="0"/>
              <a:t>as an option for the FCC hadron collider main magnet;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the development (design and prototype) of a high-field dipole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magnet with CCT technology; </a:t>
            </a:r>
            <a:r>
              <a:rPr lang="en-GB" dirty="0"/>
              <a:t>and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/>
              <a:t>the development of reaction-resistant splicing techniques for </a:t>
            </a:r>
            <a:br>
              <a:rPr lang="en-GB" dirty="0"/>
            </a:br>
            <a:r>
              <a:rPr lang="en-GB" dirty="0"/>
              <a:t>Nb</a:t>
            </a:r>
            <a:r>
              <a:rPr lang="en-GB" baseline="-25000" dirty="0"/>
              <a:t>3</a:t>
            </a:r>
            <a:r>
              <a:rPr lang="en-GB" dirty="0"/>
              <a:t>Sn magnets for FCC.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427A5-1963-6A4B-B0A4-B3242A12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F8DDF-6E16-4F49-B733-5FF1523EFF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EC3F10-9CE7-BE41-9340-A4B6448C6C6F}"/>
              </a:ext>
            </a:extLst>
          </p:cNvPr>
          <p:cNvGrpSpPr/>
          <p:nvPr/>
        </p:nvGrpSpPr>
        <p:grpSpPr>
          <a:xfrm>
            <a:off x="899592" y="3645022"/>
            <a:ext cx="7056784" cy="2455485"/>
            <a:chOff x="866418" y="3645023"/>
            <a:chExt cx="7954054" cy="27677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8F51F5-9A71-DC47-8AEF-55311E48BA5A}"/>
                </a:ext>
              </a:extLst>
            </p:cNvPr>
            <p:cNvGrpSpPr/>
            <p:nvPr/>
          </p:nvGrpSpPr>
          <p:grpSpPr>
            <a:xfrm>
              <a:off x="4481763" y="3645023"/>
              <a:ext cx="4338709" cy="2767700"/>
              <a:chOff x="4260900" y="3468929"/>
              <a:chExt cx="4780678" cy="304963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6C60BCE-3B61-7845-92E5-F63848848D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60900" y="3468929"/>
                <a:ext cx="4780678" cy="116706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F63D1E5-EBA3-A14B-BA89-95BEA8BDA9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43832" y="4739926"/>
                <a:ext cx="2897746" cy="1778639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276BDA-7BE0-6547-9B88-B30ADAB1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18" y="3645024"/>
              <a:ext cx="3515997" cy="266429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5DF85C-EF60-F044-BA91-03C506510F20}"/>
              </a:ext>
            </a:extLst>
          </p:cNvPr>
          <p:cNvSpPr txBox="1"/>
          <p:nvPr/>
        </p:nvSpPr>
        <p:spPr>
          <a:xfrm>
            <a:off x="329028" y="637215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dirty="0"/>
              <a:t>[G. </a:t>
            </a:r>
            <a:r>
              <a:rPr lang="en-US" sz="900" dirty="0" err="1"/>
              <a:t>Montenero</a:t>
            </a:r>
            <a:r>
              <a:rPr lang="en-US" sz="900" dirty="0"/>
              <a:t> et al., </a:t>
            </a:r>
            <a:r>
              <a:rPr lang="en-US" sz="900" i="1" dirty="0"/>
              <a:t>Coil Manufacturing Process of the First 1-m-Long Canted-Cosine-Theta (CCT) Model Magnet at PSI</a:t>
            </a:r>
            <a:r>
              <a:rPr lang="en-US" sz="900" dirty="0"/>
              <a:t>, IEEE Trans. on App. SC., Vol 29(5), 2019.</a:t>
            </a:r>
            <a:br>
              <a:rPr lang="en-US" sz="900" dirty="0"/>
            </a:br>
            <a:r>
              <a:rPr lang="en-US" sz="900" dirty="0"/>
              <a:t>G. </a:t>
            </a:r>
            <a:r>
              <a:rPr lang="en-US" sz="900" dirty="0" err="1"/>
              <a:t>Montenero</a:t>
            </a:r>
            <a:r>
              <a:rPr lang="en-US" sz="900" dirty="0"/>
              <a:t> et al., </a:t>
            </a:r>
            <a:r>
              <a:rPr lang="en-US" sz="900" i="1" dirty="0"/>
              <a:t>Mechanical Structure for the PSI Canted-Cosine-Theta (CCT) Magnet Program</a:t>
            </a:r>
            <a:r>
              <a:rPr lang="en-US" sz="900" dirty="0"/>
              <a:t>, IEEE Trans. on Appl. SC., Vol 28(3), 2018.]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kern="1000" spc="30" dirty="0" err="1">
              <a:latin typeface="+mn-lt"/>
              <a:cs typeface="Franklin Gothic Book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47D9B7-841E-6D43-A811-032A2D6AD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740" y="4668395"/>
            <a:ext cx="1450521" cy="14321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34540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58A24-15E0-384A-A14A-32BCE2A3F9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CHART1 (mid-2016 to mid-2019) goals: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/>
              <a:t>the design of an optimised 16 T Canted Cosine Theta (CCT) dipole magnet, </a:t>
            </a:r>
            <a:br>
              <a:rPr lang="en-GB" dirty="0"/>
            </a:br>
            <a:r>
              <a:rPr lang="en-GB" dirty="0"/>
              <a:t>as an option for the FCC hadron collider main magnet;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/>
              <a:t>the development (design and prototype) of a high-field dipole </a:t>
            </a:r>
            <a:br>
              <a:rPr lang="en-GB" dirty="0"/>
            </a:br>
            <a:r>
              <a:rPr lang="en-GB" dirty="0"/>
              <a:t>magnet with CCT technology; and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>
                <a:solidFill>
                  <a:srgbClr val="D04729"/>
                </a:solidFill>
              </a:rPr>
              <a:t>the development of reaction-resistant splicing techniques for </a:t>
            </a:r>
            <a:br>
              <a:rPr lang="en-GB" dirty="0">
                <a:solidFill>
                  <a:srgbClr val="D04729"/>
                </a:solidFill>
              </a:rPr>
            </a:br>
            <a:r>
              <a:rPr lang="en-GB" dirty="0">
                <a:solidFill>
                  <a:srgbClr val="D04729"/>
                </a:solidFill>
              </a:rPr>
              <a:t>Nb</a:t>
            </a:r>
            <a:r>
              <a:rPr lang="en-GB" baseline="-25000" dirty="0">
                <a:solidFill>
                  <a:srgbClr val="D04729"/>
                </a:solidFill>
              </a:rPr>
              <a:t>3</a:t>
            </a:r>
            <a:r>
              <a:rPr lang="en-GB" dirty="0">
                <a:solidFill>
                  <a:srgbClr val="D04729"/>
                </a:solidFill>
              </a:rPr>
              <a:t>Sn magnets for FCC.</a:t>
            </a:r>
            <a:endParaRPr lang="en-US" dirty="0">
              <a:solidFill>
                <a:srgbClr val="D0472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427A5-1963-6A4B-B0A4-B3242A12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F8DDF-6E16-4F49-B733-5FF1523EFF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853B81-9A1D-5442-B327-C146228A646C}"/>
              </a:ext>
            </a:extLst>
          </p:cNvPr>
          <p:cNvGrpSpPr/>
          <p:nvPr/>
        </p:nvGrpSpPr>
        <p:grpSpPr>
          <a:xfrm>
            <a:off x="786228" y="3303722"/>
            <a:ext cx="7774715" cy="2748553"/>
            <a:chOff x="300763" y="3350307"/>
            <a:chExt cx="8576055" cy="3031847"/>
          </a:xfrm>
        </p:grpSpPr>
        <p:pic>
          <p:nvPicPr>
            <p:cNvPr id="10" name="Picture 9" descr="IMG_0052.JPG">
              <a:extLst>
                <a:ext uri="{FF2B5EF4-FFF2-40B4-BE49-F238E27FC236}">
                  <a16:creationId xmlns:a16="http://schemas.microsoft.com/office/drawing/2014/main" id="{C6017D46-B71A-B041-BFBC-C272E0608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14106" y="5373216"/>
              <a:ext cx="2319385" cy="1008937"/>
            </a:xfrm>
            <a:prstGeom prst="rect">
              <a:avLst/>
            </a:prstGeom>
          </p:spPr>
        </p:pic>
        <p:pic>
          <p:nvPicPr>
            <p:cNvPr id="11" name="Picture 10" descr="IMG_0576.JPG">
              <a:extLst>
                <a:ext uri="{FF2B5EF4-FFF2-40B4-BE49-F238E27FC236}">
                  <a16:creationId xmlns:a16="http://schemas.microsoft.com/office/drawing/2014/main" id="{7A94A33B-169F-A547-BA39-4B459CF1D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0763" y="3983176"/>
              <a:ext cx="1931904" cy="2398978"/>
            </a:xfrm>
            <a:prstGeom prst="rect">
              <a:avLst/>
            </a:prstGeom>
          </p:spPr>
        </p:pic>
        <p:pic>
          <p:nvPicPr>
            <p:cNvPr id="12" name="Picture 11" descr="IMG_0563.JPG">
              <a:extLst>
                <a:ext uri="{FF2B5EF4-FFF2-40B4-BE49-F238E27FC236}">
                  <a16:creationId xmlns:a16="http://schemas.microsoft.com/office/drawing/2014/main" id="{554D8219-B998-F84B-AF6B-2C4EE2373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14106" y="3983176"/>
              <a:ext cx="2319385" cy="1319540"/>
            </a:xfrm>
            <a:prstGeom prst="rect">
              <a:avLst/>
            </a:prstGeom>
          </p:spPr>
        </p:pic>
        <p:pic>
          <p:nvPicPr>
            <p:cNvPr id="13" name="Picture 12" descr="IMG_0430.JPG">
              <a:extLst>
                <a:ext uri="{FF2B5EF4-FFF2-40B4-BE49-F238E27FC236}">
                  <a16:creationId xmlns:a16="http://schemas.microsoft.com/office/drawing/2014/main" id="{EC172147-EA60-9D44-8639-A320FBE7A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4068" y="3350307"/>
              <a:ext cx="1562750" cy="3031847"/>
            </a:xfrm>
            <a:prstGeom prst="rect">
              <a:avLst/>
            </a:prstGeom>
          </p:spPr>
        </p:pic>
        <p:pic>
          <p:nvPicPr>
            <p:cNvPr id="14" name="Picture 13" descr="IMG_0422.JPG">
              <a:extLst>
                <a:ext uri="{FF2B5EF4-FFF2-40B4-BE49-F238E27FC236}">
                  <a16:creationId xmlns:a16="http://schemas.microsoft.com/office/drawing/2014/main" id="{726887B4-F250-3243-A064-D8039368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2373898" y="3922524"/>
              <a:ext cx="2398976" cy="252028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35D8C9-8964-D247-87D3-0E8271B01AC8}"/>
              </a:ext>
            </a:extLst>
          </p:cNvPr>
          <p:cNvSpPr txBox="1"/>
          <p:nvPr/>
        </p:nvSpPr>
        <p:spPr>
          <a:xfrm>
            <a:off x="329028" y="637215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dirty="0"/>
              <a:t>[M. Kumar et al., </a:t>
            </a:r>
            <a:r>
              <a:rPr lang="en-US" sz="900" i="1" dirty="0"/>
              <a:t>Preliminary Tests of Soldered and Diffusion-Bonded Splices between Nb3Sn Rutherford Cables for Graded High-Field Accelerator Magnets</a:t>
            </a:r>
            <a:r>
              <a:rPr lang="en-US" sz="900" dirty="0"/>
              <a:t>,</a:t>
            </a:r>
            <a:br>
              <a:rPr lang="en-US" sz="900" dirty="0"/>
            </a:br>
            <a:r>
              <a:rPr lang="en-US" sz="900" dirty="0"/>
              <a:t>IEEE Trans. on Appl. SC., Vol 29(5), 2019.]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kern="1000" spc="30" dirty="0" err="1">
              <a:latin typeface="+mn-lt"/>
              <a:cs typeface="Franklin Gothic Book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AE8897-83F7-A244-A63D-1466A157CA61}"/>
              </a:ext>
            </a:extLst>
          </p:cNvPr>
          <p:cNvGrpSpPr/>
          <p:nvPr/>
        </p:nvGrpSpPr>
        <p:grpSpPr>
          <a:xfrm>
            <a:off x="5078430" y="3429000"/>
            <a:ext cx="1841504" cy="384543"/>
            <a:chOff x="5415407" y="6241501"/>
            <a:chExt cx="2057410" cy="363553"/>
          </a:xfrm>
        </p:grpSpPr>
        <p:pic>
          <p:nvPicPr>
            <p:cNvPr id="17" name="Picture 3" descr="page1image846823312">
              <a:extLst>
                <a:ext uri="{FF2B5EF4-FFF2-40B4-BE49-F238E27FC236}">
                  <a16:creationId xmlns:a16="http://schemas.microsoft.com/office/drawing/2014/main" id="{2648F683-F32F-8C41-9C81-E3B7D4BA9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7" y="6241501"/>
              <a:ext cx="1005119" cy="36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F94C6A-D3AE-A045-9CF6-2F03EA056547}"/>
                </a:ext>
              </a:extLst>
            </p:cNvPr>
            <p:cNvSpPr/>
            <p:nvPr/>
          </p:nvSpPr>
          <p:spPr bwMode="auto">
            <a:xfrm>
              <a:off x="6421717" y="6245741"/>
              <a:ext cx="1051100" cy="84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19" name="Picture 2" descr="page1image846823584">
              <a:extLst>
                <a:ext uri="{FF2B5EF4-FFF2-40B4-BE49-F238E27FC236}">
                  <a16:creationId xmlns:a16="http://schemas.microsoft.com/office/drawing/2014/main" id="{99C0EC0A-C67E-EA42-BC9A-733EBEE0B9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7884" y="6280460"/>
              <a:ext cx="1069275" cy="32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55846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54ABB-3264-E14D-AA35-A76F98389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124744"/>
            <a:ext cx="7742237" cy="467995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Nb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Sn technology introduced at PSI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90 m</a:t>
            </a:r>
            <a:r>
              <a:rPr lang="en-US" baseline="30000" dirty="0"/>
              <a:t>2</a:t>
            </a:r>
            <a:r>
              <a:rPr lang="en-US" dirty="0"/>
              <a:t> laboratory refurbished, equipped, commissioned.</a:t>
            </a:r>
          </a:p>
          <a:p>
            <a:pPr lvl="1"/>
            <a:r>
              <a:rPr lang="en-US" dirty="0"/>
              <a:t>Production-readiness review (http://</a:t>
            </a:r>
            <a:r>
              <a:rPr lang="en-US" dirty="0" err="1"/>
              <a:t>indico.psi.ch</a:t>
            </a:r>
            <a:r>
              <a:rPr lang="en-US" dirty="0"/>
              <a:t>/event/cd1prr).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A42A9-5873-9B4F-92C7-B8AF12D6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Take-Aways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E88C-11ED-764A-806D-B1DCE28E6B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A52A54-15D7-1947-AA7B-E3D0329FD21D}"/>
              </a:ext>
            </a:extLst>
          </p:cNvPr>
          <p:cNvGrpSpPr/>
          <p:nvPr/>
        </p:nvGrpSpPr>
        <p:grpSpPr>
          <a:xfrm>
            <a:off x="107504" y="2276872"/>
            <a:ext cx="8930274" cy="4237538"/>
            <a:chOff x="0" y="2519045"/>
            <a:chExt cx="9144000" cy="43389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35CFEA-CA96-D04B-B29F-969E8593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720590"/>
              <a:ext cx="9144000" cy="213741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74F713-C5CA-544F-91EE-5D488A8EBFA5}"/>
                </a:ext>
              </a:extLst>
            </p:cNvPr>
            <p:cNvSpPr/>
            <p:nvPr/>
          </p:nvSpPr>
          <p:spPr>
            <a:xfrm>
              <a:off x="591803" y="5102283"/>
              <a:ext cx="1826933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Vacuum Impregnation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455D31-3FC1-204B-B000-21B04CF49C7F}"/>
                </a:ext>
              </a:extLst>
            </p:cNvPr>
            <p:cNvSpPr/>
            <p:nvPr/>
          </p:nvSpPr>
          <p:spPr>
            <a:xfrm>
              <a:off x="4355387" y="6226113"/>
              <a:ext cx="1826933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Coil reaction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09C5DC-AC67-CD4D-96AD-4AB806E60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519045"/>
              <a:ext cx="9144000" cy="211455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2AFBE0-8FF7-D445-A5B9-6F6B7C01A449}"/>
                </a:ext>
              </a:extLst>
            </p:cNvPr>
            <p:cNvSpPr/>
            <p:nvPr/>
          </p:nvSpPr>
          <p:spPr>
            <a:xfrm>
              <a:off x="6460067" y="2772293"/>
              <a:ext cx="1159933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Portal crane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0CA192-CA89-344C-A5BB-3ED5D7660492}"/>
                </a:ext>
              </a:extLst>
            </p:cNvPr>
            <p:cNvSpPr/>
            <p:nvPr/>
          </p:nvSpPr>
          <p:spPr>
            <a:xfrm>
              <a:off x="2640235" y="4250269"/>
              <a:ext cx="2855998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4-m winding/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instrum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/assembly bench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14F27B-106F-B34E-9975-5ED6DB299817}"/>
                </a:ext>
              </a:extLst>
            </p:cNvPr>
            <p:cNvSpPr/>
            <p:nvPr/>
          </p:nvSpPr>
          <p:spPr>
            <a:xfrm>
              <a:off x="4667850" y="3405994"/>
              <a:ext cx="1202009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Winding table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143961-9CB8-514F-BDAA-10A2071A8B84}"/>
                </a:ext>
              </a:extLst>
            </p:cNvPr>
            <p:cNvSpPr/>
            <p:nvPr/>
          </p:nvSpPr>
          <p:spPr>
            <a:xfrm>
              <a:off x="1022252" y="3405994"/>
              <a:ext cx="1202009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5427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A42A9-5873-9B4F-92C7-B8AF12D6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Take-Aways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E88C-11ED-764A-806D-B1DCE28E6B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54ABB-3264-E14D-AA35-A76F98389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125313"/>
            <a:ext cx="7742237" cy="467995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technology introduced at PSI.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CD1 magnet construction complete, magnet is shipped.</a:t>
            </a:r>
          </a:p>
        </p:txBody>
      </p:sp>
      <p:pic>
        <p:nvPicPr>
          <p:cNvPr id="10" name="Picture 9" descr="A picture containing indoor, table, sitting, kitchen&#10;&#10;Description automatically generated">
            <a:extLst>
              <a:ext uri="{FF2B5EF4-FFF2-40B4-BE49-F238E27FC236}">
                <a16:creationId xmlns:a16="http://schemas.microsoft.com/office/drawing/2014/main" id="{52D9C5D8-62C8-2F47-A784-1A217F43A5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60" y="3742830"/>
            <a:ext cx="1008112" cy="2852510"/>
          </a:xfrm>
          <a:prstGeom prst="rect">
            <a:avLst/>
          </a:prstGeom>
        </p:spPr>
      </p:pic>
      <p:pic>
        <p:nvPicPr>
          <p:cNvPr id="12" name="Picture 11" descr="A picture containing indoor, table, bicycle, computer&#10;&#10;Description automatically generated">
            <a:extLst>
              <a:ext uri="{FF2B5EF4-FFF2-40B4-BE49-F238E27FC236}">
                <a16:creationId xmlns:a16="http://schemas.microsoft.com/office/drawing/2014/main" id="{B05F91B3-4B67-1043-AFCC-504209815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444" y="3744947"/>
            <a:ext cx="1512168" cy="2853754"/>
          </a:xfrm>
          <a:prstGeom prst="rect">
            <a:avLst/>
          </a:prstGeom>
        </p:spPr>
      </p:pic>
      <p:pic>
        <p:nvPicPr>
          <p:cNvPr id="14" name="Picture 13" descr="A picture containing indoor, engine, car, sitting&#10;&#10;Description automatically generated">
            <a:extLst>
              <a:ext uri="{FF2B5EF4-FFF2-40B4-BE49-F238E27FC236}">
                <a16:creationId xmlns:a16="http://schemas.microsoft.com/office/drawing/2014/main" id="{CB024DCF-06B8-3C40-B8FF-0DF70B7C67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245" y="1916832"/>
            <a:ext cx="3028887" cy="1705512"/>
          </a:xfrm>
          <a:prstGeom prst="rect">
            <a:avLst/>
          </a:prstGeom>
        </p:spPr>
      </p:pic>
      <p:pic>
        <p:nvPicPr>
          <p:cNvPr id="18" name="Picture 17" descr="A picture containing indoor, table, white, kitchen&#10;&#10;Description automatically generated">
            <a:extLst>
              <a:ext uri="{FF2B5EF4-FFF2-40B4-BE49-F238E27FC236}">
                <a16:creationId xmlns:a16="http://schemas.microsoft.com/office/drawing/2014/main" id="{AB9DE33B-B4EF-A34C-90C2-908320F53B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63441" y="1632821"/>
            <a:ext cx="1704069" cy="2272092"/>
          </a:xfrm>
          <a:prstGeom prst="rect">
            <a:avLst/>
          </a:prstGeom>
        </p:spPr>
      </p:pic>
      <p:pic>
        <p:nvPicPr>
          <p:cNvPr id="21" name="Picture 20" descr="A close up of a sink and a mirror&#10;&#10;Description automatically generated">
            <a:extLst>
              <a:ext uri="{FF2B5EF4-FFF2-40B4-BE49-F238E27FC236}">
                <a16:creationId xmlns:a16="http://schemas.microsoft.com/office/drawing/2014/main" id="{BC67F2B6-EF23-0844-A0BA-E9F6EA836F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60" y="1916833"/>
            <a:ext cx="3028887" cy="1704069"/>
          </a:xfrm>
          <a:prstGeom prst="rect">
            <a:avLst/>
          </a:prstGeom>
        </p:spPr>
      </p:pic>
      <p:pic>
        <p:nvPicPr>
          <p:cNvPr id="26" name="Picture 25" descr="A picture containing indoor, table, man, sitting&#10;&#10;Description automatically generated">
            <a:extLst>
              <a:ext uri="{FF2B5EF4-FFF2-40B4-BE49-F238E27FC236}">
                <a16:creationId xmlns:a16="http://schemas.microsoft.com/office/drawing/2014/main" id="{B98145A2-C019-BC48-9B49-A17A92C550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584" y="3741586"/>
            <a:ext cx="2140316" cy="2853754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9E3B576-C721-C54B-937C-B859BE4BAD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872" y="3741586"/>
            <a:ext cx="3630650" cy="2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59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PSI-Powerpoint-Master Calibri V2</Template>
  <TotalTime>36918</TotalTime>
  <Words>1919</Words>
  <Application>Microsoft Macintosh PowerPoint</Application>
  <PresentationFormat>On-screen Show (4:3)</PresentationFormat>
  <Paragraphs>270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Cambria Math</vt:lpstr>
      <vt:lpstr>Georgia</vt:lpstr>
      <vt:lpstr>Rockwell</vt:lpstr>
      <vt:lpstr>Symbol</vt:lpstr>
      <vt:lpstr>Times</vt:lpstr>
      <vt:lpstr>PSI-Powerpoint-Master Calibri V2</vt:lpstr>
      <vt:lpstr>Strategy and Plans: Magnet Technology PSI/CHART Perspective</vt:lpstr>
      <vt:lpstr>Overview</vt:lpstr>
      <vt:lpstr>Overview</vt:lpstr>
      <vt:lpstr>CHART1 (Swiss Accelerator Research and Technology, 2016-2019) – Magnet Activities</vt:lpstr>
      <vt:lpstr>CHART1 Goals</vt:lpstr>
      <vt:lpstr>CHART1 Goals</vt:lpstr>
      <vt:lpstr>CHART1 Goals</vt:lpstr>
      <vt:lpstr>CHART1 Take-Aways</vt:lpstr>
      <vt:lpstr>CHART1 Take-Aways</vt:lpstr>
      <vt:lpstr>CHART1 Take-Aways</vt:lpstr>
      <vt:lpstr>CHART1 Take-Aways</vt:lpstr>
      <vt:lpstr>CHART1 Take-Aways</vt:lpstr>
      <vt:lpstr>Overview</vt:lpstr>
      <vt:lpstr>CHART2 – Swiss Accelerator Research and Technology</vt:lpstr>
      <vt:lpstr>CHART2 Proposals under Approval</vt:lpstr>
      <vt:lpstr>CHART2 Proposal under Preparation</vt:lpstr>
      <vt:lpstr>CHART2 Proposal under Preparation</vt:lpstr>
      <vt:lpstr>CHART2 Proposal under Preparation</vt:lpstr>
      <vt:lpstr>Summary</vt:lpstr>
      <vt:lpstr>CHART Applied SC Network</vt:lpstr>
      <vt:lpstr>CHART Applied SC Network</vt:lpstr>
      <vt:lpstr>CHART Applied SC Network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Microsoft Office User</dc:creator>
  <cp:lastModifiedBy>Bernhard Auchmann</cp:lastModifiedBy>
  <cp:revision>870</cp:revision>
  <cp:lastPrinted>2015-07-23T13:50:07Z</cp:lastPrinted>
  <dcterms:created xsi:type="dcterms:W3CDTF">2018-03-23T06:38:44Z</dcterms:created>
  <dcterms:modified xsi:type="dcterms:W3CDTF">2019-12-05T13:13:26Z</dcterms:modified>
</cp:coreProperties>
</file>