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7" r:id="rId2"/>
  </p:sldMasterIdLst>
  <p:notesMasterIdLst>
    <p:notesMasterId r:id="rId21"/>
  </p:notesMasterIdLst>
  <p:handoutMasterIdLst>
    <p:handoutMasterId r:id="rId22"/>
  </p:handoutMasterIdLst>
  <p:sldIdLst>
    <p:sldId id="286" r:id="rId3"/>
    <p:sldId id="353" r:id="rId4"/>
    <p:sldId id="354" r:id="rId5"/>
    <p:sldId id="1993" r:id="rId6"/>
    <p:sldId id="357" r:id="rId7"/>
    <p:sldId id="375" r:id="rId8"/>
    <p:sldId id="377" r:id="rId9"/>
    <p:sldId id="1989" r:id="rId10"/>
    <p:sldId id="1990" r:id="rId11"/>
    <p:sldId id="1983" r:id="rId12"/>
    <p:sldId id="1996" r:id="rId13"/>
    <p:sldId id="1991" r:id="rId14"/>
    <p:sldId id="1992" r:id="rId15"/>
    <p:sldId id="1997" r:id="rId16"/>
    <p:sldId id="376" r:id="rId17"/>
    <p:sldId id="871" r:id="rId18"/>
    <p:sldId id="1995" r:id="rId19"/>
    <p:sldId id="37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2BDAFA-E961-45AA-8E34-76944E7F5140}">
          <p14:sldIdLst>
            <p14:sldId id="286"/>
            <p14:sldId id="353"/>
            <p14:sldId id="354"/>
            <p14:sldId id="1993"/>
            <p14:sldId id="357"/>
            <p14:sldId id="375"/>
            <p14:sldId id="377"/>
            <p14:sldId id="1989"/>
            <p14:sldId id="1990"/>
            <p14:sldId id="1983"/>
            <p14:sldId id="1996"/>
            <p14:sldId id="1991"/>
            <p14:sldId id="1992"/>
            <p14:sldId id="1997"/>
            <p14:sldId id="376"/>
            <p14:sldId id="871"/>
            <p14:sldId id="1995"/>
            <p14:sldId id="371"/>
          </p14:sldIdLst>
        </p14:section>
        <p14:section name="Untitled Section" id="{BA336F6A-9CE9-43BE-8B66-2D27497DC5C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560" userDrawn="1">
          <p15:clr>
            <a:srgbClr val="A4A3A4"/>
          </p15:clr>
        </p15:guide>
        <p15:guide id="2" orient="horz" pos="1011" userDrawn="1">
          <p15:clr>
            <a:srgbClr val="A4A3A4"/>
          </p15:clr>
        </p15:guide>
        <p15:guide id="3" orient="horz" pos="3631" userDrawn="1">
          <p15:clr>
            <a:srgbClr val="A4A3A4"/>
          </p15:clr>
        </p15:guide>
        <p15:guide id="4" orient="horz" pos="2309" userDrawn="1">
          <p15:clr>
            <a:srgbClr val="A4A3A4"/>
          </p15:clr>
        </p15:guide>
        <p15:guide id="5" pos="5471" userDrawn="1">
          <p15:clr>
            <a:srgbClr val="A4A3A4"/>
          </p15:clr>
        </p15:guide>
        <p15:guide id="6" pos="295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pos="2075" userDrawn="1">
          <p15:clr>
            <a:srgbClr val="A4A3A4"/>
          </p15:clr>
        </p15:guide>
        <p15:guide id="9" pos="3889" userDrawn="1">
          <p15:clr>
            <a:srgbClr val="A4A3A4"/>
          </p15:clr>
        </p15:guide>
        <p15:guide id="10" pos="3679" userDrawn="1">
          <p15:clr>
            <a:srgbClr val="A4A3A4"/>
          </p15:clr>
        </p15:guide>
        <p15:guide id="11" pos="2852" userDrawn="1">
          <p15:clr>
            <a:srgbClr val="A4A3A4"/>
          </p15:clr>
        </p15:guide>
        <p15:guide id="12" pos="18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BE2"/>
    <a:srgbClr val="1F497D"/>
    <a:srgbClr val="89898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5"/>
    <p:restoredTop sz="93048"/>
  </p:normalViewPr>
  <p:slideViewPr>
    <p:cSldViewPr snapToGrid="0" snapToObjects="1">
      <p:cViewPr varScale="1">
        <p:scale>
          <a:sx n="115" d="100"/>
          <a:sy n="115" d="100"/>
        </p:scale>
        <p:origin x="496" y="240"/>
      </p:cViewPr>
      <p:guideLst>
        <p:guide orient="horz" pos="2560"/>
        <p:guide orient="horz" pos="1011"/>
        <p:guide orient="horz" pos="3631"/>
        <p:guide orient="horz" pos="2309"/>
        <p:guide pos="5471"/>
        <p:guide pos="295"/>
        <p:guide/>
        <p:guide pos="2075"/>
        <p:guide pos="3889"/>
        <p:guide pos="3679"/>
        <p:guide pos="2852"/>
        <p:guide pos="18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-419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D2C41-C2D0-FF45-8B99-3885B7F78EB1}" type="datetimeFigureOut">
              <a:rPr lang="en-US" smtClean="0"/>
              <a:t>12/3/19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C406-2681-664E-BB07-370330405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6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48ED6-3360-EB40-9D40-476C2156E9E8}" type="datetimeFigureOut">
              <a:rPr lang="en-US" smtClean="0"/>
              <a:t>12/3/19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10DA6-9909-7D4F-83A2-7593F71DD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52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03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Plant Projects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573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000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" y="0"/>
            <a:ext cx="9143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572" y="0"/>
            <a:ext cx="64364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43" y="123515"/>
            <a:ext cx="2064288" cy="8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0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E562E4-B47D-7240-931F-F752125E2C9E}"/>
              </a:ext>
            </a:extLst>
          </p:cNvPr>
          <p:cNvSpPr/>
          <p:nvPr userDrawn="1"/>
        </p:nvSpPr>
        <p:spPr>
          <a:xfrm>
            <a:off x="5" y="0"/>
            <a:ext cx="9143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EA7B22-72CF-1E40-83D2-E5A07876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7572" y="0"/>
            <a:ext cx="64364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4DE0B-BAB3-D24A-9345-11EC497F14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43" y="123515"/>
            <a:ext cx="2064288" cy="8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0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"/>
            <a:ext cx="9144000" cy="631372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891939"/>
            <a:ext cx="9144000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93" y="4891939"/>
            <a:ext cx="8226425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183808"/>
            <a:ext cx="9144000" cy="2183808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88" y="2538981"/>
            <a:ext cx="8226426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96" y="186645"/>
            <a:ext cx="2842337" cy="10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3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43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"/>
            <a:ext cx="9144000" cy="631372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891939"/>
            <a:ext cx="9144000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93" y="4891939"/>
            <a:ext cx="8226425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183808"/>
            <a:ext cx="9144000" cy="2183808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88" y="2538981"/>
            <a:ext cx="8226426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96" y="186645"/>
            <a:ext cx="2842337" cy="10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8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8" y="2130853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5" y="3886652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241087" indent="0" algn="ctr">
              <a:buNone/>
              <a:defRPr/>
            </a:lvl2pPr>
            <a:lvl3pPr marL="482175" indent="0" algn="ctr">
              <a:buNone/>
              <a:defRPr/>
            </a:lvl3pPr>
            <a:lvl4pPr marL="723261" indent="0" algn="ctr">
              <a:buNone/>
              <a:defRPr/>
            </a:lvl4pPr>
            <a:lvl5pPr marL="964348" indent="0" algn="ctr">
              <a:buNone/>
              <a:defRPr/>
            </a:lvl5pPr>
            <a:lvl6pPr marL="1205435" indent="0" algn="ctr">
              <a:buNone/>
              <a:defRPr/>
            </a:lvl6pPr>
            <a:lvl7pPr marL="1446523" indent="0" algn="ctr">
              <a:buNone/>
              <a:defRPr/>
            </a:lvl7pPr>
            <a:lvl8pPr marL="1687608" indent="0" algn="ctr">
              <a:buNone/>
              <a:defRPr/>
            </a:lvl8pPr>
            <a:lvl9pPr marL="192869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99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129" y="6356355"/>
            <a:ext cx="516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1"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58720" y="-142629"/>
            <a:ext cx="9447494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463" y="6323779"/>
            <a:ext cx="9166199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3" tIns="34283" rIns="68563" bIns="34283" anchor="ctr"/>
          <a:lstStyle/>
          <a:p>
            <a:pPr algn="ctr" defTabSz="342803">
              <a:defRPr/>
            </a:pPr>
            <a:endParaRPr lang="en-US" sz="135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342803">
              <a:defRPr/>
            </a:pPr>
            <a:endParaRPr lang="en-US" sz="135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44" y="6457862"/>
            <a:ext cx="1570468" cy="263615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B08FBF34-4E67-6C47-A78A-9C135843AE40}"/>
              </a:ext>
            </a:extLst>
          </p:cNvPr>
          <p:cNvSpPr/>
          <p:nvPr userDrawn="1"/>
        </p:nvSpPr>
        <p:spPr>
          <a:xfrm>
            <a:off x="5" y="0"/>
            <a:ext cx="9143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24CD79B7-4787-7344-A8E3-991F38CC2D9C}"/>
              </a:ext>
            </a:extLst>
          </p:cNvPr>
          <p:cNvSpPr txBox="1">
            <a:spLocks/>
          </p:cNvSpPr>
          <p:nvPr userDrawn="1"/>
        </p:nvSpPr>
        <p:spPr>
          <a:xfrm>
            <a:off x="2707572" y="0"/>
            <a:ext cx="6436428" cy="1143000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/>
              <a:t>Click to edit Master title style</a:t>
            </a:r>
            <a:endParaRPr lang="en-US" sz="2100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1AF6C34-0601-C649-8859-7C59EC754F8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43" y="123515"/>
            <a:ext cx="2064288" cy="889536"/>
          </a:xfrm>
          <a:prstGeom prst="rect">
            <a:avLst/>
          </a:prstGeom>
        </p:spPr>
      </p:pic>
      <p:sp>
        <p:nvSpPr>
          <p:cNvPr id="52" name="Slide Number Placeholder 5">
            <a:extLst>
              <a:ext uri="{FF2B5EF4-FFF2-40B4-BE49-F238E27FC236}">
                <a16:creationId xmlns:a16="http://schemas.microsoft.com/office/drawing/2014/main" id="{E4158C4F-914A-FE46-8584-9828923762B8}"/>
              </a:ext>
            </a:extLst>
          </p:cNvPr>
          <p:cNvSpPr txBox="1">
            <a:spLocks/>
          </p:cNvSpPr>
          <p:nvPr userDrawn="1"/>
        </p:nvSpPr>
        <p:spPr>
          <a:xfrm>
            <a:off x="8381618" y="6414263"/>
            <a:ext cx="5166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0E43B-7F43-FA45-AAB7-E054FD6CC4E3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053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8" r:id="rId2"/>
    <p:sldLayoutId id="2147483669" r:id="rId3"/>
  </p:sldLayoutIdLst>
  <p:hf hdr="0" ftr="0" dt="0"/>
  <p:txStyles>
    <p:titleStyle>
      <a:lvl1pPr algn="ctr" defTabSz="342891" rtl="0" eaLnBrk="1" latinLnBrk="0" hangingPunct="1"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1pPr>
      <a:lvl2pPr marL="557199" indent="-214308" algn="l" defTabSz="342891" rtl="0" eaLnBrk="1" latinLnBrk="0" hangingPunct="1">
        <a:spcBef>
          <a:spcPct val="20000"/>
        </a:spcBef>
        <a:buFont typeface="Courier New"/>
        <a:buChar char="o"/>
        <a:defRPr sz="1500" kern="1200">
          <a:solidFill>
            <a:srgbClr val="1F497D"/>
          </a:solidFill>
          <a:latin typeface="+mj-lt"/>
          <a:ea typeface="+mn-ea"/>
          <a:cs typeface="+mn-cs"/>
        </a:defRPr>
      </a:lvl2pPr>
      <a:lvl3pPr marL="857229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rgbClr val="1F497D"/>
          </a:solidFill>
          <a:latin typeface="+mj-lt"/>
          <a:ea typeface="+mn-ea"/>
          <a:cs typeface="+mn-cs"/>
        </a:defRPr>
      </a:lvl3pPr>
      <a:lvl4pPr marL="1200121" indent="-171446" algn="l" defTabSz="342891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1F497D"/>
          </a:solidFill>
          <a:latin typeface="+mj-lt"/>
          <a:ea typeface="+mn-ea"/>
          <a:cs typeface="+mn-cs"/>
        </a:defRPr>
      </a:lvl4pPr>
      <a:lvl5pPr marL="1543012" indent="-171446" algn="l" defTabSz="342891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1F497D"/>
          </a:solidFill>
          <a:latin typeface="+mj-lt"/>
          <a:ea typeface="+mn-ea"/>
          <a:cs typeface="+mn-cs"/>
        </a:defRPr>
      </a:lvl5pPr>
      <a:lvl6pPr marL="1885904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129" y="6356355"/>
            <a:ext cx="516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260E43B-7F43-FA45-AAB7-E054FD6CC4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58720" y="-142629"/>
            <a:ext cx="9447494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463" y="6323779"/>
            <a:ext cx="9166199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3" tIns="34283" rIns="68563" bIns="34283" anchor="ctr"/>
          <a:lstStyle/>
          <a:p>
            <a:pPr marL="0" marR="0" lvl="0" indent="0" algn="ctr" defTabSz="3428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lvl="0" indent="0" algn="ctr" defTabSz="3428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44" y="6457862"/>
            <a:ext cx="1570468" cy="263615"/>
          </a:xfrm>
          <a:prstGeom prst="rect">
            <a:avLst/>
          </a:prstGeom>
        </p:spPr>
      </p:pic>
      <p:sp>
        <p:nvSpPr>
          <p:cNvPr id="49" name="Slide Number Placeholder 5">
            <a:extLst>
              <a:ext uri="{FF2B5EF4-FFF2-40B4-BE49-F238E27FC236}">
                <a16:creationId xmlns:a16="http://schemas.microsoft.com/office/drawing/2014/main" id="{860AFC17-3B36-EA45-B648-1799106AA9B4}"/>
              </a:ext>
            </a:extLst>
          </p:cNvPr>
          <p:cNvSpPr txBox="1">
            <a:spLocks/>
          </p:cNvSpPr>
          <p:nvPr userDrawn="1"/>
        </p:nvSpPr>
        <p:spPr>
          <a:xfrm>
            <a:off x="8311099" y="6414263"/>
            <a:ext cx="5166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0E43B-7F43-FA45-AAB7-E054FD6CC4E3}" type="slidenum">
              <a:rPr lang="en-US" sz="1800" smtClean="0"/>
              <a:pPr/>
              <a:t>‹#›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4897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1" r:id="rId3"/>
  </p:sldLayoutIdLst>
  <p:hf hdr="0" ftr="0" dt="0"/>
  <p:txStyles>
    <p:titleStyle>
      <a:lvl1pPr algn="ctr" defTabSz="342891" rtl="0" eaLnBrk="1" latinLnBrk="0" hangingPunct="1"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1pPr>
      <a:lvl2pPr marL="557199" indent="-214308" algn="l" defTabSz="342891" rtl="0" eaLnBrk="1" latinLnBrk="0" hangingPunct="1">
        <a:spcBef>
          <a:spcPct val="20000"/>
        </a:spcBef>
        <a:buFont typeface="Courier New"/>
        <a:buChar char="o"/>
        <a:defRPr sz="1500" kern="1200">
          <a:solidFill>
            <a:srgbClr val="1F497D"/>
          </a:solidFill>
          <a:latin typeface="+mj-lt"/>
          <a:ea typeface="+mn-ea"/>
          <a:cs typeface="+mn-cs"/>
        </a:defRPr>
      </a:lvl2pPr>
      <a:lvl3pPr marL="857229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rgbClr val="1F497D"/>
          </a:solidFill>
          <a:latin typeface="+mj-lt"/>
          <a:ea typeface="+mn-ea"/>
          <a:cs typeface="+mn-cs"/>
        </a:defRPr>
      </a:lvl3pPr>
      <a:lvl4pPr marL="1200121" indent="-171446" algn="l" defTabSz="342891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1F497D"/>
          </a:solidFill>
          <a:latin typeface="+mj-lt"/>
          <a:ea typeface="+mn-ea"/>
          <a:cs typeface="+mn-cs"/>
        </a:defRPr>
      </a:lvl4pPr>
      <a:lvl5pPr marL="1543012" indent="-171446" algn="l" defTabSz="342891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1F497D"/>
          </a:solidFill>
          <a:latin typeface="+mj-lt"/>
          <a:ea typeface="+mn-ea"/>
          <a:cs typeface="+mn-cs"/>
        </a:defRPr>
      </a:lvl5pPr>
      <a:lvl6pPr marL="1885904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87095" y="4246506"/>
            <a:ext cx="6169819" cy="1048428"/>
          </a:xfrm>
        </p:spPr>
        <p:txBody>
          <a:bodyPr>
            <a:normAutofit/>
          </a:bodyPr>
          <a:lstStyle/>
          <a:p>
            <a:r>
              <a:rPr lang="en-US" b="1" dirty="0"/>
              <a:t>G. </a:t>
            </a:r>
            <a:r>
              <a:rPr lang="en-US" b="1" dirty="0" err="1"/>
              <a:t>Velev</a:t>
            </a:r>
            <a:r>
              <a:rPr lang="en-US" b="1" dirty="0"/>
              <a:t>, G. </a:t>
            </a:r>
            <a:r>
              <a:rPr lang="en-US" b="1" dirty="0" err="1"/>
              <a:t>Sabbi</a:t>
            </a:r>
            <a:r>
              <a:rPr lang="en-US" b="1" dirty="0"/>
              <a:t> and S. </a:t>
            </a:r>
            <a:r>
              <a:rPr lang="en-US" b="1" dirty="0" err="1"/>
              <a:t>Prestemon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487095" y="2729789"/>
            <a:ext cx="616981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H</a:t>
            </a:r>
            <a:r>
              <a:rPr lang="en-US" sz="2400" dirty="0">
                <a:solidFill>
                  <a:schemeClr val="bg1"/>
                </a:solidFill>
              </a:rPr>
              <a:t>igh </a:t>
            </a:r>
            <a:r>
              <a:rPr lang="en-US" sz="2400" dirty="0">
                <a:solidFill>
                  <a:srgbClr val="FF0000"/>
                </a:solidFill>
              </a:rPr>
              <a:t>F</a:t>
            </a:r>
            <a:r>
              <a:rPr lang="en-US" sz="2400" dirty="0">
                <a:solidFill>
                  <a:schemeClr val="bg1"/>
                </a:solidFill>
              </a:rPr>
              <a:t>ield </a:t>
            </a:r>
            <a:r>
              <a:rPr lang="en-US" sz="2400" dirty="0">
                <a:solidFill>
                  <a:srgbClr val="FF0000"/>
                </a:solidFill>
              </a:rPr>
              <a:t>V</a:t>
            </a:r>
            <a:r>
              <a:rPr lang="en-US" sz="2400" dirty="0">
                <a:solidFill>
                  <a:schemeClr val="bg1"/>
                </a:solidFill>
              </a:rPr>
              <a:t>ertical 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>
                <a:solidFill>
                  <a:schemeClr val="bg1"/>
                </a:solidFill>
              </a:rPr>
              <a:t>agnet </a:t>
            </a:r>
            <a:r>
              <a:rPr lang="en-US" sz="2400" dirty="0">
                <a:solidFill>
                  <a:srgbClr val="FF0000"/>
                </a:solidFill>
              </a:rPr>
              <a:t>T</a:t>
            </a:r>
            <a:r>
              <a:rPr lang="en-US" sz="2400" dirty="0">
                <a:solidFill>
                  <a:schemeClr val="bg1"/>
                </a:solidFill>
              </a:rPr>
              <a:t>est </a:t>
            </a:r>
            <a:r>
              <a:rPr lang="en-US" sz="2400" dirty="0">
                <a:solidFill>
                  <a:srgbClr val="FF0000"/>
                </a:solidFill>
              </a:rPr>
              <a:t>F</a:t>
            </a:r>
            <a:r>
              <a:rPr lang="en-US" sz="2400" dirty="0">
                <a:solidFill>
                  <a:schemeClr val="bg1"/>
                </a:solidFill>
              </a:rPr>
              <a:t>acility  for Conductor, Cable  and Magnet R&amp;D</a:t>
            </a:r>
          </a:p>
          <a:p>
            <a:pPr algn="ctr"/>
            <a:endParaRPr lang="en-US" sz="1500" dirty="0">
              <a:solidFill>
                <a:schemeClr val="bg1"/>
              </a:solidFill>
            </a:endParaRP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MDP  Roadmap Workshop,  December  4-5, 2019</a:t>
            </a:r>
          </a:p>
        </p:txBody>
      </p:sp>
    </p:spTree>
    <p:extLst>
      <p:ext uri="{BB962C8B-B14F-4D97-AF65-F5344CB8AC3E}">
        <p14:creationId xmlns:p14="http://schemas.microsoft.com/office/powerpoint/2010/main" val="173575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120EE-3335-A948-AF38-A8D286AED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Construction Drawings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524995-59A4-4248-B321-366DEE485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4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189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154D8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189" algn="l" defTabSz="457189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377" algn="l" defTabSz="457189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566" algn="l" defTabSz="457189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754" algn="l" defTabSz="457189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5943" algn="l" defTabSz="457189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131" algn="l" defTabSz="457189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320" algn="l" defTabSz="457189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509" algn="l" defTabSz="457189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/>
              <a:t>Hi-lumi Workshop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D374EE-7306-534A-AEE1-68275762B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DE964E-4CCC-8540-94BA-7E336A85DC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8007"/>
            <a:ext cx="9144000" cy="563743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C8B07B2-A4C0-484D-ACFA-688603617A11}"/>
              </a:ext>
            </a:extLst>
          </p:cNvPr>
          <p:cNvSpPr/>
          <p:nvPr/>
        </p:nvSpPr>
        <p:spPr>
          <a:xfrm>
            <a:off x="1647173" y="2035480"/>
            <a:ext cx="859983" cy="8079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DE868E-E41A-1249-854E-B0C48B423631}"/>
              </a:ext>
            </a:extLst>
          </p:cNvPr>
          <p:cNvCxnSpPr>
            <a:stCxn id="3" idx="6"/>
          </p:cNvCxnSpPr>
          <p:nvPr/>
        </p:nvCxnSpPr>
        <p:spPr>
          <a:xfrm flipV="1">
            <a:off x="2507156" y="2098110"/>
            <a:ext cx="2064844" cy="341334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226F21B-C79F-3B4D-A983-5CC5CF58EDEB}"/>
              </a:ext>
            </a:extLst>
          </p:cNvPr>
          <p:cNvSpPr txBox="1"/>
          <p:nvPr/>
        </p:nvSpPr>
        <p:spPr>
          <a:xfrm>
            <a:off x="4573950" y="1923094"/>
            <a:ext cx="1564852" cy="369332"/>
          </a:xfrm>
          <a:custGeom>
            <a:avLst/>
            <a:gdLst>
              <a:gd name="connsiteX0" fmla="*/ 0 w 1564852"/>
              <a:gd name="connsiteY0" fmla="*/ 0 h 369332"/>
              <a:gd name="connsiteX1" fmla="*/ 505969 w 1564852"/>
              <a:gd name="connsiteY1" fmla="*/ 0 h 369332"/>
              <a:gd name="connsiteX2" fmla="*/ 980641 w 1564852"/>
              <a:gd name="connsiteY2" fmla="*/ 0 h 369332"/>
              <a:gd name="connsiteX3" fmla="*/ 1564852 w 1564852"/>
              <a:gd name="connsiteY3" fmla="*/ 0 h 369332"/>
              <a:gd name="connsiteX4" fmla="*/ 1564852 w 1564852"/>
              <a:gd name="connsiteY4" fmla="*/ 369332 h 369332"/>
              <a:gd name="connsiteX5" fmla="*/ 1074532 w 1564852"/>
              <a:gd name="connsiteY5" fmla="*/ 369332 h 369332"/>
              <a:gd name="connsiteX6" fmla="*/ 521617 w 1564852"/>
              <a:gd name="connsiteY6" fmla="*/ 369332 h 369332"/>
              <a:gd name="connsiteX7" fmla="*/ 0 w 1564852"/>
              <a:gd name="connsiteY7" fmla="*/ 369332 h 369332"/>
              <a:gd name="connsiteX8" fmla="*/ 0 w 156485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4852" h="369332" extrusionOk="0">
                <a:moveTo>
                  <a:pt x="0" y="0"/>
                </a:moveTo>
                <a:cubicBezTo>
                  <a:pt x="122065" y="-57961"/>
                  <a:pt x="347683" y="32341"/>
                  <a:pt x="505969" y="0"/>
                </a:cubicBezTo>
                <a:cubicBezTo>
                  <a:pt x="664255" y="-32341"/>
                  <a:pt x="823608" y="47117"/>
                  <a:pt x="980641" y="0"/>
                </a:cubicBezTo>
                <a:cubicBezTo>
                  <a:pt x="1137674" y="-47117"/>
                  <a:pt x="1405015" y="40195"/>
                  <a:pt x="1564852" y="0"/>
                </a:cubicBezTo>
                <a:cubicBezTo>
                  <a:pt x="1600440" y="113493"/>
                  <a:pt x="1538045" y="197069"/>
                  <a:pt x="1564852" y="369332"/>
                </a:cubicBezTo>
                <a:cubicBezTo>
                  <a:pt x="1454456" y="424850"/>
                  <a:pt x="1288995" y="337847"/>
                  <a:pt x="1074532" y="369332"/>
                </a:cubicBezTo>
                <a:cubicBezTo>
                  <a:pt x="860069" y="400817"/>
                  <a:pt x="768458" y="307049"/>
                  <a:pt x="521617" y="369332"/>
                </a:cubicBezTo>
                <a:cubicBezTo>
                  <a:pt x="274776" y="431615"/>
                  <a:pt x="226269" y="332335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dirty="0"/>
              <a:t>Current VMTF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9ACF36C-C2DB-7E4E-ACE4-A224E436DB17}"/>
              </a:ext>
            </a:extLst>
          </p:cNvPr>
          <p:cNvSpPr/>
          <p:nvPr/>
        </p:nvSpPr>
        <p:spPr>
          <a:xfrm>
            <a:off x="2782867" y="3922735"/>
            <a:ext cx="859983" cy="807928"/>
          </a:xfrm>
          <a:prstGeom prst="ellipse">
            <a:avLst/>
          </a:prstGeom>
          <a:noFill/>
          <a:ln w="38100">
            <a:solidFill>
              <a:srgbClr val="203BE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425CE4A-D3ED-3342-A127-0CE1BD28366F}"/>
              </a:ext>
            </a:extLst>
          </p:cNvPr>
          <p:cNvCxnSpPr>
            <a:cxnSpLocks/>
          </p:cNvCxnSpPr>
          <p:nvPr/>
        </p:nvCxnSpPr>
        <p:spPr>
          <a:xfrm flipV="1">
            <a:off x="3539578" y="3709804"/>
            <a:ext cx="1339310" cy="356730"/>
          </a:xfrm>
          <a:prstGeom prst="straightConnector1">
            <a:avLst/>
          </a:prstGeom>
          <a:ln>
            <a:solidFill>
              <a:srgbClr val="203BE2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EA1C845-4A3A-4743-9D47-5920387B2FDD}"/>
              </a:ext>
            </a:extLst>
          </p:cNvPr>
          <p:cNvSpPr txBox="1"/>
          <p:nvPr/>
        </p:nvSpPr>
        <p:spPr>
          <a:xfrm>
            <a:off x="4893363" y="3379437"/>
            <a:ext cx="1463595" cy="369332"/>
          </a:xfrm>
          <a:custGeom>
            <a:avLst/>
            <a:gdLst>
              <a:gd name="connsiteX0" fmla="*/ 0 w 1463595"/>
              <a:gd name="connsiteY0" fmla="*/ 0 h 369332"/>
              <a:gd name="connsiteX1" fmla="*/ 473229 w 1463595"/>
              <a:gd name="connsiteY1" fmla="*/ 0 h 369332"/>
              <a:gd name="connsiteX2" fmla="*/ 917186 w 1463595"/>
              <a:gd name="connsiteY2" fmla="*/ 0 h 369332"/>
              <a:gd name="connsiteX3" fmla="*/ 1463595 w 1463595"/>
              <a:gd name="connsiteY3" fmla="*/ 0 h 369332"/>
              <a:gd name="connsiteX4" fmla="*/ 1463595 w 1463595"/>
              <a:gd name="connsiteY4" fmla="*/ 369332 h 369332"/>
              <a:gd name="connsiteX5" fmla="*/ 1005002 w 1463595"/>
              <a:gd name="connsiteY5" fmla="*/ 369332 h 369332"/>
              <a:gd name="connsiteX6" fmla="*/ 487865 w 1463595"/>
              <a:gd name="connsiteY6" fmla="*/ 369332 h 369332"/>
              <a:gd name="connsiteX7" fmla="*/ 0 w 1463595"/>
              <a:gd name="connsiteY7" fmla="*/ 369332 h 369332"/>
              <a:gd name="connsiteX8" fmla="*/ 0 w 1463595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3595" h="369332" extrusionOk="0">
                <a:moveTo>
                  <a:pt x="0" y="0"/>
                </a:moveTo>
                <a:cubicBezTo>
                  <a:pt x="213567" y="-47155"/>
                  <a:pt x="270016" y="19871"/>
                  <a:pt x="473229" y="0"/>
                </a:cubicBezTo>
                <a:cubicBezTo>
                  <a:pt x="676442" y="-19871"/>
                  <a:pt x="782331" y="29077"/>
                  <a:pt x="917186" y="0"/>
                </a:cubicBezTo>
                <a:cubicBezTo>
                  <a:pt x="1052041" y="-29077"/>
                  <a:pt x="1350204" y="55735"/>
                  <a:pt x="1463595" y="0"/>
                </a:cubicBezTo>
                <a:cubicBezTo>
                  <a:pt x="1499183" y="113493"/>
                  <a:pt x="1436788" y="197069"/>
                  <a:pt x="1463595" y="369332"/>
                </a:cubicBezTo>
                <a:cubicBezTo>
                  <a:pt x="1255242" y="423954"/>
                  <a:pt x="1220521" y="325480"/>
                  <a:pt x="1005002" y="369332"/>
                </a:cubicBezTo>
                <a:cubicBezTo>
                  <a:pt x="789483" y="413184"/>
                  <a:pt x="698087" y="309084"/>
                  <a:pt x="487865" y="369332"/>
                </a:cubicBezTo>
                <a:cubicBezTo>
                  <a:pt x="277643" y="429580"/>
                  <a:pt x="141269" y="340526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noFill/>
          <a:ln>
            <a:solidFill>
              <a:srgbClr val="203BE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dirty="0"/>
              <a:t>HFVMTF </a:t>
            </a:r>
          </a:p>
        </p:txBody>
      </p:sp>
    </p:spTree>
    <p:extLst>
      <p:ext uri="{BB962C8B-B14F-4D97-AF65-F5344CB8AC3E}">
        <p14:creationId xmlns:p14="http://schemas.microsoft.com/office/powerpoint/2010/main" val="2900238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A37D2-B06F-B546-A5A1-AEA7636D7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754" y="129310"/>
            <a:ext cx="5180282" cy="849745"/>
          </a:xfrm>
        </p:spPr>
        <p:txBody>
          <a:bodyPr/>
          <a:lstStyle/>
          <a:p>
            <a:r>
              <a:rPr lang="en-US" dirty="0"/>
              <a:t>HFVMTF  pit and cryostat:  Timeline and Milestones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BEE4F8-6A37-534D-99DF-BBD092761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60" y="1355434"/>
            <a:ext cx="8320679" cy="471285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78943A8-8B51-FF46-A0BF-6DC3CF1C43D2}"/>
              </a:ext>
            </a:extLst>
          </p:cNvPr>
          <p:cNvSpPr/>
          <p:nvPr/>
        </p:nvSpPr>
        <p:spPr>
          <a:xfrm>
            <a:off x="4170556" y="5502566"/>
            <a:ext cx="992458" cy="4703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6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54B57-213D-BB4C-BC70-3565E9DF5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FA9F3D-BCF6-AF48-8F34-6CA108F5DAC8}"/>
              </a:ext>
            </a:extLst>
          </p:cNvPr>
          <p:cNvSpPr/>
          <p:nvPr/>
        </p:nvSpPr>
        <p:spPr>
          <a:xfrm>
            <a:off x="0" y="1156447"/>
            <a:ext cx="918702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Utopia"/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For the test facilities next step includes: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Design, procure and build QP and QM system (for AUP - will be ready in Feb2020)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 Purchase  two sets of PSs,  for the  main magnet and the test samples/coils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 Final integration of the test facility,  receive  Operation  Reediness status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If we receive the second tranche  of funds in FY20 the test pit can be operation at the end of 2021 (FY22).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7F90E1-1AEA-754A-99AE-F4DCD2AA2BE8}"/>
              </a:ext>
            </a:extLst>
          </p:cNvPr>
          <p:cNvGrpSpPr/>
          <p:nvPr/>
        </p:nvGrpSpPr>
        <p:grpSpPr>
          <a:xfrm>
            <a:off x="0" y="3060730"/>
            <a:ext cx="9174707" cy="3282600"/>
            <a:chOff x="0" y="2268347"/>
            <a:chExt cx="9174707" cy="3282600"/>
          </a:xfrm>
        </p:grpSpPr>
        <p:pic>
          <p:nvPicPr>
            <p:cNvPr id="9" name="Picture 8" descr="A circuit board&#10;&#10;Description automatically generated">
              <a:extLst>
                <a:ext uri="{FF2B5EF4-FFF2-40B4-BE49-F238E27FC236}">
                  <a16:creationId xmlns:a16="http://schemas.microsoft.com/office/drawing/2014/main" id="{7B6DE495-C68B-B34E-8C2E-F15DF3849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268347"/>
              <a:ext cx="4376799" cy="3282600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8821C07-9FDB-CE46-8A43-FB4C5A7DAC70}"/>
                </a:ext>
              </a:extLst>
            </p:cNvPr>
            <p:cNvGrpSpPr/>
            <p:nvPr/>
          </p:nvGrpSpPr>
          <p:grpSpPr>
            <a:xfrm>
              <a:off x="1002021" y="2268347"/>
              <a:ext cx="8172686" cy="3282600"/>
              <a:chOff x="1040854" y="2012003"/>
              <a:chExt cx="7734194" cy="3405364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36A6B27-E7C0-3C45-B7BB-52FBEFCE95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34564" y="2012003"/>
                <a:ext cx="4540484" cy="3405364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3E0FBE-46B3-364F-8568-09CFD54B56BB}"/>
                  </a:ext>
                </a:extLst>
              </p:cNvPr>
              <p:cNvSpPr txBox="1"/>
              <p:nvPr/>
            </p:nvSpPr>
            <p:spPr>
              <a:xfrm>
                <a:off x="1040854" y="4470755"/>
                <a:ext cx="7289211" cy="670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FF0000"/>
                    </a:solidFill>
                  </a:rPr>
                  <a:t>Next Generation of Digital Quench Protection and Monitoring  System.</a:t>
                </a:r>
              </a:p>
              <a:p>
                <a:pPr algn="ctr"/>
                <a:r>
                  <a:rPr lang="en-US" sz="1800" dirty="0">
                    <a:solidFill>
                      <a:srgbClr val="FF0000"/>
                    </a:solidFill>
                  </a:rPr>
                  <a:t>Chassis with 32 Isolated Analog Channels and Digital Controller.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747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D36C-5FCB-3147-A760-7E681F1FD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Quench Detection System GUI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F1CC82-641E-1445-A0EA-9627FC600624}"/>
              </a:ext>
            </a:extLst>
          </p:cNvPr>
          <p:cNvGrpSpPr/>
          <p:nvPr/>
        </p:nvGrpSpPr>
        <p:grpSpPr>
          <a:xfrm>
            <a:off x="219412" y="1238024"/>
            <a:ext cx="8705175" cy="4995183"/>
            <a:chOff x="178738" y="1001355"/>
            <a:chExt cx="8705175" cy="499518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340B81-533F-AE40-BD6E-153367D8C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0013" y="1001355"/>
              <a:ext cx="1936778" cy="271859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CF2E12E-12BD-DC45-BC62-1CDAFD84C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738" y="1049874"/>
              <a:ext cx="5657482" cy="365688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2C688E1-8A31-7148-8F86-A8A5DEFAE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9167" y="4216487"/>
              <a:ext cx="3014746" cy="178005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1984BAC-3B8B-024E-8C49-E6666B6F17CF}"/>
                </a:ext>
              </a:extLst>
            </p:cNvPr>
            <p:cNvSpPr txBox="1"/>
            <p:nvPr/>
          </p:nvSpPr>
          <p:spPr>
            <a:xfrm>
              <a:off x="6048198" y="3676958"/>
              <a:ext cx="27404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Main Quench Control Window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2791200-3B05-B342-BD83-61574F514C22}"/>
                </a:ext>
              </a:extLst>
            </p:cNvPr>
            <p:cNvSpPr txBox="1"/>
            <p:nvPr/>
          </p:nvSpPr>
          <p:spPr>
            <a:xfrm>
              <a:off x="788285" y="4720731"/>
              <a:ext cx="4412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 of 4 Magnet Quench Signal Monitoring Windows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641D20-A541-3B43-8580-40D658FA114F}"/>
                </a:ext>
              </a:extLst>
            </p:cNvPr>
            <p:cNvSpPr txBox="1"/>
            <p:nvPr/>
          </p:nvSpPr>
          <p:spPr>
            <a:xfrm>
              <a:off x="2016041" y="5414966"/>
              <a:ext cx="38201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Expert Mode Configuration &amp; Balancing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8858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A37D2-B06F-B546-A5A1-AEA7636D7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754" y="129310"/>
            <a:ext cx="5180282" cy="849745"/>
          </a:xfrm>
        </p:spPr>
        <p:txBody>
          <a:bodyPr/>
          <a:lstStyle/>
          <a:p>
            <a:r>
              <a:rPr lang="en-US" dirty="0"/>
              <a:t>HFVMTF  QP and QM:  Timeline and Milestones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B2A9D1-F050-DC48-8B67-164304343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93" y="1246932"/>
            <a:ext cx="8257011" cy="472899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21EADF3-68F0-7C4D-9547-53C0D3431EF4}"/>
              </a:ext>
            </a:extLst>
          </p:cNvPr>
          <p:cNvSpPr/>
          <p:nvPr/>
        </p:nvSpPr>
        <p:spPr>
          <a:xfrm>
            <a:off x="4059043" y="5644521"/>
            <a:ext cx="858644" cy="3222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31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A8AAC-F7D3-0B46-931A-25FAF8EB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Specifications - Magnet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47FEF2-AC51-DB45-A58E-6FC3F22A6607}"/>
              </a:ext>
            </a:extLst>
          </p:cNvPr>
          <p:cNvSpPr/>
          <p:nvPr/>
        </p:nvSpPr>
        <p:spPr>
          <a:xfrm>
            <a:off x="118335" y="1343929"/>
            <a:ext cx="8724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9C5E39-D69F-1C4B-B61C-C1511B6BDC6B}"/>
              </a:ext>
            </a:extLst>
          </p:cNvPr>
          <p:cNvSpPr/>
          <p:nvPr/>
        </p:nvSpPr>
        <p:spPr>
          <a:xfrm>
            <a:off x="0" y="1662831"/>
            <a:ext cx="91870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Background dipole field &gt; 15T, at 1.9 K with graded coils. This goal is comparable with the  previous facilities or other proposals  ~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HEPdipo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magnet.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Homogeneous field region &gt; 0.5-0.6 m, preferably &gt; 1 m. This requirement has a strong influence on the magnet  cost.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Well dimension is  100x150 mm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It would be  compatible with FRESCA2 and  SULTAN/EDIPO samples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Sample cryostat to accommodate sufficient  length to keep sample joint in low field.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Field quality in the transverse plane:  for now not specified. Current assumption is &lt;20 units for all harmonics at 35 mm radius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01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398463" y="838200"/>
            <a:ext cx="8516938" cy="0"/>
          </a:xfrm>
          <a:prstGeom prst="line">
            <a:avLst/>
          </a:prstGeom>
          <a:noFill/>
          <a:ln w="15875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01140"/>
            <a:ext cx="3612774" cy="362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47" y="972342"/>
            <a:ext cx="2656479" cy="182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995293"/>
            <a:ext cx="2041895" cy="180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371600" y="4191000"/>
            <a:ext cx="1143000" cy="838200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" name="Straight Arrow Connector 3"/>
          <p:cNvCxnSpPr>
            <a:endCxn id="1030" idx="2"/>
          </p:cNvCxnSpPr>
          <p:nvPr/>
        </p:nvCxnSpPr>
        <p:spPr bwMode="auto">
          <a:xfrm flipV="1">
            <a:off x="1958787" y="2801141"/>
            <a:ext cx="0" cy="1389859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630546" y="1029260"/>
            <a:ext cx="2656479" cy="1771879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285999" y="1066901"/>
            <a:ext cx="908221" cy="819840"/>
          </a:xfrm>
          <a:prstGeom prst="rect">
            <a:avLst/>
          </a:prstGeom>
          <a:noFill/>
          <a:ln w="22225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544786" y="1029260"/>
            <a:ext cx="1832363" cy="1771879"/>
          </a:xfrm>
          <a:prstGeom prst="rect">
            <a:avLst/>
          </a:prstGeom>
          <a:noFill/>
          <a:ln w="22225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3206155" y="1479576"/>
            <a:ext cx="354106" cy="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B050"/>
            </a:solidFill>
            <a:prstDash val="sysDash"/>
            <a:round/>
            <a:headEnd type="none" w="med" len="med"/>
            <a:tailEnd type="arrow"/>
          </a:ln>
          <a:effectLst/>
        </p:spPr>
      </p:cxn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5521695" y="1307544"/>
          <a:ext cx="3393705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1084">
                <a:tc>
                  <a:txBody>
                    <a:bodyPr/>
                    <a:lstStyle/>
                    <a:p>
                      <a:r>
                        <a:rPr lang="en-US" sz="1400" dirty="0"/>
                        <a:t>Parameter</a:t>
                      </a:r>
                    </a:p>
                  </a:txBody>
                  <a:tcPr marL="27432" marR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</a:t>
                      </a:r>
                    </a:p>
                  </a:txBody>
                  <a:tcPr marL="27432" marR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Cable 1</a:t>
                      </a:r>
                    </a:p>
                  </a:txBody>
                  <a:tcPr marL="27432" marR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Cable 2</a:t>
                      </a:r>
                    </a:p>
                  </a:txBody>
                  <a:tcPr marL="27432" marR="2743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084">
                <a:tc>
                  <a:txBody>
                    <a:bodyPr/>
                    <a:lstStyle/>
                    <a:p>
                      <a:r>
                        <a:rPr lang="en-US" sz="1400" dirty="0"/>
                        <a:t>Strand diam.</a:t>
                      </a:r>
                    </a:p>
                  </a:txBody>
                  <a:tcPr marL="27432" marR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mm</a:t>
                      </a:r>
                    </a:p>
                  </a:txBody>
                  <a:tcPr marL="27432" marR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1.1</a:t>
                      </a:r>
                    </a:p>
                  </a:txBody>
                  <a:tcPr marL="27432" marR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0.8</a:t>
                      </a:r>
                    </a:p>
                  </a:txBody>
                  <a:tcPr marL="27432" marR="274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084">
                <a:tc>
                  <a:txBody>
                    <a:bodyPr/>
                    <a:lstStyle/>
                    <a:p>
                      <a:r>
                        <a:rPr lang="en-US" sz="1400" dirty="0"/>
                        <a:t>No. strands</a:t>
                      </a:r>
                    </a:p>
                  </a:txBody>
                  <a:tcPr marL="27432" marR="2743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27432" marR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</a:t>
                      </a:r>
                    </a:p>
                  </a:txBody>
                  <a:tcPr marL="27432" marR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51</a:t>
                      </a:r>
                    </a:p>
                  </a:txBody>
                  <a:tcPr marL="27432" marR="274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084">
                <a:tc>
                  <a:txBody>
                    <a:bodyPr/>
                    <a:lstStyle/>
                    <a:p>
                      <a:r>
                        <a:rPr lang="en-US" sz="1400" dirty="0"/>
                        <a:t>Cable width</a:t>
                      </a:r>
                    </a:p>
                  </a:txBody>
                  <a:tcPr marL="27432" marR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mm</a:t>
                      </a:r>
                    </a:p>
                  </a:txBody>
                  <a:tcPr marL="27432" marR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22.0</a:t>
                      </a:r>
                    </a:p>
                  </a:txBody>
                  <a:tcPr marL="27432" marR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22.0</a:t>
                      </a:r>
                    </a:p>
                  </a:txBody>
                  <a:tcPr marL="27432" marR="274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084">
                <a:tc>
                  <a:txBody>
                    <a:bodyPr/>
                    <a:lstStyle/>
                    <a:p>
                      <a:r>
                        <a:rPr lang="en-US" sz="1400" dirty="0"/>
                        <a:t>Cable thickness</a:t>
                      </a:r>
                    </a:p>
                  </a:txBody>
                  <a:tcPr marL="27432" marR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mm</a:t>
                      </a:r>
                    </a:p>
                  </a:txBody>
                  <a:tcPr marL="27432" marR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1.95</a:t>
                      </a:r>
                    </a:p>
                  </a:txBody>
                  <a:tcPr marL="27432" marR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1.4</a:t>
                      </a:r>
                    </a:p>
                  </a:txBody>
                  <a:tcPr marL="27432" marR="2743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25247" y="1132003"/>
            <a:ext cx="83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23 turns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64038" y="1483016"/>
            <a:ext cx="835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23 turns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50229" y="1124233"/>
            <a:ext cx="835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32 turns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65840" y="1480555"/>
            <a:ext cx="835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32 turns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56932" y="2012629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32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8200" y="2362200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32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83137" y="2012629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92766" y="2362200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4460967" y="1029260"/>
            <a:ext cx="0" cy="201874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612004" y="2801141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Cable 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00747" y="2794389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Cable 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21694" y="3029744"/>
            <a:ext cx="33937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500" b="1" dirty="0">
                <a:latin typeface="+mj-lt"/>
              </a:rPr>
              <a:t>At 15 T (~81% SSL @4.5K)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91200" y="967078"/>
            <a:ext cx="2819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500" b="1" dirty="0">
                <a:solidFill>
                  <a:srgbClr val="FF0000"/>
                </a:solidFill>
                <a:latin typeface="+mj-lt"/>
              </a:rPr>
              <a:t>Cable Parameters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3819953" y="4800600"/>
          <a:ext cx="5104629" cy="139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9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9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5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29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/>
                        <a:t>Parameter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</a:t>
                      </a:r>
                      <a:r>
                        <a:rPr lang="en-US" sz="1400" baseline="0" dirty="0"/>
                        <a:t>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5720" marR="45720" marT="18288" marB="1828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Peak field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15.18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11.36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15.31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10.65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5720" marR="45720" marT="18288" marB="1828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Horizontal force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MN/m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6.1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5720" marR="45720" marT="18288" marB="1828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Ave. horiz. stress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MPa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5720" marR="45720" marT="18288" marB="1828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Vertical force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MN/m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-1.8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-3.8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-1.1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5720" marR="45720" marT="18288" marB="1828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140939" y="4450100"/>
            <a:ext cx="45633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500" b="1" dirty="0">
                <a:solidFill>
                  <a:srgbClr val="FF0000"/>
                </a:solidFill>
                <a:latin typeface="+mj-lt"/>
              </a:rPr>
              <a:t>Peak field and forces at 15 T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5521695" y="3347692"/>
          <a:ext cx="3393706" cy="999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971">
                <a:tc>
                  <a:txBody>
                    <a:bodyPr/>
                    <a:lstStyle/>
                    <a:p>
                      <a:r>
                        <a:rPr lang="en-US" sz="1400" dirty="0"/>
                        <a:t>Parameter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Value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971">
                <a:tc>
                  <a:txBody>
                    <a:bodyPr/>
                    <a:lstStyle/>
                    <a:p>
                      <a:r>
                        <a:rPr lang="en-US" sz="1400" dirty="0"/>
                        <a:t>Operating</a:t>
                      </a:r>
                      <a:r>
                        <a:rPr lang="en-US" sz="1400" baseline="0" dirty="0"/>
                        <a:t> c</a:t>
                      </a:r>
                      <a:r>
                        <a:rPr lang="en-US" sz="1400" dirty="0"/>
                        <a:t>urrent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kA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11.8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971">
                <a:tc>
                  <a:txBody>
                    <a:bodyPr/>
                    <a:lstStyle/>
                    <a:p>
                      <a:r>
                        <a:rPr lang="en-US" sz="1400" dirty="0"/>
                        <a:t>Stray field at 1</a:t>
                      </a:r>
                      <a:r>
                        <a:rPr lang="en-US" sz="1400" baseline="0" dirty="0"/>
                        <a:t> m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0.34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971">
                <a:tc>
                  <a:txBody>
                    <a:bodyPr/>
                    <a:lstStyle/>
                    <a:p>
                      <a:r>
                        <a:rPr lang="en-US" sz="1400" dirty="0"/>
                        <a:t>Stored energy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MJ/m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6.4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158" y="3296229"/>
            <a:ext cx="1740243" cy="117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01BAA8A-3A2E-F640-8A0F-3B7A23FCD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7572" y="0"/>
            <a:ext cx="6436428" cy="818778"/>
          </a:xfrm>
        </p:spPr>
        <p:txBody>
          <a:bodyPr/>
          <a:lstStyle/>
          <a:p>
            <a:r>
              <a:rPr lang="en-US" dirty="0"/>
              <a:t>Preliminary  Magnet Design (G. </a:t>
            </a:r>
            <a:r>
              <a:rPr lang="en-US" dirty="0" err="1"/>
              <a:t>Sabbi</a:t>
            </a:r>
            <a:r>
              <a:rPr lang="en-US" dirty="0"/>
              <a:t> et al.)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021CA6E-113A-384C-B145-25B282C33854}"/>
              </a:ext>
            </a:extLst>
          </p:cNvPr>
          <p:cNvGrpSpPr/>
          <p:nvPr/>
        </p:nvGrpSpPr>
        <p:grpSpPr>
          <a:xfrm>
            <a:off x="564911" y="3567403"/>
            <a:ext cx="3187395" cy="2023750"/>
            <a:chOff x="4651570" y="2401608"/>
            <a:chExt cx="3187395" cy="196333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543FD38-D5AB-E74D-9681-20B383D1A677}"/>
                </a:ext>
              </a:extLst>
            </p:cNvPr>
            <p:cNvGrpSpPr/>
            <p:nvPr/>
          </p:nvGrpSpPr>
          <p:grpSpPr>
            <a:xfrm>
              <a:off x="4651570" y="2401608"/>
              <a:ext cx="3187395" cy="1963331"/>
              <a:chOff x="6634999" y="4597296"/>
              <a:chExt cx="2622901" cy="1669638"/>
            </a:xfrm>
            <a:solidFill>
              <a:schemeClr val="bg1"/>
            </a:solidFill>
          </p:grpSpPr>
          <p:pic>
            <p:nvPicPr>
              <p:cNvPr id="44" name="Picture 43" descr=":Testwell.pdf">
                <a:extLst>
                  <a:ext uri="{FF2B5EF4-FFF2-40B4-BE49-F238E27FC236}">
                    <a16:creationId xmlns:a16="http://schemas.microsoft.com/office/drawing/2014/main" id="{0AD05C3D-8301-5E46-9CF2-1E57AA49A38C}"/>
                  </a:ext>
                </a:extLst>
              </p:cNvPr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3104" y="4597296"/>
                <a:ext cx="1920875" cy="148463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013A363-0F9F-6342-A16A-5AA117BD055B}"/>
                  </a:ext>
                </a:extLst>
              </p:cNvPr>
              <p:cNvSpPr/>
              <p:nvPr/>
            </p:nvSpPr>
            <p:spPr>
              <a:xfrm>
                <a:off x="6634999" y="6038404"/>
                <a:ext cx="2622901" cy="22853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Semi rectangular aperture of 100x150 mm</a:t>
                </a:r>
                <a:r>
                  <a:rPr lang="en-US" sz="1200" baseline="300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en-US" sz="1200" baseline="30000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7898476-2141-0541-AA3E-58782536483C}"/>
                </a:ext>
              </a:extLst>
            </p:cNvPr>
            <p:cNvGrpSpPr/>
            <p:nvPr/>
          </p:nvGrpSpPr>
          <p:grpSpPr>
            <a:xfrm>
              <a:off x="6009777" y="2886375"/>
              <a:ext cx="194154" cy="388121"/>
              <a:chOff x="2906038" y="2574099"/>
              <a:chExt cx="194154" cy="388121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3BED63C-E236-FA4B-A3E6-A69A7972B6F6}"/>
                  </a:ext>
                </a:extLst>
              </p:cNvPr>
              <p:cNvSpPr txBox="1"/>
              <p:nvPr/>
            </p:nvSpPr>
            <p:spPr>
              <a:xfrm>
                <a:off x="2906038" y="2592888"/>
                <a:ext cx="563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 </a:t>
                </a:r>
              </a:p>
            </p:txBody>
          </p: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87A4C9C6-F121-D441-91C3-02A09CF681F8}"/>
                  </a:ext>
                </a:extLst>
              </p:cNvPr>
              <p:cNvCxnSpPr/>
              <p:nvPr/>
            </p:nvCxnSpPr>
            <p:spPr>
              <a:xfrm flipV="1">
                <a:off x="3100192" y="2574099"/>
                <a:ext cx="0" cy="3256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780E27BB-FB7A-0947-A756-D12174ABC8BB}"/>
              </a:ext>
            </a:extLst>
          </p:cNvPr>
          <p:cNvSpPr txBox="1"/>
          <p:nvPr/>
        </p:nvSpPr>
        <p:spPr>
          <a:xfrm>
            <a:off x="92578" y="2831544"/>
            <a:ext cx="1075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Block type</a:t>
            </a:r>
          </a:p>
          <a:p>
            <a:r>
              <a:rPr lang="en-US" sz="1600" dirty="0"/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D7CFD28-2DEC-E942-8845-FE20473DFFD9}"/>
              </a:ext>
            </a:extLst>
          </p:cNvPr>
          <p:cNvSpPr txBox="1"/>
          <p:nvPr/>
        </p:nvSpPr>
        <p:spPr>
          <a:xfrm>
            <a:off x="6174387" y="2771077"/>
            <a:ext cx="21178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  <a:latin typeface="+mj-lt"/>
              </a:rPr>
              <a:t>Operational</a:t>
            </a:r>
            <a:r>
              <a:rPr lang="en-US" sz="1500" b="1" dirty="0">
                <a:solidFill>
                  <a:srgbClr val="FF0000"/>
                </a:solidFill>
              </a:rPr>
              <a:t> </a:t>
            </a:r>
            <a:r>
              <a:rPr lang="en-US" sz="1500" b="1" dirty="0">
                <a:solidFill>
                  <a:srgbClr val="FF0000"/>
                </a:solidFill>
                <a:latin typeface="+mj-lt"/>
              </a:rPr>
              <a:t>Conditions </a:t>
            </a:r>
          </a:p>
        </p:txBody>
      </p:sp>
    </p:spTree>
    <p:extLst>
      <p:ext uri="{BB962C8B-B14F-4D97-AF65-F5344CB8AC3E}">
        <p14:creationId xmlns:p14="http://schemas.microsoft.com/office/powerpoint/2010/main" val="113857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A37D2-B06F-B546-A5A1-AEA7636D7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Timeline and Milestones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1478A9-E09D-2A43-AFFA-E2391B65A2FE}"/>
              </a:ext>
            </a:extLst>
          </p:cNvPr>
          <p:cNvGrpSpPr/>
          <p:nvPr/>
        </p:nvGrpSpPr>
        <p:grpSpPr>
          <a:xfrm>
            <a:off x="-322118" y="924791"/>
            <a:ext cx="9143999" cy="5403273"/>
            <a:chOff x="228601" y="838200"/>
            <a:chExt cx="8686800" cy="5505938"/>
          </a:xfrm>
        </p:grpSpPr>
        <p:sp>
          <p:nvSpPr>
            <p:cNvPr id="4" name="Line 9">
              <a:extLst>
                <a:ext uri="{FF2B5EF4-FFF2-40B4-BE49-F238E27FC236}">
                  <a16:creationId xmlns:a16="http://schemas.microsoft.com/office/drawing/2014/main" id="{C5EC1E80-FE7E-204B-A5AA-BB009FFF3C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601" y="838200"/>
              <a:ext cx="8686800" cy="0"/>
            </a:xfrm>
            <a:prstGeom prst="line">
              <a:avLst/>
            </a:prstGeom>
            <a:noFill/>
            <a:ln w="15875">
              <a:solidFill>
                <a:srgbClr val="00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5" name="Picture 138">
              <a:extLst>
                <a:ext uri="{FF2B5EF4-FFF2-40B4-BE49-F238E27FC236}">
                  <a16:creationId xmlns:a16="http://schemas.microsoft.com/office/drawing/2014/main" id="{6A034BF6-7581-014A-B4E0-6BD949B6C5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554" y="1066800"/>
              <a:ext cx="7214210" cy="2536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139">
              <a:extLst>
                <a:ext uri="{FF2B5EF4-FFF2-40B4-BE49-F238E27FC236}">
                  <a16:creationId xmlns:a16="http://schemas.microsoft.com/office/drawing/2014/main" id="{3346C410-BB2E-4943-B309-CBD84E8787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932" y="3812123"/>
              <a:ext cx="7416017" cy="2532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7343E5D-4176-0F4A-AD5C-3DBB289CC405}"/>
                </a:ext>
              </a:extLst>
            </p:cNvPr>
            <p:cNvCxnSpPr/>
            <p:nvPr/>
          </p:nvCxnSpPr>
          <p:spPr bwMode="auto">
            <a:xfrm>
              <a:off x="8442593" y="2286000"/>
              <a:ext cx="304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030534E-718C-A841-9307-71467016C201}"/>
                </a:ext>
              </a:extLst>
            </p:cNvPr>
            <p:cNvCxnSpPr/>
            <p:nvPr/>
          </p:nvCxnSpPr>
          <p:spPr bwMode="auto">
            <a:xfrm>
              <a:off x="1036503" y="5092819"/>
              <a:ext cx="304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53A3C7A-0B7C-5C48-A95E-605B3381DAE8}"/>
                </a:ext>
              </a:extLst>
            </p:cNvPr>
            <p:cNvCxnSpPr/>
            <p:nvPr/>
          </p:nvCxnSpPr>
          <p:spPr bwMode="auto">
            <a:xfrm flipH="1">
              <a:off x="990140" y="3681207"/>
              <a:ext cx="7757253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9C1D43D-28CB-2F4F-B6E5-AD5123242567}"/>
                </a:ext>
              </a:extLst>
            </p:cNvPr>
            <p:cNvCxnSpPr/>
            <p:nvPr/>
          </p:nvCxnSpPr>
          <p:spPr bwMode="auto">
            <a:xfrm>
              <a:off x="8747393" y="2286000"/>
              <a:ext cx="0" cy="139337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9D37BD7-DEBC-4648-9C65-DC7B3FB35DB2}"/>
                </a:ext>
              </a:extLst>
            </p:cNvPr>
            <p:cNvCxnSpPr/>
            <p:nvPr/>
          </p:nvCxnSpPr>
          <p:spPr bwMode="auto">
            <a:xfrm>
              <a:off x="1014011" y="3681207"/>
              <a:ext cx="9180" cy="141161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70993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650" y="1394090"/>
            <a:ext cx="8592699" cy="4798891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A project to build a new HFVMTF at Fermilab just started 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The facility  will  support future MDP and FES  R&amp;Ds</a:t>
            </a:r>
          </a:p>
          <a:p>
            <a:r>
              <a:rPr lang="en-US" sz="2400" dirty="0">
                <a:solidFill>
                  <a:srgbClr val="002060"/>
                </a:solidFill>
              </a:rPr>
              <a:t>Different level  of the HFVMTF design and  preliminary design of the 15 T dipole magnet exist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Schedules  and cost estimations are in place </a:t>
            </a:r>
          </a:p>
          <a:p>
            <a:pPr lvl="1"/>
            <a:r>
              <a:rPr lang="en-US" sz="2100" dirty="0">
                <a:solidFill>
                  <a:srgbClr val="002060"/>
                </a:solidFill>
              </a:rPr>
              <a:t>First tranche of funds were received</a:t>
            </a:r>
          </a:p>
          <a:p>
            <a:pPr lvl="1"/>
            <a:r>
              <a:rPr lang="en-US" sz="2100" dirty="0">
                <a:solidFill>
                  <a:srgbClr val="002060"/>
                </a:solidFill>
              </a:rPr>
              <a:t>Depending on the future funding</a:t>
            </a:r>
          </a:p>
          <a:p>
            <a:pPr lvl="2"/>
            <a:r>
              <a:rPr lang="en-US" sz="2100" dirty="0">
                <a:solidFill>
                  <a:srgbClr val="002060"/>
                </a:solidFill>
              </a:rPr>
              <a:t>HVFMTV could be operational  at the end of 2022</a:t>
            </a:r>
          </a:p>
          <a:p>
            <a:pPr lvl="2"/>
            <a:r>
              <a:rPr lang="en-US" sz="2100" dirty="0">
                <a:solidFill>
                  <a:srgbClr val="002060"/>
                </a:solidFill>
              </a:rPr>
              <a:t>15 T  wide aperture magnet  can be ready in 2023</a:t>
            </a:r>
          </a:p>
          <a:p>
            <a:pPr lvl="2"/>
            <a:r>
              <a:rPr lang="en-US" sz="2100" dirty="0">
                <a:solidFill>
                  <a:srgbClr val="002060"/>
                </a:solidFill>
              </a:rPr>
              <a:t>Test facility operational at the  end of 2024</a:t>
            </a:r>
          </a:p>
          <a:p>
            <a:r>
              <a:rPr lang="en-US" sz="2400" dirty="0">
                <a:solidFill>
                  <a:srgbClr val="002060"/>
                </a:solidFill>
              </a:rPr>
              <a:t>For now no conflicts with  the current  projects at Fermilab  is expected</a:t>
            </a:r>
          </a:p>
        </p:txBody>
      </p:sp>
    </p:spTree>
    <p:extLst>
      <p:ext uri="{BB962C8B-B14F-4D97-AF65-F5344CB8AC3E}">
        <p14:creationId xmlns:p14="http://schemas.microsoft.com/office/powerpoint/2010/main" val="68636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01677"/>
            <a:ext cx="8229600" cy="5049697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342891" lvl="1" indent="-342891">
              <a:buFont typeface="Arial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Overview</a:t>
            </a:r>
          </a:p>
          <a:p>
            <a:pPr marL="985822" lvl="3" indent="-342900"/>
            <a:r>
              <a:rPr lang="en-US" sz="2000" dirty="0">
                <a:solidFill>
                  <a:srgbClr val="002060"/>
                </a:solidFill>
              </a:rPr>
              <a:t>Why a new Vertical Magnet Test Facility at Fermilab  in the context of conductor, cable  and  high field accelerator  magnet R&amp;D?</a:t>
            </a:r>
          </a:p>
          <a:p>
            <a:pPr marL="985822" lvl="3" indent="-342900"/>
            <a:r>
              <a:rPr lang="en-US" sz="2000" dirty="0">
                <a:solidFill>
                  <a:srgbClr val="002060"/>
                </a:solidFill>
              </a:rPr>
              <a:t>Synergy with  FES</a:t>
            </a:r>
            <a:endParaRPr lang="en-US" sz="2400" dirty="0">
              <a:solidFill>
                <a:srgbClr val="002060"/>
              </a:solidFill>
            </a:endParaRPr>
          </a:p>
          <a:p>
            <a:pPr marL="342891" lvl="1" indent="-342891">
              <a:buFont typeface="Arial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Current status: schedule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15 T  preliminary dipole magnet design:   schedule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Summary  </a:t>
            </a:r>
          </a:p>
          <a:p>
            <a:endParaRPr lang="en-US" sz="9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</a:rPr>
              <a:t>N.B. This facility is  not part of  MDP but will enable  MDP  capabilities to test hybrid magnets</a:t>
            </a:r>
            <a:endParaRPr lang="en-US" sz="1400" dirty="0"/>
          </a:p>
          <a:p>
            <a:endParaRPr lang="en-US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  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873B11-59DE-3F43-891E-BD8E29CE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6326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09AEF-B613-4086-8091-F1C1E1FAD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One of the  primary  goals of the US Magnet  Development Program is to pave the way for future  high field accelerator magnets, e.g. 16-20 T dipoles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The x-section of  magnet   is  increasing with the  field  -  need  a test facility  with larger  cryostat diameter; capable of testing hybrid magnets 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Goal: to construct a vertical test facility (pit)  with cryostat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ID=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1.4-m  (cold mass size 1.35 m) operating at 1.8-1.9K and max current  for the magnet 24kA:</a:t>
            </a:r>
          </a:p>
          <a:p>
            <a:pPr lvl="1"/>
            <a:r>
              <a:rPr lang="en-US" sz="1700" dirty="0"/>
              <a:t>For MDP: it will serve </a:t>
            </a:r>
            <a:r>
              <a:rPr lang="en-US" sz="1700" dirty="0">
                <a:solidFill>
                  <a:srgbClr val="FF0000"/>
                </a:solidFill>
              </a:rPr>
              <a:t>for testing HTS, Nb</a:t>
            </a:r>
            <a:r>
              <a:rPr lang="en-US" sz="1700" baseline="-25000" dirty="0">
                <a:solidFill>
                  <a:srgbClr val="FF0000"/>
                </a:solidFill>
              </a:rPr>
              <a:t>3</a:t>
            </a:r>
            <a:r>
              <a:rPr lang="en-US" sz="1700" dirty="0">
                <a:solidFill>
                  <a:srgbClr val="FF0000"/>
                </a:solidFill>
              </a:rPr>
              <a:t>Sn samples, hybrid magnets (Nb</a:t>
            </a:r>
            <a:r>
              <a:rPr lang="en-US" sz="1700" baseline="-25000" dirty="0">
                <a:solidFill>
                  <a:srgbClr val="FF0000"/>
                </a:solidFill>
              </a:rPr>
              <a:t>3</a:t>
            </a:r>
            <a:r>
              <a:rPr lang="en-US" sz="1700" dirty="0">
                <a:solidFill>
                  <a:srgbClr val="FF0000"/>
                </a:solidFill>
              </a:rPr>
              <a:t>Sn+HTS), utility structures to test magnet components in HF</a:t>
            </a:r>
          </a:p>
          <a:p>
            <a:pPr lvl="1"/>
            <a:r>
              <a:rPr lang="en-US" sz="1700" dirty="0">
                <a:solidFill>
                  <a:schemeClr val="tx2">
                    <a:lumMod val="75000"/>
                  </a:schemeClr>
                </a:solidFill>
              </a:rPr>
              <a:t>For FES: </a:t>
            </a:r>
            <a:r>
              <a:rPr lang="en-US" sz="1700" dirty="0">
                <a:solidFill>
                  <a:srgbClr val="FF0000"/>
                </a:solidFill>
              </a:rPr>
              <a:t> 15 T large aperture magnet will  be built  to serve as a vehicle for HTS cable testing  (lead LBNL)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Fermilab is unique place to build  such facility </a:t>
            </a:r>
          </a:p>
          <a:p>
            <a:pPr lvl="1"/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1.8K testing capabilities</a:t>
            </a:r>
          </a:p>
          <a:p>
            <a:pPr lvl="1"/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30 kA  power supply system</a:t>
            </a:r>
          </a:p>
          <a:p>
            <a:pPr lvl="1"/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50-ton lifting capability for  a single object in vertical direction</a:t>
            </a:r>
          </a:p>
          <a:p>
            <a:pPr lvl="1"/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New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</a:rPr>
              <a:t>cryoplant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is coming in operation at the  end  of 2021 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This  proposed setup  has similar parameters, comparing to   FRESCA2 at CERN  or </a:t>
            </a:r>
            <a:r>
              <a:rPr lang="en-US" sz="2000" dirty="0" err="1">
                <a:solidFill>
                  <a:srgbClr val="FF0000"/>
                </a:solidFill>
              </a:rPr>
              <a:t>HEPdipo</a:t>
            </a:r>
            <a:r>
              <a:rPr lang="en-US" sz="2000" dirty="0">
                <a:solidFill>
                  <a:srgbClr val="FF0000"/>
                </a:solidFill>
              </a:rPr>
              <a:t> at PSI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7BD2E2-DA6E-FC46-9874-CAE5F8FBA6F6}"/>
              </a:ext>
            </a:extLst>
          </p:cNvPr>
          <p:cNvSpPr txBox="1"/>
          <p:nvPr/>
        </p:nvSpPr>
        <p:spPr>
          <a:xfrm>
            <a:off x="3593054" y="316336"/>
            <a:ext cx="461555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Why  new Vertical Magnet Test Facility?</a:t>
            </a:r>
          </a:p>
        </p:txBody>
      </p:sp>
    </p:spTree>
    <p:extLst>
      <p:ext uri="{BB962C8B-B14F-4D97-AF65-F5344CB8AC3E}">
        <p14:creationId xmlns:p14="http://schemas.microsoft.com/office/powerpoint/2010/main" val="140554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46C3-1BB3-1C4F-8227-ACED3FDEB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Fermilab Site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A70772-E87A-0241-96DA-B78A4996ECE0}"/>
              </a:ext>
            </a:extLst>
          </p:cNvPr>
          <p:cNvSpPr/>
          <p:nvPr/>
        </p:nvSpPr>
        <p:spPr>
          <a:xfrm>
            <a:off x="96818" y="1496467"/>
            <a:ext cx="8681421" cy="330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For this  project, we take advantage of relevant studies, designs and activities performed at Fermilab and LBNL in the past: </a:t>
            </a:r>
          </a:p>
          <a:p>
            <a:pPr marL="742932" lvl="1" indent="-285744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Building and operating 4 vertical pits for SC magnet and SRF programs. </a:t>
            </a:r>
          </a:p>
          <a:p>
            <a:pPr marL="742932" lvl="1" indent="-285744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Design and fabrication capability  of  block type SC magnets </a:t>
            </a:r>
          </a:p>
          <a:p>
            <a:pPr marL="742932" lvl="1" indent="-285744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Experience with designing, assembling and commissioning  of complex quench monitoring and quench protection systems for High Field magnet stands, the Mu2e experiment and the HL-LHC production stand. </a:t>
            </a:r>
          </a:p>
          <a:p>
            <a:pPr marL="742932" lvl="1" indent="-285744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Experience in the design and commissioning of complex measurement system, including magnetic field measurement devices. </a:t>
            </a:r>
          </a:p>
          <a:p>
            <a:pPr marL="457188" lvl="1">
              <a:spcBef>
                <a:spcPts val="400"/>
              </a:spcBef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38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R&amp;D US Test Facilities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546606"/>
              </p:ext>
            </p:extLst>
          </p:nvPr>
        </p:nvGraphicFramePr>
        <p:xfrm>
          <a:off x="894145" y="2687320"/>
          <a:ext cx="755060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9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2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12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69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52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Institution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V/H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T</a:t>
                      </a:r>
                      <a:r>
                        <a:rPr lang="en-US" sz="1100" baseline="-25000" dirty="0" err="1"/>
                        <a:t>min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L</a:t>
                      </a:r>
                      <a:r>
                        <a:rPr lang="en-US" sz="1100" baseline="-25000" dirty="0" err="1"/>
                        <a:t>max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aseline="0" dirty="0">
                          <a:latin typeface="Arial"/>
                          <a:cs typeface="Arial"/>
                        </a:rPr>
                        <a:t>ID </a:t>
                      </a:r>
                      <a:r>
                        <a:rPr lang="en-US" sz="1100" baseline="-25000" dirty="0">
                          <a:latin typeface="Arial"/>
                          <a:cs typeface="Arial"/>
                        </a:rPr>
                        <a:t>max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</a:t>
                      </a:r>
                      <a:r>
                        <a:rPr lang="en-US" sz="1100" baseline="-25000" dirty="0"/>
                        <a:t>max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Availab</a:t>
                      </a:r>
                      <a:r>
                        <a:rPr lang="en-US" sz="1100" dirty="0"/>
                        <a:t>.</a:t>
                      </a:r>
                      <a:r>
                        <a:rPr lang="en-US" sz="1100" baseline="0" dirty="0"/>
                        <a:t> 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BNL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1.9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5.2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0.67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22 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HL-LHC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 After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FNAL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1.9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3.7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0.63</a:t>
                      </a:r>
                      <a:r>
                        <a:rPr lang="en-US" sz="1100" baseline="0" dirty="0">
                          <a:solidFill>
                            <a:srgbClr val="0000FF"/>
                          </a:solidFill>
                        </a:rPr>
                        <a:t> m</a:t>
                      </a:r>
                      <a:endParaRPr lang="en-US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30 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Open/MDP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LBNL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4.5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2.2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0.8</a:t>
                      </a:r>
                      <a:r>
                        <a:rPr lang="en-US" sz="1100" baseline="0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25 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Open/MDP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4EFD732-9B03-E84C-9B12-09C935A20E37}"/>
              </a:ext>
            </a:extLst>
          </p:cNvPr>
          <p:cNvSpPr/>
          <p:nvPr/>
        </p:nvSpPr>
        <p:spPr>
          <a:xfrm>
            <a:off x="3164833" y="1835082"/>
            <a:ext cx="2454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F497D"/>
                </a:solidFill>
              </a:rPr>
              <a:t>R&amp;D US Test Facilities*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922E5D-CF21-0B4E-8748-AF5262488B04}"/>
              </a:ext>
            </a:extLst>
          </p:cNvPr>
          <p:cNvSpPr txBox="1"/>
          <p:nvPr/>
        </p:nvSpPr>
        <p:spPr>
          <a:xfrm>
            <a:off x="411569" y="5068669"/>
            <a:ext cx="8549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*There are other test stands, like stand 4  in Fermilab, which is  used to test production series of magnets and can be used for  R&amp;D  after HI-AUP   project  is concluded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3428F96-42D3-7949-8D9D-99ECDA4D83AC}"/>
              </a:ext>
            </a:extLst>
          </p:cNvPr>
          <p:cNvSpPr/>
          <p:nvPr/>
        </p:nvSpPr>
        <p:spPr>
          <a:xfrm>
            <a:off x="4139934" y="2397512"/>
            <a:ext cx="1092820" cy="20629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7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A8AAC-F7D3-0B46-931A-25FAF8EB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Specifications - Test Facility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47FEF2-AC51-DB45-A58E-6FC3F22A6607}"/>
              </a:ext>
            </a:extLst>
          </p:cNvPr>
          <p:cNvSpPr/>
          <p:nvPr/>
        </p:nvSpPr>
        <p:spPr>
          <a:xfrm>
            <a:off x="118335" y="1343929"/>
            <a:ext cx="8724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9C5E39-D69F-1C4B-B61C-C1511B6BDC6B}"/>
              </a:ext>
            </a:extLst>
          </p:cNvPr>
          <p:cNvSpPr/>
          <p:nvPr/>
        </p:nvSpPr>
        <p:spPr>
          <a:xfrm>
            <a:off x="0" y="1156447"/>
            <a:ext cx="918702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Utopia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The test facility will be constructed in Industrial Building 1, APS-TD, Fermilab. To save money, the proposed place is selected based on the proximity to the needed base infrastructure for a such test stand, including cryogenic, power, water and crane(s).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Utopi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 Minimum operating temperature of the facility is 1.8K for the magnet providing the background field and 4.2-4.5 K *(under discussion) for the test samples.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Utopi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 The test pit cryostat should accommodate a dipole (cold mass) with maximum dimensions of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Utopia"/>
              </a:rPr>
              <a:t>ø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=1.35 m and length of 2.5-3.0 m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Utopi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 The maximum energy in the test field dipole should be &lt; 15MJ (under discussion)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Utopi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 The maximum weight of the dipole cold mass should not exceed 50 t with lifting tooling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Utopi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 The test facility should be efficient and safe, minimizing the time for experiment preparation and no helium losses after quenches.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Utopia"/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• Operational lifetime of the facility at  least 20 years.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42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A8AAC-F7D3-0B46-931A-25FAF8EB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Facility &amp;  FES requirements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47FEF2-AC51-DB45-A58E-6FC3F22A6607}"/>
              </a:ext>
            </a:extLst>
          </p:cNvPr>
          <p:cNvSpPr/>
          <p:nvPr/>
        </p:nvSpPr>
        <p:spPr>
          <a:xfrm>
            <a:off x="118335" y="1343929"/>
            <a:ext cx="8724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9C5E39-D69F-1C4B-B61C-C1511B6BDC6B}"/>
              </a:ext>
            </a:extLst>
          </p:cNvPr>
          <p:cNvSpPr/>
          <p:nvPr/>
        </p:nvSpPr>
        <p:spPr>
          <a:xfrm>
            <a:off x="-43030" y="1166686"/>
            <a:ext cx="918703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 main magnet cryostat includes  a Lambda plate and top plate assembly (appropriate number of current  leads). 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HTS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</a:rPr>
              <a:t>test cryostat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for  the magnet well with possibility to control the sample temperature to 1K in the region of 4.3 to 55 K. 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Design and assembly a reliable Quench Monitoring and Protection systems  for the main dipole and testing samples.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Together with FES to design and manufacture appropriate SC transformer for test samples. 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889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8D8A8-E9B0-2B4B-9836-FEA778B2A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Fermilab: VMTF and HFVMTF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079B24-F3C5-1042-A9A3-D9C551C6F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4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189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154D8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189" algn="l" defTabSz="457189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377" algn="l" defTabSz="457189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566" algn="l" defTabSz="457189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754" algn="l" defTabSz="457189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5943" algn="l" defTabSz="457189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131" algn="l" defTabSz="457189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320" algn="l" defTabSz="457189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509" algn="l" defTabSz="457189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/>
              <a:t>Hi-lumi Workshop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B85F6-3DB8-EF46-B00D-A9DC33FC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71F470-5754-1D48-B168-34BF42722E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655" y="1465524"/>
            <a:ext cx="3285428" cy="43805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92940B-EA05-4842-80D0-4F05940A0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255923" y="1218338"/>
            <a:ext cx="4301911" cy="46277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A6AE60-5C3A-854F-9341-6B5C0D061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448" y="1218337"/>
            <a:ext cx="629264" cy="173431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9946EF-41F6-474B-ACBB-44E946B70E24}"/>
              </a:ext>
            </a:extLst>
          </p:cNvPr>
          <p:cNvCxnSpPr/>
          <p:nvPr/>
        </p:nvCxnSpPr>
        <p:spPr>
          <a:xfrm>
            <a:off x="1020948" y="4074240"/>
            <a:ext cx="67056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D66D2DD-DD91-664E-B211-353D56E64110}"/>
              </a:ext>
            </a:extLst>
          </p:cNvPr>
          <p:cNvCxnSpPr>
            <a:cxnSpLocks/>
          </p:cNvCxnSpPr>
          <p:nvPr/>
        </p:nvCxnSpPr>
        <p:spPr>
          <a:xfrm flipH="1">
            <a:off x="2508373" y="4074240"/>
            <a:ext cx="70808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02044BF-9EB3-A64C-ABDE-12DFE7D48031}"/>
              </a:ext>
            </a:extLst>
          </p:cNvPr>
          <p:cNvCxnSpPr>
            <a:cxnSpLocks/>
          </p:cNvCxnSpPr>
          <p:nvPr/>
        </p:nvCxnSpPr>
        <p:spPr>
          <a:xfrm flipH="1">
            <a:off x="6920713" y="2190576"/>
            <a:ext cx="70808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75031DE-4151-DA46-A7AB-14FE589E27D2}"/>
              </a:ext>
            </a:extLst>
          </p:cNvPr>
          <p:cNvCxnSpPr/>
          <p:nvPr/>
        </p:nvCxnSpPr>
        <p:spPr>
          <a:xfrm>
            <a:off x="5620888" y="2190576"/>
            <a:ext cx="67056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AA6CBF8-9428-194D-AA38-516855489998}"/>
              </a:ext>
            </a:extLst>
          </p:cNvPr>
          <p:cNvSpPr txBox="1"/>
          <p:nvPr/>
        </p:nvSpPr>
        <p:spPr>
          <a:xfrm>
            <a:off x="2706622" y="3655808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0.6 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236DE8-DEF8-4240-9146-28F908130295}"/>
              </a:ext>
            </a:extLst>
          </p:cNvPr>
          <p:cNvSpPr txBox="1"/>
          <p:nvPr/>
        </p:nvSpPr>
        <p:spPr>
          <a:xfrm>
            <a:off x="7101838" y="1775003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1.3 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588B20-46E7-C740-B43B-508DA597A1FE}"/>
              </a:ext>
            </a:extLst>
          </p:cNvPr>
          <p:cNvSpPr txBox="1"/>
          <p:nvPr/>
        </p:nvSpPr>
        <p:spPr>
          <a:xfrm>
            <a:off x="1447423" y="1056793"/>
            <a:ext cx="117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VMTF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55A5E0-1376-D741-927A-E09E3C2E962A}"/>
              </a:ext>
            </a:extLst>
          </p:cNvPr>
          <p:cNvSpPr txBox="1"/>
          <p:nvPr/>
        </p:nvSpPr>
        <p:spPr>
          <a:xfrm>
            <a:off x="7850294" y="1280858"/>
            <a:ext cx="117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HFVMTF</a:t>
            </a:r>
          </a:p>
        </p:txBody>
      </p:sp>
    </p:spTree>
    <p:extLst>
      <p:ext uri="{BB962C8B-B14F-4D97-AF65-F5344CB8AC3E}">
        <p14:creationId xmlns:p14="http://schemas.microsoft.com/office/powerpoint/2010/main" val="1345263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54B57-213D-BB4C-BC70-3565E9DF5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FA9F3D-BCF6-AF48-8F34-6CA108F5DAC8}"/>
              </a:ext>
            </a:extLst>
          </p:cNvPr>
          <p:cNvSpPr/>
          <p:nvPr/>
        </p:nvSpPr>
        <p:spPr>
          <a:xfrm>
            <a:off x="1" y="1156447"/>
            <a:ext cx="516367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Utopia"/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The firsts tranche of money  is received from the Offices of FES and HEP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Utopi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 This project includes only the civil (pit) and the cryostat and top/lambda plates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Utopi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 It was classified as GPP by Fermilab site DOE office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Pit design is process of final review  - Dec 2019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Bidding process – Jan 2020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Pit construction is expected late spring/early summer 2020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Utopi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The cryostat design  - just started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Utopi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The plan for this phase is to finish in July 2021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Utopia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Utopia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Utopia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Utopia"/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Utopi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D67DC2-AE77-A745-B563-5A26505FA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127" y="1317811"/>
            <a:ext cx="3504593" cy="475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03005"/>
      </p:ext>
    </p:extLst>
  </p:cSld>
  <p:clrMapOvr>
    <a:masterClrMapping/>
  </p:clrMapOvr>
</p:sld>
</file>

<file path=ppt/theme/theme1.xml><?xml version="1.0" encoding="utf-8"?>
<a:theme xmlns:a="http://schemas.openxmlformats.org/drawingml/2006/main" name="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71478</TotalTime>
  <Words>1369</Words>
  <Application>Microsoft Macintosh PowerPoint</Application>
  <PresentationFormat>On-screen Show (4:3)</PresentationFormat>
  <Paragraphs>239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Courier New</vt:lpstr>
      <vt:lpstr>Franklin Gothic Book</vt:lpstr>
      <vt:lpstr>Franklin Gothic Medium</vt:lpstr>
      <vt:lpstr>Helvetica</vt:lpstr>
      <vt:lpstr>Times New Roman</vt:lpstr>
      <vt:lpstr>Utopia</vt:lpstr>
      <vt:lpstr>ATAP No Footer</vt:lpstr>
      <vt:lpstr>1_ATAP No Footer</vt:lpstr>
      <vt:lpstr>PowerPoint Presentation</vt:lpstr>
      <vt:lpstr>Outline</vt:lpstr>
      <vt:lpstr>PowerPoint Presentation</vt:lpstr>
      <vt:lpstr>Fermilab Site </vt:lpstr>
      <vt:lpstr>Current R&amp;D US Test Facilities</vt:lpstr>
      <vt:lpstr>Specifications - Test Facility </vt:lpstr>
      <vt:lpstr>Test Facility &amp;  FES requirements </vt:lpstr>
      <vt:lpstr>Fermilab: VMTF and HFVMTF</vt:lpstr>
      <vt:lpstr>Current Status</vt:lpstr>
      <vt:lpstr>Civil Construction Drawings</vt:lpstr>
      <vt:lpstr>HFVMTF  pit and cryostat:  Timeline and Milestones</vt:lpstr>
      <vt:lpstr>Next Steps </vt:lpstr>
      <vt:lpstr>Quench Detection System GUI</vt:lpstr>
      <vt:lpstr>HFVMTF  QP and QM:  Timeline and Milestones</vt:lpstr>
      <vt:lpstr>Specifications - Magnet </vt:lpstr>
      <vt:lpstr>Preliminary  Magnet Design (G. Sabbi et al.) </vt:lpstr>
      <vt:lpstr>Project Timeline and Milestones</vt:lpstr>
      <vt:lpstr>Summary</vt:lpstr>
    </vt:vector>
  </TitlesOfParts>
  <Company>Lawrence Berkekley Nationl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teid05</dc:creator>
  <cp:lastModifiedBy>Gueorgui Velev</cp:lastModifiedBy>
  <cp:revision>770</cp:revision>
  <cp:lastPrinted>2019-12-03T00:07:46Z</cp:lastPrinted>
  <dcterms:created xsi:type="dcterms:W3CDTF">2015-07-10T17:44:33Z</dcterms:created>
  <dcterms:modified xsi:type="dcterms:W3CDTF">2019-12-05T12:27:24Z</dcterms:modified>
</cp:coreProperties>
</file>