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53" r:id="rId1"/>
    <p:sldMasterId id="2147483663" r:id="rId2"/>
    <p:sldMasterId id="2147483652" r:id="rId3"/>
  </p:sldMasterIdLst>
  <p:notesMasterIdLst>
    <p:notesMasterId r:id="rId26"/>
  </p:notesMasterIdLst>
  <p:sldIdLst>
    <p:sldId id="256" r:id="rId4"/>
    <p:sldId id="258" r:id="rId5"/>
    <p:sldId id="260" r:id="rId6"/>
    <p:sldId id="354" r:id="rId7"/>
    <p:sldId id="367" r:id="rId8"/>
    <p:sldId id="351" r:id="rId9"/>
    <p:sldId id="279" r:id="rId10"/>
    <p:sldId id="483" r:id="rId11"/>
    <p:sldId id="377" r:id="rId12"/>
    <p:sldId id="484" r:id="rId13"/>
    <p:sldId id="485" r:id="rId14"/>
    <p:sldId id="486" r:id="rId15"/>
    <p:sldId id="487" r:id="rId16"/>
    <p:sldId id="358" r:id="rId17"/>
    <p:sldId id="359" r:id="rId18"/>
    <p:sldId id="360" r:id="rId19"/>
    <p:sldId id="361" r:id="rId20"/>
    <p:sldId id="362" r:id="rId21"/>
    <p:sldId id="363" r:id="rId22"/>
    <p:sldId id="364" r:id="rId23"/>
    <p:sldId id="365" r:id="rId24"/>
    <p:sldId id="366" r:id="rId2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72"/>
    <p:restoredTop sz="94807"/>
  </p:normalViewPr>
  <p:slideViewPr>
    <p:cSldViewPr snapToGrid="0" snapToObjects="1">
      <p:cViewPr varScale="1">
        <p:scale>
          <a:sx n="56" d="100"/>
          <a:sy n="56" d="100"/>
        </p:scale>
        <p:origin x="224" y="4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79" name="Shape 579"/>
          <p:cNvSpPr>
            <a:spLocks noGrp="1" noRot="1" noChangeAspect="1"/>
          </p:cNvSpPr>
          <p:nvPr>
            <p:ph type="sldImg"/>
          </p:nvPr>
        </p:nvSpPr>
        <p:spPr>
          <a:xfrm>
            <a:off x="1143000" y="685800"/>
            <a:ext cx="4572000" cy="3429000"/>
          </a:xfrm>
          <a:prstGeom prst="rect">
            <a:avLst/>
          </a:prstGeom>
        </p:spPr>
        <p:txBody>
          <a:bodyPr/>
          <a:lstStyle/>
          <a:p>
            <a:endParaRPr/>
          </a:p>
        </p:txBody>
      </p:sp>
      <p:sp>
        <p:nvSpPr>
          <p:cNvPr id="580" name="Shape 58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2400">
        <a:latin typeface="+mn-lt"/>
        <a:ea typeface="+mn-ea"/>
        <a:cs typeface="+mn-cs"/>
        <a:sym typeface="Calibri"/>
      </a:defRPr>
    </a:lvl1pPr>
    <a:lvl2pPr indent="228600" latinLnBrk="0">
      <a:defRPr sz="2400">
        <a:latin typeface="+mn-lt"/>
        <a:ea typeface="+mn-ea"/>
        <a:cs typeface="+mn-cs"/>
        <a:sym typeface="Calibri"/>
      </a:defRPr>
    </a:lvl2pPr>
    <a:lvl3pPr indent="457200" latinLnBrk="0">
      <a:defRPr sz="2400">
        <a:latin typeface="+mn-lt"/>
        <a:ea typeface="+mn-ea"/>
        <a:cs typeface="+mn-cs"/>
        <a:sym typeface="Calibri"/>
      </a:defRPr>
    </a:lvl3pPr>
    <a:lvl4pPr indent="685800" latinLnBrk="0">
      <a:defRPr sz="2400">
        <a:latin typeface="+mn-lt"/>
        <a:ea typeface="+mn-ea"/>
        <a:cs typeface="+mn-cs"/>
        <a:sym typeface="Calibri"/>
      </a:defRPr>
    </a:lvl4pPr>
    <a:lvl5pPr indent="914400" latinLnBrk="0">
      <a:defRPr sz="2400">
        <a:latin typeface="+mn-lt"/>
        <a:ea typeface="+mn-ea"/>
        <a:cs typeface="+mn-cs"/>
        <a:sym typeface="Calibri"/>
      </a:defRPr>
    </a:lvl5pPr>
    <a:lvl6pPr indent="1143000" latinLnBrk="0">
      <a:defRPr sz="2400">
        <a:latin typeface="+mn-lt"/>
        <a:ea typeface="+mn-ea"/>
        <a:cs typeface="+mn-cs"/>
        <a:sym typeface="Calibri"/>
      </a:defRPr>
    </a:lvl6pPr>
    <a:lvl7pPr indent="1371600" latinLnBrk="0">
      <a:defRPr sz="2400">
        <a:latin typeface="+mn-lt"/>
        <a:ea typeface="+mn-ea"/>
        <a:cs typeface="+mn-cs"/>
        <a:sym typeface="Calibri"/>
      </a:defRPr>
    </a:lvl7pPr>
    <a:lvl8pPr indent="1600200" latinLnBrk="0">
      <a:defRPr sz="2400">
        <a:latin typeface="+mn-lt"/>
        <a:ea typeface="+mn-ea"/>
        <a:cs typeface="+mn-cs"/>
        <a:sym typeface="Calibri"/>
      </a:defRPr>
    </a:lvl8pPr>
    <a:lvl9pPr indent="1828800" latinLnBrk="0">
      <a:defRPr sz="24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5667c574c9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5667c574c9_0_9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8" name="Google Shape;698;g5667c574c9_0_9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extLst>
      <p:ext uri="{BB962C8B-B14F-4D97-AF65-F5344CB8AC3E}">
        <p14:creationId xmlns:p14="http://schemas.microsoft.com/office/powerpoint/2010/main" val="77864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2A670D-0121-F840-B8A7-B5F28CFC5A75}" type="slidenum">
              <a:rPr lang="en-US" smtClean="0"/>
              <a:t>8</a:t>
            </a:fld>
            <a:endParaRPr lang="en-US"/>
          </a:p>
        </p:txBody>
      </p:sp>
    </p:spTree>
    <p:extLst>
      <p:ext uri="{BB962C8B-B14F-4D97-AF65-F5344CB8AC3E}">
        <p14:creationId xmlns:p14="http://schemas.microsoft.com/office/powerpoint/2010/main" val="2083051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Add references</a:t>
            </a:r>
          </a:p>
        </p:txBody>
      </p:sp>
    </p:spTree>
    <p:extLst>
      <p:ext uri="{BB962C8B-B14F-4D97-AF65-F5344CB8AC3E}">
        <p14:creationId xmlns:p14="http://schemas.microsoft.com/office/powerpoint/2010/main" val="6026062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46" name="image4.jpg" descr="image4.jpg">
            <a:extLst>
              <a:ext uri="{FF2B5EF4-FFF2-40B4-BE49-F238E27FC236}">
                <a16:creationId xmlns:a16="http://schemas.microsoft.com/office/drawing/2014/main" id="{57795F10-1D82-EA4B-A09C-054AF45541C0}"/>
              </a:ext>
            </a:extLst>
          </p:cNvPr>
          <p:cNvPicPr>
            <a:picLocks noChangeAspect="1"/>
          </p:cNvPicPr>
          <p:nvPr userDrawn="1"/>
        </p:nvPicPr>
        <p:blipFill>
          <a:blip r:embed="rId2">
            <a:alphaModFix amt="40000"/>
          </a:blip>
          <a:stretch>
            <a:fillRect/>
          </a:stretch>
        </p:blipFill>
        <p:spPr>
          <a:xfrm>
            <a:off x="-158721" y="111932"/>
            <a:ext cx="24542721" cy="15034823"/>
          </a:xfrm>
          <a:prstGeom prst="rect">
            <a:avLst/>
          </a:prstGeom>
          <a:ln w="12700" cap="flat">
            <a:noFill/>
            <a:miter lim="400000"/>
          </a:ln>
          <a:effectLst/>
        </p:spPr>
      </p:pic>
      <p:grpSp>
        <p:nvGrpSpPr>
          <p:cNvPr id="126" name="Group"/>
          <p:cNvGrpSpPr/>
          <p:nvPr/>
        </p:nvGrpSpPr>
        <p:grpSpPr>
          <a:xfrm>
            <a:off x="2730559" y="-285258"/>
            <a:ext cx="18896263" cy="14275987"/>
            <a:chOff x="0" y="0"/>
            <a:chExt cx="18896262" cy="14275986"/>
          </a:xfrm>
        </p:grpSpPr>
        <p:grpSp>
          <p:nvGrpSpPr>
            <p:cNvPr id="102" name="Group"/>
            <p:cNvGrpSpPr/>
            <p:nvPr/>
          </p:nvGrpSpPr>
          <p:grpSpPr>
            <a:xfrm>
              <a:off x="1253051" y="14031754"/>
              <a:ext cx="16435736" cy="244233"/>
              <a:chOff x="0" y="0"/>
              <a:chExt cx="16435735" cy="244231"/>
            </a:xfrm>
          </p:grpSpPr>
          <p:sp>
            <p:nvSpPr>
              <p:cNvPr id="94" name="Line"/>
              <p:cNvSpPr/>
              <p:nvPr/>
            </p:nvSpPr>
            <p:spPr>
              <a:xfrm flipH="1">
                <a:off x="-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95" name="Line"/>
              <p:cNvSpPr/>
              <p:nvPr/>
            </p:nvSpPr>
            <p:spPr>
              <a:xfrm>
                <a:off x="16435733"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grpSp>
            <p:nvGrpSpPr>
              <p:cNvPr id="98" name="Group"/>
              <p:cNvGrpSpPr/>
              <p:nvPr/>
            </p:nvGrpSpPr>
            <p:grpSpPr>
              <a:xfrm>
                <a:off x="10494388" y="0"/>
                <a:ext cx="914404" cy="244232"/>
                <a:chOff x="0" y="0"/>
                <a:chExt cx="914403" cy="244231"/>
              </a:xfrm>
            </p:grpSpPr>
            <p:sp>
              <p:nvSpPr>
                <p:cNvPr id="96" name="Line"/>
                <p:cNvSpPr/>
                <p:nvPr/>
              </p:nvSpPr>
              <p:spPr>
                <a:xfrm>
                  <a:off x="91440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97" name="Line"/>
                <p:cNvSpPr/>
                <p:nvPr/>
              </p:nvSpPr>
              <p:spPr>
                <a:xfrm flipH="1">
                  <a:off x="-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grpSp>
          <p:grpSp>
            <p:nvGrpSpPr>
              <p:cNvPr id="101" name="Group"/>
              <p:cNvGrpSpPr/>
              <p:nvPr/>
            </p:nvGrpSpPr>
            <p:grpSpPr>
              <a:xfrm>
                <a:off x="5007986" y="0"/>
                <a:ext cx="914404" cy="244232"/>
                <a:chOff x="0" y="0"/>
                <a:chExt cx="914403" cy="244231"/>
              </a:xfrm>
            </p:grpSpPr>
            <p:sp>
              <p:nvSpPr>
                <p:cNvPr id="99" name="Line"/>
                <p:cNvSpPr/>
                <p:nvPr/>
              </p:nvSpPr>
              <p:spPr>
                <a:xfrm>
                  <a:off x="91440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100" name="Line"/>
                <p:cNvSpPr/>
                <p:nvPr/>
              </p:nvSpPr>
              <p:spPr>
                <a:xfrm flipH="1">
                  <a:off x="-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grpSp>
        </p:grpSp>
        <p:grpSp>
          <p:nvGrpSpPr>
            <p:cNvPr id="111" name="Group"/>
            <p:cNvGrpSpPr/>
            <p:nvPr/>
          </p:nvGrpSpPr>
          <p:grpSpPr>
            <a:xfrm>
              <a:off x="1253051" y="0"/>
              <a:ext cx="16435736" cy="244233"/>
              <a:chOff x="0" y="0"/>
              <a:chExt cx="16435735" cy="244231"/>
            </a:xfrm>
          </p:grpSpPr>
          <p:sp>
            <p:nvSpPr>
              <p:cNvPr id="103" name="Line"/>
              <p:cNvSpPr/>
              <p:nvPr/>
            </p:nvSpPr>
            <p:spPr>
              <a:xfrm flipH="1">
                <a:off x="-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104" name="Line"/>
              <p:cNvSpPr/>
              <p:nvPr/>
            </p:nvSpPr>
            <p:spPr>
              <a:xfrm>
                <a:off x="16435733"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grpSp>
            <p:nvGrpSpPr>
              <p:cNvPr id="107" name="Group"/>
              <p:cNvGrpSpPr/>
              <p:nvPr/>
            </p:nvGrpSpPr>
            <p:grpSpPr>
              <a:xfrm>
                <a:off x="10494388" y="0"/>
                <a:ext cx="914404" cy="244232"/>
                <a:chOff x="0" y="0"/>
                <a:chExt cx="914403" cy="244231"/>
              </a:xfrm>
            </p:grpSpPr>
            <p:sp>
              <p:nvSpPr>
                <p:cNvPr id="105" name="Line"/>
                <p:cNvSpPr/>
                <p:nvPr/>
              </p:nvSpPr>
              <p:spPr>
                <a:xfrm>
                  <a:off x="91440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106" name="Line"/>
                <p:cNvSpPr/>
                <p:nvPr/>
              </p:nvSpPr>
              <p:spPr>
                <a:xfrm flipH="1">
                  <a:off x="-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grpSp>
          <p:grpSp>
            <p:nvGrpSpPr>
              <p:cNvPr id="110" name="Group"/>
              <p:cNvGrpSpPr/>
              <p:nvPr/>
            </p:nvGrpSpPr>
            <p:grpSpPr>
              <a:xfrm>
                <a:off x="5007986" y="0"/>
                <a:ext cx="914404" cy="244232"/>
                <a:chOff x="0" y="0"/>
                <a:chExt cx="914403" cy="244231"/>
              </a:xfrm>
            </p:grpSpPr>
            <p:sp>
              <p:nvSpPr>
                <p:cNvPr id="108" name="Line"/>
                <p:cNvSpPr/>
                <p:nvPr/>
              </p:nvSpPr>
              <p:spPr>
                <a:xfrm>
                  <a:off x="91440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109" name="Line"/>
                <p:cNvSpPr/>
                <p:nvPr/>
              </p:nvSpPr>
              <p:spPr>
                <a:xfrm flipH="1">
                  <a:off x="-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grpSp>
        </p:grpSp>
        <p:grpSp>
          <p:nvGrpSpPr>
            <p:cNvPr id="118" name="Group"/>
            <p:cNvGrpSpPr/>
            <p:nvPr/>
          </p:nvGrpSpPr>
          <p:grpSpPr>
            <a:xfrm>
              <a:off x="0" y="2570118"/>
              <a:ext cx="245504" cy="10058272"/>
              <a:chOff x="0" y="-1"/>
              <a:chExt cx="245503" cy="10058271"/>
            </a:xfrm>
          </p:grpSpPr>
          <p:sp>
            <p:nvSpPr>
              <p:cNvPr id="112" name="Line"/>
              <p:cNvSpPr/>
              <p:nvPr/>
            </p:nvSpPr>
            <p:spPr>
              <a:xfrm flipH="1" flipV="1">
                <a:off x="1270" y="-2"/>
                <a:ext cx="244234" cy="3"/>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113" name="Line"/>
              <p:cNvSpPr/>
              <p:nvPr/>
            </p:nvSpPr>
            <p:spPr>
              <a:xfrm flipH="1">
                <a:off x="1270" y="914269"/>
                <a:ext cx="244234"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114" name="Line"/>
              <p:cNvSpPr/>
              <p:nvPr/>
            </p:nvSpPr>
            <p:spPr>
              <a:xfrm flipH="1">
                <a:off x="1270" y="10058269"/>
                <a:ext cx="244234"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115" name="Line"/>
              <p:cNvSpPr/>
              <p:nvPr/>
            </p:nvSpPr>
            <p:spPr>
              <a:xfrm flipH="1">
                <a:off x="0" y="5866433"/>
                <a:ext cx="244229"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116" name="Line"/>
              <p:cNvSpPr/>
              <p:nvPr/>
            </p:nvSpPr>
            <p:spPr>
              <a:xfrm flipH="1">
                <a:off x="0" y="5074030"/>
                <a:ext cx="244229"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117" name="Line"/>
              <p:cNvSpPr/>
              <p:nvPr/>
            </p:nvSpPr>
            <p:spPr>
              <a:xfrm flipH="1">
                <a:off x="0" y="9262899"/>
                <a:ext cx="244229"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grpSp>
        <p:grpSp>
          <p:nvGrpSpPr>
            <p:cNvPr id="125" name="Group"/>
            <p:cNvGrpSpPr/>
            <p:nvPr/>
          </p:nvGrpSpPr>
          <p:grpSpPr>
            <a:xfrm>
              <a:off x="18650759" y="2570118"/>
              <a:ext cx="245504" cy="10058272"/>
              <a:chOff x="0" y="-1"/>
              <a:chExt cx="245503" cy="10058271"/>
            </a:xfrm>
          </p:grpSpPr>
          <p:sp>
            <p:nvSpPr>
              <p:cNvPr id="119" name="Line"/>
              <p:cNvSpPr/>
              <p:nvPr/>
            </p:nvSpPr>
            <p:spPr>
              <a:xfrm flipH="1" flipV="1">
                <a:off x="1270" y="-2"/>
                <a:ext cx="244234" cy="3"/>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120" name="Line"/>
              <p:cNvSpPr/>
              <p:nvPr/>
            </p:nvSpPr>
            <p:spPr>
              <a:xfrm flipH="1">
                <a:off x="1270" y="914269"/>
                <a:ext cx="244234"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121" name="Line"/>
              <p:cNvSpPr/>
              <p:nvPr/>
            </p:nvSpPr>
            <p:spPr>
              <a:xfrm flipH="1">
                <a:off x="1270" y="10058269"/>
                <a:ext cx="244234"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122" name="Line"/>
              <p:cNvSpPr/>
              <p:nvPr/>
            </p:nvSpPr>
            <p:spPr>
              <a:xfrm flipH="1">
                <a:off x="0" y="5866433"/>
                <a:ext cx="244229"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123" name="Line"/>
              <p:cNvSpPr/>
              <p:nvPr/>
            </p:nvSpPr>
            <p:spPr>
              <a:xfrm flipH="1">
                <a:off x="0" y="5074030"/>
                <a:ext cx="244229"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124" name="Line"/>
              <p:cNvSpPr/>
              <p:nvPr/>
            </p:nvSpPr>
            <p:spPr>
              <a:xfrm flipH="1">
                <a:off x="0" y="9262899"/>
                <a:ext cx="244229"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grpSp>
      </p:grpSp>
      <p:sp>
        <p:nvSpPr>
          <p:cNvPr id="127" name="Rectangle"/>
          <p:cNvSpPr/>
          <p:nvPr/>
        </p:nvSpPr>
        <p:spPr>
          <a:xfrm>
            <a:off x="-158720" y="12550699"/>
            <a:ext cx="24596478" cy="1092192"/>
          </a:xfrm>
          <a:prstGeom prst="rect">
            <a:avLst/>
          </a:prstGeom>
          <a:solidFill>
            <a:srgbClr val="1F497D"/>
          </a:solidFill>
          <a:ln w="12700">
            <a:miter lim="400000"/>
          </a:ln>
        </p:spPr>
        <p:txBody>
          <a:bodyPr lIns="91438" tIns="91438" rIns="91438" bIns="91438" anchor="ctr"/>
          <a:lstStyle/>
          <a:p>
            <a:pPr algn="ctr" defTabSz="914162">
              <a:defRPr>
                <a:solidFill>
                  <a:srgbClr val="FFFFFF"/>
                </a:solidFill>
                <a:latin typeface="Arial"/>
                <a:ea typeface="Arial"/>
                <a:cs typeface="Arial"/>
                <a:sym typeface="Arial"/>
              </a:defRPr>
            </a:pPr>
            <a:endParaRPr/>
          </a:p>
        </p:txBody>
      </p:sp>
      <p:pic>
        <p:nvPicPr>
          <p:cNvPr id="128" name="RGB_White-Seal_White-Mark_SC_Horizontal–400dpi.png" descr="RGB_White-Seal_White-Mark_SC_Horizontal–400dp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0158" y="12892116"/>
            <a:ext cx="3140938" cy="527230"/>
          </a:xfrm>
          <a:prstGeom prst="rect">
            <a:avLst/>
          </a:prstGeom>
          <a:ln w="12700">
            <a:miter lim="400000"/>
          </a:ln>
        </p:spPr>
      </p:pic>
      <p:sp>
        <p:nvSpPr>
          <p:cNvPr id="130" name="Rectangle"/>
          <p:cNvSpPr/>
          <p:nvPr/>
        </p:nvSpPr>
        <p:spPr>
          <a:xfrm>
            <a:off x="-158721" y="9818025"/>
            <a:ext cx="24654962" cy="2732674"/>
          </a:xfrm>
          <a:prstGeom prst="rect">
            <a:avLst/>
          </a:prstGeom>
          <a:gradFill>
            <a:gsLst>
              <a:gs pos="0">
                <a:srgbClr val="1F497D">
                  <a:alpha val="61000"/>
                </a:srgbClr>
              </a:gs>
              <a:gs pos="100000">
                <a:schemeClr val="accent3">
                  <a:alpha val="0"/>
                </a:schemeClr>
              </a:gs>
            </a:gsLst>
            <a:lin ang="16200000"/>
          </a:gradFill>
          <a:ln w="12700">
            <a:miter lim="400000"/>
          </a:ln>
          <a:effectLst>
            <a:outerShdw blurRad="76200" dist="38100" dir="5400000" rotWithShape="0">
              <a:srgbClr val="000000">
                <a:alpha val="35000"/>
              </a:srgbClr>
            </a:outerShdw>
          </a:effectLst>
        </p:spPr>
        <p:txBody>
          <a:bodyPr lIns="91438" tIns="91438" rIns="91438" bIns="91438" anchor="ctr"/>
          <a:lstStyle/>
          <a:p>
            <a:pPr algn="ctr">
              <a:defRPr>
                <a:solidFill>
                  <a:srgbClr val="FFFFFF"/>
                </a:solidFill>
                <a:latin typeface="Franklin Gothic Book"/>
                <a:ea typeface="Franklin Gothic Book"/>
                <a:cs typeface="Franklin Gothic Book"/>
                <a:sym typeface="Franklin Gothic Book"/>
              </a:defRPr>
            </a:pPr>
            <a:endParaRPr/>
          </a:p>
        </p:txBody>
      </p:sp>
      <p:sp>
        <p:nvSpPr>
          <p:cNvPr id="131" name="Body Level One…"/>
          <p:cNvSpPr txBox="1">
            <a:spLocks noGrp="1"/>
          </p:cNvSpPr>
          <p:nvPr>
            <p:ph type="body" sz="quarter" idx="1"/>
          </p:nvPr>
        </p:nvSpPr>
        <p:spPr>
          <a:xfrm>
            <a:off x="3965578" y="9100254"/>
            <a:ext cx="16452852" cy="3016285"/>
          </a:xfrm>
          <a:prstGeom prst="rect">
            <a:avLst/>
          </a:prstGeom>
        </p:spPr>
        <p:txBody>
          <a:bodyPr anchor="b"/>
          <a:lstStyle>
            <a:lvl1pPr marL="0" indent="0" algn="ctr">
              <a:buSzTx/>
              <a:buFontTx/>
              <a:buNone/>
              <a:defRPr sz="4800">
                <a:solidFill>
                  <a:srgbClr val="FFFFFF"/>
                </a:solidFill>
                <a:latin typeface="Franklin Gothic Book"/>
                <a:ea typeface="Franklin Gothic Book"/>
                <a:cs typeface="Franklin Gothic Book"/>
                <a:sym typeface="Franklin Gothic Book"/>
              </a:defRPr>
            </a:lvl1pPr>
            <a:lvl2pPr marL="0" indent="0" algn="ctr">
              <a:buSzTx/>
              <a:buFontTx/>
              <a:buNone/>
              <a:defRPr sz="4800">
                <a:solidFill>
                  <a:srgbClr val="FFFFFF"/>
                </a:solidFill>
                <a:latin typeface="Franklin Gothic Book"/>
                <a:ea typeface="Franklin Gothic Book"/>
                <a:cs typeface="Franklin Gothic Book"/>
                <a:sym typeface="Franklin Gothic Book"/>
              </a:defRPr>
            </a:lvl2pPr>
            <a:lvl3pPr marL="0" indent="0" algn="ctr">
              <a:buSzTx/>
              <a:buFontTx/>
              <a:buNone/>
              <a:defRPr sz="4800">
                <a:solidFill>
                  <a:srgbClr val="FFFFFF"/>
                </a:solidFill>
                <a:latin typeface="Franklin Gothic Book"/>
                <a:ea typeface="Franklin Gothic Book"/>
                <a:cs typeface="Franklin Gothic Book"/>
                <a:sym typeface="Franklin Gothic Book"/>
              </a:defRPr>
            </a:lvl3pPr>
            <a:lvl4pPr marL="0" indent="0" algn="ctr">
              <a:buSzTx/>
              <a:buFontTx/>
              <a:buNone/>
              <a:defRPr sz="4800">
                <a:solidFill>
                  <a:srgbClr val="FFFFFF"/>
                </a:solidFill>
                <a:latin typeface="Franklin Gothic Book"/>
                <a:ea typeface="Franklin Gothic Book"/>
                <a:cs typeface="Franklin Gothic Book"/>
                <a:sym typeface="Franklin Gothic Book"/>
              </a:defRPr>
            </a:lvl4pPr>
            <a:lvl5pPr marL="0" indent="0" algn="ctr">
              <a:buSzTx/>
              <a:buFontTx/>
              <a:buNone/>
              <a:defRPr sz="4800">
                <a:solidFill>
                  <a:srgbClr val="FFFFFF"/>
                </a:solidFill>
                <a:latin typeface="Franklin Gothic Book"/>
                <a:ea typeface="Franklin Gothic Book"/>
                <a:cs typeface="Franklin Gothic Book"/>
                <a:sym typeface="Franklin Gothic Book"/>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2" name="Rectangle"/>
          <p:cNvSpPr/>
          <p:nvPr/>
        </p:nvSpPr>
        <p:spPr>
          <a:xfrm>
            <a:off x="-53758" y="4712940"/>
            <a:ext cx="24491516" cy="2739304"/>
          </a:xfrm>
          <a:prstGeom prst="rect">
            <a:avLst/>
          </a:prstGeom>
          <a:solidFill>
            <a:srgbClr val="00395A">
              <a:alpha val="90000"/>
            </a:srgbClr>
          </a:solidFill>
          <a:ln w="12700">
            <a:solidFill>
              <a:srgbClr val="4A7EBB"/>
            </a:solidFill>
          </a:ln>
        </p:spPr>
        <p:txBody>
          <a:bodyPr lIns="91438" tIns="91438" rIns="91438" bIns="91438" anchor="ctr"/>
          <a:lstStyle/>
          <a:p>
            <a:pPr algn="ctr">
              <a:defRPr>
                <a:solidFill>
                  <a:srgbClr val="FFFFFF"/>
                </a:solidFill>
                <a:latin typeface="Franklin Gothic Book"/>
                <a:ea typeface="Franklin Gothic Book"/>
                <a:cs typeface="Franklin Gothic Book"/>
                <a:sym typeface="Franklin Gothic Book"/>
              </a:defRPr>
            </a:pPr>
            <a:endParaRPr/>
          </a:p>
        </p:txBody>
      </p:sp>
      <p:sp>
        <p:nvSpPr>
          <p:cNvPr id="133" name="Rectangle"/>
          <p:cNvSpPr>
            <a:spLocks noGrp="1"/>
          </p:cNvSpPr>
          <p:nvPr>
            <p:ph type="body" sz="half" idx="13"/>
          </p:nvPr>
        </p:nvSpPr>
        <p:spPr>
          <a:xfrm>
            <a:off x="4725" y="4928870"/>
            <a:ext cx="24374552" cy="2427058"/>
          </a:xfrm>
          <a:prstGeom prst="rect">
            <a:avLst/>
          </a:prstGeom>
        </p:spPr>
        <p:txBody>
          <a:bodyPr anchor="ctr"/>
          <a:lstStyle>
            <a:lvl1pPr algn="ctr">
              <a:defRPr baseline="0">
                <a:solidFill>
                  <a:schemeClr val="bg1"/>
                </a:solidFill>
              </a:defRPr>
            </a:lvl1pPr>
          </a:lstStyle>
          <a:p>
            <a:pPr marL="124324" indent="-124324">
              <a:defRPr sz="4800"/>
            </a:pPr>
            <a:endParaRPr dirty="0"/>
          </a:p>
        </p:txBody>
      </p:sp>
      <p:sp>
        <p:nvSpPr>
          <p:cNvPr id="135" name="Slide Number"/>
          <p:cNvSpPr txBox="1">
            <a:spLocks noGrp="1"/>
          </p:cNvSpPr>
          <p:nvPr>
            <p:ph type="sldNum" sz="quarter" idx="2"/>
          </p:nvPr>
        </p:nvSpPr>
        <p:spPr>
          <a:xfrm>
            <a:off x="15670591" y="12481561"/>
            <a:ext cx="483809" cy="462279"/>
          </a:xfrm>
          <a:prstGeom prst="rect">
            <a:avLst/>
          </a:prstGeom>
        </p:spPr>
        <p:txBody>
          <a:bodyPr/>
          <a:lstStyle/>
          <a:p>
            <a:fld id="{86CB4B4D-7CA3-9044-876B-883B54F8677D}"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Rectangle 51">
            <a:extLst>
              <a:ext uri="{FF2B5EF4-FFF2-40B4-BE49-F238E27FC236}">
                <a16:creationId xmlns:a16="http://schemas.microsoft.com/office/drawing/2014/main" id="{F7F6A2DC-690D-9C48-866E-84FDBF471032}"/>
              </a:ext>
            </a:extLst>
          </p:cNvPr>
          <p:cNvSpPr/>
          <p:nvPr userDrawn="1"/>
        </p:nvSpPr>
        <p:spPr>
          <a:xfrm>
            <a:off x="0" y="-5773"/>
            <a:ext cx="24340457" cy="2277918"/>
          </a:xfrm>
          <a:prstGeom prst="rect">
            <a:avLst/>
          </a:prstGeom>
          <a:solidFill>
            <a:srgbClr val="1F497D"/>
          </a:solidFill>
          <a:ln w="12700">
            <a:miter lim="400000"/>
          </a:ln>
        </p:spPr>
        <p:txBody>
          <a:bodyPr lIns="45719" rIns="45719" anchor="ctr"/>
          <a:lstStyle/>
          <a:p>
            <a:pPr algn="ctr" defTabSz="457081">
              <a:defRPr>
                <a:solidFill>
                  <a:srgbClr val="FFFFFF"/>
                </a:solidFill>
                <a:latin typeface="Arial"/>
                <a:ea typeface="Arial"/>
                <a:cs typeface="Arial"/>
                <a:sym typeface="Arial"/>
              </a:defRPr>
            </a:pPr>
            <a:endParaRPr/>
          </a:p>
        </p:txBody>
      </p:sp>
      <p:sp>
        <p:nvSpPr>
          <p:cNvPr id="4" name="Date Placeholder 3">
            <a:extLst>
              <a:ext uri="{FF2B5EF4-FFF2-40B4-BE49-F238E27FC236}">
                <a16:creationId xmlns:a16="http://schemas.microsoft.com/office/drawing/2014/main" id="{967F4495-27E8-004C-8903-BF4538E257BF}"/>
              </a:ext>
            </a:extLst>
          </p:cNvPr>
          <p:cNvSpPr>
            <a:spLocks noGrp="1"/>
          </p:cNvSpPr>
          <p:nvPr>
            <p:ph type="dt" sz="half" idx="10"/>
          </p:nvPr>
        </p:nvSpPr>
        <p:spPr/>
        <p:txBody>
          <a:bodyPr/>
          <a:lstStyle/>
          <a:p>
            <a:r>
              <a:rPr lang="en-US"/>
              <a:t>7/3/2019</a:t>
            </a:r>
          </a:p>
        </p:txBody>
      </p:sp>
      <p:sp>
        <p:nvSpPr>
          <p:cNvPr id="5" name="Footer Placeholder 4">
            <a:extLst>
              <a:ext uri="{FF2B5EF4-FFF2-40B4-BE49-F238E27FC236}">
                <a16:creationId xmlns:a16="http://schemas.microsoft.com/office/drawing/2014/main" id="{DB001F61-6447-2C47-AAA5-8A3616037887}"/>
              </a:ext>
            </a:extLst>
          </p:cNvPr>
          <p:cNvSpPr>
            <a:spLocks noGrp="1"/>
          </p:cNvSpPr>
          <p:nvPr>
            <p:ph type="ftr" sz="quarter" idx="11"/>
          </p:nvPr>
        </p:nvSpPr>
        <p:spPr/>
        <p:txBody>
          <a:bodyPr/>
          <a:lstStyle/>
          <a:p>
            <a:r>
              <a:rPr lang="en-US"/>
              <a:t>S. Prestemon      HTS Cable Test Facility Magnet</a:t>
            </a:r>
            <a:endParaRPr lang="en-US" dirty="0"/>
          </a:p>
        </p:txBody>
      </p:sp>
      <p:sp>
        <p:nvSpPr>
          <p:cNvPr id="6" name="Slide Number Placeholder 5">
            <a:extLst>
              <a:ext uri="{FF2B5EF4-FFF2-40B4-BE49-F238E27FC236}">
                <a16:creationId xmlns:a16="http://schemas.microsoft.com/office/drawing/2014/main" id="{B539C193-CAEC-E34E-92A4-59DB19B6AF7E}"/>
              </a:ext>
            </a:extLst>
          </p:cNvPr>
          <p:cNvSpPr>
            <a:spLocks noGrp="1"/>
          </p:cNvSpPr>
          <p:nvPr>
            <p:ph type="sldNum" sz="quarter" idx="12"/>
          </p:nvPr>
        </p:nvSpPr>
        <p:spPr/>
        <p:txBody>
          <a:bodyPr/>
          <a:lstStyle/>
          <a:p>
            <a:fld id="{695884B8-C86C-9247-916E-0E4ED69A0AE3}" type="slidenum">
              <a:rPr lang="en-US" smtClean="0"/>
              <a:t>‹#›</a:t>
            </a:fld>
            <a:endParaRPr lang="en-US"/>
          </a:p>
        </p:txBody>
      </p:sp>
      <p:sp>
        <p:nvSpPr>
          <p:cNvPr id="14" name="Text Placeholder 13">
            <a:extLst>
              <a:ext uri="{FF2B5EF4-FFF2-40B4-BE49-F238E27FC236}">
                <a16:creationId xmlns:a16="http://schemas.microsoft.com/office/drawing/2014/main" id="{CF72E2FE-7B63-AF4A-93E8-BA374B01E2CB}"/>
              </a:ext>
            </a:extLst>
          </p:cNvPr>
          <p:cNvSpPr>
            <a:spLocks noGrp="1"/>
          </p:cNvSpPr>
          <p:nvPr>
            <p:ph type="body" sz="quarter" idx="13" hasCustomPrompt="1"/>
          </p:nvPr>
        </p:nvSpPr>
        <p:spPr>
          <a:xfrm>
            <a:off x="858982" y="3048000"/>
            <a:ext cx="22860000" cy="9061450"/>
          </a:xfrm>
        </p:spPr>
        <p:txBody>
          <a:bodyPr lIns="182880" rIns="182880">
            <a:normAutofit/>
          </a:bodyPr>
          <a:lstStyle>
            <a:lvl1pPr>
              <a:defRPr sz="4400"/>
            </a:lvl1pPr>
            <a:lvl2pPr marL="685800" indent="-228600">
              <a:buFont typeface="Courier New" panose="02070309020205020404" pitchFamily="49" charset="0"/>
              <a:buChar char="o"/>
              <a:defRPr sz="4000"/>
            </a:lvl2pPr>
            <a:lvl3pPr marL="1257300" indent="-342900">
              <a:buFont typeface="Wingdings" pitchFamily="2" charset="2"/>
              <a:buChar char="Ø"/>
              <a:defRPr sz="3600"/>
            </a:lvl3pPr>
            <a:lvl4pPr marL="1600200" indent="-228600">
              <a:buFont typeface="Wingdings" pitchFamily="2" charset="2"/>
              <a:buChar char="ü"/>
              <a:defRPr sz="3200"/>
            </a:lvl4pPr>
            <a:lvl5pPr>
              <a:defRPr sz="3200"/>
            </a:lvl5pPr>
          </a:lstStyle>
          <a:p>
            <a:pPr lvl="0"/>
            <a:r>
              <a:rPr lang="en-US" dirty="0"/>
              <a:t>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
        <p:nvSpPr>
          <p:cNvPr id="15" name="Title 14">
            <a:extLst>
              <a:ext uri="{FF2B5EF4-FFF2-40B4-BE49-F238E27FC236}">
                <a16:creationId xmlns:a16="http://schemas.microsoft.com/office/drawing/2014/main" id="{07B60B32-36BC-C140-891C-CE927D3067D3}"/>
              </a:ext>
            </a:extLst>
          </p:cNvPr>
          <p:cNvSpPr>
            <a:spLocks noGrp="1"/>
          </p:cNvSpPr>
          <p:nvPr>
            <p:ph type="title"/>
          </p:nvPr>
        </p:nvSpPr>
        <p:spPr>
          <a:xfrm>
            <a:off x="1654175" y="95250"/>
            <a:ext cx="21031200" cy="2176895"/>
          </a:xfrm>
        </p:spPr>
        <p:txBody>
          <a:bodyPr>
            <a:normAutofit/>
          </a:bodyPr>
          <a:lstStyle>
            <a:lvl1pPr algn="l">
              <a:defRPr sz="5400"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41252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OE template" preserve="1">
  <p:cSld name="DOE template">
    <p:spTree>
      <p:nvGrpSpPr>
        <p:cNvPr id="1" name="Shape 478"/>
        <p:cNvGrpSpPr/>
        <p:nvPr/>
      </p:nvGrpSpPr>
      <p:grpSpPr>
        <a:xfrm>
          <a:off x="0" y="0"/>
          <a:ext cx="0" cy="0"/>
          <a:chOff x="0" y="0"/>
          <a:chExt cx="0" cy="0"/>
        </a:xfrm>
      </p:grpSpPr>
      <p:sp>
        <p:nvSpPr>
          <p:cNvPr id="479" name="Google Shape;479;p66"/>
          <p:cNvSpPr/>
          <p:nvPr/>
        </p:nvSpPr>
        <p:spPr>
          <a:xfrm>
            <a:off x="0" y="5"/>
            <a:ext cx="24384000" cy="1711326"/>
          </a:xfrm>
          <a:prstGeom prst="rect">
            <a:avLst/>
          </a:prstGeom>
          <a:solidFill>
            <a:srgbClr val="1F497D"/>
          </a:solidFill>
          <a:ln>
            <a:noFill/>
          </a:ln>
          <a:effectLst>
            <a:outerShdw blurRad="50800" dist="38100" dir="5400000" algn="t" rotWithShape="0">
              <a:srgbClr val="000000">
                <a:alpha val="40000"/>
              </a:srgbClr>
            </a:outerShdw>
          </a:effectLst>
        </p:spPr>
        <p:txBody>
          <a:bodyPr spcFirstLastPara="1" wrap="square" lIns="182850" tIns="91400" rIns="182850" bIns="91400" anchor="t" anchorCtr="0">
            <a:noAutofit/>
          </a:bodyPr>
          <a:lstStyle/>
          <a:p>
            <a:pPr marL="0" marR="0" lvl="0" indent="0" algn="l" rtl="0">
              <a:spcBef>
                <a:spcPts val="0"/>
              </a:spcBef>
              <a:spcAft>
                <a:spcPts val="0"/>
              </a:spcAft>
              <a:buClr>
                <a:schemeClr val="lt1"/>
              </a:buClr>
              <a:buSzPts val="2400"/>
              <a:buFont typeface="Times New Roman"/>
              <a:buNone/>
            </a:pPr>
            <a:endParaRPr sz="4800">
              <a:solidFill>
                <a:srgbClr val="000000"/>
              </a:solidFill>
              <a:latin typeface="Libre Franklin"/>
              <a:ea typeface="Libre Franklin"/>
              <a:cs typeface="Libre Franklin"/>
              <a:sym typeface="Libre Franklin"/>
            </a:endParaRPr>
          </a:p>
        </p:txBody>
      </p:sp>
      <p:sp>
        <p:nvSpPr>
          <p:cNvPr id="480" name="Google Shape;480;p66"/>
          <p:cNvSpPr txBox="1">
            <a:spLocks noGrp="1"/>
          </p:cNvSpPr>
          <p:nvPr>
            <p:ph type="title"/>
          </p:nvPr>
        </p:nvSpPr>
        <p:spPr>
          <a:xfrm>
            <a:off x="0" y="25158"/>
            <a:ext cx="24384000" cy="1686172"/>
          </a:xfrm>
          <a:prstGeom prst="rect">
            <a:avLst/>
          </a:prstGeom>
          <a:solidFill>
            <a:srgbClr val="00395A"/>
          </a:solidFill>
          <a:ln>
            <a:noFill/>
          </a:ln>
          <a:effectLst>
            <a:outerShdw blurRad="50800" dist="38100" dir="2700000" algn="tl" rotWithShape="0">
              <a:srgbClr val="000000">
                <a:alpha val="42745"/>
              </a:srgbClr>
            </a:outerShdw>
          </a:effectLst>
        </p:spPr>
        <p:txBody>
          <a:bodyPr spcFirstLastPara="1" wrap="square" lIns="91425" tIns="45700" rIns="91425" bIns="45700" anchor="ctr" anchorCtr="0"/>
          <a:lstStyle>
            <a:lvl1pPr lvl="0" algn="ctr">
              <a:spcBef>
                <a:spcPts val="0"/>
              </a:spcBef>
              <a:spcAft>
                <a:spcPts val="0"/>
              </a:spcAft>
              <a:buClr>
                <a:srgbClr val="FFFFFF"/>
              </a:buClr>
              <a:buSzPts val="2800"/>
              <a:buFont typeface="Arial"/>
              <a:buNone/>
              <a:defRPr sz="5600">
                <a:solidFill>
                  <a:srgbClr val="FFFFFF"/>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1" name="Google Shape;481;p66"/>
          <p:cNvSpPr txBox="1">
            <a:spLocks noGrp="1"/>
          </p:cNvSpPr>
          <p:nvPr>
            <p:ph type="body" idx="1"/>
          </p:nvPr>
        </p:nvSpPr>
        <p:spPr>
          <a:xfrm>
            <a:off x="1066801" y="2789556"/>
            <a:ext cx="22155002" cy="9097644"/>
          </a:xfrm>
          <a:prstGeom prst="rect">
            <a:avLst/>
          </a:prstGeom>
          <a:noFill/>
          <a:ln>
            <a:noFill/>
          </a:ln>
        </p:spPr>
        <p:txBody>
          <a:bodyPr spcFirstLastPara="1" wrap="square" lIns="91425" tIns="45700" rIns="91425" bIns="45700" anchor="t" anchorCtr="0"/>
          <a:lstStyle>
            <a:lvl1pPr marL="914400" lvl="0" indent="-762000" algn="l">
              <a:spcBef>
                <a:spcPts val="960"/>
              </a:spcBef>
              <a:spcAft>
                <a:spcPts val="0"/>
              </a:spcAft>
              <a:buClr>
                <a:schemeClr val="dk1"/>
              </a:buClr>
              <a:buSzPts val="2400"/>
              <a:buChar char="•"/>
              <a:defRPr>
                <a:solidFill>
                  <a:schemeClr val="dk1"/>
                </a:solidFill>
                <a:latin typeface="Arial"/>
                <a:ea typeface="Arial"/>
                <a:cs typeface="Arial"/>
                <a:sym typeface="Arial"/>
              </a:defRPr>
            </a:lvl1pPr>
            <a:lvl2pPr marL="1828800" lvl="1" indent="-711200" algn="l">
              <a:spcBef>
                <a:spcPts val="800"/>
              </a:spcBef>
              <a:spcAft>
                <a:spcPts val="0"/>
              </a:spcAft>
              <a:buClr>
                <a:schemeClr val="dk1"/>
              </a:buClr>
              <a:buSzPts val="2000"/>
              <a:buFont typeface="Noto Sans Symbols"/>
              <a:buChar char="▪"/>
              <a:defRPr>
                <a:solidFill>
                  <a:schemeClr val="dk1"/>
                </a:solidFill>
                <a:latin typeface="Arial"/>
                <a:ea typeface="Arial"/>
                <a:cs typeface="Arial"/>
                <a:sym typeface="Arial"/>
              </a:defRPr>
            </a:lvl2pPr>
            <a:lvl3pPr marL="2743200" lvl="2" indent="-711200" algn="l">
              <a:spcBef>
                <a:spcPts val="800"/>
              </a:spcBef>
              <a:spcAft>
                <a:spcPts val="0"/>
              </a:spcAft>
              <a:buClr>
                <a:schemeClr val="dk1"/>
              </a:buClr>
              <a:buSzPts val="2000"/>
              <a:buFont typeface="Courier New"/>
              <a:buChar char="o"/>
              <a:defRPr>
                <a:solidFill>
                  <a:schemeClr val="dk1"/>
                </a:solidFill>
                <a:latin typeface="Arial"/>
                <a:ea typeface="Arial"/>
                <a:cs typeface="Arial"/>
                <a:sym typeface="Arial"/>
              </a:defRPr>
            </a:lvl3pPr>
            <a:lvl4pPr marL="3657600" lvl="3" indent="-711200" algn="l">
              <a:spcBef>
                <a:spcPts val="800"/>
              </a:spcBef>
              <a:spcAft>
                <a:spcPts val="0"/>
              </a:spcAft>
              <a:buClr>
                <a:schemeClr val="dk1"/>
              </a:buClr>
              <a:buSzPts val="2000"/>
              <a:buFont typeface="Courier New"/>
              <a:buChar char="o"/>
              <a:defRPr>
                <a:solidFill>
                  <a:schemeClr val="dk1"/>
                </a:solidFill>
                <a:latin typeface="Arial"/>
                <a:ea typeface="Arial"/>
                <a:cs typeface="Arial"/>
                <a:sym typeface="Arial"/>
              </a:defRPr>
            </a:lvl4pPr>
            <a:lvl5pPr marL="4572000" lvl="4" indent="-711200" algn="l">
              <a:spcBef>
                <a:spcPts val="800"/>
              </a:spcBef>
              <a:spcAft>
                <a:spcPts val="0"/>
              </a:spcAft>
              <a:buClr>
                <a:schemeClr val="dk1"/>
              </a:buClr>
              <a:buSzPts val="2000"/>
              <a:buFont typeface="Courier New"/>
              <a:buChar char="o"/>
              <a:defRPr>
                <a:solidFill>
                  <a:schemeClr val="dk1"/>
                </a:solidFill>
                <a:latin typeface="Arial"/>
                <a:ea typeface="Arial"/>
                <a:cs typeface="Arial"/>
                <a:sym typeface="Arial"/>
              </a:defRPr>
            </a:lvl5pPr>
            <a:lvl6pPr marL="5486400" lvl="5" indent="-685800" algn="l">
              <a:spcBef>
                <a:spcPts val="720"/>
              </a:spcBef>
              <a:spcAft>
                <a:spcPts val="0"/>
              </a:spcAft>
              <a:buClr>
                <a:schemeClr val="dk1"/>
              </a:buClr>
              <a:buSzPts val="1800"/>
              <a:buChar char="•"/>
              <a:defRPr/>
            </a:lvl6pPr>
            <a:lvl7pPr marL="6400800" lvl="6" indent="-685800" algn="l">
              <a:spcBef>
                <a:spcPts val="720"/>
              </a:spcBef>
              <a:spcAft>
                <a:spcPts val="0"/>
              </a:spcAft>
              <a:buClr>
                <a:schemeClr val="dk1"/>
              </a:buClr>
              <a:buSzPts val="1800"/>
              <a:buChar char="•"/>
              <a:defRPr/>
            </a:lvl7pPr>
            <a:lvl8pPr marL="7315200" lvl="7" indent="-685800" algn="l">
              <a:spcBef>
                <a:spcPts val="720"/>
              </a:spcBef>
              <a:spcAft>
                <a:spcPts val="0"/>
              </a:spcAft>
              <a:buClr>
                <a:schemeClr val="dk1"/>
              </a:buClr>
              <a:buSzPts val="1800"/>
              <a:buChar char="•"/>
              <a:defRPr/>
            </a:lvl8pPr>
            <a:lvl9pPr marL="8229600" lvl="8" indent="-685800" algn="l">
              <a:spcBef>
                <a:spcPts val="720"/>
              </a:spcBef>
              <a:spcAft>
                <a:spcPts val="0"/>
              </a:spcAft>
              <a:buClr>
                <a:schemeClr val="dk1"/>
              </a:buClr>
              <a:buSzPts val="1800"/>
              <a:buChar char="•"/>
              <a:defRPr/>
            </a:lvl9pPr>
          </a:lstStyle>
          <a:p>
            <a:endParaRPr/>
          </a:p>
        </p:txBody>
      </p:sp>
      <p:sp>
        <p:nvSpPr>
          <p:cNvPr id="482" name="Google Shape;482;p66"/>
          <p:cNvSpPr txBox="1">
            <a:spLocks noGrp="1"/>
          </p:cNvSpPr>
          <p:nvPr>
            <p:ph type="sldNum" idx="12"/>
          </p:nvPr>
        </p:nvSpPr>
        <p:spPr>
          <a:xfrm>
            <a:off x="21640805" y="12600303"/>
            <a:ext cx="1581002" cy="73025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2000" b="0" i="0">
                <a:solidFill>
                  <a:srgbClr val="FFFFFF"/>
                </a:solidFill>
                <a:latin typeface="Arial"/>
                <a:ea typeface="Arial"/>
                <a:cs typeface="Arial"/>
                <a:sym typeface="Arial"/>
              </a:defRPr>
            </a:lvl1pPr>
            <a:lvl2pPr marL="0" marR="0" lvl="1" indent="0" algn="r">
              <a:spcBef>
                <a:spcPts val="0"/>
              </a:spcBef>
              <a:spcAft>
                <a:spcPts val="0"/>
              </a:spcAft>
              <a:buNone/>
              <a:defRPr sz="2000" b="0" i="0">
                <a:solidFill>
                  <a:srgbClr val="FFFFFF"/>
                </a:solidFill>
                <a:latin typeface="Arial"/>
                <a:ea typeface="Arial"/>
                <a:cs typeface="Arial"/>
                <a:sym typeface="Arial"/>
              </a:defRPr>
            </a:lvl2pPr>
            <a:lvl3pPr marL="0" marR="0" lvl="2" indent="0" algn="r">
              <a:spcBef>
                <a:spcPts val="0"/>
              </a:spcBef>
              <a:spcAft>
                <a:spcPts val="0"/>
              </a:spcAft>
              <a:buNone/>
              <a:defRPr sz="2000" b="0" i="0">
                <a:solidFill>
                  <a:srgbClr val="FFFFFF"/>
                </a:solidFill>
                <a:latin typeface="Arial"/>
                <a:ea typeface="Arial"/>
                <a:cs typeface="Arial"/>
                <a:sym typeface="Arial"/>
              </a:defRPr>
            </a:lvl3pPr>
            <a:lvl4pPr marL="0" marR="0" lvl="3" indent="0" algn="r">
              <a:spcBef>
                <a:spcPts val="0"/>
              </a:spcBef>
              <a:spcAft>
                <a:spcPts val="0"/>
              </a:spcAft>
              <a:buNone/>
              <a:defRPr sz="2000" b="0" i="0">
                <a:solidFill>
                  <a:srgbClr val="FFFFFF"/>
                </a:solidFill>
                <a:latin typeface="Arial"/>
                <a:ea typeface="Arial"/>
                <a:cs typeface="Arial"/>
                <a:sym typeface="Arial"/>
              </a:defRPr>
            </a:lvl4pPr>
            <a:lvl5pPr marL="0" marR="0" lvl="4" indent="0" algn="r">
              <a:spcBef>
                <a:spcPts val="0"/>
              </a:spcBef>
              <a:spcAft>
                <a:spcPts val="0"/>
              </a:spcAft>
              <a:buNone/>
              <a:defRPr sz="2000" b="0" i="0">
                <a:solidFill>
                  <a:srgbClr val="FFFFFF"/>
                </a:solidFill>
                <a:latin typeface="Arial"/>
                <a:ea typeface="Arial"/>
                <a:cs typeface="Arial"/>
                <a:sym typeface="Arial"/>
              </a:defRPr>
            </a:lvl5pPr>
            <a:lvl6pPr marL="0" marR="0" lvl="5" indent="0" algn="r">
              <a:spcBef>
                <a:spcPts val="0"/>
              </a:spcBef>
              <a:spcAft>
                <a:spcPts val="0"/>
              </a:spcAft>
              <a:buNone/>
              <a:defRPr sz="2000" b="0" i="0">
                <a:solidFill>
                  <a:srgbClr val="FFFFFF"/>
                </a:solidFill>
                <a:latin typeface="Arial"/>
                <a:ea typeface="Arial"/>
                <a:cs typeface="Arial"/>
                <a:sym typeface="Arial"/>
              </a:defRPr>
            </a:lvl6pPr>
            <a:lvl7pPr marL="0" marR="0" lvl="6" indent="0" algn="r">
              <a:spcBef>
                <a:spcPts val="0"/>
              </a:spcBef>
              <a:spcAft>
                <a:spcPts val="0"/>
              </a:spcAft>
              <a:buNone/>
              <a:defRPr sz="2000" b="0" i="0">
                <a:solidFill>
                  <a:srgbClr val="FFFFFF"/>
                </a:solidFill>
                <a:latin typeface="Arial"/>
                <a:ea typeface="Arial"/>
                <a:cs typeface="Arial"/>
                <a:sym typeface="Arial"/>
              </a:defRPr>
            </a:lvl7pPr>
            <a:lvl8pPr marL="0" marR="0" lvl="7" indent="0" algn="r">
              <a:spcBef>
                <a:spcPts val="0"/>
              </a:spcBef>
              <a:spcAft>
                <a:spcPts val="0"/>
              </a:spcAft>
              <a:buNone/>
              <a:defRPr sz="2000" b="0" i="0">
                <a:solidFill>
                  <a:srgbClr val="FFFFFF"/>
                </a:solidFill>
                <a:latin typeface="Arial"/>
                <a:ea typeface="Arial"/>
                <a:cs typeface="Arial"/>
                <a:sym typeface="Arial"/>
              </a:defRPr>
            </a:lvl8pPr>
            <a:lvl9pPr marL="0" marR="0" lvl="8" indent="0" algn="r">
              <a:spcBef>
                <a:spcPts val="0"/>
              </a:spcBef>
              <a:spcAft>
                <a:spcPts val="0"/>
              </a:spcAft>
              <a:buNone/>
              <a:defRPr sz="2000" b="0" i="0">
                <a:solidFill>
                  <a:srgbClr val="FFFFFF"/>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895368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21788969" y="12712701"/>
            <a:ext cx="1375832" cy="730250"/>
          </a:xfrm>
          <a:prstGeom prst="rect">
            <a:avLst/>
          </a:prstGeom>
        </p:spPr>
        <p:txBody>
          <a:bodyPr/>
          <a:lstStyle/>
          <a:p>
            <a:fld id="{B128C41A-7A0A-A74C-A765-4BF8AA94B2BC}" type="slidenum">
              <a:rPr lang="en-US" altLang="en-US" smtClean="0"/>
              <a:pPr/>
              <a:t>‹#›</a:t>
            </a:fld>
            <a:endParaRPr lang="en-US" altLang="en-US"/>
          </a:p>
        </p:txBody>
      </p:sp>
      <p:sp>
        <p:nvSpPr>
          <p:cNvPr id="4" name="Footer Placeholder 3"/>
          <p:cNvSpPr>
            <a:spLocks noGrp="1"/>
          </p:cNvSpPr>
          <p:nvPr>
            <p:ph type="ftr" sz="quarter" idx="11"/>
          </p:nvPr>
        </p:nvSpPr>
        <p:spPr>
          <a:xfrm>
            <a:off x="8331200" y="12712701"/>
            <a:ext cx="7721600" cy="730250"/>
          </a:xfrm>
          <a:prstGeom prst="rect">
            <a:avLst/>
          </a:prstGeom>
        </p:spPr>
        <p:txBody>
          <a:bodyPr/>
          <a:lstStyle/>
          <a:p>
            <a:r>
              <a:rPr lang="en-US"/>
              <a:t>S. Prestemon      HTS Cable Test Facility Magnet</a:t>
            </a:r>
            <a:endParaRPr lang="en-US" dirty="0"/>
          </a:p>
        </p:txBody>
      </p:sp>
      <p:sp>
        <p:nvSpPr>
          <p:cNvPr id="6" name="Content Placeholder 5"/>
          <p:cNvSpPr>
            <a:spLocks noGrp="1"/>
          </p:cNvSpPr>
          <p:nvPr>
            <p:ph sz="quarter" idx="12"/>
          </p:nvPr>
        </p:nvSpPr>
        <p:spPr>
          <a:xfrm>
            <a:off x="660400" y="2787650"/>
            <a:ext cx="22965835" cy="904557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41151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260E43B-7F43-FA45-AAB7-E054FD6CC4E3}" type="slidenum">
              <a:rPr lang="en-US" smtClean="0"/>
              <a:pPr/>
              <a:t>‹#›</a:t>
            </a:fld>
            <a:endParaRPr lang="en-US" dirty="0"/>
          </a:p>
        </p:txBody>
      </p:sp>
    </p:spTree>
    <p:extLst>
      <p:ext uri="{BB962C8B-B14F-4D97-AF65-F5344CB8AC3E}">
        <p14:creationId xmlns:p14="http://schemas.microsoft.com/office/powerpoint/2010/main" val="835767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reserve="1">
  <p:cSld name="Title &amp; Bullets copy">
    <p:bg>
      <p:bgPr>
        <a:solidFill>
          <a:srgbClr val="000000"/>
        </a:solidFill>
        <a:effectLst/>
      </p:bgPr>
    </p:bg>
    <p:spTree>
      <p:nvGrpSpPr>
        <p:cNvPr id="1" name=""/>
        <p:cNvGrpSpPr/>
        <p:nvPr/>
      </p:nvGrpSpPr>
      <p:grpSpPr>
        <a:xfrm>
          <a:off x="0" y="0"/>
          <a:ext cx="0" cy="0"/>
          <a:chOff x="0" y="0"/>
          <a:chExt cx="0" cy="0"/>
        </a:xfrm>
      </p:grpSpPr>
      <p:grpSp>
        <p:nvGrpSpPr>
          <p:cNvPr id="26" name="Group 26"/>
          <p:cNvGrpSpPr/>
          <p:nvPr/>
        </p:nvGrpSpPr>
        <p:grpSpPr>
          <a:xfrm>
            <a:off x="47625" y="12231020"/>
            <a:ext cx="24212483" cy="1482330"/>
            <a:chOff x="0" y="0"/>
            <a:chExt cx="12913323" cy="1054099"/>
          </a:xfrm>
        </p:grpSpPr>
        <p:pic>
          <p:nvPicPr>
            <p:cNvPr id="24" name="droppedImage.pdf"/>
            <p:cNvPicPr/>
            <p:nvPr/>
          </p:nvPicPr>
          <p:blipFill>
            <a:blip r:embed="rId2"/>
            <a:stretch>
              <a:fillRect/>
            </a:stretch>
          </p:blipFill>
          <p:spPr>
            <a:xfrm>
              <a:off x="0" y="0"/>
              <a:ext cx="1666889" cy="1010236"/>
            </a:xfrm>
            <a:prstGeom prst="rect">
              <a:avLst/>
            </a:prstGeom>
            <a:ln w="12700" cap="flat">
              <a:noFill/>
              <a:miter lim="400000"/>
            </a:ln>
            <a:effectLst/>
          </p:spPr>
        </p:pic>
        <p:sp>
          <p:nvSpPr>
            <p:cNvPr id="25" name="Shape 25"/>
            <p:cNvSpPr/>
            <p:nvPr/>
          </p:nvSpPr>
          <p:spPr>
            <a:xfrm>
              <a:off x="3752235" y="615445"/>
              <a:ext cx="9161089" cy="43865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p>
              <a:pPr lvl="1" indent="482220">
                <a:defRPr sz="1800">
                  <a:solidFill>
                    <a:srgbClr val="000000"/>
                  </a:solidFill>
                </a:defRPr>
              </a:pPr>
              <a:r>
                <a:rPr sz="2813">
                  <a:solidFill>
                    <a:srgbClr val="FFFFFF"/>
                  </a:solidFill>
                  <a:latin typeface="Gill Sans"/>
                  <a:ea typeface="Gill Sans"/>
                  <a:cs typeface="Gill Sans"/>
                  <a:sym typeface="Gill Sans"/>
                </a:rPr>
                <a:t>Soren Prestemon, LBNL                  SPIE Prague, April 13, 2015</a:t>
              </a:r>
              <a:r>
                <a:rPr sz="2813">
                  <a:solidFill>
                    <a:srgbClr val="559FC7"/>
                  </a:solidFill>
                  <a:latin typeface="Gill Sans"/>
                  <a:ea typeface="Gill Sans"/>
                  <a:cs typeface="Gill Sans"/>
                  <a:sym typeface="Gill Sans"/>
                </a:rPr>
                <a:t>             </a:t>
              </a:r>
            </a:p>
          </p:txBody>
        </p:sp>
      </p:grpSp>
      <p:sp>
        <p:nvSpPr>
          <p:cNvPr id="27" name="Shape 27"/>
          <p:cNvSpPr>
            <a:spLocks noGrp="1"/>
          </p:cNvSpPr>
          <p:nvPr>
            <p:ph type="title"/>
          </p:nvPr>
        </p:nvSpPr>
        <p:spPr>
          <a:xfrm>
            <a:off x="-7908" y="4958"/>
            <a:ext cx="24323548" cy="3016720"/>
          </a:xfrm>
          <a:prstGeom prst="rect">
            <a:avLst/>
          </a:prstGeom>
        </p:spPr>
        <p:txBody>
          <a:bodyPr>
            <a:noAutofit/>
          </a:bodyPr>
          <a:lstStyle>
            <a:lvl1pPr>
              <a:defRPr sz="8578">
                <a:latin typeface="Gill Sans"/>
                <a:ea typeface="Gill Sans"/>
                <a:cs typeface="Gill Sans"/>
                <a:sym typeface="Gill Sans"/>
              </a:defRPr>
            </a:lvl1pPr>
          </a:lstStyle>
          <a:p>
            <a:pPr lvl="0">
              <a:defRPr sz="1800">
                <a:solidFill>
                  <a:srgbClr val="000000"/>
                </a:solidFill>
              </a:defRPr>
            </a:pPr>
            <a:r>
              <a:rPr sz="8578">
                <a:solidFill>
                  <a:srgbClr val="FFFFFF"/>
                </a:solidFill>
              </a:rPr>
              <a:t>Title Text</a:t>
            </a:r>
          </a:p>
        </p:txBody>
      </p:sp>
      <p:sp>
        <p:nvSpPr>
          <p:cNvPr id="28" name="Shape 28"/>
          <p:cNvSpPr>
            <a:spLocks noGrp="1"/>
          </p:cNvSpPr>
          <p:nvPr>
            <p:ph type="body" idx="1"/>
          </p:nvPr>
        </p:nvSpPr>
        <p:spPr>
          <a:xfrm>
            <a:off x="2381250" y="3893344"/>
            <a:ext cx="19621500" cy="8036719"/>
          </a:xfrm>
          <a:prstGeom prst="rect">
            <a:avLst/>
          </a:prstGeom>
        </p:spPr>
        <p:txBody>
          <a:bodyPr>
            <a:noAutofit/>
          </a:bodyPr>
          <a:lstStyle>
            <a:lvl1pPr marL="1250201" indent="-803700">
              <a:spcBef>
                <a:spcPts val="3375"/>
              </a:spcBef>
              <a:buSzPct val="171000"/>
              <a:defRPr sz="6047">
                <a:latin typeface="Gill Sans"/>
                <a:ea typeface="Gill Sans"/>
                <a:cs typeface="Gill Sans"/>
                <a:sym typeface="Gill Sans"/>
              </a:defRPr>
            </a:lvl1pPr>
            <a:lvl2pPr marL="1836095" indent="-764494">
              <a:spcBef>
                <a:spcPts val="3375"/>
              </a:spcBef>
              <a:buSzPct val="100000"/>
              <a:buFont typeface="Lucida Grande"/>
              <a:defRPr sz="5485">
                <a:latin typeface="Gill Sans"/>
                <a:ea typeface="Gill Sans"/>
                <a:cs typeface="Gill Sans"/>
                <a:sym typeface="Gill Sans"/>
              </a:defRPr>
            </a:lvl2pPr>
            <a:lvl3pPr marL="2413515" indent="-716814">
              <a:spcBef>
                <a:spcPts val="3375"/>
              </a:spcBef>
              <a:buSzPct val="100000"/>
              <a:buFont typeface="Zapf Dingbats"/>
              <a:buChar char="❖"/>
              <a:defRPr sz="4641">
                <a:latin typeface="Gill Sans"/>
                <a:ea typeface="Gill Sans"/>
                <a:cs typeface="Gill Sans"/>
                <a:sym typeface="Gill Sans"/>
              </a:defRPr>
            </a:lvl3pPr>
            <a:lvl4pPr marL="3016893" indent="-695092">
              <a:spcBef>
                <a:spcPts val="3375"/>
              </a:spcBef>
              <a:buSzPct val="100000"/>
              <a:buFont typeface="Zapf Dingbats"/>
              <a:buChar char="➡"/>
              <a:defRPr sz="4500">
                <a:latin typeface="Gill Sans"/>
                <a:ea typeface="Gill Sans"/>
                <a:cs typeface="Gill Sans"/>
                <a:sym typeface="Gill Sans"/>
              </a:defRPr>
            </a:lvl4pPr>
            <a:lvl5pPr marL="3638977" indent="-692075">
              <a:spcBef>
                <a:spcPts val="3375"/>
              </a:spcBef>
              <a:buFont typeface="Thonburi"/>
              <a:buChar char="๏"/>
              <a:defRPr sz="4360">
                <a:latin typeface="Gill Sans"/>
                <a:ea typeface="Gill Sans"/>
                <a:cs typeface="Gill Sans"/>
                <a:sym typeface="Gill Sans"/>
              </a:defRPr>
            </a:lvl5pPr>
          </a:lstStyle>
          <a:p>
            <a:pPr lvl="0">
              <a:defRPr sz="1800">
                <a:solidFill>
                  <a:srgbClr val="000000"/>
                </a:solidFill>
              </a:defRPr>
            </a:pPr>
            <a:r>
              <a:rPr sz="6047">
                <a:solidFill>
                  <a:srgbClr val="FFFFFF"/>
                </a:solidFill>
              </a:rPr>
              <a:t>Body Level One</a:t>
            </a:r>
          </a:p>
          <a:p>
            <a:pPr lvl="1">
              <a:defRPr sz="1800">
                <a:solidFill>
                  <a:srgbClr val="000000"/>
                </a:solidFill>
              </a:defRPr>
            </a:pPr>
            <a:r>
              <a:rPr sz="5485">
                <a:solidFill>
                  <a:srgbClr val="FFFFFF"/>
                </a:solidFill>
              </a:rPr>
              <a:t>Body Level Two</a:t>
            </a:r>
          </a:p>
          <a:p>
            <a:pPr lvl="2">
              <a:defRPr sz="1800">
                <a:solidFill>
                  <a:srgbClr val="000000"/>
                </a:solidFill>
              </a:defRPr>
            </a:pPr>
            <a:r>
              <a:rPr sz="4641">
                <a:solidFill>
                  <a:srgbClr val="FFFFFF"/>
                </a:solidFill>
              </a:rPr>
              <a:t>Body Level Three</a:t>
            </a:r>
          </a:p>
          <a:p>
            <a:pPr lvl="3">
              <a:defRPr sz="1800">
                <a:solidFill>
                  <a:srgbClr val="000000"/>
                </a:solidFill>
              </a:defRPr>
            </a:pPr>
            <a:r>
              <a:rPr sz="4500">
                <a:solidFill>
                  <a:srgbClr val="FFFFFF"/>
                </a:solidFill>
              </a:rPr>
              <a:t>Body Level Four</a:t>
            </a:r>
          </a:p>
          <a:p>
            <a:pPr lvl="4">
              <a:defRPr sz="1800">
                <a:solidFill>
                  <a:srgbClr val="000000"/>
                </a:solidFill>
              </a:defRPr>
            </a:pPr>
            <a:r>
              <a:rPr sz="4360">
                <a:solidFill>
                  <a:srgbClr val="FFFFFF"/>
                </a:solidFill>
              </a:rPr>
              <a:t>Body Level Five</a:t>
            </a:r>
          </a:p>
        </p:txBody>
      </p:sp>
      <p:sp>
        <p:nvSpPr>
          <p:cNvPr id="29" name="Shape 29"/>
          <p:cNvSpPr>
            <a:spLocks noGrp="1"/>
          </p:cNvSpPr>
          <p:nvPr>
            <p:ph type="sldNum" sz="quarter" idx="2"/>
          </p:nvPr>
        </p:nvSpPr>
        <p:spPr>
          <a:xfrm>
            <a:off x="23110031" y="13126640"/>
            <a:ext cx="619125" cy="500063"/>
          </a:xfrm>
          <a:prstGeom prst="rect">
            <a:avLst/>
          </a:prstGeom>
        </p:spPr>
        <p:txBody>
          <a:bodyPr lIns="0" tIns="0" rIns="0" bIns="0" anchor="t"/>
          <a:lstStyle>
            <a:lvl1pPr>
              <a:defRPr sz="2391">
                <a:solidFill>
                  <a:srgbClr val="3DD8FF"/>
                </a:solidFill>
                <a:latin typeface="Gill Sans"/>
                <a:ea typeface="Gill Sans"/>
                <a:cs typeface="Gill Sans"/>
                <a:sym typeface="Gill Sans"/>
              </a:defRPr>
            </a:lvl1pPr>
          </a:lstStyle>
          <a:p>
            <a:pPr lvl="0"/>
            <a:fld id="{86CB4B4D-7CA3-9044-876B-883B54F8677D}" type="slidenum">
              <a:t>‹#›</a:t>
            </a:fld>
            <a:endParaRPr/>
          </a:p>
        </p:txBody>
      </p:sp>
      <p:sp>
        <p:nvSpPr>
          <p:cNvPr id="30" name="Shape 30"/>
          <p:cNvSpPr/>
          <p:nvPr/>
        </p:nvSpPr>
        <p:spPr>
          <a:xfrm flipV="1">
            <a:off x="-2510" y="2311813"/>
            <a:ext cx="24312752" cy="1"/>
          </a:xfrm>
          <a:prstGeom prst="line">
            <a:avLst/>
          </a:prstGeom>
          <a:ln w="25400">
            <a:solidFill>
              <a:srgbClr val="971817"/>
            </a:solidFill>
            <a:miter lim="400000"/>
          </a:ln>
        </p:spPr>
        <p:txBody>
          <a:bodyPr lIns="71438" tIns="71438" rIns="71438" bIns="71438" anchor="ctr"/>
          <a:lstStyle/>
          <a:p>
            <a:pPr lvl="0">
              <a:defRPr sz="2600"/>
            </a:pPr>
            <a:endParaRPr sz="3656"/>
          </a:p>
        </p:txBody>
      </p:sp>
      <p:sp>
        <p:nvSpPr>
          <p:cNvPr id="31" name="Shape 31"/>
          <p:cNvSpPr/>
          <p:nvPr/>
        </p:nvSpPr>
        <p:spPr>
          <a:xfrm flipV="1">
            <a:off x="21303" y="2418969"/>
            <a:ext cx="24312752" cy="1"/>
          </a:xfrm>
          <a:prstGeom prst="line">
            <a:avLst/>
          </a:prstGeom>
          <a:ln w="25400">
            <a:solidFill>
              <a:srgbClr val="971817"/>
            </a:solidFill>
            <a:miter lim="400000"/>
          </a:ln>
        </p:spPr>
        <p:txBody>
          <a:bodyPr lIns="71438" tIns="71438" rIns="71438" bIns="71438" anchor="ctr"/>
          <a:lstStyle/>
          <a:p>
            <a:pPr lvl="0">
              <a:defRPr sz="2600"/>
            </a:pPr>
            <a:endParaRPr sz="3656"/>
          </a:p>
        </p:txBody>
      </p:sp>
    </p:spTree>
    <p:extLst>
      <p:ext uri="{BB962C8B-B14F-4D97-AF65-F5344CB8AC3E}">
        <p14:creationId xmlns:p14="http://schemas.microsoft.com/office/powerpoint/2010/main" val="229373135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2402195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42" name="Title Text"/>
          <p:cNvSpPr txBox="1">
            <a:spLocks noGrp="1"/>
          </p:cNvSpPr>
          <p:nvPr>
            <p:ph type="title"/>
          </p:nvPr>
        </p:nvSpPr>
        <p:spPr>
          <a:xfrm>
            <a:off x="4399005" y="50427"/>
            <a:ext cx="19984995" cy="2213071"/>
          </a:xfrm>
          <a:prstGeom prst="rect">
            <a:avLst/>
          </a:prstGeom>
        </p:spPr>
        <p:txBody>
          <a:bodyPr/>
          <a:lstStyle/>
          <a:p>
            <a:r>
              <a:t>Title Text</a:t>
            </a:r>
          </a:p>
        </p:txBody>
      </p:sp>
      <p:sp>
        <p:nvSpPr>
          <p:cNvPr id="143" name="Slide Number"/>
          <p:cNvSpPr txBox="1">
            <a:spLocks noGrp="1"/>
          </p:cNvSpPr>
          <p:nvPr>
            <p:ph type="sldNum" sz="quarter" idx="2"/>
          </p:nvPr>
        </p:nvSpPr>
        <p:spPr>
          <a:xfrm>
            <a:off x="19847299" y="12902021"/>
            <a:ext cx="548544" cy="615549"/>
          </a:xfrm>
          <a:prstGeom prst="rect">
            <a:avLst/>
          </a:prstGeom>
        </p:spPr>
        <p:txBody>
          <a:bodyPr/>
          <a:lstStyle>
            <a:lvl1pPr>
              <a:defRPr sz="2800" baseline="0">
                <a:solidFill>
                  <a:schemeClr val="bg1"/>
                </a:solidFill>
              </a:defRPr>
            </a:lvl1pPr>
          </a:lstStyle>
          <a:p>
            <a:fld id="{86CB4B4D-7CA3-9044-876B-883B54F8677D}" type="slidenum">
              <a:rPr lang="en-US" smtClean="0"/>
              <a:pPr/>
              <a:t>‹#›</a:t>
            </a:fld>
            <a:endParaRPr lang="en-US" dirty="0"/>
          </a:p>
        </p:txBody>
      </p:sp>
      <p:sp>
        <p:nvSpPr>
          <p:cNvPr id="144" name="Body Level One…"/>
          <p:cNvSpPr txBox="1">
            <a:spLocks noGrp="1"/>
          </p:cNvSpPr>
          <p:nvPr>
            <p:ph type="body" idx="1"/>
          </p:nvPr>
        </p:nvSpPr>
        <p:spPr>
          <a:prstGeom prst="rect">
            <a:avLst/>
          </a:prstGeom>
        </p:spPr>
        <p:txBody>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 name="Footer Placeholder 1">
            <a:extLst>
              <a:ext uri="{FF2B5EF4-FFF2-40B4-BE49-F238E27FC236}">
                <a16:creationId xmlns:a16="http://schemas.microsoft.com/office/drawing/2014/main" id="{C6D226FF-5433-F749-92D2-EBF9ACBDCF99}"/>
              </a:ext>
            </a:extLst>
          </p:cNvPr>
          <p:cNvSpPr>
            <a:spLocks noGrp="1"/>
          </p:cNvSpPr>
          <p:nvPr>
            <p:ph type="ftr" sz="quarter" idx="10"/>
          </p:nvPr>
        </p:nvSpPr>
        <p:spPr/>
        <p:txBody>
          <a:bodyPr/>
          <a:lstStyle>
            <a:lvl1pPr>
              <a:defRPr sz="2800" baseline="0">
                <a:solidFill>
                  <a:schemeClr val="bg1"/>
                </a:solidFill>
              </a:defRPr>
            </a:lvl1pPr>
          </a:lstStyle>
          <a:p>
            <a:r>
              <a:rPr lang="en-US"/>
              <a:t>S. Prestemon      HTS Cable Test Facility Magnet</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Rectangle 51">
            <a:extLst>
              <a:ext uri="{FF2B5EF4-FFF2-40B4-BE49-F238E27FC236}">
                <a16:creationId xmlns:a16="http://schemas.microsoft.com/office/drawing/2014/main" id="{F7F6A2DC-690D-9C48-866E-84FDBF471032}"/>
              </a:ext>
            </a:extLst>
          </p:cNvPr>
          <p:cNvSpPr/>
          <p:nvPr userDrawn="1"/>
        </p:nvSpPr>
        <p:spPr>
          <a:xfrm>
            <a:off x="0" y="-5773"/>
            <a:ext cx="24340457" cy="2277918"/>
          </a:xfrm>
          <a:prstGeom prst="rect">
            <a:avLst/>
          </a:prstGeom>
          <a:solidFill>
            <a:srgbClr val="1F497D"/>
          </a:solidFill>
          <a:ln w="12700">
            <a:miter lim="400000"/>
          </a:ln>
        </p:spPr>
        <p:txBody>
          <a:bodyPr lIns="45719" rIns="45719" anchor="ctr"/>
          <a:lstStyle/>
          <a:p>
            <a:pPr algn="ctr" defTabSz="457081">
              <a:defRPr>
                <a:solidFill>
                  <a:srgbClr val="FFFFFF"/>
                </a:solidFill>
                <a:latin typeface="Arial"/>
                <a:ea typeface="Arial"/>
                <a:cs typeface="Arial"/>
                <a:sym typeface="Arial"/>
              </a:defRPr>
            </a:pPr>
            <a:endParaRPr/>
          </a:p>
        </p:txBody>
      </p:sp>
      <p:sp>
        <p:nvSpPr>
          <p:cNvPr id="4" name="Date Placeholder 3">
            <a:extLst>
              <a:ext uri="{FF2B5EF4-FFF2-40B4-BE49-F238E27FC236}">
                <a16:creationId xmlns:a16="http://schemas.microsoft.com/office/drawing/2014/main" id="{967F4495-27E8-004C-8903-BF4538E257BF}"/>
              </a:ext>
            </a:extLst>
          </p:cNvPr>
          <p:cNvSpPr>
            <a:spLocks noGrp="1"/>
          </p:cNvSpPr>
          <p:nvPr>
            <p:ph type="dt" sz="half" idx="10"/>
          </p:nvPr>
        </p:nvSpPr>
        <p:spPr/>
        <p:txBody>
          <a:bodyPr/>
          <a:lstStyle/>
          <a:p>
            <a:r>
              <a:rPr lang="en-US"/>
              <a:t>7/3/2019</a:t>
            </a:r>
          </a:p>
        </p:txBody>
      </p:sp>
      <p:sp>
        <p:nvSpPr>
          <p:cNvPr id="5" name="Footer Placeholder 4">
            <a:extLst>
              <a:ext uri="{FF2B5EF4-FFF2-40B4-BE49-F238E27FC236}">
                <a16:creationId xmlns:a16="http://schemas.microsoft.com/office/drawing/2014/main" id="{DB001F61-6447-2C47-AAA5-8A3616037887}"/>
              </a:ext>
            </a:extLst>
          </p:cNvPr>
          <p:cNvSpPr>
            <a:spLocks noGrp="1"/>
          </p:cNvSpPr>
          <p:nvPr>
            <p:ph type="ftr" sz="quarter" idx="11"/>
          </p:nvPr>
        </p:nvSpPr>
        <p:spPr/>
        <p:txBody>
          <a:bodyPr/>
          <a:lstStyle/>
          <a:p>
            <a:r>
              <a:rPr lang="en-US"/>
              <a:t>S. Prestemon      HTS Cable Test Facility Magnet</a:t>
            </a:r>
            <a:endParaRPr lang="en-US" dirty="0"/>
          </a:p>
        </p:txBody>
      </p:sp>
      <p:sp>
        <p:nvSpPr>
          <p:cNvPr id="6" name="Slide Number Placeholder 5">
            <a:extLst>
              <a:ext uri="{FF2B5EF4-FFF2-40B4-BE49-F238E27FC236}">
                <a16:creationId xmlns:a16="http://schemas.microsoft.com/office/drawing/2014/main" id="{B539C193-CAEC-E34E-92A4-59DB19B6AF7E}"/>
              </a:ext>
            </a:extLst>
          </p:cNvPr>
          <p:cNvSpPr>
            <a:spLocks noGrp="1"/>
          </p:cNvSpPr>
          <p:nvPr>
            <p:ph type="sldNum" sz="quarter" idx="12"/>
          </p:nvPr>
        </p:nvSpPr>
        <p:spPr/>
        <p:txBody>
          <a:bodyPr/>
          <a:lstStyle/>
          <a:p>
            <a:fld id="{695884B8-C86C-9247-916E-0E4ED69A0AE3}" type="slidenum">
              <a:rPr lang="en-US" smtClean="0"/>
              <a:t>‹#›</a:t>
            </a:fld>
            <a:endParaRPr lang="en-US"/>
          </a:p>
        </p:txBody>
      </p:sp>
      <p:sp>
        <p:nvSpPr>
          <p:cNvPr id="14" name="Text Placeholder 13">
            <a:extLst>
              <a:ext uri="{FF2B5EF4-FFF2-40B4-BE49-F238E27FC236}">
                <a16:creationId xmlns:a16="http://schemas.microsoft.com/office/drawing/2014/main" id="{CF72E2FE-7B63-AF4A-93E8-BA374B01E2CB}"/>
              </a:ext>
            </a:extLst>
          </p:cNvPr>
          <p:cNvSpPr>
            <a:spLocks noGrp="1"/>
          </p:cNvSpPr>
          <p:nvPr>
            <p:ph type="body" sz="quarter" idx="13" hasCustomPrompt="1"/>
          </p:nvPr>
        </p:nvSpPr>
        <p:spPr>
          <a:xfrm>
            <a:off x="858982" y="3048000"/>
            <a:ext cx="22860000" cy="9061450"/>
          </a:xfrm>
        </p:spPr>
        <p:txBody>
          <a:bodyPr lIns="182880" rIns="182880">
            <a:normAutofit/>
          </a:bodyPr>
          <a:lstStyle>
            <a:lvl1pPr>
              <a:defRPr sz="4400"/>
            </a:lvl1pPr>
            <a:lvl2pPr marL="685800" indent="-228600">
              <a:buFont typeface="Courier New" panose="02070309020205020404" pitchFamily="49" charset="0"/>
              <a:buChar char="o"/>
              <a:defRPr sz="4000"/>
            </a:lvl2pPr>
            <a:lvl3pPr marL="1257300" indent="-342900">
              <a:buFont typeface="Wingdings" pitchFamily="2" charset="2"/>
              <a:buChar char="Ø"/>
              <a:defRPr sz="3600"/>
            </a:lvl3pPr>
            <a:lvl4pPr marL="1600200" indent="-228600">
              <a:buFont typeface="Wingdings" pitchFamily="2" charset="2"/>
              <a:buChar char="ü"/>
              <a:defRPr sz="3200"/>
            </a:lvl4pPr>
            <a:lvl5pPr>
              <a:defRPr sz="3200"/>
            </a:lvl5pPr>
          </a:lstStyle>
          <a:p>
            <a:pPr lvl="0"/>
            <a:r>
              <a:rPr lang="en-US" dirty="0"/>
              <a:t>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
        <p:nvSpPr>
          <p:cNvPr id="15" name="Title 14">
            <a:extLst>
              <a:ext uri="{FF2B5EF4-FFF2-40B4-BE49-F238E27FC236}">
                <a16:creationId xmlns:a16="http://schemas.microsoft.com/office/drawing/2014/main" id="{07B60B32-36BC-C140-891C-CE927D3067D3}"/>
              </a:ext>
            </a:extLst>
          </p:cNvPr>
          <p:cNvSpPr>
            <a:spLocks noGrp="1"/>
          </p:cNvSpPr>
          <p:nvPr>
            <p:ph type="title"/>
          </p:nvPr>
        </p:nvSpPr>
        <p:spPr>
          <a:xfrm>
            <a:off x="1654175" y="95250"/>
            <a:ext cx="21031200" cy="2176895"/>
          </a:xfrm>
        </p:spPr>
        <p:txBody>
          <a:bodyPr>
            <a:normAutofit/>
          </a:bodyPr>
          <a:lstStyle>
            <a:lvl1pPr algn="l">
              <a:defRPr sz="5400"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35494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OE template">
  <p:cSld name="DOE template">
    <p:spTree>
      <p:nvGrpSpPr>
        <p:cNvPr id="1" name="Shape 478"/>
        <p:cNvGrpSpPr/>
        <p:nvPr/>
      </p:nvGrpSpPr>
      <p:grpSpPr>
        <a:xfrm>
          <a:off x="0" y="0"/>
          <a:ext cx="0" cy="0"/>
          <a:chOff x="0" y="0"/>
          <a:chExt cx="0" cy="0"/>
        </a:xfrm>
      </p:grpSpPr>
      <p:sp>
        <p:nvSpPr>
          <p:cNvPr id="479" name="Google Shape;479;p66"/>
          <p:cNvSpPr/>
          <p:nvPr/>
        </p:nvSpPr>
        <p:spPr>
          <a:xfrm>
            <a:off x="0" y="5"/>
            <a:ext cx="24384000" cy="1711326"/>
          </a:xfrm>
          <a:prstGeom prst="rect">
            <a:avLst/>
          </a:prstGeom>
          <a:solidFill>
            <a:srgbClr val="1F497D"/>
          </a:solidFill>
          <a:ln>
            <a:noFill/>
          </a:ln>
          <a:effectLst>
            <a:outerShdw blurRad="50800" dist="38100" dir="5400000" algn="t" rotWithShape="0">
              <a:srgbClr val="000000">
                <a:alpha val="40000"/>
              </a:srgbClr>
            </a:outerShdw>
          </a:effectLst>
        </p:spPr>
        <p:txBody>
          <a:bodyPr spcFirstLastPara="1" wrap="square" lIns="182850" tIns="91400" rIns="182850" bIns="91400" anchor="t" anchorCtr="0">
            <a:noAutofit/>
          </a:bodyPr>
          <a:lstStyle/>
          <a:p>
            <a:pPr marL="0" marR="0" lvl="0" indent="0" algn="l" rtl="0">
              <a:spcBef>
                <a:spcPts val="0"/>
              </a:spcBef>
              <a:spcAft>
                <a:spcPts val="0"/>
              </a:spcAft>
              <a:buClr>
                <a:schemeClr val="lt1"/>
              </a:buClr>
              <a:buSzPts val="2400"/>
              <a:buFont typeface="Times New Roman"/>
              <a:buNone/>
            </a:pPr>
            <a:endParaRPr sz="4800">
              <a:solidFill>
                <a:srgbClr val="000000"/>
              </a:solidFill>
              <a:latin typeface="Libre Franklin"/>
              <a:ea typeface="Libre Franklin"/>
              <a:cs typeface="Libre Franklin"/>
              <a:sym typeface="Libre Franklin"/>
            </a:endParaRPr>
          </a:p>
        </p:txBody>
      </p:sp>
      <p:sp>
        <p:nvSpPr>
          <p:cNvPr id="480" name="Google Shape;480;p66"/>
          <p:cNvSpPr txBox="1">
            <a:spLocks noGrp="1"/>
          </p:cNvSpPr>
          <p:nvPr>
            <p:ph type="title"/>
          </p:nvPr>
        </p:nvSpPr>
        <p:spPr>
          <a:xfrm>
            <a:off x="0" y="25158"/>
            <a:ext cx="24384000" cy="1686172"/>
          </a:xfrm>
          <a:prstGeom prst="rect">
            <a:avLst/>
          </a:prstGeom>
          <a:solidFill>
            <a:srgbClr val="00395A"/>
          </a:solidFill>
          <a:ln>
            <a:noFill/>
          </a:ln>
          <a:effectLst>
            <a:outerShdw blurRad="50800" dist="38100" dir="2700000" algn="tl" rotWithShape="0">
              <a:srgbClr val="000000">
                <a:alpha val="42745"/>
              </a:srgbClr>
            </a:outerShdw>
          </a:effectLst>
        </p:spPr>
        <p:txBody>
          <a:bodyPr spcFirstLastPara="1" wrap="square" lIns="91425" tIns="45700" rIns="91425" bIns="45700" anchor="ctr" anchorCtr="0"/>
          <a:lstStyle>
            <a:lvl1pPr lvl="0" algn="ctr">
              <a:spcBef>
                <a:spcPts val="0"/>
              </a:spcBef>
              <a:spcAft>
                <a:spcPts val="0"/>
              </a:spcAft>
              <a:buClr>
                <a:srgbClr val="FFFFFF"/>
              </a:buClr>
              <a:buSzPts val="2800"/>
              <a:buFont typeface="Arial"/>
              <a:buNone/>
              <a:defRPr sz="5600">
                <a:solidFill>
                  <a:srgbClr val="FFFFFF"/>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1" name="Google Shape;481;p66"/>
          <p:cNvSpPr txBox="1">
            <a:spLocks noGrp="1"/>
          </p:cNvSpPr>
          <p:nvPr>
            <p:ph type="body" idx="1"/>
          </p:nvPr>
        </p:nvSpPr>
        <p:spPr>
          <a:xfrm>
            <a:off x="1066801" y="2789556"/>
            <a:ext cx="22155002" cy="9097644"/>
          </a:xfrm>
          <a:prstGeom prst="rect">
            <a:avLst/>
          </a:prstGeom>
          <a:noFill/>
          <a:ln>
            <a:noFill/>
          </a:ln>
        </p:spPr>
        <p:txBody>
          <a:bodyPr spcFirstLastPara="1" wrap="square" lIns="91425" tIns="45700" rIns="91425" bIns="45700" anchor="t" anchorCtr="0"/>
          <a:lstStyle>
            <a:lvl1pPr marL="914400" lvl="0" indent="-762000" algn="l">
              <a:spcBef>
                <a:spcPts val="960"/>
              </a:spcBef>
              <a:spcAft>
                <a:spcPts val="0"/>
              </a:spcAft>
              <a:buClr>
                <a:schemeClr val="dk1"/>
              </a:buClr>
              <a:buSzPts val="2400"/>
              <a:buChar char="•"/>
              <a:defRPr>
                <a:solidFill>
                  <a:schemeClr val="dk1"/>
                </a:solidFill>
                <a:latin typeface="Arial"/>
                <a:ea typeface="Arial"/>
                <a:cs typeface="Arial"/>
                <a:sym typeface="Arial"/>
              </a:defRPr>
            </a:lvl1pPr>
            <a:lvl2pPr marL="1828800" lvl="1" indent="-711200" algn="l">
              <a:spcBef>
                <a:spcPts val="800"/>
              </a:spcBef>
              <a:spcAft>
                <a:spcPts val="0"/>
              </a:spcAft>
              <a:buClr>
                <a:schemeClr val="dk1"/>
              </a:buClr>
              <a:buSzPts val="2000"/>
              <a:buFont typeface="Noto Sans Symbols"/>
              <a:buChar char="▪"/>
              <a:defRPr>
                <a:solidFill>
                  <a:schemeClr val="dk1"/>
                </a:solidFill>
                <a:latin typeface="Arial"/>
                <a:ea typeface="Arial"/>
                <a:cs typeface="Arial"/>
                <a:sym typeface="Arial"/>
              </a:defRPr>
            </a:lvl2pPr>
            <a:lvl3pPr marL="2743200" lvl="2" indent="-711200" algn="l">
              <a:spcBef>
                <a:spcPts val="800"/>
              </a:spcBef>
              <a:spcAft>
                <a:spcPts val="0"/>
              </a:spcAft>
              <a:buClr>
                <a:schemeClr val="dk1"/>
              </a:buClr>
              <a:buSzPts val="2000"/>
              <a:buFont typeface="Courier New"/>
              <a:buChar char="o"/>
              <a:defRPr>
                <a:solidFill>
                  <a:schemeClr val="dk1"/>
                </a:solidFill>
                <a:latin typeface="Arial"/>
                <a:ea typeface="Arial"/>
                <a:cs typeface="Arial"/>
                <a:sym typeface="Arial"/>
              </a:defRPr>
            </a:lvl3pPr>
            <a:lvl4pPr marL="3657600" lvl="3" indent="-711200" algn="l">
              <a:spcBef>
                <a:spcPts val="800"/>
              </a:spcBef>
              <a:spcAft>
                <a:spcPts val="0"/>
              </a:spcAft>
              <a:buClr>
                <a:schemeClr val="dk1"/>
              </a:buClr>
              <a:buSzPts val="2000"/>
              <a:buFont typeface="Courier New"/>
              <a:buChar char="o"/>
              <a:defRPr>
                <a:solidFill>
                  <a:schemeClr val="dk1"/>
                </a:solidFill>
                <a:latin typeface="Arial"/>
                <a:ea typeface="Arial"/>
                <a:cs typeface="Arial"/>
                <a:sym typeface="Arial"/>
              </a:defRPr>
            </a:lvl4pPr>
            <a:lvl5pPr marL="4572000" lvl="4" indent="-711200" algn="l">
              <a:spcBef>
                <a:spcPts val="800"/>
              </a:spcBef>
              <a:spcAft>
                <a:spcPts val="0"/>
              </a:spcAft>
              <a:buClr>
                <a:schemeClr val="dk1"/>
              </a:buClr>
              <a:buSzPts val="2000"/>
              <a:buFont typeface="Courier New"/>
              <a:buChar char="o"/>
              <a:defRPr>
                <a:solidFill>
                  <a:schemeClr val="dk1"/>
                </a:solidFill>
                <a:latin typeface="Arial"/>
                <a:ea typeface="Arial"/>
                <a:cs typeface="Arial"/>
                <a:sym typeface="Arial"/>
              </a:defRPr>
            </a:lvl5pPr>
            <a:lvl6pPr marL="5486400" lvl="5" indent="-685800" algn="l">
              <a:spcBef>
                <a:spcPts val="720"/>
              </a:spcBef>
              <a:spcAft>
                <a:spcPts val="0"/>
              </a:spcAft>
              <a:buClr>
                <a:schemeClr val="dk1"/>
              </a:buClr>
              <a:buSzPts val="1800"/>
              <a:buChar char="•"/>
              <a:defRPr/>
            </a:lvl6pPr>
            <a:lvl7pPr marL="6400800" lvl="6" indent="-685800" algn="l">
              <a:spcBef>
                <a:spcPts val="720"/>
              </a:spcBef>
              <a:spcAft>
                <a:spcPts val="0"/>
              </a:spcAft>
              <a:buClr>
                <a:schemeClr val="dk1"/>
              </a:buClr>
              <a:buSzPts val="1800"/>
              <a:buChar char="•"/>
              <a:defRPr/>
            </a:lvl7pPr>
            <a:lvl8pPr marL="7315200" lvl="7" indent="-685800" algn="l">
              <a:spcBef>
                <a:spcPts val="720"/>
              </a:spcBef>
              <a:spcAft>
                <a:spcPts val="0"/>
              </a:spcAft>
              <a:buClr>
                <a:schemeClr val="dk1"/>
              </a:buClr>
              <a:buSzPts val="1800"/>
              <a:buChar char="•"/>
              <a:defRPr/>
            </a:lvl8pPr>
            <a:lvl9pPr marL="8229600" lvl="8" indent="-685800" algn="l">
              <a:spcBef>
                <a:spcPts val="720"/>
              </a:spcBef>
              <a:spcAft>
                <a:spcPts val="0"/>
              </a:spcAft>
              <a:buClr>
                <a:schemeClr val="dk1"/>
              </a:buClr>
              <a:buSzPts val="1800"/>
              <a:buChar char="•"/>
              <a:defRPr/>
            </a:lvl9pPr>
          </a:lstStyle>
          <a:p>
            <a:endParaRPr/>
          </a:p>
        </p:txBody>
      </p:sp>
      <p:sp>
        <p:nvSpPr>
          <p:cNvPr id="482" name="Google Shape;482;p66"/>
          <p:cNvSpPr txBox="1">
            <a:spLocks noGrp="1"/>
          </p:cNvSpPr>
          <p:nvPr>
            <p:ph type="sldNum" idx="12"/>
          </p:nvPr>
        </p:nvSpPr>
        <p:spPr>
          <a:xfrm>
            <a:off x="21640805" y="12600303"/>
            <a:ext cx="1581002" cy="73025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2000" b="0" i="0">
                <a:solidFill>
                  <a:srgbClr val="FFFFFF"/>
                </a:solidFill>
                <a:latin typeface="Arial"/>
                <a:ea typeface="Arial"/>
                <a:cs typeface="Arial"/>
                <a:sym typeface="Arial"/>
              </a:defRPr>
            </a:lvl1pPr>
            <a:lvl2pPr marL="0" marR="0" lvl="1" indent="0" algn="r">
              <a:spcBef>
                <a:spcPts val="0"/>
              </a:spcBef>
              <a:spcAft>
                <a:spcPts val="0"/>
              </a:spcAft>
              <a:buNone/>
              <a:defRPr sz="2000" b="0" i="0">
                <a:solidFill>
                  <a:srgbClr val="FFFFFF"/>
                </a:solidFill>
                <a:latin typeface="Arial"/>
                <a:ea typeface="Arial"/>
                <a:cs typeface="Arial"/>
                <a:sym typeface="Arial"/>
              </a:defRPr>
            </a:lvl2pPr>
            <a:lvl3pPr marL="0" marR="0" lvl="2" indent="0" algn="r">
              <a:spcBef>
                <a:spcPts val="0"/>
              </a:spcBef>
              <a:spcAft>
                <a:spcPts val="0"/>
              </a:spcAft>
              <a:buNone/>
              <a:defRPr sz="2000" b="0" i="0">
                <a:solidFill>
                  <a:srgbClr val="FFFFFF"/>
                </a:solidFill>
                <a:latin typeface="Arial"/>
                <a:ea typeface="Arial"/>
                <a:cs typeface="Arial"/>
                <a:sym typeface="Arial"/>
              </a:defRPr>
            </a:lvl3pPr>
            <a:lvl4pPr marL="0" marR="0" lvl="3" indent="0" algn="r">
              <a:spcBef>
                <a:spcPts val="0"/>
              </a:spcBef>
              <a:spcAft>
                <a:spcPts val="0"/>
              </a:spcAft>
              <a:buNone/>
              <a:defRPr sz="2000" b="0" i="0">
                <a:solidFill>
                  <a:srgbClr val="FFFFFF"/>
                </a:solidFill>
                <a:latin typeface="Arial"/>
                <a:ea typeface="Arial"/>
                <a:cs typeface="Arial"/>
                <a:sym typeface="Arial"/>
              </a:defRPr>
            </a:lvl4pPr>
            <a:lvl5pPr marL="0" marR="0" lvl="4" indent="0" algn="r">
              <a:spcBef>
                <a:spcPts val="0"/>
              </a:spcBef>
              <a:spcAft>
                <a:spcPts val="0"/>
              </a:spcAft>
              <a:buNone/>
              <a:defRPr sz="2000" b="0" i="0">
                <a:solidFill>
                  <a:srgbClr val="FFFFFF"/>
                </a:solidFill>
                <a:latin typeface="Arial"/>
                <a:ea typeface="Arial"/>
                <a:cs typeface="Arial"/>
                <a:sym typeface="Arial"/>
              </a:defRPr>
            </a:lvl5pPr>
            <a:lvl6pPr marL="0" marR="0" lvl="5" indent="0" algn="r">
              <a:spcBef>
                <a:spcPts val="0"/>
              </a:spcBef>
              <a:spcAft>
                <a:spcPts val="0"/>
              </a:spcAft>
              <a:buNone/>
              <a:defRPr sz="2000" b="0" i="0">
                <a:solidFill>
                  <a:srgbClr val="FFFFFF"/>
                </a:solidFill>
                <a:latin typeface="Arial"/>
                <a:ea typeface="Arial"/>
                <a:cs typeface="Arial"/>
                <a:sym typeface="Arial"/>
              </a:defRPr>
            </a:lvl6pPr>
            <a:lvl7pPr marL="0" marR="0" lvl="6" indent="0" algn="r">
              <a:spcBef>
                <a:spcPts val="0"/>
              </a:spcBef>
              <a:spcAft>
                <a:spcPts val="0"/>
              </a:spcAft>
              <a:buNone/>
              <a:defRPr sz="2000" b="0" i="0">
                <a:solidFill>
                  <a:srgbClr val="FFFFFF"/>
                </a:solidFill>
                <a:latin typeface="Arial"/>
                <a:ea typeface="Arial"/>
                <a:cs typeface="Arial"/>
                <a:sym typeface="Arial"/>
              </a:defRPr>
            </a:lvl7pPr>
            <a:lvl8pPr marL="0" marR="0" lvl="7" indent="0" algn="r">
              <a:spcBef>
                <a:spcPts val="0"/>
              </a:spcBef>
              <a:spcAft>
                <a:spcPts val="0"/>
              </a:spcAft>
              <a:buNone/>
              <a:defRPr sz="2000" b="0" i="0">
                <a:solidFill>
                  <a:srgbClr val="FFFFFF"/>
                </a:solidFill>
                <a:latin typeface="Arial"/>
                <a:ea typeface="Arial"/>
                <a:cs typeface="Arial"/>
                <a:sym typeface="Arial"/>
              </a:defRPr>
            </a:lvl8pPr>
            <a:lvl9pPr marL="0" marR="0" lvl="8" indent="0" algn="r">
              <a:spcBef>
                <a:spcPts val="0"/>
              </a:spcBef>
              <a:spcAft>
                <a:spcPts val="0"/>
              </a:spcAft>
              <a:buNone/>
              <a:defRPr sz="2000" b="0" i="0">
                <a:solidFill>
                  <a:srgbClr val="FFFFFF"/>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45261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21788969" y="12712701"/>
            <a:ext cx="1375832" cy="730250"/>
          </a:xfrm>
          <a:prstGeom prst="rect">
            <a:avLst/>
          </a:prstGeom>
        </p:spPr>
        <p:txBody>
          <a:bodyPr/>
          <a:lstStyle/>
          <a:p>
            <a:fld id="{B128C41A-7A0A-A74C-A765-4BF8AA94B2BC}" type="slidenum">
              <a:rPr lang="en-US" altLang="en-US" smtClean="0"/>
              <a:pPr/>
              <a:t>‹#›</a:t>
            </a:fld>
            <a:endParaRPr lang="en-US" altLang="en-US"/>
          </a:p>
        </p:txBody>
      </p:sp>
      <p:sp>
        <p:nvSpPr>
          <p:cNvPr id="4" name="Footer Placeholder 3"/>
          <p:cNvSpPr>
            <a:spLocks noGrp="1"/>
          </p:cNvSpPr>
          <p:nvPr>
            <p:ph type="ftr" sz="quarter" idx="11"/>
          </p:nvPr>
        </p:nvSpPr>
        <p:spPr>
          <a:xfrm>
            <a:off x="8331200" y="12712701"/>
            <a:ext cx="7721600" cy="730250"/>
          </a:xfrm>
          <a:prstGeom prst="rect">
            <a:avLst/>
          </a:prstGeom>
        </p:spPr>
        <p:txBody>
          <a:bodyPr/>
          <a:lstStyle/>
          <a:p>
            <a:r>
              <a:rPr lang="en-US"/>
              <a:t>S. Prestemon      HTS Cable Test Facility Magnet</a:t>
            </a:r>
            <a:endParaRPr lang="en-US" dirty="0"/>
          </a:p>
        </p:txBody>
      </p:sp>
      <p:sp>
        <p:nvSpPr>
          <p:cNvPr id="6" name="Content Placeholder 5"/>
          <p:cNvSpPr>
            <a:spLocks noGrp="1"/>
          </p:cNvSpPr>
          <p:nvPr>
            <p:ph sz="quarter" idx="12"/>
          </p:nvPr>
        </p:nvSpPr>
        <p:spPr>
          <a:xfrm>
            <a:off x="660400" y="2787650"/>
            <a:ext cx="22965835" cy="904557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78959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260E43B-7F43-FA45-AAB7-E054FD6CC4E3}" type="slidenum">
              <a:rPr lang="en-US" smtClean="0"/>
              <a:pPr/>
              <a:t>‹#›</a:t>
            </a:fld>
            <a:endParaRPr lang="en-US" dirty="0"/>
          </a:p>
        </p:txBody>
      </p:sp>
    </p:spTree>
    <p:extLst>
      <p:ext uri="{BB962C8B-B14F-4D97-AF65-F5344CB8AC3E}">
        <p14:creationId xmlns:p14="http://schemas.microsoft.com/office/powerpoint/2010/main" val="635016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amp; Bullets copy">
    <p:bg>
      <p:bgPr>
        <a:solidFill>
          <a:srgbClr val="000000"/>
        </a:solidFill>
        <a:effectLst/>
      </p:bgPr>
    </p:bg>
    <p:spTree>
      <p:nvGrpSpPr>
        <p:cNvPr id="1" name=""/>
        <p:cNvGrpSpPr/>
        <p:nvPr/>
      </p:nvGrpSpPr>
      <p:grpSpPr>
        <a:xfrm>
          <a:off x="0" y="0"/>
          <a:ext cx="0" cy="0"/>
          <a:chOff x="0" y="0"/>
          <a:chExt cx="0" cy="0"/>
        </a:xfrm>
      </p:grpSpPr>
      <p:grpSp>
        <p:nvGrpSpPr>
          <p:cNvPr id="26" name="Group 26"/>
          <p:cNvGrpSpPr/>
          <p:nvPr/>
        </p:nvGrpSpPr>
        <p:grpSpPr>
          <a:xfrm>
            <a:off x="47625" y="12231020"/>
            <a:ext cx="24212483" cy="1482330"/>
            <a:chOff x="0" y="0"/>
            <a:chExt cx="12913323" cy="1054099"/>
          </a:xfrm>
        </p:grpSpPr>
        <p:pic>
          <p:nvPicPr>
            <p:cNvPr id="24" name="droppedImage.pdf"/>
            <p:cNvPicPr/>
            <p:nvPr/>
          </p:nvPicPr>
          <p:blipFill>
            <a:blip r:embed="rId2"/>
            <a:stretch>
              <a:fillRect/>
            </a:stretch>
          </p:blipFill>
          <p:spPr>
            <a:xfrm>
              <a:off x="0" y="0"/>
              <a:ext cx="1666889" cy="1010236"/>
            </a:xfrm>
            <a:prstGeom prst="rect">
              <a:avLst/>
            </a:prstGeom>
            <a:ln w="12700" cap="flat">
              <a:noFill/>
              <a:miter lim="400000"/>
            </a:ln>
            <a:effectLst/>
          </p:spPr>
        </p:pic>
        <p:sp>
          <p:nvSpPr>
            <p:cNvPr id="25" name="Shape 25"/>
            <p:cNvSpPr/>
            <p:nvPr/>
          </p:nvSpPr>
          <p:spPr>
            <a:xfrm>
              <a:off x="3752235" y="615445"/>
              <a:ext cx="9161089" cy="43865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p>
              <a:pPr lvl="1" indent="482220">
                <a:defRPr sz="1800">
                  <a:solidFill>
                    <a:srgbClr val="000000"/>
                  </a:solidFill>
                </a:defRPr>
              </a:pPr>
              <a:r>
                <a:rPr sz="2813">
                  <a:solidFill>
                    <a:srgbClr val="FFFFFF"/>
                  </a:solidFill>
                  <a:latin typeface="Gill Sans"/>
                  <a:ea typeface="Gill Sans"/>
                  <a:cs typeface="Gill Sans"/>
                  <a:sym typeface="Gill Sans"/>
                </a:rPr>
                <a:t>Soren Prestemon, LBNL                  SPIE Prague, April 13, 2015</a:t>
              </a:r>
              <a:r>
                <a:rPr sz="2813">
                  <a:solidFill>
                    <a:srgbClr val="559FC7"/>
                  </a:solidFill>
                  <a:latin typeface="Gill Sans"/>
                  <a:ea typeface="Gill Sans"/>
                  <a:cs typeface="Gill Sans"/>
                  <a:sym typeface="Gill Sans"/>
                </a:rPr>
                <a:t>             </a:t>
              </a:r>
            </a:p>
          </p:txBody>
        </p:sp>
      </p:grpSp>
      <p:sp>
        <p:nvSpPr>
          <p:cNvPr id="27" name="Shape 27"/>
          <p:cNvSpPr>
            <a:spLocks noGrp="1"/>
          </p:cNvSpPr>
          <p:nvPr>
            <p:ph type="title"/>
          </p:nvPr>
        </p:nvSpPr>
        <p:spPr>
          <a:xfrm>
            <a:off x="-7908" y="4958"/>
            <a:ext cx="24323548" cy="3016720"/>
          </a:xfrm>
          <a:prstGeom prst="rect">
            <a:avLst/>
          </a:prstGeom>
        </p:spPr>
        <p:txBody>
          <a:bodyPr>
            <a:noAutofit/>
          </a:bodyPr>
          <a:lstStyle>
            <a:lvl1pPr>
              <a:defRPr sz="8578">
                <a:latin typeface="Gill Sans"/>
                <a:ea typeface="Gill Sans"/>
                <a:cs typeface="Gill Sans"/>
                <a:sym typeface="Gill Sans"/>
              </a:defRPr>
            </a:lvl1pPr>
          </a:lstStyle>
          <a:p>
            <a:pPr lvl="0">
              <a:defRPr sz="1800">
                <a:solidFill>
                  <a:srgbClr val="000000"/>
                </a:solidFill>
              </a:defRPr>
            </a:pPr>
            <a:r>
              <a:rPr sz="8578">
                <a:solidFill>
                  <a:srgbClr val="FFFFFF"/>
                </a:solidFill>
              </a:rPr>
              <a:t>Title Text</a:t>
            </a:r>
          </a:p>
        </p:txBody>
      </p:sp>
      <p:sp>
        <p:nvSpPr>
          <p:cNvPr id="28" name="Shape 28"/>
          <p:cNvSpPr>
            <a:spLocks noGrp="1"/>
          </p:cNvSpPr>
          <p:nvPr>
            <p:ph type="body" idx="1"/>
          </p:nvPr>
        </p:nvSpPr>
        <p:spPr>
          <a:xfrm>
            <a:off x="2381250" y="3893344"/>
            <a:ext cx="19621500" cy="8036719"/>
          </a:xfrm>
          <a:prstGeom prst="rect">
            <a:avLst/>
          </a:prstGeom>
        </p:spPr>
        <p:txBody>
          <a:bodyPr>
            <a:noAutofit/>
          </a:bodyPr>
          <a:lstStyle>
            <a:lvl1pPr marL="1250201" indent="-803700">
              <a:spcBef>
                <a:spcPts val="3375"/>
              </a:spcBef>
              <a:buSzPct val="171000"/>
              <a:defRPr sz="6047">
                <a:latin typeface="Gill Sans"/>
                <a:ea typeface="Gill Sans"/>
                <a:cs typeface="Gill Sans"/>
                <a:sym typeface="Gill Sans"/>
              </a:defRPr>
            </a:lvl1pPr>
            <a:lvl2pPr marL="1836095" indent="-764494">
              <a:spcBef>
                <a:spcPts val="3375"/>
              </a:spcBef>
              <a:buSzPct val="100000"/>
              <a:buFont typeface="Lucida Grande"/>
              <a:defRPr sz="5485">
                <a:latin typeface="Gill Sans"/>
                <a:ea typeface="Gill Sans"/>
                <a:cs typeface="Gill Sans"/>
                <a:sym typeface="Gill Sans"/>
              </a:defRPr>
            </a:lvl2pPr>
            <a:lvl3pPr marL="2413515" indent="-716814">
              <a:spcBef>
                <a:spcPts val="3375"/>
              </a:spcBef>
              <a:buSzPct val="100000"/>
              <a:buFont typeface="Zapf Dingbats"/>
              <a:buChar char="❖"/>
              <a:defRPr sz="4641">
                <a:latin typeface="Gill Sans"/>
                <a:ea typeface="Gill Sans"/>
                <a:cs typeface="Gill Sans"/>
                <a:sym typeface="Gill Sans"/>
              </a:defRPr>
            </a:lvl3pPr>
            <a:lvl4pPr marL="3016893" indent="-695092">
              <a:spcBef>
                <a:spcPts val="3375"/>
              </a:spcBef>
              <a:buSzPct val="100000"/>
              <a:buFont typeface="Zapf Dingbats"/>
              <a:buChar char="➡"/>
              <a:defRPr sz="4500">
                <a:latin typeface="Gill Sans"/>
                <a:ea typeface="Gill Sans"/>
                <a:cs typeface="Gill Sans"/>
                <a:sym typeface="Gill Sans"/>
              </a:defRPr>
            </a:lvl4pPr>
            <a:lvl5pPr marL="3638977" indent="-692075">
              <a:spcBef>
                <a:spcPts val="3375"/>
              </a:spcBef>
              <a:buFont typeface="Thonburi"/>
              <a:buChar char="๏"/>
              <a:defRPr sz="4360">
                <a:latin typeface="Gill Sans"/>
                <a:ea typeface="Gill Sans"/>
                <a:cs typeface="Gill Sans"/>
                <a:sym typeface="Gill Sans"/>
              </a:defRPr>
            </a:lvl5pPr>
          </a:lstStyle>
          <a:p>
            <a:pPr lvl="0">
              <a:defRPr sz="1800">
                <a:solidFill>
                  <a:srgbClr val="000000"/>
                </a:solidFill>
              </a:defRPr>
            </a:pPr>
            <a:r>
              <a:rPr sz="6047">
                <a:solidFill>
                  <a:srgbClr val="FFFFFF"/>
                </a:solidFill>
              </a:rPr>
              <a:t>Body Level One</a:t>
            </a:r>
          </a:p>
          <a:p>
            <a:pPr lvl="1">
              <a:defRPr sz="1800">
                <a:solidFill>
                  <a:srgbClr val="000000"/>
                </a:solidFill>
              </a:defRPr>
            </a:pPr>
            <a:r>
              <a:rPr sz="5485">
                <a:solidFill>
                  <a:srgbClr val="FFFFFF"/>
                </a:solidFill>
              </a:rPr>
              <a:t>Body Level Two</a:t>
            </a:r>
          </a:p>
          <a:p>
            <a:pPr lvl="2">
              <a:defRPr sz="1800">
                <a:solidFill>
                  <a:srgbClr val="000000"/>
                </a:solidFill>
              </a:defRPr>
            </a:pPr>
            <a:r>
              <a:rPr sz="4641">
                <a:solidFill>
                  <a:srgbClr val="FFFFFF"/>
                </a:solidFill>
              </a:rPr>
              <a:t>Body Level Three</a:t>
            </a:r>
          </a:p>
          <a:p>
            <a:pPr lvl="3">
              <a:defRPr sz="1800">
                <a:solidFill>
                  <a:srgbClr val="000000"/>
                </a:solidFill>
              </a:defRPr>
            </a:pPr>
            <a:r>
              <a:rPr sz="4500">
                <a:solidFill>
                  <a:srgbClr val="FFFFFF"/>
                </a:solidFill>
              </a:rPr>
              <a:t>Body Level Four</a:t>
            </a:r>
          </a:p>
          <a:p>
            <a:pPr lvl="4">
              <a:defRPr sz="1800">
                <a:solidFill>
                  <a:srgbClr val="000000"/>
                </a:solidFill>
              </a:defRPr>
            </a:pPr>
            <a:r>
              <a:rPr sz="4360">
                <a:solidFill>
                  <a:srgbClr val="FFFFFF"/>
                </a:solidFill>
              </a:rPr>
              <a:t>Body Level Five</a:t>
            </a:r>
          </a:p>
        </p:txBody>
      </p:sp>
      <p:sp>
        <p:nvSpPr>
          <p:cNvPr id="29" name="Shape 29"/>
          <p:cNvSpPr>
            <a:spLocks noGrp="1"/>
          </p:cNvSpPr>
          <p:nvPr>
            <p:ph type="sldNum" sz="quarter" idx="2"/>
          </p:nvPr>
        </p:nvSpPr>
        <p:spPr>
          <a:xfrm>
            <a:off x="23110031" y="13126640"/>
            <a:ext cx="619125" cy="500063"/>
          </a:xfrm>
          <a:prstGeom prst="rect">
            <a:avLst/>
          </a:prstGeom>
        </p:spPr>
        <p:txBody>
          <a:bodyPr lIns="0" tIns="0" rIns="0" bIns="0" anchor="t"/>
          <a:lstStyle>
            <a:lvl1pPr>
              <a:defRPr sz="2391">
                <a:solidFill>
                  <a:srgbClr val="3DD8FF"/>
                </a:solidFill>
                <a:latin typeface="Gill Sans"/>
                <a:ea typeface="Gill Sans"/>
                <a:cs typeface="Gill Sans"/>
                <a:sym typeface="Gill Sans"/>
              </a:defRPr>
            </a:lvl1pPr>
          </a:lstStyle>
          <a:p>
            <a:pPr lvl="0"/>
            <a:fld id="{86CB4B4D-7CA3-9044-876B-883B54F8677D}" type="slidenum">
              <a:t>‹#›</a:t>
            </a:fld>
            <a:endParaRPr/>
          </a:p>
        </p:txBody>
      </p:sp>
      <p:sp>
        <p:nvSpPr>
          <p:cNvPr id="30" name="Shape 30"/>
          <p:cNvSpPr/>
          <p:nvPr/>
        </p:nvSpPr>
        <p:spPr>
          <a:xfrm flipV="1">
            <a:off x="-2510" y="2311813"/>
            <a:ext cx="24312752" cy="1"/>
          </a:xfrm>
          <a:prstGeom prst="line">
            <a:avLst/>
          </a:prstGeom>
          <a:ln w="25400">
            <a:solidFill>
              <a:srgbClr val="971817"/>
            </a:solidFill>
            <a:miter lim="400000"/>
          </a:ln>
        </p:spPr>
        <p:txBody>
          <a:bodyPr lIns="71438" tIns="71438" rIns="71438" bIns="71438" anchor="ctr"/>
          <a:lstStyle/>
          <a:p>
            <a:pPr lvl="0">
              <a:defRPr sz="2600"/>
            </a:pPr>
            <a:endParaRPr sz="3656"/>
          </a:p>
        </p:txBody>
      </p:sp>
      <p:sp>
        <p:nvSpPr>
          <p:cNvPr id="31" name="Shape 31"/>
          <p:cNvSpPr/>
          <p:nvPr/>
        </p:nvSpPr>
        <p:spPr>
          <a:xfrm flipV="1">
            <a:off x="21303" y="2418969"/>
            <a:ext cx="24312752" cy="1"/>
          </a:xfrm>
          <a:prstGeom prst="line">
            <a:avLst/>
          </a:prstGeom>
          <a:ln w="25400">
            <a:solidFill>
              <a:srgbClr val="971817"/>
            </a:solidFill>
            <a:miter lim="400000"/>
          </a:ln>
        </p:spPr>
        <p:txBody>
          <a:bodyPr lIns="71438" tIns="71438" rIns="71438" bIns="71438" anchor="ctr"/>
          <a:lstStyle/>
          <a:p>
            <a:pPr lvl="0">
              <a:defRPr sz="2600"/>
            </a:pPr>
            <a:endParaRPr sz="3656"/>
          </a:p>
        </p:txBody>
      </p:sp>
    </p:spTree>
    <p:extLst>
      <p:ext uri="{BB962C8B-B14F-4D97-AF65-F5344CB8AC3E}">
        <p14:creationId xmlns:p14="http://schemas.microsoft.com/office/powerpoint/2010/main" val="3014986179"/>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633127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FFFFFF"/>
        </a:solidFill>
        <a:effectLst/>
      </p:bgPr>
    </p:bg>
    <p:spTree>
      <p:nvGrpSpPr>
        <p:cNvPr id="1" name=""/>
        <p:cNvGrpSpPr/>
        <p:nvPr/>
      </p:nvGrpSpPr>
      <p:grpSpPr>
        <a:xfrm>
          <a:off x="0" y="0"/>
          <a:ext cx="0" cy="0"/>
          <a:chOff x="0" y="0"/>
          <a:chExt cx="0" cy="0"/>
        </a:xfrm>
      </p:grpSpPr>
      <p:sp>
        <p:nvSpPr>
          <p:cNvPr id="95" name="Rectangle"/>
          <p:cNvSpPr/>
          <p:nvPr/>
        </p:nvSpPr>
        <p:spPr>
          <a:xfrm>
            <a:off x="-6" y="12801600"/>
            <a:ext cx="24384011" cy="914400"/>
          </a:xfrm>
          <a:prstGeom prst="rect">
            <a:avLst/>
          </a:prstGeom>
          <a:solidFill>
            <a:srgbClr val="1F497D"/>
          </a:solidFill>
          <a:ln w="12700">
            <a:miter lim="400000"/>
          </a:ln>
        </p:spPr>
        <p:txBody>
          <a:bodyPr lIns="91436" tIns="91436" rIns="91436" bIns="91436" anchor="ctr"/>
          <a:lstStyle/>
          <a:p>
            <a:pPr algn="ctr" defTabSz="911224">
              <a:defRPr sz="1800">
                <a:solidFill>
                  <a:srgbClr val="FFFFFF"/>
                </a:solidFill>
                <a:latin typeface="Arial"/>
                <a:ea typeface="Arial"/>
                <a:cs typeface="Arial"/>
                <a:sym typeface="Arial"/>
              </a:defRPr>
            </a:pPr>
            <a:endParaRPr sz="3600"/>
          </a:p>
        </p:txBody>
      </p:sp>
      <p:pic>
        <p:nvPicPr>
          <p:cNvPr id="96" name="image2.png" descr="image2.png"/>
          <p:cNvPicPr>
            <a:picLocks noChangeAspect="1"/>
          </p:cNvPicPr>
          <p:nvPr/>
        </p:nvPicPr>
        <p:blipFill>
          <a:blip r:embed="rId2"/>
          <a:srcRect l="6666" t="8601" r="7965" b="18397"/>
          <a:stretch>
            <a:fillRect/>
          </a:stretch>
        </p:blipFill>
        <p:spPr>
          <a:xfrm>
            <a:off x="186264" y="12861924"/>
            <a:ext cx="1426640" cy="777880"/>
          </a:xfrm>
          <a:prstGeom prst="rect">
            <a:avLst/>
          </a:prstGeom>
          <a:ln w="12700">
            <a:miter lim="400000"/>
          </a:ln>
        </p:spPr>
      </p:pic>
      <p:pic>
        <p:nvPicPr>
          <p:cNvPr id="97" name="image3.png" descr="image3.png"/>
          <p:cNvPicPr>
            <a:picLocks noChangeAspect="1"/>
          </p:cNvPicPr>
          <p:nvPr/>
        </p:nvPicPr>
        <p:blipFill>
          <a:blip r:embed="rId3"/>
          <a:srcRect r="57884"/>
          <a:stretch>
            <a:fillRect/>
          </a:stretch>
        </p:blipFill>
        <p:spPr>
          <a:xfrm>
            <a:off x="2459567" y="12852401"/>
            <a:ext cx="4267203" cy="844550"/>
          </a:xfrm>
          <a:prstGeom prst="rect">
            <a:avLst/>
          </a:prstGeom>
          <a:ln w="12700">
            <a:miter lim="400000"/>
          </a:ln>
        </p:spPr>
      </p:pic>
      <p:sp>
        <p:nvSpPr>
          <p:cNvPr id="98" name="Line"/>
          <p:cNvSpPr/>
          <p:nvPr/>
        </p:nvSpPr>
        <p:spPr>
          <a:xfrm>
            <a:off x="6858001" y="12896848"/>
            <a:ext cx="3" cy="733428"/>
          </a:xfrm>
          <a:prstGeom prst="line">
            <a:avLst/>
          </a:prstGeom>
          <a:ln w="12700">
            <a:solidFill>
              <a:srgbClr val="FFFFFF"/>
            </a:solidFill>
          </a:ln>
        </p:spPr>
        <p:txBody>
          <a:bodyPr lIns="91436" tIns="91436" rIns="91436" bIns="91436"/>
          <a:lstStyle/>
          <a:p>
            <a:endParaRPr sz="7200"/>
          </a:p>
        </p:txBody>
      </p:sp>
      <p:sp>
        <p:nvSpPr>
          <p:cNvPr id="99" name="Office of Science"/>
          <p:cNvSpPr txBox="1"/>
          <p:nvPr/>
        </p:nvSpPr>
        <p:spPr>
          <a:xfrm>
            <a:off x="6921496" y="12779374"/>
            <a:ext cx="2082805" cy="923322"/>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p>
            <a:pPr defTabSz="911224">
              <a:defRPr sz="1200">
                <a:solidFill>
                  <a:srgbClr val="FFFFFF"/>
                </a:solidFill>
                <a:latin typeface="Arial"/>
                <a:ea typeface="Arial"/>
                <a:cs typeface="Arial"/>
                <a:sym typeface="Arial"/>
              </a:defRPr>
            </a:pPr>
            <a:r>
              <a:rPr sz="2400"/>
              <a:t>Office of</a:t>
            </a:r>
            <a:br>
              <a:rPr sz="2400"/>
            </a:br>
            <a:r>
              <a:rPr sz="2400"/>
              <a:t>Science</a:t>
            </a:r>
          </a:p>
        </p:txBody>
      </p:sp>
      <p:sp>
        <p:nvSpPr>
          <p:cNvPr id="100" name="Rounded Rectangle"/>
          <p:cNvSpPr/>
          <p:nvPr/>
        </p:nvSpPr>
        <p:spPr>
          <a:xfrm>
            <a:off x="23266400" y="12893674"/>
            <a:ext cx="982133" cy="711204"/>
          </a:xfrm>
          <a:prstGeom prst="roundRect">
            <a:avLst>
              <a:gd name="adj" fmla="val 16667"/>
            </a:avLst>
          </a:prstGeom>
          <a:ln w="28575">
            <a:solidFill>
              <a:srgbClr val="FFFFFF"/>
            </a:solidFill>
          </a:ln>
        </p:spPr>
        <p:txBody>
          <a:bodyPr lIns="91436" tIns="91436" rIns="91436" bIns="91436"/>
          <a:lstStyle/>
          <a:p>
            <a:pPr defTabSz="1825624">
              <a:defRPr sz="1800">
                <a:latin typeface="Arial"/>
                <a:ea typeface="Arial"/>
                <a:cs typeface="Arial"/>
                <a:sym typeface="Arial"/>
              </a:defRPr>
            </a:pPr>
            <a:endParaRPr sz="3600"/>
          </a:p>
        </p:txBody>
      </p:sp>
      <p:pic>
        <p:nvPicPr>
          <p:cNvPr id="101" name="ATAP_footer_orange_reversed_.png" descr="ATAP_footer_orange_reversed_.png"/>
          <p:cNvPicPr>
            <a:picLocks noChangeAspect="1"/>
          </p:cNvPicPr>
          <p:nvPr/>
        </p:nvPicPr>
        <p:blipFill>
          <a:blip r:embed="rId4"/>
          <a:stretch>
            <a:fillRect/>
          </a:stretch>
        </p:blipFill>
        <p:spPr>
          <a:xfrm>
            <a:off x="14037735" y="12900025"/>
            <a:ext cx="7730067" cy="866778"/>
          </a:xfrm>
          <a:prstGeom prst="rect">
            <a:avLst/>
          </a:prstGeom>
          <a:ln w="12700">
            <a:miter lim="400000"/>
          </a:ln>
        </p:spPr>
      </p:pic>
      <p:sp>
        <p:nvSpPr>
          <p:cNvPr id="102" name="Slide Number"/>
          <p:cNvSpPr txBox="1">
            <a:spLocks noGrp="1"/>
          </p:cNvSpPr>
          <p:nvPr>
            <p:ph type="sldNum" sz="quarter" idx="2"/>
          </p:nvPr>
        </p:nvSpPr>
        <p:spPr>
          <a:xfrm>
            <a:off x="23297837" y="12951815"/>
            <a:ext cx="883371" cy="647026"/>
          </a:xfrm>
          <a:prstGeom prst="rect">
            <a:avLst/>
          </a:prstGeom>
        </p:spPr>
        <p:txBody>
          <a:bodyPr lIns="32145" tIns="32145" rIns="32145" bIns="32145" anchor="t"/>
          <a:lstStyle>
            <a:lvl1pPr algn="l" defTabSz="911224">
              <a:defRPr sz="3600">
                <a:latin typeface="Arial"/>
                <a:ea typeface="Arial"/>
                <a:cs typeface="Arial"/>
                <a:sym typeface="Arial"/>
              </a:defRPr>
            </a:lvl1pPr>
          </a:lstStyle>
          <a:p>
            <a:fld id="{86CB4B4D-7CA3-9044-876B-883B54F8677D}" type="slidenum">
              <a:t>‹#›</a:t>
            </a:fld>
            <a:endParaRPr/>
          </a:p>
        </p:txBody>
      </p:sp>
      <p:sp>
        <p:nvSpPr>
          <p:cNvPr id="103" name="Title Text"/>
          <p:cNvSpPr txBox="1">
            <a:spLocks noGrp="1"/>
          </p:cNvSpPr>
          <p:nvPr>
            <p:ph type="title"/>
          </p:nvPr>
        </p:nvSpPr>
        <p:spPr>
          <a:xfrm>
            <a:off x="0" y="0"/>
            <a:ext cx="24384000" cy="2286000"/>
          </a:xfrm>
          <a:prstGeom prst="rect">
            <a:avLst/>
          </a:prstGeom>
          <a:solidFill>
            <a:srgbClr val="376092"/>
          </a:solidFill>
          <a:effectLst>
            <a:outerShdw blurRad="50800" dist="38100" dir="2700000" rotWithShape="0">
              <a:srgbClr val="000000">
                <a:alpha val="43000"/>
              </a:srgbClr>
            </a:outerShdw>
          </a:effectLst>
        </p:spPr>
        <p:txBody>
          <a:bodyPr lIns="45719" tIns="45719" rIns="45719" bIns="45719"/>
          <a:lstStyle/>
          <a:p>
            <a:r>
              <a:t>Title Text</a:t>
            </a:r>
          </a:p>
        </p:txBody>
      </p:sp>
    </p:spTree>
    <p:extLst>
      <p:ext uri="{BB962C8B-B14F-4D97-AF65-F5344CB8AC3E}">
        <p14:creationId xmlns:p14="http://schemas.microsoft.com/office/powerpoint/2010/main" val="3866193490"/>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6" name="image4.jpg" descr="image4.jpg">
            <a:extLst>
              <a:ext uri="{FF2B5EF4-FFF2-40B4-BE49-F238E27FC236}">
                <a16:creationId xmlns:a16="http://schemas.microsoft.com/office/drawing/2014/main" id="{57795F10-1D82-EA4B-A09C-054AF45541C0}"/>
              </a:ext>
            </a:extLst>
          </p:cNvPr>
          <p:cNvPicPr>
            <a:picLocks noChangeAspect="1"/>
          </p:cNvPicPr>
          <p:nvPr userDrawn="1"/>
        </p:nvPicPr>
        <p:blipFill>
          <a:blip r:embed="rId2">
            <a:alphaModFix amt="40000"/>
          </a:blip>
          <a:stretch>
            <a:fillRect/>
          </a:stretch>
        </p:blipFill>
        <p:spPr>
          <a:xfrm>
            <a:off x="-158721" y="111932"/>
            <a:ext cx="24542721" cy="15034823"/>
          </a:xfrm>
          <a:prstGeom prst="rect">
            <a:avLst/>
          </a:prstGeom>
          <a:ln w="12700" cap="flat">
            <a:noFill/>
            <a:miter lim="400000"/>
          </a:ln>
          <a:effectLst/>
        </p:spPr>
      </p:pic>
      <p:grpSp>
        <p:nvGrpSpPr>
          <p:cNvPr id="126" name="Group"/>
          <p:cNvGrpSpPr/>
          <p:nvPr/>
        </p:nvGrpSpPr>
        <p:grpSpPr>
          <a:xfrm>
            <a:off x="2730559" y="-285258"/>
            <a:ext cx="18896263" cy="14275987"/>
            <a:chOff x="0" y="0"/>
            <a:chExt cx="18896262" cy="14275986"/>
          </a:xfrm>
        </p:grpSpPr>
        <p:grpSp>
          <p:nvGrpSpPr>
            <p:cNvPr id="102" name="Group"/>
            <p:cNvGrpSpPr/>
            <p:nvPr/>
          </p:nvGrpSpPr>
          <p:grpSpPr>
            <a:xfrm>
              <a:off x="1253051" y="14031754"/>
              <a:ext cx="16435736" cy="244233"/>
              <a:chOff x="0" y="0"/>
              <a:chExt cx="16435735" cy="244231"/>
            </a:xfrm>
          </p:grpSpPr>
          <p:sp>
            <p:nvSpPr>
              <p:cNvPr id="94" name="Line"/>
              <p:cNvSpPr/>
              <p:nvPr/>
            </p:nvSpPr>
            <p:spPr>
              <a:xfrm flipH="1">
                <a:off x="-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95" name="Line"/>
              <p:cNvSpPr/>
              <p:nvPr/>
            </p:nvSpPr>
            <p:spPr>
              <a:xfrm>
                <a:off x="16435733"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grpSp>
            <p:nvGrpSpPr>
              <p:cNvPr id="98" name="Group"/>
              <p:cNvGrpSpPr/>
              <p:nvPr/>
            </p:nvGrpSpPr>
            <p:grpSpPr>
              <a:xfrm>
                <a:off x="10494388" y="0"/>
                <a:ext cx="914404" cy="244232"/>
                <a:chOff x="0" y="0"/>
                <a:chExt cx="914403" cy="244231"/>
              </a:xfrm>
            </p:grpSpPr>
            <p:sp>
              <p:nvSpPr>
                <p:cNvPr id="96" name="Line"/>
                <p:cNvSpPr/>
                <p:nvPr/>
              </p:nvSpPr>
              <p:spPr>
                <a:xfrm>
                  <a:off x="91440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97" name="Line"/>
                <p:cNvSpPr/>
                <p:nvPr/>
              </p:nvSpPr>
              <p:spPr>
                <a:xfrm flipH="1">
                  <a:off x="-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grpSp>
          <p:grpSp>
            <p:nvGrpSpPr>
              <p:cNvPr id="101" name="Group"/>
              <p:cNvGrpSpPr/>
              <p:nvPr/>
            </p:nvGrpSpPr>
            <p:grpSpPr>
              <a:xfrm>
                <a:off x="5007986" y="0"/>
                <a:ext cx="914404" cy="244232"/>
                <a:chOff x="0" y="0"/>
                <a:chExt cx="914403" cy="244231"/>
              </a:xfrm>
            </p:grpSpPr>
            <p:sp>
              <p:nvSpPr>
                <p:cNvPr id="99" name="Line"/>
                <p:cNvSpPr/>
                <p:nvPr/>
              </p:nvSpPr>
              <p:spPr>
                <a:xfrm>
                  <a:off x="91440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100" name="Line"/>
                <p:cNvSpPr/>
                <p:nvPr/>
              </p:nvSpPr>
              <p:spPr>
                <a:xfrm flipH="1">
                  <a:off x="-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grpSp>
        </p:grpSp>
        <p:grpSp>
          <p:nvGrpSpPr>
            <p:cNvPr id="111" name="Group"/>
            <p:cNvGrpSpPr/>
            <p:nvPr/>
          </p:nvGrpSpPr>
          <p:grpSpPr>
            <a:xfrm>
              <a:off x="1253051" y="0"/>
              <a:ext cx="16435736" cy="244233"/>
              <a:chOff x="0" y="0"/>
              <a:chExt cx="16435735" cy="244231"/>
            </a:xfrm>
          </p:grpSpPr>
          <p:sp>
            <p:nvSpPr>
              <p:cNvPr id="103" name="Line"/>
              <p:cNvSpPr/>
              <p:nvPr/>
            </p:nvSpPr>
            <p:spPr>
              <a:xfrm flipH="1">
                <a:off x="-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104" name="Line"/>
              <p:cNvSpPr/>
              <p:nvPr/>
            </p:nvSpPr>
            <p:spPr>
              <a:xfrm>
                <a:off x="16435733"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grpSp>
            <p:nvGrpSpPr>
              <p:cNvPr id="107" name="Group"/>
              <p:cNvGrpSpPr/>
              <p:nvPr/>
            </p:nvGrpSpPr>
            <p:grpSpPr>
              <a:xfrm>
                <a:off x="10494388" y="0"/>
                <a:ext cx="914404" cy="244232"/>
                <a:chOff x="0" y="0"/>
                <a:chExt cx="914403" cy="244231"/>
              </a:xfrm>
            </p:grpSpPr>
            <p:sp>
              <p:nvSpPr>
                <p:cNvPr id="105" name="Line"/>
                <p:cNvSpPr/>
                <p:nvPr/>
              </p:nvSpPr>
              <p:spPr>
                <a:xfrm>
                  <a:off x="91440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106" name="Line"/>
                <p:cNvSpPr/>
                <p:nvPr/>
              </p:nvSpPr>
              <p:spPr>
                <a:xfrm flipH="1">
                  <a:off x="-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grpSp>
          <p:grpSp>
            <p:nvGrpSpPr>
              <p:cNvPr id="110" name="Group"/>
              <p:cNvGrpSpPr/>
              <p:nvPr/>
            </p:nvGrpSpPr>
            <p:grpSpPr>
              <a:xfrm>
                <a:off x="5007986" y="0"/>
                <a:ext cx="914404" cy="244232"/>
                <a:chOff x="0" y="0"/>
                <a:chExt cx="914403" cy="244231"/>
              </a:xfrm>
            </p:grpSpPr>
            <p:sp>
              <p:nvSpPr>
                <p:cNvPr id="108" name="Line"/>
                <p:cNvSpPr/>
                <p:nvPr/>
              </p:nvSpPr>
              <p:spPr>
                <a:xfrm>
                  <a:off x="91440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109" name="Line"/>
                <p:cNvSpPr/>
                <p:nvPr/>
              </p:nvSpPr>
              <p:spPr>
                <a:xfrm flipH="1">
                  <a:off x="-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grpSp>
        </p:grpSp>
        <p:grpSp>
          <p:nvGrpSpPr>
            <p:cNvPr id="118" name="Group"/>
            <p:cNvGrpSpPr/>
            <p:nvPr/>
          </p:nvGrpSpPr>
          <p:grpSpPr>
            <a:xfrm>
              <a:off x="0" y="2570118"/>
              <a:ext cx="245504" cy="10058272"/>
              <a:chOff x="0" y="-1"/>
              <a:chExt cx="245503" cy="10058271"/>
            </a:xfrm>
          </p:grpSpPr>
          <p:sp>
            <p:nvSpPr>
              <p:cNvPr id="112" name="Line"/>
              <p:cNvSpPr/>
              <p:nvPr/>
            </p:nvSpPr>
            <p:spPr>
              <a:xfrm flipH="1" flipV="1">
                <a:off x="1270" y="-2"/>
                <a:ext cx="244234" cy="3"/>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113" name="Line"/>
              <p:cNvSpPr/>
              <p:nvPr/>
            </p:nvSpPr>
            <p:spPr>
              <a:xfrm flipH="1">
                <a:off x="1270" y="914269"/>
                <a:ext cx="244234"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114" name="Line"/>
              <p:cNvSpPr/>
              <p:nvPr/>
            </p:nvSpPr>
            <p:spPr>
              <a:xfrm flipH="1">
                <a:off x="1270" y="10058269"/>
                <a:ext cx="244234"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115" name="Line"/>
              <p:cNvSpPr/>
              <p:nvPr/>
            </p:nvSpPr>
            <p:spPr>
              <a:xfrm flipH="1">
                <a:off x="0" y="5866433"/>
                <a:ext cx="244229"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116" name="Line"/>
              <p:cNvSpPr/>
              <p:nvPr/>
            </p:nvSpPr>
            <p:spPr>
              <a:xfrm flipH="1">
                <a:off x="0" y="5074030"/>
                <a:ext cx="244229"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117" name="Line"/>
              <p:cNvSpPr/>
              <p:nvPr/>
            </p:nvSpPr>
            <p:spPr>
              <a:xfrm flipH="1">
                <a:off x="0" y="9262899"/>
                <a:ext cx="244229"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grpSp>
        <p:grpSp>
          <p:nvGrpSpPr>
            <p:cNvPr id="125" name="Group"/>
            <p:cNvGrpSpPr/>
            <p:nvPr/>
          </p:nvGrpSpPr>
          <p:grpSpPr>
            <a:xfrm>
              <a:off x="18650759" y="2570118"/>
              <a:ext cx="245504" cy="10058272"/>
              <a:chOff x="0" y="-1"/>
              <a:chExt cx="245503" cy="10058271"/>
            </a:xfrm>
          </p:grpSpPr>
          <p:sp>
            <p:nvSpPr>
              <p:cNvPr id="119" name="Line"/>
              <p:cNvSpPr/>
              <p:nvPr/>
            </p:nvSpPr>
            <p:spPr>
              <a:xfrm flipH="1" flipV="1">
                <a:off x="1270" y="-2"/>
                <a:ext cx="244234" cy="3"/>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120" name="Line"/>
              <p:cNvSpPr/>
              <p:nvPr/>
            </p:nvSpPr>
            <p:spPr>
              <a:xfrm flipH="1">
                <a:off x="1270" y="914269"/>
                <a:ext cx="244234"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121" name="Line"/>
              <p:cNvSpPr/>
              <p:nvPr/>
            </p:nvSpPr>
            <p:spPr>
              <a:xfrm flipH="1">
                <a:off x="1270" y="10058269"/>
                <a:ext cx="244234"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122" name="Line"/>
              <p:cNvSpPr/>
              <p:nvPr/>
            </p:nvSpPr>
            <p:spPr>
              <a:xfrm flipH="1">
                <a:off x="0" y="5866433"/>
                <a:ext cx="244229"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123" name="Line"/>
              <p:cNvSpPr/>
              <p:nvPr/>
            </p:nvSpPr>
            <p:spPr>
              <a:xfrm flipH="1">
                <a:off x="0" y="5074030"/>
                <a:ext cx="244229"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124" name="Line"/>
              <p:cNvSpPr/>
              <p:nvPr/>
            </p:nvSpPr>
            <p:spPr>
              <a:xfrm flipH="1">
                <a:off x="0" y="9262899"/>
                <a:ext cx="244229"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grpSp>
      </p:grpSp>
      <p:sp>
        <p:nvSpPr>
          <p:cNvPr id="127" name="Rectangle"/>
          <p:cNvSpPr/>
          <p:nvPr/>
        </p:nvSpPr>
        <p:spPr>
          <a:xfrm>
            <a:off x="-158720" y="12550699"/>
            <a:ext cx="24596478" cy="1092192"/>
          </a:xfrm>
          <a:prstGeom prst="rect">
            <a:avLst/>
          </a:prstGeom>
          <a:solidFill>
            <a:srgbClr val="1F497D"/>
          </a:solidFill>
          <a:ln w="12700">
            <a:miter lim="400000"/>
          </a:ln>
        </p:spPr>
        <p:txBody>
          <a:bodyPr lIns="91438" tIns="91438" rIns="91438" bIns="91438" anchor="ctr"/>
          <a:lstStyle/>
          <a:p>
            <a:pPr algn="ctr" defTabSz="914162">
              <a:defRPr>
                <a:solidFill>
                  <a:srgbClr val="FFFFFF"/>
                </a:solidFill>
                <a:latin typeface="Arial"/>
                <a:ea typeface="Arial"/>
                <a:cs typeface="Arial"/>
                <a:sym typeface="Arial"/>
              </a:defRPr>
            </a:pPr>
            <a:endParaRPr/>
          </a:p>
        </p:txBody>
      </p:sp>
      <p:pic>
        <p:nvPicPr>
          <p:cNvPr id="128" name="RGB_White-Seal_White-Mark_SC_Horizontal–400dpi.png" descr="RGB_White-Seal_White-Mark_SC_Horizontal–400dp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0158" y="12892116"/>
            <a:ext cx="3140938" cy="527230"/>
          </a:xfrm>
          <a:prstGeom prst="rect">
            <a:avLst/>
          </a:prstGeom>
          <a:ln w="12700">
            <a:miter lim="400000"/>
          </a:ln>
        </p:spPr>
      </p:pic>
      <p:sp>
        <p:nvSpPr>
          <p:cNvPr id="130" name="Rectangle"/>
          <p:cNvSpPr/>
          <p:nvPr/>
        </p:nvSpPr>
        <p:spPr>
          <a:xfrm>
            <a:off x="-158721" y="9818025"/>
            <a:ext cx="24654962" cy="2732674"/>
          </a:xfrm>
          <a:prstGeom prst="rect">
            <a:avLst/>
          </a:prstGeom>
          <a:gradFill>
            <a:gsLst>
              <a:gs pos="0">
                <a:srgbClr val="1F497D">
                  <a:alpha val="61000"/>
                </a:srgbClr>
              </a:gs>
              <a:gs pos="100000">
                <a:schemeClr val="accent3">
                  <a:alpha val="0"/>
                </a:schemeClr>
              </a:gs>
            </a:gsLst>
            <a:lin ang="16200000"/>
          </a:gradFill>
          <a:ln w="12700">
            <a:miter lim="400000"/>
          </a:ln>
          <a:effectLst>
            <a:outerShdw blurRad="76200" dist="38100" dir="5400000" rotWithShape="0">
              <a:srgbClr val="000000">
                <a:alpha val="35000"/>
              </a:srgbClr>
            </a:outerShdw>
          </a:effectLst>
        </p:spPr>
        <p:txBody>
          <a:bodyPr lIns="91438" tIns="91438" rIns="91438" bIns="91438" anchor="ctr"/>
          <a:lstStyle/>
          <a:p>
            <a:pPr algn="ctr">
              <a:defRPr>
                <a:solidFill>
                  <a:srgbClr val="FFFFFF"/>
                </a:solidFill>
                <a:latin typeface="Franklin Gothic Book"/>
                <a:ea typeface="Franklin Gothic Book"/>
                <a:cs typeface="Franklin Gothic Book"/>
                <a:sym typeface="Franklin Gothic Book"/>
              </a:defRPr>
            </a:pPr>
            <a:endParaRPr/>
          </a:p>
        </p:txBody>
      </p:sp>
      <p:sp>
        <p:nvSpPr>
          <p:cNvPr id="131" name="Body Level One…"/>
          <p:cNvSpPr txBox="1">
            <a:spLocks noGrp="1"/>
          </p:cNvSpPr>
          <p:nvPr>
            <p:ph type="body" sz="quarter" idx="1"/>
          </p:nvPr>
        </p:nvSpPr>
        <p:spPr>
          <a:xfrm>
            <a:off x="3965578" y="9100254"/>
            <a:ext cx="16452852" cy="3016285"/>
          </a:xfrm>
          <a:prstGeom prst="rect">
            <a:avLst/>
          </a:prstGeom>
        </p:spPr>
        <p:txBody>
          <a:bodyPr anchor="b"/>
          <a:lstStyle>
            <a:lvl1pPr marL="0" indent="0" algn="ctr">
              <a:buSzTx/>
              <a:buFontTx/>
              <a:buNone/>
              <a:defRPr sz="4800">
                <a:solidFill>
                  <a:srgbClr val="FFFFFF"/>
                </a:solidFill>
                <a:latin typeface="Franklin Gothic Book"/>
                <a:ea typeface="Franklin Gothic Book"/>
                <a:cs typeface="Franklin Gothic Book"/>
                <a:sym typeface="Franklin Gothic Book"/>
              </a:defRPr>
            </a:lvl1pPr>
            <a:lvl2pPr marL="0" indent="0" algn="ctr">
              <a:buSzTx/>
              <a:buFontTx/>
              <a:buNone/>
              <a:defRPr sz="4800">
                <a:solidFill>
                  <a:srgbClr val="FFFFFF"/>
                </a:solidFill>
                <a:latin typeface="Franklin Gothic Book"/>
                <a:ea typeface="Franklin Gothic Book"/>
                <a:cs typeface="Franklin Gothic Book"/>
                <a:sym typeface="Franklin Gothic Book"/>
              </a:defRPr>
            </a:lvl2pPr>
            <a:lvl3pPr marL="0" indent="0" algn="ctr">
              <a:buSzTx/>
              <a:buFontTx/>
              <a:buNone/>
              <a:defRPr sz="4800">
                <a:solidFill>
                  <a:srgbClr val="FFFFFF"/>
                </a:solidFill>
                <a:latin typeface="Franklin Gothic Book"/>
                <a:ea typeface="Franklin Gothic Book"/>
                <a:cs typeface="Franklin Gothic Book"/>
                <a:sym typeface="Franklin Gothic Book"/>
              </a:defRPr>
            </a:lvl3pPr>
            <a:lvl4pPr marL="0" indent="0" algn="ctr">
              <a:buSzTx/>
              <a:buFontTx/>
              <a:buNone/>
              <a:defRPr sz="4800">
                <a:solidFill>
                  <a:srgbClr val="FFFFFF"/>
                </a:solidFill>
                <a:latin typeface="Franklin Gothic Book"/>
                <a:ea typeface="Franklin Gothic Book"/>
                <a:cs typeface="Franklin Gothic Book"/>
                <a:sym typeface="Franklin Gothic Book"/>
              </a:defRPr>
            </a:lvl4pPr>
            <a:lvl5pPr marL="0" indent="0" algn="ctr">
              <a:buSzTx/>
              <a:buFontTx/>
              <a:buNone/>
              <a:defRPr sz="4800">
                <a:solidFill>
                  <a:srgbClr val="FFFFFF"/>
                </a:solidFill>
                <a:latin typeface="Franklin Gothic Book"/>
                <a:ea typeface="Franklin Gothic Book"/>
                <a:cs typeface="Franklin Gothic Book"/>
                <a:sym typeface="Franklin Gothic Book"/>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2" name="Rectangle"/>
          <p:cNvSpPr/>
          <p:nvPr/>
        </p:nvSpPr>
        <p:spPr>
          <a:xfrm>
            <a:off x="-53758" y="4712940"/>
            <a:ext cx="24491516" cy="2739304"/>
          </a:xfrm>
          <a:prstGeom prst="rect">
            <a:avLst/>
          </a:prstGeom>
          <a:solidFill>
            <a:srgbClr val="00395A">
              <a:alpha val="90000"/>
            </a:srgbClr>
          </a:solidFill>
          <a:ln w="12700">
            <a:solidFill>
              <a:srgbClr val="4A7EBB"/>
            </a:solidFill>
          </a:ln>
        </p:spPr>
        <p:txBody>
          <a:bodyPr lIns="91438" tIns="91438" rIns="91438" bIns="91438" anchor="ctr"/>
          <a:lstStyle/>
          <a:p>
            <a:pPr algn="ctr">
              <a:defRPr>
                <a:solidFill>
                  <a:srgbClr val="FFFFFF"/>
                </a:solidFill>
                <a:latin typeface="Franklin Gothic Book"/>
                <a:ea typeface="Franklin Gothic Book"/>
                <a:cs typeface="Franklin Gothic Book"/>
                <a:sym typeface="Franklin Gothic Book"/>
              </a:defRPr>
            </a:pPr>
            <a:endParaRPr/>
          </a:p>
        </p:txBody>
      </p:sp>
      <p:sp>
        <p:nvSpPr>
          <p:cNvPr id="133" name="Rectangle"/>
          <p:cNvSpPr>
            <a:spLocks noGrp="1"/>
          </p:cNvSpPr>
          <p:nvPr>
            <p:ph type="body" sz="half" idx="13"/>
          </p:nvPr>
        </p:nvSpPr>
        <p:spPr>
          <a:xfrm>
            <a:off x="4725" y="4928870"/>
            <a:ext cx="24374552" cy="2427058"/>
          </a:xfrm>
          <a:prstGeom prst="rect">
            <a:avLst/>
          </a:prstGeom>
        </p:spPr>
        <p:txBody>
          <a:bodyPr anchor="ctr"/>
          <a:lstStyle>
            <a:lvl1pPr algn="ctr">
              <a:defRPr baseline="0">
                <a:solidFill>
                  <a:schemeClr val="bg1"/>
                </a:solidFill>
              </a:defRPr>
            </a:lvl1pPr>
          </a:lstStyle>
          <a:p>
            <a:pPr marL="124324" indent="-124324">
              <a:defRPr sz="4800"/>
            </a:pPr>
            <a:endParaRPr dirty="0"/>
          </a:p>
        </p:txBody>
      </p:sp>
      <p:sp>
        <p:nvSpPr>
          <p:cNvPr id="135" name="Slide Number"/>
          <p:cNvSpPr txBox="1">
            <a:spLocks noGrp="1"/>
          </p:cNvSpPr>
          <p:nvPr>
            <p:ph type="sldNum" sz="quarter" idx="2"/>
          </p:nvPr>
        </p:nvSpPr>
        <p:spPr>
          <a:xfrm>
            <a:off x="15670591" y="12481561"/>
            <a:ext cx="483809" cy="46227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57874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2.png"/><Relationship Id="rId4" Type="http://schemas.openxmlformats.org/officeDocument/2006/relationships/slideLayout" Target="../slideLayouts/slideLayout12.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3.xml"/><Relationship Id="rId1" Type="http://schemas.openxmlformats.org/officeDocument/2006/relationships/slideLayout" Target="../slideLayouts/slideLayout16.xml"/><Relationship Id="rId5" Type="http://schemas.openxmlformats.org/officeDocument/2006/relationships/image" Target="../media/image2.png"/><Relationship Id="rId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51">
            <a:extLst>
              <a:ext uri="{FF2B5EF4-FFF2-40B4-BE49-F238E27FC236}">
                <a16:creationId xmlns:a16="http://schemas.microsoft.com/office/drawing/2014/main" id="{9C1FF5CC-DD7B-EA48-9EEA-CBA2AB304914}"/>
              </a:ext>
            </a:extLst>
          </p:cNvPr>
          <p:cNvSpPr/>
          <p:nvPr userDrawn="1"/>
        </p:nvSpPr>
        <p:spPr>
          <a:xfrm>
            <a:off x="43542" y="12623801"/>
            <a:ext cx="24340457" cy="1072446"/>
          </a:xfrm>
          <a:prstGeom prst="rect">
            <a:avLst/>
          </a:prstGeom>
          <a:solidFill>
            <a:srgbClr val="1F497D"/>
          </a:solidFill>
          <a:ln w="12700">
            <a:miter lim="400000"/>
          </a:ln>
        </p:spPr>
        <p:txBody>
          <a:bodyPr lIns="45719" rIns="45719" anchor="ctr"/>
          <a:lstStyle/>
          <a:p>
            <a:pPr algn="ctr" defTabSz="457081">
              <a:defRPr>
                <a:solidFill>
                  <a:srgbClr val="FFFFFF"/>
                </a:solidFill>
                <a:latin typeface="Arial"/>
                <a:ea typeface="Arial"/>
                <a:cs typeface="Arial"/>
                <a:sym typeface="Arial"/>
              </a:defRPr>
            </a:pPr>
            <a:endParaRPr/>
          </a:p>
        </p:txBody>
      </p:sp>
      <p:sp>
        <p:nvSpPr>
          <p:cNvPr id="2" name="Title Placeholder 1">
            <a:extLst>
              <a:ext uri="{FF2B5EF4-FFF2-40B4-BE49-F238E27FC236}">
                <a16:creationId xmlns:a16="http://schemas.microsoft.com/office/drawing/2014/main" id="{4405555F-2535-DA45-A3F8-E4DC3AB8680E}"/>
              </a:ext>
            </a:extLst>
          </p:cNvPr>
          <p:cNvSpPr>
            <a:spLocks noGrp="1"/>
          </p:cNvSpPr>
          <p:nvPr>
            <p:ph type="title"/>
          </p:nvPr>
        </p:nvSpPr>
        <p:spPr>
          <a:xfrm>
            <a:off x="1676400" y="730250"/>
            <a:ext cx="21031200" cy="265112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02B235-36FF-A74E-9551-09783DCFA13E}"/>
              </a:ext>
            </a:extLst>
          </p:cNvPr>
          <p:cNvSpPr>
            <a:spLocks noGrp="1"/>
          </p:cNvSpPr>
          <p:nvPr>
            <p:ph type="body" idx="1"/>
          </p:nvPr>
        </p:nvSpPr>
        <p:spPr>
          <a:xfrm>
            <a:off x="1676400" y="3651250"/>
            <a:ext cx="21031200" cy="870267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875634-6A51-4E47-9CB3-EFDB0E57DF87}"/>
              </a:ext>
            </a:extLst>
          </p:cNvPr>
          <p:cNvSpPr>
            <a:spLocks noGrp="1"/>
          </p:cNvSpPr>
          <p:nvPr>
            <p:ph type="dt" sz="half" idx="2"/>
          </p:nvPr>
        </p:nvSpPr>
        <p:spPr>
          <a:xfrm>
            <a:off x="2286000" y="12712700"/>
            <a:ext cx="1953491" cy="839374"/>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7/3/2019</a:t>
            </a:r>
            <a:endParaRPr lang="en-US" dirty="0"/>
          </a:p>
        </p:txBody>
      </p:sp>
      <p:sp>
        <p:nvSpPr>
          <p:cNvPr id="5" name="Footer Placeholder 4">
            <a:extLst>
              <a:ext uri="{FF2B5EF4-FFF2-40B4-BE49-F238E27FC236}">
                <a16:creationId xmlns:a16="http://schemas.microsoft.com/office/drawing/2014/main" id="{65A86D19-4C67-4E4D-B372-AB5467AD0647}"/>
              </a:ext>
            </a:extLst>
          </p:cNvPr>
          <p:cNvSpPr>
            <a:spLocks noGrp="1"/>
          </p:cNvSpPr>
          <p:nvPr>
            <p:ph type="ftr" sz="quarter" idx="3"/>
          </p:nvPr>
        </p:nvSpPr>
        <p:spPr>
          <a:xfrm>
            <a:off x="4783777" y="12795827"/>
            <a:ext cx="13725895" cy="730250"/>
          </a:xfrm>
          <a:prstGeom prst="rect">
            <a:avLst/>
          </a:prstGeom>
        </p:spPr>
        <p:txBody>
          <a:bodyPr vert="horz" lIns="91440" tIns="45720" rIns="91440" bIns="45720" rtlCol="0" anchor="ctr"/>
          <a:lstStyle>
            <a:lvl1pPr algn="ctr">
              <a:defRPr sz="2400" baseline="0">
                <a:solidFill>
                  <a:schemeClr val="bg1"/>
                </a:solidFill>
              </a:defRPr>
            </a:lvl1pPr>
          </a:lstStyle>
          <a:p>
            <a:r>
              <a:rPr lang="en-US"/>
              <a:t>S. Prestemon      HTS Cable Test Facility Magnet</a:t>
            </a:r>
            <a:endParaRPr lang="en-US" dirty="0"/>
          </a:p>
        </p:txBody>
      </p:sp>
      <p:sp>
        <p:nvSpPr>
          <p:cNvPr id="6" name="Slide Number Placeholder 5">
            <a:extLst>
              <a:ext uri="{FF2B5EF4-FFF2-40B4-BE49-F238E27FC236}">
                <a16:creationId xmlns:a16="http://schemas.microsoft.com/office/drawing/2014/main" id="{2CBA94FF-C450-0242-8C3C-BB96B744A636}"/>
              </a:ext>
            </a:extLst>
          </p:cNvPr>
          <p:cNvSpPr>
            <a:spLocks noGrp="1"/>
          </p:cNvSpPr>
          <p:nvPr>
            <p:ph type="sldNum" sz="quarter" idx="4"/>
          </p:nvPr>
        </p:nvSpPr>
        <p:spPr>
          <a:xfrm>
            <a:off x="19534910" y="12712700"/>
            <a:ext cx="1181594" cy="1003300"/>
          </a:xfrm>
          <a:prstGeom prst="rect">
            <a:avLst/>
          </a:prstGeom>
        </p:spPr>
        <p:txBody>
          <a:bodyPr vert="horz" lIns="91440" tIns="45720" rIns="91440" bIns="45720" rtlCol="0" anchor="ctr"/>
          <a:lstStyle>
            <a:lvl1pPr algn="r">
              <a:defRPr sz="2800" baseline="0">
                <a:solidFill>
                  <a:schemeClr val="bg1"/>
                </a:solidFill>
              </a:defRPr>
            </a:lvl1pPr>
          </a:lstStyle>
          <a:p>
            <a:fld id="{695884B8-C86C-9247-916E-0E4ED69A0AE3}" type="slidenum">
              <a:rPr lang="en-US" smtClean="0"/>
              <a:pPr/>
              <a:t>‹#›</a:t>
            </a:fld>
            <a:endParaRPr lang="en-US"/>
          </a:p>
        </p:txBody>
      </p:sp>
      <p:pic>
        <p:nvPicPr>
          <p:cNvPr id="8" name="Picture 48" descr="Picture 48">
            <a:extLst>
              <a:ext uri="{FF2B5EF4-FFF2-40B4-BE49-F238E27FC236}">
                <a16:creationId xmlns:a16="http://schemas.microsoft.com/office/drawing/2014/main" id="{29EE123B-1D55-E245-8549-0122DED55293}"/>
              </a:ext>
            </a:extLst>
          </p:cNvPr>
          <p:cNvPicPr>
            <a:picLocks noChangeAspect="1"/>
          </p:cNvPicPr>
          <p:nvPr userDrawn="1"/>
        </p:nvPicPr>
        <p:blipFill>
          <a:blip r:embed="rId10" cstate="print"/>
          <a:stretch>
            <a:fillRect/>
          </a:stretch>
        </p:blipFill>
        <p:spPr>
          <a:xfrm>
            <a:off x="201040" y="12468420"/>
            <a:ext cx="1540673" cy="1083654"/>
          </a:xfrm>
          <a:prstGeom prst="rect">
            <a:avLst/>
          </a:prstGeom>
          <a:ln w="12700">
            <a:miter lim="400000"/>
          </a:ln>
        </p:spPr>
      </p:pic>
      <p:pic>
        <p:nvPicPr>
          <p:cNvPr id="9" name="Image" descr="Image">
            <a:extLst>
              <a:ext uri="{FF2B5EF4-FFF2-40B4-BE49-F238E27FC236}">
                <a16:creationId xmlns:a16="http://schemas.microsoft.com/office/drawing/2014/main" id="{2C4D0F59-2F72-944A-9345-396467E451D4}"/>
              </a:ext>
            </a:extLst>
          </p:cNvPr>
          <p:cNvPicPr>
            <a:picLocks noChangeAspect="1"/>
          </p:cNvPicPr>
          <p:nvPr userDrawn="1"/>
        </p:nvPicPr>
        <p:blipFill>
          <a:blip r:embed="rId11" cstate="print"/>
          <a:stretch>
            <a:fillRect/>
          </a:stretch>
        </p:blipFill>
        <p:spPr>
          <a:xfrm>
            <a:off x="21079940" y="12712700"/>
            <a:ext cx="3304059" cy="874533"/>
          </a:xfrm>
          <a:prstGeom prst="rect">
            <a:avLst/>
          </a:prstGeom>
          <a:ln w="12700">
            <a:miter lim="400000"/>
          </a:ln>
        </p:spPr>
      </p:pic>
    </p:spTree>
    <p:extLst>
      <p:ext uri="{BB962C8B-B14F-4D97-AF65-F5344CB8AC3E}">
        <p14:creationId xmlns:p14="http://schemas.microsoft.com/office/powerpoint/2010/main" val="2232801319"/>
      </p:ext>
    </p:extLst>
  </p:cSld>
  <p:clrMap bg1="lt1" tx1="dk1" bg2="lt2" tx2="dk2" accent1="accent1" accent2="accent2" accent3="accent3" accent4="accent4" accent5="accent5" accent6="accent6" hlink="hlink" folHlink="folHlink"/>
  <p:sldLayoutIdLst>
    <p:sldLayoutId id="2147483650" r:id="rId1"/>
    <p:sldLayoutId id="2147483655" r:id="rId2"/>
    <p:sldLayoutId id="2147483657" r:id="rId3"/>
    <p:sldLayoutId id="2147483658" r:id="rId4"/>
    <p:sldLayoutId id="2147483659" r:id="rId5"/>
    <p:sldLayoutId id="2147483660" r:id="rId6"/>
    <p:sldLayoutId id="2147483661" r:id="rId7"/>
    <p:sldLayoutId id="2147483662" r:id="rId8"/>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51">
            <a:extLst>
              <a:ext uri="{FF2B5EF4-FFF2-40B4-BE49-F238E27FC236}">
                <a16:creationId xmlns:a16="http://schemas.microsoft.com/office/drawing/2014/main" id="{9C1FF5CC-DD7B-EA48-9EEA-CBA2AB304914}"/>
              </a:ext>
            </a:extLst>
          </p:cNvPr>
          <p:cNvSpPr/>
          <p:nvPr userDrawn="1"/>
        </p:nvSpPr>
        <p:spPr>
          <a:xfrm>
            <a:off x="43542" y="12623801"/>
            <a:ext cx="24340457" cy="1072446"/>
          </a:xfrm>
          <a:prstGeom prst="rect">
            <a:avLst/>
          </a:prstGeom>
          <a:solidFill>
            <a:srgbClr val="1F497D"/>
          </a:solidFill>
          <a:ln w="12700">
            <a:miter lim="400000"/>
          </a:ln>
        </p:spPr>
        <p:txBody>
          <a:bodyPr lIns="45719" rIns="45719" anchor="ctr"/>
          <a:lstStyle/>
          <a:p>
            <a:pPr algn="ctr" defTabSz="457081">
              <a:defRPr>
                <a:solidFill>
                  <a:srgbClr val="FFFFFF"/>
                </a:solidFill>
                <a:latin typeface="Arial"/>
                <a:ea typeface="Arial"/>
                <a:cs typeface="Arial"/>
                <a:sym typeface="Arial"/>
              </a:defRPr>
            </a:pPr>
            <a:endParaRPr/>
          </a:p>
        </p:txBody>
      </p:sp>
      <p:sp>
        <p:nvSpPr>
          <p:cNvPr id="2" name="Title Placeholder 1">
            <a:extLst>
              <a:ext uri="{FF2B5EF4-FFF2-40B4-BE49-F238E27FC236}">
                <a16:creationId xmlns:a16="http://schemas.microsoft.com/office/drawing/2014/main" id="{4405555F-2535-DA45-A3F8-E4DC3AB8680E}"/>
              </a:ext>
            </a:extLst>
          </p:cNvPr>
          <p:cNvSpPr>
            <a:spLocks noGrp="1"/>
          </p:cNvSpPr>
          <p:nvPr>
            <p:ph type="title"/>
          </p:nvPr>
        </p:nvSpPr>
        <p:spPr>
          <a:xfrm>
            <a:off x="1676400" y="730250"/>
            <a:ext cx="21031200" cy="265112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02B235-36FF-A74E-9551-09783DCFA13E}"/>
              </a:ext>
            </a:extLst>
          </p:cNvPr>
          <p:cNvSpPr>
            <a:spLocks noGrp="1"/>
          </p:cNvSpPr>
          <p:nvPr>
            <p:ph type="body" idx="1"/>
          </p:nvPr>
        </p:nvSpPr>
        <p:spPr>
          <a:xfrm>
            <a:off x="1676400" y="3651250"/>
            <a:ext cx="21031200" cy="870267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875634-6A51-4E47-9CB3-EFDB0E57DF87}"/>
              </a:ext>
            </a:extLst>
          </p:cNvPr>
          <p:cNvSpPr>
            <a:spLocks noGrp="1"/>
          </p:cNvSpPr>
          <p:nvPr>
            <p:ph type="dt" sz="half" idx="2"/>
          </p:nvPr>
        </p:nvSpPr>
        <p:spPr>
          <a:xfrm>
            <a:off x="2286000" y="12712700"/>
            <a:ext cx="1953491" cy="839374"/>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7/3/2019</a:t>
            </a:r>
            <a:endParaRPr lang="en-US" dirty="0"/>
          </a:p>
        </p:txBody>
      </p:sp>
      <p:sp>
        <p:nvSpPr>
          <p:cNvPr id="5" name="Footer Placeholder 4">
            <a:extLst>
              <a:ext uri="{FF2B5EF4-FFF2-40B4-BE49-F238E27FC236}">
                <a16:creationId xmlns:a16="http://schemas.microsoft.com/office/drawing/2014/main" id="{65A86D19-4C67-4E4D-B372-AB5467AD0647}"/>
              </a:ext>
            </a:extLst>
          </p:cNvPr>
          <p:cNvSpPr>
            <a:spLocks noGrp="1"/>
          </p:cNvSpPr>
          <p:nvPr>
            <p:ph type="ftr" sz="quarter" idx="3"/>
          </p:nvPr>
        </p:nvSpPr>
        <p:spPr>
          <a:xfrm>
            <a:off x="4783777" y="12795827"/>
            <a:ext cx="13725895" cy="730250"/>
          </a:xfrm>
          <a:prstGeom prst="rect">
            <a:avLst/>
          </a:prstGeom>
        </p:spPr>
        <p:txBody>
          <a:bodyPr vert="horz" lIns="91440" tIns="45720" rIns="91440" bIns="45720" rtlCol="0" anchor="ctr"/>
          <a:lstStyle>
            <a:lvl1pPr algn="ctr">
              <a:defRPr sz="2400" baseline="0">
                <a:solidFill>
                  <a:schemeClr val="bg1"/>
                </a:solidFill>
              </a:defRPr>
            </a:lvl1pPr>
          </a:lstStyle>
          <a:p>
            <a:r>
              <a:rPr lang="en-US"/>
              <a:t>S. Prestemon      HTS Cable Test Facility Magnet</a:t>
            </a:r>
            <a:endParaRPr lang="en-US" dirty="0"/>
          </a:p>
        </p:txBody>
      </p:sp>
      <p:sp>
        <p:nvSpPr>
          <p:cNvPr id="6" name="Slide Number Placeholder 5">
            <a:extLst>
              <a:ext uri="{FF2B5EF4-FFF2-40B4-BE49-F238E27FC236}">
                <a16:creationId xmlns:a16="http://schemas.microsoft.com/office/drawing/2014/main" id="{2CBA94FF-C450-0242-8C3C-BB96B744A636}"/>
              </a:ext>
            </a:extLst>
          </p:cNvPr>
          <p:cNvSpPr>
            <a:spLocks noGrp="1"/>
          </p:cNvSpPr>
          <p:nvPr>
            <p:ph type="sldNum" sz="quarter" idx="4"/>
          </p:nvPr>
        </p:nvSpPr>
        <p:spPr>
          <a:xfrm>
            <a:off x="19534910" y="12712700"/>
            <a:ext cx="1181594" cy="1003300"/>
          </a:xfrm>
          <a:prstGeom prst="rect">
            <a:avLst/>
          </a:prstGeom>
        </p:spPr>
        <p:txBody>
          <a:bodyPr vert="horz" lIns="91440" tIns="45720" rIns="91440" bIns="45720" rtlCol="0" anchor="ctr"/>
          <a:lstStyle>
            <a:lvl1pPr algn="r">
              <a:defRPr sz="2800" baseline="0">
                <a:solidFill>
                  <a:schemeClr val="bg1"/>
                </a:solidFill>
              </a:defRPr>
            </a:lvl1pPr>
          </a:lstStyle>
          <a:p>
            <a:fld id="{695884B8-C86C-9247-916E-0E4ED69A0AE3}" type="slidenum">
              <a:rPr lang="en-US" smtClean="0"/>
              <a:pPr/>
              <a:t>‹#›</a:t>
            </a:fld>
            <a:endParaRPr lang="en-US"/>
          </a:p>
        </p:txBody>
      </p:sp>
      <p:pic>
        <p:nvPicPr>
          <p:cNvPr id="8" name="Picture 48" descr="Picture 48">
            <a:extLst>
              <a:ext uri="{FF2B5EF4-FFF2-40B4-BE49-F238E27FC236}">
                <a16:creationId xmlns:a16="http://schemas.microsoft.com/office/drawing/2014/main" id="{29EE123B-1D55-E245-8549-0122DED55293}"/>
              </a:ext>
            </a:extLst>
          </p:cNvPr>
          <p:cNvPicPr>
            <a:picLocks noChangeAspect="1"/>
          </p:cNvPicPr>
          <p:nvPr userDrawn="1"/>
        </p:nvPicPr>
        <p:blipFill>
          <a:blip r:embed="rId9" cstate="print"/>
          <a:stretch>
            <a:fillRect/>
          </a:stretch>
        </p:blipFill>
        <p:spPr>
          <a:xfrm>
            <a:off x="201040" y="12468420"/>
            <a:ext cx="1540673" cy="1083654"/>
          </a:xfrm>
          <a:prstGeom prst="rect">
            <a:avLst/>
          </a:prstGeom>
          <a:ln w="12700">
            <a:miter lim="400000"/>
          </a:ln>
        </p:spPr>
      </p:pic>
      <p:pic>
        <p:nvPicPr>
          <p:cNvPr id="9" name="Image" descr="Image">
            <a:extLst>
              <a:ext uri="{FF2B5EF4-FFF2-40B4-BE49-F238E27FC236}">
                <a16:creationId xmlns:a16="http://schemas.microsoft.com/office/drawing/2014/main" id="{2C4D0F59-2F72-944A-9345-396467E451D4}"/>
              </a:ext>
            </a:extLst>
          </p:cNvPr>
          <p:cNvPicPr>
            <a:picLocks noChangeAspect="1"/>
          </p:cNvPicPr>
          <p:nvPr userDrawn="1"/>
        </p:nvPicPr>
        <p:blipFill>
          <a:blip r:embed="rId10" cstate="print"/>
          <a:stretch>
            <a:fillRect/>
          </a:stretch>
        </p:blipFill>
        <p:spPr>
          <a:xfrm>
            <a:off x="21079940" y="12712700"/>
            <a:ext cx="3304059" cy="874533"/>
          </a:xfrm>
          <a:prstGeom prst="rect">
            <a:avLst/>
          </a:prstGeom>
          <a:ln w="12700">
            <a:miter lim="400000"/>
          </a:ln>
        </p:spPr>
      </p:pic>
    </p:spTree>
    <p:extLst>
      <p:ext uri="{BB962C8B-B14F-4D97-AF65-F5344CB8AC3E}">
        <p14:creationId xmlns:p14="http://schemas.microsoft.com/office/powerpoint/2010/main" val="240541088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7B1D72-064E-C94B-B65E-321FD6ED1986}"/>
              </a:ext>
            </a:extLst>
          </p:cNvPr>
          <p:cNvSpPr>
            <a:spLocks noGrp="1"/>
          </p:cNvSpPr>
          <p:nvPr>
            <p:ph type="title"/>
          </p:nvPr>
        </p:nvSpPr>
        <p:spPr>
          <a:xfrm>
            <a:off x="1676400" y="730250"/>
            <a:ext cx="21031200" cy="265112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F2B64F-1200-434A-8A8A-F50710DC6528}"/>
              </a:ext>
            </a:extLst>
          </p:cNvPr>
          <p:cNvSpPr>
            <a:spLocks noGrp="1"/>
          </p:cNvSpPr>
          <p:nvPr>
            <p:ph type="body" idx="1"/>
          </p:nvPr>
        </p:nvSpPr>
        <p:spPr>
          <a:xfrm>
            <a:off x="1676400" y="3651250"/>
            <a:ext cx="21031200" cy="870267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6685D8-5A71-D84F-8D9A-7779298B4014}"/>
              </a:ext>
            </a:extLst>
          </p:cNvPr>
          <p:cNvSpPr>
            <a:spLocks noGrp="1"/>
          </p:cNvSpPr>
          <p:nvPr>
            <p:ph type="dt" sz="half" idx="2"/>
          </p:nvPr>
        </p:nvSpPr>
        <p:spPr>
          <a:xfrm>
            <a:off x="1676400" y="12712700"/>
            <a:ext cx="5486400" cy="730250"/>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7/3/2019</a:t>
            </a:r>
          </a:p>
        </p:txBody>
      </p:sp>
      <p:sp>
        <p:nvSpPr>
          <p:cNvPr id="5" name="Footer Placeholder 4">
            <a:extLst>
              <a:ext uri="{FF2B5EF4-FFF2-40B4-BE49-F238E27FC236}">
                <a16:creationId xmlns:a16="http://schemas.microsoft.com/office/drawing/2014/main" id="{A822FF9E-8F8A-8445-A30E-79307E23A055}"/>
              </a:ext>
            </a:extLst>
          </p:cNvPr>
          <p:cNvSpPr>
            <a:spLocks noGrp="1"/>
          </p:cNvSpPr>
          <p:nvPr>
            <p:ph type="ftr" sz="quarter" idx="3"/>
          </p:nvPr>
        </p:nvSpPr>
        <p:spPr>
          <a:xfrm>
            <a:off x="8077200" y="12712700"/>
            <a:ext cx="8229600" cy="73025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 Prestemon      HTS Cable Test Facility Magnet</a:t>
            </a:r>
          </a:p>
        </p:txBody>
      </p:sp>
      <p:sp>
        <p:nvSpPr>
          <p:cNvPr id="6" name="Slide Number Placeholder 5">
            <a:extLst>
              <a:ext uri="{FF2B5EF4-FFF2-40B4-BE49-F238E27FC236}">
                <a16:creationId xmlns:a16="http://schemas.microsoft.com/office/drawing/2014/main" id="{E708667B-DBFF-D94B-AD00-9F97273723A6}"/>
              </a:ext>
            </a:extLst>
          </p:cNvPr>
          <p:cNvSpPr>
            <a:spLocks noGrp="1"/>
          </p:cNvSpPr>
          <p:nvPr>
            <p:ph type="sldNum" sz="quarter" idx="4"/>
          </p:nvPr>
        </p:nvSpPr>
        <p:spPr>
          <a:xfrm>
            <a:off x="17221200" y="12712700"/>
            <a:ext cx="5486400" cy="730250"/>
          </a:xfrm>
          <a:prstGeom prst="rect">
            <a:avLst/>
          </a:prstGeom>
        </p:spPr>
        <p:txBody>
          <a:bodyPr vert="horz" lIns="91440" tIns="45720" rIns="91440" bIns="45720" rtlCol="0" anchor="ctr"/>
          <a:lstStyle>
            <a:lvl1pPr algn="r">
              <a:defRPr sz="1200">
                <a:solidFill>
                  <a:schemeClr val="tx1">
                    <a:tint val="75000"/>
                  </a:schemeClr>
                </a:solidFill>
              </a:defRPr>
            </a:lvl1pPr>
          </a:lstStyle>
          <a:p>
            <a:fld id="{258EB1E3-ED35-7C46-BAC0-188F46840D6F}" type="slidenum">
              <a:rPr lang="en-US" smtClean="0"/>
              <a:t>‹#›</a:t>
            </a:fld>
            <a:endParaRPr lang="en-US"/>
          </a:p>
        </p:txBody>
      </p:sp>
      <p:pic>
        <p:nvPicPr>
          <p:cNvPr id="7" name="20160714_001-2-Edit_blueppt.jpg" descr="20160714_001-2-Edit_blueppt.jpg">
            <a:extLst>
              <a:ext uri="{FF2B5EF4-FFF2-40B4-BE49-F238E27FC236}">
                <a16:creationId xmlns:a16="http://schemas.microsoft.com/office/drawing/2014/main" id="{31E222D3-5FFB-084E-99DA-CD048B1A4B4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81705" y="-1"/>
            <a:ext cx="24518542" cy="16929506"/>
          </a:xfrm>
          <a:prstGeom prst="rect">
            <a:avLst/>
          </a:prstGeom>
          <a:ln w="12700">
            <a:miter lim="400000"/>
          </a:ln>
        </p:spPr>
      </p:pic>
      <p:sp>
        <p:nvSpPr>
          <p:cNvPr id="8" name="Body Level One…">
            <a:extLst>
              <a:ext uri="{FF2B5EF4-FFF2-40B4-BE49-F238E27FC236}">
                <a16:creationId xmlns:a16="http://schemas.microsoft.com/office/drawing/2014/main" id="{6CA8D518-0B41-A44A-8B8E-E1FDE6059D60}"/>
              </a:ext>
            </a:extLst>
          </p:cNvPr>
          <p:cNvSpPr txBox="1">
            <a:spLocks/>
          </p:cNvSpPr>
          <p:nvPr userDrawn="1"/>
        </p:nvSpPr>
        <p:spPr>
          <a:xfrm>
            <a:off x="3937627" y="11584611"/>
            <a:ext cx="16452852" cy="1610107"/>
          </a:xfrm>
          <a:prstGeom prst="rect">
            <a:avLst/>
          </a:prstGeom>
        </p:spPr>
        <p:txBody>
          <a:bodyPr anchor="b"/>
          <a:lstStyle>
            <a:lvl1pPr marL="0" indent="0" algn="ctr" defTabSz="914400" rtl="0" eaLnBrk="1" latinLnBrk="0" hangingPunct="1">
              <a:lnSpc>
                <a:spcPct val="90000"/>
              </a:lnSpc>
              <a:spcBef>
                <a:spcPts val="1000"/>
              </a:spcBef>
              <a:buSzTx/>
              <a:buFontTx/>
              <a:buNone/>
              <a:defRPr sz="4800" kern="1200">
                <a:solidFill>
                  <a:srgbClr val="FFFFFF"/>
                </a:solidFill>
                <a:latin typeface="Franklin Gothic Book"/>
                <a:ea typeface="Franklin Gothic Book"/>
                <a:cs typeface="Franklin Gothic Book"/>
                <a:sym typeface="Franklin Gothic Book"/>
              </a:defRPr>
            </a:lvl1pPr>
            <a:lvl2pPr marL="0" indent="0" algn="ctr" defTabSz="914400" rtl="0" eaLnBrk="1" latinLnBrk="0" hangingPunct="1">
              <a:lnSpc>
                <a:spcPct val="90000"/>
              </a:lnSpc>
              <a:spcBef>
                <a:spcPts val="500"/>
              </a:spcBef>
              <a:buSzTx/>
              <a:buFontTx/>
              <a:buNone/>
              <a:defRPr sz="4800" kern="1200">
                <a:solidFill>
                  <a:srgbClr val="FFFFFF"/>
                </a:solidFill>
                <a:latin typeface="Franklin Gothic Book"/>
                <a:ea typeface="Franklin Gothic Book"/>
                <a:cs typeface="Franklin Gothic Book"/>
                <a:sym typeface="Franklin Gothic Book"/>
              </a:defRPr>
            </a:lvl2pPr>
            <a:lvl3pPr marL="0" indent="0" algn="ctr" defTabSz="914400" rtl="0" eaLnBrk="1" latinLnBrk="0" hangingPunct="1">
              <a:lnSpc>
                <a:spcPct val="90000"/>
              </a:lnSpc>
              <a:spcBef>
                <a:spcPts val="500"/>
              </a:spcBef>
              <a:buSzTx/>
              <a:buFontTx/>
              <a:buNone/>
              <a:defRPr sz="4800" kern="1200">
                <a:solidFill>
                  <a:srgbClr val="FFFFFF"/>
                </a:solidFill>
                <a:latin typeface="Franklin Gothic Book"/>
                <a:ea typeface="Franklin Gothic Book"/>
                <a:cs typeface="Franklin Gothic Book"/>
                <a:sym typeface="Franklin Gothic Book"/>
              </a:defRPr>
            </a:lvl3pPr>
            <a:lvl4pPr marL="0" indent="0" algn="ctr" defTabSz="914400" rtl="0" eaLnBrk="1" latinLnBrk="0" hangingPunct="1">
              <a:lnSpc>
                <a:spcPct val="90000"/>
              </a:lnSpc>
              <a:spcBef>
                <a:spcPts val="500"/>
              </a:spcBef>
              <a:buSzTx/>
              <a:buFontTx/>
              <a:buNone/>
              <a:defRPr sz="4800" kern="1200">
                <a:solidFill>
                  <a:srgbClr val="FFFFFF"/>
                </a:solidFill>
                <a:latin typeface="Franklin Gothic Book"/>
                <a:ea typeface="Franklin Gothic Book"/>
                <a:cs typeface="Franklin Gothic Book"/>
                <a:sym typeface="Franklin Gothic Book"/>
              </a:defRPr>
            </a:lvl4pPr>
            <a:lvl5pPr marL="0" indent="0" algn="ctr" defTabSz="914400" rtl="0" eaLnBrk="1" latinLnBrk="0" hangingPunct="1">
              <a:lnSpc>
                <a:spcPct val="90000"/>
              </a:lnSpc>
              <a:spcBef>
                <a:spcPts val="500"/>
              </a:spcBef>
              <a:buSzTx/>
              <a:buFontTx/>
              <a:buNone/>
              <a:defRPr sz="4800" kern="1200">
                <a:solidFill>
                  <a:srgbClr val="FFFFFF"/>
                </a:solidFill>
                <a:latin typeface="Franklin Gothic Book"/>
                <a:ea typeface="Franklin Gothic Book"/>
                <a:cs typeface="Franklin Gothic Book"/>
                <a:sym typeface="Franklin Gothic Book"/>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Body Level One</a:t>
            </a:r>
          </a:p>
          <a:p>
            <a:pPr lvl="1"/>
            <a:r>
              <a:rPr lang="en-US" dirty="0"/>
              <a:t>Body Level Two</a:t>
            </a:r>
          </a:p>
          <a:p>
            <a:pPr lvl="2"/>
            <a:r>
              <a:rPr lang="en-US" dirty="0"/>
              <a:t>Body Level Three</a:t>
            </a:r>
          </a:p>
          <a:p>
            <a:pPr lvl="3"/>
            <a:r>
              <a:rPr lang="en-US" dirty="0"/>
              <a:t>Body Level Four</a:t>
            </a:r>
          </a:p>
          <a:p>
            <a:pPr lvl="4"/>
            <a:r>
              <a:rPr lang="en-US" dirty="0"/>
              <a:t>Body Level Five</a:t>
            </a:r>
          </a:p>
        </p:txBody>
      </p:sp>
      <p:sp>
        <p:nvSpPr>
          <p:cNvPr id="9" name="Rectangle">
            <a:extLst>
              <a:ext uri="{FF2B5EF4-FFF2-40B4-BE49-F238E27FC236}">
                <a16:creationId xmlns:a16="http://schemas.microsoft.com/office/drawing/2014/main" id="{24E15472-3A38-814E-A529-2AF84D1E9872}"/>
              </a:ext>
            </a:extLst>
          </p:cNvPr>
          <p:cNvSpPr/>
          <p:nvPr userDrawn="1"/>
        </p:nvSpPr>
        <p:spPr>
          <a:xfrm>
            <a:off x="-81705" y="4646674"/>
            <a:ext cx="24491516" cy="4367618"/>
          </a:xfrm>
          <a:prstGeom prst="rect">
            <a:avLst/>
          </a:prstGeom>
          <a:solidFill>
            <a:srgbClr val="00395A">
              <a:alpha val="90000"/>
            </a:srgbClr>
          </a:solidFill>
          <a:ln w="12700">
            <a:solidFill>
              <a:srgbClr val="4A7EBB"/>
            </a:solidFill>
          </a:ln>
        </p:spPr>
        <p:txBody>
          <a:bodyPr lIns="91438" tIns="91438" rIns="91438" bIns="91438" anchor="ctr"/>
          <a:lstStyle/>
          <a:p>
            <a:pPr algn="ctr">
              <a:defRPr>
                <a:solidFill>
                  <a:srgbClr val="FFFFFF"/>
                </a:solidFill>
                <a:latin typeface="Franklin Gothic Book"/>
                <a:ea typeface="Franklin Gothic Book"/>
                <a:cs typeface="Franklin Gothic Book"/>
                <a:sym typeface="Franklin Gothic Book"/>
              </a:defRPr>
            </a:pPr>
            <a:endParaRPr/>
          </a:p>
        </p:txBody>
      </p:sp>
      <p:pic>
        <p:nvPicPr>
          <p:cNvPr id="10" name="image3.png" descr="image3.png">
            <a:extLst>
              <a:ext uri="{FF2B5EF4-FFF2-40B4-BE49-F238E27FC236}">
                <a16:creationId xmlns:a16="http://schemas.microsoft.com/office/drawing/2014/main" id="{1058753A-432D-7245-A2AC-240B45C50CD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60530"/>
            <a:ext cx="5684676" cy="2040801"/>
          </a:xfrm>
          <a:prstGeom prst="rect">
            <a:avLst/>
          </a:prstGeom>
          <a:ln w="12700">
            <a:miter lim="400000"/>
          </a:ln>
        </p:spPr>
      </p:pic>
      <p:pic>
        <p:nvPicPr>
          <p:cNvPr id="11" name="Image" descr="Image">
            <a:extLst>
              <a:ext uri="{FF2B5EF4-FFF2-40B4-BE49-F238E27FC236}">
                <a16:creationId xmlns:a16="http://schemas.microsoft.com/office/drawing/2014/main" id="{3B5B79C6-5566-654B-A41E-B602697D8859}"/>
              </a:ext>
            </a:extLst>
          </p:cNvPr>
          <p:cNvPicPr>
            <a:picLocks noChangeAspect="1"/>
          </p:cNvPicPr>
          <p:nvPr userDrawn="1"/>
        </p:nvPicPr>
        <p:blipFill>
          <a:blip r:embed="rId5"/>
          <a:stretch>
            <a:fillRect/>
          </a:stretch>
        </p:blipFill>
        <p:spPr>
          <a:xfrm>
            <a:off x="20017946" y="0"/>
            <a:ext cx="4361331" cy="1154376"/>
          </a:xfrm>
          <a:prstGeom prst="rect">
            <a:avLst/>
          </a:prstGeom>
          <a:ln w="12700">
            <a:miter lim="400000"/>
          </a:ln>
        </p:spPr>
      </p:pic>
    </p:spTree>
    <p:extLst>
      <p:ext uri="{BB962C8B-B14F-4D97-AF65-F5344CB8AC3E}">
        <p14:creationId xmlns:p14="http://schemas.microsoft.com/office/powerpoint/2010/main" val="2449639897"/>
      </p:ext>
    </p:extLst>
  </p:cSld>
  <p:clrMap bg1="lt1" tx1="dk1" bg2="lt2" tx2="dk2" accent1="accent1" accent2="accent2" accent3="accent3" accent4="accent4" accent5="accent5" accent6="accent6" hlink="hlink" folHlink="folHlink"/>
  <p:sldLayoutIdLst>
    <p:sldLayoutId id="2147483651"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5.emf"/><Relationship Id="rId4" Type="http://schemas.openxmlformats.org/officeDocument/2006/relationships/image" Target="../media/image24.emf"/></Relationships>
</file>

<file path=ppt/slides/_rels/slide1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 name="Soren Prestemon…"/>
          <p:cNvSpPr txBox="1">
            <a:spLocks noGrp="1"/>
          </p:cNvSpPr>
          <p:nvPr>
            <p:ph type="body" sz="quarter" idx="1"/>
          </p:nvPr>
        </p:nvSpPr>
        <p:spPr>
          <a:xfrm>
            <a:off x="0" y="9503229"/>
            <a:ext cx="24379277" cy="2978332"/>
          </a:xfrm>
          <a:prstGeom prst="rect">
            <a:avLst/>
          </a:prstGeom>
          <a:gradFill flip="none" rotWithShape="1">
            <a:gsLst>
              <a:gs pos="0">
                <a:schemeClr val="accent5">
                  <a:alpha val="0"/>
                  <a:lumMod val="76000"/>
                </a:schemeClr>
              </a:gs>
              <a:gs pos="33000">
                <a:schemeClr val="bg2">
                  <a:lumMod val="75000"/>
                  <a:alpha val="62000"/>
                </a:schemeClr>
              </a:gs>
              <a:gs pos="63000">
                <a:schemeClr val="bg1">
                  <a:lumMod val="65000"/>
                  <a:alpha val="68000"/>
                </a:schemeClr>
              </a:gs>
              <a:gs pos="100000">
                <a:schemeClr val="accent1">
                  <a:lumMod val="30000"/>
                  <a:lumOff val="70000"/>
                  <a:alpha val="0"/>
                </a:schemeClr>
              </a:gs>
            </a:gsLst>
            <a:path path="circle">
              <a:fillToRect t="100000" r="100000"/>
            </a:path>
            <a:tileRect l="-100000" b="-100000"/>
          </a:gradFill>
        </p:spPr>
        <p:txBody>
          <a:bodyPr>
            <a:normAutofit/>
          </a:bodyPr>
          <a:lstStyle/>
          <a:p>
            <a:pPr>
              <a:lnSpc>
                <a:spcPct val="80000"/>
              </a:lnSpc>
              <a:spcBef>
                <a:spcPts val="800"/>
              </a:spcBef>
              <a:defRPr sz="3600"/>
            </a:pPr>
            <a:r>
              <a:rPr dirty="0">
                <a:solidFill>
                  <a:schemeClr val="bg1"/>
                </a:solidFill>
              </a:rPr>
              <a:t>Soren Prestemon</a:t>
            </a:r>
          </a:p>
          <a:p>
            <a:pPr>
              <a:lnSpc>
                <a:spcPct val="80000"/>
              </a:lnSpc>
              <a:spcBef>
                <a:spcPts val="800"/>
              </a:spcBef>
              <a:defRPr sz="3600"/>
            </a:pPr>
            <a:r>
              <a:rPr dirty="0">
                <a:solidFill>
                  <a:schemeClr val="bg1"/>
                </a:solidFill>
              </a:rPr>
              <a:t>Director, US Magnet  Development  Program</a:t>
            </a:r>
            <a:endParaRPr lang="en-US" dirty="0">
              <a:solidFill>
                <a:schemeClr val="bg1"/>
              </a:solidFill>
            </a:endParaRPr>
          </a:p>
          <a:p>
            <a:pPr>
              <a:lnSpc>
                <a:spcPct val="80000"/>
              </a:lnSpc>
              <a:spcBef>
                <a:spcPts val="800"/>
              </a:spcBef>
              <a:defRPr sz="3600"/>
            </a:pPr>
            <a:r>
              <a:rPr lang="en-US" dirty="0">
                <a:solidFill>
                  <a:schemeClr val="bg1"/>
                </a:solidFill>
              </a:rPr>
              <a:t>Director, Berkeley Center for Magnet Technology</a:t>
            </a:r>
            <a:endParaRPr dirty="0">
              <a:solidFill>
                <a:schemeClr val="bg1"/>
              </a:solidFill>
            </a:endParaRPr>
          </a:p>
          <a:p>
            <a:pPr>
              <a:lnSpc>
                <a:spcPct val="80000"/>
              </a:lnSpc>
              <a:spcBef>
                <a:spcPts val="600"/>
              </a:spcBef>
              <a:defRPr sz="3600"/>
            </a:pPr>
            <a:r>
              <a:rPr dirty="0">
                <a:solidFill>
                  <a:schemeClr val="bg1"/>
                </a:solidFill>
              </a:rPr>
              <a:t>Lawrence Berkeley National Laboratory</a:t>
            </a:r>
          </a:p>
          <a:p>
            <a:pPr>
              <a:lnSpc>
                <a:spcPct val="80000"/>
              </a:lnSpc>
              <a:spcBef>
                <a:spcPts val="600"/>
              </a:spcBef>
              <a:defRPr sz="3600"/>
            </a:pPr>
            <a:endParaRPr dirty="0">
              <a:solidFill>
                <a:schemeClr val="bg1"/>
              </a:solidFill>
            </a:endParaRPr>
          </a:p>
        </p:txBody>
      </p:sp>
      <p:sp>
        <p:nvSpPr>
          <p:cNvPr id="6" name="Text Placeholder 5">
            <a:extLst>
              <a:ext uri="{FF2B5EF4-FFF2-40B4-BE49-F238E27FC236}">
                <a16:creationId xmlns:a16="http://schemas.microsoft.com/office/drawing/2014/main" id="{38E5C7D5-CA4C-E14F-85AC-328CE2B0D82A}"/>
              </a:ext>
            </a:extLst>
          </p:cNvPr>
          <p:cNvSpPr>
            <a:spLocks noGrp="1"/>
          </p:cNvSpPr>
          <p:nvPr>
            <p:ph type="body" sz="half" idx="13"/>
          </p:nvPr>
        </p:nvSpPr>
        <p:spPr/>
        <p:txBody>
          <a:bodyPr>
            <a:normAutofit/>
          </a:bodyPr>
          <a:lstStyle/>
          <a:p>
            <a:pPr marL="0" indent="0">
              <a:buNone/>
            </a:pPr>
            <a:r>
              <a:rPr lang="en-US" sz="6000" dirty="0"/>
              <a:t>The Berkeley Center for Magnet Technology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2A5CD94-0E6C-6643-BD7D-DDC8C99941C6}"/>
              </a:ext>
            </a:extLst>
          </p:cNvPr>
          <p:cNvSpPr>
            <a:spLocks noGrp="1"/>
          </p:cNvSpPr>
          <p:nvPr>
            <p:ph type="sldNum" sz="quarter" idx="12"/>
          </p:nvPr>
        </p:nvSpPr>
        <p:spPr/>
        <p:txBody>
          <a:bodyPr/>
          <a:lstStyle/>
          <a:p>
            <a:fld id="{695884B8-C86C-9247-916E-0E4ED69A0AE3}" type="slidenum">
              <a:rPr lang="en-US" smtClean="0"/>
              <a:t>10</a:t>
            </a:fld>
            <a:endParaRPr lang="en-US"/>
          </a:p>
        </p:txBody>
      </p:sp>
      <p:sp>
        <p:nvSpPr>
          <p:cNvPr id="4" name="Text Placeholder 3">
            <a:extLst>
              <a:ext uri="{FF2B5EF4-FFF2-40B4-BE49-F238E27FC236}">
                <a16:creationId xmlns:a16="http://schemas.microsoft.com/office/drawing/2014/main" id="{4D50D91A-AE23-8246-BDF6-D7121505C423}"/>
              </a:ext>
            </a:extLst>
          </p:cNvPr>
          <p:cNvSpPr>
            <a:spLocks noGrp="1"/>
          </p:cNvSpPr>
          <p:nvPr>
            <p:ph type="body" sz="quarter" idx="13"/>
          </p:nvPr>
        </p:nvSpPr>
        <p:spPr>
          <a:xfrm>
            <a:off x="223283" y="2453382"/>
            <a:ext cx="11968717" cy="4900202"/>
          </a:xfrm>
        </p:spPr>
        <p:txBody>
          <a:bodyPr vert="horz" lIns="365760" tIns="137160" rIns="365760" bIns="71434" rtlCol="0" anchor="ctr">
            <a:normAutofit/>
          </a:bodyPr>
          <a:lstStyle/>
          <a:p>
            <a:r>
              <a:rPr lang="en-US" dirty="0"/>
              <a:t>Delivered a 28GHz ECR source magnet meeting magnet performance specifications</a:t>
            </a:r>
          </a:p>
          <a:p>
            <a:pPr lvl="1"/>
            <a:r>
              <a:rPr lang="en-US" dirty="0"/>
              <a:t>Phase I: Design effort</a:t>
            </a:r>
          </a:p>
          <a:p>
            <a:pPr lvl="1"/>
            <a:r>
              <a:rPr lang="en-US" dirty="0"/>
              <a:t>Phase II: coil prototype and final design</a:t>
            </a:r>
          </a:p>
          <a:p>
            <a:pPr lvl="1"/>
            <a:r>
              <a:rPr lang="en-US" dirty="0"/>
              <a:t>Phase III: final magnet fabrication and test</a:t>
            </a:r>
          </a:p>
          <a:p>
            <a:r>
              <a:rPr lang="en-US" dirty="0"/>
              <a:t>Issues encountered, but addressed and delivered within budget and on schedule </a:t>
            </a:r>
          </a:p>
        </p:txBody>
      </p:sp>
      <p:sp>
        <p:nvSpPr>
          <p:cNvPr id="5" name="Title 4">
            <a:extLst>
              <a:ext uri="{FF2B5EF4-FFF2-40B4-BE49-F238E27FC236}">
                <a16:creationId xmlns:a16="http://schemas.microsoft.com/office/drawing/2014/main" id="{3AA88775-444F-FF48-BEF8-721874417114}"/>
              </a:ext>
            </a:extLst>
          </p:cNvPr>
          <p:cNvSpPr>
            <a:spLocks noGrp="1"/>
          </p:cNvSpPr>
          <p:nvPr>
            <p:ph type="title"/>
          </p:nvPr>
        </p:nvSpPr>
        <p:spPr/>
        <p:txBody>
          <a:bodyPr>
            <a:normAutofit/>
          </a:bodyPr>
          <a:lstStyle/>
          <a:p>
            <a:r>
              <a:rPr lang="en-US" dirty="0"/>
              <a:t>Another example of collaboration on a project for a facility: ECR source magnet for the Facility for Rare isotope Beams (FRIB)</a:t>
            </a:r>
          </a:p>
        </p:txBody>
      </p:sp>
      <p:pic>
        <p:nvPicPr>
          <p:cNvPr id="6" name="Picture 5">
            <a:extLst>
              <a:ext uri="{FF2B5EF4-FFF2-40B4-BE49-F238E27FC236}">
                <a16:creationId xmlns:a16="http://schemas.microsoft.com/office/drawing/2014/main" id="{516F1684-0A6D-AA41-8904-C5F8D70064BF}"/>
              </a:ext>
            </a:extLst>
          </p:cNvPr>
          <p:cNvPicPr>
            <a:picLocks noChangeAspect="1"/>
          </p:cNvPicPr>
          <p:nvPr/>
        </p:nvPicPr>
        <p:blipFill>
          <a:blip r:embed="rId3"/>
          <a:stretch>
            <a:fillRect/>
          </a:stretch>
        </p:blipFill>
        <p:spPr>
          <a:xfrm>
            <a:off x="18671009" y="2453382"/>
            <a:ext cx="5221706" cy="4404618"/>
          </a:xfrm>
          <a:prstGeom prst="rect">
            <a:avLst/>
          </a:prstGeom>
        </p:spPr>
      </p:pic>
      <p:pic>
        <p:nvPicPr>
          <p:cNvPr id="15" name="Picture 14">
            <a:extLst>
              <a:ext uri="{FF2B5EF4-FFF2-40B4-BE49-F238E27FC236}">
                <a16:creationId xmlns:a16="http://schemas.microsoft.com/office/drawing/2014/main" id="{8D7DF27F-F6B1-7345-B86C-8CAB9B9E783C}"/>
              </a:ext>
            </a:extLst>
          </p:cNvPr>
          <p:cNvPicPr>
            <a:picLocks noChangeAspect="1"/>
          </p:cNvPicPr>
          <p:nvPr/>
        </p:nvPicPr>
        <p:blipFill>
          <a:blip r:embed="rId4"/>
          <a:stretch>
            <a:fillRect/>
          </a:stretch>
        </p:blipFill>
        <p:spPr>
          <a:xfrm>
            <a:off x="12192000" y="2907042"/>
            <a:ext cx="6596688" cy="3950958"/>
          </a:xfrm>
          <a:prstGeom prst="rect">
            <a:avLst/>
          </a:prstGeom>
        </p:spPr>
      </p:pic>
      <p:pic>
        <p:nvPicPr>
          <p:cNvPr id="2" name="Picture 1">
            <a:extLst>
              <a:ext uri="{FF2B5EF4-FFF2-40B4-BE49-F238E27FC236}">
                <a16:creationId xmlns:a16="http://schemas.microsoft.com/office/drawing/2014/main" id="{DC8AB0D8-EB93-C347-8E4B-B6C5FD0FE049}"/>
              </a:ext>
            </a:extLst>
          </p:cNvPr>
          <p:cNvPicPr>
            <a:picLocks noChangeAspect="1"/>
          </p:cNvPicPr>
          <p:nvPr/>
        </p:nvPicPr>
        <p:blipFill>
          <a:blip r:embed="rId5"/>
          <a:stretch>
            <a:fillRect/>
          </a:stretch>
        </p:blipFill>
        <p:spPr>
          <a:xfrm>
            <a:off x="95240" y="8343900"/>
            <a:ext cx="24178483" cy="4179206"/>
          </a:xfrm>
          <a:prstGeom prst="rect">
            <a:avLst/>
          </a:prstGeom>
        </p:spPr>
      </p:pic>
    </p:spTree>
    <p:extLst>
      <p:ext uri="{BB962C8B-B14F-4D97-AF65-F5344CB8AC3E}">
        <p14:creationId xmlns:p14="http://schemas.microsoft.com/office/powerpoint/2010/main" val="1433940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4" name="Group"/>
          <p:cNvGrpSpPr/>
          <p:nvPr/>
        </p:nvGrpSpPr>
        <p:grpSpPr>
          <a:xfrm>
            <a:off x="5095921" y="1500559"/>
            <a:ext cx="14172198" cy="10706990"/>
            <a:chOff x="0" y="0"/>
            <a:chExt cx="18896262" cy="14275986"/>
          </a:xfrm>
        </p:grpSpPr>
        <p:grpSp>
          <p:nvGrpSpPr>
            <p:cNvPr id="910" name="Group"/>
            <p:cNvGrpSpPr/>
            <p:nvPr/>
          </p:nvGrpSpPr>
          <p:grpSpPr>
            <a:xfrm>
              <a:off x="1253051" y="14031754"/>
              <a:ext cx="16435736" cy="244233"/>
              <a:chOff x="0" y="0"/>
              <a:chExt cx="16435735" cy="244231"/>
            </a:xfrm>
          </p:grpSpPr>
          <p:sp>
            <p:nvSpPr>
              <p:cNvPr id="902" name="Line"/>
              <p:cNvSpPr/>
              <p:nvPr/>
            </p:nvSpPr>
            <p:spPr>
              <a:xfrm flipH="1">
                <a:off x="-1" y="0"/>
                <a:ext cx="2" cy="244232"/>
              </a:xfrm>
              <a:prstGeom prst="line">
                <a:avLst/>
              </a:prstGeom>
              <a:noFill/>
              <a:ln w="3175" cap="flat">
                <a:solidFill>
                  <a:srgbClr val="000000"/>
                </a:solidFill>
                <a:prstDash val="sysDot"/>
                <a:round/>
              </a:ln>
              <a:effectLst/>
            </p:spPr>
            <p:txBody>
              <a:bodyPr wrap="square" lIns="34288" tIns="34288" rIns="34288" bIns="34288" numCol="1" anchor="t">
                <a:noAutofit/>
              </a:bodyPr>
              <a:lstStyle/>
              <a:p>
                <a:endParaRPr sz="1800"/>
              </a:p>
            </p:txBody>
          </p:sp>
          <p:sp>
            <p:nvSpPr>
              <p:cNvPr id="903" name="Line"/>
              <p:cNvSpPr/>
              <p:nvPr/>
            </p:nvSpPr>
            <p:spPr>
              <a:xfrm>
                <a:off x="16435733" y="0"/>
                <a:ext cx="2" cy="244232"/>
              </a:xfrm>
              <a:prstGeom prst="line">
                <a:avLst/>
              </a:prstGeom>
              <a:noFill/>
              <a:ln w="3175" cap="flat">
                <a:solidFill>
                  <a:srgbClr val="000000"/>
                </a:solidFill>
                <a:prstDash val="sysDot"/>
                <a:round/>
              </a:ln>
              <a:effectLst/>
            </p:spPr>
            <p:txBody>
              <a:bodyPr wrap="square" lIns="34288" tIns="34288" rIns="34288" bIns="34288" numCol="1" anchor="t">
                <a:noAutofit/>
              </a:bodyPr>
              <a:lstStyle/>
              <a:p>
                <a:endParaRPr sz="1800"/>
              </a:p>
            </p:txBody>
          </p:sp>
          <p:grpSp>
            <p:nvGrpSpPr>
              <p:cNvPr id="906" name="Group"/>
              <p:cNvGrpSpPr/>
              <p:nvPr/>
            </p:nvGrpSpPr>
            <p:grpSpPr>
              <a:xfrm>
                <a:off x="10494388" y="0"/>
                <a:ext cx="914404" cy="244232"/>
                <a:chOff x="0" y="0"/>
                <a:chExt cx="914403" cy="244231"/>
              </a:xfrm>
            </p:grpSpPr>
            <p:sp>
              <p:nvSpPr>
                <p:cNvPr id="904" name="Line"/>
                <p:cNvSpPr/>
                <p:nvPr/>
              </p:nvSpPr>
              <p:spPr>
                <a:xfrm>
                  <a:off x="914401" y="0"/>
                  <a:ext cx="2" cy="244232"/>
                </a:xfrm>
                <a:prstGeom prst="line">
                  <a:avLst/>
                </a:prstGeom>
                <a:noFill/>
                <a:ln w="3175" cap="flat">
                  <a:solidFill>
                    <a:srgbClr val="000000"/>
                  </a:solidFill>
                  <a:prstDash val="sysDot"/>
                  <a:round/>
                </a:ln>
                <a:effectLst/>
              </p:spPr>
              <p:txBody>
                <a:bodyPr wrap="square" lIns="34288" tIns="34288" rIns="34288" bIns="34288" numCol="1" anchor="t">
                  <a:noAutofit/>
                </a:bodyPr>
                <a:lstStyle/>
                <a:p>
                  <a:endParaRPr sz="1800"/>
                </a:p>
              </p:txBody>
            </p:sp>
            <p:sp>
              <p:nvSpPr>
                <p:cNvPr id="905" name="Line"/>
                <p:cNvSpPr/>
                <p:nvPr/>
              </p:nvSpPr>
              <p:spPr>
                <a:xfrm flipH="1">
                  <a:off x="-1" y="0"/>
                  <a:ext cx="2" cy="244232"/>
                </a:xfrm>
                <a:prstGeom prst="line">
                  <a:avLst/>
                </a:prstGeom>
                <a:noFill/>
                <a:ln w="3175" cap="flat">
                  <a:solidFill>
                    <a:srgbClr val="000000"/>
                  </a:solidFill>
                  <a:prstDash val="sysDot"/>
                  <a:round/>
                </a:ln>
                <a:effectLst/>
              </p:spPr>
              <p:txBody>
                <a:bodyPr wrap="square" lIns="34288" tIns="34288" rIns="34288" bIns="34288" numCol="1" anchor="t">
                  <a:noAutofit/>
                </a:bodyPr>
                <a:lstStyle/>
                <a:p>
                  <a:endParaRPr sz="1800"/>
                </a:p>
              </p:txBody>
            </p:sp>
          </p:grpSp>
          <p:grpSp>
            <p:nvGrpSpPr>
              <p:cNvPr id="909" name="Group"/>
              <p:cNvGrpSpPr/>
              <p:nvPr/>
            </p:nvGrpSpPr>
            <p:grpSpPr>
              <a:xfrm>
                <a:off x="5007986" y="0"/>
                <a:ext cx="914404" cy="244232"/>
                <a:chOff x="0" y="0"/>
                <a:chExt cx="914403" cy="244231"/>
              </a:xfrm>
            </p:grpSpPr>
            <p:sp>
              <p:nvSpPr>
                <p:cNvPr id="907" name="Line"/>
                <p:cNvSpPr/>
                <p:nvPr/>
              </p:nvSpPr>
              <p:spPr>
                <a:xfrm>
                  <a:off x="914401" y="0"/>
                  <a:ext cx="2" cy="244232"/>
                </a:xfrm>
                <a:prstGeom prst="line">
                  <a:avLst/>
                </a:prstGeom>
                <a:noFill/>
                <a:ln w="3175" cap="flat">
                  <a:solidFill>
                    <a:srgbClr val="000000"/>
                  </a:solidFill>
                  <a:prstDash val="sysDot"/>
                  <a:round/>
                </a:ln>
                <a:effectLst/>
              </p:spPr>
              <p:txBody>
                <a:bodyPr wrap="square" lIns="34288" tIns="34288" rIns="34288" bIns="34288" numCol="1" anchor="t">
                  <a:noAutofit/>
                </a:bodyPr>
                <a:lstStyle/>
                <a:p>
                  <a:endParaRPr sz="1800"/>
                </a:p>
              </p:txBody>
            </p:sp>
            <p:sp>
              <p:nvSpPr>
                <p:cNvPr id="908" name="Line"/>
                <p:cNvSpPr/>
                <p:nvPr/>
              </p:nvSpPr>
              <p:spPr>
                <a:xfrm flipH="1">
                  <a:off x="-1" y="0"/>
                  <a:ext cx="2" cy="244232"/>
                </a:xfrm>
                <a:prstGeom prst="line">
                  <a:avLst/>
                </a:prstGeom>
                <a:noFill/>
                <a:ln w="3175" cap="flat">
                  <a:solidFill>
                    <a:srgbClr val="000000"/>
                  </a:solidFill>
                  <a:prstDash val="sysDot"/>
                  <a:round/>
                </a:ln>
                <a:effectLst/>
              </p:spPr>
              <p:txBody>
                <a:bodyPr wrap="square" lIns="34288" tIns="34288" rIns="34288" bIns="34288" numCol="1" anchor="t">
                  <a:noAutofit/>
                </a:bodyPr>
                <a:lstStyle/>
                <a:p>
                  <a:endParaRPr sz="1800"/>
                </a:p>
              </p:txBody>
            </p:sp>
          </p:grpSp>
        </p:grpSp>
        <p:grpSp>
          <p:nvGrpSpPr>
            <p:cNvPr id="919" name="Group"/>
            <p:cNvGrpSpPr/>
            <p:nvPr/>
          </p:nvGrpSpPr>
          <p:grpSpPr>
            <a:xfrm>
              <a:off x="1253051" y="0"/>
              <a:ext cx="16435736" cy="244233"/>
              <a:chOff x="0" y="0"/>
              <a:chExt cx="16435735" cy="244231"/>
            </a:xfrm>
          </p:grpSpPr>
          <p:sp>
            <p:nvSpPr>
              <p:cNvPr id="911" name="Line"/>
              <p:cNvSpPr/>
              <p:nvPr/>
            </p:nvSpPr>
            <p:spPr>
              <a:xfrm flipH="1">
                <a:off x="-1" y="0"/>
                <a:ext cx="2" cy="244232"/>
              </a:xfrm>
              <a:prstGeom prst="line">
                <a:avLst/>
              </a:prstGeom>
              <a:noFill/>
              <a:ln w="3175" cap="flat">
                <a:solidFill>
                  <a:srgbClr val="000000"/>
                </a:solidFill>
                <a:prstDash val="sysDot"/>
                <a:round/>
              </a:ln>
              <a:effectLst/>
            </p:spPr>
            <p:txBody>
              <a:bodyPr wrap="square" lIns="34288" tIns="34288" rIns="34288" bIns="34288" numCol="1" anchor="t">
                <a:noAutofit/>
              </a:bodyPr>
              <a:lstStyle/>
              <a:p>
                <a:endParaRPr sz="1800"/>
              </a:p>
            </p:txBody>
          </p:sp>
          <p:sp>
            <p:nvSpPr>
              <p:cNvPr id="912" name="Line"/>
              <p:cNvSpPr/>
              <p:nvPr/>
            </p:nvSpPr>
            <p:spPr>
              <a:xfrm>
                <a:off x="16435733" y="0"/>
                <a:ext cx="2" cy="244232"/>
              </a:xfrm>
              <a:prstGeom prst="line">
                <a:avLst/>
              </a:prstGeom>
              <a:noFill/>
              <a:ln w="3175" cap="flat">
                <a:solidFill>
                  <a:srgbClr val="000000"/>
                </a:solidFill>
                <a:prstDash val="sysDot"/>
                <a:round/>
              </a:ln>
              <a:effectLst/>
            </p:spPr>
            <p:txBody>
              <a:bodyPr wrap="square" lIns="34288" tIns="34288" rIns="34288" bIns="34288" numCol="1" anchor="t">
                <a:noAutofit/>
              </a:bodyPr>
              <a:lstStyle/>
              <a:p>
                <a:endParaRPr sz="1800"/>
              </a:p>
            </p:txBody>
          </p:sp>
          <p:grpSp>
            <p:nvGrpSpPr>
              <p:cNvPr id="915" name="Group"/>
              <p:cNvGrpSpPr/>
              <p:nvPr/>
            </p:nvGrpSpPr>
            <p:grpSpPr>
              <a:xfrm>
                <a:off x="10494388" y="0"/>
                <a:ext cx="914404" cy="244232"/>
                <a:chOff x="0" y="0"/>
                <a:chExt cx="914403" cy="244231"/>
              </a:xfrm>
            </p:grpSpPr>
            <p:sp>
              <p:nvSpPr>
                <p:cNvPr id="913" name="Line"/>
                <p:cNvSpPr/>
                <p:nvPr/>
              </p:nvSpPr>
              <p:spPr>
                <a:xfrm>
                  <a:off x="914401" y="0"/>
                  <a:ext cx="2" cy="244232"/>
                </a:xfrm>
                <a:prstGeom prst="line">
                  <a:avLst/>
                </a:prstGeom>
                <a:noFill/>
                <a:ln w="3175" cap="flat">
                  <a:solidFill>
                    <a:srgbClr val="000000"/>
                  </a:solidFill>
                  <a:prstDash val="sysDot"/>
                  <a:round/>
                </a:ln>
                <a:effectLst/>
              </p:spPr>
              <p:txBody>
                <a:bodyPr wrap="square" lIns="34288" tIns="34288" rIns="34288" bIns="34288" numCol="1" anchor="t">
                  <a:noAutofit/>
                </a:bodyPr>
                <a:lstStyle/>
                <a:p>
                  <a:endParaRPr sz="1800"/>
                </a:p>
              </p:txBody>
            </p:sp>
            <p:sp>
              <p:nvSpPr>
                <p:cNvPr id="914" name="Line"/>
                <p:cNvSpPr/>
                <p:nvPr/>
              </p:nvSpPr>
              <p:spPr>
                <a:xfrm flipH="1">
                  <a:off x="-1" y="0"/>
                  <a:ext cx="2" cy="244232"/>
                </a:xfrm>
                <a:prstGeom prst="line">
                  <a:avLst/>
                </a:prstGeom>
                <a:noFill/>
                <a:ln w="3175" cap="flat">
                  <a:solidFill>
                    <a:srgbClr val="000000"/>
                  </a:solidFill>
                  <a:prstDash val="sysDot"/>
                  <a:round/>
                </a:ln>
                <a:effectLst/>
              </p:spPr>
              <p:txBody>
                <a:bodyPr wrap="square" lIns="34288" tIns="34288" rIns="34288" bIns="34288" numCol="1" anchor="t">
                  <a:noAutofit/>
                </a:bodyPr>
                <a:lstStyle/>
                <a:p>
                  <a:endParaRPr sz="1800"/>
                </a:p>
              </p:txBody>
            </p:sp>
          </p:grpSp>
          <p:grpSp>
            <p:nvGrpSpPr>
              <p:cNvPr id="918" name="Group"/>
              <p:cNvGrpSpPr/>
              <p:nvPr/>
            </p:nvGrpSpPr>
            <p:grpSpPr>
              <a:xfrm>
                <a:off x="5007986" y="0"/>
                <a:ext cx="914404" cy="244232"/>
                <a:chOff x="0" y="0"/>
                <a:chExt cx="914403" cy="244231"/>
              </a:xfrm>
            </p:grpSpPr>
            <p:sp>
              <p:nvSpPr>
                <p:cNvPr id="916" name="Line"/>
                <p:cNvSpPr/>
                <p:nvPr/>
              </p:nvSpPr>
              <p:spPr>
                <a:xfrm>
                  <a:off x="914401" y="0"/>
                  <a:ext cx="2" cy="244232"/>
                </a:xfrm>
                <a:prstGeom prst="line">
                  <a:avLst/>
                </a:prstGeom>
                <a:noFill/>
                <a:ln w="3175" cap="flat">
                  <a:solidFill>
                    <a:srgbClr val="000000"/>
                  </a:solidFill>
                  <a:prstDash val="sysDot"/>
                  <a:round/>
                </a:ln>
                <a:effectLst/>
              </p:spPr>
              <p:txBody>
                <a:bodyPr wrap="square" lIns="34288" tIns="34288" rIns="34288" bIns="34288" numCol="1" anchor="t">
                  <a:noAutofit/>
                </a:bodyPr>
                <a:lstStyle/>
                <a:p>
                  <a:endParaRPr sz="1800"/>
                </a:p>
              </p:txBody>
            </p:sp>
            <p:sp>
              <p:nvSpPr>
                <p:cNvPr id="917" name="Line"/>
                <p:cNvSpPr/>
                <p:nvPr/>
              </p:nvSpPr>
              <p:spPr>
                <a:xfrm flipH="1">
                  <a:off x="-1" y="0"/>
                  <a:ext cx="2" cy="244232"/>
                </a:xfrm>
                <a:prstGeom prst="line">
                  <a:avLst/>
                </a:prstGeom>
                <a:noFill/>
                <a:ln w="3175" cap="flat">
                  <a:solidFill>
                    <a:srgbClr val="000000"/>
                  </a:solidFill>
                  <a:prstDash val="sysDot"/>
                  <a:round/>
                </a:ln>
                <a:effectLst/>
              </p:spPr>
              <p:txBody>
                <a:bodyPr wrap="square" lIns="34288" tIns="34288" rIns="34288" bIns="34288" numCol="1" anchor="t">
                  <a:noAutofit/>
                </a:bodyPr>
                <a:lstStyle/>
                <a:p>
                  <a:endParaRPr sz="1800"/>
                </a:p>
              </p:txBody>
            </p:sp>
          </p:grpSp>
        </p:grpSp>
        <p:grpSp>
          <p:nvGrpSpPr>
            <p:cNvPr id="926" name="Group"/>
            <p:cNvGrpSpPr/>
            <p:nvPr/>
          </p:nvGrpSpPr>
          <p:grpSpPr>
            <a:xfrm>
              <a:off x="0" y="2570118"/>
              <a:ext cx="245504" cy="10058272"/>
              <a:chOff x="0" y="-1"/>
              <a:chExt cx="245503" cy="10058271"/>
            </a:xfrm>
          </p:grpSpPr>
          <p:sp>
            <p:nvSpPr>
              <p:cNvPr id="920" name="Line"/>
              <p:cNvSpPr/>
              <p:nvPr/>
            </p:nvSpPr>
            <p:spPr>
              <a:xfrm flipH="1" flipV="1">
                <a:off x="1270" y="-2"/>
                <a:ext cx="244234" cy="3"/>
              </a:xfrm>
              <a:prstGeom prst="line">
                <a:avLst/>
              </a:prstGeom>
              <a:noFill/>
              <a:ln w="3175" cap="flat">
                <a:solidFill>
                  <a:srgbClr val="000000"/>
                </a:solidFill>
                <a:prstDash val="sysDot"/>
                <a:round/>
              </a:ln>
              <a:effectLst/>
            </p:spPr>
            <p:txBody>
              <a:bodyPr wrap="square" lIns="34288" tIns="34288" rIns="34288" bIns="34288" numCol="1" anchor="t">
                <a:noAutofit/>
              </a:bodyPr>
              <a:lstStyle/>
              <a:p>
                <a:endParaRPr sz="1800"/>
              </a:p>
            </p:txBody>
          </p:sp>
          <p:sp>
            <p:nvSpPr>
              <p:cNvPr id="921" name="Line"/>
              <p:cNvSpPr/>
              <p:nvPr/>
            </p:nvSpPr>
            <p:spPr>
              <a:xfrm flipH="1">
                <a:off x="1270" y="914269"/>
                <a:ext cx="244234" cy="2"/>
              </a:xfrm>
              <a:prstGeom prst="line">
                <a:avLst/>
              </a:prstGeom>
              <a:noFill/>
              <a:ln w="3175" cap="flat">
                <a:solidFill>
                  <a:srgbClr val="000000"/>
                </a:solidFill>
                <a:prstDash val="sysDot"/>
                <a:round/>
              </a:ln>
              <a:effectLst/>
            </p:spPr>
            <p:txBody>
              <a:bodyPr wrap="square" lIns="34288" tIns="34288" rIns="34288" bIns="34288" numCol="1" anchor="t">
                <a:noAutofit/>
              </a:bodyPr>
              <a:lstStyle/>
              <a:p>
                <a:endParaRPr sz="1800"/>
              </a:p>
            </p:txBody>
          </p:sp>
          <p:sp>
            <p:nvSpPr>
              <p:cNvPr id="922" name="Line"/>
              <p:cNvSpPr/>
              <p:nvPr/>
            </p:nvSpPr>
            <p:spPr>
              <a:xfrm flipH="1">
                <a:off x="1270" y="10058269"/>
                <a:ext cx="244234" cy="2"/>
              </a:xfrm>
              <a:prstGeom prst="line">
                <a:avLst/>
              </a:prstGeom>
              <a:noFill/>
              <a:ln w="3175" cap="flat">
                <a:solidFill>
                  <a:srgbClr val="000000"/>
                </a:solidFill>
                <a:prstDash val="sysDot"/>
                <a:round/>
              </a:ln>
              <a:effectLst/>
            </p:spPr>
            <p:txBody>
              <a:bodyPr wrap="square" lIns="34288" tIns="34288" rIns="34288" bIns="34288" numCol="1" anchor="t">
                <a:noAutofit/>
              </a:bodyPr>
              <a:lstStyle/>
              <a:p>
                <a:endParaRPr sz="1800"/>
              </a:p>
            </p:txBody>
          </p:sp>
          <p:sp>
            <p:nvSpPr>
              <p:cNvPr id="923" name="Line"/>
              <p:cNvSpPr/>
              <p:nvPr/>
            </p:nvSpPr>
            <p:spPr>
              <a:xfrm flipH="1">
                <a:off x="0" y="5866433"/>
                <a:ext cx="244229" cy="2"/>
              </a:xfrm>
              <a:prstGeom prst="line">
                <a:avLst/>
              </a:prstGeom>
              <a:noFill/>
              <a:ln w="3175" cap="flat">
                <a:solidFill>
                  <a:srgbClr val="000000"/>
                </a:solidFill>
                <a:prstDash val="sysDot"/>
                <a:round/>
              </a:ln>
              <a:effectLst/>
            </p:spPr>
            <p:txBody>
              <a:bodyPr wrap="square" lIns="34288" tIns="34288" rIns="34288" bIns="34288" numCol="1" anchor="t">
                <a:noAutofit/>
              </a:bodyPr>
              <a:lstStyle/>
              <a:p>
                <a:endParaRPr sz="1800"/>
              </a:p>
            </p:txBody>
          </p:sp>
          <p:sp>
            <p:nvSpPr>
              <p:cNvPr id="924" name="Line"/>
              <p:cNvSpPr/>
              <p:nvPr/>
            </p:nvSpPr>
            <p:spPr>
              <a:xfrm flipH="1">
                <a:off x="0" y="5074030"/>
                <a:ext cx="244229" cy="2"/>
              </a:xfrm>
              <a:prstGeom prst="line">
                <a:avLst/>
              </a:prstGeom>
              <a:noFill/>
              <a:ln w="3175" cap="flat">
                <a:solidFill>
                  <a:srgbClr val="000000"/>
                </a:solidFill>
                <a:prstDash val="sysDot"/>
                <a:round/>
              </a:ln>
              <a:effectLst/>
            </p:spPr>
            <p:txBody>
              <a:bodyPr wrap="square" lIns="34288" tIns="34288" rIns="34288" bIns="34288" numCol="1" anchor="t">
                <a:noAutofit/>
              </a:bodyPr>
              <a:lstStyle/>
              <a:p>
                <a:endParaRPr sz="1800"/>
              </a:p>
            </p:txBody>
          </p:sp>
          <p:sp>
            <p:nvSpPr>
              <p:cNvPr id="925" name="Line"/>
              <p:cNvSpPr/>
              <p:nvPr/>
            </p:nvSpPr>
            <p:spPr>
              <a:xfrm flipH="1">
                <a:off x="0" y="9262899"/>
                <a:ext cx="244229" cy="2"/>
              </a:xfrm>
              <a:prstGeom prst="line">
                <a:avLst/>
              </a:prstGeom>
              <a:noFill/>
              <a:ln w="3175" cap="flat">
                <a:solidFill>
                  <a:srgbClr val="000000"/>
                </a:solidFill>
                <a:prstDash val="sysDot"/>
                <a:round/>
              </a:ln>
              <a:effectLst/>
            </p:spPr>
            <p:txBody>
              <a:bodyPr wrap="square" lIns="34288" tIns="34288" rIns="34288" bIns="34288" numCol="1" anchor="t">
                <a:noAutofit/>
              </a:bodyPr>
              <a:lstStyle/>
              <a:p>
                <a:endParaRPr sz="1800"/>
              </a:p>
            </p:txBody>
          </p:sp>
        </p:grpSp>
        <p:grpSp>
          <p:nvGrpSpPr>
            <p:cNvPr id="933" name="Group"/>
            <p:cNvGrpSpPr/>
            <p:nvPr/>
          </p:nvGrpSpPr>
          <p:grpSpPr>
            <a:xfrm>
              <a:off x="18650759" y="2570118"/>
              <a:ext cx="245504" cy="10058272"/>
              <a:chOff x="0" y="-1"/>
              <a:chExt cx="245503" cy="10058271"/>
            </a:xfrm>
          </p:grpSpPr>
          <p:sp>
            <p:nvSpPr>
              <p:cNvPr id="927" name="Line"/>
              <p:cNvSpPr/>
              <p:nvPr/>
            </p:nvSpPr>
            <p:spPr>
              <a:xfrm flipH="1" flipV="1">
                <a:off x="1270" y="-2"/>
                <a:ext cx="244234" cy="3"/>
              </a:xfrm>
              <a:prstGeom prst="line">
                <a:avLst/>
              </a:prstGeom>
              <a:noFill/>
              <a:ln w="3175" cap="flat">
                <a:solidFill>
                  <a:srgbClr val="000000"/>
                </a:solidFill>
                <a:prstDash val="sysDot"/>
                <a:round/>
              </a:ln>
              <a:effectLst/>
            </p:spPr>
            <p:txBody>
              <a:bodyPr wrap="square" lIns="34288" tIns="34288" rIns="34288" bIns="34288" numCol="1" anchor="t">
                <a:noAutofit/>
              </a:bodyPr>
              <a:lstStyle/>
              <a:p>
                <a:endParaRPr sz="1800"/>
              </a:p>
            </p:txBody>
          </p:sp>
          <p:sp>
            <p:nvSpPr>
              <p:cNvPr id="928" name="Line"/>
              <p:cNvSpPr/>
              <p:nvPr/>
            </p:nvSpPr>
            <p:spPr>
              <a:xfrm flipH="1">
                <a:off x="1270" y="914269"/>
                <a:ext cx="244234" cy="2"/>
              </a:xfrm>
              <a:prstGeom prst="line">
                <a:avLst/>
              </a:prstGeom>
              <a:noFill/>
              <a:ln w="3175" cap="flat">
                <a:solidFill>
                  <a:srgbClr val="000000"/>
                </a:solidFill>
                <a:prstDash val="sysDot"/>
                <a:round/>
              </a:ln>
              <a:effectLst/>
            </p:spPr>
            <p:txBody>
              <a:bodyPr wrap="square" lIns="34288" tIns="34288" rIns="34288" bIns="34288" numCol="1" anchor="t">
                <a:noAutofit/>
              </a:bodyPr>
              <a:lstStyle/>
              <a:p>
                <a:endParaRPr sz="1800"/>
              </a:p>
            </p:txBody>
          </p:sp>
          <p:sp>
            <p:nvSpPr>
              <p:cNvPr id="929" name="Line"/>
              <p:cNvSpPr/>
              <p:nvPr/>
            </p:nvSpPr>
            <p:spPr>
              <a:xfrm flipH="1">
                <a:off x="1270" y="10058269"/>
                <a:ext cx="244234" cy="2"/>
              </a:xfrm>
              <a:prstGeom prst="line">
                <a:avLst/>
              </a:prstGeom>
              <a:noFill/>
              <a:ln w="3175" cap="flat">
                <a:solidFill>
                  <a:srgbClr val="000000"/>
                </a:solidFill>
                <a:prstDash val="sysDot"/>
                <a:round/>
              </a:ln>
              <a:effectLst/>
            </p:spPr>
            <p:txBody>
              <a:bodyPr wrap="square" lIns="34288" tIns="34288" rIns="34288" bIns="34288" numCol="1" anchor="t">
                <a:noAutofit/>
              </a:bodyPr>
              <a:lstStyle/>
              <a:p>
                <a:endParaRPr sz="1800"/>
              </a:p>
            </p:txBody>
          </p:sp>
          <p:sp>
            <p:nvSpPr>
              <p:cNvPr id="930" name="Line"/>
              <p:cNvSpPr/>
              <p:nvPr/>
            </p:nvSpPr>
            <p:spPr>
              <a:xfrm flipH="1">
                <a:off x="0" y="5866433"/>
                <a:ext cx="244229" cy="2"/>
              </a:xfrm>
              <a:prstGeom prst="line">
                <a:avLst/>
              </a:prstGeom>
              <a:noFill/>
              <a:ln w="3175" cap="flat">
                <a:solidFill>
                  <a:srgbClr val="000000"/>
                </a:solidFill>
                <a:prstDash val="sysDot"/>
                <a:round/>
              </a:ln>
              <a:effectLst/>
            </p:spPr>
            <p:txBody>
              <a:bodyPr wrap="square" lIns="34288" tIns="34288" rIns="34288" bIns="34288" numCol="1" anchor="t">
                <a:noAutofit/>
              </a:bodyPr>
              <a:lstStyle/>
              <a:p>
                <a:endParaRPr sz="1800"/>
              </a:p>
            </p:txBody>
          </p:sp>
          <p:sp>
            <p:nvSpPr>
              <p:cNvPr id="931" name="Line"/>
              <p:cNvSpPr/>
              <p:nvPr/>
            </p:nvSpPr>
            <p:spPr>
              <a:xfrm flipH="1">
                <a:off x="0" y="5074030"/>
                <a:ext cx="244229" cy="2"/>
              </a:xfrm>
              <a:prstGeom prst="line">
                <a:avLst/>
              </a:prstGeom>
              <a:noFill/>
              <a:ln w="3175" cap="flat">
                <a:solidFill>
                  <a:srgbClr val="000000"/>
                </a:solidFill>
                <a:prstDash val="sysDot"/>
                <a:round/>
              </a:ln>
              <a:effectLst/>
            </p:spPr>
            <p:txBody>
              <a:bodyPr wrap="square" lIns="34288" tIns="34288" rIns="34288" bIns="34288" numCol="1" anchor="t">
                <a:noAutofit/>
              </a:bodyPr>
              <a:lstStyle/>
              <a:p>
                <a:endParaRPr sz="1800"/>
              </a:p>
            </p:txBody>
          </p:sp>
          <p:sp>
            <p:nvSpPr>
              <p:cNvPr id="932" name="Line"/>
              <p:cNvSpPr/>
              <p:nvPr/>
            </p:nvSpPr>
            <p:spPr>
              <a:xfrm flipH="1">
                <a:off x="0" y="9262899"/>
                <a:ext cx="244229" cy="2"/>
              </a:xfrm>
              <a:prstGeom prst="line">
                <a:avLst/>
              </a:prstGeom>
              <a:noFill/>
              <a:ln w="3175" cap="flat">
                <a:solidFill>
                  <a:srgbClr val="000000"/>
                </a:solidFill>
                <a:prstDash val="sysDot"/>
                <a:round/>
              </a:ln>
              <a:effectLst/>
            </p:spPr>
            <p:txBody>
              <a:bodyPr wrap="square" lIns="34288" tIns="34288" rIns="34288" bIns="34288" numCol="1" anchor="t">
                <a:noAutofit/>
              </a:bodyPr>
              <a:lstStyle/>
              <a:p>
                <a:endParaRPr sz="1800"/>
              </a:p>
            </p:txBody>
          </p:sp>
        </p:grpSp>
      </p:grpSp>
      <p:sp>
        <p:nvSpPr>
          <p:cNvPr id="944" name="Slide Number Placeholder 2"/>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sp>
        <p:nvSpPr>
          <p:cNvPr id="940" name="Title 1"/>
          <p:cNvSpPr txBox="1">
            <a:spLocks noGrp="1"/>
          </p:cNvSpPr>
          <p:nvPr>
            <p:ph type="title"/>
          </p:nvPr>
        </p:nvSpPr>
        <p:spPr>
          <a:prstGeom prst="rect">
            <a:avLst/>
          </a:prstGeom>
        </p:spPr>
        <p:txBody>
          <a:bodyPr>
            <a:noAutofit/>
          </a:bodyPr>
          <a:lstStyle>
            <a:lvl1pPr defTabSz="896110">
              <a:defRPr sz="4800"/>
            </a:lvl1pPr>
          </a:lstStyle>
          <a:p>
            <a:r>
              <a:rPr lang="en-US" dirty="0"/>
              <a:t>The major research pillar within the BCMT: </a:t>
            </a:r>
            <a:br>
              <a:rPr lang="en-US" dirty="0"/>
            </a:br>
            <a:r>
              <a:rPr lang="en-US" dirty="0"/>
              <a:t>Lead and contribute to the US Magnet Development Program for DOE-OHEP</a:t>
            </a:r>
            <a:endParaRPr dirty="0">
              <a:solidFill>
                <a:schemeClr val="bg1"/>
              </a:solidFill>
            </a:endParaRPr>
          </a:p>
        </p:txBody>
      </p:sp>
      <p:sp>
        <p:nvSpPr>
          <p:cNvPr id="941" name="Footer Placeholder 5"/>
          <p:cNvSpPr txBox="1"/>
          <p:nvPr/>
        </p:nvSpPr>
        <p:spPr>
          <a:xfrm>
            <a:off x="4495397" y="6598259"/>
            <a:ext cx="4827322" cy="2194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90" rIns="34290">
            <a:spAutoFit/>
          </a:bodyPr>
          <a:lstStyle>
            <a:lvl1pPr defTabSz="457200">
              <a:defRPr sz="1100">
                <a:solidFill>
                  <a:srgbClr val="FFFFFF"/>
                </a:solidFill>
                <a:latin typeface="Franklin Gothic Book"/>
                <a:ea typeface="Franklin Gothic Book"/>
                <a:cs typeface="Franklin Gothic Book"/>
                <a:sym typeface="Franklin Gothic Book"/>
              </a:defRPr>
            </a:lvl1pPr>
          </a:lstStyle>
          <a:p>
            <a:r>
              <a:rPr sz="826"/>
              <a:t>S. Prestemon, Workshop on Advanced Superconducting Materials and Magnets, KEK January 22 2019</a:t>
            </a:r>
          </a:p>
        </p:txBody>
      </p:sp>
      <p:sp>
        <p:nvSpPr>
          <p:cNvPr id="942" name="Footer Placeholder 5"/>
          <p:cNvSpPr txBox="1"/>
          <p:nvPr/>
        </p:nvSpPr>
        <p:spPr>
          <a:xfrm>
            <a:off x="4590647" y="6693509"/>
            <a:ext cx="4827322" cy="2194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90" rIns="34290">
            <a:spAutoFit/>
          </a:bodyPr>
          <a:lstStyle>
            <a:lvl1pPr defTabSz="457200">
              <a:defRPr sz="1100">
                <a:solidFill>
                  <a:srgbClr val="FFFFFF"/>
                </a:solidFill>
                <a:latin typeface="Franklin Gothic Book"/>
                <a:ea typeface="Franklin Gothic Book"/>
                <a:cs typeface="Franklin Gothic Book"/>
                <a:sym typeface="Franklin Gothic Book"/>
              </a:defRPr>
            </a:lvl1pPr>
          </a:lstStyle>
          <a:p>
            <a:r>
              <a:rPr sz="826"/>
              <a:t>S. Prestemon, Workshop on Advanced Superconducting Materials and Magnets, KEK January 22 2019</a:t>
            </a:r>
          </a:p>
        </p:txBody>
      </p:sp>
      <p:pic>
        <p:nvPicPr>
          <p:cNvPr id="3" name="Picture 2">
            <a:extLst>
              <a:ext uri="{FF2B5EF4-FFF2-40B4-BE49-F238E27FC236}">
                <a16:creationId xmlns:a16="http://schemas.microsoft.com/office/drawing/2014/main" id="{DA9810D9-F1F8-C340-9FE7-5425A7052623}"/>
              </a:ext>
            </a:extLst>
          </p:cNvPr>
          <p:cNvPicPr>
            <a:picLocks noChangeAspect="1"/>
          </p:cNvPicPr>
          <p:nvPr/>
        </p:nvPicPr>
        <p:blipFill>
          <a:blip r:embed="rId2"/>
          <a:stretch>
            <a:fillRect/>
          </a:stretch>
        </p:blipFill>
        <p:spPr>
          <a:xfrm>
            <a:off x="1197748" y="2662442"/>
            <a:ext cx="21988504" cy="9659960"/>
          </a:xfrm>
          <a:prstGeom prst="rect">
            <a:avLst/>
          </a:prstGeom>
        </p:spPr>
      </p:pic>
      <p:sp>
        <p:nvSpPr>
          <p:cNvPr id="50" name="Content Placeholder 6">
            <a:extLst>
              <a:ext uri="{FF2B5EF4-FFF2-40B4-BE49-F238E27FC236}">
                <a16:creationId xmlns:a16="http://schemas.microsoft.com/office/drawing/2014/main" id="{3924A752-5A24-664A-9AB7-41BD4BF781FB}"/>
              </a:ext>
            </a:extLst>
          </p:cNvPr>
          <p:cNvSpPr txBox="1">
            <a:spLocks noGrp="1"/>
          </p:cNvSpPr>
          <p:nvPr>
            <p:ph type="body" sz="quarter" idx="13"/>
          </p:nvPr>
        </p:nvSpPr>
        <p:spPr>
          <a:xfrm>
            <a:off x="8501083" y="4207944"/>
            <a:ext cx="10114718" cy="7426112"/>
          </a:xfrm>
          <a:prstGeom prst="rect">
            <a:avLst/>
          </a:prstGeom>
          <a:solidFill>
            <a:schemeClr val="bg1"/>
          </a:solidFill>
          <a:ln w="41275">
            <a:noFill/>
          </a:ln>
        </p:spPr>
        <p:txBody>
          <a:bodyPr tIns="0" bIns="0">
            <a:normAutofit fontScale="92500"/>
          </a:bodyPr>
          <a:lstStyle/>
          <a:p>
            <a:pPr marL="665226" indent="-665226" defTabSz="886968">
              <a:lnSpc>
                <a:spcPct val="80000"/>
              </a:lnSpc>
              <a:spcBef>
                <a:spcPts val="900"/>
              </a:spcBef>
              <a:defRPr sz="3880" b="1" i="1">
                <a:latin typeface="Arial"/>
                <a:ea typeface="Arial"/>
                <a:cs typeface="Arial"/>
                <a:sym typeface="Arial"/>
              </a:defRPr>
            </a:pPr>
            <a:endParaRPr lang="en-US" dirty="0">
              <a:latin typeface="Times New Roman" panose="02020603050405020304" pitchFamily="18" charset="0"/>
              <a:cs typeface="Times New Roman" panose="02020603050405020304" pitchFamily="18" charset="0"/>
            </a:endParaRPr>
          </a:p>
          <a:p>
            <a:pPr marL="665226" indent="-665226" defTabSz="886968">
              <a:lnSpc>
                <a:spcPct val="80000"/>
              </a:lnSpc>
              <a:spcBef>
                <a:spcPts val="900"/>
              </a:spcBef>
              <a:defRPr sz="3880" b="1" i="1">
                <a:latin typeface="Arial"/>
                <a:ea typeface="Arial"/>
                <a:cs typeface="Arial"/>
                <a:sym typeface="Arial"/>
              </a:defRPr>
            </a:pPr>
            <a:r>
              <a:rPr dirty="0">
                <a:latin typeface="Times New Roman" panose="02020603050405020304" pitchFamily="18" charset="0"/>
                <a:cs typeface="Times New Roman" panose="02020603050405020304" pitchFamily="18" charset="0"/>
              </a:rPr>
              <a:t>Maintain and strengthen US Leadership </a:t>
            </a:r>
            <a:r>
              <a:rPr b="0" i="0" dirty="0">
                <a:latin typeface="Times New Roman" panose="02020603050405020304" pitchFamily="18" charset="0"/>
                <a:cs typeface="Times New Roman" panose="02020603050405020304" pitchFamily="18" charset="0"/>
              </a:rPr>
              <a:t>in high-field accelerator magnet technology for future colliders</a:t>
            </a:r>
          </a:p>
          <a:p>
            <a:pPr marL="665226" indent="-665226" defTabSz="886968">
              <a:lnSpc>
                <a:spcPct val="80000"/>
              </a:lnSpc>
              <a:spcBef>
                <a:spcPts val="900"/>
              </a:spcBef>
              <a:defRPr sz="3880"/>
            </a:pPr>
            <a:endParaRPr b="0" i="0" dirty="0">
              <a:latin typeface="Times New Roman" panose="02020603050405020304" pitchFamily="18" charset="0"/>
              <a:cs typeface="Times New Roman" panose="02020603050405020304" pitchFamily="18" charset="0"/>
            </a:endParaRPr>
          </a:p>
          <a:p>
            <a:pPr marL="665226" indent="-665226" defTabSz="886968">
              <a:lnSpc>
                <a:spcPct val="80000"/>
              </a:lnSpc>
              <a:spcBef>
                <a:spcPts val="900"/>
              </a:spcBef>
              <a:defRPr sz="3880"/>
            </a:pPr>
            <a:r>
              <a:rPr dirty="0">
                <a:latin typeface="Times New Roman" panose="02020603050405020304" pitchFamily="18" charset="0"/>
                <a:cs typeface="Times New Roman" panose="02020603050405020304" pitchFamily="18" charset="0"/>
              </a:rPr>
              <a:t>Focus on the </a:t>
            </a:r>
            <a:r>
              <a:rPr b="1" i="1" dirty="0">
                <a:latin typeface="Times New Roman" panose="02020603050405020304" pitchFamily="18" charset="0"/>
                <a:ea typeface="Arial"/>
                <a:cs typeface="Times New Roman" panose="02020603050405020304" pitchFamily="18" charset="0"/>
                <a:sym typeface="Arial"/>
              </a:rPr>
              <a:t>four primary goals </a:t>
            </a:r>
            <a:r>
              <a:rPr dirty="0">
                <a:latin typeface="Times New Roman" panose="02020603050405020304" pitchFamily="18" charset="0"/>
                <a:cs typeface="Times New Roman" panose="02020603050405020304" pitchFamily="18" charset="0"/>
              </a:rPr>
              <a:t>identified in the the original MDP Plan</a:t>
            </a:r>
          </a:p>
          <a:p>
            <a:pPr marL="997838" lvl="1" indent="-554355" defTabSz="886968">
              <a:lnSpc>
                <a:spcPct val="80000"/>
              </a:lnSpc>
              <a:spcBef>
                <a:spcPts val="700"/>
              </a:spcBef>
              <a:buFont typeface="Courier New"/>
              <a:defRPr sz="3298"/>
            </a:pPr>
            <a:endParaRPr dirty="0">
              <a:latin typeface="Times New Roman" panose="02020603050405020304" pitchFamily="18" charset="0"/>
              <a:cs typeface="Times New Roman" panose="02020603050405020304" pitchFamily="18" charset="0"/>
            </a:endParaRPr>
          </a:p>
          <a:p>
            <a:pPr marL="665226" indent="-665226" defTabSz="886968">
              <a:lnSpc>
                <a:spcPct val="80000"/>
              </a:lnSpc>
              <a:spcBef>
                <a:spcPts val="900"/>
              </a:spcBef>
              <a:defRPr sz="3880"/>
            </a:pPr>
            <a:r>
              <a:rPr dirty="0">
                <a:latin typeface="Times New Roman" panose="02020603050405020304" pitchFamily="18" charset="0"/>
                <a:cs typeface="Times New Roman" panose="02020603050405020304" pitchFamily="18" charset="0"/>
              </a:rPr>
              <a:t>Further </a:t>
            </a:r>
            <a:r>
              <a:rPr b="1" i="1" dirty="0">
                <a:latin typeface="Times New Roman" panose="02020603050405020304" pitchFamily="18" charset="0"/>
                <a:ea typeface="Arial"/>
                <a:cs typeface="Times New Roman" panose="02020603050405020304" pitchFamily="18" charset="0"/>
                <a:sym typeface="Arial"/>
              </a:rPr>
              <a:t>develop and integrate the teams </a:t>
            </a:r>
            <a:r>
              <a:rPr dirty="0">
                <a:latin typeface="Times New Roman" panose="02020603050405020304" pitchFamily="18" charset="0"/>
                <a:cs typeface="Times New Roman" panose="02020603050405020304" pitchFamily="18" charset="0"/>
              </a:rPr>
              <a:t>across the partner laboratories and Universities for maximum value and effectiveness to the program</a:t>
            </a:r>
          </a:p>
          <a:p>
            <a:pPr marL="665226" indent="-665226" defTabSz="886968">
              <a:lnSpc>
                <a:spcPct val="80000"/>
              </a:lnSpc>
              <a:spcBef>
                <a:spcPts val="900"/>
              </a:spcBef>
              <a:defRPr sz="3880"/>
            </a:pPr>
            <a:endParaRPr dirty="0">
              <a:latin typeface="Times New Roman" panose="02020603050405020304" pitchFamily="18" charset="0"/>
              <a:cs typeface="Times New Roman" panose="02020603050405020304" pitchFamily="18" charset="0"/>
            </a:endParaRPr>
          </a:p>
          <a:p>
            <a:pPr marL="665226" indent="-665226" defTabSz="886968">
              <a:lnSpc>
                <a:spcPct val="80000"/>
              </a:lnSpc>
              <a:spcBef>
                <a:spcPts val="900"/>
              </a:spcBef>
              <a:defRPr sz="3880"/>
            </a:pPr>
            <a:r>
              <a:rPr dirty="0">
                <a:latin typeface="Times New Roman" panose="02020603050405020304" pitchFamily="18" charset="0"/>
                <a:cs typeface="Times New Roman" panose="02020603050405020304" pitchFamily="18" charset="0"/>
              </a:rPr>
              <a:t>Identify and </a:t>
            </a:r>
            <a:r>
              <a:rPr b="1" i="1" dirty="0">
                <a:latin typeface="Times New Roman" panose="02020603050405020304" pitchFamily="18" charset="0"/>
                <a:ea typeface="Arial"/>
                <a:cs typeface="Times New Roman" panose="02020603050405020304" pitchFamily="18" charset="0"/>
                <a:sym typeface="Arial"/>
              </a:rPr>
              <a:t>nurture cross-cutting / synergistic activities </a:t>
            </a:r>
            <a:r>
              <a:rPr dirty="0">
                <a:latin typeface="Times New Roman" panose="02020603050405020304" pitchFamily="18" charset="0"/>
                <a:cs typeface="Times New Roman" panose="02020603050405020304" pitchFamily="18" charset="0"/>
              </a:rPr>
              <a:t>with other programs to more rapidly advance progress towards our goals</a:t>
            </a:r>
          </a:p>
        </p:txBody>
      </p:sp>
    </p:spTree>
    <p:extLst>
      <p:ext uri="{BB962C8B-B14F-4D97-AF65-F5344CB8AC3E}">
        <p14:creationId xmlns:p14="http://schemas.microsoft.com/office/powerpoint/2010/main" val="219780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4A923D-3158-4744-86B8-2EB4FFC0C7F8}"/>
              </a:ext>
            </a:extLst>
          </p:cNvPr>
          <p:cNvSpPr>
            <a:spLocks noGrp="1"/>
          </p:cNvSpPr>
          <p:nvPr>
            <p:ph type="dt" sz="half" idx="10"/>
          </p:nvPr>
        </p:nvSpPr>
        <p:spPr/>
        <p:txBody>
          <a:bodyPr/>
          <a:lstStyle/>
          <a:p>
            <a:r>
              <a:rPr lang="en-US"/>
              <a:t>7/3/2019</a:t>
            </a:r>
          </a:p>
        </p:txBody>
      </p:sp>
      <p:sp>
        <p:nvSpPr>
          <p:cNvPr id="3" name="Footer Placeholder 2">
            <a:extLst>
              <a:ext uri="{FF2B5EF4-FFF2-40B4-BE49-F238E27FC236}">
                <a16:creationId xmlns:a16="http://schemas.microsoft.com/office/drawing/2014/main" id="{B0B47F43-EB20-904B-8C2E-16EFE159A889}"/>
              </a:ext>
            </a:extLst>
          </p:cNvPr>
          <p:cNvSpPr>
            <a:spLocks noGrp="1"/>
          </p:cNvSpPr>
          <p:nvPr>
            <p:ph type="ftr" sz="quarter" idx="11"/>
          </p:nvPr>
        </p:nvSpPr>
        <p:spPr/>
        <p:txBody>
          <a:bodyPr/>
          <a:lstStyle/>
          <a:p>
            <a:r>
              <a:rPr lang="en-US"/>
              <a:t>S. Prestemon      HTS Cable Test Facility Magnet</a:t>
            </a:r>
            <a:endParaRPr lang="en-US" dirty="0"/>
          </a:p>
        </p:txBody>
      </p:sp>
      <p:sp>
        <p:nvSpPr>
          <p:cNvPr id="4" name="Slide Number Placeholder 3">
            <a:extLst>
              <a:ext uri="{FF2B5EF4-FFF2-40B4-BE49-F238E27FC236}">
                <a16:creationId xmlns:a16="http://schemas.microsoft.com/office/drawing/2014/main" id="{664F3DFB-6A85-B342-8DA0-A073EC7E0653}"/>
              </a:ext>
            </a:extLst>
          </p:cNvPr>
          <p:cNvSpPr>
            <a:spLocks noGrp="1"/>
          </p:cNvSpPr>
          <p:nvPr>
            <p:ph type="sldNum" sz="quarter" idx="12"/>
          </p:nvPr>
        </p:nvSpPr>
        <p:spPr/>
        <p:txBody>
          <a:bodyPr/>
          <a:lstStyle/>
          <a:p>
            <a:fld id="{695884B8-C86C-9247-916E-0E4ED69A0AE3}" type="slidenum">
              <a:rPr lang="en-US" smtClean="0"/>
              <a:t>12</a:t>
            </a:fld>
            <a:endParaRPr lang="en-US"/>
          </a:p>
        </p:txBody>
      </p:sp>
      <p:sp>
        <p:nvSpPr>
          <p:cNvPr id="5" name="Text Placeholder 4">
            <a:extLst>
              <a:ext uri="{FF2B5EF4-FFF2-40B4-BE49-F238E27FC236}">
                <a16:creationId xmlns:a16="http://schemas.microsoft.com/office/drawing/2014/main" id="{D3F42C0C-61FE-9740-8000-57C25003AE7C}"/>
              </a:ext>
            </a:extLst>
          </p:cNvPr>
          <p:cNvSpPr>
            <a:spLocks noGrp="1"/>
          </p:cNvSpPr>
          <p:nvPr>
            <p:ph type="body" sz="quarter" idx="13"/>
          </p:nvPr>
        </p:nvSpPr>
        <p:spPr>
          <a:xfrm>
            <a:off x="544510" y="3003261"/>
            <a:ext cx="23678464" cy="9061450"/>
          </a:xfrm>
        </p:spPr>
        <p:txBody>
          <a:bodyPr/>
          <a:lstStyle/>
          <a:p>
            <a:r>
              <a:rPr lang="en-US" dirty="0"/>
              <a:t>Monthly meetings with Physical Sciences management to monitor main pillars:</a:t>
            </a:r>
          </a:p>
          <a:p>
            <a:pPr lvl="1"/>
            <a:r>
              <a:rPr lang="en-US" dirty="0"/>
              <a:t>HL-LHC AUP – technical status updates, QC/QA issues, cost and EVMS, infrastructure issues, etc.</a:t>
            </a:r>
          </a:p>
          <a:p>
            <a:pPr lvl="1"/>
            <a:r>
              <a:rPr lang="en-US" dirty="0"/>
              <a:t>US MDP – research progress and status updates, strategy and planning discussions, management issues, etc.</a:t>
            </a:r>
          </a:p>
          <a:p>
            <a:pPr lvl="1"/>
            <a:endParaRPr lang="en-US" dirty="0"/>
          </a:p>
          <a:p>
            <a:r>
              <a:rPr lang="en-US" dirty="0"/>
              <a:t>Weekly update meetings with ATAP Division Director and management team</a:t>
            </a:r>
          </a:p>
          <a:p>
            <a:endParaRPr lang="en-US" dirty="0"/>
          </a:p>
          <a:p>
            <a:r>
              <a:rPr lang="en-US" dirty="0"/>
              <a:t>Weekly update meetings with ATAP operations/finance team</a:t>
            </a:r>
          </a:p>
          <a:p>
            <a:pPr lvl="1"/>
            <a:r>
              <a:rPr lang="en-US" dirty="0"/>
              <a:t>Regular cost updates on projects and programs – customized cost sheets tailored to project needs</a:t>
            </a:r>
          </a:p>
          <a:p>
            <a:pPr lvl="1"/>
            <a:r>
              <a:rPr lang="en-US" dirty="0"/>
              <a:t>Support/oversight for procurements, EH&amp;S, </a:t>
            </a:r>
            <a:r>
              <a:rPr lang="en-US" dirty="0" err="1"/>
              <a:t>etc</a:t>
            </a:r>
            <a:endParaRPr lang="en-US" dirty="0"/>
          </a:p>
          <a:p>
            <a:endParaRPr lang="en-US" dirty="0"/>
          </a:p>
          <a:p>
            <a:pPr lvl="1"/>
            <a:endParaRPr lang="en-US" dirty="0"/>
          </a:p>
        </p:txBody>
      </p:sp>
      <p:sp>
        <p:nvSpPr>
          <p:cNvPr id="6" name="Title 5">
            <a:extLst>
              <a:ext uri="{FF2B5EF4-FFF2-40B4-BE49-F238E27FC236}">
                <a16:creationId xmlns:a16="http://schemas.microsoft.com/office/drawing/2014/main" id="{0039442C-5938-564A-9A67-EC701036D5EF}"/>
              </a:ext>
            </a:extLst>
          </p:cNvPr>
          <p:cNvSpPr>
            <a:spLocks noGrp="1"/>
          </p:cNvSpPr>
          <p:nvPr>
            <p:ph type="title"/>
          </p:nvPr>
        </p:nvSpPr>
        <p:spPr/>
        <p:txBody>
          <a:bodyPr/>
          <a:lstStyle/>
          <a:p>
            <a:r>
              <a:rPr lang="en-US" dirty="0"/>
              <a:t>We have regular management oversight meetings to monitor progress and identify and address issues</a:t>
            </a:r>
          </a:p>
        </p:txBody>
      </p:sp>
    </p:spTree>
    <p:extLst>
      <p:ext uri="{BB962C8B-B14F-4D97-AF65-F5344CB8AC3E}">
        <p14:creationId xmlns:p14="http://schemas.microsoft.com/office/powerpoint/2010/main" val="3963685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70C2A3-E498-0741-A611-BBF4B0EBFDFF}"/>
              </a:ext>
            </a:extLst>
          </p:cNvPr>
          <p:cNvSpPr>
            <a:spLocks noGrp="1"/>
          </p:cNvSpPr>
          <p:nvPr>
            <p:ph type="dt" sz="half" idx="10"/>
          </p:nvPr>
        </p:nvSpPr>
        <p:spPr/>
        <p:txBody>
          <a:bodyPr/>
          <a:lstStyle/>
          <a:p>
            <a:r>
              <a:rPr lang="en-US"/>
              <a:t>7/3/2019</a:t>
            </a:r>
          </a:p>
        </p:txBody>
      </p:sp>
      <p:sp>
        <p:nvSpPr>
          <p:cNvPr id="3" name="Footer Placeholder 2">
            <a:extLst>
              <a:ext uri="{FF2B5EF4-FFF2-40B4-BE49-F238E27FC236}">
                <a16:creationId xmlns:a16="http://schemas.microsoft.com/office/drawing/2014/main" id="{98C7C380-F822-D047-8A67-089F169E3552}"/>
              </a:ext>
            </a:extLst>
          </p:cNvPr>
          <p:cNvSpPr>
            <a:spLocks noGrp="1"/>
          </p:cNvSpPr>
          <p:nvPr>
            <p:ph type="ftr" sz="quarter" idx="11"/>
          </p:nvPr>
        </p:nvSpPr>
        <p:spPr/>
        <p:txBody>
          <a:bodyPr/>
          <a:lstStyle/>
          <a:p>
            <a:r>
              <a:rPr lang="en-US"/>
              <a:t>S. Prestemon      HTS Cable Test Facility Magnet</a:t>
            </a:r>
            <a:endParaRPr lang="en-US" dirty="0"/>
          </a:p>
        </p:txBody>
      </p:sp>
      <p:sp>
        <p:nvSpPr>
          <p:cNvPr id="4" name="Slide Number Placeholder 3">
            <a:extLst>
              <a:ext uri="{FF2B5EF4-FFF2-40B4-BE49-F238E27FC236}">
                <a16:creationId xmlns:a16="http://schemas.microsoft.com/office/drawing/2014/main" id="{46A9AB60-2ACE-AB4E-AA42-F6DF56920B6B}"/>
              </a:ext>
            </a:extLst>
          </p:cNvPr>
          <p:cNvSpPr>
            <a:spLocks noGrp="1"/>
          </p:cNvSpPr>
          <p:nvPr>
            <p:ph type="sldNum" sz="quarter" idx="12"/>
          </p:nvPr>
        </p:nvSpPr>
        <p:spPr/>
        <p:txBody>
          <a:bodyPr/>
          <a:lstStyle/>
          <a:p>
            <a:fld id="{695884B8-C86C-9247-916E-0E4ED69A0AE3}" type="slidenum">
              <a:rPr lang="en-US" smtClean="0"/>
              <a:t>13</a:t>
            </a:fld>
            <a:endParaRPr lang="en-US"/>
          </a:p>
        </p:txBody>
      </p:sp>
      <p:sp>
        <p:nvSpPr>
          <p:cNvPr id="5" name="Text Placeholder 4">
            <a:extLst>
              <a:ext uri="{FF2B5EF4-FFF2-40B4-BE49-F238E27FC236}">
                <a16:creationId xmlns:a16="http://schemas.microsoft.com/office/drawing/2014/main" id="{8EACDE41-F5AB-5C4E-9A34-287AC16737D9}"/>
              </a:ext>
            </a:extLst>
          </p:cNvPr>
          <p:cNvSpPr>
            <a:spLocks noGrp="1"/>
          </p:cNvSpPr>
          <p:nvPr>
            <p:ph type="body" sz="quarter" idx="13"/>
          </p:nvPr>
        </p:nvSpPr>
        <p:spPr/>
        <p:txBody>
          <a:bodyPr/>
          <a:lstStyle/>
          <a:p>
            <a:endParaRPr lang="en-US"/>
          </a:p>
        </p:txBody>
      </p:sp>
      <p:sp>
        <p:nvSpPr>
          <p:cNvPr id="6" name="Title 5">
            <a:extLst>
              <a:ext uri="{FF2B5EF4-FFF2-40B4-BE49-F238E27FC236}">
                <a16:creationId xmlns:a16="http://schemas.microsoft.com/office/drawing/2014/main" id="{60D52DA3-CD06-CC48-AA89-E930310376D8}"/>
              </a:ext>
            </a:extLst>
          </p:cNvPr>
          <p:cNvSpPr>
            <a:spLocks noGrp="1"/>
          </p:cNvSpPr>
          <p:nvPr>
            <p:ph type="title"/>
          </p:nvPr>
        </p:nvSpPr>
        <p:spPr/>
        <p:txBody>
          <a:bodyPr/>
          <a:lstStyle/>
          <a:p>
            <a:r>
              <a:rPr lang="en-US" dirty="0"/>
              <a:t>Background on the HTS Cable Test Facility magnet planning</a:t>
            </a:r>
          </a:p>
        </p:txBody>
      </p:sp>
    </p:spTree>
    <p:extLst>
      <p:ext uri="{BB962C8B-B14F-4D97-AF65-F5344CB8AC3E}">
        <p14:creationId xmlns:p14="http://schemas.microsoft.com/office/powerpoint/2010/main" val="3633200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5C6CE13-1430-AC4D-B0DA-0386AE18B843}"/>
              </a:ext>
            </a:extLst>
          </p:cNvPr>
          <p:cNvSpPr>
            <a:spLocks noGrp="1"/>
          </p:cNvSpPr>
          <p:nvPr>
            <p:ph type="ftr" sz="quarter" idx="11"/>
          </p:nvPr>
        </p:nvSpPr>
        <p:spPr/>
        <p:txBody>
          <a:bodyPr/>
          <a:lstStyle/>
          <a:p>
            <a:r>
              <a:rPr lang="en-US"/>
              <a:t>S. Prestemon      HTS Cable Test Facility Magnet</a:t>
            </a:r>
            <a:endParaRPr lang="en-US" dirty="0"/>
          </a:p>
        </p:txBody>
      </p:sp>
      <p:sp>
        <p:nvSpPr>
          <p:cNvPr id="3" name="Slide Number Placeholder 2">
            <a:extLst>
              <a:ext uri="{FF2B5EF4-FFF2-40B4-BE49-F238E27FC236}">
                <a16:creationId xmlns:a16="http://schemas.microsoft.com/office/drawing/2014/main" id="{2903FA10-3674-CC44-9F36-8631BFF6266B}"/>
              </a:ext>
            </a:extLst>
          </p:cNvPr>
          <p:cNvSpPr>
            <a:spLocks noGrp="1"/>
          </p:cNvSpPr>
          <p:nvPr>
            <p:ph type="sldNum" sz="quarter" idx="12"/>
          </p:nvPr>
        </p:nvSpPr>
        <p:spPr/>
        <p:txBody>
          <a:bodyPr/>
          <a:lstStyle/>
          <a:p>
            <a:fld id="{695884B8-C86C-9247-916E-0E4ED69A0AE3}" type="slidenum">
              <a:rPr lang="en-US" smtClean="0"/>
              <a:t>14</a:t>
            </a:fld>
            <a:endParaRPr lang="en-US"/>
          </a:p>
        </p:txBody>
      </p:sp>
      <p:sp>
        <p:nvSpPr>
          <p:cNvPr id="4" name="Text Placeholder 3">
            <a:extLst>
              <a:ext uri="{FF2B5EF4-FFF2-40B4-BE49-F238E27FC236}">
                <a16:creationId xmlns:a16="http://schemas.microsoft.com/office/drawing/2014/main" id="{4303C4E0-BAE2-C440-B576-DE0BC8BDB1B7}"/>
              </a:ext>
            </a:extLst>
          </p:cNvPr>
          <p:cNvSpPr>
            <a:spLocks noGrp="1"/>
          </p:cNvSpPr>
          <p:nvPr>
            <p:ph type="body" sz="quarter" idx="13"/>
          </p:nvPr>
        </p:nvSpPr>
        <p:spPr>
          <a:xfrm>
            <a:off x="858982" y="3048000"/>
            <a:ext cx="15101454" cy="9061450"/>
          </a:xfrm>
        </p:spPr>
        <p:txBody>
          <a:bodyPr>
            <a:normAutofit fontScale="92500" lnSpcReduction="10000"/>
          </a:bodyPr>
          <a:lstStyle/>
          <a:p>
            <a:r>
              <a:rPr lang="en-US" dirty="0"/>
              <a:t> SULTAN has been operating at PSI for decades as a major test facility for Fusion CICC cables</a:t>
            </a:r>
          </a:p>
          <a:p>
            <a:endParaRPr lang="en-US" dirty="0"/>
          </a:p>
          <a:p>
            <a:r>
              <a:rPr lang="en-US" dirty="0"/>
              <a:t> EDIPO was built to  provide enhanced field in a dipole geometry – enables longer straight cable length</a:t>
            </a:r>
          </a:p>
          <a:p>
            <a:pPr lvl="1"/>
            <a:r>
              <a:rPr lang="en-US" dirty="0"/>
              <a:t>Based on CICC technology; field of ~12.5T is limit of that technology</a:t>
            </a:r>
          </a:p>
          <a:p>
            <a:pPr lvl="1"/>
            <a:endParaRPr lang="en-US" dirty="0"/>
          </a:p>
          <a:p>
            <a:r>
              <a:rPr lang="en-US" dirty="0"/>
              <a:t>PSI and CERN have discussed the possibility to build a new dipole using HEP design approach - “</a:t>
            </a:r>
            <a:r>
              <a:rPr lang="en-US" dirty="0" err="1"/>
              <a:t>HEPdipo</a:t>
            </a:r>
            <a:r>
              <a:rPr lang="en-US" dirty="0"/>
              <a:t>” - to achieve higher field: Rutherford cable, high coil pack current density, full pre-load etc. </a:t>
            </a:r>
          </a:p>
          <a:p>
            <a:endParaRPr lang="en-US" dirty="0"/>
          </a:p>
          <a:p>
            <a:r>
              <a:rPr lang="en-US" dirty="0"/>
              <a:t> LBNL was asked to join the discussion, in particular because LD1 was considered as a starting point for the design</a:t>
            </a:r>
          </a:p>
          <a:p>
            <a:pPr lvl="1"/>
            <a:r>
              <a:rPr lang="en-US" dirty="0"/>
              <a:t> The recently completed FRESCA2 magnet at CERN is the most relevant reference for fabrication, but a larger bore is required (~150x100 mm)</a:t>
            </a:r>
          </a:p>
          <a:p>
            <a:pPr lvl="1"/>
            <a:r>
              <a:rPr lang="en-US" dirty="0"/>
              <a:t> FRESCA II: 14.6T, 100mm aperture</a:t>
            </a:r>
          </a:p>
          <a:p>
            <a:endParaRPr lang="en-US" dirty="0"/>
          </a:p>
        </p:txBody>
      </p:sp>
      <p:sp>
        <p:nvSpPr>
          <p:cNvPr id="5" name="Title 4">
            <a:extLst>
              <a:ext uri="{FF2B5EF4-FFF2-40B4-BE49-F238E27FC236}">
                <a16:creationId xmlns:a16="http://schemas.microsoft.com/office/drawing/2014/main" id="{237FF364-1054-5A4B-8A22-2C84E10B0898}"/>
              </a:ext>
            </a:extLst>
          </p:cNvPr>
          <p:cNvSpPr>
            <a:spLocks noGrp="1"/>
          </p:cNvSpPr>
          <p:nvPr>
            <p:ph type="title"/>
          </p:nvPr>
        </p:nvSpPr>
        <p:spPr/>
        <p:txBody>
          <a:bodyPr/>
          <a:lstStyle/>
          <a:p>
            <a:r>
              <a:rPr lang="en-US" dirty="0"/>
              <a:t>Background</a:t>
            </a:r>
          </a:p>
        </p:txBody>
      </p:sp>
      <p:sp>
        <p:nvSpPr>
          <p:cNvPr id="6" name="Date Placeholder 5">
            <a:extLst>
              <a:ext uri="{FF2B5EF4-FFF2-40B4-BE49-F238E27FC236}">
                <a16:creationId xmlns:a16="http://schemas.microsoft.com/office/drawing/2014/main" id="{078405E0-4CF6-114A-A429-6FDD7CEC93C4}"/>
              </a:ext>
            </a:extLst>
          </p:cNvPr>
          <p:cNvSpPr>
            <a:spLocks noGrp="1"/>
          </p:cNvSpPr>
          <p:nvPr>
            <p:ph type="dt" sz="half" idx="10"/>
          </p:nvPr>
        </p:nvSpPr>
        <p:spPr/>
        <p:txBody>
          <a:bodyPr/>
          <a:lstStyle/>
          <a:p>
            <a:r>
              <a:rPr lang="en-US"/>
              <a:t>7/3/2019</a:t>
            </a:r>
          </a:p>
        </p:txBody>
      </p:sp>
      <p:pic>
        <p:nvPicPr>
          <p:cNvPr id="7" name="Picture 6">
            <a:extLst>
              <a:ext uri="{FF2B5EF4-FFF2-40B4-BE49-F238E27FC236}">
                <a16:creationId xmlns:a16="http://schemas.microsoft.com/office/drawing/2014/main" id="{AC62DBBB-55A1-2643-8E06-FFC7F08E4B98}"/>
              </a:ext>
            </a:extLst>
          </p:cNvPr>
          <p:cNvPicPr>
            <a:picLocks noChangeAspect="1"/>
          </p:cNvPicPr>
          <p:nvPr/>
        </p:nvPicPr>
        <p:blipFill>
          <a:blip r:embed="rId2"/>
          <a:stretch>
            <a:fillRect/>
          </a:stretch>
        </p:blipFill>
        <p:spPr>
          <a:xfrm>
            <a:off x="17244865" y="2317865"/>
            <a:ext cx="6993663" cy="10155382"/>
          </a:xfrm>
          <a:prstGeom prst="rect">
            <a:avLst/>
          </a:prstGeom>
        </p:spPr>
      </p:pic>
    </p:spTree>
    <p:extLst>
      <p:ext uri="{BB962C8B-B14F-4D97-AF65-F5344CB8AC3E}">
        <p14:creationId xmlns:p14="http://schemas.microsoft.com/office/powerpoint/2010/main" val="4290643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49E593-6438-084A-82F3-68874C8DD67F}"/>
              </a:ext>
            </a:extLst>
          </p:cNvPr>
          <p:cNvSpPr>
            <a:spLocks noGrp="1"/>
          </p:cNvSpPr>
          <p:nvPr>
            <p:ph type="dt" sz="half" idx="10"/>
          </p:nvPr>
        </p:nvSpPr>
        <p:spPr/>
        <p:txBody>
          <a:bodyPr/>
          <a:lstStyle/>
          <a:p>
            <a:r>
              <a:rPr lang="en-US"/>
              <a:t>7/3/2019</a:t>
            </a:r>
          </a:p>
        </p:txBody>
      </p:sp>
      <p:sp>
        <p:nvSpPr>
          <p:cNvPr id="3" name="Footer Placeholder 2">
            <a:extLst>
              <a:ext uri="{FF2B5EF4-FFF2-40B4-BE49-F238E27FC236}">
                <a16:creationId xmlns:a16="http://schemas.microsoft.com/office/drawing/2014/main" id="{47CE0A89-C91E-D24A-B7A6-ABA9B14F0570}"/>
              </a:ext>
            </a:extLst>
          </p:cNvPr>
          <p:cNvSpPr>
            <a:spLocks noGrp="1"/>
          </p:cNvSpPr>
          <p:nvPr>
            <p:ph type="ftr" sz="quarter" idx="11"/>
          </p:nvPr>
        </p:nvSpPr>
        <p:spPr/>
        <p:txBody>
          <a:bodyPr/>
          <a:lstStyle/>
          <a:p>
            <a:r>
              <a:rPr lang="en-US"/>
              <a:t>S. Prestemon      HTS Cable Test Facility Magnet</a:t>
            </a:r>
            <a:endParaRPr lang="en-US" dirty="0"/>
          </a:p>
        </p:txBody>
      </p:sp>
      <p:sp>
        <p:nvSpPr>
          <p:cNvPr id="4" name="Slide Number Placeholder 3">
            <a:extLst>
              <a:ext uri="{FF2B5EF4-FFF2-40B4-BE49-F238E27FC236}">
                <a16:creationId xmlns:a16="http://schemas.microsoft.com/office/drawing/2014/main" id="{90F13F84-875D-C345-AAA4-80F80A5BB3E6}"/>
              </a:ext>
            </a:extLst>
          </p:cNvPr>
          <p:cNvSpPr>
            <a:spLocks noGrp="1"/>
          </p:cNvSpPr>
          <p:nvPr>
            <p:ph type="sldNum" sz="quarter" idx="12"/>
          </p:nvPr>
        </p:nvSpPr>
        <p:spPr/>
        <p:txBody>
          <a:bodyPr/>
          <a:lstStyle/>
          <a:p>
            <a:fld id="{695884B8-C86C-9247-916E-0E4ED69A0AE3}" type="slidenum">
              <a:rPr lang="en-US" smtClean="0"/>
              <a:t>15</a:t>
            </a:fld>
            <a:endParaRPr lang="en-US"/>
          </a:p>
        </p:txBody>
      </p:sp>
      <p:sp>
        <p:nvSpPr>
          <p:cNvPr id="5" name="Text Placeholder 4">
            <a:extLst>
              <a:ext uri="{FF2B5EF4-FFF2-40B4-BE49-F238E27FC236}">
                <a16:creationId xmlns:a16="http://schemas.microsoft.com/office/drawing/2014/main" id="{968D4D6F-489B-3446-B754-A9E6A679CB23}"/>
              </a:ext>
            </a:extLst>
          </p:cNvPr>
          <p:cNvSpPr>
            <a:spLocks noGrp="1"/>
          </p:cNvSpPr>
          <p:nvPr>
            <p:ph type="body" sz="quarter" idx="13"/>
          </p:nvPr>
        </p:nvSpPr>
        <p:spPr>
          <a:xfrm>
            <a:off x="858982" y="3048000"/>
            <a:ext cx="13376563" cy="9061450"/>
          </a:xfrm>
        </p:spPr>
        <p:txBody>
          <a:bodyPr/>
          <a:lstStyle/>
          <a:p>
            <a:r>
              <a:rPr lang="en-US" dirty="0"/>
              <a:t>FES and HEP began discussions on US options for an HTS Cable Test Facility</a:t>
            </a:r>
          </a:p>
          <a:p>
            <a:pPr lvl="1"/>
            <a:r>
              <a:rPr lang="en-US" dirty="0"/>
              <a:t>Join with PSI and CERN for an EDIPO replacement, or</a:t>
            </a:r>
          </a:p>
          <a:p>
            <a:pPr lvl="1"/>
            <a:r>
              <a:rPr lang="en-US" dirty="0"/>
              <a:t>Build a facility in the US</a:t>
            </a:r>
          </a:p>
          <a:p>
            <a:r>
              <a:rPr lang="en-US" dirty="0"/>
              <a:t>FES requested SP (aided by Joe </a:t>
            </a:r>
            <a:r>
              <a:rPr lang="en-US" dirty="0" err="1"/>
              <a:t>Minervini</a:t>
            </a:r>
            <a:r>
              <a:rPr lang="en-US" dirty="0"/>
              <a:t>) perform a stakeholder survey to develop specifications – completed July 2018</a:t>
            </a:r>
          </a:p>
          <a:p>
            <a:r>
              <a:rPr lang="en-US" dirty="0"/>
              <a:t>FES requested SP, GLS and GV provide a cost and schedule evaluation – completed Oct. 2018</a:t>
            </a:r>
          </a:p>
        </p:txBody>
      </p:sp>
      <p:sp>
        <p:nvSpPr>
          <p:cNvPr id="6" name="Title 5">
            <a:extLst>
              <a:ext uri="{FF2B5EF4-FFF2-40B4-BE49-F238E27FC236}">
                <a16:creationId xmlns:a16="http://schemas.microsoft.com/office/drawing/2014/main" id="{D33829F5-B17B-7644-B3EF-A88D49F891A7}"/>
              </a:ext>
            </a:extLst>
          </p:cNvPr>
          <p:cNvSpPr>
            <a:spLocks noGrp="1"/>
          </p:cNvSpPr>
          <p:nvPr>
            <p:ph type="title"/>
          </p:nvPr>
        </p:nvSpPr>
        <p:spPr/>
        <p:txBody>
          <a:bodyPr/>
          <a:lstStyle/>
          <a:p>
            <a:r>
              <a:rPr lang="en-US" dirty="0"/>
              <a:t>Background</a:t>
            </a:r>
          </a:p>
        </p:txBody>
      </p:sp>
      <p:pic>
        <p:nvPicPr>
          <p:cNvPr id="8" name="Picture 7">
            <a:extLst>
              <a:ext uri="{FF2B5EF4-FFF2-40B4-BE49-F238E27FC236}">
                <a16:creationId xmlns:a16="http://schemas.microsoft.com/office/drawing/2014/main" id="{78DA349A-D052-1640-849C-710700EE3107}"/>
              </a:ext>
            </a:extLst>
          </p:cNvPr>
          <p:cNvPicPr>
            <a:picLocks noChangeAspect="1"/>
          </p:cNvPicPr>
          <p:nvPr/>
        </p:nvPicPr>
        <p:blipFill>
          <a:blip r:embed="rId2"/>
          <a:stretch>
            <a:fillRect/>
          </a:stretch>
        </p:blipFill>
        <p:spPr>
          <a:xfrm>
            <a:off x="14366504" y="2272145"/>
            <a:ext cx="6350000" cy="7416800"/>
          </a:xfrm>
          <a:prstGeom prst="rect">
            <a:avLst/>
          </a:prstGeom>
          <a:solidFill>
            <a:schemeClr val="bg1">
              <a:lumMod val="85000"/>
            </a:schemeClr>
          </a:solidFill>
          <a:ln>
            <a:solidFill>
              <a:schemeClr val="accent2">
                <a:lumMod val="50000"/>
              </a:schemeClr>
            </a:solidFill>
          </a:ln>
        </p:spPr>
      </p:pic>
      <p:pic>
        <p:nvPicPr>
          <p:cNvPr id="10" name="Picture 9">
            <a:extLst>
              <a:ext uri="{FF2B5EF4-FFF2-40B4-BE49-F238E27FC236}">
                <a16:creationId xmlns:a16="http://schemas.microsoft.com/office/drawing/2014/main" id="{ECAF0238-4078-A145-8123-7ED349F75B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1767" y="5040167"/>
            <a:ext cx="5343361" cy="7561529"/>
          </a:xfrm>
          <a:prstGeom prst="rect">
            <a:avLst/>
          </a:prstGeom>
          <a:solidFill>
            <a:schemeClr val="bg1">
              <a:lumMod val="95000"/>
            </a:schemeClr>
          </a:solidFill>
          <a:ln>
            <a:solidFill>
              <a:schemeClr val="accent2">
                <a:lumMod val="50000"/>
              </a:schemeClr>
            </a:solidFill>
          </a:ln>
        </p:spPr>
      </p:pic>
    </p:spTree>
    <p:extLst>
      <p:ext uri="{BB962C8B-B14F-4D97-AF65-F5344CB8AC3E}">
        <p14:creationId xmlns:p14="http://schemas.microsoft.com/office/powerpoint/2010/main" val="1228515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F1C5F1-FD30-E14E-9B5F-0C5C49B0ECD6}"/>
              </a:ext>
            </a:extLst>
          </p:cNvPr>
          <p:cNvSpPr>
            <a:spLocks noGrp="1"/>
          </p:cNvSpPr>
          <p:nvPr>
            <p:ph type="dt" sz="half" idx="10"/>
          </p:nvPr>
        </p:nvSpPr>
        <p:spPr/>
        <p:txBody>
          <a:bodyPr/>
          <a:lstStyle/>
          <a:p>
            <a:r>
              <a:rPr lang="en-US"/>
              <a:t>7/3/2019</a:t>
            </a:r>
          </a:p>
        </p:txBody>
      </p:sp>
      <p:sp>
        <p:nvSpPr>
          <p:cNvPr id="3" name="Footer Placeholder 2">
            <a:extLst>
              <a:ext uri="{FF2B5EF4-FFF2-40B4-BE49-F238E27FC236}">
                <a16:creationId xmlns:a16="http://schemas.microsoft.com/office/drawing/2014/main" id="{8C4BA640-46F4-EB4E-93C6-4ED3328E81DF}"/>
              </a:ext>
            </a:extLst>
          </p:cNvPr>
          <p:cNvSpPr>
            <a:spLocks noGrp="1"/>
          </p:cNvSpPr>
          <p:nvPr>
            <p:ph type="ftr" sz="quarter" idx="11"/>
          </p:nvPr>
        </p:nvSpPr>
        <p:spPr/>
        <p:txBody>
          <a:bodyPr/>
          <a:lstStyle/>
          <a:p>
            <a:r>
              <a:rPr lang="en-US"/>
              <a:t>S. Prestemon      HTS Cable Test Facility Magnet</a:t>
            </a:r>
            <a:endParaRPr lang="en-US" dirty="0"/>
          </a:p>
        </p:txBody>
      </p:sp>
      <p:sp>
        <p:nvSpPr>
          <p:cNvPr id="4" name="Slide Number Placeholder 3">
            <a:extLst>
              <a:ext uri="{FF2B5EF4-FFF2-40B4-BE49-F238E27FC236}">
                <a16:creationId xmlns:a16="http://schemas.microsoft.com/office/drawing/2014/main" id="{727001B3-110F-4D43-BC37-09E5BE2B25F9}"/>
              </a:ext>
            </a:extLst>
          </p:cNvPr>
          <p:cNvSpPr>
            <a:spLocks noGrp="1"/>
          </p:cNvSpPr>
          <p:nvPr>
            <p:ph type="sldNum" sz="quarter" idx="12"/>
          </p:nvPr>
        </p:nvSpPr>
        <p:spPr/>
        <p:txBody>
          <a:bodyPr/>
          <a:lstStyle/>
          <a:p>
            <a:fld id="{695884B8-C86C-9247-916E-0E4ED69A0AE3}" type="slidenum">
              <a:rPr lang="en-US" smtClean="0"/>
              <a:t>16</a:t>
            </a:fld>
            <a:endParaRPr lang="en-US"/>
          </a:p>
        </p:txBody>
      </p:sp>
      <p:sp>
        <p:nvSpPr>
          <p:cNvPr id="5" name="Text Placeholder 4">
            <a:extLst>
              <a:ext uri="{FF2B5EF4-FFF2-40B4-BE49-F238E27FC236}">
                <a16:creationId xmlns:a16="http://schemas.microsoft.com/office/drawing/2014/main" id="{C6263CEB-306C-9C4B-92F5-68A66B44845F}"/>
              </a:ext>
            </a:extLst>
          </p:cNvPr>
          <p:cNvSpPr>
            <a:spLocks noGrp="1"/>
          </p:cNvSpPr>
          <p:nvPr>
            <p:ph type="body" sz="quarter" idx="13"/>
          </p:nvPr>
        </p:nvSpPr>
        <p:spPr/>
        <p:txBody>
          <a:bodyPr>
            <a:normAutofit fontScale="92500" lnSpcReduction="10000"/>
          </a:bodyPr>
          <a:lstStyle/>
          <a:p>
            <a:r>
              <a:rPr lang="en-US" dirty="0"/>
              <a:t>Leverage DOE-OHEP-developed high field magnet technology</a:t>
            </a:r>
          </a:p>
          <a:p>
            <a:pPr lvl="1"/>
            <a:r>
              <a:rPr lang="en-US" dirty="0"/>
              <a:t>Build off of HD-series magnets – HD1 (16T, no bore), HD2/3 (~13.8T)</a:t>
            </a:r>
          </a:p>
          <a:p>
            <a:pPr lvl="1"/>
            <a:r>
              <a:rPr lang="en-US" dirty="0"/>
              <a:t>Leverage early design and development efforts for a large bore magnet – LD1</a:t>
            </a:r>
          </a:p>
          <a:p>
            <a:pPr lvl="1"/>
            <a:endParaRPr lang="en-US" dirty="0"/>
          </a:p>
          <a:p>
            <a:r>
              <a:rPr lang="en-US" dirty="0"/>
              <a:t>Leverage efforts of the </a:t>
            </a:r>
            <a:r>
              <a:rPr lang="en-US" dirty="0" err="1"/>
              <a:t>HEPDipo</a:t>
            </a:r>
            <a:r>
              <a:rPr lang="en-US" dirty="0"/>
              <a:t> team</a:t>
            </a:r>
          </a:p>
          <a:p>
            <a:pPr lvl="1"/>
            <a:r>
              <a:rPr lang="en-US" dirty="0"/>
              <a:t>Build on the design and successful test of FRESCA-II (14.6T, 100mm bore)</a:t>
            </a:r>
          </a:p>
          <a:p>
            <a:pPr lvl="1"/>
            <a:r>
              <a:rPr lang="en-US" dirty="0"/>
              <a:t>Leverage latest RRP conductors</a:t>
            </a:r>
          </a:p>
          <a:p>
            <a:pPr lvl="1"/>
            <a:endParaRPr lang="en-US" dirty="0"/>
          </a:p>
          <a:p>
            <a:r>
              <a:rPr lang="en-US" dirty="0"/>
              <a:t>Leverage facilities and expertise at the DOE-OHEP laboratories</a:t>
            </a:r>
          </a:p>
          <a:p>
            <a:pPr lvl="1"/>
            <a:r>
              <a:rPr lang="en-US" dirty="0"/>
              <a:t>LBNL/FNAL/BNL have strong design and analysis teams </a:t>
            </a:r>
          </a:p>
          <a:p>
            <a:pPr lvl="2"/>
            <a:r>
              <a:rPr lang="en-US" dirty="0"/>
              <a:t>LBNL with expertise and history in block-magnet designs</a:t>
            </a:r>
          </a:p>
          <a:p>
            <a:pPr lvl="1"/>
            <a:r>
              <a:rPr lang="en-US" dirty="0"/>
              <a:t>US has only cabling machine capable of fabricating the requisite large cables (LBNL)</a:t>
            </a:r>
          </a:p>
          <a:p>
            <a:pPr lvl="1"/>
            <a:r>
              <a:rPr lang="en-US" dirty="0"/>
              <a:t>Winding / reaction / potting tooling exists at LBNL that are not used by HL-LHC AUP</a:t>
            </a:r>
          </a:p>
          <a:p>
            <a:pPr lvl="2"/>
            <a:r>
              <a:rPr lang="en-US" dirty="0"/>
              <a:t>BNL and FNAL have additional capabilities should the need arise</a:t>
            </a:r>
          </a:p>
          <a:p>
            <a:pPr lvl="1"/>
            <a:endParaRPr lang="en-US" dirty="0"/>
          </a:p>
          <a:p>
            <a:r>
              <a:rPr lang="en-US" dirty="0"/>
              <a:t>Define the project team so as to leverage expertise and facilities without impacting HL-LHC AUP and MDP progress towards goals</a:t>
            </a:r>
          </a:p>
          <a:p>
            <a:pPr lvl="1"/>
            <a:endParaRPr lang="en-US" dirty="0"/>
          </a:p>
          <a:p>
            <a:pPr lvl="1"/>
            <a:endParaRPr lang="en-US" dirty="0"/>
          </a:p>
          <a:p>
            <a:pPr lvl="1"/>
            <a:endParaRPr lang="en-US" dirty="0"/>
          </a:p>
        </p:txBody>
      </p:sp>
      <p:sp>
        <p:nvSpPr>
          <p:cNvPr id="6" name="Title 5">
            <a:extLst>
              <a:ext uri="{FF2B5EF4-FFF2-40B4-BE49-F238E27FC236}">
                <a16:creationId xmlns:a16="http://schemas.microsoft.com/office/drawing/2014/main" id="{87FBEED4-BD8A-D94E-8330-4C786FBFBF26}"/>
              </a:ext>
            </a:extLst>
          </p:cNvPr>
          <p:cNvSpPr>
            <a:spLocks noGrp="1"/>
          </p:cNvSpPr>
          <p:nvPr>
            <p:ph type="title"/>
          </p:nvPr>
        </p:nvSpPr>
        <p:spPr/>
        <p:txBody>
          <a:bodyPr/>
          <a:lstStyle/>
          <a:p>
            <a:r>
              <a:rPr lang="en-US" dirty="0"/>
              <a:t>Proposed Project Approach – minimize project risk while maximizing performance</a:t>
            </a:r>
          </a:p>
        </p:txBody>
      </p:sp>
    </p:spTree>
    <p:extLst>
      <p:ext uri="{BB962C8B-B14F-4D97-AF65-F5344CB8AC3E}">
        <p14:creationId xmlns:p14="http://schemas.microsoft.com/office/powerpoint/2010/main" val="1055750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427058-9FD3-A649-B755-F0E050D21D81}"/>
              </a:ext>
            </a:extLst>
          </p:cNvPr>
          <p:cNvSpPr>
            <a:spLocks noGrp="1"/>
          </p:cNvSpPr>
          <p:nvPr>
            <p:ph type="dt" sz="half" idx="10"/>
          </p:nvPr>
        </p:nvSpPr>
        <p:spPr/>
        <p:txBody>
          <a:bodyPr/>
          <a:lstStyle/>
          <a:p>
            <a:r>
              <a:rPr lang="en-US"/>
              <a:t>7/3/2019</a:t>
            </a:r>
          </a:p>
        </p:txBody>
      </p:sp>
      <p:sp>
        <p:nvSpPr>
          <p:cNvPr id="3" name="Footer Placeholder 2">
            <a:extLst>
              <a:ext uri="{FF2B5EF4-FFF2-40B4-BE49-F238E27FC236}">
                <a16:creationId xmlns:a16="http://schemas.microsoft.com/office/drawing/2014/main" id="{2EA44600-27EE-5E45-8BB0-932B8FED3B00}"/>
              </a:ext>
            </a:extLst>
          </p:cNvPr>
          <p:cNvSpPr>
            <a:spLocks noGrp="1"/>
          </p:cNvSpPr>
          <p:nvPr>
            <p:ph type="ftr" sz="quarter" idx="11"/>
          </p:nvPr>
        </p:nvSpPr>
        <p:spPr/>
        <p:txBody>
          <a:bodyPr/>
          <a:lstStyle/>
          <a:p>
            <a:r>
              <a:rPr lang="en-US"/>
              <a:t>S. Prestemon      HTS Cable Test Facility Magnet</a:t>
            </a:r>
            <a:endParaRPr lang="en-US" dirty="0"/>
          </a:p>
        </p:txBody>
      </p:sp>
      <p:sp>
        <p:nvSpPr>
          <p:cNvPr id="4" name="Slide Number Placeholder 3">
            <a:extLst>
              <a:ext uri="{FF2B5EF4-FFF2-40B4-BE49-F238E27FC236}">
                <a16:creationId xmlns:a16="http://schemas.microsoft.com/office/drawing/2014/main" id="{DBAC6907-0FBE-844A-B5DF-582BB91B8832}"/>
              </a:ext>
            </a:extLst>
          </p:cNvPr>
          <p:cNvSpPr>
            <a:spLocks noGrp="1"/>
          </p:cNvSpPr>
          <p:nvPr>
            <p:ph type="sldNum" sz="quarter" idx="12"/>
          </p:nvPr>
        </p:nvSpPr>
        <p:spPr/>
        <p:txBody>
          <a:bodyPr/>
          <a:lstStyle/>
          <a:p>
            <a:fld id="{695884B8-C86C-9247-916E-0E4ED69A0AE3}" type="slidenum">
              <a:rPr lang="en-US" smtClean="0"/>
              <a:t>17</a:t>
            </a:fld>
            <a:endParaRPr lang="en-US"/>
          </a:p>
        </p:txBody>
      </p:sp>
      <p:sp>
        <p:nvSpPr>
          <p:cNvPr id="5" name="Text Placeholder 4">
            <a:extLst>
              <a:ext uri="{FF2B5EF4-FFF2-40B4-BE49-F238E27FC236}">
                <a16:creationId xmlns:a16="http://schemas.microsoft.com/office/drawing/2014/main" id="{60CD215E-3AB5-3A44-8BDC-E2950B719334}"/>
              </a:ext>
            </a:extLst>
          </p:cNvPr>
          <p:cNvSpPr>
            <a:spLocks noGrp="1"/>
          </p:cNvSpPr>
          <p:nvPr>
            <p:ph type="body" sz="quarter" idx="13"/>
          </p:nvPr>
        </p:nvSpPr>
        <p:spPr>
          <a:xfrm>
            <a:off x="425116" y="2575943"/>
            <a:ext cx="22860000" cy="9061450"/>
          </a:xfrm>
        </p:spPr>
        <p:txBody>
          <a:bodyPr/>
          <a:lstStyle/>
          <a:p>
            <a:r>
              <a:rPr lang="en-US" dirty="0"/>
              <a:t>Proposal:</a:t>
            </a:r>
          </a:p>
          <a:p>
            <a:pPr lvl="1"/>
            <a:r>
              <a:rPr lang="en-US" dirty="0"/>
              <a:t>LBNL serve as lead for the magnet design / fabrication and test</a:t>
            </a:r>
          </a:p>
          <a:p>
            <a:pPr lvl="1"/>
            <a:r>
              <a:rPr lang="en-US" dirty="0"/>
              <a:t>FNAL serve as the host for the facility</a:t>
            </a:r>
          </a:p>
        </p:txBody>
      </p:sp>
      <p:sp>
        <p:nvSpPr>
          <p:cNvPr id="6" name="Title 5">
            <a:extLst>
              <a:ext uri="{FF2B5EF4-FFF2-40B4-BE49-F238E27FC236}">
                <a16:creationId xmlns:a16="http://schemas.microsoft.com/office/drawing/2014/main" id="{FC5C6F66-7E85-624E-8D90-CCFC6899D83E}"/>
              </a:ext>
            </a:extLst>
          </p:cNvPr>
          <p:cNvSpPr>
            <a:spLocks noGrp="1"/>
          </p:cNvSpPr>
          <p:nvPr>
            <p:ph type="title"/>
          </p:nvPr>
        </p:nvSpPr>
        <p:spPr>
          <a:xfrm>
            <a:off x="1654174" y="95250"/>
            <a:ext cx="22378133" cy="2176895"/>
          </a:xfrm>
        </p:spPr>
        <p:txBody>
          <a:bodyPr/>
          <a:lstStyle/>
          <a:p>
            <a:r>
              <a:rPr lang="en-US" dirty="0"/>
              <a:t>Define responsibilities / management for maximum efficiency and minimal risk</a:t>
            </a:r>
          </a:p>
        </p:txBody>
      </p:sp>
      <p:sp>
        <p:nvSpPr>
          <p:cNvPr id="7" name="Rounded Rectangle 6">
            <a:extLst>
              <a:ext uri="{FF2B5EF4-FFF2-40B4-BE49-F238E27FC236}">
                <a16:creationId xmlns:a16="http://schemas.microsoft.com/office/drawing/2014/main" id="{16ACA42C-473E-BA48-AFFD-A628F50DE849}"/>
              </a:ext>
            </a:extLst>
          </p:cNvPr>
          <p:cNvSpPr/>
          <p:nvPr/>
        </p:nvSpPr>
        <p:spPr>
          <a:xfrm>
            <a:off x="4598496" y="5020653"/>
            <a:ext cx="5614133" cy="25556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LBNL Lead for magnet design/fab/test</a:t>
            </a:r>
          </a:p>
        </p:txBody>
      </p:sp>
      <p:sp>
        <p:nvSpPr>
          <p:cNvPr id="8" name="Rounded Rectangle 7">
            <a:extLst>
              <a:ext uri="{FF2B5EF4-FFF2-40B4-BE49-F238E27FC236}">
                <a16:creationId xmlns:a16="http://schemas.microsoft.com/office/drawing/2014/main" id="{B6F5B58B-B4C9-D84D-819B-E68DA3EEBA4B}"/>
              </a:ext>
            </a:extLst>
          </p:cNvPr>
          <p:cNvSpPr/>
          <p:nvPr/>
        </p:nvSpPr>
        <p:spPr>
          <a:xfrm>
            <a:off x="4662738" y="9620984"/>
            <a:ext cx="5614133" cy="25556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FNAL lead for test facility prep</a:t>
            </a:r>
          </a:p>
        </p:txBody>
      </p:sp>
      <p:sp>
        <p:nvSpPr>
          <p:cNvPr id="9" name="Rounded Rectangle 8">
            <a:extLst>
              <a:ext uri="{FF2B5EF4-FFF2-40B4-BE49-F238E27FC236}">
                <a16:creationId xmlns:a16="http://schemas.microsoft.com/office/drawing/2014/main" id="{20E0B205-D905-694C-AF59-07CFCDC3DB6F}"/>
              </a:ext>
            </a:extLst>
          </p:cNvPr>
          <p:cNvSpPr/>
          <p:nvPr/>
        </p:nvSpPr>
        <p:spPr>
          <a:xfrm>
            <a:off x="13260019" y="7118082"/>
            <a:ext cx="5614133" cy="25556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FNAL serve as HTS Cable Test Facility Host</a:t>
            </a:r>
          </a:p>
        </p:txBody>
      </p:sp>
      <p:sp>
        <p:nvSpPr>
          <p:cNvPr id="10" name="Right Arrow 9">
            <a:extLst>
              <a:ext uri="{FF2B5EF4-FFF2-40B4-BE49-F238E27FC236}">
                <a16:creationId xmlns:a16="http://schemas.microsoft.com/office/drawing/2014/main" id="{11FB3592-CF8E-3745-9714-D37FFF570D06}"/>
              </a:ext>
            </a:extLst>
          </p:cNvPr>
          <p:cNvSpPr/>
          <p:nvPr/>
        </p:nvSpPr>
        <p:spPr>
          <a:xfrm>
            <a:off x="11425510" y="8009035"/>
            <a:ext cx="1353862" cy="7737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Up Arrow 12">
            <a:extLst>
              <a:ext uri="{FF2B5EF4-FFF2-40B4-BE49-F238E27FC236}">
                <a16:creationId xmlns:a16="http://schemas.microsoft.com/office/drawing/2014/main" id="{E17E0103-44CE-724E-9D17-AEF6A3DDBE53}"/>
              </a:ext>
            </a:extLst>
          </p:cNvPr>
          <p:cNvSpPr/>
          <p:nvPr/>
        </p:nvSpPr>
        <p:spPr>
          <a:xfrm>
            <a:off x="7063310" y="8350250"/>
            <a:ext cx="414801" cy="66748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Up Arrow 13">
            <a:extLst>
              <a:ext uri="{FF2B5EF4-FFF2-40B4-BE49-F238E27FC236}">
                <a16:creationId xmlns:a16="http://schemas.microsoft.com/office/drawing/2014/main" id="{088ACEDB-1ECB-B746-B03B-464FBC23872A}"/>
              </a:ext>
            </a:extLst>
          </p:cNvPr>
          <p:cNvSpPr/>
          <p:nvPr/>
        </p:nvSpPr>
        <p:spPr>
          <a:xfrm rot="10800000">
            <a:off x="7805592" y="8370342"/>
            <a:ext cx="428733" cy="77350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7C01926-5232-AF4C-8722-F832C72BE18E}"/>
              </a:ext>
            </a:extLst>
          </p:cNvPr>
          <p:cNvSpPr txBox="1"/>
          <p:nvPr/>
        </p:nvSpPr>
        <p:spPr>
          <a:xfrm>
            <a:off x="3630351" y="8116857"/>
            <a:ext cx="3196900" cy="1200329"/>
          </a:xfrm>
          <a:prstGeom prst="rect">
            <a:avLst/>
          </a:prstGeom>
          <a:noFill/>
        </p:spPr>
        <p:txBody>
          <a:bodyPr wrap="square" rtlCol="0">
            <a:spAutoFit/>
          </a:bodyPr>
          <a:lstStyle/>
          <a:p>
            <a:r>
              <a:rPr lang="en-US" dirty="0"/>
              <a:t>Interface / spec. coordination</a:t>
            </a:r>
          </a:p>
        </p:txBody>
      </p:sp>
    </p:spTree>
    <p:extLst>
      <p:ext uri="{BB962C8B-B14F-4D97-AF65-F5344CB8AC3E}">
        <p14:creationId xmlns:p14="http://schemas.microsoft.com/office/powerpoint/2010/main" val="14714075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A4A48F-D4C4-D044-9C3C-3D9C8F03EDF4}"/>
              </a:ext>
            </a:extLst>
          </p:cNvPr>
          <p:cNvSpPr>
            <a:spLocks noGrp="1"/>
          </p:cNvSpPr>
          <p:nvPr>
            <p:ph type="dt" sz="half" idx="10"/>
          </p:nvPr>
        </p:nvSpPr>
        <p:spPr/>
        <p:txBody>
          <a:bodyPr/>
          <a:lstStyle/>
          <a:p>
            <a:r>
              <a:rPr lang="en-US"/>
              <a:t>7/3/2019</a:t>
            </a:r>
          </a:p>
        </p:txBody>
      </p:sp>
      <p:sp>
        <p:nvSpPr>
          <p:cNvPr id="3" name="Footer Placeholder 2">
            <a:extLst>
              <a:ext uri="{FF2B5EF4-FFF2-40B4-BE49-F238E27FC236}">
                <a16:creationId xmlns:a16="http://schemas.microsoft.com/office/drawing/2014/main" id="{FBA94D81-B766-A242-8783-2908C30BEBDD}"/>
              </a:ext>
            </a:extLst>
          </p:cNvPr>
          <p:cNvSpPr>
            <a:spLocks noGrp="1"/>
          </p:cNvSpPr>
          <p:nvPr>
            <p:ph type="ftr" sz="quarter" idx="11"/>
          </p:nvPr>
        </p:nvSpPr>
        <p:spPr/>
        <p:txBody>
          <a:bodyPr/>
          <a:lstStyle/>
          <a:p>
            <a:r>
              <a:rPr lang="en-US"/>
              <a:t>S. Prestemon      HTS Cable Test Facility Magnet</a:t>
            </a:r>
            <a:endParaRPr lang="en-US" dirty="0"/>
          </a:p>
        </p:txBody>
      </p:sp>
      <p:sp>
        <p:nvSpPr>
          <p:cNvPr id="4" name="Slide Number Placeholder 3">
            <a:extLst>
              <a:ext uri="{FF2B5EF4-FFF2-40B4-BE49-F238E27FC236}">
                <a16:creationId xmlns:a16="http://schemas.microsoft.com/office/drawing/2014/main" id="{DA27300F-17B1-314C-9CDB-61ACE3EA5779}"/>
              </a:ext>
            </a:extLst>
          </p:cNvPr>
          <p:cNvSpPr>
            <a:spLocks noGrp="1"/>
          </p:cNvSpPr>
          <p:nvPr>
            <p:ph type="sldNum" sz="quarter" idx="12"/>
          </p:nvPr>
        </p:nvSpPr>
        <p:spPr/>
        <p:txBody>
          <a:bodyPr/>
          <a:lstStyle/>
          <a:p>
            <a:fld id="{695884B8-C86C-9247-916E-0E4ED69A0AE3}" type="slidenum">
              <a:rPr lang="en-US" smtClean="0"/>
              <a:t>18</a:t>
            </a:fld>
            <a:endParaRPr lang="en-US"/>
          </a:p>
        </p:txBody>
      </p:sp>
      <p:sp>
        <p:nvSpPr>
          <p:cNvPr id="5" name="Text Placeholder 4">
            <a:extLst>
              <a:ext uri="{FF2B5EF4-FFF2-40B4-BE49-F238E27FC236}">
                <a16:creationId xmlns:a16="http://schemas.microsoft.com/office/drawing/2014/main" id="{BC3AE6B8-2580-9D4A-9274-0F8A1AD7FB19}"/>
              </a:ext>
            </a:extLst>
          </p:cNvPr>
          <p:cNvSpPr>
            <a:spLocks noGrp="1"/>
          </p:cNvSpPr>
          <p:nvPr>
            <p:ph type="body" sz="quarter" idx="13"/>
          </p:nvPr>
        </p:nvSpPr>
        <p:spPr>
          <a:xfrm>
            <a:off x="310342" y="2621280"/>
            <a:ext cx="11408416" cy="5768406"/>
          </a:xfrm>
        </p:spPr>
        <p:txBody>
          <a:bodyPr>
            <a:normAutofit/>
          </a:bodyPr>
          <a:lstStyle/>
          <a:p>
            <a:r>
              <a:rPr lang="en-US" dirty="0"/>
              <a:t> Possible Risk Issues:</a:t>
            </a:r>
          </a:p>
          <a:p>
            <a:pPr lvl="1"/>
            <a:r>
              <a:rPr lang="en-US" dirty="0"/>
              <a:t> Impact on HEP project and programs</a:t>
            </a:r>
          </a:p>
          <a:p>
            <a:pPr lvl="1"/>
            <a:endParaRPr lang="en-US" dirty="0"/>
          </a:p>
          <a:p>
            <a:pPr lvl="1"/>
            <a:endParaRPr lang="en-US" dirty="0"/>
          </a:p>
          <a:p>
            <a:pPr lvl="1"/>
            <a:r>
              <a:rPr lang="en-US" dirty="0"/>
              <a:t> FES Stakeholder agreement on specifications</a:t>
            </a:r>
          </a:p>
          <a:p>
            <a:pPr lvl="1"/>
            <a:endParaRPr lang="en-US" dirty="0"/>
          </a:p>
          <a:p>
            <a:pPr lvl="1"/>
            <a:endParaRPr lang="en-US" dirty="0"/>
          </a:p>
          <a:p>
            <a:pPr lvl="1"/>
            <a:r>
              <a:rPr lang="en-US" dirty="0"/>
              <a:t> Magnet performance </a:t>
            </a:r>
          </a:p>
        </p:txBody>
      </p:sp>
      <p:sp>
        <p:nvSpPr>
          <p:cNvPr id="6" name="Title 5">
            <a:extLst>
              <a:ext uri="{FF2B5EF4-FFF2-40B4-BE49-F238E27FC236}">
                <a16:creationId xmlns:a16="http://schemas.microsoft.com/office/drawing/2014/main" id="{B11FA093-2EA1-F54B-BA75-645607C01438}"/>
              </a:ext>
            </a:extLst>
          </p:cNvPr>
          <p:cNvSpPr>
            <a:spLocks noGrp="1"/>
          </p:cNvSpPr>
          <p:nvPr>
            <p:ph type="title"/>
          </p:nvPr>
        </p:nvSpPr>
        <p:spPr>
          <a:xfrm>
            <a:off x="1630729" y="95250"/>
            <a:ext cx="21031200" cy="2176895"/>
          </a:xfrm>
        </p:spPr>
        <p:txBody>
          <a:bodyPr/>
          <a:lstStyle/>
          <a:p>
            <a:r>
              <a:rPr lang="en-US" dirty="0"/>
              <a:t>Assessment of Issues and Alternatives</a:t>
            </a:r>
          </a:p>
        </p:txBody>
      </p:sp>
      <p:sp>
        <p:nvSpPr>
          <p:cNvPr id="8" name="Text Placeholder 4">
            <a:extLst>
              <a:ext uri="{FF2B5EF4-FFF2-40B4-BE49-F238E27FC236}">
                <a16:creationId xmlns:a16="http://schemas.microsoft.com/office/drawing/2014/main" id="{23996AE6-2D67-834F-8D5C-B799EE04486A}"/>
              </a:ext>
            </a:extLst>
          </p:cNvPr>
          <p:cNvSpPr txBox="1">
            <a:spLocks/>
          </p:cNvSpPr>
          <p:nvPr/>
        </p:nvSpPr>
        <p:spPr>
          <a:xfrm>
            <a:off x="12683763" y="2621280"/>
            <a:ext cx="11700238" cy="5848950"/>
          </a:xfrm>
          <a:prstGeom prst="rect">
            <a:avLst/>
          </a:prstGeom>
        </p:spPr>
        <p:txBody>
          <a:bodyPr vert="horz" lIns="182880" tIns="45720" rIns="18288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40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Wingdings" pitchFamily="2" charset="2"/>
              <a:buChar char="Ø"/>
              <a:defRPr sz="3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ü"/>
              <a:defRPr sz="3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Possible Mitigation:</a:t>
            </a:r>
          </a:p>
          <a:p>
            <a:pPr lvl="1"/>
            <a:r>
              <a:rPr lang="en-US" dirty="0"/>
              <a:t> Avoid use of same facilities</a:t>
            </a:r>
          </a:p>
          <a:p>
            <a:pPr lvl="1"/>
            <a:r>
              <a:rPr lang="en-US" dirty="0"/>
              <a:t> Avoid key personnel with overlapping resp.</a:t>
            </a:r>
          </a:p>
          <a:p>
            <a:pPr lvl="1"/>
            <a:endParaRPr lang="en-US" dirty="0"/>
          </a:p>
          <a:p>
            <a:pPr lvl="1"/>
            <a:r>
              <a:rPr lang="en-US" dirty="0"/>
              <a:t> Define a stakeholder advisory committee</a:t>
            </a:r>
          </a:p>
          <a:p>
            <a:pPr lvl="1"/>
            <a:endParaRPr lang="en-US" dirty="0"/>
          </a:p>
          <a:p>
            <a:pPr lvl="1"/>
            <a:endParaRPr lang="en-US" dirty="0"/>
          </a:p>
          <a:p>
            <a:pPr lvl="1"/>
            <a:r>
              <a:rPr lang="en-US" dirty="0"/>
              <a:t> Minimize significant design changes from HD/LD/FRESCA-II magnets</a:t>
            </a:r>
          </a:p>
        </p:txBody>
      </p:sp>
      <p:sp>
        <p:nvSpPr>
          <p:cNvPr id="9" name="Text Placeholder 4">
            <a:extLst>
              <a:ext uri="{FF2B5EF4-FFF2-40B4-BE49-F238E27FC236}">
                <a16:creationId xmlns:a16="http://schemas.microsoft.com/office/drawing/2014/main" id="{5238D70C-BCCA-7D4B-8132-C18F4522695A}"/>
              </a:ext>
            </a:extLst>
          </p:cNvPr>
          <p:cNvSpPr txBox="1">
            <a:spLocks/>
          </p:cNvSpPr>
          <p:nvPr/>
        </p:nvSpPr>
        <p:spPr>
          <a:xfrm>
            <a:off x="310342" y="8738821"/>
            <a:ext cx="24073658" cy="4525478"/>
          </a:xfrm>
          <a:prstGeom prst="rect">
            <a:avLst/>
          </a:prstGeom>
        </p:spPr>
        <p:txBody>
          <a:bodyPr vert="horz" lIns="182880" tIns="45720" rIns="18288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40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Wingdings" pitchFamily="2" charset="2"/>
              <a:buChar char="Ø"/>
              <a:defRPr sz="3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ü"/>
              <a:defRPr sz="3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Alternatives:</a:t>
            </a:r>
          </a:p>
          <a:p>
            <a:pPr lvl="1"/>
            <a:r>
              <a:rPr lang="en-US" dirty="0"/>
              <a:t> Block magnet vs Cos(t)</a:t>
            </a:r>
          </a:p>
          <a:p>
            <a:pPr lvl="1"/>
            <a:r>
              <a:rPr lang="en-US" dirty="0"/>
              <a:t> Magnet design with initially larger bore &amp; lower field  </a:t>
            </a:r>
          </a:p>
          <a:p>
            <a:pPr lvl="2"/>
            <a:r>
              <a:rPr lang="en-US" dirty="0"/>
              <a:t>goal of enhancing field in future with HTS insert</a:t>
            </a:r>
          </a:p>
          <a:p>
            <a:r>
              <a:rPr lang="en-US" i="1" dirty="0"/>
              <a:t> </a:t>
            </a:r>
            <a:r>
              <a:rPr lang="en-US" sz="4000" i="1" dirty="0"/>
              <a:t>Note: Investigating/pursuing alternatives will impact schedule and cost estimate (see GLS presentation) </a:t>
            </a:r>
            <a:endParaRPr lang="en-US" i="1" dirty="0"/>
          </a:p>
        </p:txBody>
      </p:sp>
      <p:cxnSp>
        <p:nvCxnSpPr>
          <p:cNvPr id="11" name="Straight Connector 10">
            <a:extLst>
              <a:ext uri="{FF2B5EF4-FFF2-40B4-BE49-F238E27FC236}">
                <a16:creationId xmlns:a16="http://schemas.microsoft.com/office/drawing/2014/main" id="{3557C772-FDE5-DA4B-BE4D-9840BAA50CBD}"/>
              </a:ext>
            </a:extLst>
          </p:cNvPr>
          <p:cNvCxnSpPr/>
          <p:nvPr/>
        </p:nvCxnSpPr>
        <p:spPr>
          <a:xfrm flipH="1">
            <a:off x="1558539" y="8470232"/>
            <a:ext cx="2110339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585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6525C-12C5-B340-9447-288B515F6025}"/>
              </a:ext>
            </a:extLst>
          </p:cNvPr>
          <p:cNvSpPr>
            <a:spLocks noGrp="1"/>
          </p:cNvSpPr>
          <p:nvPr>
            <p:ph type="dt" sz="half" idx="10"/>
          </p:nvPr>
        </p:nvSpPr>
        <p:spPr/>
        <p:txBody>
          <a:bodyPr/>
          <a:lstStyle/>
          <a:p>
            <a:r>
              <a:rPr lang="en-US"/>
              <a:t>7/3/2019</a:t>
            </a:r>
          </a:p>
        </p:txBody>
      </p:sp>
      <p:sp>
        <p:nvSpPr>
          <p:cNvPr id="3" name="Footer Placeholder 2">
            <a:extLst>
              <a:ext uri="{FF2B5EF4-FFF2-40B4-BE49-F238E27FC236}">
                <a16:creationId xmlns:a16="http://schemas.microsoft.com/office/drawing/2014/main" id="{8B649D0B-12AD-8046-9EED-02D6BE12B45C}"/>
              </a:ext>
            </a:extLst>
          </p:cNvPr>
          <p:cNvSpPr>
            <a:spLocks noGrp="1"/>
          </p:cNvSpPr>
          <p:nvPr>
            <p:ph type="ftr" sz="quarter" idx="11"/>
          </p:nvPr>
        </p:nvSpPr>
        <p:spPr/>
        <p:txBody>
          <a:bodyPr/>
          <a:lstStyle/>
          <a:p>
            <a:r>
              <a:rPr lang="en-US"/>
              <a:t>S. Prestemon      HTS Cable Test Facility Magnet</a:t>
            </a:r>
            <a:endParaRPr lang="en-US" dirty="0"/>
          </a:p>
        </p:txBody>
      </p:sp>
      <p:sp>
        <p:nvSpPr>
          <p:cNvPr id="4" name="Slide Number Placeholder 3">
            <a:extLst>
              <a:ext uri="{FF2B5EF4-FFF2-40B4-BE49-F238E27FC236}">
                <a16:creationId xmlns:a16="http://schemas.microsoft.com/office/drawing/2014/main" id="{03DD2570-DC2D-7C47-86C0-F1F329207028}"/>
              </a:ext>
            </a:extLst>
          </p:cNvPr>
          <p:cNvSpPr>
            <a:spLocks noGrp="1"/>
          </p:cNvSpPr>
          <p:nvPr>
            <p:ph type="sldNum" sz="quarter" idx="12"/>
          </p:nvPr>
        </p:nvSpPr>
        <p:spPr/>
        <p:txBody>
          <a:bodyPr/>
          <a:lstStyle/>
          <a:p>
            <a:fld id="{695884B8-C86C-9247-916E-0E4ED69A0AE3}" type="slidenum">
              <a:rPr lang="en-US" smtClean="0"/>
              <a:t>19</a:t>
            </a:fld>
            <a:endParaRPr lang="en-US"/>
          </a:p>
        </p:txBody>
      </p:sp>
      <p:sp>
        <p:nvSpPr>
          <p:cNvPr id="5" name="Text Placeholder 4">
            <a:extLst>
              <a:ext uri="{FF2B5EF4-FFF2-40B4-BE49-F238E27FC236}">
                <a16:creationId xmlns:a16="http://schemas.microsoft.com/office/drawing/2014/main" id="{22B1C291-7DDB-8B48-8753-FF9462EEB554}"/>
              </a:ext>
            </a:extLst>
          </p:cNvPr>
          <p:cNvSpPr>
            <a:spLocks noGrp="1"/>
          </p:cNvSpPr>
          <p:nvPr>
            <p:ph type="body" sz="quarter" idx="13"/>
          </p:nvPr>
        </p:nvSpPr>
        <p:spPr>
          <a:xfrm>
            <a:off x="858982" y="3007893"/>
            <a:ext cx="22860000" cy="9582818"/>
          </a:xfrm>
        </p:spPr>
        <p:txBody>
          <a:bodyPr/>
          <a:lstStyle/>
          <a:p>
            <a:r>
              <a:rPr lang="en-US" dirty="0"/>
              <a:t>Need a robust project management approach to control cost and schedule</a:t>
            </a:r>
          </a:p>
          <a:p>
            <a:r>
              <a:rPr lang="en-US" dirty="0"/>
              <a:t>413.3b approach may be excessive (costly management overhead), but EVMS concepts are very valuable</a:t>
            </a:r>
          </a:p>
          <a:p>
            <a:r>
              <a:rPr lang="en-US" dirty="0"/>
              <a:t>A possible approach tailored to the project scale:</a:t>
            </a:r>
          </a:p>
          <a:p>
            <a:pPr lvl="1"/>
            <a:r>
              <a:rPr lang="en-US" dirty="0"/>
              <a:t>Set up a management approach with </a:t>
            </a:r>
          </a:p>
          <a:p>
            <a:pPr lvl="2"/>
            <a:r>
              <a:rPr lang="en-US" dirty="0"/>
              <a:t>A full project WBS</a:t>
            </a:r>
          </a:p>
          <a:p>
            <a:pPr lvl="2"/>
            <a:r>
              <a:rPr lang="en-US" dirty="0"/>
              <a:t>A resource loaded schedule</a:t>
            </a:r>
          </a:p>
          <a:p>
            <a:pPr lvl="2"/>
            <a:r>
              <a:rPr lang="en-US" dirty="0"/>
              <a:t>Project contingency agreed-to with DOE in advance, and held by DOE</a:t>
            </a:r>
          </a:p>
          <a:p>
            <a:pPr lvl="2"/>
            <a:r>
              <a:rPr lang="en-US" dirty="0"/>
              <a:t>Have the project plan reviewed by an external panel prior to baselining</a:t>
            </a:r>
          </a:p>
          <a:p>
            <a:pPr lvl="1"/>
            <a:r>
              <a:rPr lang="en-US" dirty="0"/>
              <a:t>Perform monthly project updates yielding the usual performance metrics:</a:t>
            </a:r>
          </a:p>
          <a:p>
            <a:pPr lvl="2"/>
            <a:r>
              <a:rPr lang="en-US" dirty="0"/>
              <a:t>Subtask % complete</a:t>
            </a:r>
          </a:p>
          <a:p>
            <a:pPr lvl="2"/>
            <a:r>
              <a:rPr lang="en-US" dirty="0"/>
              <a:t>Subtask actual cost updates</a:t>
            </a:r>
          </a:p>
          <a:p>
            <a:pPr lvl="2"/>
            <a:r>
              <a:rPr lang="en-US" dirty="0"/>
              <a:t>Resulting variances and performance evaluations</a:t>
            </a:r>
          </a:p>
          <a:p>
            <a:pPr lvl="2"/>
            <a:r>
              <a:rPr lang="en-US" dirty="0"/>
              <a:t>Track discrepancies with variance reporting</a:t>
            </a:r>
          </a:p>
          <a:p>
            <a:pPr marL="457200" lvl="1" indent="0">
              <a:buNone/>
            </a:pPr>
            <a:endParaRPr lang="en-US" dirty="0"/>
          </a:p>
        </p:txBody>
      </p:sp>
      <p:sp>
        <p:nvSpPr>
          <p:cNvPr id="6" name="Title 5">
            <a:extLst>
              <a:ext uri="{FF2B5EF4-FFF2-40B4-BE49-F238E27FC236}">
                <a16:creationId xmlns:a16="http://schemas.microsoft.com/office/drawing/2014/main" id="{9316FEEA-5791-7C4A-BD78-4FAAAD35D430}"/>
              </a:ext>
            </a:extLst>
          </p:cNvPr>
          <p:cNvSpPr>
            <a:spLocks noGrp="1"/>
          </p:cNvSpPr>
          <p:nvPr>
            <p:ph type="title"/>
          </p:nvPr>
        </p:nvSpPr>
        <p:spPr/>
        <p:txBody>
          <a:bodyPr/>
          <a:lstStyle/>
          <a:p>
            <a:r>
              <a:rPr lang="en-US" dirty="0"/>
              <a:t>Project management for </a:t>
            </a:r>
            <a:r>
              <a:rPr lang="en-US"/>
              <a:t>a $10M-$15M </a:t>
            </a:r>
            <a:r>
              <a:rPr lang="en-US" dirty="0"/>
              <a:t>project </a:t>
            </a:r>
          </a:p>
        </p:txBody>
      </p:sp>
    </p:spTree>
    <p:extLst>
      <p:ext uri="{BB962C8B-B14F-4D97-AF65-F5344CB8AC3E}">
        <p14:creationId xmlns:p14="http://schemas.microsoft.com/office/powerpoint/2010/main" val="3562176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 name="Serve as a Center of Expertise for Magnetic Systems Science and Engineering, through integration of design, fabrication and implementation of complex magnetic systems in support of the DOE Office of Science mission."/>
          <p:cNvSpPr txBox="1"/>
          <p:nvPr/>
        </p:nvSpPr>
        <p:spPr>
          <a:xfrm>
            <a:off x="3160782" y="6091776"/>
            <a:ext cx="17592680" cy="2975804"/>
          </a:xfrm>
          <a:prstGeom prst="rect">
            <a:avLst/>
          </a:prstGeom>
          <a:ln w="12700">
            <a:miter lim="400000"/>
          </a:ln>
          <a:extLst>
            <a:ext uri="{C572A759-6A51-4108-AA02-DFA0A04FC94B}">
              <ma14:wrappingTextBoxFlag xmlns:ma14="http://schemas.microsoft.com/office/mac/drawingml/2011/main" xmlns="" val="1"/>
            </a:ext>
          </a:extLst>
        </p:spPr>
        <p:txBody>
          <a:bodyPr lIns="71432" tIns="71432" rIns="71432" bIns="71432" anchor="ctr">
            <a:spAutoFit/>
          </a:bodyPr>
          <a:lstStyle>
            <a:lvl1pPr algn="ctr" defTabSz="455612">
              <a:defRPr sz="2300" i="1">
                <a:latin typeface="Arial"/>
                <a:ea typeface="Arial"/>
                <a:cs typeface="Arial"/>
                <a:sym typeface="Arial"/>
              </a:defRPr>
            </a:lvl1pPr>
          </a:lstStyle>
          <a:p>
            <a:r>
              <a:rPr sz="4600"/>
              <a:t>Serve as a Center of Expertise for Magnetic Systems Science and Engineering, through integration of design, fabrication and implementation of complex magnetic systems in support of the DOE Office of Science mission.</a:t>
            </a:r>
          </a:p>
        </p:txBody>
      </p:sp>
      <p:sp>
        <p:nvSpPr>
          <p:cNvPr id="588" name="Slide Number"/>
          <p:cNvSpPr txBox="1">
            <a:spLocks noGrp="1"/>
          </p:cNvSpPr>
          <p:nvPr>
            <p:ph type="sldNum" sz="quarter" idx="1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a:t>
            </a:fld>
            <a:endParaRPr/>
          </a:p>
        </p:txBody>
      </p:sp>
      <p:sp>
        <p:nvSpPr>
          <p:cNvPr id="2" name="Text Placeholder 1">
            <a:extLst>
              <a:ext uri="{FF2B5EF4-FFF2-40B4-BE49-F238E27FC236}">
                <a16:creationId xmlns:a16="http://schemas.microsoft.com/office/drawing/2014/main" id="{4D568BE9-9BF6-994C-B519-BF151B39CBDE}"/>
              </a:ext>
            </a:extLst>
          </p:cNvPr>
          <p:cNvSpPr>
            <a:spLocks noGrp="1"/>
          </p:cNvSpPr>
          <p:nvPr>
            <p:ph type="body" sz="quarter" idx="13"/>
          </p:nvPr>
        </p:nvSpPr>
        <p:spPr/>
        <p:txBody>
          <a:bodyPr/>
          <a:lstStyle/>
          <a:p>
            <a:endParaRPr lang="en-US"/>
          </a:p>
        </p:txBody>
      </p:sp>
      <p:sp>
        <p:nvSpPr>
          <p:cNvPr id="587" name="Mission statement"/>
          <p:cNvSpPr txBox="1">
            <a:spLocks noGrp="1"/>
          </p:cNvSpPr>
          <p:nvPr>
            <p:ph type="title"/>
          </p:nvPr>
        </p:nvSpPr>
        <p:spPr>
          <a:prstGeom prst="rect">
            <a:avLst/>
          </a:prstGeom>
        </p:spPr>
        <p:txBody>
          <a:bodyPr/>
          <a:lstStyle/>
          <a:p>
            <a:r>
              <a:t> Mission statement</a:t>
            </a:r>
          </a:p>
        </p:txBody>
      </p:sp>
      <p:pic>
        <p:nvPicPr>
          <p:cNvPr id="589" name="Image" descr="Image"/>
          <p:cNvPicPr>
            <a:picLocks/>
          </p:cNvPicPr>
          <p:nvPr/>
        </p:nvPicPr>
        <p:blipFill>
          <a:blip r:embed="rId2"/>
          <a:stretch>
            <a:fillRect/>
          </a:stretch>
        </p:blipFill>
        <p:spPr>
          <a:xfrm>
            <a:off x="8725288" y="2989376"/>
            <a:ext cx="6463668" cy="1897600"/>
          </a:xfrm>
          <a:prstGeom prst="rect">
            <a:avLst/>
          </a:prstGeom>
          <a:effectLst>
            <a:outerShdw blurRad="50800" dist="38100" dir="2700000" rotWithShape="0">
              <a:srgbClr val="000000">
                <a:alpha val="43000"/>
              </a:srgbClr>
            </a:outerShdw>
            <a:reflection stA="50000" endPos="40000" dir="5400000" sy="-100000" algn="bl" rotWithShape="0"/>
          </a:effectLst>
        </p:spPr>
      </p:pic>
    </p:spTree>
    <p:extLst>
      <p:ext uri="{BB962C8B-B14F-4D97-AF65-F5344CB8AC3E}">
        <p14:creationId xmlns:p14="http://schemas.microsoft.com/office/powerpoint/2010/main" val="3730494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16CDC6-34EC-644E-967C-74CAB9EDCA71}"/>
              </a:ext>
            </a:extLst>
          </p:cNvPr>
          <p:cNvSpPr>
            <a:spLocks noGrp="1"/>
          </p:cNvSpPr>
          <p:nvPr>
            <p:ph type="dt" sz="half" idx="10"/>
          </p:nvPr>
        </p:nvSpPr>
        <p:spPr/>
        <p:txBody>
          <a:bodyPr/>
          <a:lstStyle/>
          <a:p>
            <a:r>
              <a:rPr lang="en-US"/>
              <a:t>7/3/2019</a:t>
            </a:r>
          </a:p>
        </p:txBody>
      </p:sp>
      <p:sp>
        <p:nvSpPr>
          <p:cNvPr id="3" name="Footer Placeholder 2">
            <a:extLst>
              <a:ext uri="{FF2B5EF4-FFF2-40B4-BE49-F238E27FC236}">
                <a16:creationId xmlns:a16="http://schemas.microsoft.com/office/drawing/2014/main" id="{4E71774F-6374-004A-9E38-B3EF1ECA2A12}"/>
              </a:ext>
            </a:extLst>
          </p:cNvPr>
          <p:cNvSpPr>
            <a:spLocks noGrp="1"/>
          </p:cNvSpPr>
          <p:nvPr>
            <p:ph type="ftr" sz="quarter" idx="11"/>
          </p:nvPr>
        </p:nvSpPr>
        <p:spPr/>
        <p:txBody>
          <a:bodyPr/>
          <a:lstStyle/>
          <a:p>
            <a:r>
              <a:rPr lang="en-US"/>
              <a:t>S. Prestemon      HTS Cable Test Facility Magnet</a:t>
            </a:r>
            <a:endParaRPr lang="en-US" dirty="0"/>
          </a:p>
        </p:txBody>
      </p:sp>
      <p:sp>
        <p:nvSpPr>
          <p:cNvPr id="4" name="Slide Number Placeholder 3">
            <a:extLst>
              <a:ext uri="{FF2B5EF4-FFF2-40B4-BE49-F238E27FC236}">
                <a16:creationId xmlns:a16="http://schemas.microsoft.com/office/drawing/2014/main" id="{7B4A7CF0-18AF-B84B-9D27-B72979D10BD0}"/>
              </a:ext>
            </a:extLst>
          </p:cNvPr>
          <p:cNvSpPr>
            <a:spLocks noGrp="1"/>
          </p:cNvSpPr>
          <p:nvPr>
            <p:ph type="sldNum" sz="quarter" idx="12"/>
          </p:nvPr>
        </p:nvSpPr>
        <p:spPr/>
        <p:txBody>
          <a:bodyPr/>
          <a:lstStyle/>
          <a:p>
            <a:fld id="{695884B8-C86C-9247-916E-0E4ED69A0AE3}" type="slidenum">
              <a:rPr lang="en-US" smtClean="0"/>
              <a:t>20</a:t>
            </a:fld>
            <a:endParaRPr lang="en-US"/>
          </a:p>
        </p:txBody>
      </p:sp>
      <p:sp>
        <p:nvSpPr>
          <p:cNvPr id="5" name="Text Placeholder 4">
            <a:extLst>
              <a:ext uri="{FF2B5EF4-FFF2-40B4-BE49-F238E27FC236}">
                <a16:creationId xmlns:a16="http://schemas.microsoft.com/office/drawing/2014/main" id="{5867BB8B-2004-4446-80B7-7CCA7E1BDED1}"/>
              </a:ext>
            </a:extLst>
          </p:cNvPr>
          <p:cNvSpPr>
            <a:spLocks noGrp="1"/>
          </p:cNvSpPr>
          <p:nvPr>
            <p:ph type="body" sz="quarter" idx="13"/>
          </p:nvPr>
        </p:nvSpPr>
        <p:spPr/>
        <p:txBody>
          <a:bodyPr/>
          <a:lstStyle/>
          <a:p>
            <a:r>
              <a:rPr lang="en-US" dirty="0"/>
              <a:t>Structure of Berkeley Center for Magnet Technology: designed to support DOE-SC mission needs</a:t>
            </a:r>
          </a:p>
          <a:p>
            <a:endParaRPr lang="en-US" dirty="0"/>
          </a:p>
          <a:p>
            <a:r>
              <a:rPr lang="en-US" dirty="0"/>
              <a:t>Example project with delivery of magnet to an SC project: FRIB ECR source</a:t>
            </a:r>
          </a:p>
        </p:txBody>
      </p:sp>
      <p:sp>
        <p:nvSpPr>
          <p:cNvPr id="6" name="Title 5">
            <a:extLst>
              <a:ext uri="{FF2B5EF4-FFF2-40B4-BE49-F238E27FC236}">
                <a16:creationId xmlns:a16="http://schemas.microsoft.com/office/drawing/2014/main" id="{C9848381-1672-1940-A8BE-1088498EC27D}"/>
              </a:ext>
            </a:extLst>
          </p:cNvPr>
          <p:cNvSpPr>
            <a:spLocks noGrp="1"/>
          </p:cNvSpPr>
          <p:nvPr>
            <p:ph type="title"/>
          </p:nvPr>
        </p:nvSpPr>
        <p:spPr/>
        <p:txBody>
          <a:bodyPr/>
          <a:lstStyle/>
          <a:p>
            <a:r>
              <a:rPr lang="en-US" dirty="0"/>
              <a:t>Backup slides</a:t>
            </a:r>
          </a:p>
        </p:txBody>
      </p:sp>
    </p:spTree>
    <p:extLst>
      <p:ext uri="{BB962C8B-B14F-4D97-AF65-F5344CB8AC3E}">
        <p14:creationId xmlns:p14="http://schemas.microsoft.com/office/powerpoint/2010/main" val="1598787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3A6170-C45F-9B43-8663-863FCEC7F447}"/>
              </a:ext>
            </a:extLst>
          </p:cNvPr>
          <p:cNvSpPr>
            <a:spLocks noGrp="1"/>
          </p:cNvSpPr>
          <p:nvPr>
            <p:ph type="dt" sz="half" idx="10"/>
          </p:nvPr>
        </p:nvSpPr>
        <p:spPr/>
        <p:txBody>
          <a:bodyPr/>
          <a:lstStyle/>
          <a:p>
            <a:r>
              <a:rPr lang="en-US"/>
              <a:t>7/3/2019</a:t>
            </a:r>
          </a:p>
        </p:txBody>
      </p:sp>
      <p:sp>
        <p:nvSpPr>
          <p:cNvPr id="3" name="Footer Placeholder 2">
            <a:extLst>
              <a:ext uri="{FF2B5EF4-FFF2-40B4-BE49-F238E27FC236}">
                <a16:creationId xmlns:a16="http://schemas.microsoft.com/office/drawing/2014/main" id="{6EAF6660-E8C3-6841-A2DB-C9F55BA6EDB9}"/>
              </a:ext>
            </a:extLst>
          </p:cNvPr>
          <p:cNvSpPr>
            <a:spLocks noGrp="1"/>
          </p:cNvSpPr>
          <p:nvPr>
            <p:ph type="ftr" sz="quarter" idx="11"/>
          </p:nvPr>
        </p:nvSpPr>
        <p:spPr/>
        <p:txBody>
          <a:bodyPr/>
          <a:lstStyle/>
          <a:p>
            <a:r>
              <a:rPr lang="en-US"/>
              <a:t>S. Prestemon      HTS Cable Test Facility Magnet</a:t>
            </a:r>
            <a:endParaRPr lang="en-US" dirty="0"/>
          </a:p>
        </p:txBody>
      </p:sp>
      <p:sp>
        <p:nvSpPr>
          <p:cNvPr id="4" name="Slide Number Placeholder 3">
            <a:extLst>
              <a:ext uri="{FF2B5EF4-FFF2-40B4-BE49-F238E27FC236}">
                <a16:creationId xmlns:a16="http://schemas.microsoft.com/office/drawing/2014/main" id="{5F6A6976-2F5E-7C45-AC1C-F8234F161F49}"/>
              </a:ext>
            </a:extLst>
          </p:cNvPr>
          <p:cNvSpPr>
            <a:spLocks noGrp="1"/>
          </p:cNvSpPr>
          <p:nvPr>
            <p:ph type="sldNum" sz="quarter" idx="12"/>
          </p:nvPr>
        </p:nvSpPr>
        <p:spPr/>
        <p:txBody>
          <a:bodyPr/>
          <a:lstStyle/>
          <a:p>
            <a:fld id="{695884B8-C86C-9247-916E-0E4ED69A0AE3}" type="slidenum">
              <a:rPr lang="en-US" smtClean="0"/>
              <a:t>21</a:t>
            </a:fld>
            <a:endParaRPr lang="en-US"/>
          </a:p>
        </p:txBody>
      </p:sp>
      <p:sp>
        <p:nvSpPr>
          <p:cNvPr id="5" name="Text Placeholder 4">
            <a:extLst>
              <a:ext uri="{FF2B5EF4-FFF2-40B4-BE49-F238E27FC236}">
                <a16:creationId xmlns:a16="http://schemas.microsoft.com/office/drawing/2014/main" id="{BE78D1DD-28ED-E846-8C27-E77EC7A4AB24}"/>
              </a:ext>
            </a:extLst>
          </p:cNvPr>
          <p:cNvSpPr>
            <a:spLocks noGrp="1"/>
          </p:cNvSpPr>
          <p:nvPr>
            <p:ph type="body" sz="quarter" idx="13"/>
          </p:nvPr>
        </p:nvSpPr>
        <p:spPr>
          <a:xfrm>
            <a:off x="858982" y="3048000"/>
            <a:ext cx="22860000" cy="9664700"/>
          </a:xfrm>
        </p:spPr>
        <p:txBody>
          <a:bodyPr>
            <a:normAutofit fontScale="70000" lnSpcReduction="20000"/>
          </a:bodyPr>
          <a:lstStyle/>
          <a:p>
            <a:r>
              <a:rPr lang="en-US" dirty="0"/>
              <a:t>1.      Who will be responsible for the different work scopes of the facility, such as the magnet and pit, between LBNL and Fermi?</a:t>
            </a:r>
          </a:p>
          <a:p>
            <a:pPr lvl="1"/>
            <a:r>
              <a:rPr lang="en-US" dirty="0">
                <a:solidFill>
                  <a:schemeClr val="accent2">
                    <a:lumMod val="50000"/>
                  </a:schemeClr>
                </a:solidFill>
              </a:rPr>
              <a:t>See slide 6. Proposal is LBNL lead the magnet design/fab/test; FNAL lead test facility prep and development of sample test systems development</a:t>
            </a:r>
          </a:p>
          <a:p>
            <a:pPr lvl="1"/>
            <a:endParaRPr lang="en-US" dirty="0">
              <a:solidFill>
                <a:schemeClr val="accent2">
                  <a:lumMod val="50000"/>
                </a:schemeClr>
              </a:solidFill>
            </a:endParaRPr>
          </a:p>
          <a:p>
            <a:r>
              <a:rPr lang="en-US" dirty="0"/>
              <a:t>2.      Following this, how do the two labs propose to manage the project? Either as one activity, or two different activities (depending on the answer to the first question)? While we are under the MIE threshold and this will not be a formal 413.3b project, the total cost is large enough that we believe some sort of rigorous project management is required for success, and we would like to understand the proposed path forward on this.</a:t>
            </a:r>
          </a:p>
          <a:p>
            <a:pPr lvl="1"/>
            <a:r>
              <a:rPr lang="en-US" dirty="0">
                <a:solidFill>
                  <a:schemeClr val="accent2">
                    <a:lumMod val="50000"/>
                  </a:schemeClr>
                </a:solidFill>
              </a:rPr>
              <a:t> We propose two activities linked via well-defined interface control documents</a:t>
            </a:r>
          </a:p>
          <a:p>
            <a:pPr lvl="1"/>
            <a:r>
              <a:rPr lang="en-US" dirty="0">
                <a:solidFill>
                  <a:schemeClr val="accent2">
                    <a:lumMod val="50000"/>
                  </a:schemeClr>
                </a:solidFill>
              </a:rPr>
              <a:t> The magnet in particular will require rigorous project management (see slide 8). </a:t>
            </a:r>
          </a:p>
          <a:p>
            <a:pPr lvl="1"/>
            <a:r>
              <a:rPr lang="en-US" dirty="0">
                <a:solidFill>
                  <a:schemeClr val="accent2">
                    <a:lumMod val="50000"/>
                  </a:schemeClr>
                </a:solidFill>
              </a:rPr>
              <a:t> In addition to a solid set of management tools and controls, we suggest an external oversight committee with a balance of technical expertise,  stakeholder input, and management guidance.</a:t>
            </a:r>
          </a:p>
          <a:p>
            <a:pPr marL="0" indent="0">
              <a:buNone/>
            </a:pPr>
            <a:r>
              <a:rPr lang="en-US" dirty="0"/>
              <a:t>	</a:t>
            </a:r>
          </a:p>
          <a:p>
            <a:r>
              <a:rPr lang="en-US" dirty="0"/>
              <a:t>3.      What is the optimal schedule for producing the magnet in the shortest amount of time?</a:t>
            </a:r>
          </a:p>
          <a:p>
            <a:pPr lvl="1"/>
            <a:r>
              <a:rPr lang="en-US" dirty="0"/>
              <a:t> </a:t>
            </a:r>
            <a:r>
              <a:rPr lang="en-US" dirty="0">
                <a:solidFill>
                  <a:schemeClr val="accent2">
                    <a:lumMod val="50000"/>
                  </a:schemeClr>
                </a:solidFill>
              </a:rPr>
              <a:t>See GLS presentation. The proposed schedule builds in schedule contingency (it is not a “success-oriented” schedule). </a:t>
            </a:r>
          </a:p>
          <a:p>
            <a:pPr lvl="1"/>
            <a:r>
              <a:rPr lang="en-US" dirty="0">
                <a:solidFill>
                  <a:schemeClr val="accent2">
                    <a:lumMod val="50000"/>
                  </a:schemeClr>
                </a:solidFill>
              </a:rPr>
              <a:t> Investigation of design alternatives would increase the schedule (time would be required to advance alternative designs, review, and </a:t>
            </a:r>
            <a:r>
              <a:rPr lang="en-US" dirty="0" err="1">
                <a:solidFill>
                  <a:schemeClr val="accent2">
                    <a:lumMod val="50000"/>
                  </a:schemeClr>
                </a:solidFill>
              </a:rPr>
              <a:t>downselect</a:t>
            </a:r>
            <a:r>
              <a:rPr lang="en-US" dirty="0">
                <a:solidFill>
                  <a:schemeClr val="accent2">
                    <a:lumMod val="50000"/>
                  </a:schemeClr>
                </a:solidFill>
              </a:rPr>
              <a:t>)</a:t>
            </a:r>
          </a:p>
          <a:p>
            <a:pPr lvl="1"/>
            <a:endParaRPr lang="en-US" dirty="0"/>
          </a:p>
          <a:p>
            <a:r>
              <a:rPr lang="en-US" dirty="0"/>
              <a:t>4.      What are the most limiting factors which prevent shortening the schedule?</a:t>
            </a:r>
          </a:p>
          <a:p>
            <a:pPr lvl="1"/>
            <a:r>
              <a:rPr lang="en-US" dirty="0">
                <a:solidFill>
                  <a:schemeClr val="accent2">
                    <a:lumMod val="50000"/>
                  </a:schemeClr>
                </a:solidFill>
              </a:rPr>
              <a:t>Developing the design sufficiently to review and commit to long-lead procurement (wire)</a:t>
            </a:r>
          </a:p>
          <a:p>
            <a:pPr lvl="1"/>
            <a:endParaRPr lang="en-US" dirty="0"/>
          </a:p>
          <a:p>
            <a:r>
              <a:rPr lang="en-US" dirty="0"/>
              <a:t>5.      Will more upfront funding facilitate shortening the schedule?</a:t>
            </a:r>
          </a:p>
          <a:p>
            <a:pPr lvl="1"/>
            <a:r>
              <a:rPr lang="en-US" dirty="0">
                <a:solidFill>
                  <a:schemeClr val="accent2">
                    <a:lumMod val="50000"/>
                  </a:schemeClr>
                </a:solidFill>
              </a:rPr>
              <a:t>Committing to the general design approach and providing immediate funding for design would enable us to advance quickly to the design review</a:t>
            </a:r>
          </a:p>
        </p:txBody>
      </p:sp>
      <p:sp>
        <p:nvSpPr>
          <p:cNvPr id="6" name="Title 5">
            <a:extLst>
              <a:ext uri="{FF2B5EF4-FFF2-40B4-BE49-F238E27FC236}">
                <a16:creationId xmlns:a16="http://schemas.microsoft.com/office/drawing/2014/main" id="{9FD25070-FF24-A447-82D3-2A658953DF4B}"/>
              </a:ext>
            </a:extLst>
          </p:cNvPr>
          <p:cNvSpPr>
            <a:spLocks noGrp="1"/>
          </p:cNvSpPr>
          <p:nvPr>
            <p:ph type="title"/>
          </p:nvPr>
        </p:nvSpPr>
        <p:spPr/>
        <p:txBody>
          <a:bodyPr/>
          <a:lstStyle/>
          <a:p>
            <a:r>
              <a:rPr lang="en-US" dirty="0"/>
              <a:t>Specific FES questions:</a:t>
            </a:r>
          </a:p>
        </p:txBody>
      </p:sp>
    </p:spTree>
    <p:extLst>
      <p:ext uri="{BB962C8B-B14F-4D97-AF65-F5344CB8AC3E}">
        <p14:creationId xmlns:p14="http://schemas.microsoft.com/office/powerpoint/2010/main" val="35823644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3A6170-C45F-9B43-8663-863FCEC7F447}"/>
              </a:ext>
            </a:extLst>
          </p:cNvPr>
          <p:cNvSpPr>
            <a:spLocks noGrp="1"/>
          </p:cNvSpPr>
          <p:nvPr>
            <p:ph type="dt" sz="half" idx="10"/>
          </p:nvPr>
        </p:nvSpPr>
        <p:spPr/>
        <p:txBody>
          <a:bodyPr/>
          <a:lstStyle/>
          <a:p>
            <a:r>
              <a:rPr lang="en-US"/>
              <a:t>7/3/2019</a:t>
            </a:r>
          </a:p>
        </p:txBody>
      </p:sp>
      <p:sp>
        <p:nvSpPr>
          <p:cNvPr id="3" name="Footer Placeholder 2">
            <a:extLst>
              <a:ext uri="{FF2B5EF4-FFF2-40B4-BE49-F238E27FC236}">
                <a16:creationId xmlns:a16="http://schemas.microsoft.com/office/drawing/2014/main" id="{6EAF6660-E8C3-6841-A2DB-C9F55BA6EDB9}"/>
              </a:ext>
            </a:extLst>
          </p:cNvPr>
          <p:cNvSpPr>
            <a:spLocks noGrp="1"/>
          </p:cNvSpPr>
          <p:nvPr>
            <p:ph type="ftr" sz="quarter" idx="11"/>
          </p:nvPr>
        </p:nvSpPr>
        <p:spPr/>
        <p:txBody>
          <a:bodyPr/>
          <a:lstStyle/>
          <a:p>
            <a:r>
              <a:rPr lang="en-US"/>
              <a:t>S. Prestemon      HTS Cable Test Facility Magnet</a:t>
            </a:r>
            <a:endParaRPr lang="en-US" dirty="0"/>
          </a:p>
        </p:txBody>
      </p:sp>
      <p:sp>
        <p:nvSpPr>
          <p:cNvPr id="4" name="Slide Number Placeholder 3">
            <a:extLst>
              <a:ext uri="{FF2B5EF4-FFF2-40B4-BE49-F238E27FC236}">
                <a16:creationId xmlns:a16="http://schemas.microsoft.com/office/drawing/2014/main" id="{5F6A6976-2F5E-7C45-AC1C-F8234F161F49}"/>
              </a:ext>
            </a:extLst>
          </p:cNvPr>
          <p:cNvSpPr>
            <a:spLocks noGrp="1"/>
          </p:cNvSpPr>
          <p:nvPr>
            <p:ph type="sldNum" sz="quarter" idx="12"/>
          </p:nvPr>
        </p:nvSpPr>
        <p:spPr/>
        <p:txBody>
          <a:bodyPr/>
          <a:lstStyle/>
          <a:p>
            <a:fld id="{695884B8-C86C-9247-916E-0E4ED69A0AE3}" type="slidenum">
              <a:rPr lang="en-US" smtClean="0"/>
              <a:t>22</a:t>
            </a:fld>
            <a:endParaRPr lang="en-US"/>
          </a:p>
        </p:txBody>
      </p:sp>
      <p:sp>
        <p:nvSpPr>
          <p:cNvPr id="5" name="Text Placeholder 4">
            <a:extLst>
              <a:ext uri="{FF2B5EF4-FFF2-40B4-BE49-F238E27FC236}">
                <a16:creationId xmlns:a16="http://schemas.microsoft.com/office/drawing/2014/main" id="{BE78D1DD-28ED-E846-8C27-E77EC7A4AB24}"/>
              </a:ext>
            </a:extLst>
          </p:cNvPr>
          <p:cNvSpPr>
            <a:spLocks noGrp="1"/>
          </p:cNvSpPr>
          <p:nvPr>
            <p:ph type="body" sz="quarter" idx="13"/>
          </p:nvPr>
        </p:nvSpPr>
        <p:spPr/>
        <p:txBody>
          <a:bodyPr>
            <a:normAutofit/>
          </a:bodyPr>
          <a:lstStyle/>
          <a:p>
            <a:r>
              <a:rPr lang="en-US" dirty="0"/>
              <a:t>6.      Can the schedule be shortened if you hire more technicians and/or set up another manufacturing station?</a:t>
            </a:r>
          </a:p>
          <a:p>
            <a:pPr lvl="1"/>
            <a:r>
              <a:rPr lang="en-US" dirty="0">
                <a:solidFill>
                  <a:schemeClr val="accent2">
                    <a:lumMod val="50000"/>
                  </a:schemeClr>
                </a:solidFill>
              </a:rPr>
              <a:t>It may be possible to leverage another lab for coil fabrication (BNL and/or FNAL), but schedule advantage is somewhat mitigated by setup/tooling development needs</a:t>
            </a:r>
          </a:p>
          <a:p>
            <a:r>
              <a:rPr lang="en-US" dirty="0"/>
              <a:t>7.      Will you be building an identical magnet for EDIPO?</a:t>
            </a:r>
          </a:p>
          <a:p>
            <a:r>
              <a:rPr lang="en-US" dirty="0"/>
              <a:t>8.      Will the design consist of known information or must some research be completed prior to finalizing the design?</a:t>
            </a:r>
          </a:p>
          <a:p>
            <a:endParaRPr lang="en-US" dirty="0"/>
          </a:p>
        </p:txBody>
      </p:sp>
      <p:sp>
        <p:nvSpPr>
          <p:cNvPr id="6" name="Title 5">
            <a:extLst>
              <a:ext uri="{FF2B5EF4-FFF2-40B4-BE49-F238E27FC236}">
                <a16:creationId xmlns:a16="http://schemas.microsoft.com/office/drawing/2014/main" id="{9FD25070-FF24-A447-82D3-2A658953DF4B}"/>
              </a:ext>
            </a:extLst>
          </p:cNvPr>
          <p:cNvSpPr>
            <a:spLocks noGrp="1"/>
          </p:cNvSpPr>
          <p:nvPr>
            <p:ph type="title"/>
          </p:nvPr>
        </p:nvSpPr>
        <p:spPr/>
        <p:txBody>
          <a:bodyPr/>
          <a:lstStyle/>
          <a:p>
            <a:r>
              <a:rPr lang="en-US" dirty="0"/>
              <a:t>Specific FES questions:</a:t>
            </a:r>
          </a:p>
        </p:txBody>
      </p:sp>
    </p:spTree>
    <p:extLst>
      <p:ext uri="{BB962C8B-B14F-4D97-AF65-F5344CB8AC3E}">
        <p14:creationId xmlns:p14="http://schemas.microsoft.com/office/powerpoint/2010/main" val="2504772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 name="Slide Number"/>
          <p:cNvSpPr txBox="1">
            <a:spLocks noGrp="1"/>
          </p:cNvSpPr>
          <p:nvPr>
            <p:ph type="sldNum" sz="quarter" idx="1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a:t>
            </a:fld>
            <a:endParaRPr/>
          </a:p>
        </p:txBody>
      </p:sp>
      <p:sp>
        <p:nvSpPr>
          <p:cNvPr id="595" name="An overview of where we reside in the LBNL science landscape"/>
          <p:cNvSpPr txBox="1">
            <a:spLocks noGrp="1"/>
          </p:cNvSpPr>
          <p:nvPr>
            <p:ph type="title"/>
          </p:nvPr>
        </p:nvSpPr>
        <p:spPr>
          <a:xfrm>
            <a:off x="1759789" y="95250"/>
            <a:ext cx="20925586" cy="2176895"/>
          </a:xfrm>
          <a:prstGeom prst="rect">
            <a:avLst/>
          </a:prstGeom>
        </p:spPr>
        <p:txBody>
          <a:bodyPr/>
          <a:lstStyle/>
          <a:p>
            <a:pPr algn="ctr"/>
            <a:r>
              <a:rPr dirty="0"/>
              <a:t>An overview of where we reside in the LBNL science landscape</a:t>
            </a:r>
          </a:p>
        </p:txBody>
      </p:sp>
      <p:grpSp>
        <p:nvGrpSpPr>
          <p:cNvPr id="9" name="Group 8">
            <a:extLst>
              <a:ext uri="{FF2B5EF4-FFF2-40B4-BE49-F238E27FC236}">
                <a16:creationId xmlns:a16="http://schemas.microsoft.com/office/drawing/2014/main" id="{ADF7A09D-9C71-F74D-A415-B7EE8E820F50}"/>
              </a:ext>
            </a:extLst>
          </p:cNvPr>
          <p:cNvGrpSpPr/>
          <p:nvPr/>
        </p:nvGrpSpPr>
        <p:grpSpPr>
          <a:xfrm>
            <a:off x="2035834" y="1794293"/>
            <a:ext cx="19205997" cy="11110823"/>
            <a:chOff x="676777" y="1673586"/>
            <a:chExt cx="7564856" cy="3920257"/>
          </a:xfrm>
          <a:noFill/>
        </p:grpSpPr>
        <p:pic>
          <p:nvPicPr>
            <p:cNvPr id="10" name="Google Shape;564;p74" descr="19-LD-5398_LabOrgChart_PPT_0220.png">
              <a:extLst>
                <a:ext uri="{FF2B5EF4-FFF2-40B4-BE49-F238E27FC236}">
                  <a16:creationId xmlns:a16="http://schemas.microsoft.com/office/drawing/2014/main" id="{684B57A7-0B20-704F-839E-6B22F0239FFF}"/>
                </a:ext>
              </a:extLst>
            </p:cNvPr>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676777" y="1673586"/>
              <a:ext cx="7564856" cy="3920257"/>
            </a:xfrm>
            <a:prstGeom prst="rect">
              <a:avLst/>
            </a:prstGeom>
            <a:grpFill/>
            <a:ln w="57150">
              <a:solidFill>
                <a:schemeClr val="accent5">
                  <a:lumMod val="75000"/>
                </a:schemeClr>
              </a:solidFill>
            </a:ln>
          </p:spPr>
        </p:pic>
        <p:sp>
          <p:nvSpPr>
            <p:cNvPr id="11" name="Rounded Rectangle 10">
              <a:extLst>
                <a:ext uri="{FF2B5EF4-FFF2-40B4-BE49-F238E27FC236}">
                  <a16:creationId xmlns:a16="http://schemas.microsoft.com/office/drawing/2014/main" id="{30E5FD16-FD5F-5A4A-85EB-75A68BBD70C6}"/>
                </a:ext>
              </a:extLst>
            </p:cNvPr>
            <p:cNvSpPr/>
            <p:nvPr/>
          </p:nvSpPr>
          <p:spPr>
            <a:xfrm>
              <a:off x="4620896" y="4988613"/>
              <a:ext cx="1664761" cy="516850"/>
            </a:xfrm>
            <a:prstGeom prst="roundRect">
              <a:avLst/>
            </a:prstGeom>
            <a:grp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2" name="Rounded Rectangle">
            <a:extLst>
              <a:ext uri="{FF2B5EF4-FFF2-40B4-BE49-F238E27FC236}">
                <a16:creationId xmlns:a16="http://schemas.microsoft.com/office/drawing/2014/main" id="{392A30DF-22AF-834F-BB44-321DC732CF64}"/>
              </a:ext>
            </a:extLst>
          </p:cNvPr>
          <p:cNvSpPr/>
          <p:nvPr/>
        </p:nvSpPr>
        <p:spPr>
          <a:xfrm>
            <a:off x="16219470" y="10944183"/>
            <a:ext cx="3611792" cy="1270862"/>
          </a:xfrm>
          <a:prstGeom prst="roundRect">
            <a:avLst>
              <a:gd name="adj" fmla="val 16853"/>
            </a:avLst>
          </a:prstGeom>
          <a:ln w="25400">
            <a:solidFill>
              <a:schemeClr val="accent2"/>
            </a:solidFill>
            <a:prstDash val="sysDash"/>
          </a:ln>
        </p:spPr>
        <p:txBody>
          <a:bodyPr lIns="91436" tIns="91436" rIns="91436" bIns="91436"/>
          <a:lstStyle/>
          <a:p>
            <a:endParaRPr sz="7200"/>
          </a:p>
        </p:txBody>
      </p:sp>
      <p:sp>
        <p:nvSpPr>
          <p:cNvPr id="13" name="Rounded Rectangle">
            <a:extLst>
              <a:ext uri="{FF2B5EF4-FFF2-40B4-BE49-F238E27FC236}">
                <a16:creationId xmlns:a16="http://schemas.microsoft.com/office/drawing/2014/main" id="{B48D6C45-3AC9-2B41-A8FB-8B6CE4D0913B}"/>
              </a:ext>
            </a:extLst>
          </p:cNvPr>
          <p:cNvSpPr/>
          <p:nvPr/>
        </p:nvSpPr>
        <p:spPr>
          <a:xfrm>
            <a:off x="12406871" y="8372219"/>
            <a:ext cx="7424390" cy="1270862"/>
          </a:xfrm>
          <a:prstGeom prst="roundRect">
            <a:avLst>
              <a:gd name="adj" fmla="val 16853"/>
            </a:avLst>
          </a:prstGeom>
          <a:ln w="25400">
            <a:solidFill>
              <a:schemeClr val="accent2"/>
            </a:solidFill>
            <a:prstDash val="sysDash"/>
          </a:ln>
        </p:spPr>
        <p:txBody>
          <a:bodyPr lIns="91436" tIns="91436" rIns="91436" bIns="91436"/>
          <a:lstStyle/>
          <a:p>
            <a:endParaRPr sz="7200"/>
          </a:p>
        </p:txBody>
      </p:sp>
    </p:spTree>
    <p:extLst>
      <p:ext uri="{BB962C8B-B14F-4D97-AF65-F5344CB8AC3E}">
        <p14:creationId xmlns:p14="http://schemas.microsoft.com/office/powerpoint/2010/main" val="3874037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2"/>
                                        </p:tgtEl>
                                        <p:attrNameLst>
                                          <p:attrName>style.visibility</p:attrName>
                                        </p:attrNameLst>
                                      </p:cBhvr>
                                      <p:to>
                                        <p:strVal val="visible"/>
                                      </p:to>
                                    </p:set>
                                    <p:animEffect transition="in" filter="dissolve">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13"/>
                                        </p:tgtEl>
                                        <p:attrNameLst>
                                          <p:attrName>style.visibility</p:attrName>
                                        </p:attrNameLst>
                                      </p:cBhvr>
                                      <p:to>
                                        <p:strVal val="visible"/>
                                      </p:to>
                                    </p:set>
                                    <p:animEffect transition="in" filter="dissolve">
                                      <p:cBhvr>
                                        <p:cTn id="1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advAuto="0"/>
      <p:bldP spid="13"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1" name="Google Shape;701;p82"/>
          <p:cNvSpPr txBox="1">
            <a:spLocks noGrp="1"/>
          </p:cNvSpPr>
          <p:nvPr>
            <p:ph type="sldNum" sz="quarter" idx="12"/>
          </p:nvPr>
        </p:nvSpPr>
        <p:spPr>
          <a:prstGeom prst="rect">
            <a:avLst/>
          </a:prstGeom>
        </p:spPr>
        <p:txBody>
          <a:bodyPr spcFirstLastPara="1" vert="horz" wrap="square" lIns="137138" tIns="68550" rIns="137138" bIns="68550" rtlCol="0" anchor="ctr" anchorCtr="0">
            <a:noAutofit/>
          </a:bodyPr>
          <a:lstStyle/>
          <a:p>
            <a:fld id="{00000000-1234-1234-1234-123412341234}" type="slidenum">
              <a:rPr lang="en-US" sz="1800"/>
              <a:pPr/>
              <a:t>4</a:t>
            </a:fld>
            <a:endParaRPr sz="1800" dirty="0"/>
          </a:p>
        </p:txBody>
      </p:sp>
      <p:sp>
        <p:nvSpPr>
          <p:cNvPr id="700" name="Google Shape;700;p82"/>
          <p:cNvSpPr txBox="1">
            <a:spLocks noGrp="1"/>
          </p:cNvSpPr>
          <p:nvPr>
            <p:ph type="title"/>
          </p:nvPr>
        </p:nvSpPr>
        <p:spPr>
          <a:prstGeom prst="rect">
            <a:avLst/>
          </a:prstGeom>
        </p:spPr>
        <p:txBody>
          <a:bodyPr spcFirstLastPara="1" vert="horz" wrap="square" lIns="137138" tIns="68550" rIns="137138" bIns="68550" rtlCol="0" anchor="ctr" anchorCtr="0">
            <a:noAutofit/>
          </a:bodyPr>
          <a:lstStyle/>
          <a:p>
            <a:pPr algn="ctr">
              <a:buClr>
                <a:schemeClr val="lt1"/>
              </a:buClr>
              <a:buSzPts val="2520"/>
            </a:pPr>
            <a:r>
              <a:rPr lang="en-US" sz="4800" dirty="0"/>
              <a:t>ATAP Organization Chart reflects the scientific programs within its purview</a:t>
            </a:r>
            <a:endParaRPr sz="7200" dirty="0"/>
          </a:p>
        </p:txBody>
      </p:sp>
      <p:pic>
        <p:nvPicPr>
          <p:cNvPr id="702" name="Google Shape;702;p82"/>
          <p:cNvPicPr preferRelativeResize="0">
            <a:picLocks noChangeAspect="1"/>
          </p:cNvPicPr>
          <p:nvPr/>
        </p:nvPicPr>
        <p:blipFill>
          <a:blip r:embed="rId3">
            <a:alphaModFix/>
          </a:blip>
          <a:stretch>
            <a:fillRect/>
          </a:stretch>
        </p:blipFill>
        <p:spPr>
          <a:xfrm>
            <a:off x="2824144" y="2272145"/>
            <a:ext cx="19234664" cy="10331115"/>
          </a:xfrm>
          <a:prstGeom prst="rect">
            <a:avLst/>
          </a:prstGeom>
          <a:noFill/>
          <a:ln>
            <a:noFill/>
          </a:ln>
        </p:spPr>
      </p:pic>
    </p:spTree>
    <p:extLst>
      <p:ext uri="{BB962C8B-B14F-4D97-AF65-F5344CB8AC3E}">
        <p14:creationId xmlns:p14="http://schemas.microsoft.com/office/powerpoint/2010/main" val="91849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Slide Number"/>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sp>
        <p:nvSpPr>
          <p:cNvPr id="451" name="Reminder of the BCMT context"/>
          <p:cNvSpPr txBox="1">
            <a:spLocks noGrp="1"/>
          </p:cNvSpPr>
          <p:nvPr>
            <p:ph type="title"/>
          </p:nvPr>
        </p:nvSpPr>
        <p:spPr>
          <a:prstGeom prst="rect">
            <a:avLst/>
          </a:prstGeom>
        </p:spPr>
        <p:txBody>
          <a:bodyPr>
            <a:noAutofit/>
          </a:bodyPr>
          <a:lstStyle/>
          <a:p>
            <a:r>
              <a:rPr lang="en-US" sz="4800" dirty="0"/>
              <a:t>The Berkeley Center for Magnet Technology serves the DOE Office of Science needs for advanced magnet technologies</a:t>
            </a:r>
            <a:endParaRPr sz="4800" dirty="0"/>
          </a:p>
        </p:txBody>
      </p:sp>
      <p:sp>
        <p:nvSpPr>
          <p:cNvPr id="4" name="TextBox 3">
            <a:extLst>
              <a:ext uri="{FF2B5EF4-FFF2-40B4-BE49-F238E27FC236}">
                <a16:creationId xmlns:a16="http://schemas.microsoft.com/office/drawing/2014/main" id="{49125B0E-ACBB-E940-A247-FDF2C951CAF7}"/>
              </a:ext>
            </a:extLst>
          </p:cNvPr>
          <p:cNvSpPr txBox="1"/>
          <p:nvPr/>
        </p:nvSpPr>
        <p:spPr>
          <a:xfrm>
            <a:off x="3025775" y="11901463"/>
            <a:ext cx="18288000" cy="584775"/>
          </a:xfrm>
          <a:prstGeom prst="rect">
            <a:avLst/>
          </a:prstGeom>
          <a:gradFill flip="none" rotWithShape="1">
            <a:gsLst>
              <a:gs pos="0">
                <a:schemeClr val="accent5">
                  <a:lumMod val="20000"/>
                  <a:lumOff val="80000"/>
                </a:schemeClr>
              </a:gs>
              <a:gs pos="17000">
                <a:schemeClr val="accent2">
                  <a:lumMod val="20000"/>
                  <a:lumOff val="80000"/>
                </a:schemeClr>
              </a:gs>
              <a:gs pos="78000">
                <a:schemeClr val="accent2">
                  <a:lumMod val="20000"/>
                  <a:lumOff val="80000"/>
                </a:schemeClr>
              </a:gs>
              <a:gs pos="100000">
                <a:schemeClr val="accent5">
                  <a:lumMod val="20000"/>
                  <a:lumOff val="80000"/>
                </a:schemeClr>
              </a:gs>
            </a:gsLst>
            <a:lin ang="10800000" scaled="1"/>
            <a:tileRect/>
          </a:gradFill>
        </p:spPr>
        <p:txBody>
          <a:bodyPr wrap="square" rtlCol="0">
            <a:spAutoFit/>
          </a:bodyPr>
          <a:lstStyle/>
          <a:p>
            <a:pPr algn="ctr"/>
            <a:r>
              <a:rPr lang="en-US" sz="3200" b="1" i="1" dirty="0"/>
              <a:t>Led jointly by ATAP and Engineering Divisions to meet Science Program and Project Delivery needs </a:t>
            </a:r>
          </a:p>
        </p:txBody>
      </p:sp>
      <p:pic>
        <p:nvPicPr>
          <p:cNvPr id="2" name="Picture 1">
            <a:extLst>
              <a:ext uri="{FF2B5EF4-FFF2-40B4-BE49-F238E27FC236}">
                <a16:creationId xmlns:a16="http://schemas.microsoft.com/office/drawing/2014/main" id="{4C3E7AA5-F986-8645-8AC3-9DD5C9DD2338}"/>
              </a:ext>
            </a:extLst>
          </p:cNvPr>
          <p:cNvPicPr>
            <a:picLocks noChangeAspect="1"/>
          </p:cNvPicPr>
          <p:nvPr/>
        </p:nvPicPr>
        <p:blipFill>
          <a:blip r:embed="rId2"/>
          <a:stretch>
            <a:fillRect/>
          </a:stretch>
        </p:blipFill>
        <p:spPr>
          <a:xfrm>
            <a:off x="3647992" y="2598396"/>
            <a:ext cx="17068512" cy="8777745"/>
          </a:xfrm>
          <a:prstGeom prst="rect">
            <a:avLst/>
          </a:prstGeom>
          <a:solidFill>
            <a:schemeClr val="accent5">
              <a:lumMod val="20000"/>
              <a:lumOff val="80000"/>
            </a:schemeClr>
          </a:solidFill>
          <a:ln w="41275">
            <a:solidFill>
              <a:schemeClr val="accent5">
                <a:lumMod val="75000"/>
              </a:schemeClr>
            </a:solidFill>
          </a:ln>
        </p:spPr>
      </p:pic>
    </p:spTree>
    <p:extLst>
      <p:ext uri="{BB962C8B-B14F-4D97-AF65-F5344CB8AC3E}">
        <p14:creationId xmlns:p14="http://schemas.microsoft.com/office/powerpoint/2010/main" val="1020313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25DF3E8-C0E2-CA41-AEC9-15DF2687724C}"/>
              </a:ext>
            </a:extLst>
          </p:cNvPr>
          <p:cNvSpPr>
            <a:spLocks noGrp="1"/>
          </p:cNvSpPr>
          <p:nvPr>
            <p:ph type="sldNum" sz="quarter" idx="12"/>
          </p:nvPr>
        </p:nvSpPr>
        <p:spPr/>
        <p:txBody>
          <a:bodyPr/>
          <a:lstStyle/>
          <a:p>
            <a:fld id="{695884B8-C86C-9247-916E-0E4ED69A0AE3}" type="slidenum">
              <a:rPr lang="en-US" smtClean="0"/>
              <a:t>6</a:t>
            </a:fld>
            <a:endParaRPr lang="en-US"/>
          </a:p>
        </p:txBody>
      </p:sp>
      <p:sp>
        <p:nvSpPr>
          <p:cNvPr id="7" name="Text Placeholder 6">
            <a:extLst>
              <a:ext uri="{FF2B5EF4-FFF2-40B4-BE49-F238E27FC236}">
                <a16:creationId xmlns:a16="http://schemas.microsoft.com/office/drawing/2014/main" id="{3703D836-1F49-BB4D-968D-B25F607596A8}"/>
              </a:ext>
            </a:extLst>
          </p:cNvPr>
          <p:cNvSpPr>
            <a:spLocks noGrp="1"/>
          </p:cNvSpPr>
          <p:nvPr>
            <p:ph type="body" sz="quarter" idx="13"/>
          </p:nvPr>
        </p:nvSpPr>
        <p:spPr>
          <a:xfrm>
            <a:off x="424642" y="2423160"/>
            <a:ext cx="18480578" cy="7498080"/>
          </a:xfrm>
        </p:spPr>
        <p:txBody>
          <a:bodyPr>
            <a:normAutofit/>
          </a:bodyPr>
          <a:lstStyle/>
          <a:p>
            <a:r>
              <a:rPr lang="en-US" dirty="0"/>
              <a:t>The US is contributing ½ of the interaction region quadrupoles</a:t>
            </a:r>
          </a:p>
          <a:p>
            <a:pPr lvl="1"/>
            <a:r>
              <a:rPr lang="en-US" dirty="0"/>
              <a:t>Project is led by FNAL, with major contributions from LBNL and BNL</a:t>
            </a:r>
          </a:p>
        </p:txBody>
      </p:sp>
      <p:sp>
        <p:nvSpPr>
          <p:cNvPr id="5" name="Title 4">
            <a:extLst>
              <a:ext uri="{FF2B5EF4-FFF2-40B4-BE49-F238E27FC236}">
                <a16:creationId xmlns:a16="http://schemas.microsoft.com/office/drawing/2014/main" id="{CB363F8F-6A7E-5D44-B471-14D8AD19D837}"/>
              </a:ext>
            </a:extLst>
          </p:cNvPr>
          <p:cNvSpPr>
            <a:spLocks noGrp="1"/>
          </p:cNvSpPr>
          <p:nvPr>
            <p:ph type="title"/>
          </p:nvPr>
        </p:nvSpPr>
        <p:spPr/>
        <p:txBody>
          <a:bodyPr>
            <a:noAutofit/>
          </a:bodyPr>
          <a:lstStyle/>
          <a:p>
            <a:r>
              <a:rPr lang="en-US" sz="5600" dirty="0"/>
              <a:t>The major ongoing project in superconducting magnets is the Luminosity Upgrade of the LHC at CERN</a:t>
            </a:r>
          </a:p>
        </p:txBody>
      </p:sp>
      <p:pic>
        <p:nvPicPr>
          <p:cNvPr id="2" name="Picture 1">
            <a:extLst>
              <a:ext uri="{FF2B5EF4-FFF2-40B4-BE49-F238E27FC236}">
                <a16:creationId xmlns:a16="http://schemas.microsoft.com/office/drawing/2014/main" id="{3ACE0B55-4343-5B40-B6A6-3CF706E1C9FC}"/>
              </a:ext>
            </a:extLst>
          </p:cNvPr>
          <p:cNvPicPr>
            <a:picLocks noChangeAspect="1"/>
          </p:cNvPicPr>
          <p:nvPr/>
        </p:nvPicPr>
        <p:blipFill>
          <a:blip r:embed="rId2"/>
          <a:stretch>
            <a:fillRect/>
          </a:stretch>
        </p:blipFill>
        <p:spPr>
          <a:xfrm>
            <a:off x="4197349" y="2231390"/>
            <a:ext cx="20058793" cy="10412730"/>
          </a:xfrm>
          <a:prstGeom prst="rect">
            <a:avLst/>
          </a:prstGeom>
        </p:spPr>
      </p:pic>
    </p:spTree>
    <p:extLst>
      <p:ext uri="{BB962C8B-B14F-4D97-AF65-F5344CB8AC3E}">
        <p14:creationId xmlns:p14="http://schemas.microsoft.com/office/powerpoint/2010/main" val="120600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F57C020A-1CBF-F44D-8544-CD9D2839E96C}"/>
              </a:ext>
            </a:extLst>
          </p:cNvPr>
          <p:cNvPicPr>
            <a:picLocks noChangeAspect="1"/>
          </p:cNvPicPr>
          <p:nvPr/>
        </p:nvPicPr>
        <p:blipFill>
          <a:blip r:embed="rId2"/>
          <a:stretch>
            <a:fillRect/>
          </a:stretch>
        </p:blipFill>
        <p:spPr>
          <a:xfrm>
            <a:off x="11795283" y="4343400"/>
            <a:ext cx="12565857" cy="8021955"/>
          </a:xfrm>
          <a:prstGeom prst="rect">
            <a:avLst/>
          </a:prstGeom>
          <a:ln w="50800">
            <a:solidFill>
              <a:schemeClr val="accent5">
                <a:lumMod val="75000"/>
              </a:schemeClr>
            </a:solidFill>
            <a:miter lim="400000"/>
          </a:ln>
        </p:spPr>
      </p:pic>
      <p:sp>
        <p:nvSpPr>
          <p:cNvPr id="7" name="Slide Number Placeholder 6">
            <a:extLst>
              <a:ext uri="{FF2B5EF4-FFF2-40B4-BE49-F238E27FC236}">
                <a16:creationId xmlns:a16="http://schemas.microsoft.com/office/drawing/2014/main" id="{FD3D5517-251B-6B4D-A791-EAA4355E76A7}"/>
              </a:ext>
            </a:extLst>
          </p:cNvPr>
          <p:cNvSpPr>
            <a:spLocks noGrp="1"/>
          </p:cNvSpPr>
          <p:nvPr>
            <p:ph type="sldNum" sz="quarter" idx="12"/>
          </p:nvPr>
        </p:nvSpPr>
        <p:spPr/>
        <p:txBody>
          <a:bodyPr/>
          <a:lstStyle/>
          <a:p>
            <a:fld id="{695884B8-C86C-9247-916E-0E4ED69A0AE3}" type="slidenum">
              <a:rPr lang="en-US" smtClean="0"/>
              <a:t>7</a:t>
            </a:fld>
            <a:endParaRPr lang="en-US"/>
          </a:p>
        </p:txBody>
      </p:sp>
      <p:sp>
        <p:nvSpPr>
          <p:cNvPr id="4" name="Content Placeholder 3">
            <a:extLst>
              <a:ext uri="{FF2B5EF4-FFF2-40B4-BE49-F238E27FC236}">
                <a16:creationId xmlns:a16="http://schemas.microsoft.com/office/drawing/2014/main" id="{5840C88F-34C5-2046-A7F4-BB0EAB3F743F}"/>
              </a:ext>
            </a:extLst>
          </p:cNvPr>
          <p:cNvSpPr>
            <a:spLocks noGrp="1"/>
          </p:cNvSpPr>
          <p:nvPr>
            <p:ph type="body" sz="quarter" idx="13"/>
          </p:nvPr>
        </p:nvSpPr>
        <p:spPr>
          <a:xfrm>
            <a:off x="858982" y="3048000"/>
            <a:ext cx="17657618" cy="9061450"/>
          </a:xfrm>
        </p:spPr>
        <p:txBody>
          <a:bodyPr>
            <a:normAutofit/>
          </a:bodyPr>
          <a:lstStyle/>
          <a:p>
            <a:pPr marL="514350" indent="-514350"/>
            <a:r>
              <a:rPr lang="en-US" sz="3600" b="1" dirty="0"/>
              <a:t>Produce 102 Rutherford cables (all cables for the US magnet deliverables)</a:t>
            </a:r>
          </a:p>
          <a:p>
            <a:pPr marL="859542" lvl="2" indent="-514350"/>
            <a:r>
              <a:rPr lang="en-US" sz="3200" dirty="0"/>
              <a:t>Conductor respool and prep for cabling</a:t>
            </a:r>
          </a:p>
          <a:p>
            <a:pPr marL="859542" lvl="2" indent="-514350"/>
            <a:r>
              <a:rPr lang="en-US" sz="3200" dirty="0"/>
              <a:t>Cabling operation, including in-situ QC</a:t>
            </a:r>
          </a:p>
          <a:p>
            <a:pPr marL="859542" lvl="2" indent="-514350"/>
            <a:r>
              <a:rPr lang="en-US" sz="3200" dirty="0"/>
              <a:t>Post-cabling QC using RRR measurements</a:t>
            </a:r>
          </a:p>
          <a:p>
            <a:pPr marL="859542" lvl="2" indent="-514350"/>
            <a:r>
              <a:rPr lang="en-US" sz="3200" dirty="0"/>
              <a:t>Manage production of cable insulation</a:t>
            </a:r>
          </a:p>
          <a:p>
            <a:pPr marL="859542" lvl="2" indent="-514350"/>
            <a:endParaRPr lang="en-US" sz="3600" dirty="0"/>
          </a:p>
          <a:p>
            <a:pPr marL="514350" indent="-514350"/>
            <a:endParaRPr lang="en-US" sz="3600" dirty="0"/>
          </a:p>
        </p:txBody>
      </p:sp>
      <p:sp>
        <p:nvSpPr>
          <p:cNvPr id="2" name="Title 1">
            <a:extLst>
              <a:ext uri="{FF2B5EF4-FFF2-40B4-BE49-F238E27FC236}">
                <a16:creationId xmlns:a16="http://schemas.microsoft.com/office/drawing/2014/main" id="{7F146072-07DF-E742-9482-C57EF212837B}"/>
              </a:ext>
            </a:extLst>
          </p:cNvPr>
          <p:cNvSpPr>
            <a:spLocks noGrp="1"/>
          </p:cNvSpPr>
          <p:nvPr>
            <p:ph type="title"/>
          </p:nvPr>
        </p:nvSpPr>
        <p:spPr/>
        <p:txBody>
          <a:bodyPr>
            <a:noAutofit/>
          </a:bodyPr>
          <a:lstStyle/>
          <a:p>
            <a:r>
              <a:rPr lang="en-US" sz="6400" dirty="0"/>
              <a:t>LBNL responsibilities are focused on </a:t>
            </a:r>
            <a:r>
              <a:rPr lang="en-US" sz="6400" u="sng" dirty="0"/>
              <a:t>cables</a:t>
            </a:r>
            <a:r>
              <a:rPr lang="en-US" sz="6400" dirty="0"/>
              <a:t> and </a:t>
            </a:r>
            <a:r>
              <a:rPr lang="en-US" sz="6400" u="sng" dirty="0"/>
              <a:t>magnet structures</a:t>
            </a:r>
          </a:p>
        </p:txBody>
      </p:sp>
      <p:sp>
        <p:nvSpPr>
          <p:cNvPr id="6" name="Content Placeholder 3">
            <a:extLst>
              <a:ext uri="{FF2B5EF4-FFF2-40B4-BE49-F238E27FC236}">
                <a16:creationId xmlns:a16="http://schemas.microsoft.com/office/drawing/2014/main" id="{5BD8003C-583B-7348-9DA5-5A2795C61846}"/>
              </a:ext>
            </a:extLst>
          </p:cNvPr>
          <p:cNvSpPr txBox="1">
            <a:spLocks/>
          </p:cNvSpPr>
          <p:nvPr/>
        </p:nvSpPr>
        <p:spPr>
          <a:xfrm>
            <a:off x="1848452" y="6504694"/>
            <a:ext cx="8572500" cy="5604756"/>
          </a:xfrm>
          <a:prstGeom prst="rect">
            <a:avLst/>
          </a:prstGeom>
        </p:spPr>
        <p:txBody>
          <a:bodyPr vert="horz" lIns="137160" tIns="34290" rIns="13716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40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Wingdings" pitchFamily="2" charset="2"/>
              <a:buChar char="Ø"/>
              <a:defRPr sz="3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ü"/>
              <a:defRPr sz="3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59542" lvl="2" indent="-514350"/>
            <a:endParaRPr lang="en-US" sz="2700" dirty="0"/>
          </a:p>
          <a:p>
            <a:pPr marL="433406" lvl="1" indent="-514350"/>
            <a:r>
              <a:rPr lang="en-US" sz="3000" b="1" dirty="0"/>
              <a:t>Fabricate 5 pre-series and 16+4 series production magnets</a:t>
            </a:r>
          </a:p>
          <a:p>
            <a:pPr marL="859542" lvl="2" indent="-514350"/>
            <a:r>
              <a:rPr lang="en-US" sz="3000" dirty="0"/>
              <a:t>Procurement of parts for 21 magnet assemblies	</a:t>
            </a:r>
          </a:p>
          <a:p>
            <a:pPr marL="859542" lvl="2" indent="-514350"/>
            <a:r>
              <a:rPr lang="en-US" sz="3000" dirty="0"/>
              <a:t>QC of vendor-fabricated components</a:t>
            </a:r>
          </a:p>
          <a:p>
            <a:pPr marL="859542" lvl="2" indent="-514350"/>
            <a:r>
              <a:rPr lang="en-US" sz="3000" dirty="0"/>
              <a:t>CMM of coils received from FNAL and BNL</a:t>
            </a:r>
          </a:p>
          <a:p>
            <a:pPr marL="859542" lvl="2" indent="-514350"/>
            <a:r>
              <a:rPr lang="en-US" sz="3000" dirty="0"/>
              <a:t>Magnet assembly and application of azimuthal and longitudinal prestress</a:t>
            </a:r>
          </a:p>
          <a:p>
            <a:pPr marL="859542" lvl="2" indent="-514350"/>
            <a:r>
              <a:rPr lang="en-US" sz="3000" dirty="0"/>
              <a:t>Shipment to BNL for vertical testing</a:t>
            </a:r>
          </a:p>
          <a:p>
            <a:pPr marL="514350" indent="-514350"/>
            <a:endParaRPr lang="en-US" sz="3300" dirty="0"/>
          </a:p>
        </p:txBody>
      </p:sp>
    </p:spTree>
    <p:extLst>
      <p:ext uri="{BB962C8B-B14F-4D97-AF65-F5344CB8AC3E}">
        <p14:creationId xmlns:p14="http://schemas.microsoft.com/office/powerpoint/2010/main" val="3242179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prstGeom prst="rect">
            <a:avLst/>
          </a:prstGeom>
        </p:spPr>
        <p:txBody>
          <a:bodyPr/>
          <a:lstStyle/>
          <a:p>
            <a:fld id="{668EFF3A-9903-FC4F-99F2-8A79E0BD1D46}" type="slidenum">
              <a:rPr lang="en-US" smtClean="0"/>
              <a:pPr/>
              <a:t>8</a:t>
            </a:fld>
            <a:endParaRPr lang="en-US" dirty="0"/>
          </a:p>
        </p:txBody>
      </p:sp>
      <p:sp>
        <p:nvSpPr>
          <p:cNvPr id="2" name="Title 1"/>
          <p:cNvSpPr>
            <a:spLocks noGrp="1"/>
          </p:cNvSpPr>
          <p:nvPr>
            <p:ph type="title"/>
          </p:nvPr>
        </p:nvSpPr>
        <p:spPr/>
        <p:txBody>
          <a:bodyPr>
            <a:normAutofit/>
          </a:bodyPr>
          <a:lstStyle/>
          <a:p>
            <a:r>
              <a:rPr lang="en-US" dirty="0"/>
              <a:t> Advanced Light Source Upgrade project: novel 9BA lattice magnets for a diffraction-limited soft X-ray storage ring</a:t>
            </a:r>
          </a:p>
        </p:txBody>
      </p:sp>
      <p:grpSp>
        <p:nvGrpSpPr>
          <p:cNvPr id="15" name="Group 14">
            <a:extLst>
              <a:ext uri="{FF2B5EF4-FFF2-40B4-BE49-F238E27FC236}">
                <a16:creationId xmlns:a16="http://schemas.microsoft.com/office/drawing/2014/main" id="{72AAA746-BF9E-4241-978F-630D97DEF489}"/>
              </a:ext>
            </a:extLst>
          </p:cNvPr>
          <p:cNvGrpSpPr>
            <a:grpSpLocks noChangeAspect="1"/>
          </p:cNvGrpSpPr>
          <p:nvPr/>
        </p:nvGrpSpPr>
        <p:grpSpPr>
          <a:xfrm>
            <a:off x="6220899" y="2560320"/>
            <a:ext cx="17666465" cy="9493134"/>
            <a:chOff x="3024850" y="2389958"/>
            <a:chExt cx="18288000" cy="9566854"/>
          </a:xfrm>
          <a:noFill/>
        </p:grpSpPr>
        <p:grpSp>
          <p:nvGrpSpPr>
            <p:cNvPr id="12" name="Group 11">
              <a:extLst>
                <a:ext uri="{FF2B5EF4-FFF2-40B4-BE49-F238E27FC236}">
                  <a16:creationId xmlns:a16="http://schemas.microsoft.com/office/drawing/2014/main" id="{C0903365-DFFB-5142-AF8C-9B27DC27488C}"/>
                </a:ext>
              </a:extLst>
            </p:cNvPr>
            <p:cNvGrpSpPr/>
            <p:nvPr/>
          </p:nvGrpSpPr>
          <p:grpSpPr>
            <a:xfrm>
              <a:off x="3024850" y="2992641"/>
              <a:ext cx="18288000" cy="8571490"/>
              <a:chOff x="0" y="1164040"/>
              <a:chExt cx="9144000" cy="4412975"/>
            </a:xfrm>
            <a:grpFill/>
          </p:grpSpPr>
          <p:pic>
            <p:nvPicPr>
              <p:cNvPr id="4" name="Picture 3">
                <a:extLst>
                  <a:ext uri="{FF2B5EF4-FFF2-40B4-BE49-F238E27FC236}">
                    <a16:creationId xmlns:a16="http://schemas.microsoft.com/office/drawing/2014/main" id="{60E07847-6ED1-D845-9F5C-C34C8CAB9C20}"/>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0" y="1164040"/>
                <a:ext cx="9144000" cy="4412975"/>
              </a:xfrm>
              <a:prstGeom prst="rect">
                <a:avLst/>
              </a:prstGeom>
              <a:grpFill/>
            </p:spPr>
          </p:pic>
          <p:sp>
            <p:nvSpPr>
              <p:cNvPr id="17" name="TextBox 16"/>
              <p:cNvSpPr txBox="1"/>
              <p:nvPr/>
            </p:nvSpPr>
            <p:spPr>
              <a:xfrm>
                <a:off x="3443608" y="2102646"/>
                <a:ext cx="559556" cy="401514"/>
              </a:xfrm>
              <a:prstGeom prst="rect">
                <a:avLst/>
              </a:prstGeom>
              <a:grpFill/>
            </p:spPr>
            <p:txBody>
              <a:bodyPr wrap="none" rtlCol="0">
                <a:spAutoFit/>
              </a:bodyPr>
              <a:lstStyle/>
              <a:p>
                <a:pPr algn="ctr"/>
                <a:r>
                  <a:rPr lang="en-US" sz="1800" b="1" dirty="0">
                    <a:solidFill>
                      <a:schemeClr val="bg1">
                        <a:lumMod val="50000"/>
                      </a:schemeClr>
                    </a:solidFill>
                    <a:latin typeface="Arial Narrow" charset="0"/>
                    <a:ea typeface="Arial Narrow" charset="0"/>
                    <a:cs typeface="Arial Narrow" charset="0"/>
                  </a:rPr>
                  <a:t>Linac</a:t>
                </a:r>
              </a:p>
              <a:p>
                <a:pPr algn="ctr"/>
                <a:r>
                  <a:rPr lang="en-US" sz="1576" dirty="0">
                    <a:solidFill>
                      <a:schemeClr val="bg1">
                        <a:lumMod val="50000"/>
                      </a:schemeClr>
                    </a:solidFill>
                    <a:latin typeface="Arial Narrow" charset="0"/>
                    <a:ea typeface="Arial Narrow" charset="0"/>
                    <a:cs typeface="Arial Narrow" charset="0"/>
                  </a:rPr>
                  <a:t>(existing)</a:t>
                </a:r>
              </a:p>
            </p:txBody>
          </p:sp>
          <p:sp>
            <p:nvSpPr>
              <p:cNvPr id="21" name="TextBox 20">
                <a:extLst>
                  <a:ext uri="{FF2B5EF4-FFF2-40B4-BE49-F238E27FC236}">
                    <a16:creationId xmlns:a16="http://schemas.microsoft.com/office/drawing/2014/main" id="{20FC845A-A2A5-A749-B1A1-0C4D848189AF}"/>
                  </a:ext>
                </a:extLst>
              </p:cNvPr>
              <p:cNvSpPr txBox="1"/>
              <p:nvPr/>
            </p:nvSpPr>
            <p:spPr>
              <a:xfrm>
                <a:off x="4786512" y="2102646"/>
                <a:ext cx="588939" cy="401514"/>
              </a:xfrm>
              <a:prstGeom prst="rect">
                <a:avLst/>
              </a:prstGeom>
              <a:grpFill/>
            </p:spPr>
            <p:txBody>
              <a:bodyPr wrap="none" rtlCol="0">
                <a:spAutoFit/>
              </a:bodyPr>
              <a:lstStyle/>
              <a:p>
                <a:pPr algn="ctr"/>
                <a:r>
                  <a:rPr lang="en-US" sz="1800" b="1" dirty="0">
                    <a:solidFill>
                      <a:schemeClr val="bg1">
                        <a:lumMod val="50000"/>
                      </a:schemeClr>
                    </a:solidFill>
                    <a:latin typeface="Arial Narrow" charset="0"/>
                    <a:ea typeface="Arial Narrow" charset="0"/>
                    <a:cs typeface="Arial Narrow" charset="0"/>
                  </a:rPr>
                  <a:t>Booster</a:t>
                </a:r>
              </a:p>
              <a:p>
                <a:pPr algn="ctr"/>
                <a:r>
                  <a:rPr lang="en-US" sz="1576" dirty="0">
                    <a:solidFill>
                      <a:schemeClr val="bg1">
                        <a:lumMod val="50000"/>
                      </a:schemeClr>
                    </a:solidFill>
                    <a:latin typeface="Arial Narrow" charset="0"/>
                    <a:ea typeface="Arial Narrow" charset="0"/>
                    <a:cs typeface="Arial Narrow" charset="0"/>
                  </a:rPr>
                  <a:t>(existing)</a:t>
                </a:r>
              </a:p>
            </p:txBody>
          </p:sp>
        </p:grpSp>
        <p:sp>
          <p:nvSpPr>
            <p:cNvPr id="8" name="Left Brace 7"/>
            <p:cNvSpPr/>
            <p:nvPr/>
          </p:nvSpPr>
          <p:spPr>
            <a:xfrm rot="16603247">
              <a:off x="9110024" y="8224675"/>
              <a:ext cx="843356" cy="4644210"/>
            </a:xfrm>
            <a:prstGeom prst="leftBrace">
              <a:avLst/>
            </a:prstGeom>
            <a:grpFill/>
            <a:ln>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5400"/>
            </a:p>
          </p:txBody>
        </p:sp>
        <p:sp>
          <p:nvSpPr>
            <p:cNvPr id="27" name="TextBox 26"/>
            <p:cNvSpPr txBox="1"/>
            <p:nvPr/>
          </p:nvSpPr>
          <p:spPr>
            <a:xfrm>
              <a:off x="7315200" y="10884820"/>
              <a:ext cx="3798696" cy="837450"/>
            </a:xfrm>
            <a:prstGeom prst="rect">
              <a:avLst/>
            </a:prstGeom>
            <a:grpFill/>
          </p:spPr>
          <p:txBody>
            <a:bodyPr wrap="none" rtlCol="0">
              <a:spAutoFit/>
            </a:bodyPr>
            <a:lstStyle/>
            <a:p>
              <a:r>
                <a:rPr lang="en-US" sz="3000" dirty="0">
                  <a:solidFill>
                    <a:srgbClr val="094769"/>
                  </a:solidFill>
                  <a:latin typeface="Arial Narrow" charset="0"/>
                  <a:ea typeface="Arial Narrow" charset="0"/>
                  <a:cs typeface="Arial Narrow" charset="0"/>
                </a:rPr>
                <a:t>Std. </a:t>
              </a:r>
              <a:r>
                <a:rPr lang="en-US" sz="4800" dirty="0">
                  <a:solidFill>
                    <a:srgbClr val="094769"/>
                  </a:solidFill>
                  <a:latin typeface="Arial Narrow" charset="0"/>
                  <a:ea typeface="Arial Narrow" charset="0"/>
                  <a:cs typeface="Arial Narrow" charset="0"/>
                </a:rPr>
                <a:t>ARC</a:t>
              </a:r>
              <a:r>
                <a:rPr lang="en-US" sz="3000" dirty="0">
                  <a:solidFill>
                    <a:srgbClr val="094769"/>
                  </a:solidFill>
                  <a:latin typeface="Arial Narrow" charset="0"/>
                  <a:ea typeface="Arial Narrow" charset="0"/>
                  <a:cs typeface="Arial Narrow" charset="0"/>
                </a:rPr>
                <a:t> Sector (9X) </a:t>
              </a:r>
            </a:p>
          </p:txBody>
        </p:sp>
        <p:sp>
          <p:nvSpPr>
            <p:cNvPr id="36" name="TextBox 35"/>
            <p:cNvSpPr txBox="1"/>
            <p:nvPr/>
          </p:nvSpPr>
          <p:spPr>
            <a:xfrm>
              <a:off x="4396312" y="2546993"/>
              <a:ext cx="3108829" cy="1294617"/>
            </a:xfrm>
            <a:prstGeom prst="rect">
              <a:avLst/>
            </a:prstGeom>
            <a:grpFill/>
          </p:spPr>
          <p:txBody>
            <a:bodyPr wrap="none" rtlCol="0">
              <a:spAutoFit/>
            </a:bodyPr>
            <a:lstStyle/>
            <a:p>
              <a:pPr algn="ctr"/>
              <a:r>
                <a:rPr lang="en-US" sz="3000" dirty="0">
                  <a:solidFill>
                    <a:srgbClr val="094769"/>
                  </a:solidFill>
                  <a:latin typeface="Arial Narrow" charset="0"/>
                  <a:ea typeface="Arial Narrow" charset="0"/>
                  <a:cs typeface="Arial Narrow" charset="0"/>
                </a:rPr>
                <a:t>ARC Sector 04 </a:t>
              </a:r>
            </a:p>
            <a:p>
              <a:pPr algn="ctr"/>
              <a:r>
                <a:rPr lang="en-US" sz="3000" dirty="0" err="1">
                  <a:solidFill>
                    <a:srgbClr val="094769"/>
                  </a:solidFill>
                  <a:latin typeface="Arial Narrow" charset="0"/>
                  <a:ea typeface="Arial Narrow" charset="0"/>
                  <a:cs typeface="Arial Narrow" charset="0"/>
                </a:rPr>
                <a:t>Superbend</a:t>
              </a:r>
              <a:endParaRPr lang="en-US" sz="3000" dirty="0">
                <a:solidFill>
                  <a:srgbClr val="094769"/>
                </a:solidFill>
                <a:latin typeface="Arial Narrow" charset="0"/>
                <a:ea typeface="Arial Narrow" charset="0"/>
                <a:cs typeface="Arial Narrow" charset="0"/>
              </a:endParaRPr>
            </a:p>
          </p:txBody>
        </p:sp>
        <p:sp>
          <p:nvSpPr>
            <p:cNvPr id="37" name="Left Brace 36"/>
            <p:cNvSpPr/>
            <p:nvPr/>
          </p:nvSpPr>
          <p:spPr>
            <a:xfrm rot="2181002">
              <a:off x="3830876" y="5255511"/>
              <a:ext cx="523340" cy="1033162"/>
            </a:xfrm>
            <a:prstGeom prst="leftBrace">
              <a:avLst/>
            </a:prstGeom>
            <a:grpFill/>
            <a:ln>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5400"/>
            </a:p>
          </p:txBody>
        </p:sp>
        <p:sp>
          <p:nvSpPr>
            <p:cNvPr id="9" name="Freeform 8"/>
            <p:cNvSpPr/>
            <p:nvPr/>
          </p:nvSpPr>
          <p:spPr>
            <a:xfrm>
              <a:off x="3641950" y="3308993"/>
              <a:ext cx="1071076" cy="2224586"/>
            </a:xfrm>
            <a:custGeom>
              <a:avLst/>
              <a:gdLst>
                <a:gd name="connsiteX0" fmla="*/ 112458 w 535538"/>
                <a:gd name="connsiteY0" fmla="*/ 1112293 h 1112293"/>
                <a:gd name="connsiteX1" fmla="*/ 3276 w 535538"/>
                <a:gd name="connsiteY1" fmla="*/ 873457 h 1112293"/>
                <a:gd name="connsiteX2" fmla="*/ 44219 w 535538"/>
                <a:gd name="connsiteY2" fmla="*/ 416257 h 1112293"/>
                <a:gd name="connsiteX3" fmla="*/ 201168 w 535538"/>
                <a:gd name="connsiteY3" fmla="*/ 88710 h 1112293"/>
                <a:gd name="connsiteX4" fmla="*/ 535538 w 535538"/>
                <a:gd name="connsiteY4" fmla="*/ 0 h 1112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538" h="1112293">
                  <a:moveTo>
                    <a:pt x="112458" y="1112293"/>
                  </a:moveTo>
                  <a:cubicBezTo>
                    <a:pt x="63553" y="1050878"/>
                    <a:pt x="14649" y="989463"/>
                    <a:pt x="3276" y="873457"/>
                  </a:cubicBezTo>
                  <a:cubicBezTo>
                    <a:pt x="-8097" y="757451"/>
                    <a:pt x="11237" y="547048"/>
                    <a:pt x="44219" y="416257"/>
                  </a:cubicBezTo>
                  <a:cubicBezTo>
                    <a:pt x="77201" y="285466"/>
                    <a:pt x="119282" y="158086"/>
                    <a:pt x="201168" y="88710"/>
                  </a:cubicBezTo>
                  <a:cubicBezTo>
                    <a:pt x="283054" y="19334"/>
                    <a:pt x="409296" y="9667"/>
                    <a:pt x="535538" y="0"/>
                  </a:cubicBezTo>
                </a:path>
              </a:pathLst>
            </a:custGeom>
            <a:grpFill/>
            <a:ln w="25400">
              <a:solidFill>
                <a:schemeClr val="tx2"/>
              </a:solidFill>
              <a:headEnd type="arrow"/>
              <a:tailEnd type="non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400"/>
            </a:p>
          </p:txBody>
        </p:sp>
        <p:sp>
          <p:nvSpPr>
            <p:cNvPr id="38" name="Left Brace 37"/>
            <p:cNvSpPr/>
            <p:nvPr/>
          </p:nvSpPr>
          <p:spPr>
            <a:xfrm rot="5400000">
              <a:off x="12680754" y="2578547"/>
              <a:ext cx="523340" cy="1547150"/>
            </a:xfrm>
            <a:prstGeom prst="leftBrace">
              <a:avLst/>
            </a:prstGeom>
            <a:grpFill/>
            <a:ln>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5400"/>
            </a:p>
          </p:txBody>
        </p:sp>
        <p:sp>
          <p:nvSpPr>
            <p:cNvPr id="39" name="Left Brace 38"/>
            <p:cNvSpPr/>
            <p:nvPr/>
          </p:nvSpPr>
          <p:spPr>
            <a:xfrm rot="12583258">
              <a:off x="20004012" y="6973373"/>
              <a:ext cx="523340" cy="1793526"/>
            </a:xfrm>
            <a:prstGeom prst="leftBrace">
              <a:avLst/>
            </a:prstGeom>
            <a:grpFill/>
            <a:ln>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5400"/>
            </a:p>
          </p:txBody>
        </p:sp>
        <p:sp>
          <p:nvSpPr>
            <p:cNvPr id="40" name="TextBox 39"/>
            <p:cNvSpPr txBox="1"/>
            <p:nvPr/>
          </p:nvSpPr>
          <p:spPr>
            <a:xfrm>
              <a:off x="17794225" y="10471429"/>
              <a:ext cx="2993391" cy="1294617"/>
            </a:xfrm>
            <a:prstGeom prst="rect">
              <a:avLst/>
            </a:prstGeom>
            <a:grpFill/>
          </p:spPr>
          <p:txBody>
            <a:bodyPr wrap="none" rtlCol="0">
              <a:spAutoFit/>
            </a:bodyPr>
            <a:lstStyle/>
            <a:p>
              <a:pPr algn="ctr"/>
              <a:r>
                <a:rPr lang="en-US" sz="3000" dirty="0">
                  <a:solidFill>
                    <a:srgbClr val="094769"/>
                  </a:solidFill>
                  <a:latin typeface="Arial Narrow" charset="0"/>
                  <a:ea typeface="Arial Narrow" charset="0"/>
                  <a:cs typeface="Arial Narrow" charset="0"/>
                </a:rPr>
                <a:t>ARC Sector 12</a:t>
              </a:r>
            </a:p>
            <a:p>
              <a:pPr algn="ctr"/>
              <a:r>
                <a:rPr lang="en-US" sz="3000" dirty="0" err="1">
                  <a:solidFill>
                    <a:srgbClr val="094769"/>
                  </a:solidFill>
                  <a:latin typeface="Arial Narrow" charset="0"/>
                  <a:ea typeface="Arial Narrow" charset="0"/>
                  <a:cs typeface="Arial Narrow" charset="0"/>
                </a:rPr>
                <a:t>Superbend</a:t>
              </a:r>
              <a:endParaRPr lang="en-US" sz="3000" dirty="0">
                <a:solidFill>
                  <a:srgbClr val="094769"/>
                </a:solidFill>
                <a:latin typeface="Arial Narrow" charset="0"/>
                <a:ea typeface="Arial Narrow" charset="0"/>
                <a:cs typeface="Arial Narrow" charset="0"/>
              </a:endParaRPr>
            </a:p>
          </p:txBody>
        </p:sp>
        <p:sp>
          <p:nvSpPr>
            <p:cNvPr id="10" name="Freeform 9"/>
            <p:cNvSpPr/>
            <p:nvPr/>
          </p:nvSpPr>
          <p:spPr>
            <a:xfrm>
              <a:off x="19409557" y="8031119"/>
              <a:ext cx="1435374" cy="2620370"/>
            </a:xfrm>
            <a:custGeom>
              <a:avLst/>
              <a:gdLst>
                <a:gd name="connsiteX0" fmla="*/ 574261 w 717687"/>
                <a:gd name="connsiteY0" fmla="*/ 0 h 1310185"/>
                <a:gd name="connsiteX1" fmla="*/ 656147 w 717687"/>
                <a:gd name="connsiteY1" fmla="*/ 75062 h 1310185"/>
                <a:gd name="connsiteX2" fmla="*/ 717562 w 717687"/>
                <a:gd name="connsiteY2" fmla="*/ 252483 h 1310185"/>
                <a:gd name="connsiteX3" fmla="*/ 662971 w 717687"/>
                <a:gd name="connsiteY3" fmla="*/ 484495 h 1310185"/>
                <a:gd name="connsiteX4" fmla="*/ 417312 w 717687"/>
                <a:gd name="connsiteY4" fmla="*/ 764274 h 1310185"/>
                <a:gd name="connsiteX5" fmla="*/ 89765 w 717687"/>
                <a:gd name="connsiteY5" fmla="*/ 982638 h 1310185"/>
                <a:gd name="connsiteX6" fmla="*/ 7879 w 717687"/>
                <a:gd name="connsiteY6" fmla="*/ 1187355 h 1310185"/>
                <a:gd name="connsiteX7" fmla="*/ 7879 w 717687"/>
                <a:gd name="connsiteY7" fmla="*/ 1310185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687" h="1310185">
                  <a:moveTo>
                    <a:pt x="574261" y="0"/>
                  </a:moveTo>
                  <a:cubicBezTo>
                    <a:pt x="603262" y="16491"/>
                    <a:pt x="632264" y="32982"/>
                    <a:pt x="656147" y="75062"/>
                  </a:cubicBezTo>
                  <a:cubicBezTo>
                    <a:pt x="680030" y="117142"/>
                    <a:pt x="716425" y="184244"/>
                    <a:pt x="717562" y="252483"/>
                  </a:cubicBezTo>
                  <a:cubicBezTo>
                    <a:pt x="718699" y="320722"/>
                    <a:pt x="713013" y="399197"/>
                    <a:pt x="662971" y="484495"/>
                  </a:cubicBezTo>
                  <a:cubicBezTo>
                    <a:pt x="612929" y="569793"/>
                    <a:pt x="512846" y="681250"/>
                    <a:pt x="417312" y="764274"/>
                  </a:cubicBezTo>
                  <a:cubicBezTo>
                    <a:pt x="321778" y="847298"/>
                    <a:pt x="158004" y="912125"/>
                    <a:pt x="89765" y="982638"/>
                  </a:cubicBezTo>
                  <a:cubicBezTo>
                    <a:pt x="21526" y="1053152"/>
                    <a:pt x="21527" y="1132764"/>
                    <a:pt x="7879" y="1187355"/>
                  </a:cubicBezTo>
                  <a:cubicBezTo>
                    <a:pt x="-5769" y="1241946"/>
                    <a:pt x="1055" y="1276065"/>
                    <a:pt x="7879" y="1310185"/>
                  </a:cubicBezTo>
                </a:path>
              </a:pathLst>
            </a:custGeom>
            <a:grpFill/>
            <a:ln w="25400">
              <a:solidFill>
                <a:schemeClr val="tx2"/>
              </a:solidFill>
              <a:headEnd type="arrow"/>
              <a:tailEnd type="non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400"/>
            </a:p>
          </p:txBody>
        </p:sp>
        <p:sp>
          <p:nvSpPr>
            <p:cNvPr id="18" name="TextBox 17"/>
            <p:cNvSpPr txBox="1"/>
            <p:nvPr/>
          </p:nvSpPr>
          <p:spPr>
            <a:xfrm>
              <a:off x="3817906" y="10662195"/>
              <a:ext cx="2170638" cy="1294617"/>
            </a:xfrm>
            <a:prstGeom prst="rect">
              <a:avLst/>
            </a:prstGeom>
            <a:grpFill/>
          </p:spPr>
          <p:txBody>
            <a:bodyPr wrap="none" rtlCol="0">
              <a:spAutoFit/>
            </a:bodyPr>
            <a:lstStyle/>
            <a:p>
              <a:pPr algn="ctr"/>
              <a:r>
                <a:rPr lang="en-US" sz="3000" dirty="0">
                  <a:solidFill>
                    <a:srgbClr val="094769"/>
                  </a:solidFill>
                  <a:latin typeface="Arial Narrow" charset="0"/>
                  <a:ea typeface="Arial Narrow" charset="0"/>
                  <a:cs typeface="Arial Narrow" charset="0"/>
                </a:rPr>
                <a:t>Storage </a:t>
              </a:r>
            </a:p>
            <a:p>
              <a:pPr algn="ctr"/>
              <a:r>
                <a:rPr lang="en-US" sz="3000" dirty="0">
                  <a:solidFill>
                    <a:srgbClr val="094769"/>
                  </a:solidFill>
                  <a:latin typeface="Arial Narrow" charset="0"/>
                  <a:ea typeface="Arial Narrow" charset="0"/>
                  <a:cs typeface="Arial Narrow" charset="0"/>
                </a:rPr>
                <a:t>Ring (SR) </a:t>
              </a:r>
            </a:p>
          </p:txBody>
        </p:sp>
        <p:sp>
          <p:nvSpPr>
            <p:cNvPr id="3" name="Freeform 2"/>
            <p:cNvSpPr/>
            <p:nvPr/>
          </p:nvSpPr>
          <p:spPr>
            <a:xfrm>
              <a:off x="4740322" y="8720921"/>
              <a:ext cx="276900" cy="1924334"/>
            </a:xfrm>
            <a:custGeom>
              <a:avLst/>
              <a:gdLst>
                <a:gd name="connsiteX0" fmla="*/ 68239 w 138450"/>
                <a:gd name="connsiteY0" fmla="*/ 962167 h 962167"/>
                <a:gd name="connsiteX1" fmla="*/ 136478 w 138450"/>
                <a:gd name="connsiteY1" fmla="*/ 655092 h 962167"/>
                <a:gd name="connsiteX2" fmla="*/ 0 w 138450"/>
                <a:gd name="connsiteY2" fmla="*/ 0 h 962167"/>
              </a:gdLst>
              <a:ahLst/>
              <a:cxnLst>
                <a:cxn ang="0">
                  <a:pos x="connsiteX0" y="connsiteY0"/>
                </a:cxn>
                <a:cxn ang="0">
                  <a:pos x="connsiteX1" y="connsiteY1"/>
                </a:cxn>
                <a:cxn ang="0">
                  <a:pos x="connsiteX2" y="connsiteY2"/>
                </a:cxn>
              </a:cxnLst>
              <a:rect l="l" t="t" r="r" b="b"/>
              <a:pathLst>
                <a:path w="138450" h="962167">
                  <a:moveTo>
                    <a:pt x="68239" y="962167"/>
                  </a:moveTo>
                  <a:cubicBezTo>
                    <a:pt x="108045" y="888810"/>
                    <a:pt x="147851" y="815453"/>
                    <a:pt x="136478" y="655092"/>
                  </a:cubicBezTo>
                  <a:cubicBezTo>
                    <a:pt x="125105" y="494731"/>
                    <a:pt x="62552" y="247365"/>
                    <a:pt x="0" y="0"/>
                  </a:cubicBezTo>
                </a:path>
              </a:pathLst>
            </a:custGeom>
            <a:grpFill/>
            <a:ln w="25400">
              <a:solidFill>
                <a:schemeClr val="tx2"/>
              </a:solidFill>
              <a:tailEnd type="arrow"/>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400"/>
            </a:p>
          </p:txBody>
        </p:sp>
        <p:sp>
          <p:nvSpPr>
            <p:cNvPr id="20" name="TextBox 19"/>
            <p:cNvSpPr txBox="1"/>
            <p:nvPr/>
          </p:nvSpPr>
          <p:spPr>
            <a:xfrm>
              <a:off x="7742996" y="6343250"/>
              <a:ext cx="2880053" cy="1294617"/>
            </a:xfrm>
            <a:prstGeom prst="rect">
              <a:avLst/>
            </a:prstGeom>
            <a:grpFill/>
          </p:spPr>
          <p:txBody>
            <a:bodyPr wrap="none" rtlCol="0">
              <a:spAutoFit/>
            </a:bodyPr>
            <a:lstStyle/>
            <a:p>
              <a:pPr algn="ctr"/>
              <a:r>
                <a:rPr lang="en-US" sz="3000" b="1" dirty="0">
                  <a:solidFill>
                    <a:srgbClr val="094769"/>
                  </a:solidFill>
                  <a:latin typeface="Arial Narrow" charset="0"/>
                  <a:ea typeface="Arial Narrow" charset="0"/>
                  <a:cs typeface="Arial Narrow" charset="0"/>
                </a:rPr>
                <a:t>Accumulator </a:t>
              </a:r>
            </a:p>
            <a:p>
              <a:pPr algn="ctr"/>
              <a:r>
                <a:rPr lang="en-US" sz="3000" b="1" dirty="0">
                  <a:solidFill>
                    <a:srgbClr val="094769"/>
                  </a:solidFill>
                  <a:latin typeface="Arial Narrow" charset="0"/>
                  <a:ea typeface="Arial Narrow" charset="0"/>
                  <a:cs typeface="Arial Narrow" charset="0"/>
                </a:rPr>
                <a:t>Ring (AR) </a:t>
              </a:r>
            </a:p>
          </p:txBody>
        </p:sp>
        <p:sp>
          <p:nvSpPr>
            <p:cNvPr id="6" name="Freeform 5"/>
            <p:cNvSpPr/>
            <p:nvPr/>
          </p:nvSpPr>
          <p:spPr>
            <a:xfrm>
              <a:off x="6050509" y="7178723"/>
              <a:ext cx="2101754" cy="424010"/>
            </a:xfrm>
            <a:custGeom>
              <a:avLst/>
              <a:gdLst>
                <a:gd name="connsiteX0" fmla="*/ 1050877 w 1050877"/>
                <a:gd name="connsiteY0" fmla="*/ 0 h 212005"/>
                <a:gd name="connsiteX1" fmla="*/ 839337 w 1050877"/>
                <a:gd name="connsiteY1" fmla="*/ 129654 h 212005"/>
                <a:gd name="connsiteX2" fmla="*/ 457200 w 1050877"/>
                <a:gd name="connsiteY2" fmla="*/ 211540 h 212005"/>
                <a:gd name="connsiteX3" fmla="*/ 0 w 1050877"/>
                <a:gd name="connsiteY3" fmla="*/ 156949 h 212005"/>
              </a:gdLst>
              <a:ahLst/>
              <a:cxnLst>
                <a:cxn ang="0">
                  <a:pos x="connsiteX0" y="connsiteY0"/>
                </a:cxn>
                <a:cxn ang="0">
                  <a:pos x="connsiteX1" y="connsiteY1"/>
                </a:cxn>
                <a:cxn ang="0">
                  <a:pos x="connsiteX2" y="connsiteY2"/>
                </a:cxn>
                <a:cxn ang="0">
                  <a:pos x="connsiteX3" y="connsiteY3"/>
                </a:cxn>
              </a:cxnLst>
              <a:rect l="l" t="t" r="r" b="b"/>
              <a:pathLst>
                <a:path w="1050877" h="212005">
                  <a:moveTo>
                    <a:pt x="1050877" y="0"/>
                  </a:moveTo>
                  <a:cubicBezTo>
                    <a:pt x="994580" y="47198"/>
                    <a:pt x="938283" y="94397"/>
                    <a:pt x="839337" y="129654"/>
                  </a:cubicBezTo>
                  <a:cubicBezTo>
                    <a:pt x="740391" y="164911"/>
                    <a:pt x="597089" y="206991"/>
                    <a:pt x="457200" y="211540"/>
                  </a:cubicBezTo>
                  <a:cubicBezTo>
                    <a:pt x="317310" y="216089"/>
                    <a:pt x="158655" y="186519"/>
                    <a:pt x="0" y="156949"/>
                  </a:cubicBezTo>
                </a:path>
              </a:pathLst>
            </a:custGeom>
            <a:grpFill/>
            <a:ln w="25400">
              <a:solidFill>
                <a:schemeClr val="tx2"/>
              </a:solidFill>
              <a:tailEnd type="arrow"/>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400"/>
            </a:p>
          </p:txBody>
        </p:sp>
        <p:sp>
          <p:nvSpPr>
            <p:cNvPr id="22" name="TextBox 21"/>
            <p:cNvSpPr txBox="1"/>
            <p:nvPr/>
          </p:nvSpPr>
          <p:spPr>
            <a:xfrm>
              <a:off x="18860606" y="2389958"/>
              <a:ext cx="2009027" cy="1883080"/>
            </a:xfrm>
            <a:prstGeom prst="rect">
              <a:avLst/>
            </a:prstGeom>
            <a:grpFill/>
          </p:spPr>
          <p:txBody>
            <a:bodyPr wrap="none" rtlCol="0">
              <a:spAutoFit/>
            </a:bodyPr>
            <a:lstStyle/>
            <a:p>
              <a:pPr algn="ctr"/>
              <a:r>
                <a:rPr lang="en-US" sz="3000" b="1" dirty="0">
                  <a:solidFill>
                    <a:srgbClr val="094769"/>
                  </a:solidFill>
                  <a:latin typeface="Arial Narrow" charset="0"/>
                  <a:ea typeface="Arial Narrow" charset="0"/>
                  <a:cs typeface="Arial Narrow" charset="0"/>
                </a:rPr>
                <a:t>BTA </a:t>
              </a:r>
            </a:p>
            <a:p>
              <a:pPr algn="ctr"/>
              <a:r>
                <a:rPr lang="en-US" sz="3000" b="1" dirty="0">
                  <a:solidFill>
                    <a:srgbClr val="094769"/>
                  </a:solidFill>
                  <a:latin typeface="Arial Narrow" charset="0"/>
                  <a:ea typeface="Arial Narrow" charset="0"/>
                  <a:cs typeface="Arial Narrow" charset="0"/>
                </a:rPr>
                <a:t>Transfer </a:t>
              </a:r>
            </a:p>
            <a:p>
              <a:pPr algn="ctr"/>
              <a:r>
                <a:rPr lang="en-US" sz="3000" b="1" dirty="0">
                  <a:solidFill>
                    <a:srgbClr val="094769"/>
                  </a:solidFill>
                  <a:latin typeface="Arial Narrow" charset="0"/>
                  <a:ea typeface="Arial Narrow" charset="0"/>
                  <a:cs typeface="Arial Narrow" charset="0"/>
                </a:rPr>
                <a:t>Line </a:t>
              </a:r>
            </a:p>
          </p:txBody>
        </p:sp>
        <p:sp>
          <p:nvSpPr>
            <p:cNvPr id="7" name="Freeform 6"/>
            <p:cNvSpPr/>
            <p:nvPr/>
          </p:nvSpPr>
          <p:spPr>
            <a:xfrm>
              <a:off x="17580630" y="3411941"/>
              <a:ext cx="1817388" cy="3521122"/>
            </a:xfrm>
            <a:custGeom>
              <a:avLst/>
              <a:gdLst>
                <a:gd name="connsiteX0" fmla="*/ 601619 w 908694"/>
                <a:gd name="connsiteY0" fmla="*/ 0 h 1760561"/>
                <a:gd name="connsiteX1" fmla="*/ 403727 w 908694"/>
                <a:gd name="connsiteY1" fmla="*/ 34120 h 1760561"/>
                <a:gd name="connsiteX2" fmla="*/ 199010 w 908694"/>
                <a:gd name="connsiteY2" fmla="*/ 177421 h 1760561"/>
                <a:gd name="connsiteX3" fmla="*/ 21589 w 908694"/>
                <a:gd name="connsiteY3" fmla="*/ 668740 h 1760561"/>
                <a:gd name="connsiteX4" fmla="*/ 69357 w 908694"/>
                <a:gd name="connsiteY4" fmla="*/ 1385248 h 1760561"/>
                <a:gd name="connsiteX5" fmla="*/ 615267 w 908694"/>
                <a:gd name="connsiteY5" fmla="*/ 1637731 h 1760561"/>
                <a:gd name="connsiteX6" fmla="*/ 908694 w 908694"/>
                <a:gd name="connsiteY6" fmla="*/ 1760561 h 17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694" h="1760561">
                  <a:moveTo>
                    <a:pt x="601619" y="0"/>
                  </a:moveTo>
                  <a:cubicBezTo>
                    <a:pt x="536223" y="2275"/>
                    <a:pt x="470828" y="4550"/>
                    <a:pt x="403727" y="34120"/>
                  </a:cubicBezTo>
                  <a:cubicBezTo>
                    <a:pt x="336626" y="63690"/>
                    <a:pt x="262700" y="71651"/>
                    <a:pt x="199010" y="177421"/>
                  </a:cubicBezTo>
                  <a:cubicBezTo>
                    <a:pt x="135320" y="283191"/>
                    <a:pt x="43198" y="467435"/>
                    <a:pt x="21589" y="668740"/>
                  </a:cubicBezTo>
                  <a:cubicBezTo>
                    <a:pt x="-20" y="870045"/>
                    <a:pt x="-29589" y="1223750"/>
                    <a:pt x="69357" y="1385248"/>
                  </a:cubicBezTo>
                  <a:cubicBezTo>
                    <a:pt x="168303" y="1546746"/>
                    <a:pt x="475378" y="1575179"/>
                    <a:pt x="615267" y="1637731"/>
                  </a:cubicBezTo>
                  <a:cubicBezTo>
                    <a:pt x="755156" y="1700283"/>
                    <a:pt x="831925" y="1730422"/>
                    <a:pt x="908694" y="1760561"/>
                  </a:cubicBezTo>
                </a:path>
              </a:pathLst>
            </a:custGeom>
            <a:grpFill/>
            <a:ln w="25400">
              <a:solidFill>
                <a:schemeClr val="tx2"/>
              </a:solidFill>
              <a:tailEnd type="arrow"/>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400"/>
            </a:p>
          </p:txBody>
        </p:sp>
        <p:sp>
          <p:nvSpPr>
            <p:cNvPr id="24" name="TextBox 23"/>
            <p:cNvSpPr txBox="1"/>
            <p:nvPr/>
          </p:nvSpPr>
          <p:spPr>
            <a:xfrm>
              <a:off x="11808666" y="6553201"/>
              <a:ext cx="3201179" cy="1294617"/>
            </a:xfrm>
            <a:prstGeom prst="rect">
              <a:avLst/>
            </a:prstGeom>
            <a:grpFill/>
          </p:spPr>
          <p:txBody>
            <a:bodyPr wrap="none" rtlCol="0">
              <a:spAutoFit/>
            </a:bodyPr>
            <a:lstStyle/>
            <a:p>
              <a:pPr algn="ctr"/>
              <a:r>
                <a:rPr lang="en-US" sz="3000" b="1" dirty="0">
                  <a:solidFill>
                    <a:srgbClr val="094769"/>
                  </a:solidFill>
                  <a:latin typeface="Arial Narrow" charset="0"/>
                  <a:ea typeface="Arial Narrow" charset="0"/>
                  <a:cs typeface="Arial Narrow" charset="0"/>
                </a:rPr>
                <a:t>ATS &amp; STS </a:t>
              </a:r>
            </a:p>
            <a:p>
              <a:pPr algn="ctr"/>
              <a:r>
                <a:rPr lang="en-US" sz="3000" b="1" dirty="0">
                  <a:solidFill>
                    <a:srgbClr val="094769"/>
                  </a:solidFill>
                  <a:latin typeface="Arial Narrow" charset="0"/>
                  <a:ea typeface="Arial Narrow" charset="0"/>
                  <a:cs typeface="Arial Narrow" charset="0"/>
                </a:rPr>
                <a:t>Transfer Lines </a:t>
              </a:r>
            </a:p>
          </p:txBody>
        </p:sp>
        <p:sp>
          <p:nvSpPr>
            <p:cNvPr id="11" name="Freeform 10"/>
            <p:cNvSpPr/>
            <p:nvPr/>
          </p:nvSpPr>
          <p:spPr>
            <a:xfrm>
              <a:off x="14798723" y="7274257"/>
              <a:ext cx="2813498" cy="1351130"/>
            </a:xfrm>
            <a:custGeom>
              <a:avLst/>
              <a:gdLst>
                <a:gd name="connsiteX0" fmla="*/ 0 w 1406749"/>
                <a:gd name="connsiteY0" fmla="*/ 0 h 675565"/>
                <a:gd name="connsiteX1" fmla="*/ 641445 w 1406749"/>
                <a:gd name="connsiteY1" fmla="*/ 68239 h 675565"/>
                <a:gd name="connsiteX2" fmla="*/ 1282890 w 1406749"/>
                <a:gd name="connsiteY2" fmla="*/ 143302 h 675565"/>
                <a:gd name="connsiteX3" fmla="*/ 1378424 w 1406749"/>
                <a:gd name="connsiteY3" fmla="*/ 409433 h 675565"/>
                <a:gd name="connsiteX4" fmla="*/ 934872 w 1406749"/>
                <a:gd name="connsiteY4" fmla="*/ 675565 h 675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6749" h="675565">
                  <a:moveTo>
                    <a:pt x="0" y="0"/>
                  </a:moveTo>
                  <a:lnTo>
                    <a:pt x="641445" y="68239"/>
                  </a:lnTo>
                  <a:cubicBezTo>
                    <a:pt x="855260" y="92123"/>
                    <a:pt x="1160060" y="86436"/>
                    <a:pt x="1282890" y="143302"/>
                  </a:cubicBezTo>
                  <a:cubicBezTo>
                    <a:pt x="1405720" y="200168"/>
                    <a:pt x="1436427" y="320723"/>
                    <a:pt x="1378424" y="409433"/>
                  </a:cubicBezTo>
                  <a:cubicBezTo>
                    <a:pt x="1320421" y="498143"/>
                    <a:pt x="1127646" y="586854"/>
                    <a:pt x="934872" y="675565"/>
                  </a:cubicBezTo>
                </a:path>
              </a:pathLst>
            </a:custGeom>
            <a:grpFill/>
            <a:ln w="25400">
              <a:solidFill>
                <a:schemeClr val="tx2"/>
              </a:solidFill>
              <a:tailEnd type="arrow"/>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400"/>
            </a:p>
          </p:txBody>
        </p:sp>
        <p:sp>
          <p:nvSpPr>
            <p:cNvPr id="13" name="Freeform 12"/>
            <p:cNvSpPr/>
            <p:nvPr/>
          </p:nvSpPr>
          <p:spPr>
            <a:xfrm>
              <a:off x="14826019" y="7233315"/>
              <a:ext cx="4694830" cy="576974"/>
            </a:xfrm>
            <a:custGeom>
              <a:avLst/>
              <a:gdLst>
                <a:gd name="connsiteX0" fmla="*/ 0 w 2347415"/>
                <a:gd name="connsiteY0" fmla="*/ 6824 h 288487"/>
                <a:gd name="connsiteX1" fmla="*/ 477672 w 2347415"/>
                <a:gd name="connsiteY1" fmla="*/ 95534 h 288487"/>
                <a:gd name="connsiteX2" fmla="*/ 1098645 w 2347415"/>
                <a:gd name="connsiteY2" fmla="*/ 122830 h 288487"/>
                <a:gd name="connsiteX3" fmla="*/ 1678675 w 2347415"/>
                <a:gd name="connsiteY3" fmla="*/ 286603 h 288487"/>
                <a:gd name="connsiteX4" fmla="*/ 2347415 w 2347415"/>
                <a:gd name="connsiteY4" fmla="*/ 0 h 288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7415" h="288487">
                  <a:moveTo>
                    <a:pt x="0" y="6824"/>
                  </a:moveTo>
                  <a:cubicBezTo>
                    <a:pt x="147282" y="41512"/>
                    <a:pt x="294565" y="76200"/>
                    <a:pt x="477672" y="95534"/>
                  </a:cubicBezTo>
                  <a:cubicBezTo>
                    <a:pt x="660780" y="114868"/>
                    <a:pt x="898478" y="90985"/>
                    <a:pt x="1098645" y="122830"/>
                  </a:cubicBezTo>
                  <a:cubicBezTo>
                    <a:pt x="1298812" y="154675"/>
                    <a:pt x="1470547" y="307075"/>
                    <a:pt x="1678675" y="286603"/>
                  </a:cubicBezTo>
                  <a:cubicBezTo>
                    <a:pt x="1886803" y="266131"/>
                    <a:pt x="2117109" y="133065"/>
                    <a:pt x="2347415" y="0"/>
                  </a:cubicBezTo>
                </a:path>
              </a:pathLst>
            </a:custGeom>
            <a:grpFill/>
            <a:ln w="25400">
              <a:solidFill>
                <a:schemeClr val="tx2"/>
              </a:solidFill>
              <a:tailEnd type="arrow"/>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400"/>
            </a:p>
          </p:txBody>
        </p:sp>
      </p:grpSp>
      <p:sp>
        <p:nvSpPr>
          <p:cNvPr id="16" name="TextBox 15">
            <a:extLst>
              <a:ext uri="{FF2B5EF4-FFF2-40B4-BE49-F238E27FC236}">
                <a16:creationId xmlns:a16="http://schemas.microsoft.com/office/drawing/2014/main" id="{8852F8E8-C301-1E4D-9A2B-C880255C1227}"/>
              </a:ext>
            </a:extLst>
          </p:cNvPr>
          <p:cNvSpPr txBox="1"/>
          <p:nvPr/>
        </p:nvSpPr>
        <p:spPr>
          <a:xfrm>
            <a:off x="3109301" y="7655122"/>
            <a:ext cx="4611550" cy="1615827"/>
          </a:xfrm>
          <a:prstGeom prst="rect">
            <a:avLst/>
          </a:prstGeom>
          <a:noFill/>
        </p:spPr>
        <p:txBody>
          <a:bodyPr wrap="square" rtlCol="0">
            <a:spAutoFit/>
          </a:bodyPr>
          <a:lstStyle/>
          <a:p>
            <a:r>
              <a:rPr lang="en-US" sz="4500" dirty="0">
                <a:solidFill>
                  <a:schemeClr val="accent5">
                    <a:lumMod val="50000"/>
                  </a:schemeClr>
                </a:solidFill>
              </a:rPr>
              <a:t>Magnets for ALS-U </a:t>
            </a:r>
            <a:br>
              <a:rPr lang="en-US" sz="5400" dirty="0">
                <a:solidFill>
                  <a:schemeClr val="accent5">
                    <a:lumMod val="50000"/>
                  </a:schemeClr>
                </a:solidFill>
              </a:rPr>
            </a:br>
            <a:r>
              <a:rPr lang="en-US" sz="1800" dirty="0">
                <a:solidFill>
                  <a:schemeClr val="accent5">
                    <a:lumMod val="50000"/>
                  </a:schemeClr>
                </a:solidFill>
              </a:rPr>
              <a:t>Accumulator Ring  WBS (A.B.02.04.02)</a:t>
            </a:r>
            <a:br>
              <a:rPr lang="en-US" sz="1800" dirty="0">
                <a:solidFill>
                  <a:schemeClr val="accent5">
                    <a:lumMod val="50000"/>
                  </a:schemeClr>
                </a:solidFill>
              </a:rPr>
            </a:br>
            <a:r>
              <a:rPr lang="en-US" sz="1800" dirty="0">
                <a:solidFill>
                  <a:schemeClr val="accent5">
                    <a:lumMod val="50000"/>
                  </a:schemeClr>
                </a:solidFill>
              </a:rPr>
              <a:t>Storage Ring   WBS (A.B.02.05.02)</a:t>
            </a:r>
            <a:br>
              <a:rPr lang="en-US" sz="1800" dirty="0">
                <a:solidFill>
                  <a:schemeClr val="accent5">
                    <a:lumMod val="50000"/>
                  </a:schemeClr>
                </a:solidFill>
              </a:rPr>
            </a:br>
            <a:r>
              <a:rPr lang="en-US" sz="1800" dirty="0">
                <a:solidFill>
                  <a:schemeClr val="accent5">
                    <a:lumMod val="50000"/>
                  </a:schemeClr>
                </a:solidFill>
              </a:rPr>
              <a:t>Transfer Lines WBS (A.B.02.06.02)</a:t>
            </a:r>
          </a:p>
        </p:txBody>
      </p:sp>
      <p:sp>
        <p:nvSpPr>
          <p:cNvPr id="23" name="TextBox 22">
            <a:extLst>
              <a:ext uri="{FF2B5EF4-FFF2-40B4-BE49-F238E27FC236}">
                <a16:creationId xmlns:a16="http://schemas.microsoft.com/office/drawing/2014/main" id="{68EC9756-6A2A-8944-A84F-E5EDD7FB2876}"/>
              </a:ext>
            </a:extLst>
          </p:cNvPr>
          <p:cNvSpPr txBox="1"/>
          <p:nvPr/>
        </p:nvSpPr>
        <p:spPr>
          <a:xfrm>
            <a:off x="1269696" y="4583550"/>
            <a:ext cx="4437678" cy="1015663"/>
          </a:xfrm>
          <a:prstGeom prst="rect">
            <a:avLst/>
          </a:prstGeom>
          <a:solidFill>
            <a:schemeClr val="accent6">
              <a:lumMod val="20000"/>
              <a:lumOff val="80000"/>
            </a:schemeClr>
          </a:solidFill>
          <a:ln>
            <a:solidFill>
              <a:schemeClr val="accent1">
                <a:shade val="50000"/>
              </a:schemeClr>
            </a:solidFill>
          </a:ln>
        </p:spPr>
        <p:txBody>
          <a:bodyPr wrap="square" rtlCol="0">
            <a:spAutoFit/>
          </a:bodyPr>
          <a:lstStyle/>
          <a:p>
            <a:r>
              <a:rPr lang="en-US" sz="3000" i="1" dirty="0"/>
              <a:t>Courtesy </a:t>
            </a:r>
            <a:r>
              <a:rPr lang="en-US" sz="3000" b="1" i="1" dirty="0"/>
              <a:t>Christoph </a:t>
            </a:r>
            <a:r>
              <a:rPr lang="en-US" sz="3000" b="1" i="1" dirty="0" err="1"/>
              <a:t>Steier</a:t>
            </a:r>
            <a:r>
              <a:rPr lang="en-US" sz="3000" b="1" i="1" dirty="0"/>
              <a:t> </a:t>
            </a:r>
            <a:r>
              <a:rPr lang="en-US" sz="3000" i="1" dirty="0"/>
              <a:t>and </a:t>
            </a:r>
            <a:r>
              <a:rPr lang="en-US" sz="3000" b="1" i="1" dirty="0"/>
              <a:t>Chuck Swenson</a:t>
            </a:r>
          </a:p>
        </p:txBody>
      </p:sp>
      <p:pic>
        <p:nvPicPr>
          <p:cNvPr id="35" name="Picture 34" descr="0000_2016_ALS_U_Primary_2_COLOR_SIgnature_RGB_ELECTRONIC.png">
            <a:extLst>
              <a:ext uri="{FF2B5EF4-FFF2-40B4-BE49-F238E27FC236}">
                <a16:creationId xmlns:a16="http://schemas.microsoft.com/office/drawing/2014/main" id="{FF6A5857-850D-584A-A44F-BDC7494C88B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9461480" y="1743028"/>
            <a:ext cx="1874520" cy="1005384"/>
          </a:xfrm>
          <a:prstGeom prst="rect">
            <a:avLst/>
          </a:prstGeom>
        </p:spPr>
      </p:pic>
      <p:sp>
        <p:nvSpPr>
          <p:cNvPr id="34" name="TextBox 33"/>
          <p:cNvSpPr txBox="1"/>
          <p:nvPr/>
        </p:nvSpPr>
        <p:spPr>
          <a:xfrm>
            <a:off x="15681632" y="2427957"/>
            <a:ext cx="2430473" cy="1077218"/>
          </a:xfrm>
          <a:prstGeom prst="rect">
            <a:avLst/>
          </a:prstGeom>
          <a:noFill/>
        </p:spPr>
        <p:txBody>
          <a:bodyPr wrap="none" rtlCol="0">
            <a:spAutoFit/>
          </a:bodyPr>
          <a:lstStyle/>
          <a:p>
            <a:pPr algn="ctr"/>
            <a:r>
              <a:rPr lang="en-US" sz="3200" dirty="0">
                <a:solidFill>
                  <a:srgbClr val="094769"/>
                </a:solidFill>
                <a:latin typeface="Arial Narrow" charset="0"/>
                <a:ea typeface="Arial Narrow" charset="0"/>
                <a:cs typeface="Arial Narrow" charset="0"/>
              </a:rPr>
              <a:t>ARC Sector 08</a:t>
            </a:r>
          </a:p>
          <a:p>
            <a:pPr algn="ctr"/>
            <a:r>
              <a:rPr lang="en-US" sz="3200" dirty="0" err="1">
                <a:solidFill>
                  <a:srgbClr val="094769"/>
                </a:solidFill>
                <a:latin typeface="Arial Narrow" charset="0"/>
                <a:ea typeface="Arial Narrow" charset="0"/>
                <a:cs typeface="Arial Narrow" charset="0"/>
              </a:rPr>
              <a:t>Superbend</a:t>
            </a:r>
            <a:endParaRPr lang="en-US" sz="3200" dirty="0">
              <a:solidFill>
                <a:srgbClr val="094769"/>
              </a:solidFill>
              <a:latin typeface="Arial Narrow" charset="0"/>
              <a:ea typeface="Arial Narrow" charset="0"/>
              <a:cs typeface="Arial Narrow" charset="0"/>
            </a:endParaRPr>
          </a:p>
        </p:txBody>
      </p:sp>
    </p:spTree>
    <p:extLst>
      <p:ext uri="{BB962C8B-B14F-4D97-AF65-F5344CB8AC3E}">
        <p14:creationId xmlns:p14="http://schemas.microsoft.com/office/powerpoint/2010/main" val="48666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8" name="Content Placeholder 6" descr="Content Placeholder 6"/>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817435" y="2076312"/>
            <a:ext cx="15321725" cy="3614973"/>
          </a:xfrm>
          <a:prstGeom prst="rect">
            <a:avLst/>
          </a:prstGeom>
          <a:ln w="38100">
            <a:solidFill>
              <a:schemeClr val="accent2">
                <a:lumMod val="50000"/>
              </a:schemeClr>
            </a:solidFill>
            <a:miter lim="400000"/>
          </a:ln>
        </p:spPr>
      </p:pic>
      <p:sp>
        <p:nvSpPr>
          <p:cNvPr id="2" name="Rounded Rectangle 1">
            <a:extLst>
              <a:ext uri="{FF2B5EF4-FFF2-40B4-BE49-F238E27FC236}">
                <a16:creationId xmlns:a16="http://schemas.microsoft.com/office/drawing/2014/main" id="{75168A5C-3FAD-7D41-8918-19DC2A72B81F}"/>
              </a:ext>
            </a:extLst>
          </p:cNvPr>
          <p:cNvSpPr/>
          <p:nvPr/>
        </p:nvSpPr>
        <p:spPr>
          <a:xfrm>
            <a:off x="6780960" y="5729356"/>
            <a:ext cx="16650540" cy="6890181"/>
          </a:xfrm>
          <a:prstGeom prst="roundRect">
            <a:avLst/>
          </a:prstGeom>
          <a:no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7" name="Slide Number Placeholder 1"/>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9</a:t>
            </a:fld>
            <a:endParaRPr/>
          </a:p>
        </p:txBody>
      </p:sp>
      <p:sp>
        <p:nvSpPr>
          <p:cNvPr id="540" name="Content Placeholder 4"/>
          <p:cNvSpPr>
            <a:spLocks noGrp="1"/>
          </p:cNvSpPr>
          <p:nvPr>
            <p:ph type="body" sz="quarter" idx="13"/>
          </p:nvPr>
        </p:nvSpPr>
        <p:spPr>
          <a:xfrm>
            <a:off x="7714605" y="7073940"/>
            <a:ext cx="16198042" cy="4808269"/>
          </a:xfrm>
          <a:prstGeom prst="rect">
            <a:avLst/>
          </a:prstGeom>
        </p:spPr>
        <p:txBody>
          <a:bodyPr>
            <a:normAutofit/>
          </a:bodyPr>
          <a:lstStyle/>
          <a:p>
            <a:pPr marL="266700" indent="-266700">
              <a:buClr>
                <a:srgbClr val="2B3390"/>
              </a:buClr>
              <a:defRPr sz="2000" b="1">
                <a:solidFill>
                  <a:srgbClr val="2B3390"/>
                </a:solidFill>
                <a:latin typeface="Arial"/>
                <a:ea typeface="Arial"/>
                <a:cs typeface="Arial"/>
                <a:sym typeface="Arial"/>
              </a:defRPr>
            </a:pPr>
            <a:r>
              <a:rPr sz="2700" dirty="0"/>
              <a:t>Soft X-Ray Line</a:t>
            </a:r>
          </a:p>
          <a:p>
            <a:pPr marL="695326" lvl="1" indent="-257176">
              <a:buClr>
                <a:srgbClr val="2B3390"/>
              </a:buClr>
              <a:defRPr sz="1600"/>
            </a:pPr>
            <a:r>
              <a:rPr sz="2100" dirty="0"/>
              <a:t>21 Undulators + 2 spares</a:t>
            </a:r>
            <a:endParaRPr sz="4950" dirty="0"/>
          </a:p>
          <a:p>
            <a:pPr marL="695326" lvl="1" indent="-257176">
              <a:buClr>
                <a:srgbClr val="2B3390"/>
              </a:buClr>
              <a:defRPr sz="1600"/>
            </a:pPr>
            <a:r>
              <a:rPr sz="2100" dirty="0"/>
              <a:t>Horizontally Polarizing</a:t>
            </a:r>
            <a:endParaRPr sz="4950" dirty="0"/>
          </a:p>
          <a:p>
            <a:pPr marL="266700" indent="-266700">
              <a:spcBef>
                <a:spcPts val="900"/>
              </a:spcBef>
              <a:buClr>
                <a:srgbClr val="2B3390"/>
              </a:buClr>
              <a:defRPr sz="1600" b="1">
                <a:solidFill>
                  <a:srgbClr val="2B3390"/>
                </a:solidFill>
                <a:latin typeface="Arial"/>
                <a:ea typeface="Arial"/>
                <a:cs typeface="Arial"/>
                <a:sym typeface="Arial"/>
              </a:defRPr>
            </a:pPr>
            <a:endParaRPr lang="en-US" sz="4950" dirty="0"/>
          </a:p>
          <a:p>
            <a:pPr marL="266700" indent="-266700">
              <a:spcBef>
                <a:spcPts val="900"/>
              </a:spcBef>
              <a:buClr>
                <a:srgbClr val="2B3390"/>
              </a:buClr>
              <a:defRPr sz="1600" b="1">
                <a:solidFill>
                  <a:srgbClr val="2B3390"/>
                </a:solidFill>
                <a:latin typeface="Arial"/>
                <a:ea typeface="Arial"/>
                <a:cs typeface="Arial"/>
                <a:sym typeface="Arial"/>
              </a:defRPr>
            </a:pPr>
            <a:endParaRPr sz="4950" dirty="0"/>
          </a:p>
          <a:p>
            <a:pPr marL="266700" indent="-266700">
              <a:spcBef>
                <a:spcPts val="900"/>
              </a:spcBef>
              <a:buClr>
                <a:srgbClr val="2B3390"/>
              </a:buClr>
              <a:defRPr sz="2000" b="1">
                <a:solidFill>
                  <a:srgbClr val="2B3390"/>
                </a:solidFill>
                <a:latin typeface="Arial"/>
                <a:ea typeface="Arial"/>
                <a:cs typeface="Arial"/>
                <a:sym typeface="Arial"/>
              </a:defRPr>
            </a:pPr>
            <a:r>
              <a:rPr sz="2700" dirty="0"/>
              <a:t>Hard X-Ray Line</a:t>
            </a:r>
          </a:p>
          <a:p>
            <a:pPr marL="695326" lvl="1" indent="-257176">
              <a:buClr>
                <a:srgbClr val="2B3390"/>
              </a:buClr>
              <a:defRPr sz="1600"/>
            </a:pPr>
            <a:r>
              <a:rPr sz="2100" dirty="0"/>
              <a:t>32 Undulators + 2 spares</a:t>
            </a:r>
            <a:endParaRPr sz="4950" dirty="0"/>
          </a:p>
          <a:p>
            <a:pPr marL="695326" lvl="1" indent="-257176">
              <a:buClr>
                <a:srgbClr val="2B3390"/>
              </a:buClr>
              <a:defRPr sz="1600"/>
            </a:pPr>
            <a:r>
              <a:rPr sz="2100" dirty="0"/>
              <a:t>Vertically Polarizing</a:t>
            </a:r>
            <a:endParaRPr sz="4950" dirty="0"/>
          </a:p>
        </p:txBody>
      </p:sp>
      <p:sp>
        <p:nvSpPr>
          <p:cNvPr id="539" name="Title 2"/>
          <p:cNvSpPr>
            <a:spLocks noGrp="1"/>
          </p:cNvSpPr>
          <p:nvPr>
            <p:ph type="title"/>
          </p:nvPr>
        </p:nvSpPr>
        <p:spPr>
          <a:prstGeom prst="rect">
            <a:avLst/>
          </a:prstGeom>
        </p:spPr>
        <p:txBody>
          <a:bodyPr>
            <a:normAutofit/>
          </a:bodyPr>
          <a:lstStyle/>
          <a:p>
            <a:r>
              <a:rPr dirty="0"/>
              <a:t>LBNL Provides Undulator Structures To LCLS-II </a:t>
            </a:r>
            <a:r>
              <a:rPr lang="en-US" dirty="0"/>
              <a:t>– approach leverages industry for most fabrication and assembly work</a:t>
            </a:r>
            <a:endParaRPr dirty="0"/>
          </a:p>
        </p:txBody>
      </p:sp>
      <p:grpSp>
        <p:nvGrpSpPr>
          <p:cNvPr id="543" name="Group 19"/>
          <p:cNvGrpSpPr/>
          <p:nvPr/>
        </p:nvGrpSpPr>
        <p:grpSpPr>
          <a:xfrm>
            <a:off x="12638154" y="5775076"/>
            <a:ext cx="8941686" cy="3449478"/>
            <a:chOff x="-600891" y="0"/>
            <a:chExt cx="4949251" cy="1886910"/>
          </a:xfrm>
        </p:grpSpPr>
        <p:pic>
          <p:nvPicPr>
            <p:cNvPr id="541" name="Picture 14" descr="Picture 1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4039" y="0"/>
              <a:ext cx="3744321" cy="1886910"/>
            </a:xfrm>
            <a:prstGeom prst="rect">
              <a:avLst/>
            </a:prstGeom>
            <a:ln w="12700" cap="flat">
              <a:noFill/>
              <a:miter lim="400000"/>
            </a:ln>
            <a:effectLst/>
          </p:spPr>
        </p:pic>
        <p:sp>
          <p:nvSpPr>
            <p:cNvPr id="542" name="Right Arrow 17"/>
            <p:cNvSpPr/>
            <p:nvPr/>
          </p:nvSpPr>
          <p:spPr>
            <a:xfrm>
              <a:off x="-600891" y="881634"/>
              <a:ext cx="476992" cy="257325"/>
            </a:xfrm>
            <a:prstGeom prst="rightArrow">
              <a:avLst>
                <a:gd name="adj1" fmla="val 50000"/>
                <a:gd name="adj2" fmla="val 50000"/>
              </a:avLst>
            </a:prstGeom>
            <a:solidFill>
              <a:srgbClr val="2B3390"/>
            </a:solidFill>
            <a:ln w="12700" cap="flat">
              <a:noFill/>
              <a:miter lim="400000"/>
            </a:ln>
            <a:effectLst/>
          </p:spPr>
          <p:txBody>
            <a:bodyPr wrap="square" lIns="68578" tIns="68578" rIns="68578" bIns="68578" numCol="1" anchor="ctr">
              <a:noAutofit/>
            </a:bodyPr>
            <a:lstStyle/>
            <a:p>
              <a:pPr algn="ctr" defTabSz="1371600">
                <a:defRPr sz="1800">
                  <a:solidFill>
                    <a:srgbClr val="FFFFFF"/>
                  </a:solidFill>
                  <a:latin typeface="Arial"/>
                  <a:ea typeface="Arial"/>
                  <a:cs typeface="Arial"/>
                  <a:sym typeface="Arial"/>
                </a:defRPr>
              </a:pPr>
              <a:endParaRPr sz="1350"/>
            </a:p>
          </p:txBody>
        </p:sp>
      </p:grpSp>
      <p:grpSp>
        <p:nvGrpSpPr>
          <p:cNvPr id="550" name="Matthaeus Leitner and Team"/>
          <p:cNvGrpSpPr/>
          <p:nvPr/>
        </p:nvGrpSpPr>
        <p:grpSpPr>
          <a:xfrm>
            <a:off x="951896" y="8559240"/>
            <a:ext cx="6424954" cy="1038760"/>
            <a:chOff x="0" y="0"/>
            <a:chExt cx="4244505" cy="692504"/>
          </a:xfrm>
        </p:grpSpPr>
        <p:sp>
          <p:nvSpPr>
            <p:cNvPr id="549" name="Matthaeus Leitner and Team"/>
            <p:cNvSpPr/>
            <p:nvPr/>
          </p:nvSpPr>
          <p:spPr>
            <a:xfrm>
              <a:off x="76199" y="50798"/>
              <a:ext cx="4092105" cy="461660"/>
            </a:xfrm>
            <a:prstGeom prst="rect">
              <a:avLst/>
            </a:prstGeom>
            <a:solidFill>
              <a:schemeClr val="accent5">
                <a:lumOff val="11274"/>
              </a:schemeClr>
            </a:solidFill>
            <a:ln>
              <a:noFill/>
            </a:ln>
            <a:effectLst/>
            <a:extLst>
              <a:ext uri="{C572A759-6A51-4108-AA02-DFA0A04FC94B}">
                <ma14:wrappingTextBoxFlag xmlns="" xmlns:ma14="http://schemas.microsoft.com/office/mac/drawingml/2011/main" val="1"/>
              </a:ext>
            </a:extLst>
          </p:spPr>
          <p:txBody>
            <a:bodyPr wrap="square" lIns="68578" tIns="68578" rIns="68578" bIns="68578" numCol="1" anchor="t">
              <a:spAutoFit/>
            </a:bodyPr>
            <a:lstStyle/>
            <a:p>
              <a:r>
                <a:t>Matthaeus Leitner and Team</a:t>
              </a:r>
            </a:p>
          </p:txBody>
        </p:sp>
        <p:pic>
          <p:nvPicPr>
            <p:cNvPr id="548" name="Matthaeus Leitner and Team" descr="Matthaeus Leitner and Team"/>
            <p:cNvPicPr>
              <a:picLocks/>
            </p:cNvPicPr>
            <p:nvPr/>
          </p:nvPicPr>
          <p:blipFill>
            <a:blip r:embed="rId4"/>
            <a:stretch>
              <a:fillRect/>
            </a:stretch>
          </p:blipFill>
          <p:spPr>
            <a:xfrm>
              <a:off x="0" y="0"/>
              <a:ext cx="4244505" cy="692504"/>
            </a:xfrm>
            <a:prstGeom prst="rect">
              <a:avLst/>
            </a:prstGeom>
            <a:effectLst/>
          </p:spPr>
        </p:pic>
      </p:grpSp>
      <p:grpSp>
        <p:nvGrpSpPr>
          <p:cNvPr id="546" name="Group 20"/>
          <p:cNvGrpSpPr/>
          <p:nvPr/>
        </p:nvGrpSpPr>
        <p:grpSpPr>
          <a:xfrm>
            <a:off x="12638152" y="9078620"/>
            <a:ext cx="9856088" cy="3449477"/>
            <a:chOff x="-600891" y="0"/>
            <a:chExt cx="4949213" cy="1562325"/>
          </a:xfrm>
        </p:grpSpPr>
        <p:pic>
          <p:nvPicPr>
            <p:cNvPr id="544" name="Picture 7" descr="Picture 7"/>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flipH="1">
              <a:off x="601468" y="0"/>
              <a:ext cx="3746854" cy="1562325"/>
            </a:xfrm>
            <a:prstGeom prst="rect">
              <a:avLst/>
            </a:prstGeom>
            <a:ln w="12700" cap="flat">
              <a:noFill/>
              <a:miter lim="400000"/>
            </a:ln>
            <a:effectLst/>
          </p:spPr>
        </p:pic>
        <p:sp>
          <p:nvSpPr>
            <p:cNvPr id="545" name="Right Arrow 18"/>
            <p:cNvSpPr/>
            <p:nvPr/>
          </p:nvSpPr>
          <p:spPr>
            <a:xfrm>
              <a:off x="-600891" y="244671"/>
              <a:ext cx="476992" cy="257325"/>
            </a:xfrm>
            <a:prstGeom prst="rightArrow">
              <a:avLst>
                <a:gd name="adj1" fmla="val 50000"/>
                <a:gd name="adj2" fmla="val 50000"/>
              </a:avLst>
            </a:prstGeom>
            <a:solidFill>
              <a:srgbClr val="2B3390"/>
            </a:solidFill>
            <a:ln w="12700" cap="flat">
              <a:noFill/>
              <a:miter lim="400000"/>
            </a:ln>
            <a:effectLst/>
          </p:spPr>
          <p:txBody>
            <a:bodyPr wrap="square" lIns="68578" tIns="68578" rIns="68578" bIns="68578" numCol="1" anchor="ctr">
              <a:noAutofit/>
            </a:bodyPr>
            <a:lstStyle/>
            <a:p>
              <a:pPr algn="ctr" defTabSz="1371600">
                <a:defRPr sz="1800">
                  <a:solidFill>
                    <a:srgbClr val="FFFFFF"/>
                  </a:solidFill>
                  <a:latin typeface="Arial"/>
                  <a:ea typeface="Arial"/>
                  <a:cs typeface="Arial"/>
                  <a:sym typeface="Arial"/>
                </a:defRPr>
              </a:pPr>
              <a:endParaRPr sz="1350"/>
            </a:p>
          </p:txBody>
        </p:sp>
      </p:grpSp>
    </p:spTree>
    <p:extLst>
      <p:ext uri="{BB962C8B-B14F-4D97-AF65-F5344CB8AC3E}">
        <p14:creationId xmlns:p14="http://schemas.microsoft.com/office/powerpoint/2010/main" val="3396270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5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 grpId="0" animBg="1" advAuto="0"/>
      <p:bldP spid="546" grpId="0" animBg="1" advAuto="0"/>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TAP No Footer">
  <a:themeElements>
    <a:clrScheme name="ATAP No Footer">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ATAP No Footer">
      <a:majorFont>
        <a:latin typeface="Helvetica"/>
        <a:ea typeface="Helvetica"/>
        <a:cs typeface="Helvetica"/>
      </a:majorFont>
      <a:minorFont>
        <a:latin typeface="Calibri"/>
        <a:ea typeface="Calibri"/>
        <a:cs typeface="Calibri"/>
      </a:minorFont>
    </a:fontScheme>
    <a:fmtScheme name="ATAP No Foot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38100" dir="5400000" rotWithShape="0">
              <a:srgbClr val="000000">
                <a:alpha val="35000"/>
              </a:srgbClr>
            </a:outerShdw>
          </a:effectLst>
        </a:effectStyle>
        <a:effectStyle>
          <a:effectLst>
            <a:outerShdw blurRad="76200" dist="38100" dir="5400000" rotWithShape="0">
              <a:srgbClr val="000000">
                <a:alpha val="35000"/>
              </a:srgbClr>
            </a:outerShdw>
          </a:effectLst>
        </a:effectStyle>
        <a:effectStyle>
          <a:effectLst>
            <a:outerShdw blurRad="76200" dist="381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76200" dist="38100" dir="5400000" rotWithShape="0">
            <a:srgbClr val="000000">
              <a:alpha val="35000"/>
            </a:srgbClr>
          </a:outerShdw>
        </a:effectLst>
        <a:sp3d/>
      </a:spPr>
      <a:bodyPr rot="0" spcFirstLastPara="1" vertOverflow="overflow" horzOverflow="overflow" vert="horz" wrap="square" lIns="91438" tIns="91438" rIns="91438" bIns="9143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76200" dist="381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91438" tIns="91438" rIns="91438" bIns="9143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14930</TotalTime>
  <Words>1915</Words>
  <Application>Microsoft Macintosh PowerPoint</Application>
  <PresentationFormat>Custom</PresentationFormat>
  <Paragraphs>240</Paragraphs>
  <Slides>22</Slides>
  <Notes>3</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22</vt:i4>
      </vt:variant>
    </vt:vector>
  </HeadingPairs>
  <TitlesOfParts>
    <vt:vector size="39" baseType="lpstr">
      <vt:lpstr>Arial</vt:lpstr>
      <vt:lpstr>Arial Narrow</vt:lpstr>
      <vt:lpstr>Calibri</vt:lpstr>
      <vt:lpstr>Calibri Light</vt:lpstr>
      <vt:lpstr>Courier New</vt:lpstr>
      <vt:lpstr>Franklin Gothic Book</vt:lpstr>
      <vt:lpstr>Gill Sans</vt:lpstr>
      <vt:lpstr>Libre Franklin</vt:lpstr>
      <vt:lpstr>Lucida Grande</vt:lpstr>
      <vt:lpstr>Noto Sans Symbols</vt:lpstr>
      <vt:lpstr>Thonburi</vt:lpstr>
      <vt:lpstr>Times New Roman</vt:lpstr>
      <vt:lpstr>Wingdings</vt:lpstr>
      <vt:lpstr>Zapf Dingbats</vt:lpstr>
      <vt:lpstr>1_Custom Design</vt:lpstr>
      <vt:lpstr>2_Custom Design</vt:lpstr>
      <vt:lpstr>Custom Design</vt:lpstr>
      <vt:lpstr>PowerPoint Presentation</vt:lpstr>
      <vt:lpstr> Mission statement</vt:lpstr>
      <vt:lpstr>An overview of where we reside in the LBNL science landscape</vt:lpstr>
      <vt:lpstr>ATAP Organization Chart reflects the scientific programs within its purview</vt:lpstr>
      <vt:lpstr>The Berkeley Center for Magnet Technology serves the DOE Office of Science needs for advanced magnet technologies</vt:lpstr>
      <vt:lpstr>The major ongoing project in superconducting magnets is the Luminosity Upgrade of the LHC at CERN</vt:lpstr>
      <vt:lpstr>LBNL responsibilities are focused on cables and magnet structures</vt:lpstr>
      <vt:lpstr> Advanced Light Source Upgrade project: novel 9BA lattice magnets for a diffraction-limited soft X-ray storage ring</vt:lpstr>
      <vt:lpstr>LBNL Provides Undulator Structures To LCLS-II – approach leverages industry for most fabrication and assembly work</vt:lpstr>
      <vt:lpstr>Another example of collaboration on a project for a facility: ECR source magnet for the Facility for Rare isotope Beams (FRIB)</vt:lpstr>
      <vt:lpstr>The major research pillar within the BCMT:  Lead and contribute to the US Magnet Development Program for DOE-OHEP</vt:lpstr>
      <vt:lpstr>We have regular management oversight meetings to monitor progress and identify and address issues</vt:lpstr>
      <vt:lpstr>Background on the HTS Cable Test Facility magnet planning</vt:lpstr>
      <vt:lpstr>Background</vt:lpstr>
      <vt:lpstr>Background</vt:lpstr>
      <vt:lpstr>Proposed Project Approach – minimize project risk while maximizing performance</vt:lpstr>
      <vt:lpstr>Define responsibilities / management for maximum efficiency and minimal risk</vt:lpstr>
      <vt:lpstr>Assessment of Issues and Alternatives</vt:lpstr>
      <vt:lpstr>Project management for a $10M-$15M project </vt:lpstr>
      <vt:lpstr>Backup slides</vt:lpstr>
      <vt:lpstr>Specific FES questions:</vt:lpstr>
      <vt:lpstr>Specific FES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Soren Prestemon</cp:lastModifiedBy>
  <cp:revision>238</cp:revision>
  <dcterms:modified xsi:type="dcterms:W3CDTF">2019-10-22T02:34:01Z</dcterms:modified>
</cp:coreProperties>
</file>