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handoutMasterIdLst>
    <p:handoutMasterId r:id="rId23"/>
  </p:handoutMasterIdLst>
  <p:sldIdLst>
    <p:sldId id="256" r:id="rId2"/>
    <p:sldId id="259" r:id="rId3"/>
    <p:sldId id="257" r:id="rId4"/>
    <p:sldId id="685" r:id="rId5"/>
    <p:sldId id="686" r:id="rId6"/>
    <p:sldId id="687" r:id="rId7"/>
    <p:sldId id="688" r:id="rId8"/>
    <p:sldId id="689" r:id="rId9"/>
    <p:sldId id="691" r:id="rId10"/>
    <p:sldId id="690" r:id="rId11"/>
    <p:sldId id="692" r:id="rId12"/>
    <p:sldId id="693" r:id="rId13"/>
    <p:sldId id="694" r:id="rId14"/>
    <p:sldId id="267" r:id="rId15"/>
    <p:sldId id="268" r:id="rId16"/>
    <p:sldId id="272" r:id="rId17"/>
    <p:sldId id="269" r:id="rId18"/>
    <p:sldId id="270" r:id="rId19"/>
    <p:sldId id="271" r:id="rId20"/>
    <p:sldId id="265" r:id="rId2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60"/>
    <p:restoredTop sz="94674"/>
  </p:normalViewPr>
  <p:slideViewPr>
    <p:cSldViewPr snapToGrid="0" snapToObjects="1">
      <p:cViewPr>
        <p:scale>
          <a:sx n="42" d="100"/>
          <a:sy n="42" d="100"/>
        </p:scale>
        <p:origin x="952" y="1040"/>
      </p:cViewPr>
      <p:guideLst/>
    </p:cSldViewPr>
  </p:slideViewPr>
  <p:notesTextViewPr>
    <p:cViewPr>
      <p:scale>
        <a:sx n="1" d="1"/>
        <a:sy n="1" d="1"/>
      </p:scale>
      <p:origin x="0" y="0"/>
    </p:cViewPr>
  </p:notesTextViewPr>
  <p:notesViewPr>
    <p:cSldViewPr snapToGrid="0" snapToObjects="1">
      <p:cViewPr varScale="1">
        <p:scale>
          <a:sx n="99" d="100"/>
          <a:sy n="99" d="100"/>
        </p:scale>
        <p:origin x="306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F4A44D-F9FB-F341-B4CB-D8DF2408A8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CEE71D3-F16E-C74A-B850-2EBECCB97E7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478E4D7-26F9-5244-A705-35723188DE87}" type="datetimeFigureOut">
              <a:rPr lang="en-US" smtClean="0"/>
              <a:t>10/10/19</a:t>
            </a:fld>
            <a:endParaRPr lang="en-US"/>
          </a:p>
        </p:txBody>
      </p:sp>
      <p:sp>
        <p:nvSpPr>
          <p:cNvPr id="4" name="Footer Placeholder 3">
            <a:extLst>
              <a:ext uri="{FF2B5EF4-FFF2-40B4-BE49-F238E27FC236}">
                <a16:creationId xmlns:a16="http://schemas.microsoft.com/office/drawing/2014/main" id="{59B42848-1C1B-3C47-B06A-D6323FB4D10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515902C-9A6D-9449-A842-0E9EEAB4E0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ADA1B12-0D4C-8748-A5BF-F4746E4F220E}" type="slidenum">
              <a:rPr lang="en-US" smtClean="0"/>
              <a:t>‹#›</a:t>
            </a:fld>
            <a:endParaRPr lang="en-US"/>
          </a:p>
        </p:txBody>
      </p:sp>
    </p:spTree>
    <p:extLst>
      <p:ext uri="{BB962C8B-B14F-4D97-AF65-F5344CB8AC3E}">
        <p14:creationId xmlns:p14="http://schemas.microsoft.com/office/powerpoint/2010/main" val="34645242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08" name="Shape 1008"/>
          <p:cNvSpPr>
            <a:spLocks noGrp="1" noRot="1" noChangeAspect="1"/>
          </p:cNvSpPr>
          <p:nvPr>
            <p:ph type="sldImg"/>
          </p:nvPr>
        </p:nvSpPr>
        <p:spPr>
          <a:xfrm>
            <a:off x="1143000" y="685800"/>
            <a:ext cx="4572000" cy="3429000"/>
          </a:xfrm>
          <a:prstGeom prst="rect">
            <a:avLst/>
          </a:prstGeom>
        </p:spPr>
        <p:txBody>
          <a:bodyPr/>
          <a:lstStyle/>
          <a:p>
            <a:endParaRPr/>
          </a:p>
        </p:txBody>
      </p:sp>
      <p:sp>
        <p:nvSpPr>
          <p:cNvPr id="1009" name="Shape 100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2400">
        <a:latin typeface="+mn-lt"/>
        <a:ea typeface="+mn-ea"/>
        <a:cs typeface="+mn-cs"/>
        <a:sym typeface="Calibri"/>
      </a:defRPr>
    </a:lvl1pPr>
    <a:lvl2pPr indent="228600" latinLnBrk="0">
      <a:defRPr sz="2400">
        <a:latin typeface="+mn-lt"/>
        <a:ea typeface="+mn-ea"/>
        <a:cs typeface="+mn-cs"/>
        <a:sym typeface="Calibri"/>
      </a:defRPr>
    </a:lvl2pPr>
    <a:lvl3pPr indent="457200" latinLnBrk="0">
      <a:defRPr sz="2400">
        <a:latin typeface="+mn-lt"/>
        <a:ea typeface="+mn-ea"/>
        <a:cs typeface="+mn-cs"/>
        <a:sym typeface="Calibri"/>
      </a:defRPr>
    </a:lvl3pPr>
    <a:lvl4pPr indent="685800" latinLnBrk="0">
      <a:defRPr sz="2400">
        <a:latin typeface="+mn-lt"/>
        <a:ea typeface="+mn-ea"/>
        <a:cs typeface="+mn-cs"/>
        <a:sym typeface="Calibri"/>
      </a:defRPr>
    </a:lvl4pPr>
    <a:lvl5pPr indent="914400" latinLnBrk="0">
      <a:defRPr sz="2400">
        <a:latin typeface="+mn-lt"/>
        <a:ea typeface="+mn-ea"/>
        <a:cs typeface="+mn-cs"/>
        <a:sym typeface="Calibri"/>
      </a:defRPr>
    </a:lvl5pPr>
    <a:lvl6pPr indent="1143000" latinLnBrk="0">
      <a:defRPr sz="2400">
        <a:latin typeface="+mn-lt"/>
        <a:ea typeface="+mn-ea"/>
        <a:cs typeface="+mn-cs"/>
        <a:sym typeface="Calibri"/>
      </a:defRPr>
    </a:lvl6pPr>
    <a:lvl7pPr indent="1371600" latinLnBrk="0">
      <a:defRPr sz="2400">
        <a:latin typeface="+mn-lt"/>
        <a:ea typeface="+mn-ea"/>
        <a:cs typeface="+mn-cs"/>
        <a:sym typeface="Calibri"/>
      </a:defRPr>
    </a:lvl7pPr>
    <a:lvl8pPr indent="1600200" latinLnBrk="0">
      <a:defRPr sz="2400">
        <a:latin typeface="+mn-lt"/>
        <a:ea typeface="+mn-ea"/>
        <a:cs typeface="+mn-cs"/>
        <a:sym typeface="Calibri"/>
      </a:defRPr>
    </a:lvl8pPr>
    <a:lvl9pPr indent="1828800" latinLnBrk="0">
      <a:defRPr sz="24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grpSp>
        <p:nvGrpSpPr>
          <p:cNvPr id="91" name="Group"/>
          <p:cNvGrpSpPr/>
          <p:nvPr/>
        </p:nvGrpSpPr>
        <p:grpSpPr>
          <a:xfrm>
            <a:off x="2730559" y="-285258"/>
            <a:ext cx="18896263" cy="14275987"/>
            <a:chOff x="0" y="0"/>
            <a:chExt cx="18896262" cy="14275986"/>
          </a:xfrm>
        </p:grpSpPr>
        <p:grpSp>
          <p:nvGrpSpPr>
            <p:cNvPr id="67" name="Group"/>
            <p:cNvGrpSpPr/>
            <p:nvPr/>
          </p:nvGrpSpPr>
          <p:grpSpPr>
            <a:xfrm>
              <a:off x="1253052" y="14031754"/>
              <a:ext cx="16435735" cy="244233"/>
              <a:chOff x="0" y="0"/>
              <a:chExt cx="16435735" cy="244231"/>
            </a:xfrm>
          </p:grpSpPr>
          <p:sp>
            <p:nvSpPr>
              <p:cNvPr id="59"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60" name="Line"/>
              <p:cNvSpPr/>
              <p:nvPr/>
            </p:nvSpPr>
            <p:spPr>
              <a:xfrm>
                <a:off x="16435733"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nvGrpSpPr>
              <p:cNvPr id="63" name="Group"/>
              <p:cNvGrpSpPr/>
              <p:nvPr/>
            </p:nvGrpSpPr>
            <p:grpSpPr>
              <a:xfrm>
                <a:off x="10494388" y="0"/>
                <a:ext cx="914404" cy="244232"/>
                <a:chOff x="0" y="0"/>
                <a:chExt cx="914403" cy="244231"/>
              </a:xfrm>
            </p:grpSpPr>
            <p:sp>
              <p:nvSpPr>
                <p:cNvPr id="61" name="Line"/>
                <p:cNvSpPr/>
                <p:nvPr/>
              </p:nvSpPr>
              <p:spPr>
                <a:xfrm>
                  <a:off x="91440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62"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grpSp>
            <p:nvGrpSpPr>
              <p:cNvPr id="66" name="Group"/>
              <p:cNvGrpSpPr/>
              <p:nvPr/>
            </p:nvGrpSpPr>
            <p:grpSpPr>
              <a:xfrm>
                <a:off x="5007986" y="0"/>
                <a:ext cx="914404" cy="244232"/>
                <a:chOff x="0" y="0"/>
                <a:chExt cx="914403" cy="244231"/>
              </a:xfrm>
            </p:grpSpPr>
            <p:sp>
              <p:nvSpPr>
                <p:cNvPr id="64" name="Line"/>
                <p:cNvSpPr/>
                <p:nvPr/>
              </p:nvSpPr>
              <p:spPr>
                <a:xfrm>
                  <a:off x="91440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65"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grpSp>
        <p:grpSp>
          <p:nvGrpSpPr>
            <p:cNvPr id="76" name="Group"/>
            <p:cNvGrpSpPr/>
            <p:nvPr/>
          </p:nvGrpSpPr>
          <p:grpSpPr>
            <a:xfrm>
              <a:off x="1253052" y="0"/>
              <a:ext cx="16435735" cy="244233"/>
              <a:chOff x="0" y="0"/>
              <a:chExt cx="16435735" cy="244231"/>
            </a:xfrm>
          </p:grpSpPr>
          <p:sp>
            <p:nvSpPr>
              <p:cNvPr id="68"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69" name="Line"/>
              <p:cNvSpPr/>
              <p:nvPr/>
            </p:nvSpPr>
            <p:spPr>
              <a:xfrm>
                <a:off x="16435733"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nvGrpSpPr>
              <p:cNvPr id="72" name="Group"/>
              <p:cNvGrpSpPr/>
              <p:nvPr/>
            </p:nvGrpSpPr>
            <p:grpSpPr>
              <a:xfrm>
                <a:off x="10494388" y="0"/>
                <a:ext cx="914404" cy="244232"/>
                <a:chOff x="0" y="0"/>
                <a:chExt cx="914403" cy="244231"/>
              </a:xfrm>
            </p:grpSpPr>
            <p:sp>
              <p:nvSpPr>
                <p:cNvPr id="70" name="Line"/>
                <p:cNvSpPr/>
                <p:nvPr/>
              </p:nvSpPr>
              <p:spPr>
                <a:xfrm>
                  <a:off x="91440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71"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grpSp>
            <p:nvGrpSpPr>
              <p:cNvPr id="75" name="Group"/>
              <p:cNvGrpSpPr/>
              <p:nvPr/>
            </p:nvGrpSpPr>
            <p:grpSpPr>
              <a:xfrm>
                <a:off x="5007986" y="0"/>
                <a:ext cx="914404" cy="244232"/>
                <a:chOff x="0" y="0"/>
                <a:chExt cx="914403" cy="244231"/>
              </a:xfrm>
            </p:grpSpPr>
            <p:sp>
              <p:nvSpPr>
                <p:cNvPr id="73" name="Line"/>
                <p:cNvSpPr/>
                <p:nvPr/>
              </p:nvSpPr>
              <p:spPr>
                <a:xfrm>
                  <a:off x="91440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74" name="Line"/>
                <p:cNvSpPr/>
                <p:nvPr/>
              </p:nvSpPr>
              <p:spPr>
                <a:xfrm flipH="1">
                  <a:off x="-1" y="0"/>
                  <a:ext cx="2" cy="24423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grpSp>
        <p:grpSp>
          <p:nvGrpSpPr>
            <p:cNvPr id="83" name="Group"/>
            <p:cNvGrpSpPr/>
            <p:nvPr/>
          </p:nvGrpSpPr>
          <p:grpSpPr>
            <a:xfrm>
              <a:off x="0" y="2570118"/>
              <a:ext cx="245504" cy="10058272"/>
              <a:chOff x="0" y="-1"/>
              <a:chExt cx="245503" cy="10058271"/>
            </a:xfrm>
          </p:grpSpPr>
          <p:sp>
            <p:nvSpPr>
              <p:cNvPr id="77" name="Line"/>
              <p:cNvSpPr/>
              <p:nvPr/>
            </p:nvSpPr>
            <p:spPr>
              <a:xfrm flipH="1" flipV="1">
                <a:off x="1270" y="-2"/>
                <a:ext cx="244234" cy="3"/>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78" name="Line"/>
              <p:cNvSpPr/>
              <p:nvPr/>
            </p:nvSpPr>
            <p:spPr>
              <a:xfrm flipH="1">
                <a:off x="1270" y="914269"/>
                <a:ext cx="244234"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79" name="Line"/>
              <p:cNvSpPr/>
              <p:nvPr/>
            </p:nvSpPr>
            <p:spPr>
              <a:xfrm flipH="1">
                <a:off x="1270" y="10058269"/>
                <a:ext cx="244234"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80" name="Line"/>
              <p:cNvSpPr/>
              <p:nvPr/>
            </p:nvSpPr>
            <p:spPr>
              <a:xfrm flipH="1">
                <a:off x="0" y="5866433"/>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81" name="Line"/>
              <p:cNvSpPr/>
              <p:nvPr/>
            </p:nvSpPr>
            <p:spPr>
              <a:xfrm flipH="1">
                <a:off x="0" y="5074030"/>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82" name="Line"/>
              <p:cNvSpPr/>
              <p:nvPr/>
            </p:nvSpPr>
            <p:spPr>
              <a:xfrm flipH="1">
                <a:off x="0" y="9262899"/>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grpSp>
          <p:nvGrpSpPr>
            <p:cNvPr id="90" name="Group"/>
            <p:cNvGrpSpPr/>
            <p:nvPr/>
          </p:nvGrpSpPr>
          <p:grpSpPr>
            <a:xfrm>
              <a:off x="18650759" y="2570118"/>
              <a:ext cx="245504" cy="10058272"/>
              <a:chOff x="0" y="-1"/>
              <a:chExt cx="245503" cy="10058271"/>
            </a:xfrm>
          </p:grpSpPr>
          <p:sp>
            <p:nvSpPr>
              <p:cNvPr id="84" name="Line"/>
              <p:cNvSpPr/>
              <p:nvPr/>
            </p:nvSpPr>
            <p:spPr>
              <a:xfrm flipH="1" flipV="1">
                <a:off x="1270" y="-2"/>
                <a:ext cx="244234" cy="3"/>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85" name="Line"/>
              <p:cNvSpPr/>
              <p:nvPr/>
            </p:nvSpPr>
            <p:spPr>
              <a:xfrm flipH="1">
                <a:off x="1270" y="914269"/>
                <a:ext cx="244234"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86" name="Line"/>
              <p:cNvSpPr/>
              <p:nvPr/>
            </p:nvSpPr>
            <p:spPr>
              <a:xfrm flipH="1">
                <a:off x="1270" y="10058269"/>
                <a:ext cx="244234"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87" name="Line"/>
              <p:cNvSpPr/>
              <p:nvPr/>
            </p:nvSpPr>
            <p:spPr>
              <a:xfrm flipH="1">
                <a:off x="0" y="5866433"/>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88" name="Line"/>
              <p:cNvSpPr/>
              <p:nvPr/>
            </p:nvSpPr>
            <p:spPr>
              <a:xfrm flipH="1">
                <a:off x="0" y="5074030"/>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sp>
            <p:nvSpPr>
              <p:cNvPr id="89" name="Line"/>
              <p:cNvSpPr/>
              <p:nvPr/>
            </p:nvSpPr>
            <p:spPr>
              <a:xfrm flipH="1">
                <a:off x="0" y="9262899"/>
                <a:ext cx="244229" cy="2"/>
              </a:xfrm>
              <a:prstGeom prst="line">
                <a:avLst/>
              </a:prstGeom>
              <a:noFill/>
              <a:ln w="3175" cap="flat">
                <a:solidFill>
                  <a:srgbClr val="000000"/>
                </a:solidFill>
                <a:prstDash val="sysDot"/>
                <a:round/>
              </a:ln>
              <a:effectLst/>
            </p:spPr>
            <p:txBody>
              <a:bodyPr wrap="square" lIns="45718" tIns="45718" rIns="45718" bIns="45718" numCol="1" anchor="t">
                <a:noAutofit/>
              </a:bodyPr>
              <a:lstStyle/>
              <a:p>
                <a:endParaRPr/>
              </a:p>
            </p:txBody>
          </p:sp>
        </p:grpSp>
      </p:grpSp>
      <p:sp>
        <p:nvSpPr>
          <p:cNvPr id="92" name="Rectangle"/>
          <p:cNvSpPr/>
          <p:nvPr/>
        </p:nvSpPr>
        <p:spPr>
          <a:xfrm>
            <a:off x="3048919" y="12647548"/>
            <a:ext cx="21387918" cy="1092192"/>
          </a:xfrm>
          <a:prstGeom prst="rect">
            <a:avLst/>
          </a:prstGeom>
          <a:solidFill>
            <a:srgbClr val="1F497D"/>
          </a:solidFill>
          <a:ln w="12700">
            <a:miter lim="400000"/>
          </a:ln>
        </p:spPr>
        <p:txBody>
          <a:bodyPr lIns="91438" tIns="91438" rIns="91438" bIns="91438" anchor="ctr"/>
          <a:lstStyle/>
          <a:p>
            <a:pPr algn="ctr" defTabSz="914162">
              <a:defRPr>
                <a:solidFill>
                  <a:srgbClr val="FFFFFF"/>
                </a:solidFill>
                <a:latin typeface="Arial"/>
                <a:ea typeface="Arial"/>
                <a:cs typeface="Arial"/>
                <a:sym typeface="Arial"/>
              </a:defRPr>
            </a:pPr>
            <a:endParaRPr/>
          </a:p>
        </p:txBody>
      </p:sp>
      <p:pic>
        <p:nvPicPr>
          <p:cNvPr id="93" name="RGB_White-Seal_White-Mark_SC_Horizontal–400dpi.png" descr="RGB_White-Seal_White-Mark_SC_Horizontal–400dpi.png"/>
          <p:cNvPicPr>
            <a:picLocks noChangeAspect="1"/>
          </p:cNvPicPr>
          <p:nvPr/>
        </p:nvPicPr>
        <p:blipFill>
          <a:blip r:embed="rId2"/>
          <a:stretch>
            <a:fillRect/>
          </a:stretch>
        </p:blipFill>
        <p:spPr>
          <a:xfrm>
            <a:off x="3381285" y="12915720"/>
            <a:ext cx="3140938" cy="527230"/>
          </a:xfrm>
          <a:prstGeom prst="rect">
            <a:avLst/>
          </a:prstGeom>
          <a:ln w="12700">
            <a:miter lim="400000"/>
          </a:ln>
        </p:spPr>
      </p:pic>
      <p:pic>
        <p:nvPicPr>
          <p:cNvPr id="94" name="20160714_001-2-Edit_blueppt.jpg" descr="20160714_001-2-Edit_blueppt.jpg"/>
          <p:cNvPicPr>
            <a:picLocks noChangeAspect="1"/>
          </p:cNvPicPr>
          <p:nvPr/>
        </p:nvPicPr>
        <p:blipFill>
          <a:blip r:embed="rId3"/>
          <a:srcRect l="4033" t="17632" r="5975" b="20233"/>
          <a:stretch>
            <a:fillRect/>
          </a:stretch>
        </p:blipFill>
        <p:spPr>
          <a:xfrm>
            <a:off x="-80625" y="-1"/>
            <a:ext cx="24518542" cy="16929506"/>
          </a:xfrm>
          <a:prstGeom prst="rect">
            <a:avLst/>
          </a:prstGeom>
          <a:ln w="12700">
            <a:miter lim="400000"/>
          </a:ln>
        </p:spPr>
      </p:pic>
      <p:sp>
        <p:nvSpPr>
          <p:cNvPr id="95" name="Rectangle"/>
          <p:cNvSpPr/>
          <p:nvPr/>
        </p:nvSpPr>
        <p:spPr>
          <a:xfrm>
            <a:off x="-53758" y="9783877"/>
            <a:ext cx="24491516" cy="3937828"/>
          </a:xfrm>
          <a:prstGeom prst="rect">
            <a:avLst/>
          </a:prstGeom>
          <a:gradFill>
            <a:gsLst>
              <a:gs pos="0">
                <a:srgbClr val="1F497D">
                  <a:alpha val="61000"/>
                </a:srgbClr>
              </a:gs>
              <a:gs pos="100000">
                <a:schemeClr val="accent3">
                  <a:alpha val="0"/>
                </a:schemeClr>
              </a:gs>
            </a:gsLst>
            <a:lin ang="16200000"/>
          </a:gradFill>
          <a:ln w="12700">
            <a:miter lim="400000"/>
          </a:ln>
          <a:effectLst>
            <a:outerShdw blurRad="76200" dist="38100" dir="5400000" rotWithShape="0">
              <a:srgbClr val="000000">
                <a:alpha val="35000"/>
              </a:srgbClr>
            </a:outerShdw>
          </a:effectLst>
        </p:spPr>
        <p:txBody>
          <a:bodyPr lIns="91438" tIns="91438" rIns="91438" bIns="91438" anchor="ctr"/>
          <a:lstStyle/>
          <a:p>
            <a:pPr algn="ctr">
              <a:defRPr>
                <a:solidFill>
                  <a:srgbClr val="FFFFFF"/>
                </a:solidFill>
                <a:latin typeface="Franklin Gothic Book"/>
                <a:ea typeface="Franklin Gothic Book"/>
                <a:cs typeface="Franklin Gothic Book"/>
                <a:sym typeface="Franklin Gothic Book"/>
              </a:defRPr>
            </a:pPr>
            <a:endParaRPr/>
          </a:p>
        </p:txBody>
      </p:sp>
      <p:sp>
        <p:nvSpPr>
          <p:cNvPr id="96" name="Body Level One…"/>
          <p:cNvSpPr txBox="1">
            <a:spLocks noGrp="1"/>
          </p:cNvSpPr>
          <p:nvPr>
            <p:ph type="body" sz="quarter" idx="1"/>
          </p:nvPr>
        </p:nvSpPr>
        <p:spPr>
          <a:xfrm>
            <a:off x="3965578" y="9783877"/>
            <a:ext cx="16452852" cy="1610107"/>
          </a:xfrm>
          <a:prstGeom prst="rect">
            <a:avLst/>
          </a:prstGeom>
        </p:spPr>
        <p:txBody>
          <a:bodyPr anchor="b"/>
          <a:lstStyle>
            <a:lvl1pPr marL="0" indent="0" algn="ctr">
              <a:buSzTx/>
              <a:buFontTx/>
              <a:buNone/>
              <a:defRPr sz="4800">
                <a:solidFill>
                  <a:srgbClr val="FFFFFF"/>
                </a:solidFill>
                <a:latin typeface="Franklin Gothic Book"/>
                <a:ea typeface="Franklin Gothic Book"/>
                <a:cs typeface="Franklin Gothic Book"/>
                <a:sym typeface="Franklin Gothic Book"/>
              </a:defRPr>
            </a:lvl1pPr>
            <a:lvl2pPr marL="0" indent="0" algn="ctr">
              <a:buSzTx/>
              <a:buFontTx/>
              <a:buNone/>
              <a:defRPr sz="4800">
                <a:solidFill>
                  <a:srgbClr val="FFFFFF"/>
                </a:solidFill>
                <a:latin typeface="Franklin Gothic Book"/>
                <a:ea typeface="Franklin Gothic Book"/>
                <a:cs typeface="Franklin Gothic Book"/>
                <a:sym typeface="Franklin Gothic Book"/>
              </a:defRPr>
            </a:lvl2pPr>
            <a:lvl3pPr marL="0" indent="0" algn="ctr">
              <a:buSzTx/>
              <a:buFontTx/>
              <a:buNone/>
              <a:defRPr sz="4800">
                <a:solidFill>
                  <a:srgbClr val="FFFFFF"/>
                </a:solidFill>
                <a:latin typeface="Franklin Gothic Book"/>
                <a:ea typeface="Franklin Gothic Book"/>
                <a:cs typeface="Franklin Gothic Book"/>
                <a:sym typeface="Franklin Gothic Book"/>
              </a:defRPr>
            </a:lvl3pPr>
            <a:lvl4pPr marL="0" indent="0" algn="ctr">
              <a:buSzTx/>
              <a:buFontTx/>
              <a:buNone/>
              <a:defRPr sz="4800">
                <a:solidFill>
                  <a:srgbClr val="FFFFFF"/>
                </a:solidFill>
                <a:latin typeface="Franklin Gothic Book"/>
                <a:ea typeface="Franklin Gothic Book"/>
                <a:cs typeface="Franklin Gothic Book"/>
                <a:sym typeface="Franklin Gothic Book"/>
              </a:defRPr>
            </a:lvl4pPr>
            <a:lvl5pPr marL="0" indent="0" algn="ctr">
              <a:buSzTx/>
              <a:buFontTx/>
              <a:buNone/>
              <a:defRPr sz="4800">
                <a:solidFill>
                  <a:srgbClr val="FFFFFF"/>
                </a:solidFill>
                <a:latin typeface="Franklin Gothic Book"/>
                <a:ea typeface="Franklin Gothic Book"/>
                <a:cs typeface="Franklin Gothic Book"/>
                <a:sym typeface="Franklin Gothic Book"/>
              </a:defRPr>
            </a:lvl5pPr>
          </a:lstStyle>
          <a:p>
            <a:r>
              <a:t>Body Level One</a:t>
            </a:r>
          </a:p>
          <a:p>
            <a:pPr lvl="1"/>
            <a:r>
              <a:t>Body Level Two</a:t>
            </a:r>
          </a:p>
          <a:p>
            <a:pPr lvl="2"/>
            <a:r>
              <a:t>Body Level Three</a:t>
            </a:r>
          </a:p>
          <a:p>
            <a:pPr lvl="3"/>
            <a:r>
              <a:t>Body Level Four</a:t>
            </a:r>
          </a:p>
          <a:p>
            <a:pPr lvl="4"/>
            <a:r>
              <a:t>Body Level Five</a:t>
            </a:r>
          </a:p>
        </p:txBody>
      </p:sp>
      <p:sp>
        <p:nvSpPr>
          <p:cNvPr id="97" name="Rectangle"/>
          <p:cNvSpPr/>
          <p:nvPr/>
        </p:nvSpPr>
        <p:spPr>
          <a:xfrm>
            <a:off x="-53758" y="4367615"/>
            <a:ext cx="24491516" cy="4367618"/>
          </a:xfrm>
          <a:prstGeom prst="rect">
            <a:avLst/>
          </a:prstGeom>
          <a:solidFill>
            <a:srgbClr val="00395A">
              <a:alpha val="90000"/>
            </a:srgbClr>
          </a:solidFill>
          <a:ln w="12700">
            <a:solidFill>
              <a:srgbClr val="4A7EBB"/>
            </a:solidFill>
          </a:ln>
        </p:spPr>
        <p:txBody>
          <a:bodyPr lIns="91438" tIns="91438" rIns="91438" bIns="91438" anchor="ctr"/>
          <a:lstStyle/>
          <a:p>
            <a:pPr algn="ctr">
              <a:defRPr>
                <a:solidFill>
                  <a:srgbClr val="FFFFFF"/>
                </a:solidFill>
                <a:latin typeface="Franklin Gothic Book"/>
                <a:ea typeface="Franklin Gothic Book"/>
                <a:cs typeface="Franklin Gothic Book"/>
                <a:sym typeface="Franklin Gothic Book"/>
              </a:defRPr>
            </a:pPr>
            <a:endParaRPr/>
          </a:p>
        </p:txBody>
      </p:sp>
      <p:sp>
        <p:nvSpPr>
          <p:cNvPr id="98" name="Rectangle"/>
          <p:cNvSpPr>
            <a:spLocks noGrp="1"/>
          </p:cNvSpPr>
          <p:nvPr>
            <p:ph type="body" sz="half" idx="13"/>
          </p:nvPr>
        </p:nvSpPr>
        <p:spPr>
          <a:xfrm>
            <a:off x="4725" y="5077962"/>
            <a:ext cx="24374552" cy="3149602"/>
          </a:xfrm>
          <a:prstGeom prst="rect">
            <a:avLst/>
          </a:prstGeom>
        </p:spPr>
        <p:txBody>
          <a:bodyPr anchor="ctr"/>
          <a:lstStyle/>
          <a:p>
            <a:pPr marL="124324" indent="-124324">
              <a:defRPr sz="4800"/>
            </a:pPr>
            <a:endParaRPr/>
          </a:p>
        </p:txBody>
      </p:sp>
      <p:pic>
        <p:nvPicPr>
          <p:cNvPr id="99" name="image3.png" descr="image3.png"/>
          <p:cNvPicPr>
            <a:picLocks noChangeAspect="1"/>
          </p:cNvPicPr>
          <p:nvPr/>
        </p:nvPicPr>
        <p:blipFill>
          <a:blip r:embed="rId4"/>
          <a:stretch>
            <a:fillRect/>
          </a:stretch>
        </p:blipFill>
        <p:spPr>
          <a:xfrm>
            <a:off x="196308" y="143041"/>
            <a:ext cx="5684676" cy="2040801"/>
          </a:xfrm>
          <a:prstGeom prst="rect">
            <a:avLst/>
          </a:prstGeom>
          <a:ln w="12700">
            <a:miter lim="400000"/>
          </a:ln>
        </p:spPr>
      </p:pic>
      <p:sp>
        <p:nvSpPr>
          <p:cNvPr id="100" name="Slide Number"/>
          <p:cNvSpPr txBox="1">
            <a:spLocks noGrp="1"/>
          </p:cNvSpPr>
          <p:nvPr>
            <p:ph type="sldNum" sz="quarter" idx="2"/>
          </p:nvPr>
        </p:nvSpPr>
        <p:spPr>
          <a:xfrm>
            <a:off x="15670591" y="12481561"/>
            <a:ext cx="483809" cy="462279"/>
          </a:xfrm>
          <a:prstGeom prst="rect">
            <a:avLst/>
          </a:prstGeom>
        </p:spPr>
        <p:txBody>
          <a:bodyPr/>
          <a:lstStyle>
            <a:lvl1pPr>
              <a:defRPr>
                <a:solidFill>
                  <a:srgbClr val="898989"/>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07" name="Title Text"/>
          <p:cNvSpPr txBox="1">
            <a:spLocks noGrp="1"/>
          </p:cNvSpPr>
          <p:nvPr>
            <p:ph type="title"/>
          </p:nvPr>
        </p:nvSpPr>
        <p:spPr>
          <a:prstGeom prst="rect">
            <a:avLst/>
          </a:prstGeom>
        </p:spPr>
        <p:txBody>
          <a:bodyPr/>
          <a:lstStyle/>
          <a:p>
            <a:r>
              <a:t>Title Text</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0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 name="Footer Placeholder 1">
            <a:extLst>
              <a:ext uri="{FF2B5EF4-FFF2-40B4-BE49-F238E27FC236}">
                <a16:creationId xmlns:a16="http://schemas.microsoft.com/office/drawing/2014/main" id="{994E1FD9-5A01-6048-A7ED-2AFE9F4960F9}"/>
              </a:ext>
            </a:extLst>
          </p:cNvPr>
          <p:cNvSpPr>
            <a:spLocks noGrp="1"/>
          </p:cNvSpPr>
          <p:nvPr>
            <p:ph type="ftr" sz="quarter" idx="10"/>
          </p:nvPr>
        </p:nvSpPr>
        <p:spPr>
          <a:xfrm>
            <a:off x="8077200" y="12712700"/>
            <a:ext cx="8229600" cy="730250"/>
          </a:xfrm>
          <a:prstGeom prst="rect">
            <a:avLst/>
          </a:prstGeom>
        </p:spPr>
        <p:txBody>
          <a:bodyPr/>
          <a:lstStyle>
            <a:lvl1pPr>
              <a:defRPr sz="2400">
                <a:solidFill>
                  <a:schemeClr val="bg1"/>
                </a:solidFill>
              </a:defRPr>
            </a:lvl1pPr>
          </a:lstStyle>
          <a:p>
            <a:r>
              <a:rPr lang="en-US"/>
              <a:t>Guidelines for MDP Roadmap Updating</a:t>
            </a:r>
            <a:endParaRPr lang="en-US"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p:cNvSpPr/>
          <p:nvPr/>
        </p:nvSpPr>
        <p:spPr>
          <a:xfrm>
            <a:off x="-35245" y="12647548"/>
            <a:ext cx="24454490" cy="1092192"/>
          </a:xfrm>
          <a:prstGeom prst="rect">
            <a:avLst/>
          </a:prstGeom>
          <a:solidFill>
            <a:srgbClr val="1F497D"/>
          </a:solidFill>
          <a:ln w="12700">
            <a:miter lim="400000"/>
          </a:ln>
        </p:spPr>
        <p:txBody>
          <a:bodyPr lIns="91438" tIns="91438" rIns="91438" bIns="91438" anchor="ctr"/>
          <a:lstStyle/>
          <a:p>
            <a:pPr algn="ctr" defTabSz="914162">
              <a:defRPr>
                <a:solidFill>
                  <a:srgbClr val="FFFFFF"/>
                </a:solidFill>
                <a:latin typeface="Arial"/>
                <a:ea typeface="Arial"/>
                <a:cs typeface="Arial"/>
                <a:sym typeface="Arial"/>
              </a:defRPr>
            </a:pPr>
            <a:endParaRPr/>
          </a:p>
        </p:txBody>
      </p:sp>
      <p:pic>
        <p:nvPicPr>
          <p:cNvPr id="3" name="RGB_White-Seal_White-Mark_SC_Horizontal–400dpi.png" descr="RGB_White-Seal_White-Mark_SC_Horizontal–400dpi.png"/>
          <p:cNvPicPr>
            <a:picLocks noChangeAspect="1"/>
          </p:cNvPicPr>
          <p:nvPr/>
        </p:nvPicPr>
        <p:blipFill>
          <a:blip r:embed="rId4"/>
          <a:stretch>
            <a:fillRect/>
          </a:stretch>
        </p:blipFill>
        <p:spPr>
          <a:xfrm>
            <a:off x="379474" y="12883246"/>
            <a:ext cx="3140937" cy="527230"/>
          </a:xfrm>
          <a:prstGeom prst="rect">
            <a:avLst/>
          </a:prstGeom>
          <a:ln w="12700">
            <a:miter lim="400000"/>
          </a:ln>
        </p:spPr>
      </p:pic>
      <p:sp>
        <p:nvSpPr>
          <p:cNvPr id="4" name="Rectangle"/>
          <p:cNvSpPr/>
          <p:nvPr/>
        </p:nvSpPr>
        <p:spPr>
          <a:xfrm>
            <a:off x="-67861" y="0"/>
            <a:ext cx="24493100" cy="2286000"/>
          </a:xfrm>
          <a:prstGeom prst="rect">
            <a:avLst/>
          </a:prstGeom>
          <a:solidFill>
            <a:srgbClr val="1F497D"/>
          </a:solidFill>
          <a:ln w="12700">
            <a:solidFill>
              <a:srgbClr val="4A7EBB"/>
            </a:solidFill>
          </a:ln>
          <a:effectLst>
            <a:outerShdw blurRad="76200" dist="38100" dir="5400000" rotWithShape="0">
              <a:srgbClr val="000000">
                <a:alpha val="35000"/>
              </a:srgbClr>
            </a:outerShdw>
          </a:effectLst>
        </p:spPr>
        <p:txBody>
          <a:bodyPr lIns="91438" tIns="91438" rIns="91438" bIns="91438" anchor="ctr"/>
          <a:lstStyle/>
          <a:p>
            <a:pPr algn="ctr">
              <a:defRPr>
                <a:solidFill>
                  <a:srgbClr val="FFFFFF"/>
                </a:solidFill>
                <a:latin typeface="Franklin Gothic Book"/>
                <a:ea typeface="Franklin Gothic Book"/>
                <a:cs typeface="Franklin Gothic Book"/>
                <a:sym typeface="Franklin Gothic Book"/>
              </a:defRPr>
            </a:pPr>
            <a:endParaRPr/>
          </a:p>
        </p:txBody>
      </p:sp>
      <p:pic>
        <p:nvPicPr>
          <p:cNvPr id="5" name="image3.png" descr="image3.png"/>
          <p:cNvPicPr>
            <a:picLocks noChangeAspect="1"/>
          </p:cNvPicPr>
          <p:nvPr/>
        </p:nvPicPr>
        <p:blipFill>
          <a:blip r:embed="rId5"/>
          <a:stretch>
            <a:fillRect/>
          </a:stretch>
        </p:blipFill>
        <p:spPr>
          <a:xfrm>
            <a:off x="161229" y="108413"/>
            <a:ext cx="3577429" cy="1284299"/>
          </a:xfrm>
          <a:prstGeom prst="rect">
            <a:avLst/>
          </a:prstGeom>
          <a:ln w="12700">
            <a:miter lim="400000"/>
          </a:ln>
        </p:spPr>
      </p:pic>
      <p:sp>
        <p:nvSpPr>
          <p:cNvPr id="6" name="Line"/>
          <p:cNvSpPr/>
          <p:nvPr/>
        </p:nvSpPr>
        <p:spPr>
          <a:xfrm flipV="1">
            <a:off x="3882952" y="187140"/>
            <a:ext cx="2" cy="1939646"/>
          </a:xfrm>
          <a:prstGeom prst="line">
            <a:avLst/>
          </a:prstGeom>
          <a:ln w="50800">
            <a:solidFill>
              <a:schemeClr val="accent2">
                <a:satOff val="-4966"/>
                <a:lumOff val="-10549"/>
              </a:schemeClr>
            </a:solidFill>
          </a:ln>
          <a:effectLst>
            <a:outerShdw blurRad="76200" dist="38100" dir="5400000" rotWithShape="0">
              <a:srgbClr val="000000">
                <a:alpha val="38000"/>
              </a:srgbClr>
            </a:outerShdw>
          </a:effectLst>
        </p:spPr>
        <p:txBody>
          <a:bodyPr lIns="45718" tIns="45718" rIns="45718" bIns="45718"/>
          <a:lstStyle/>
          <a:p>
            <a:endParaRPr/>
          </a:p>
        </p:txBody>
      </p:sp>
      <p:sp>
        <p:nvSpPr>
          <p:cNvPr id="7" name="Title Text"/>
          <p:cNvSpPr txBox="1">
            <a:spLocks noGrp="1"/>
          </p:cNvSpPr>
          <p:nvPr>
            <p:ph type="title"/>
          </p:nvPr>
        </p:nvSpPr>
        <p:spPr>
          <a:xfrm>
            <a:off x="5021309" y="-25400"/>
            <a:ext cx="19396623" cy="2213071"/>
          </a:xfrm>
          <a:prstGeom prst="rect">
            <a:avLst/>
          </a:prstGeom>
          <a:solidFill>
            <a:srgbClr val="1F497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chor="ctr">
            <a:normAutofit/>
          </a:bodyPr>
          <a:lstStyle/>
          <a:p>
            <a:r>
              <a:t>Title Text</a:t>
            </a:r>
          </a:p>
        </p:txBody>
      </p:sp>
      <p:sp>
        <p:nvSpPr>
          <p:cNvPr id="9" name="Slide Number"/>
          <p:cNvSpPr txBox="1">
            <a:spLocks noGrp="1"/>
          </p:cNvSpPr>
          <p:nvPr>
            <p:ph type="sldNum" sz="quarter" idx="2"/>
          </p:nvPr>
        </p:nvSpPr>
        <p:spPr>
          <a:xfrm>
            <a:off x="23223645" y="13059562"/>
            <a:ext cx="483809" cy="462279"/>
          </a:xfrm>
          <a:prstGeom prst="rect">
            <a:avLst/>
          </a:prstGeom>
          <a:ln w="12700">
            <a:miter lim="400000"/>
          </a:ln>
        </p:spPr>
        <p:txBody>
          <a:bodyPr wrap="none" lIns="91438" tIns="91438" rIns="91438" bIns="91438" anchor="ctr">
            <a:spAutoFit/>
          </a:bodyPr>
          <a:lstStyle>
            <a:lvl1pPr algn="r">
              <a:defRPr sz="2000">
                <a:solidFill>
                  <a:srgbClr val="FFFFFF"/>
                </a:solidFill>
                <a:latin typeface="Franklin Gothic Book"/>
                <a:ea typeface="Franklin Gothic Book"/>
                <a:cs typeface="Franklin Gothic Book"/>
                <a:sym typeface="Franklin Gothic Book"/>
              </a:defRPr>
            </a:lvl1pPr>
          </a:lstStyle>
          <a:p>
            <a:fld id="{86CB4B4D-7CA3-9044-876B-883B54F8677D}" type="slidenum">
              <a:t>‹#›</a:t>
            </a:fld>
            <a:endParaRPr/>
          </a:p>
        </p:txBody>
      </p:sp>
      <p:sp>
        <p:nvSpPr>
          <p:cNvPr id="10" name="Body Level One…"/>
          <p:cNvSpPr txBox="1">
            <a:spLocks noGrp="1"/>
          </p:cNvSpPr>
          <p:nvPr>
            <p:ph type="body" idx="1"/>
          </p:nvPr>
        </p:nvSpPr>
        <p:spPr>
          <a:xfrm>
            <a:off x="703555" y="2612015"/>
            <a:ext cx="22270530" cy="90519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2pPr marL="977648" indent="-520448"/>
            <a:lvl3pPr marL="1388423" indent="-474023"/>
            <a:lvl4pPr marL="1754777" indent="-383177"/>
            <a:lvl5pPr marL="2281428" indent="-452628"/>
          </a:lstStyle>
          <a:p>
            <a:r>
              <a:t>Body Level One</a:t>
            </a:r>
          </a:p>
          <a:p>
            <a:pPr lvl="1"/>
            <a:r>
              <a:t>Body Level Two</a:t>
            </a:r>
          </a:p>
          <a:p>
            <a:pPr lvl="2"/>
            <a:r>
              <a:t>Body Level Three</a:t>
            </a:r>
          </a:p>
          <a:p>
            <a:pPr lvl="3"/>
            <a:r>
              <a:t>Body Level Four</a:t>
            </a:r>
          </a:p>
          <a:p>
            <a:pPr lvl="4"/>
            <a:r>
              <a:t>Body Level Five</a:t>
            </a:r>
          </a:p>
        </p:txBody>
      </p:sp>
      <p:sp>
        <p:nvSpPr>
          <p:cNvPr id="12" name="Footer Placeholder 11">
            <a:extLst>
              <a:ext uri="{FF2B5EF4-FFF2-40B4-BE49-F238E27FC236}">
                <a16:creationId xmlns:a16="http://schemas.microsoft.com/office/drawing/2014/main" id="{FF9F4FF4-AE5A-EA4E-87EE-2568EF9A8AAE}"/>
              </a:ext>
            </a:extLst>
          </p:cNvPr>
          <p:cNvSpPr>
            <a:spLocks noGrp="1"/>
          </p:cNvSpPr>
          <p:nvPr>
            <p:ph type="ftr" sz="quarter" idx="3"/>
          </p:nvPr>
        </p:nvSpPr>
        <p:spPr>
          <a:xfrm>
            <a:off x="8077200" y="12712700"/>
            <a:ext cx="8229600" cy="7302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Guidelines for MDP Roadmap Updating</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Lst>
  <p:transition spd="med"/>
  <p:hf hdr="0" dt="0"/>
  <p:txStyles>
    <p:titleStyle>
      <a:lvl1pPr marL="0" marR="0" indent="0" algn="l" defTabSz="91440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Franklin Gothic Medium"/>
          <a:ea typeface="Franklin Gothic Medium"/>
          <a:cs typeface="Franklin Gothic Medium"/>
          <a:sym typeface="Franklin Gothic Medium"/>
        </a:defRPr>
      </a:lvl1pPr>
      <a:lvl2pPr marL="0" marR="0" indent="0" algn="l" defTabSz="91440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Franklin Gothic Medium"/>
          <a:ea typeface="Franklin Gothic Medium"/>
          <a:cs typeface="Franklin Gothic Medium"/>
          <a:sym typeface="Franklin Gothic Medium"/>
        </a:defRPr>
      </a:lvl2pPr>
      <a:lvl3pPr marL="0" marR="0" indent="0" algn="l" defTabSz="91440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Franklin Gothic Medium"/>
          <a:ea typeface="Franklin Gothic Medium"/>
          <a:cs typeface="Franklin Gothic Medium"/>
          <a:sym typeface="Franklin Gothic Medium"/>
        </a:defRPr>
      </a:lvl3pPr>
      <a:lvl4pPr marL="0" marR="0" indent="0" algn="l" defTabSz="91440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Franklin Gothic Medium"/>
          <a:ea typeface="Franklin Gothic Medium"/>
          <a:cs typeface="Franklin Gothic Medium"/>
          <a:sym typeface="Franklin Gothic Medium"/>
        </a:defRPr>
      </a:lvl4pPr>
      <a:lvl5pPr marL="0" marR="0" indent="0" algn="l" defTabSz="91440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Franklin Gothic Medium"/>
          <a:ea typeface="Franklin Gothic Medium"/>
          <a:cs typeface="Franklin Gothic Medium"/>
          <a:sym typeface="Franklin Gothic Medium"/>
        </a:defRPr>
      </a:lvl5pPr>
      <a:lvl6pPr marL="0" marR="0" indent="0" algn="l" defTabSz="91440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Franklin Gothic Medium"/>
          <a:ea typeface="Franklin Gothic Medium"/>
          <a:cs typeface="Franklin Gothic Medium"/>
          <a:sym typeface="Franklin Gothic Medium"/>
        </a:defRPr>
      </a:lvl6pPr>
      <a:lvl7pPr marL="0" marR="0" indent="0" algn="l" defTabSz="91440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Franklin Gothic Medium"/>
          <a:ea typeface="Franklin Gothic Medium"/>
          <a:cs typeface="Franklin Gothic Medium"/>
          <a:sym typeface="Franklin Gothic Medium"/>
        </a:defRPr>
      </a:lvl7pPr>
      <a:lvl8pPr marL="0" marR="0" indent="0" algn="l" defTabSz="91440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Franklin Gothic Medium"/>
          <a:ea typeface="Franklin Gothic Medium"/>
          <a:cs typeface="Franklin Gothic Medium"/>
          <a:sym typeface="Franklin Gothic Medium"/>
        </a:defRPr>
      </a:lvl8pPr>
      <a:lvl9pPr marL="0" marR="0" indent="0" algn="l" defTabSz="914400" rtl="0" latinLnBrk="0">
        <a:lnSpc>
          <a:spcPct val="100000"/>
        </a:lnSpc>
        <a:spcBef>
          <a:spcPts val="0"/>
        </a:spcBef>
        <a:spcAft>
          <a:spcPts val="0"/>
        </a:spcAft>
        <a:buClrTx/>
        <a:buSzTx/>
        <a:buFontTx/>
        <a:buNone/>
        <a:tabLst/>
        <a:defRPr sz="5600" b="0" i="0" u="none" strike="noStrike" cap="none" spc="0" baseline="0">
          <a:solidFill>
            <a:srgbClr val="FFFFFF"/>
          </a:solidFill>
          <a:uFillTx/>
          <a:latin typeface="Franklin Gothic Medium"/>
          <a:ea typeface="Franklin Gothic Medium"/>
          <a:cs typeface="Franklin Gothic Medium"/>
          <a:sym typeface="Franklin Gothic Medium"/>
        </a:defRPr>
      </a:lvl9pPr>
    </p:titleStyle>
    <p:bodyStyle>
      <a:lvl1pPr marL="103603" marR="0" indent="-103603"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1pPr>
      <a:lvl2pPr marL="955962" marR="0" indent="-498763" algn="l" defTabSz="914400" rtl="0" latinLnBrk="0">
        <a:lnSpc>
          <a:spcPct val="100000"/>
        </a:lnSpc>
        <a:spcBef>
          <a:spcPts val="1100"/>
        </a:spcBef>
        <a:spcAft>
          <a:spcPts val="0"/>
        </a:spcAft>
        <a:buClrTx/>
        <a:buSzPct val="100000"/>
        <a:buFont typeface="Arial"/>
        <a:buChar char="o"/>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2pPr>
      <a:lvl3pPr marL="1348921" marR="0" indent="-434521"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3pPr>
      <a:lvl4pPr marL="1706880" marR="0" indent="-335280"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4pPr>
      <a:lvl5pPr marL="2205990" marR="0" indent="-377190"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5pPr>
      <a:lvl6pPr marL="2788919" marR="0" indent="-502919"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6pPr>
      <a:lvl7pPr marL="3246120" marR="0" indent="-502919"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7pPr>
      <a:lvl8pPr marL="3703320" marR="0" indent="-502919"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8pPr>
      <a:lvl9pPr marL="4160520" marR="0" indent="-502920"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9pPr>
    </p:bodyStyle>
    <p:otherStyle>
      <a:lvl1pPr marL="0" marR="0" indent="0" algn="r" defTabSz="9144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ranklin Gothic Book"/>
        </a:defRPr>
      </a:lvl1pPr>
      <a:lvl2pPr marL="0" marR="0" indent="0" algn="r" defTabSz="9144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ranklin Gothic Book"/>
        </a:defRPr>
      </a:lvl2pPr>
      <a:lvl3pPr marL="0" marR="0" indent="0" algn="r" defTabSz="9144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ranklin Gothic Book"/>
        </a:defRPr>
      </a:lvl3pPr>
      <a:lvl4pPr marL="0" marR="0" indent="0" algn="r" defTabSz="9144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ranklin Gothic Book"/>
        </a:defRPr>
      </a:lvl4pPr>
      <a:lvl5pPr marL="0" marR="0" indent="0" algn="r" defTabSz="9144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ranklin Gothic Book"/>
        </a:defRPr>
      </a:lvl5pPr>
      <a:lvl6pPr marL="0" marR="0" indent="0" algn="r" defTabSz="9144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ranklin Gothic Book"/>
        </a:defRPr>
      </a:lvl6pPr>
      <a:lvl7pPr marL="0" marR="0" indent="0" algn="r" defTabSz="9144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ranklin Gothic Book"/>
        </a:defRPr>
      </a:lvl7pPr>
      <a:lvl8pPr marL="0" marR="0" indent="0" algn="r" defTabSz="9144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ranklin Gothic Book"/>
        </a:defRPr>
      </a:lvl8pPr>
      <a:lvl9pPr marL="0" marR="0" indent="0" algn="r" defTabSz="91440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Franklin Gothic Book"/>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tif"/><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 name="Soren Prestemon…"/>
          <p:cNvSpPr txBox="1">
            <a:spLocks noGrp="1"/>
          </p:cNvSpPr>
          <p:nvPr>
            <p:ph type="body" sz="half" idx="1"/>
          </p:nvPr>
        </p:nvSpPr>
        <p:spPr>
          <a:xfrm>
            <a:off x="3965574" y="8798395"/>
            <a:ext cx="16452852" cy="4380318"/>
          </a:xfrm>
          <a:prstGeom prst="rect">
            <a:avLst/>
          </a:prstGeom>
        </p:spPr>
        <p:txBody>
          <a:bodyPr/>
          <a:lstStyle/>
          <a:p>
            <a:pPr>
              <a:lnSpc>
                <a:spcPct val="80000"/>
              </a:lnSpc>
              <a:spcBef>
                <a:spcPts val="800"/>
              </a:spcBef>
              <a:defRPr sz="3600"/>
            </a:pPr>
            <a:r>
              <a:rPr dirty="0"/>
              <a:t>Soren Prestemon</a:t>
            </a:r>
            <a:endParaRPr lang="en-US" dirty="0"/>
          </a:p>
          <a:p>
            <a:pPr>
              <a:lnSpc>
                <a:spcPct val="80000"/>
              </a:lnSpc>
              <a:spcBef>
                <a:spcPts val="800"/>
              </a:spcBef>
              <a:defRPr sz="3600"/>
            </a:pPr>
            <a:r>
              <a:rPr dirty="0"/>
              <a:t>US Magnet Development Program</a:t>
            </a:r>
          </a:p>
          <a:p>
            <a:pPr>
              <a:lnSpc>
                <a:spcPct val="80000"/>
              </a:lnSpc>
              <a:spcBef>
                <a:spcPts val="600"/>
              </a:spcBef>
              <a:defRPr sz="3600"/>
            </a:pPr>
            <a:r>
              <a:rPr dirty="0"/>
              <a:t>Lawrence Berkeley National Laboratory</a:t>
            </a:r>
          </a:p>
          <a:p>
            <a:pPr>
              <a:lnSpc>
                <a:spcPct val="80000"/>
              </a:lnSpc>
              <a:spcBef>
                <a:spcPts val="600"/>
              </a:spcBef>
              <a:defRPr sz="3600"/>
            </a:pPr>
            <a:endParaRPr dirty="0"/>
          </a:p>
        </p:txBody>
      </p:sp>
      <p:sp>
        <p:nvSpPr>
          <p:cNvPr id="1012" name="High Field Magnet Technology…"/>
          <p:cNvSpPr txBox="1"/>
          <p:nvPr/>
        </p:nvSpPr>
        <p:spPr>
          <a:xfrm>
            <a:off x="2914605" y="5012184"/>
            <a:ext cx="18528169" cy="2246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algn="ctr">
              <a:defRPr sz="6700">
                <a:solidFill>
                  <a:srgbClr val="FFFFFF"/>
                </a:solidFill>
                <a:latin typeface="Franklin Gothic Book"/>
                <a:ea typeface="Franklin Gothic Book"/>
                <a:cs typeface="Franklin Gothic Book"/>
                <a:sym typeface="Franklin Gothic Book"/>
              </a:defRPr>
            </a:lvl1pPr>
          </a:lstStyle>
          <a:p>
            <a:r>
              <a:rPr dirty="0"/>
              <a:t> </a:t>
            </a:r>
            <a:r>
              <a:rPr lang="en-US" dirty="0"/>
              <a:t>Roadmap update guidelines</a:t>
            </a:r>
          </a:p>
          <a:p>
            <a:r>
              <a:rPr lang="en-US" dirty="0"/>
              <a:t>October 10, 2019</a:t>
            </a:r>
            <a:r>
              <a:rPr dirty="0"/>
              <a:t> </a:t>
            </a:r>
          </a:p>
        </p:txBody>
      </p:sp>
      <p:sp>
        <p:nvSpPr>
          <p:cNvPr id="2" name="Slide Number Placeholder 1">
            <a:extLst>
              <a:ext uri="{FF2B5EF4-FFF2-40B4-BE49-F238E27FC236}">
                <a16:creationId xmlns:a16="http://schemas.microsoft.com/office/drawing/2014/main" id="{CFE5701C-B3B8-B34E-AFA9-AC2A4E341B32}"/>
              </a:ext>
            </a:extLst>
          </p:cNvPr>
          <p:cNvSpPr>
            <a:spLocks noGrp="1"/>
          </p:cNvSpPr>
          <p:nvPr>
            <p:ph type="sldNum" sz="quarter" idx="2"/>
          </p:nvPr>
        </p:nvSpPr>
        <p:spPr/>
        <p:txBody>
          <a:bodyPr/>
          <a:lstStyle/>
          <a:p>
            <a:fld id="{86CB4B4D-7CA3-9044-876B-883B54F8677D}" type="slidenum">
              <a:rPr lang="en-US" smtClean="0"/>
              <a:t>1</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4991A-359C-5C4C-88B7-F836874D6BF2}"/>
              </a:ext>
            </a:extLst>
          </p:cNvPr>
          <p:cNvSpPr>
            <a:spLocks noGrp="1"/>
          </p:cNvSpPr>
          <p:nvPr>
            <p:ph type="title"/>
          </p:nvPr>
        </p:nvSpPr>
        <p:spPr/>
        <p:txBody>
          <a:bodyPr/>
          <a:lstStyle/>
          <a:p>
            <a:r>
              <a:rPr lang="en-US" dirty="0"/>
              <a:t>Specific meeting agendas</a:t>
            </a:r>
          </a:p>
        </p:txBody>
      </p:sp>
      <p:sp>
        <p:nvSpPr>
          <p:cNvPr id="3" name="Slide Number Placeholder 2">
            <a:extLst>
              <a:ext uri="{FF2B5EF4-FFF2-40B4-BE49-F238E27FC236}">
                <a16:creationId xmlns:a16="http://schemas.microsoft.com/office/drawing/2014/main" id="{8309D586-32F1-E641-AB66-C3C500353203}"/>
              </a:ext>
            </a:extLst>
          </p:cNvPr>
          <p:cNvSpPr>
            <a:spLocks noGrp="1"/>
          </p:cNvSpPr>
          <p:nvPr>
            <p:ph type="sldNum" sz="quarter" idx="2"/>
          </p:nvPr>
        </p:nvSpPr>
        <p:spPr/>
        <p:txBody>
          <a:bodyPr/>
          <a:lstStyle/>
          <a:p>
            <a:fld id="{86CB4B4D-7CA3-9044-876B-883B54F8677D}" type="slidenum">
              <a:rPr lang="en-US" smtClean="0"/>
              <a:t>10</a:t>
            </a:fld>
            <a:endParaRPr lang="en-US"/>
          </a:p>
        </p:txBody>
      </p:sp>
      <p:sp>
        <p:nvSpPr>
          <p:cNvPr id="4" name="Text Placeholder 3">
            <a:extLst>
              <a:ext uri="{FF2B5EF4-FFF2-40B4-BE49-F238E27FC236}">
                <a16:creationId xmlns:a16="http://schemas.microsoft.com/office/drawing/2014/main" id="{29DE0873-461C-DC4B-8B7C-D3D9AE4BE67C}"/>
              </a:ext>
            </a:extLst>
          </p:cNvPr>
          <p:cNvSpPr>
            <a:spLocks noGrp="1"/>
          </p:cNvSpPr>
          <p:nvPr>
            <p:ph type="body" idx="1"/>
          </p:nvPr>
        </p:nvSpPr>
        <p:spPr>
          <a:xfrm>
            <a:off x="346841" y="3097652"/>
            <a:ext cx="23774400" cy="9051929"/>
          </a:xfrm>
        </p:spPr>
        <p:txBody>
          <a:bodyPr/>
          <a:lstStyle/>
          <a:p>
            <a:r>
              <a:rPr lang="en-US" dirty="0"/>
              <a:t>Special MDP General Meeting Friday, October 18</a:t>
            </a:r>
            <a:r>
              <a:rPr lang="en-US" baseline="30000" dirty="0"/>
              <a:t>th</a:t>
            </a:r>
            <a:r>
              <a:rPr lang="en-US" dirty="0"/>
              <a:t> (?)</a:t>
            </a:r>
          </a:p>
          <a:p>
            <a:pPr lvl="1"/>
            <a:r>
              <a:rPr lang="en-US" dirty="0"/>
              <a:t>Agenda:</a:t>
            </a:r>
          </a:p>
          <a:p>
            <a:pPr lvl="2"/>
            <a:r>
              <a:rPr lang="en-US" dirty="0"/>
              <a:t>Overview of motivation/process for roadmap updates	SP</a:t>
            </a:r>
          </a:p>
          <a:p>
            <a:pPr lvl="2"/>
            <a:r>
              <a:rPr lang="en-US" dirty="0"/>
              <a:t>Draft 1 of Bi2212 roadmap	</a:t>
            </a:r>
            <a:r>
              <a:rPr lang="en-US" dirty="0" err="1"/>
              <a:t>Tengming</a:t>
            </a:r>
            <a:r>
              <a:rPr lang="en-US" dirty="0"/>
              <a:t> coordinator; input from ASC, FNAL</a:t>
            </a:r>
          </a:p>
          <a:p>
            <a:pPr lvl="2"/>
            <a:r>
              <a:rPr lang="en-US" dirty="0"/>
              <a:t>Draft 1 of REBCO roadmap	</a:t>
            </a:r>
            <a:r>
              <a:rPr lang="en-US" dirty="0" err="1"/>
              <a:t>Xiaorong</a:t>
            </a:r>
            <a:r>
              <a:rPr lang="en-US" dirty="0"/>
              <a:t> coordinator, Ramesh co-coordinator; input from FNAL</a:t>
            </a:r>
          </a:p>
          <a:p>
            <a:endParaRPr lang="en-US" dirty="0"/>
          </a:p>
          <a:p>
            <a:r>
              <a:rPr lang="en-US" dirty="0"/>
              <a:t>MDP General meeting Wednesday, October 23</a:t>
            </a:r>
            <a:r>
              <a:rPr lang="en-US" baseline="30000" dirty="0"/>
              <a:t>rd</a:t>
            </a:r>
            <a:endParaRPr lang="en-US" dirty="0"/>
          </a:p>
          <a:p>
            <a:pPr lvl="1"/>
            <a:r>
              <a:rPr lang="en-US" dirty="0"/>
              <a:t>Agenda:</a:t>
            </a:r>
          </a:p>
          <a:p>
            <a:pPr lvl="2"/>
            <a:r>
              <a:rPr lang="en-US" dirty="0"/>
              <a:t>Draft 1 of Nb</a:t>
            </a:r>
            <a:r>
              <a:rPr lang="en-US" baseline="-25000" dirty="0"/>
              <a:t>3</a:t>
            </a:r>
            <a:r>
              <a:rPr lang="en-US" dirty="0"/>
              <a:t>Sn roadmaps					Sasha and Diego</a:t>
            </a:r>
          </a:p>
          <a:p>
            <a:pPr lvl="2"/>
            <a:r>
              <a:rPr lang="en-US" dirty="0"/>
              <a:t>Discussion on cross-connects				David moderator</a:t>
            </a:r>
          </a:p>
          <a:p>
            <a:pPr lvl="1"/>
            <a:endParaRPr lang="en-US" dirty="0"/>
          </a:p>
          <a:p>
            <a:pPr lvl="1"/>
            <a:endParaRPr lang="en-US" dirty="0"/>
          </a:p>
          <a:p>
            <a:endParaRPr lang="en-US" dirty="0"/>
          </a:p>
          <a:p>
            <a:endParaRPr lang="en-US" dirty="0"/>
          </a:p>
          <a:p>
            <a:pPr lvl="1"/>
            <a:endParaRPr lang="en-US" dirty="0"/>
          </a:p>
          <a:p>
            <a:endParaRPr lang="en-US" dirty="0"/>
          </a:p>
        </p:txBody>
      </p:sp>
      <p:sp>
        <p:nvSpPr>
          <p:cNvPr id="5" name="Footer Placeholder 4">
            <a:extLst>
              <a:ext uri="{FF2B5EF4-FFF2-40B4-BE49-F238E27FC236}">
                <a16:creationId xmlns:a16="http://schemas.microsoft.com/office/drawing/2014/main" id="{B3AE4CD5-4F8E-0A49-AE23-AF3F69580D93}"/>
              </a:ext>
            </a:extLst>
          </p:cNvPr>
          <p:cNvSpPr>
            <a:spLocks noGrp="1"/>
          </p:cNvSpPr>
          <p:nvPr>
            <p:ph type="ftr" sz="quarter" idx="10"/>
          </p:nvPr>
        </p:nvSpPr>
        <p:spPr/>
        <p:txBody>
          <a:bodyPr/>
          <a:lstStyle/>
          <a:p>
            <a:r>
              <a:rPr lang="en-US"/>
              <a:t>Guidelines for MDP Roadmap Updating</a:t>
            </a:r>
            <a:endParaRPr lang="en-US" dirty="0"/>
          </a:p>
        </p:txBody>
      </p:sp>
    </p:spTree>
    <p:extLst>
      <p:ext uri="{BB962C8B-B14F-4D97-AF65-F5344CB8AC3E}">
        <p14:creationId xmlns:p14="http://schemas.microsoft.com/office/powerpoint/2010/main" val="415410089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4991A-359C-5C4C-88B7-F836874D6BF2}"/>
              </a:ext>
            </a:extLst>
          </p:cNvPr>
          <p:cNvSpPr>
            <a:spLocks noGrp="1"/>
          </p:cNvSpPr>
          <p:nvPr>
            <p:ph type="title"/>
          </p:nvPr>
        </p:nvSpPr>
        <p:spPr/>
        <p:txBody>
          <a:bodyPr/>
          <a:lstStyle/>
          <a:p>
            <a:r>
              <a:rPr lang="en-US" dirty="0"/>
              <a:t>Specific meeting agendas</a:t>
            </a:r>
          </a:p>
        </p:txBody>
      </p:sp>
      <p:sp>
        <p:nvSpPr>
          <p:cNvPr id="3" name="Slide Number Placeholder 2">
            <a:extLst>
              <a:ext uri="{FF2B5EF4-FFF2-40B4-BE49-F238E27FC236}">
                <a16:creationId xmlns:a16="http://schemas.microsoft.com/office/drawing/2014/main" id="{8309D586-32F1-E641-AB66-C3C500353203}"/>
              </a:ext>
            </a:extLst>
          </p:cNvPr>
          <p:cNvSpPr>
            <a:spLocks noGrp="1"/>
          </p:cNvSpPr>
          <p:nvPr>
            <p:ph type="sldNum" sz="quarter" idx="2"/>
          </p:nvPr>
        </p:nvSpPr>
        <p:spPr/>
        <p:txBody>
          <a:bodyPr/>
          <a:lstStyle/>
          <a:p>
            <a:fld id="{86CB4B4D-7CA3-9044-876B-883B54F8677D}" type="slidenum">
              <a:rPr lang="en-US" smtClean="0"/>
              <a:t>11</a:t>
            </a:fld>
            <a:endParaRPr lang="en-US"/>
          </a:p>
        </p:txBody>
      </p:sp>
      <p:sp>
        <p:nvSpPr>
          <p:cNvPr id="4" name="Text Placeholder 3">
            <a:extLst>
              <a:ext uri="{FF2B5EF4-FFF2-40B4-BE49-F238E27FC236}">
                <a16:creationId xmlns:a16="http://schemas.microsoft.com/office/drawing/2014/main" id="{29DE0873-461C-DC4B-8B7C-D3D9AE4BE67C}"/>
              </a:ext>
            </a:extLst>
          </p:cNvPr>
          <p:cNvSpPr>
            <a:spLocks noGrp="1"/>
          </p:cNvSpPr>
          <p:nvPr>
            <p:ph type="body" idx="1"/>
          </p:nvPr>
        </p:nvSpPr>
        <p:spPr>
          <a:xfrm>
            <a:off x="346841" y="2648608"/>
            <a:ext cx="23774400" cy="9500974"/>
          </a:xfrm>
        </p:spPr>
        <p:txBody>
          <a:bodyPr>
            <a:normAutofit fontScale="92500" lnSpcReduction="10000"/>
          </a:bodyPr>
          <a:lstStyle/>
          <a:p>
            <a:r>
              <a:rPr lang="en-US" dirty="0"/>
              <a:t>MDP General Meeting </a:t>
            </a:r>
            <a:r>
              <a:rPr lang="en-US" dirty="0" err="1"/>
              <a:t>Wedensday</a:t>
            </a:r>
            <a:r>
              <a:rPr lang="en-US" dirty="0"/>
              <a:t>, October 30</a:t>
            </a:r>
            <a:r>
              <a:rPr lang="en-US" baseline="30000" dirty="0"/>
              <a:t>th</a:t>
            </a:r>
            <a:endParaRPr lang="en-US" dirty="0"/>
          </a:p>
          <a:p>
            <a:pPr lvl="1"/>
            <a:r>
              <a:rPr lang="en-US" dirty="0"/>
              <a:t>Agenda:</a:t>
            </a:r>
          </a:p>
          <a:p>
            <a:pPr lvl="2"/>
            <a:r>
              <a:rPr lang="en-US" dirty="0"/>
              <a:t>Draft 1 of CPRD roadmap					Lance</a:t>
            </a:r>
          </a:p>
          <a:p>
            <a:pPr lvl="2"/>
            <a:r>
              <a:rPr lang="en-US" dirty="0"/>
              <a:t>Draft 1 of tech. roadmap elements			SP moderator</a:t>
            </a:r>
          </a:p>
          <a:p>
            <a:endParaRPr lang="en-US" dirty="0"/>
          </a:p>
          <a:p>
            <a:r>
              <a:rPr lang="en-US" dirty="0"/>
              <a:t>MDP General meeting Wednesday, November 6</a:t>
            </a:r>
            <a:r>
              <a:rPr lang="en-US" baseline="30000" dirty="0"/>
              <a:t>th</a:t>
            </a:r>
            <a:endParaRPr lang="en-US" dirty="0"/>
          </a:p>
          <a:p>
            <a:pPr lvl="1"/>
            <a:r>
              <a:rPr lang="en-US" dirty="0"/>
              <a:t>Agenda:</a:t>
            </a:r>
          </a:p>
          <a:p>
            <a:pPr lvl="2"/>
            <a:r>
              <a:rPr lang="en-US" dirty="0"/>
              <a:t>Infrastructure status/updates				George (Steve, Kathleen)</a:t>
            </a:r>
          </a:p>
          <a:p>
            <a:pPr lvl="2"/>
            <a:r>
              <a:rPr lang="en-US" dirty="0"/>
              <a:t>First draft of combined roadmaps			SP</a:t>
            </a:r>
          </a:p>
          <a:p>
            <a:pPr lvl="2"/>
            <a:r>
              <a:rPr lang="en-US" dirty="0"/>
              <a:t>Guidance on milestone tables				SP</a:t>
            </a:r>
          </a:p>
          <a:p>
            <a:pPr lvl="2"/>
            <a:r>
              <a:rPr lang="en-US" dirty="0"/>
              <a:t>Draft summary of collaborations:</a:t>
            </a:r>
          </a:p>
          <a:p>
            <a:pPr lvl="3"/>
            <a:r>
              <a:rPr lang="en-US" dirty="0"/>
              <a:t>Research collaborations					Steve</a:t>
            </a:r>
          </a:p>
          <a:p>
            <a:pPr lvl="3"/>
            <a:r>
              <a:rPr lang="en-US" dirty="0"/>
              <a:t>Industry (direct &amp; indirect)				Kathleen</a:t>
            </a:r>
          </a:p>
          <a:p>
            <a:pPr lvl="2"/>
            <a:endParaRPr lang="en-US" dirty="0"/>
          </a:p>
          <a:p>
            <a:pPr lvl="1"/>
            <a:endParaRPr lang="en-US" dirty="0"/>
          </a:p>
          <a:p>
            <a:pPr lvl="1"/>
            <a:endParaRPr lang="en-US" dirty="0"/>
          </a:p>
          <a:p>
            <a:endParaRPr lang="en-US" dirty="0"/>
          </a:p>
          <a:p>
            <a:endParaRPr lang="en-US" dirty="0"/>
          </a:p>
          <a:p>
            <a:pPr lvl="1"/>
            <a:endParaRPr lang="en-US" dirty="0"/>
          </a:p>
          <a:p>
            <a:endParaRPr lang="en-US" dirty="0"/>
          </a:p>
        </p:txBody>
      </p:sp>
      <p:sp>
        <p:nvSpPr>
          <p:cNvPr id="5" name="Footer Placeholder 4">
            <a:extLst>
              <a:ext uri="{FF2B5EF4-FFF2-40B4-BE49-F238E27FC236}">
                <a16:creationId xmlns:a16="http://schemas.microsoft.com/office/drawing/2014/main" id="{B3AE4CD5-4F8E-0A49-AE23-AF3F69580D93}"/>
              </a:ext>
            </a:extLst>
          </p:cNvPr>
          <p:cNvSpPr>
            <a:spLocks noGrp="1"/>
          </p:cNvSpPr>
          <p:nvPr>
            <p:ph type="ftr" sz="quarter" idx="10"/>
          </p:nvPr>
        </p:nvSpPr>
        <p:spPr/>
        <p:txBody>
          <a:bodyPr/>
          <a:lstStyle/>
          <a:p>
            <a:r>
              <a:rPr lang="en-US"/>
              <a:t>Guidelines for MDP Roadmap Updating</a:t>
            </a:r>
            <a:endParaRPr lang="en-US" dirty="0"/>
          </a:p>
        </p:txBody>
      </p:sp>
    </p:spTree>
    <p:extLst>
      <p:ext uri="{BB962C8B-B14F-4D97-AF65-F5344CB8AC3E}">
        <p14:creationId xmlns:p14="http://schemas.microsoft.com/office/powerpoint/2010/main" val="395582526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4991A-359C-5C4C-88B7-F836874D6BF2}"/>
              </a:ext>
            </a:extLst>
          </p:cNvPr>
          <p:cNvSpPr>
            <a:spLocks noGrp="1"/>
          </p:cNvSpPr>
          <p:nvPr>
            <p:ph type="title"/>
          </p:nvPr>
        </p:nvSpPr>
        <p:spPr>
          <a:xfrm>
            <a:off x="4950373" y="194159"/>
            <a:ext cx="18273272" cy="1993512"/>
          </a:xfrm>
        </p:spPr>
        <p:txBody>
          <a:bodyPr/>
          <a:lstStyle/>
          <a:p>
            <a:r>
              <a:rPr lang="en-US" dirty="0"/>
              <a:t>Specific meeting agendas</a:t>
            </a:r>
          </a:p>
        </p:txBody>
      </p:sp>
      <p:sp>
        <p:nvSpPr>
          <p:cNvPr id="3" name="Slide Number Placeholder 2">
            <a:extLst>
              <a:ext uri="{FF2B5EF4-FFF2-40B4-BE49-F238E27FC236}">
                <a16:creationId xmlns:a16="http://schemas.microsoft.com/office/drawing/2014/main" id="{8309D586-32F1-E641-AB66-C3C500353203}"/>
              </a:ext>
            </a:extLst>
          </p:cNvPr>
          <p:cNvSpPr>
            <a:spLocks noGrp="1"/>
          </p:cNvSpPr>
          <p:nvPr>
            <p:ph type="sldNum" sz="quarter" idx="2"/>
          </p:nvPr>
        </p:nvSpPr>
        <p:spPr/>
        <p:txBody>
          <a:bodyPr/>
          <a:lstStyle/>
          <a:p>
            <a:fld id="{86CB4B4D-7CA3-9044-876B-883B54F8677D}" type="slidenum">
              <a:rPr lang="en-US" smtClean="0"/>
              <a:t>12</a:t>
            </a:fld>
            <a:endParaRPr lang="en-US"/>
          </a:p>
        </p:txBody>
      </p:sp>
      <p:sp>
        <p:nvSpPr>
          <p:cNvPr id="4" name="Text Placeholder 3">
            <a:extLst>
              <a:ext uri="{FF2B5EF4-FFF2-40B4-BE49-F238E27FC236}">
                <a16:creationId xmlns:a16="http://schemas.microsoft.com/office/drawing/2014/main" id="{29DE0873-461C-DC4B-8B7C-D3D9AE4BE67C}"/>
              </a:ext>
            </a:extLst>
          </p:cNvPr>
          <p:cNvSpPr>
            <a:spLocks noGrp="1"/>
          </p:cNvSpPr>
          <p:nvPr>
            <p:ph type="body" idx="1"/>
          </p:nvPr>
        </p:nvSpPr>
        <p:spPr>
          <a:xfrm>
            <a:off x="346841" y="2648608"/>
            <a:ext cx="23774400" cy="9500974"/>
          </a:xfrm>
        </p:spPr>
        <p:txBody>
          <a:bodyPr>
            <a:normAutofit/>
          </a:bodyPr>
          <a:lstStyle/>
          <a:p>
            <a:r>
              <a:rPr lang="en-US" dirty="0"/>
              <a:t>MDP General Meeting Wednesday, November 13</a:t>
            </a:r>
            <a:r>
              <a:rPr lang="en-US" baseline="30000" dirty="0"/>
              <a:t>th</a:t>
            </a:r>
            <a:endParaRPr lang="en-US" dirty="0"/>
          </a:p>
          <a:p>
            <a:pPr lvl="1"/>
            <a:r>
              <a:rPr lang="en-US" dirty="0"/>
              <a:t>Agenda:</a:t>
            </a:r>
          </a:p>
          <a:p>
            <a:pPr lvl="2"/>
            <a:r>
              <a:rPr lang="en-US" dirty="0"/>
              <a:t>Near final roadmaps – review</a:t>
            </a:r>
          </a:p>
          <a:p>
            <a:pPr lvl="3"/>
            <a:r>
              <a:rPr lang="en-US" dirty="0"/>
              <a:t>Nb3Sn: 				Sasha, Diego</a:t>
            </a:r>
          </a:p>
          <a:p>
            <a:pPr lvl="3"/>
            <a:r>
              <a:rPr lang="en-US" dirty="0"/>
              <a:t>HTS Bi2212:		</a:t>
            </a:r>
            <a:r>
              <a:rPr lang="en-US" dirty="0" err="1"/>
              <a:t>Tengming</a:t>
            </a:r>
            <a:endParaRPr lang="en-US" dirty="0"/>
          </a:p>
          <a:p>
            <a:pPr lvl="3"/>
            <a:r>
              <a:rPr lang="en-US" dirty="0"/>
              <a:t>HTS REBCO:		</a:t>
            </a:r>
            <a:r>
              <a:rPr lang="en-US" dirty="0" err="1"/>
              <a:t>Xiaorong</a:t>
            </a:r>
            <a:r>
              <a:rPr lang="en-US" dirty="0"/>
              <a:t> &amp; Ramesh</a:t>
            </a:r>
          </a:p>
          <a:p>
            <a:pPr lvl="3"/>
            <a:r>
              <a:rPr lang="en-US" dirty="0"/>
              <a:t>Technology:		SP coordinator</a:t>
            </a:r>
          </a:p>
          <a:p>
            <a:pPr lvl="3"/>
            <a:r>
              <a:rPr lang="en-US" dirty="0"/>
              <a:t>CPRD:				Lance</a:t>
            </a:r>
          </a:p>
          <a:p>
            <a:pPr lvl="3"/>
            <a:r>
              <a:rPr lang="en-US" dirty="0"/>
              <a:t>Collaborations:	Steve and Kathleen</a:t>
            </a:r>
          </a:p>
          <a:p>
            <a:pPr lvl="2"/>
            <a:endParaRPr lang="en-US" dirty="0"/>
          </a:p>
          <a:p>
            <a:pPr lvl="2"/>
            <a:endParaRPr lang="en-US" dirty="0"/>
          </a:p>
          <a:p>
            <a:pPr lvl="1"/>
            <a:endParaRPr lang="en-US" dirty="0"/>
          </a:p>
          <a:p>
            <a:pPr lvl="1"/>
            <a:endParaRPr lang="en-US" dirty="0"/>
          </a:p>
          <a:p>
            <a:endParaRPr lang="en-US" dirty="0"/>
          </a:p>
          <a:p>
            <a:endParaRPr lang="en-US" dirty="0"/>
          </a:p>
          <a:p>
            <a:pPr lvl="1"/>
            <a:endParaRPr lang="en-US" dirty="0"/>
          </a:p>
          <a:p>
            <a:endParaRPr lang="en-US" dirty="0"/>
          </a:p>
        </p:txBody>
      </p:sp>
      <p:sp>
        <p:nvSpPr>
          <p:cNvPr id="5" name="Footer Placeholder 4">
            <a:extLst>
              <a:ext uri="{FF2B5EF4-FFF2-40B4-BE49-F238E27FC236}">
                <a16:creationId xmlns:a16="http://schemas.microsoft.com/office/drawing/2014/main" id="{B3AE4CD5-4F8E-0A49-AE23-AF3F69580D93}"/>
              </a:ext>
            </a:extLst>
          </p:cNvPr>
          <p:cNvSpPr>
            <a:spLocks noGrp="1"/>
          </p:cNvSpPr>
          <p:nvPr>
            <p:ph type="ftr" sz="quarter" idx="10"/>
          </p:nvPr>
        </p:nvSpPr>
        <p:spPr/>
        <p:txBody>
          <a:bodyPr/>
          <a:lstStyle/>
          <a:p>
            <a:r>
              <a:rPr lang="en-US"/>
              <a:t>Guidelines for MDP Roadmap Updating</a:t>
            </a:r>
            <a:endParaRPr lang="en-US" dirty="0"/>
          </a:p>
        </p:txBody>
      </p:sp>
    </p:spTree>
    <p:extLst>
      <p:ext uri="{BB962C8B-B14F-4D97-AF65-F5344CB8AC3E}">
        <p14:creationId xmlns:p14="http://schemas.microsoft.com/office/powerpoint/2010/main" val="417442751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28EF4-16F8-5E42-9B5A-A799169F1336}"/>
              </a:ext>
            </a:extLst>
          </p:cNvPr>
          <p:cNvSpPr>
            <a:spLocks noGrp="1"/>
          </p:cNvSpPr>
          <p:nvPr>
            <p:ph type="title"/>
          </p:nvPr>
        </p:nvSpPr>
        <p:spPr>
          <a:xfrm>
            <a:off x="3972910" y="163786"/>
            <a:ext cx="20445023" cy="2213071"/>
          </a:xfrm>
        </p:spPr>
        <p:txBody>
          <a:bodyPr/>
          <a:lstStyle/>
          <a:p>
            <a:r>
              <a:rPr lang="en-US" dirty="0"/>
              <a:t>Backup: </a:t>
            </a:r>
            <a:br>
              <a:rPr lang="en-US" dirty="0"/>
            </a:br>
            <a:r>
              <a:rPr lang="en-US" dirty="0"/>
              <a:t>additional Technical Advisory Committee recommendations</a:t>
            </a:r>
          </a:p>
        </p:txBody>
      </p:sp>
      <p:sp>
        <p:nvSpPr>
          <p:cNvPr id="3" name="Slide Number Placeholder 2">
            <a:extLst>
              <a:ext uri="{FF2B5EF4-FFF2-40B4-BE49-F238E27FC236}">
                <a16:creationId xmlns:a16="http://schemas.microsoft.com/office/drawing/2014/main" id="{68860D23-2C78-424F-95C1-A2C0CD8D002B}"/>
              </a:ext>
            </a:extLst>
          </p:cNvPr>
          <p:cNvSpPr>
            <a:spLocks noGrp="1"/>
          </p:cNvSpPr>
          <p:nvPr>
            <p:ph type="sldNum" sz="quarter" idx="2"/>
          </p:nvPr>
        </p:nvSpPr>
        <p:spPr/>
        <p:txBody>
          <a:bodyPr/>
          <a:lstStyle/>
          <a:p>
            <a:fld id="{86CB4B4D-7CA3-9044-876B-883B54F8677D}" type="slidenum">
              <a:rPr lang="en-US" smtClean="0"/>
              <a:t>13</a:t>
            </a:fld>
            <a:endParaRPr lang="en-US"/>
          </a:p>
        </p:txBody>
      </p:sp>
      <p:sp>
        <p:nvSpPr>
          <p:cNvPr id="4" name="Text Placeholder 3">
            <a:extLst>
              <a:ext uri="{FF2B5EF4-FFF2-40B4-BE49-F238E27FC236}">
                <a16:creationId xmlns:a16="http://schemas.microsoft.com/office/drawing/2014/main" id="{CD83F81B-1E6D-CC4C-B260-0D18DDA372B7}"/>
              </a:ext>
            </a:extLst>
          </p:cNvPr>
          <p:cNvSpPr>
            <a:spLocks noGrp="1"/>
          </p:cNvSpPr>
          <p:nvPr>
            <p:ph type="body" idx="1"/>
          </p:nvPr>
        </p:nvSpPr>
        <p:spPr/>
        <p:txBody>
          <a:bodyPr/>
          <a:lstStyle/>
          <a:p>
            <a:endParaRPr lang="en-US" dirty="0"/>
          </a:p>
        </p:txBody>
      </p:sp>
      <p:sp>
        <p:nvSpPr>
          <p:cNvPr id="5" name="Footer Placeholder 4">
            <a:extLst>
              <a:ext uri="{FF2B5EF4-FFF2-40B4-BE49-F238E27FC236}">
                <a16:creationId xmlns:a16="http://schemas.microsoft.com/office/drawing/2014/main" id="{6C467618-80EB-7741-B0F6-B315EB5F6E47}"/>
              </a:ext>
            </a:extLst>
          </p:cNvPr>
          <p:cNvSpPr>
            <a:spLocks noGrp="1"/>
          </p:cNvSpPr>
          <p:nvPr>
            <p:ph type="ftr" sz="quarter" idx="10"/>
          </p:nvPr>
        </p:nvSpPr>
        <p:spPr/>
        <p:txBody>
          <a:bodyPr/>
          <a:lstStyle/>
          <a:p>
            <a:r>
              <a:rPr lang="en-US"/>
              <a:t>Guidelines for MDP Roadmap Updating</a:t>
            </a:r>
            <a:endParaRPr lang="en-US" dirty="0"/>
          </a:p>
        </p:txBody>
      </p:sp>
    </p:spTree>
    <p:extLst>
      <p:ext uri="{BB962C8B-B14F-4D97-AF65-F5344CB8AC3E}">
        <p14:creationId xmlns:p14="http://schemas.microsoft.com/office/powerpoint/2010/main" val="249236515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9D83D-8EBE-0F48-905B-67752AE4CDD0}"/>
              </a:ext>
            </a:extLst>
          </p:cNvPr>
          <p:cNvSpPr>
            <a:spLocks noGrp="1"/>
          </p:cNvSpPr>
          <p:nvPr>
            <p:ph type="title"/>
          </p:nvPr>
        </p:nvSpPr>
        <p:spPr/>
        <p:txBody>
          <a:bodyPr>
            <a:normAutofit fontScale="90000"/>
          </a:bodyPr>
          <a:lstStyle/>
          <a:p>
            <a:r>
              <a:rPr lang="en-US" dirty="0"/>
              <a:t>TAC Recommendations:</a:t>
            </a:r>
            <a:br>
              <a:rPr lang="en-US" dirty="0"/>
            </a:br>
            <a:r>
              <a:rPr lang="en-US" dirty="0"/>
              <a:t> High Field Dipole Development to Explore the Limits of Nb</a:t>
            </a:r>
            <a:r>
              <a:rPr lang="en-US" baseline="-25000" dirty="0"/>
              <a:t>3</a:t>
            </a:r>
            <a:r>
              <a:rPr lang="en-US" dirty="0"/>
              <a:t>Sn</a:t>
            </a:r>
            <a:br>
              <a:rPr lang="en-US" dirty="0"/>
            </a:br>
            <a:endParaRPr lang="en-US" dirty="0"/>
          </a:p>
        </p:txBody>
      </p:sp>
      <p:sp>
        <p:nvSpPr>
          <p:cNvPr id="3" name="Text Placeholder 2">
            <a:extLst>
              <a:ext uri="{FF2B5EF4-FFF2-40B4-BE49-F238E27FC236}">
                <a16:creationId xmlns:a16="http://schemas.microsoft.com/office/drawing/2014/main" id="{89879BC2-AE29-DE4A-B2FD-4C7D345AFBAC}"/>
              </a:ext>
            </a:extLst>
          </p:cNvPr>
          <p:cNvSpPr>
            <a:spLocks noGrp="1"/>
          </p:cNvSpPr>
          <p:nvPr>
            <p:ph type="body" idx="1"/>
          </p:nvPr>
        </p:nvSpPr>
        <p:spPr>
          <a:xfrm>
            <a:off x="703554" y="2612015"/>
            <a:ext cx="23436606" cy="9823825"/>
          </a:xfrm>
        </p:spPr>
        <p:txBody>
          <a:bodyPr>
            <a:normAutofit fontScale="85000" lnSpcReduction="20000"/>
          </a:bodyPr>
          <a:lstStyle/>
          <a:p>
            <a:pPr>
              <a:spcAft>
                <a:spcPts val="600"/>
              </a:spcAft>
            </a:pPr>
            <a:r>
              <a:rPr lang="en-US" dirty="0"/>
              <a:t> Maintain as the priority for the cos-theta approach using the clamped mechanical structural design to realize a field of about 14 T, with special attention to mechanical stress management and control.</a:t>
            </a:r>
          </a:p>
          <a:p>
            <a:pPr lvl="1">
              <a:spcAft>
                <a:spcPts val="600"/>
              </a:spcAft>
            </a:pPr>
            <a:r>
              <a:rPr lang="en-US" i="1" dirty="0">
                <a:solidFill>
                  <a:schemeClr val="accent3">
                    <a:lumMod val="50000"/>
                  </a:schemeClr>
                </a:solidFill>
              </a:rPr>
              <a:t>This recommendation was followed by the cos-theta team, and the magnet successfully tested to the prestress target field of 14T. </a:t>
            </a:r>
          </a:p>
          <a:p>
            <a:pPr lvl="1">
              <a:spcAft>
                <a:spcPts val="600"/>
              </a:spcAft>
            </a:pPr>
            <a:endParaRPr lang="en-US" i="1" dirty="0">
              <a:solidFill>
                <a:schemeClr val="accent3">
                  <a:lumMod val="50000"/>
                </a:schemeClr>
              </a:solidFill>
            </a:endParaRPr>
          </a:p>
          <a:p>
            <a:pPr>
              <a:spcAft>
                <a:spcPts val="600"/>
              </a:spcAft>
            </a:pPr>
            <a:r>
              <a:rPr lang="en-US" dirty="0"/>
              <a:t> Establish a key and bladder structure R&amp;D plan applicable for 15 T or higher field magnet design.</a:t>
            </a:r>
          </a:p>
          <a:p>
            <a:pPr lvl="1">
              <a:spcAft>
                <a:spcPts val="600"/>
              </a:spcAft>
            </a:pPr>
            <a:r>
              <a:rPr lang="en-US" i="1" dirty="0">
                <a:solidFill>
                  <a:schemeClr val="accent3">
                    <a:lumMod val="50000"/>
                  </a:schemeClr>
                </a:solidFill>
              </a:rPr>
              <a:t>Two bladder and key structures have been designed to accommodate the cos-theta magnet, one to fit within the existing FNAL cryostat, and the other with the intention of enabling mechanical support for other high-field magnets, i.e. serving as a “utility structure”. The design of the latter is at an advanced preliminary design state; no detailed drawings have been made. </a:t>
            </a:r>
          </a:p>
          <a:p>
            <a:pPr lvl="1">
              <a:spcAft>
                <a:spcPts val="600"/>
              </a:spcAft>
            </a:pPr>
            <a:r>
              <a:rPr lang="en-US" i="1" dirty="0">
                <a:solidFill>
                  <a:schemeClr val="accent3">
                    <a:lumMod val="50000"/>
                  </a:schemeClr>
                </a:solidFill>
              </a:rPr>
              <a:t>The decision to invest in the utility structure procurement is on hold pending performance results from the cos-theta magnet and the updated program roadmaps. </a:t>
            </a:r>
          </a:p>
          <a:p>
            <a:pPr lvl="2">
              <a:spcAft>
                <a:spcPts val="600"/>
              </a:spcAft>
            </a:pPr>
            <a:r>
              <a:rPr lang="en-US" i="1" dirty="0">
                <a:solidFill>
                  <a:schemeClr val="accent3">
                    <a:lumMod val="50000"/>
                  </a:schemeClr>
                </a:solidFill>
              </a:rPr>
              <a:t>Pros: a B&amp;K structure would enable faster, and potentially more controlled, reloading of the cos-theta (and other) magnets. </a:t>
            </a:r>
          </a:p>
          <a:p>
            <a:pPr lvl="2">
              <a:spcAft>
                <a:spcPts val="600"/>
              </a:spcAft>
            </a:pPr>
            <a:r>
              <a:rPr lang="en-US" i="1" dirty="0">
                <a:solidFill>
                  <a:schemeClr val="accent3">
                    <a:lumMod val="50000"/>
                  </a:schemeClr>
                </a:solidFill>
              </a:rPr>
              <a:t>Cons: the structure requires a larger diameter, exceeding current FNAL test facility dimensions, and hence would only allow 4.2K tests until the FNAL test facility expansion is complete. The structure will also come at a cost – final design work, detailed drawings, and procurements at the scale of ~250—300k$. </a:t>
            </a:r>
          </a:p>
        </p:txBody>
      </p:sp>
      <p:sp>
        <p:nvSpPr>
          <p:cNvPr id="4" name="Slide Number Placeholder 3">
            <a:extLst>
              <a:ext uri="{FF2B5EF4-FFF2-40B4-BE49-F238E27FC236}">
                <a16:creationId xmlns:a16="http://schemas.microsoft.com/office/drawing/2014/main" id="{1A8CB349-3323-E84A-895F-63C2B42690A9}"/>
              </a:ext>
            </a:extLst>
          </p:cNvPr>
          <p:cNvSpPr>
            <a:spLocks noGrp="1"/>
          </p:cNvSpPr>
          <p:nvPr>
            <p:ph type="sldNum" sz="quarter" idx="2"/>
          </p:nvPr>
        </p:nvSpPr>
        <p:spPr/>
        <p:txBody>
          <a:bodyPr/>
          <a:lstStyle/>
          <a:p>
            <a:fld id="{86CB4B4D-7CA3-9044-876B-883B54F8677D}" type="slidenum">
              <a:rPr lang="en-US" smtClean="0"/>
              <a:t>14</a:t>
            </a:fld>
            <a:endParaRPr lang="en-US"/>
          </a:p>
        </p:txBody>
      </p:sp>
      <p:sp>
        <p:nvSpPr>
          <p:cNvPr id="6" name="Footer Placeholder 5">
            <a:extLst>
              <a:ext uri="{FF2B5EF4-FFF2-40B4-BE49-F238E27FC236}">
                <a16:creationId xmlns:a16="http://schemas.microsoft.com/office/drawing/2014/main" id="{0B4A9016-7988-F446-8773-4ABAFF7147FF}"/>
              </a:ext>
            </a:extLst>
          </p:cNvPr>
          <p:cNvSpPr>
            <a:spLocks noGrp="1"/>
          </p:cNvSpPr>
          <p:nvPr>
            <p:ph type="ftr" sz="quarter" idx="10"/>
          </p:nvPr>
        </p:nvSpPr>
        <p:spPr/>
        <p:txBody>
          <a:bodyPr/>
          <a:lstStyle/>
          <a:p>
            <a:r>
              <a:rPr lang="en-US"/>
              <a:t>Guidelines for MDP Roadmap Updating</a:t>
            </a:r>
            <a:endParaRPr lang="en-US" dirty="0"/>
          </a:p>
        </p:txBody>
      </p:sp>
    </p:spTree>
    <p:extLst>
      <p:ext uri="{BB962C8B-B14F-4D97-AF65-F5344CB8AC3E}">
        <p14:creationId xmlns:p14="http://schemas.microsoft.com/office/powerpoint/2010/main" val="421237427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9D83D-8EBE-0F48-905B-67752AE4CDD0}"/>
              </a:ext>
            </a:extLst>
          </p:cNvPr>
          <p:cNvSpPr>
            <a:spLocks noGrp="1"/>
          </p:cNvSpPr>
          <p:nvPr>
            <p:ph type="title"/>
          </p:nvPr>
        </p:nvSpPr>
        <p:spPr/>
        <p:txBody>
          <a:bodyPr>
            <a:normAutofit fontScale="90000"/>
          </a:bodyPr>
          <a:lstStyle/>
          <a:p>
            <a:r>
              <a:rPr lang="en-US" dirty="0"/>
              <a:t>TAC Recommendations: </a:t>
            </a:r>
            <a:br>
              <a:rPr lang="en-US" dirty="0"/>
            </a:br>
            <a:r>
              <a:rPr lang="en-US" dirty="0"/>
              <a:t>High Field Dipole Development to Explore the Limits of Nb3Sn</a:t>
            </a:r>
            <a:br>
              <a:rPr lang="en-US" dirty="0"/>
            </a:br>
            <a:endParaRPr lang="en-US" dirty="0"/>
          </a:p>
        </p:txBody>
      </p:sp>
      <p:sp>
        <p:nvSpPr>
          <p:cNvPr id="3" name="Text Placeholder 2">
            <a:extLst>
              <a:ext uri="{FF2B5EF4-FFF2-40B4-BE49-F238E27FC236}">
                <a16:creationId xmlns:a16="http://schemas.microsoft.com/office/drawing/2014/main" id="{89879BC2-AE29-DE4A-B2FD-4C7D345AFBAC}"/>
              </a:ext>
            </a:extLst>
          </p:cNvPr>
          <p:cNvSpPr>
            <a:spLocks noGrp="1"/>
          </p:cNvSpPr>
          <p:nvPr>
            <p:ph type="body" idx="1"/>
          </p:nvPr>
        </p:nvSpPr>
        <p:spPr>
          <a:xfrm>
            <a:off x="617838" y="2612015"/>
            <a:ext cx="22356247" cy="9720028"/>
          </a:xfrm>
        </p:spPr>
        <p:txBody>
          <a:bodyPr>
            <a:normAutofit fontScale="92500" lnSpcReduction="20000"/>
          </a:bodyPr>
          <a:lstStyle/>
          <a:p>
            <a:pPr>
              <a:spcAft>
                <a:spcPts val="600"/>
              </a:spcAft>
            </a:pPr>
            <a:r>
              <a:rPr lang="en-US" dirty="0"/>
              <a:t>Discuss the key and bladder R&amp;D plan at the international workshop, and determine the best mechanical approach for higher field magnet R&amp;D. Conclusions should be reported to the TAC.</a:t>
            </a:r>
          </a:p>
          <a:p>
            <a:pPr lvl="1">
              <a:spcAft>
                <a:spcPts val="600"/>
              </a:spcAft>
            </a:pPr>
            <a:r>
              <a:rPr lang="en-US" dirty="0">
                <a:solidFill>
                  <a:schemeClr val="accent3">
                    <a:lumMod val="50000"/>
                  </a:schemeClr>
                </a:solidFill>
              </a:rPr>
              <a:t>This will be a topic at the International Meeting in December</a:t>
            </a:r>
          </a:p>
          <a:p>
            <a:pPr lvl="1">
              <a:spcAft>
                <a:spcPts val="600"/>
              </a:spcAft>
            </a:pPr>
            <a:r>
              <a:rPr lang="en-US" dirty="0">
                <a:solidFill>
                  <a:schemeClr val="accent3">
                    <a:lumMod val="50000"/>
                  </a:schemeClr>
                </a:solidFill>
              </a:rPr>
              <a:t>We note that DOE has given clear guidance that “large”, “demonstration” magnets (e.g. like the 15T cos-theta or a 6-layer CCT) will not be supported in the near future, unless significant new funds become available. Our approach will be to identify opportunities for such magnets in our roadmaps.</a:t>
            </a:r>
          </a:p>
          <a:p>
            <a:pPr>
              <a:spcAft>
                <a:spcPts val="600"/>
              </a:spcAft>
            </a:pPr>
            <a:r>
              <a:rPr lang="en-US" dirty="0"/>
              <a:t> Hold the international workshop recommended by the GARD review after first 14 T magnet tests and before increasing prestress to try to reach 15 T.</a:t>
            </a:r>
          </a:p>
          <a:p>
            <a:pPr lvl="1">
              <a:spcAft>
                <a:spcPts val="600"/>
              </a:spcAft>
            </a:pPr>
            <a:r>
              <a:rPr lang="en-US" i="1" dirty="0">
                <a:solidFill>
                  <a:schemeClr val="accent3">
                    <a:lumMod val="50000"/>
                  </a:schemeClr>
                </a:solidFill>
              </a:rPr>
              <a:t>This is effectively happening. However the original intent of this recommendation is being addressed largely by the special TAC update Oct. 7th; the “International Workshop” has now become a strategy meeting and a review of MDP.</a:t>
            </a:r>
          </a:p>
          <a:p>
            <a:pPr>
              <a:spcAft>
                <a:spcPts val="600"/>
              </a:spcAft>
            </a:pPr>
            <a:r>
              <a:rPr lang="en-US" dirty="0"/>
              <a:t> Continue with demonstration of 15 T cos-theta performance only after the review of the 14 T magnet test results and feedback from the international workshop.</a:t>
            </a:r>
          </a:p>
          <a:p>
            <a:pPr lvl="1">
              <a:spcAft>
                <a:spcPts val="600"/>
              </a:spcAft>
            </a:pPr>
            <a:r>
              <a:rPr lang="en-US" i="1" dirty="0">
                <a:solidFill>
                  <a:schemeClr val="accent3">
                    <a:lumMod val="50000"/>
                  </a:schemeClr>
                </a:solidFill>
              </a:rPr>
              <a:t>See above</a:t>
            </a:r>
          </a:p>
          <a:p>
            <a:pPr>
              <a:spcAft>
                <a:spcPts val="600"/>
              </a:spcAft>
            </a:pPr>
            <a:r>
              <a:rPr lang="en-US" dirty="0"/>
              <a:t> </a:t>
            </a:r>
          </a:p>
        </p:txBody>
      </p:sp>
      <p:sp>
        <p:nvSpPr>
          <p:cNvPr id="4" name="Slide Number Placeholder 3">
            <a:extLst>
              <a:ext uri="{FF2B5EF4-FFF2-40B4-BE49-F238E27FC236}">
                <a16:creationId xmlns:a16="http://schemas.microsoft.com/office/drawing/2014/main" id="{16484D23-7F03-654E-B694-DCF65FE326A3}"/>
              </a:ext>
            </a:extLst>
          </p:cNvPr>
          <p:cNvSpPr>
            <a:spLocks noGrp="1"/>
          </p:cNvSpPr>
          <p:nvPr>
            <p:ph type="sldNum" sz="quarter" idx="2"/>
          </p:nvPr>
        </p:nvSpPr>
        <p:spPr/>
        <p:txBody>
          <a:bodyPr/>
          <a:lstStyle/>
          <a:p>
            <a:fld id="{86CB4B4D-7CA3-9044-876B-883B54F8677D}" type="slidenum">
              <a:rPr lang="en-US" smtClean="0"/>
              <a:t>15</a:t>
            </a:fld>
            <a:endParaRPr lang="en-US"/>
          </a:p>
        </p:txBody>
      </p:sp>
      <p:sp>
        <p:nvSpPr>
          <p:cNvPr id="6" name="Footer Placeholder 5">
            <a:extLst>
              <a:ext uri="{FF2B5EF4-FFF2-40B4-BE49-F238E27FC236}">
                <a16:creationId xmlns:a16="http://schemas.microsoft.com/office/drawing/2014/main" id="{CA4C837D-F3CC-4143-A3CF-B1251626991E}"/>
              </a:ext>
            </a:extLst>
          </p:cNvPr>
          <p:cNvSpPr>
            <a:spLocks noGrp="1"/>
          </p:cNvSpPr>
          <p:nvPr>
            <p:ph type="ftr" sz="quarter" idx="10"/>
          </p:nvPr>
        </p:nvSpPr>
        <p:spPr/>
        <p:txBody>
          <a:bodyPr/>
          <a:lstStyle/>
          <a:p>
            <a:r>
              <a:rPr lang="en-US"/>
              <a:t>Guidelines for MDP Roadmap Updating</a:t>
            </a:r>
            <a:endParaRPr lang="en-US" dirty="0"/>
          </a:p>
        </p:txBody>
      </p:sp>
    </p:spTree>
    <p:extLst>
      <p:ext uri="{BB962C8B-B14F-4D97-AF65-F5344CB8AC3E}">
        <p14:creationId xmlns:p14="http://schemas.microsoft.com/office/powerpoint/2010/main" val="298265087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9D83D-8EBE-0F48-905B-67752AE4CDD0}"/>
              </a:ext>
            </a:extLst>
          </p:cNvPr>
          <p:cNvSpPr>
            <a:spLocks noGrp="1"/>
          </p:cNvSpPr>
          <p:nvPr>
            <p:ph type="title"/>
          </p:nvPr>
        </p:nvSpPr>
        <p:spPr/>
        <p:txBody>
          <a:bodyPr>
            <a:normAutofit fontScale="90000"/>
          </a:bodyPr>
          <a:lstStyle/>
          <a:p>
            <a:r>
              <a:rPr lang="en-US" dirty="0"/>
              <a:t>TAC Recommendations: </a:t>
            </a:r>
            <a:br>
              <a:rPr lang="en-US" dirty="0"/>
            </a:br>
            <a:r>
              <a:rPr lang="en-US" dirty="0"/>
              <a:t>High Field Dipole Development to Explore the Limits of Nb3Sn</a:t>
            </a:r>
            <a:br>
              <a:rPr lang="en-US" dirty="0"/>
            </a:br>
            <a:endParaRPr lang="en-US" dirty="0"/>
          </a:p>
        </p:txBody>
      </p:sp>
      <p:sp>
        <p:nvSpPr>
          <p:cNvPr id="3" name="Text Placeholder 2">
            <a:extLst>
              <a:ext uri="{FF2B5EF4-FFF2-40B4-BE49-F238E27FC236}">
                <a16:creationId xmlns:a16="http://schemas.microsoft.com/office/drawing/2014/main" id="{89879BC2-AE29-DE4A-B2FD-4C7D345AFBAC}"/>
              </a:ext>
            </a:extLst>
          </p:cNvPr>
          <p:cNvSpPr>
            <a:spLocks noGrp="1"/>
          </p:cNvSpPr>
          <p:nvPr>
            <p:ph type="body" idx="1"/>
          </p:nvPr>
        </p:nvSpPr>
        <p:spPr/>
        <p:txBody>
          <a:bodyPr>
            <a:normAutofit/>
          </a:bodyPr>
          <a:lstStyle/>
          <a:p>
            <a:pPr>
              <a:spcAft>
                <a:spcPts val="600"/>
              </a:spcAft>
            </a:pPr>
            <a:r>
              <a:rPr lang="en-US" dirty="0"/>
              <a:t>Focus as the highest priority for the CCT approach to understand and control the number of training quenches.</a:t>
            </a:r>
          </a:p>
          <a:p>
            <a:pPr lvl="1">
              <a:spcAft>
                <a:spcPts val="600"/>
              </a:spcAft>
            </a:pPr>
            <a:r>
              <a:rPr lang="en-US" i="1" dirty="0">
                <a:solidFill>
                  <a:schemeClr val="accent3">
                    <a:lumMod val="50000"/>
                  </a:schemeClr>
                </a:solidFill>
              </a:rPr>
              <a:t>The CCT5 was designed with the goal of reducing epoxy cracking. The test results indicate a significant improvement in the 1</a:t>
            </a:r>
            <a:r>
              <a:rPr lang="en-US" i="1" baseline="30000" dirty="0">
                <a:solidFill>
                  <a:schemeClr val="accent3">
                    <a:lumMod val="50000"/>
                  </a:schemeClr>
                </a:solidFill>
              </a:rPr>
              <a:t>st</a:t>
            </a:r>
            <a:r>
              <a:rPr lang="en-US" i="1" dirty="0">
                <a:solidFill>
                  <a:schemeClr val="accent3">
                    <a:lumMod val="50000"/>
                  </a:schemeClr>
                </a:solidFill>
              </a:rPr>
              <a:t> quench current and hence improved training, but the training rate at higher currents is still an issue, likely related to stick slip behavior. </a:t>
            </a:r>
          </a:p>
          <a:p>
            <a:pPr>
              <a:spcAft>
                <a:spcPts val="600"/>
              </a:spcAft>
            </a:pPr>
            <a:r>
              <a:rPr lang="en-US" dirty="0"/>
              <a:t>Proceed with and reinforce the CCT coil subscale program as a quick and convenient approach/tool for evaluation of conductor and other design, fabrication, and performance issues.</a:t>
            </a:r>
          </a:p>
          <a:p>
            <a:pPr lvl="1">
              <a:spcAft>
                <a:spcPts val="600"/>
              </a:spcAft>
            </a:pPr>
            <a:r>
              <a:rPr lang="en-US" i="1" dirty="0">
                <a:solidFill>
                  <a:schemeClr val="accent3">
                    <a:lumMod val="50000"/>
                  </a:schemeClr>
                </a:solidFill>
              </a:rPr>
              <a:t>The subscale CCTs are being actively pursued to provide a platform to probe training mechanisms. Multiple subscale CCTs are being fabricated, with first tests likely to happen in November. (Presentation by D. Arbelaez, MT26)</a:t>
            </a:r>
          </a:p>
          <a:p>
            <a:pPr lvl="1">
              <a:spcAft>
                <a:spcPts val="600"/>
              </a:spcAft>
            </a:pPr>
            <a:endParaRPr lang="en-US" dirty="0"/>
          </a:p>
        </p:txBody>
      </p:sp>
      <p:sp>
        <p:nvSpPr>
          <p:cNvPr id="4" name="Slide Number Placeholder 3">
            <a:extLst>
              <a:ext uri="{FF2B5EF4-FFF2-40B4-BE49-F238E27FC236}">
                <a16:creationId xmlns:a16="http://schemas.microsoft.com/office/drawing/2014/main" id="{9D5699C1-71AD-7246-9486-49D54F8EFF18}"/>
              </a:ext>
            </a:extLst>
          </p:cNvPr>
          <p:cNvSpPr>
            <a:spLocks noGrp="1"/>
          </p:cNvSpPr>
          <p:nvPr>
            <p:ph type="sldNum" sz="quarter" idx="2"/>
          </p:nvPr>
        </p:nvSpPr>
        <p:spPr/>
        <p:txBody>
          <a:bodyPr/>
          <a:lstStyle/>
          <a:p>
            <a:fld id="{86CB4B4D-7CA3-9044-876B-883B54F8677D}" type="slidenum">
              <a:rPr lang="en-US" smtClean="0"/>
              <a:t>16</a:t>
            </a:fld>
            <a:endParaRPr lang="en-US"/>
          </a:p>
        </p:txBody>
      </p:sp>
      <p:sp>
        <p:nvSpPr>
          <p:cNvPr id="6" name="Footer Placeholder 5">
            <a:extLst>
              <a:ext uri="{FF2B5EF4-FFF2-40B4-BE49-F238E27FC236}">
                <a16:creationId xmlns:a16="http://schemas.microsoft.com/office/drawing/2014/main" id="{53FED071-3689-1148-B751-4CCC3DEFD66C}"/>
              </a:ext>
            </a:extLst>
          </p:cNvPr>
          <p:cNvSpPr>
            <a:spLocks noGrp="1"/>
          </p:cNvSpPr>
          <p:nvPr>
            <p:ph type="ftr" sz="quarter" idx="10"/>
          </p:nvPr>
        </p:nvSpPr>
        <p:spPr/>
        <p:txBody>
          <a:bodyPr/>
          <a:lstStyle/>
          <a:p>
            <a:r>
              <a:rPr lang="en-US"/>
              <a:t>Guidelines for MDP Roadmap Updating</a:t>
            </a:r>
            <a:endParaRPr lang="en-US" dirty="0"/>
          </a:p>
        </p:txBody>
      </p:sp>
    </p:spTree>
    <p:extLst>
      <p:ext uri="{BB962C8B-B14F-4D97-AF65-F5344CB8AC3E}">
        <p14:creationId xmlns:p14="http://schemas.microsoft.com/office/powerpoint/2010/main" val="262266233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AC150-5E65-D341-A828-187CD63AD294}"/>
              </a:ext>
            </a:extLst>
          </p:cNvPr>
          <p:cNvSpPr>
            <a:spLocks noGrp="1"/>
          </p:cNvSpPr>
          <p:nvPr>
            <p:ph type="title"/>
          </p:nvPr>
        </p:nvSpPr>
        <p:spPr>
          <a:xfrm>
            <a:off x="5021309" y="24028"/>
            <a:ext cx="19396623" cy="2213071"/>
          </a:xfrm>
        </p:spPr>
        <p:txBody>
          <a:bodyPr>
            <a:normAutofit fontScale="90000"/>
          </a:bodyPr>
          <a:lstStyle/>
          <a:p>
            <a:r>
              <a:rPr lang="en-US" dirty="0"/>
              <a:t>TAC recommendations: </a:t>
            </a:r>
            <a:br>
              <a:rPr lang="en-US" dirty="0"/>
            </a:br>
            <a:r>
              <a:rPr lang="en-US" dirty="0"/>
              <a:t>High Field Magnet Development to Explore the Limits of HTS</a:t>
            </a:r>
            <a:br>
              <a:rPr lang="en-US" dirty="0"/>
            </a:br>
            <a:endParaRPr lang="en-US" dirty="0"/>
          </a:p>
        </p:txBody>
      </p:sp>
      <p:sp>
        <p:nvSpPr>
          <p:cNvPr id="3" name="Text Placeholder 2">
            <a:extLst>
              <a:ext uri="{FF2B5EF4-FFF2-40B4-BE49-F238E27FC236}">
                <a16:creationId xmlns:a16="http://schemas.microsoft.com/office/drawing/2014/main" id="{0526BC64-BA29-5346-A544-C34F5CCEC6D3}"/>
              </a:ext>
            </a:extLst>
          </p:cNvPr>
          <p:cNvSpPr>
            <a:spLocks noGrp="1"/>
          </p:cNvSpPr>
          <p:nvPr>
            <p:ph type="body" idx="1"/>
          </p:nvPr>
        </p:nvSpPr>
        <p:spPr/>
        <p:txBody>
          <a:bodyPr/>
          <a:lstStyle/>
          <a:p>
            <a:r>
              <a:rPr lang="en-US" dirty="0"/>
              <a:t>None</a:t>
            </a:r>
          </a:p>
          <a:p>
            <a:endParaRPr lang="en-US" dirty="0"/>
          </a:p>
        </p:txBody>
      </p:sp>
      <p:sp>
        <p:nvSpPr>
          <p:cNvPr id="4" name="Slide Number Placeholder 3">
            <a:extLst>
              <a:ext uri="{FF2B5EF4-FFF2-40B4-BE49-F238E27FC236}">
                <a16:creationId xmlns:a16="http://schemas.microsoft.com/office/drawing/2014/main" id="{8C19EF4D-3FFF-3E48-9886-7949119BE1A0}"/>
              </a:ext>
            </a:extLst>
          </p:cNvPr>
          <p:cNvSpPr>
            <a:spLocks noGrp="1"/>
          </p:cNvSpPr>
          <p:nvPr>
            <p:ph type="sldNum" sz="quarter" idx="2"/>
          </p:nvPr>
        </p:nvSpPr>
        <p:spPr/>
        <p:txBody>
          <a:bodyPr/>
          <a:lstStyle/>
          <a:p>
            <a:fld id="{86CB4B4D-7CA3-9044-876B-883B54F8677D}" type="slidenum">
              <a:rPr lang="en-US" smtClean="0"/>
              <a:t>17</a:t>
            </a:fld>
            <a:endParaRPr lang="en-US"/>
          </a:p>
        </p:txBody>
      </p:sp>
      <p:sp>
        <p:nvSpPr>
          <p:cNvPr id="6" name="Footer Placeholder 5">
            <a:extLst>
              <a:ext uri="{FF2B5EF4-FFF2-40B4-BE49-F238E27FC236}">
                <a16:creationId xmlns:a16="http://schemas.microsoft.com/office/drawing/2014/main" id="{D16AD858-9D1D-4C4F-9C02-6D45C61EEA60}"/>
              </a:ext>
            </a:extLst>
          </p:cNvPr>
          <p:cNvSpPr>
            <a:spLocks noGrp="1"/>
          </p:cNvSpPr>
          <p:nvPr>
            <p:ph type="ftr" sz="quarter" idx="10"/>
          </p:nvPr>
        </p:nvSpPr>
        <p:spPr/>
        <p:txBody>
          <a:bodyPr/>
          <a:lstStyle/>
          <a:p>
            <a:r>
              <a:rPr lang="en-US"/>
              <a:t>Guidelines for MDP Roadmap Updating</a:t>
            </a:r>
            <a:endParaRPr lang="en-US" dirty="0"/>
          </a:p>
        </p:txBody>
      </p:sp>
    </p:spTree>
    <p:extLst>
      <p:ext uri="{BB962C8B-B14F-4D97-AF65-F5344CB8AC3E}">
        <p14:creationId xmlns:p14="http://schemas.microsoft.com/office/powerpoint/2010/main" val="306818938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B4FF1-9A6C-324D-BB51-9D8CB86ACF0A}"/>
              </a:ext>
            </a:extLst>
          </p:cNvPr>
          <p:cNvSpPr>
            <a:spLocks noGrp="1"/>
          </p:cNvSpPr>
          <p:nvPr>
            <p:ph type="title"/>
          </p:nvPr>
        </p:nvSpPr>
        <p:spPr/>
        <p:txBody>
          <a:bodyPr>
            <a:normAutofit fontScale="90000"/>
          </a:bodyPr>
          <a:lstStyle/>
          <a:p>
            <a:r>
              <a:rPr lang="en-US" dirty="0"/>
              <a:t>TAC Recommendations:</a:t>
            </a:r>
            <a:br>
              <a:rPr lang="en-US" dirty="0"/>
            </a:br>
            <a:r>
              <a:rPr lang="en-US" dirty="0"/>
              <a:t> Magnet Science: Developing Underpinning Technologies</a:t>
            </a:r>
            <a:br>
              <a:rPr lang="en-US" dirty="0"/>
            </a:br>
            <a:endParaRPr lang="en-US" dirty="0"/>
          </a:p>
        </p:txBody>
      </p:sp>
      <p:sp>
        <p:nvSpPr>
          <p:cNvPr id="3" name="Text Placeholder 2">
            <a:extLst>
              <a:ext uri="{FF2B5EF4-FFF2-40B4-BE49-F238E27FC236}">
                <a16:creationId xmlns:a16="http://schemas.microsoft.com/office/drawing/2014/main" id="{C3BE7893-16F3-A94E-BBF1-3C4E51FF870C}"/>
              </a:ext>
            </a:extLst>
          </p:cNvPr>
          <p:cNvSpPr>
            <a:spLocks noGrp="1"/>
          </p:cNvSpPr>
          <p:nvPr>
            <p:ph type="body" idx="1"/>
          </p:nvPr>
        </p:nvSpPr>
        <p:spPr>
          <a:xfrm>
            <a:off x="274320" y="2612014"/>
            <a:ext cx="24143612" cy="10447547"/>
          </a:xfrm>
        </p:spPr>
        <p:txBody>
          <a:bodyPr>
            <a:normAutofit fontScale="85000" lnSpcReduction="20000"/>
          </a:bodyPr>
          <a:lstStyle/>
          <a:p>
            <a:r>
              <a:rPr lang="en-US" dirty="0"/>
              <a:t> Maintain an emphasis on development of “work-horse” (or utility) magnet(s) with fast turn- around and cheap manufacturing for the purpose of quick exploration of basic technology elements (e.g., epoxies, fillers, LTS, HTS, etc.).</a:t>
            </a:r>
          </a:p>
          <a:p>
            <a:pPr lvl="1"/>
            <a:r>
              <a:rPr lang="en-US" i="1" dirty="0">
                <a:solidFill>
                  <a:schemeClr val="accent3">
                    <a:lumMod val="50000"/>
                  </a:schemeClr>
                </a:solidFill>
              </a:rPr>
              <a:t>The subscale CCTs are one example that are in active development. Other techniques are also being pursued that offer complementary value. These include cable-stack tests see Chris Kovac’s work) and the “Charlie puck”, which was recently tested by Maxim. In parallel, significant work is ongoing on compatible epoxy/filler developments (Steve </a:t>
            </a:r>
            <a:r>
              <a:rPr lang="en-US" i="1" dirty="0" err="1">
                <a:solidFill>
                  <a:schemeClr val="accent3">
                    <a:lumMod val="50000"/>
                  </a:schemeClr>
                </a:solidFill>
              </a:rPr>
              <a:t>Krave</a:t>
            </a:r>
            <a:r>
              <a:rPr lang="en-US" i="1" dirty="0">
                <a:solidFill>
                  <a:schemeClr val="accent3">
                    <a:lumMod val="50000"/>
                  </a:schemeClr>
                </a:solidFill>
              </a:rPr>
              <a:t>, </a:t>
            </a:r>
            <a:r>
              <a:rPr lang="en-US" i="1" dirty="0" err="1">
                <a:solidFill>
                  <a:schemeClr val="accent3">
                    <a:lumMod val="50000"/>
                  </a:schemeClr>
                </a:solidFill>
              </a:rPr>
              <a:t>Tengming</a:t>
            </a:r>
            <a:r>
              <a:rPr lang="en-US" i="1" dirty="0">
                <a:solidFill>
                  <a:schemeClr val="accent3">
                    <a:lumMod val="50000"/>
                  </a:schemeClr>
                </a:solidFill>
              </a:rPr>
              <a:t> Shen, etc.)</a:t>
            </a:r>
          </a:p>
          <a:p>
            <a:pPr lvl="1"/>
            <a:r>
              <a:rPr lang="en-US" dirty="0"/>
              <a:t>Consider the “work-horse” magnet to be potentially usable as an “insert” to a large aperture, high-field magnet that is general infrastructure.</a:t>
            </a:r>
          </a:p>
          <a:p>
            <a:pPr lvl="1"/>
            <a:r>
              <a:rPr lang="en-US" i="1" dirty="0">
                <a:solidFill>
                  <a:schemeClr val="accent3">
                    <a:lumMod val="50000"/>
                  </a:schemeClr>
                </a:solidFill>
              </a:rPr>
              <a:t>Indeed the subscale CCT could in principle be used as an insert for a large aperture “</a:t>
            </a:r>
            <a:r>
              <a:rPr lang="en-US" i="1" dirty="0" err="1">
                <a:solidFill>
                  <a:schemeClr val="accent3">
                    <a:lumMod val="50000"/>
                  </a:schemeClr>
                </a:solidFill>
              </a:rPr>
              <a:t>outsert</a:t>
            </a:r>
            <a:r>
              <a:rPr lang="en-US" i="1" dirty="0">
                <a:solidFill>
                  <a:schemeClr val="accent3">
                    <a:lumMod val="50000"/>
                  </a:schemeClr>
                </a:solidFill>
              </a:rPr>
              <a:t>”. The latter could be the CCT5 (90mm bore) or the outer 2 layers of the BCT. Another alternative is the BNL common coil; development and test of a couple of REBCO tape-wound dipoles is currently underway to probe magnetization effects. Work is ongoing now to build infrastructure capable of hybrid magnet testing.</a:t>
            </a:r>
          </a:p>
          <a:p>
            <a:r>
              <a:rPr lang="en-US" dirty="0"/>
              <a:t> Ensure that AE (acoustic emission) detection is implemented during testing of all magnet designs tested by MDP.</a:t>
            </a:r>
          </a:p>
          <a:p>
            <a:pPr lvl="1"/>
            <a:r>
              <a:rPr lang="en-US" i="1" dirty="0">
                <a:solidFill>
                  <a:schemeClr val="accent3">
                    <a:lumMod val="50000"/>
                  </a:schemeClr>
                </a:solidFill>
              </a:rPr>
              <a:t>AE was incorporated in the 14T test, but issues were encountered and the data is of limited value. All diagnostics for the 15T are being looked at closely to maximize the value of diagnostic data for the next test.</a:t>
            </a:r>
          </a:p>
          <a:p>
            <a:r>
              <a:rPr lang="en-US" dirty="0"/>
              <a:t> Support simulation efforts to the extent that they can be benchmarked and are “predictive”.</a:t>
            </a:r>
          </a:p>
          <a:p>
            <a:pPr lvl="1"/>
            <a:r>
              <a:rPr lang="en-US" dirty="0">
                <a:solidFill>
                  <a:schemeClr val="accent3">
                    <a:lumMod val="50000"/>
                  </a:schemeClr>
                </a:solidFill>
              </a:rPr>
              <a:t>Development of Ansys User elements in 2D and 3D continue to advance, and are being benchmarked against challenging experimental cases, e.g. Nb</a:t>
            </a:r>
            <a:r>
              <a:rPr lang="en-US" baseline="-25000" dirty="0">
                <a:solidFill>
                  <a:schemeClr val="accent3">
                    <a:lumMod val="50000"/>
                  </a:schemeClr>
                </a:solidFill>
              </a:rPr>
              <a:t>3</a:t>
            </a:r>
            <a:r>
              <a:rPr lang="en-US" dirty="0">
                <a:solidFill>
                  <a:schemeClr val="accent3">
                    <a:lumMod val="50000"/>
                  </a:schemeClr>
                </a:solidFill>
              </a:rPr>
              <a:t>Sn SCUs in collaboration with ANL and FNAL. (see poster by Kate Edwards, MT26)</a:t>
            </a:r>
          </a:p>
        </p:txBody>
      </p:sp>
      <p:sp>
        <p:nvSpPr>
          <p:cNvPr id="4" name="Slide Number Placeholder 3">
            <a:extLst>
              <a:ext uri="{FF2B5EF4-FFF2-40B4-BE49-F238E27FC236}">
                <a16:creationId xmlns:a16="http://schemas.microsoft.com/office/drawing/2014/main" id="{939B90F3-C5D6-C24D-B23F-4C25E036D096}"/>
              </a:ext>
            </a:extLst>
          </p:cNvPr>
          <p:cNvSpPr>
            <a:spLocks noGrp="1"/>
          </p:cNvSpPr>
          <p:nvPr>
            <p:ph type="sldNum" sz="quarter" idx="2"/>
          </p:nvPr>
        </p:nvSpPr>
        <p:spPr/>
        <p:txBody>
          <a:bodyPr/>
          <a:lstStyle/>
          <a:p>
            <a:fld id="{86CB4B4D-7CA3-9044-876B-883B54F8677D}" type="slidenum">
              <a:rPr lang="en-US" smtClean="0"/>
              <a:t>18</a:t>
            </a:fld>
            <a:endParaRPr lang="en-US"/>
          </a:p>
        </p:txBody>
      </p:sp>
      <p:sp>
        <p:nvSpPr>
          <p:cNvPr id="6" name="Footer Placeholder 5">
            <a:extLst>
              <a:ext uri="{FF2B5EF4-FFF2-40B4-BE49-F238E27FC236}">
                <a16:creationId xmlns:a16="http://schemas.microsoft.com/office/drawing/2014/main" id="{100CAE67-19CB-6A4A-804C-E36A30D42B07}"/>
              </a:ext>
            </a:extLst>
          </p:cNvPr>
          <p:cNvSpPr>
            <a:spLocks noGrp="1"/>
          </p:cNvSpPr>
          <p:nvPr>
            <p:ph type="ftr" sz="quarter" idx="10"/>
          </p:nvPr>
        </p:nvSpPr>
        <p:spPr/>
        <p:txBody>
          <a:bodyPr/>
          <a:lstStyle/>
          <a:p>
            <a:r>
              <a:rPr lang="en-US"/>
              <a:t>Guidelines for MDP Roadmap Updating</a:t>
            </a:r>
            <a:endParaRPr lang="en-US" dirty="0"/>
          </a:p>
        </p:txBody>
      </p:sp>
    </p:spTree>
    <p:extLst>
      <p:ext uri="{BB962C8B-B14F-4D97-AF65-F5344CB8AC3E}">
        <p14:creationId xmlns:p14="http://schemas.microsoft.com/office/powerpoint/2010/main" val="389835333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3755F-DC63-794E-A5E9-37D37917CC81}"/>
              </a:ext>
            </a:extLst>
          </p:cNvPr>
          <p:cNvSpPr>
            <a:spLocks noGrp="1"/>
          </p:cNvSpPr>
          <p:nvPr>
            <p:ph type="title"/>
          </p:nvPr>
        </p:nvSpPr>
        <p:spPr>
          <a:xfrm>
            <a:off x="5021309" y="172995"/>
            <a:ext cx="19396623" cy="2014676"/>
          </a:xfrm>
        </p:spPr>
        <p:txBody>
          <a:bodyPr>
            <a:normAutofit fontScale="90000"/>
          </a:bodyPr>
          <a:lstStyle/>
          <a:p>
            <a:r>
              <a:rPr lang="en-US" dirty="0"/>
              <a:t>TAC Recommendations:</a:t>
            </a:r>
            <a:br>
              <a:rPr lang="en-US" dirty="0"/>
            </a:br>
            <a:r>
              <a:rPr lang="en-US" dirty="0" err="1"/>
              <a:t>Supercond</a:t>
            </a:r>
            <a:r>
              <a:rPr lang="en-US" dirty="0"/>
              <a:t>. Materials — Conductor Procurement and R&amp;D (CPRD)</a:t>
            </a:r>
            <a:br>
              <a:rPr lang="en-US" dirty="0"/>
            </a:br>
            <a:endParaRPr lang="en-US" dirty="0"/>
          </a:p>
        </p:txBody>
      </p:sp>
      <p:sp>
        <p:nvSpPr>
          <p:cNvPr id="3" name="Text Placeholder 2">
            <a:extLst>
              <a:ext uri="{FF2B5EF4-FFF2-40B4-BE49-F238E27FC236}">
                <a16:creationId xmlns:a16="http://schemas.microsoft.com/office/drawing/2014/main" id="{48D6E2CB-1162-F34D-96CC-121F11AD133C}"/>
              </a:ext>
            </a:extLst>
          </p:cNvPr>
          <p:cNvSpPr>
            <a:spLocks noGrp="1"/>
          </p:cNvSpPr>
          <p:nvPr>
            <p:ph type="body" idx="1"/>
          </p:nvPr>
        </p:nvSpPr>
        <p:spPr>
          <a:xfrm>
            <a:off x="703554" y="2612015"/>
            <a:ext cx="23406125" cy="9762865"/>
          </a:xfrm>
        </p:spPr>
        <p:txBody>
          <a:bodyPr/>
          <a:lstStyle/>
          <a:p>
            <a:r>
              <a:rPr lang="en-US" dirty="0"/>
              <a:t>Provide a prioritized plan for conductor procurement in potential funding scenarios. </a:t>
            </a:r>
          </a:p>
          <a:p>
            <a:pPr lvl="1"/>
            <a:r>
              <a:rPr lang="en-US" i="1" dirty="0">
                <a:solidFill>
                  <a:schemeClr val="accent3">
                    <a:lumMod val="50000"/>
                  </a:schemeClr>
                </a:solidFill>
              </a:rPr>
              <a:t>This is being addressed as part of the renewed MDP roadmaps. </a:t>
            </a:r>
          </a:p>
          <a:p>
            <a:r>
              <a:rPr lang="en-US" dirty="0"/>
              <a:t>Continue to leverage SBIR and non-HEP R&amp;D efforts on conductors, and clearly identify synergies that can directly support the 20T HTS roadmap. </a:t>
            </a:r>
          </a:p>
          <a:p>
            <a:pPr lvl="1"/>
            <a:r>
              <a:rPr lang="en-US" i="1" dirty="0">
                <a:solidFill>
                  <a:schemeClr val="accent3">
                    <a:lumMod val="50000"/>
                  </a:schemeClr>
                </a:solidFill>
              </a:rPr>
              <a:t>Indeed a variety of funding mechanisms are being pursued on this front. The recent Early Career Award of </a:t>
            </a:r>
            <a:r>
              <a:rPr lang="en-US" i="1" dirty="0" err="1">
                <a:solidFill>
                  <a:schemeClr val="accent3">
                    <a:lumMod val="50000"/>
                  </a:schemeClr>
                </a:solidFill>
              </a:rPr>
              <a:t>Xinchen</a:t>
            </a:r>
            <a:r>
              <a:rPr lang="en-US" i="1" dirty="0">
                <a:solidFill>
                  <a:schemeClr val="accent3">
                    <a:lumMod val="50000"/>
                  </a:schemeClr>
                </a:solidFill>
              </a:rPr>
              <a:t> Xu (FNAL) provides strong support for Nb</a:t>
            </a:r>
            <a:r>
              <a:rPr lang="en-US" i="1" baseline="-25000" dirty="0">
                <a:solidFill>
                  <a:schemeClr val="accent3">
                    <a:lumMod val="50000"/>
                  </a:schemeClr>
                </a:solidFill>
              </a:rPr>
              <a:t>3</a:t>
            </a:r>
            <a:r>
              <a:rPr lang="en-US" i="1" dirty="0">
                <a:solidFill>
                  <a:schemeClr val="accent3">
                    <a:lumMod val="50000"/>
                  </a:schemeClr>
                </a:solidFill>
              </a:rPr>
              <a:t>Sn R&amp;D; CERN is providing support through ASC, and Fusion Energy Sciences (FES) has supported a significant fraction of the C3 REBCO magnet conductor needs. There is significant added value from NHMFL/ASC core grant, supporting furnace development, Bi2212 magnet development, REBCO tape characterization, </a:t>
            </a:r>
            <a:r>
              <a:rPr lang="en-US" i="1" dirty="0" err="1">
                <a:solidFill>
                  <a:schemeClr val="accent3">
                    <a:lumMod val="50000"/>
                  </a:schemeClr>
                </a:solidFill>
              </a:rPr>
              <a:t>etc</a:t>
            </a:r>
            <a:r>
              <a:rPr lang="en-US" i="1" dirty="0">
                <a:solidFill>
                  <a:schemeClr val="accent3">
                    <a:lumMod val="50000"/>
                  </a:schemeClr>
                </a:solidFill>
              </a:rPr>
              <a:t>; conductor optimization and magnet protection design and analysis for SCUs for ANL; many SBIRs, etc.  </a:t>
            </a:r>
          </a:p>
          <a:p>
            <a:pPr lvl="1"/>
            <a:endParaRPr lang="en-US" dirty="0"/>
          </a:p>
          <a:p>
            <a:endParaRPr lang="en-US" dirty="0"/>
          </a:p>
        </p:txBody>
      </p:sp>
      <p:sp>
        <p:nvSpPr>
          <p:cNvPr id="4" name="Slide Number Placeholder 3">
            <a:extLst>
              <a:ext uri="{FF2B5EF4-FFF2-40B4-BE49-F238E27FC236}">
                <a16:creationId xmlns:a16="http://schemas.microsoft.com/office/drawing/2014/main" id="{049BCCCF-5840-6640-93C9-82A4543FA655}"/>
              </a:ext>
            </a:extLst>
          </p:cNvPr>
          <p:cNvSpPr>
            <a:spLocks noGrp="1"/>
          </p:cNvSpPr>
          <p:nvPr>
            <p:ph type="sldNum" sz="quarter" idx="2"/>
          </p:nvPr>
        </p:nvSpPr>
        <p:spPr/>
        <p:txBody>
          <a:bodyPr/>
          <a:lstStyle/>
          <a:p>
            <a:fld id="{86CB4B4D-7CA3-9044-876B-883B54F8677D}" type="slidenum">
              <a:rPr lang="en-US" smtClean="0"/>
              <a:t>19</a:t>
            </a:fld>
            <a:endParaRPr lang="en-US"/>
          </a:p>
        </p:txBody>
      </p:sp>
      <p:sp>
        <p:nvSpPr>
          <p:cNvPr id="6" name="Footer Placeholder 5">
            <a:extLst>
              <a:ext uri="{FF2B5EF4-FFF2-40B4-BE49-F238E27FC236}">
                <a16:creationId xmlns:a16="http://schemas.microsoft.com/office/drawing/2014/main" id="{97934861-FD0F-0142-B1A5-7D76C25F79E3}"/>
              </a:ext>
            </a:extLst>
          </p:cNvPr>
          <p:cNvSpPr>
            <a:spLocks noGrp="1"/>
          </p:cNvSpPr>
          <p:nvPr>
            <p:ph type="ftr" sz="quarter" idx="10"/>
          </p:nvPr>
        </p:nvSpPr>
        <p:spPr/>
        <p:txBody>
          <a:bodyPr/>
          <a:lstStyle/>
          <a:p>
            <a:r>
              <a:rPr lang="en-US"/>
              <a:t>Guidelines for MDP Roadmap Updating</a:t>
            </a:r>
            <a:endParaRPr lang="en-US" dirty="0"/>
          </a:p>
        </p:txBody>
      </p:sp>
    </p:spTree>
    <p:extLst>
      <p:ext uri="{BB962C8B-B14F-4D97-AF65-F5344CB8AC3E}">
        <p14:creationId xmlns:p14="http://schemas.microsoft.com/office/powerpoint/2010/main" val="256480196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8" name="Rectangle"/>
          <p:cNvSpPr/>
          <p:nvPr/>
        </p:nvSpPr>
        <p:spPr>
          <a:xfrm>
            <a:off x="-35245" y="12647548"/>
            <a:ext cx="24454490" cy="1092192"/>
          </a:xfrm>
          <a:prstGeom prst="rect">
            <a:avLst/>
          </a:prstGeom>
          <a:solidFill>
            <a:srgbClr val="1F497D"/>
          </a:solidFill>
          <a:ln w="12700">
            <a:miter lim="400000"/>
          </a:ln>
        </p:spPr>
        <p:txBody>
          <a:bodyPr lIns="91438" tIns="91438" rIns="91438" bIns="91438" anchor="ctr"/>
          <a:lstStyle/>
          <a:p>
            <a:pPr algn="ctr" defTabSz="914162">
              <a:defRPr>
                <a:solidFill>
                  <a:srgbClr val="FFFFFF"/>
                </a:solidFill>
                <a:latin typeface="Arial"/>
                <a:ea typeface="Arial"/>
                <a:cs typeface="Arial"/>
                <a:sym typeface="Arial"/>
              </a:defRPr>
            </a:pPr>
            <a:endParaRPr/>
          </a:p>
        </p:txBody>
      </p:sp>
      <p:pic>
        <p:nvPicPr>
          <p:cNvPr id="1089" name="RGB_White-Seal_White-Mark_SC_Horizontal–400dpi.png" descr="RGB_White-Seal_White-Mark_SC_Horizontal–400dpi.png"/>
          <p:cNvPicPr>
            <a:picLocks noChangeAspect="1"/>
          </p:cNvPicPr>
          <p:nvPr/>
        </p:nvPicPr>
        <p:blipFill>
          <a:blip r:embed="rId2"/>
          <a:stretch>
            <a:fillRect/>
          </a:stretch>
        </p:blipFill>
        <p:spPr>
          <a:xfrm>
            <a:off x="379474" y="12883246"/>
            <a:ext cx="3140937" cy="527230"/>
          </a:xfrm>
          <a:prstGeom prst="rect">
            <a:avLst/>
          </a:prstGeom>
          <a:ln w="12700">
            <a:miter lim="400000"/>
          </a:ln>
        </p:spPr>
      </p:pic>
      <p:sp>
        <p:nvSpPr>
          <p:cNvPr id="1090" name="Rectangle"/>
          <p:cNvSpPr/>
          <p:nvPr/>
        </p:nvSpPr>
        <p:spPr>
          <a:xfrm>
            <a:off x="-67861" y="0"/>
            <a:ext cx="24493100" cy="2286000"/>
          </a:xfrm>
          <a:prstGeom prst="rect">
            <a:avLst/>
          </a:prstGeom>
          <a:solidFill>
            <a:srgbClr val="1F497D"/>
          </a:solidFill>
          <a:ln w="12700">
            <a:solidFill>
              <a:srgbClr val="4A7EBB"/>
            </a:solidFill>
          </a:ln>
          <a:effectLst>
            <a:outerShdw blurRad="76200" dist="38100" dir="5400000" rotWithShape="0">
              <a:srgbClr val="000000">
                <a:alpha val="35000"/>
              </a:srgbClr>
            </a:outerShdw>
          </a:effectLst>
        </p:spPr>
        <p:txBody>
          <a:bodyPr lIns="91438" tIns="91438" rIns="91438" bIns="91438" anchor="ctr"/>
          <a:lstStyle/>
          <a:p>
            <a:pPr algn="ctr">
              <a:defRPr>
                <a:solidFill>
                  <a:srgbClr val="FFFFFF"/>
                </a:solidFill>
                <a:latin typeface="Franklin Gothic Book"/>
                <a:ea typeface="Franklin Gothic Book"/>
                <a:cs typeface="Franklin Gothic Book"/>
                <a:sym typeface="Franklin Gothic Book"/>
              </a:defRPr>
            </a:pPr>
            <a:endParaRPr/>
          </a:p>
        </p:txBody>
      </p:sp>
      <p:pic>
        <p:nvPicPr>
          <p:cNvPr id="1091" name="image3.png" descr="image3.png"/>
          <p:cNvPicPr>
            <a:picLocks noChangeAspect="1"/>
          </p:cNvPicPr>
          <p:nvPr/>
        </p:nvPicPr>
        <p:blipFill>
          <a:blip r:embed="rId3"/>
          <a:stretch>
            <a:fillRect/>
          </a:stretch>
        </p:blipFill>
        <p:spPr>
          <a:xfrm>
            <a:off x="161229" y="108413"/>
            <a:ext cx="3577429" cy="1284299"/>
          </a:xfrm>
          <a:prstGeom prst="rect">
            <a:avLst/>
          </a:prstGeom>
          <a:ln w="12700">
            <a:miter lim="400000"/>
          </a:ln>
        </p:spPr>
      </p:pic>
      <p:sp>
        <p:nvSpPr>
          <p:cNvPr id="1092" name="Line"/>
          <p:cNvSpPr/>
          <p:nvPr/>
        </p:nvSpPr>
        <p:spPr>
          <a:xfrm flipV="1">
            <a:off x="3882952" y="187140"/>
            <a:ext cx="2" cy="1939646"/>
          </a:xfrm>
          <a:prstGeom prst="line">
            <a:avLst/>
          </a:prstGeom>
          <a:ln w="50800">
            <a:solidFill>
              <a:schemeClr val="accent2">
                <a:satOff val="-4966"/>
                <a:lumOff val="-10549"/>
              </a:schemeClr>
            </a:solidFill>
          </a:ln>
          <a:effectLst>
            <a:outerShdw blurRad="76200" dist="38100" dir="5400000" rotWithShape="0">
              <a:srgbClr val="000000">
                <a:alpha val="38000"/>
              </a:srgbClr>
            </a:outerShdw>
          </a:effectLst>
        </p:spPr>
        <p:txBody>
          <a:bodyPr lIns="45718" tIns="45718" rIns="45718" bIns="45718"/>
          <a:lstStyle/>
          <a:p>
            <a:endParaRPr/>
          </a:p>
        </p:txBody>
      </p:sp>
      <p:sp>
        <p:nvSpPr>
          <p:cNvPr id="1093" name="Title 5"/>
          <p:cNvSpPr txBox="1">
            <a:spLocks noGrp="1"/>
          </p:cNvSpPr>
          <p:nvPr>
            <p:ph type="title"/>
          </p:nvPr>
        </p:nvSpPr>
        <p:spPr>
          <a:prstGeom prst="rect">
            <a:avLst/>
          </a:prstGeom>
        </p:spPr>
        <p:txBody>
          <a:bodyPr/>
          <a:lstStyle/>
          <a:p>
            <a:r>
              <a:rPr lang="en-US" dirty="0"/>
              <a:t>Motivation</a:t>
            </a:r>
            <a:endParaRPr dirty="0"/>
          </a:p>
        </p:txBody>
      </p:sp>
      <p:sp>
        <p:nvSpPr>
          <p:cNvPr id="1095" name="Slide Number Placeholder 4"/>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sp>
        <p:nvSpPr>
          <p:cNvPr id="1096" name="Content Placeholder 6"/>
          <p:cNvSpPr txBox="1">
            <a:spLocks noGrp="1"/>
          </p:cNvSpPr>
          <p:nvPr>
            <p:ph type="body" idx="1"/>
          </p:nvPr>
        </p:nvSpPr>
        <p:spPr>
          <a:xfrm>
            <a:off x="459714" y="2612015"/>
            <a:ext cx="23406125" cy="9803895"/>
          </a:xfrm>
          <a:prstGeom prst="rect">
            <a:avLst/>
          </a:prstGeom>
        </p:spPr>
        <p:txBody>
          <a:bodyPr>
            <a:normAutofit/>
          </a:bodyPr>
          <a:lstStyle/>
          <a:p>
            <a:pPr marL="665226" indent="-665226" defTabSz="886968">
              <a:lnSpc>
                <a:spcPct val="80000"/>
              </a:lnSpc>
              <a:spcBef>
                <a:spcPts val="900"/>
              </a:spcBef>
              <a:defRPr sz="3880" b="1" i="1">
                <a:latin typeface="Arial"/>
                <a:ea typeface="Arial"/>
                <a:cs typeface="Arial"/>
                <a:sym typeface="Arial"/>
              </a:defRPr>
            </a:pPr>
            <a:r>
              <a:rPr lang="en-US" dirty="0"/>
              <a:t>Motivation 1: We are on our 4</a:t>
            </a:r>
            <a:r>
              <a:rPr lang="en-US" baseline="30000" dirty="0"/>
              <a:t>th</a:t>
            </a:r>
            <a:r>
              <a:rPr lang="en-US" dirty="0"/>
              <a:t> year as a program – healthy exercise to look back at what we promised, what we achieved, what we learned,… and how our vision has evolved</a:t>
            </a:r>
          </a:p>
          <a:p>
            <a:pPr marL="0" indent="0" defTabSz="886968">
              <a:lnSpc>
                <a:spcPct val="80000"/>
              </a:lnSpc>
              <a:spcBef>
                <a:spcPts val="900"/>
              </a:spcBef>
              <a:buNone/>
              <a:defRPr sz="3880" b="1" i="1">
                <a:latin typeface="Arial"/>
                <a:ea typeface="Arial"/>
                <a:cs typeface="Arial"/>
                <a:sym typeface="Arial"/>
              </a:defRPr>
            </a:pPr>
            <a:endParaRPr lang="en-US" dirty="0"/>
          </a:p>
          <a:p>
            <a:pPr marL="665226" indent="-665226" defTabSz="886968">
              <a:lnSpc>
                <a:spcPct val="80000"/>
              </a:lnSpc>
              <a:spcBef>
                <a:spcPts val="900"/>
              </a:spcBef>
              <a:defRPr sz="3880" b="1" i="1">
                <a:latin typeface="Arial"/>
                <a:ea typeface="Arial"/>
                <a:cs typeface="Arial"/>
                <a:sym typeface="Arial"/>
              </a:defRPr>
            </a:pPr>
            <a:r>
              <a:rPr lang="en-US" dirty="0"/>
              <a:t>Motivation 2: We have made progress in working as a team – plenty more to do, but that trust allows us to integrate efforts more effectively and efficiently</a:t>
            </a:r>
          </a:p>
          <a:p>
            <a:pPr marL="665226" indent="-665226" defTabSz="886968">
              <a:lnSpc>
                <a:spcPct val="80000"/>
              </a:lnSpc>
              <a:spcBef>
                <a:spcPts val="900"/>
              </a:spcBef>
              <a:defRPr sz="3880" b="1" i="1">
                <a:latin typeface="Arial"/>
                <a:ea typeface="Arial"/>
                <a:cs typeface="Arial"/>
                <a:sym typeface="Arial"/>
              </a:defRPr>
            </a:pPr>
            <a:endParaRPr lang="en-US" dirty="0"/>
          </a:p>
          <a:p>
            <a:pPr marL="665226" indent="-665226" defTabSz="886968">
              <a:lnSpc>
                <a:spcPct val="80000"/>
              </a:lnSpc>
              <a:spcBef>
                <a:spcPts val="900"/>
              </a:spcBef>
              <a:defRPr sz="3880" b="1" i="1">
                <a:latin typeface="Arial"/>
                <a:ea typeface="Arial"/>
                <a:cs typeface="Arial"/>
                <a:sym typeface="Arial"/>
              </a:defRPr>
            </a:pPr>
            <a:r>
              <a:rPr lang="en-US" dirty="0"/>
              <a:t>Motivation 3: BNL has joined MDP, further strengthening our breadth and depth of expertise and facilities that can be brought to bear</a:t>
            </a:r>
          </a:p>
          <a:p>
            <a:pPr marL="665226" indent="-665226" defTabSz="886968">
              <a:lnSpc>
                <a:spcPct val="80000"/>
              </a:lnSpc>
              <a:spcBef>
                <a:spcPts val="900"/>
              </a:spcBef>
              <a:defRPr sz="3880" b="1" i="1">
                <a:latin typeface="Arial"/>
                <a:ea typeface="Arial"/>
                <a:cs typeface="Arial"/>
                <a:sym typeface="Arial"/>
              </a:defRPr>
            </a:pPr>
            <a:endParaRPr lang="en-US" dirty="0"/>
          </a:p>
          <a:p>
            <a:pPr marL="665226" indent="-665226" defTabSz="886968">
              <a:lnSpc>
                <a:spcPct val="80000"/>
              </a:lnSpc>
              <a:spcBef>
                <a:spcPts val="900"/>
              </a:spcBef>
              <a:defRPr sz="3880" b="1" i="1">
                <a:latin typeface="Arial"/>
                <a:ea typeface="Arial"/>
                <a:cs typeface="Arial"/>
                <a:sym typeface="Arial"/>
              </a:defRPr>
            </a:pPr>
            <a:r>
              <a:rPr lang="en-US" dirty="0"/>
              <a:t>Motivation 4: There are significant programs and projects that are synergistic with MDP – e.g. FES and private industry efforts in HTS for fusion, special high field magnets for EIC, 40+T all superconducting solenoids for NHMFL, etc., and our program should be structured to both benefit from, and add value to, those efforts</a:t>
            </a:r>
          </a:p>
          <a:p>
            <a:pPr marL="665226" indent="-665226" defTabSz="886968">
              <a:lnSpc>
                <a:spcPct val="80000"/>
              </a:lnSpc>
              <a:spcBef>
                <a:spcPts val="900"/>
              </a:spcBef>
              <a:defRPr sz="3880" b="1" i="1">
                <a:latin typeface="Arial"/>
                <a:ea typeface="Arial"/>
                <a:cs typeface="Arial"/>
                <a:sym typeface="Arial"/>
              </a:defRPr>
            </a:pPr>
            <a:endParaRPr lang="en-US" dirty="0"/>
          </a:p>
          <a:p>
            <a:pPr marL="665226" indent="-665226" defTabSz="886968">
              <a:lnSpc>
                <a:spcPct val="80000"/>
              </a:lnSpc>
              <a:spcBef>
                <a:spcPts val="900"/>
              </a:spcBef>
              <a:defRPr sz="3880" b="1" i="1">
                <a:latin typeface="Arial"/>
                <a:ea typeface="Arial"/>
                <a:cs typeface="Arial"/>
                <a:sym typeface="Arial"/>
              </a:defRPr>
            </a:pPr>
            <a:r>
              <a:rPr lang="en-US" dirty="0"/>
              <a:t>Motivation 5: DOE and our TAC have recommended that we update our roadmaps</a:t>
            </a:r>
          </a:p>
          <a:p>
            <a:pPr marL="665226" indent="-665226" defTabSz="886968">
              <a:lnSpc>
                <a:spcPct val="80000"/>
              </a:lnSpc>
              <a:spcBef>
                <a:spcPts val="900"/>
              </a:spcBef>
              <a:defRPr sz="3880" b="1" i="1">
                <a:latin typeface="Arial"/>
                <a:ea typeface="Arial"/>
                <a:cs typeface="Arial"/>
                <a:sym typeface="Arial"/>
              </a:defRPr>
            </a:pPr>
            <a:endParaRPr dirty="0"/>
          </a:p>
        </p:txBody>
      </p:sp>
      <p:sp>
        <p:nvSpPr>
          <p:cNvPr id="3" name="Footer Placeholder 2">
            <a:extLst>
              <a:ext uri="{FF2B5EF4-FFF2-40B4-BE49-F238E27FC236}">
                <a16:creationId xmlns:a16="http://schemas.microsoft.com/office/drawing/2014/main" id="{70961A2A-08DF-8149-85D7-2D0A8CE1AD10}"/>
              </a:ext>
            </a:extLst>
          </p:cNvPr>
          <p:cNvSpPr>
            <a:spLocks noGrp="1"/>
          </p:cNvSpPr>
          <p:nvPr>
            <p:ph type="ftr" sz="quarter" idx="10"/>
          </p:nvPr>
        </p:nvSpPr>
        <p:spPr/>
        <p:txBody>
          <a:bodyPr/>
          <a:lstStyle/>
          <a:p>
            <a:r>
              <a:rPr lang="en-US"/>
              <a:t>Guidelines for MDP Roadmap Updating</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1" name="Image" descr="Image"/>
          <p:cNvPicPr>
            <a:picLocks noChangeAspect="1"/>
          </p:cNvPicPr>
          <p:nvPr/>
        </p:nvPicPr>
        <p:blipFill>
          <a:blip r:embed="rId2"/>
          <a:stretch>
            <a:fillRect/>
          </a:stretch>
        </p:blipFill>
        <p:spPr>
          <a:xfrm>
            <a:off x="-47377" y="1951870"/>
            <a:ext cx="24478754" cy="12136985"/>
          </a:xfrm>
          <a:prstGeom prst="rect">
            <a:avLst/>
          </a:prstGeom>
          <a:ln w="12700">
            <a:miter lim="400000"/>
          </a:ln>
        </p:spPr>
      </p:pic>
      <p:sp>
        <p:nvSpPr>
          <p:cNvPr id="1242" name="Rectangle"/>
          <p:cNvSpPr/>
          <p:nvPr/>
        </p:nvSpPr>
        <p:spPr>
          <a:xfrm>
            <a:off x="-35245" y="12647548"/>
            <a:ext cx="24454490" cy="1092192"/>
          </a:xfrm>
          <a:prstGeom prst="rect">
            <a:avLst/>
          </a:prstGeom>
          <a:solidFill>
            <a:srgbClr val="1F497D"/>
          </a:solidFill>
          <a:ln w="12700">
            <a:miter lim="400000"/>
          </a:ln>
        </p:spPr>
        <p:txBody>
          <a:bodyPr lIns="91438" tIns="91438" rIns="91438" bIns="91438" anchor="ctr"/>
          <a:lstStyle/>
          <a:p>
            <a:pPr algn="ctr" defTabSz="914162">
              <a:defRPr>
                <a:solidFill>
                  <a:srgbClr val="FFFFFF"/>
                </a:solidFill>
                <a:latin typeface="Arial"/>
                <a:ea typeface="Arial"/>
                <a:cs typeface="Arial"/>
                <a:sym typeface="Arial"/>
              </a:defRPr>
            </a:pPr>
            <a:endParaRPr/>
          </a:p>
        </p:txBody>
      </p:sp>
      <p:pic>
        <p:nvPicPr>
          <p:cNvPr id="1243" name="RGB_White-Seal_White-Mark_SC_Horizontal–400dpi.png" descr="RGB_White-Seal_White-Mark_SC_Horizontal–400dpi.png"/>
          <p:cNvPicPr>
            <a:picLocks noChangeAspect="1"/>
          </p:cNvPicPr>
          <p:nvPr/>
        </p:nvPicPr>
        <p:blipFill>
          <a:blip r:embed="rId3"/>
          <a:stretch>
            <a:fillRect/>
          </a:stretch>
        </p:blipFill>
        <p:spPr>
          <a:xfrm>
            <a:off x="379474" y="12883246"/>
            <a:ext cx="3140937" cy="527230"/>
          </a:xfrm>
          <a:prstGeom prst="rect">
            <a:avLst/>
          </a:prstGeom>
          <a:ln w="12700">
            <a:miter lim="400000"/>
          </a:ln>
        </p:spPr>
      </p:pic>
      <p:sp>
        <p:nvSpPr>
          <p:cNvPr id="1244" name="Rectangle"/>
          <p:cNvSpPr/>
          <p:nvPr/>
        </p:nvSpPr>
        <p:spPr>
          <a:xfrm>
            <a:off x="-67861" y="0"/>
            <a:ext cx="24493100" cy="2286000"/>
          </a:xfrm>
          <a:prstGeom prst="rect">
            <a:avLst/>
          </a:prstGeom>
          <a:solidFill>
            <a:srgbClr val="1F497D"/>
          </a:solidFill>
          <a:ln w="12700">
            <a:solidFill>
              <a:srgbClr val="4A7EBB"/>
            </a:solidFill>
          </a:ln>
          <a:effectLst>
            <a:outerShdw blurRad="76200" dist="38100" dir="5400000" rotWithShape="0">
              <a:srgbClr val="000000">
                <a:alpha val="35000"/>
              </a:srgbClr>
            </a:outerShdw>
          </a:effectLst>
        </p:spPr>
        <p:txBody>
          <a:bodyPr lIns="91438" tIns="91438" rIns="91438" bIns="91438" anchor="ctr"/>
          <a:lstStyle/>
          <a:p>
            <a:pPr algn="ctr">
              <a:defRPr>
                <a:solidFill>
                  <a:srgbClr val="FFFFFF"/>
                </a:solidFill>
                <a:latin typeface="Franklin Gothic Book"/>
                <a:ea typeface="Franklin Gothic Book"/>
                <a:cs typeface="Franklin Gothic Book"/>
                <a:sym typeface="Franklin Gothic Book"/>
              </a:defRPr>
            </a:pPr>
            <a:endParaRPr/>
          </a:p>
        </p:txBody>
      </p:sp>
      <p:pic>
        <p:nvPicPr>
          <p:cNvPr id="1245" name="image3.png" descr="image3.png"/>
          <p:cNvPicPr>
            <a:picLocks noChangeAspect="1"/>
          </p:cNvPicPr>
          <p:nvPr/>
        </p:nvPicPr>
        <p:blipFill>
          <a:blip r:embed="rId4"/>
          <a:stretch>
            <a:fillRect/>
          </a:stretch>
        </p:blipFill>
        <p:spPr>
          <a:xfrm>
            <a:off x="161229" y="108413"/>
            <a:ext cx="3577429" cy="1284299"/>
          </a:xfrm>
          <a:prstGeom prst="rect">
            <a:avLst/>
          </a:prstGeom>
          <a:ln w="12700">
            <a:miter lim="400000"/>
          </a:ln>
        </p:spPr>
      </p:pic>
      <p:sp>
        <p:nvSpPr>
          <p:cNvPr id="1246" name="Line"/>
          <p:cNvSpPr/>
          <p:nvPr/>
        </p:nvSpPr>
        <p:spPr>
          <a:xfrm flipV="1">
            <a:off x="3882952" y="187140"/>
            <a:ext cx="2" cy="1939646"/>
          </a:xfrm>
          <a:prstGeom prst="line">
            <a:avLst/>
          </a:prstGeom>
          <a:ln w="50800">
            <a:solidFill>
              <a:schemeClr val="accent2">
                <a:satOff val="-4966"/>
                <a:lumOff val="-10549"/>
              </a:schemeClr>
            </a:solidFill>
          </a:ln>
          <a:effectLst>
            <a:outerShdw blurRad="76200" dist="38100" dir="5400000" rotWithShape="0">
              <a:srgbClr val="000000">
                <a:alpha val="38000"/>
              </a:srgbClr>
            </a:outerShdw>
          </a:effectLst>
        </p:spPr>
        <p:txBody>
          <a:bodyPr lIns="45718" tIns="45718" rIns="45718" bIns="45718"/>
          <a:lstStyle/>
          <a:p>
            <a:endParaRPr/>
          </a:p>
        </p:txBody>
      </p:sp>
      <p:sp>
        <p:nvSpPr>
          <p:cNvPr id="1247" name="The US MDP Team at the last Collaboration Meeting,…"/>
          <p:cNvSpPr txBox="1">
            <a:spLocks noGrp="1"/>
          </p:cNvSpPr>
          <p:nvPr>
            <p:ph type="title"/>
          </p:nvPr>
        </p:nvSpPr>
        <p:spPr>
          <a:prstGeom prst="rect">
            <a:avLst/>
          </a:prstGeom>
        </p:spPr>
        <p:txBody>
          <a:bodyPr/>
          <a:lstStyle/>
          <a:p>
            <a:r>
              <a:t>The US MDP Team at the last Collaboration Meeting,</a:t>
            </a:r>
          </a:p>
          <a:p>
            <a:r>
              <a:t> held at FNAL, January 11-13, 2019</a:t>
            </a:r>
          </a:p>
        </p:txBody>
      </p:sp>
      <p:sp>
        <p:nvSpPr>
          <p:cNvPr id="1249" name="Slide Number"/>
          <p:cNvSpPr txBox="1">
            <a:spLocks noGrp="1"/>
          </p:cNvSpPr>
          <p:nvPr>
            <p:ph type="sldNum" sz="quarter" idx="2"/>
          </p:nvPr>
        </p:nvSpPr>
        <p:spPr>
          <a:xfrm>
            <a:off x="23222156" y="13059562"/>
            <a:ext cx="485298" cy="46227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sp>
        <p:nvSpPr>
          <p:cNvPr id="3" name="Footer Placeholder 2">
            <a:extLst>
              <a:ext uri="{FF2B5EF4-FFF2-40B4-BE49-F238E27FC236}">
                <a16:creationId xmlns:a16="http://schemas.microsoft.com/office/drawing/2014/main" id="{4ED704C6-7893-8941-9332-A633EADA4C7A}"/>
              </a:ext>
            </a:extLst>
          </p:cNvPr>
          <p:cNvSpPr>
            <a:spLocks noGrp="1"/>
          </p:cNvSpPr>
          <p:nvPr>
            <p:ph type="ftr" sz="quarter" idx="10"/>
          </p:nvPr>
        </p:nvSpPr>
        <p:spPr/>
        <p:txBody>
          <a:bodyPr/>
          <a:lstStyle/>
          <a:p>
            <a:r>
              <a:rPr lang="en-US"/>
              <a:t>Guidelines for MDP Roadmap Updating</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 name="Rectangle"/>
          <p:cNvSpPr/>
          <p:nvPr/>
        </p:nvSpPr>
        <p:spPr>
          <a:xfrm>
            <a:off x="-35245" y="12647548"/>
            <a:ext cx="24454490" cy="1092192"/>
          </a:xfrm>
          <a:prstGeom prst="rect">
            <a:avLst/>
          </a:prstGeom>
          <a:solidFill>
            <a:srgbClr val="1F497D"/>
          </a:solidFill>
          <a:ln w="12700">
            <a:miter lim="400000"/>
          </a:ln>
        </p:spPr>
        <p:txBody>
          <a:bodyPr lIns="91438" tIns="91438" rIns="91438" bIns="91438" anchor="ctr"/>
          <a:lstStyle/>
          <a:p>
            <a:pPr algn="ctr" defTabSz="914162">
              <a:defRPr>
                <a:solidFill>
                  <a:srgbClr val="FFFFFF"/>
                </a:solidFill>
                <a:latin typeface="Arial"/>
                <a:ea typeface="Arial"/>
                <a:cs typeface="Arial"/>
                <a:sym typeface="Arial"/>
              </a:defRPr>
            </a:pPr>
            <a:endParaRPr/>
          </a:p>
        </p:txBody>
      </p:sp>
      <p:pic>
        <p:nvPicPr>
          <p:cNvPr id="1019" name="RGB_White-Seal_White-Mark_SC_Horizontal–400dpi.png" descr="RGB_White-Seal_White-Mark_SC_Horizontal–400dpi.png"/>
          <p:cNvPicPr>
            <a:picLocks noChangeAspect="1"/>
          </p:cNvPicPr>
          <p:nvPr/>
        </p:nvPicPr>
        <p:blipFill>
          <a:blip r:embed="rId2"/>
          <a:stretch>
            <a:fillRect/>
          </a:stretch>
        </p:blipFill>
        <p:spPr>
          <a:xfrm>
            <a:off x="379474" y="12883246"/>
            <a:ext cx="3140937" cy="527230"/>
          </a:xfrm>
          <a:prstGeom prst="rect">
            <a:avLst/>
          </a:prstGeom>
          <a:ln w="12700">
            <a:miter lim="400000"/>
          </a:ln>
        </p:spPr>
      </p:pic>
      <p:sp>
        <p:nvSpPr>
          <p:cNvPr id="1020" name="Rectangle"/>
          <p:cNvSpPr/>
          <p:nvPr/>
        </p:nvSpPr>
        <p:spPr>
          <a:xfrm>
            <a:off x="-67861" y="0"/>
            <a:ext cx="24493100" cy="2286000"/>
          </a:xfrm>
          <a:prstGeom prst="rect">
            <a:avLst/>
          </a:prstGeom>
          <a:solidFill>
            <a:srgbClr val="1F497D"/>
          </a:solidFill>
          <a:ln w="12700">
            <a:solidFill>
              <a:srgbClr val="4A7EBB"/>
            </a:solidFill>
          </a:ln>
          <a:effectLst>
            <a:outerShdw blurRad="76200" dist="38100" dir="5400000" rotWithShape="0">
              <a:srgbClr val="000000">
                <a:alpha val="35000"/>
              </a:srgbClr>
            </a:outerShdw>
          </a:effectLst>
        </p:spPr>
        <p:txBody>
          <a:bodyPr lIns="91438" tIns="91438" rIns="91438" bIns="91438" anchor="ctr"/>
          <a:lstStyle/>
          <a:p>
            <a:pPr algn="ctr">
              <a:defRPr>
                <a:solidFill>
                  <a:srgbClr val="FFFFFF"/>
                </a:solidFill>
                <a:latin typeface="Franklin Gothic Book"/>
                <a:ea typeface="Franklin Gothic Book"/>
                <a:cs typeface="Franklin Gothic Book"/>
                <a:sym typeface="Franklin Gothic Book"/>
              </a:defRPr>
            </a:pPr>
            <a:endParaRPr/>
          </a:p>
        </p:txBody>
      </p:sp>
      <p:pic>
        <p:nvPicPr>
          <p:cNvPr id="1021" name="image3.png" descr="image3.png"/>
          <p:cNvPicPr>
            <a:picLocks noChangeAspect="1"/>
          </p:cNvPicPr>
          <p:nvPr/>
        </p:nvPicPr>
        <p:blipFill>
          <a:blip r:embed="rId3"/>
          <a:stretch>
            <a:fillRect/>
          </a:stretch>
        </p:blipFill>
        <p:spPr>
          <a:xfrm>
            <a:off x="161229" y="108413"/>
            <a:ext cx="3577429" cy="1284299"/>
          </a:xfrm>
          <a:prstGeom prst="rect">
            <a:avLst/>
          </a:prstGeom>
          <a:ln w="12700">
            <a:miter lim="400000"/>
          </a:ln>
        </p:spPr>
      </p:pic>
      <p:sp>
        <p:nvSpPr>
          <p:cNvPr id="1022" name="Line"/>
          <p:cNvSpPr/>
          <p:nvPr/>
        </p:nvSpPr>
        <p:spPr>
          <a:xfrm flipV="1">
            <a:off x="3882952" y="187140"/>
            <a:ext cx="2" cy="1939646"/>
          </a:xfrm>
          <a:prstGeom prst="line">
            <a:avLst/>
          </a:prstGeom>
          <a:ln w="50800">
            <a:solidFill>
              <a:schemeClr val="accent2">
                <a:satOff val="-4966"/>
                <a:lumOff val="-10549"/>
              </a:schemeClr>
            </a:solidFill>
          </a:ln>
          <a:effectLst>
            <a:outerShdw blurRad="76200" dist="38100" dir="5400000" rotWithShape="0">
              <a:srgbClr val="000000">
                <a:alpha val="38000"/>
              </a:srgbClr>
            </a:outerShdw>
          </a:effectLst>
        </p:spPr>
        <p:txBody>
          <a:bodyPr lIns="45718" tIns="45718" rIns="45718" bIns="45718"/>
          <a:lstStyle/>
          <a:p>
            <a:endParaRPr/>
          </a:p>
        </p:txBody>
      </p:sp>
      <p:pic>
        <p:nvPicPr>
          <p:cNvPr id="1056" name="RGB_White-Seal_White-Mark_SC_Horizontal–400dpi.png" descr="RGB_White-Seal_White-Mark_SC_Horizontal–400dpi.png"/>
          <p:cNvPicPr>
            <a:picLocks noChangeAspect="1"/>
          </p:cNvPicPr>
          <p:nvPr/>
        </p:nvPicPr>
        <p:blipFill>
          <a:blip r:embed="rId4"/>
          <a:stretch>
            <a:fillRect/>
          </a:stretch>
        </p:blipFill>
        <p:spPr>
          <a:xfrm>
            <a:off x="3332606" y="11376934"/>
            <a:ext cx="2355702" cy="395423"/>
          </a:xfrm>
          <a:prstGeom prst="rect">
            <a:avLst/>
          </a:prstGeom>
          <a:ln w="12700">
            <a:miter lim="400000"/>
          </a:ln>
        </p:spPr>
      </p:pic>
      <p:sp>
        <p:nvSpPr>
          <p:cNvPr id="1057" name="Magnet technology is driving the cost and reach of a future collider"/>
          <p:cNvSpPr txBox="1">
            <a:spLocks noGrp="1"/>
          </p:cNvSpPr>
          <p:nvPr>
            <p:ph type="title"/>
          </p:nvPr>
        </p:nvSpPr>
        <p:spPr>
          <a:prstGeom prst="rect">
            <a:avLst/>
          </a:prstGeom>
        </p:spPr>
        <p:txBody>
          <a:bodyPr/>
          <a:lstStyle/>
          <a:p>
            <a:r>
              <a:rPr lang="en-US" dirty="0"/>
              <a:t>TAC Recommendations: </a:t>
            </a:r>
            <a:br>
              <a:rPr lang="en-US" dirty="0"/>
            </a:br>
            <a:r>
              <a:rPr lang="en-US" dirty="0"/>
              <a:t>Program Overall</a:t>
            </a:r>
            <a:endParaRPr dirty="0"/>
          </a:p>
        </p:txBody>
      </p:sp>
      <p:sp>
        <p:nvSpPr>
          <p:cNvPr id="105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
        <p:nvSpPr>
          <p:cNvPr id="2" name="Text Placeholder 1">
            <a:extLst>
              <a:ext uri="{FF2B5EF4-FFF2-40B4-BE49-F238E27FC236}">
                <a16:creationId xmlns:a16="http://schemas.microsoft.com/office/drawing/2014/main" id="{170B1B46-E0FD-0A49-822E-880677423D26}"/>
              </a:ext>
            </a:extLst>
          </p:cNvPr>
          <p:cNvSpPr>
            <a:spLocks noGrp="1"/>
          </p:cNvSpPr>
          <p:nvPr>
            <p:ph type="body" idx="1"/>
          </p:nvPr>
        </p:nvSpPr>
        <p:spPr/>
        <p:txBody>
          <a:bodyPr/>
          <a:lstStyle/>
          <a:p>
            <a:r>
              <a:rPr lang="en-US" dirty="0"/>
              <a:t> Develop an updated plan and schedule, consistent with current status, up-to-date plans, and current funding outlook. The updated schedule should be ready in time for the inter- national workshop in late 2019; it should then be updated with input from the workshop.</a:t>
            </a:r>
          </a:p>
          <a:p>
            <a:endParaRPr lang="en-US" dirty="0"/>
          </a:p>
          <a:p>
            <a:r>
              <a:rPr lang="en-US" dirty="0">
                <a:solidFill>
                  <a:schemeClr val="accent3">
                    <a:lumMod val="50000"/>
                  </a:schemeClr>
                </a:solidFill>
              </a:rPr>
              <a:t>Response:</a:t>
            </a:r>
          </a:p>
          <a:p>
            <a:pPr lvl="1"/>
            <a:r>
              <a:rPr lang="en-US" i="1" dirty="0">
                <a:solidFill>
                  <a:schemeClr val="accent3">
                    <a:lumMod val="50000"/>
                  </a:schemeClr>
                </a:solidFill>
              </a:rPr>
              <a:t>Indeed this is in the works. The International Workshop has taken a slightly different shape, serving simultaneously as a MDP program review and a meeting to discuss high field accelerator magnet development strategy. It is by invitation only, and will be limited to &lt;~24 attendees. The TAC will be represented by Andy Lankford, who will also chair the review panel for DOE-OHEP. The meeting is hosted by DOE-OHEP and will occur in Washington DC Dec 4-5 at the Gaithersburg Marriott Washingtonian Center</a:t>
            </a:r>
          </a:p>
          <a:p>
            <a:endParaRPr lang="en-US" dirty="0"/>
          </a:p>
        </p:txBody>
      </p:sp>
      <p:sp>
        <p:nvSpPr>
          <p:cNvPr id="1062" name="Footer Placeholder 5"/>
          <p:cNvSpPr txBox="1"/>
          <p:nvPr/>
        </p:nvSpPr>
        <p:spPr>
          <a:xfrm>
            <a:off x="7979840" y="11505362"/>
            <a:ext cx="12215753" cy="3225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90" tIns="34290" rIns="34290" bIns="34290">
            <a:spAutoFit/>
          </a:bodyPr>
          <a:lstStyle>
            <a:lvl1pPr>
              <a:defRPr sz="1800">
                <a:solidFill>
                  <a:srgbClr val="FFFFFF"/>
                </a:solidFill>
                <a:latin typeface="Franklin Gothic Book"/>
                <a:ea typeface="Franklin Gothic Book"/>
                <a:cs typeface="Franklin Gothic Book"/>
                <a:sym typeface="Franklin Gothic Book"/>
              </a:defRPr>
            </a:lvl1pPr>
          </a:lstStyle>
          <a:p>
            <a:r>
              <a:t>S. Prestemon         Workshop on Advanced Superconducting Materials and Magnets       KEK January 22 2019</a:t>
            </a:r>
          </a:p>
        </p:txBody>
      </p:sp>
      <p:sp>
        <p:nvSpPr>
          <p:cNvPr id="4" name="Footer Placeholder 3">
            <a:extLst>
              <a:ext uri="{FF2B5EF4-FFF2-40B4-BE49-F238E27FC236}">
                <a16:creationId xmlns:a16="http://schemas.microsoft.com/office/drawing/2014/main" id="{4D7CDDF3-3F14-6D43-A856-ABBFEDDC32E6}"/>
              </a:ext>
            </a:extLst>
          </p:cNvPr>
          <p:cNvSpPr>
            <a:spLocks noGrp="1"/>
          </p:cNvSpPr>
          <p:nvPr>
            <p:ph type="ftr" sz="quarter" idx="10"/>
          </p:nvPr>
        </p:nvSpPr>
        <p:spPr/>
        <p:txBody>
          <a:bodyPr/>
          <a:lstStyle/>
          <a:p>
            <a:r>
              <a:rPr lang="en-US"/>
              <a:t>Guidelines for MDP Roadmap Updating</a:t>
            </a:r>
            <a:endParaRPr lang="en-US" dirty="0"/>
          </a:p>
        </p:txBody>
      </p:sp>
    </p:spTree>
    <p:extLst>
      <p:ext uri="{BB962C8B-B14F-4D97-AF65-F5344CB8AC3E}">
        <p14:creationId xmlns:p14="http://schemas.microsoft.com/office/powerpoint/2010/main" val="14182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3E221-CEA1-A74D-BE2E-76D8B5022D55}"/>
              </a:ext>
            </a:extLst>
          </p:cNvPr>
          <p:cNvSpPr>
            <a:spLocks noGrp="1"/>
          </p:cNvSpPr>
          <p:nvPr>
            <p:ph type="title"/>
          </p:nvPr>
        </p:nvSpPr>
        <p:spPr/>
        <p:txBody>
          <a:bodyPr>
            <a:normAutofit fontScale="90000"/>
          </a:bodyPr>
          <a:lstStyle/>
          <a:p>
            <a:r>
              <a:rPr lang="en-US" dirty="0"/>
              <a:t>International Meeting planning well underway – sponsored by DOE-OHEP, with small invitee list to focus on international magnet development strategy and review of MDP magnet progress</a:t>
            </a:r>
          </a:p>
        </p:txBody>
      </p:sp>
      <p:sp>
        <p:nvSpPr>
          <p:cNvPr id="3" name="Slide Number Placeholder 2">
            <a:extLst>
              <a:ext uri="{FF2B5EF4-FFF2-40B4-BE49-F238E27FC236}">
                <a16:creationId xmlns:a16="http://schemas.microsoft.com/office/drawing/2014/main" id="{C3C09D66-9C1B-B14C-8DFF-BA465DFDE0F4}"/>
              </a:ext>
            </a:extLst>
          </p:cNvPr>
          <p:cNvSpPr>
            <a:spLocks noGrp="1"/>
          </p:cNvSpPr>
          <p:nvPr>
            <p:ph type="sldNum" sz="quarter" idx="2"/>
          </p:nvPr>
        </p:nvSpPr>
        <p:spPr/>
        <p:txBody>
          <a:bodyPr/>
          <a:lstStyle/>
          <a:p>
            <a:fld id="{86CB4B4D-7CA3-9044-876B-883B54F8677D}" type="slidenum">
              <a:rPr lang="en-US" smtClean="0"/>
              <a:t>4</a:t>
            </a:fld>
            <a:endParaRPr lang="en-US"/>
          </a:p>
        </p:txBody>
      </p:sp>
      <p:sp>
        <p:nvSpPr>
          <p:cNvPr id="5" name="Footer Placeholder 4">
            <a:extLst>
              <a:ext uri="{FF2B5EF4-FFF2-40B4-BE49-F238E27FC236}">
                <a16:creationId xmlns:a16="http://schemas.microsoft.com/office/drawing/2014/main" id="{9BC6EA20-9480-804C-B390-88E8B31E885E}"/>
              </a:ext>
            </a:extLst>
          </p:cNvPr>
          <p:cNvSpPr>
            <a:spLocks noGrp="1"/>
          </p:cNvSpPr>
          <p:nvPr>
            <p:ph type="ftr" sz="quarter" idx="10"/>
          </p:nvPr>
        </p:nvSpPr>
        <p:spPr/>
        <p:txBody>
          <a:bodyPr/>
          <a:lstStyle/>
          <a:p>
            <a:r>
              <a:rPr lang="en-US"/>
              <a:t>Guidelines for MDP Roadmap Updating</a:t>
            </a:r>
            <a:endParaRPr lang="en-US" dirty="0"/>
          </a:p>
        </p:txBody>
      </p:sp>
      <p:pic>
        <p:nvPicPr>
          <p:cNvPr id="4" name="Picture 3">
            <a:extLst>
              <a:ext uri="{FF2B5EF4-FFF2-40B4-BE49-F238E27FC236}">
                <a16:creationId xmlns:a16="http://schemas.microsoft.com/office/drawing/2014/main" id="{511A5082-4D9C-614D-8CDB-3EF784E35943}"/>
              </a:ext>
            </a:extLst>
          </p:cNvPr>
          <p:cNvPicPr>
            <a:picLocks noChangeAspect="1"/>
          </p:cNvPicPr>
          <p:nvPr/>
        </p:nvPicPr>
        <p:blipFill>
          <a:blip r:embed="rId2"/>
          <a:stretch>
            <a:fillRect/>
          </a:stretch>
        </p:blipFill>
        <p:spPr>
          <a:xfrm>
            <a:off x="3943350" y="2503432"/>
            <a:ext cx="16497300" cy="10096500"/>
          </a:xfrm>
          <a:prstGeom prst="rect">
            <a:avLst/>
          </a:prstGeom>
        </p:spPr>
      </p:pic>
    </p:spTree>
    <p:extLst>
      <p:ext uri="{BB962C8B-B14F-4D97-AF65-F5344CB8AC3E}">
        <p14:creationId xmlns:p14="http://schemas.microsoft.com/office/powerpoint/2010/main" val="208482561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00D80-2C20-B444-9A22-56FD485C0A3E}"/>
              </a:ext>
            </a:extLst>
          </p:cNvPr>
          <p:cNvSpPr>
            <a:spLocks noGrp="1"/>
          </p:cNvSpPr>
          <p:nvPr>
            <p:ph type="title"/>
          </p:nvPr>
        </p:nvSpPr>
        <p:spPr/>
        <p:txBody>
          <a:bodyPr>
            <a:normAutofit/>
          </a:bodyPr>
          <a:lstStyle/>
          <a:p>
            <a:r>
              <a:rPr lang="en-US" dirty="0"/>
              <a:t>Some general guidelines that we will follow</a:t>
            </a:r>
            <a:br>
              <a:rPr lang="en-US" dirty="0"/>
            </a:br>
            <a:endParaRPr lang="en-US" dirty="0"/>
          </a:p>
        </p:txBody>
      </p:sp>
      <p:sp>
        <p:nvSpPr>
          <p:cNvPr id="3" name="Slide Number Placeholder 2">
            <a:extLst>
              <a:ext uri="{FF2B5EF4-FFF2-40B4-BE49-F238E27FC236}">
                <a16:creationId xmlns:a16="http://schemas.microsoft.com/office/drawing/2014/main" id="{88FF4C63-9F6A-364F-AB27-C6A376B00FE9}"/>
              </a:ext>
            </a:extLst>
          </p:cNvPr>
          <p:cNvSpPr>
            <a:spLocks noGrp="1"/>
          </p:cNvSpPr>
          <p:nvPr>
            <p:ph type="sldNum" sz="quarter" idx="2"/>
          </p:nvPr>
        </p:nvSpPr>
        <p:spPr/>
        <p:txBody>
          <a:bodyPr/>
          <a:lstStyle/>
          <a:p>
            <a:fld id="{86CB4B4D-7CA3-9044-876B-883B54F8677D}" type="slidenum">
              <a:rPr lang="en-US" smtClean="0"/>
              <a:t>5</a:t>
            </a:fld>
            <a:endParaRPr lang="en-US"/>
          </a:p>
        </p:txBody>
      </p:sp>
      <p:sp>
        <p:nvSpPr>
          <p:cNvPr id="4" name="Text Placeholder 3">
            <a:extLst>
              <a:ext uri="{FF2B5EF4-FFF2-40B4-BE49-F238E27FC236}">
                <a16:creationId xmlns:a16="http://schemas.microsoft.com/office/drawing/2014/main" id="{41C96DD4-E862-BA4D-8893-A71431AA2D27}"/>
              </a:ext>
            </a:extLst>
          </p:cNvPr>
          <p:cNvSpPr>
            <a:spLocks noGrp="1"/>
          </p:cNvSpPr>
          <p:nvPr>
            <p:ph type="body" idx="1"/>
          </p:nvPr>
        </p:nvSpPr>
        <p:spPr/>
        <p:txBody>
          <a:bodyPr/>
          <a:lstStyle/>
          <a:p>
            <a:pPr marL="742950" indent="-742950">
              <a:buFont typeface="+mj-lt"/>
              <a:buAutoNum type="arabicPeriod"/>
            </a:pPr>
            <a:r>
              <a:rPr lang="en-US" dirty="0"/>
              <a:t>Stick to general program layout (unless strong reason to deviate; layout is designed to align with MDP goals)</a:t>
            </a:r>
          </a:p>
          <a:p>
            <a:pPr marL="742950" indent="-742950">
              <a:buFont typeface="+mj-lt"/>
              <a:buAutoNum type="arabicPeriod"/>
            </a:pPr>
            <a:r>
              <a:rPr lang="en-US" dirty="0"/>
              <a:t>Roadmaps for each area should have input/dialogue with staff from all laboratories; leads/coordinators are nominally defined, but updates can occur</a:t>
            </a:r>
          </a:p>
          <a:p>
            <a:pPr marL="742950" indent="-742950">
              <a:buFont typeface="+mj-lt"/>
              <a:buAutoNum type="arabicPeriod"/>
            </a:pPr>
            <a:r>
              <a:rPr lang="en-US" dirty="0"/>
              <a:t>Roadmaps should go out a few years and follow the “cartoon approach”</a:t>
            </a:r>
          </a:p>
          <a:p>
            <a:pPr marL="1445545" lvl="1" indent="-571500"/>
            <a:r>
              <a:rPr lang="en-US" dirty="0"/>
              <a:t>A separate word/excel document should have correlated milestones with quantitative elements roughly every 6 months; more granularity near-term</a:t>
            </a:r>
          </a:p>
          <a:p>
            <a:pPr marL="742950" indent="-742950">
              <a:buFont typeface="+mj-lt"/>
              <a:buAutoNum type="arabicPeriod"/>
            </a:pPr>
            <a:r>
              <a:rPr lang="en-US" dirty="0"/>
              <a:t>All major elements should have involvement of staff from at least 2 labs</a:t>
            </a:r>
          </a:p>
          <a:p>
            <a:pPr marL="1616995" lvl="1" indent="-742950"/>
            <a:r>
              <a:rPr lang="en-US" dirty="0"/>
              <a:t>this strengthens our ability to perform (shared expertise and facilities)</a:t>
            </a:r>
          </a:p>
          <a:p>
            <a:pPr marL="1616995" lvl="1" indent="-742950"/>
            <a:r>
              <a:rPr lang="en-US" dirty="0"/>
              <a:t>stimulates a higher level of rigor</a:t>
            </a:r>
          </a:p>
          <a:p>
            <a:pPr marL="1616995" lvl="1" indent="-742950"/>
            <a:r>
              <a:rPr lang="en-US" dirty="0"/>
              <a:t>…and introduces shared responsibility and ownership of results</a:t>
            </a:r>
          </a:p>
          <a:p>
            <a:pPr marL="742950" indent="-742950">
              <a:buFont typeface="+mj-lt"/>
              <a:buAutoNum type="arabicPeriod"/>
            </a:pPr>
            <a:endParaRPr lang="en-US" dirty="0"/>
          </a:p>
        </p:txBody>
      </p:sp>
      <p:sp>
        <p:nvSpPr>
          <p:cNvPr id="5" name="Footer Placeholder 4">
            <a:extLst>
              <a:ext uri="{FF2B5EF4-FFF2-40B4-BE49-F238E27FC236}">
                <a16:creationId xmlns:a16="http://schemas.microsoft.com/office/drawing/2014/main" id="{052B818D-8828-7A43-BF2E-F7D5FC868E85}"/>
              </a:ext>
            </a:extLst>
          </p:cNvPr>
          <p:cNvSpPr>
            <a:spLocks noGrp="1"/>
          </p:cNvSpPr>
          <p:nvPr>
            <p:ph type="ftr" sz="quarter" idx="10"/>
          </p:nvPr>
        </p:nvSpPr>
        <p:spPr/>
        <p:txBody>
          <a:bodyPr/>
          <a:lstStyle/>
          <a:p>
            <a:r>
              <a:rPr lang="en-US"/>
              <a:t>Guidelines for MDP Roadmap Updating</a:t>
            </a:r>
            <a:endParaRPr lang="en-US" dirty="0"/>
          </a:p>
        </p:txBody>
      </p:sp>
    </p:spTree>
    <p:extLst>
      <p:ext uri="{BB962C8B-B14F-4D97-AF65-F5344CB8AC3E}">
        <p14:creationId xmlns:p14="http://schemas.microsoft.com/office/powerpoint/2010/main" val="54451172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42487-BDC0-E745-B586-1F9670070128}"/>
              </a:ext>
            </a:extLst>
          </p:cNvPr>
          <p:cNvSpPr>
            <a:spLocks noGrp="1"/>
          </p:cNvSpPr>
          <p:nvPr>
            <p:ph type="title"/>
          </p:nvPr>
        </p:nvSpPr>
        <p:spPr/>
        <p:txBody>
          <a:bodyPr/>
          <a:lstStyle/>
          <a:p>
            <a:r>
              <a:rPr lang="en-US" dirty="0"/>
              <a:t>Major roadmap areas and tentative coordinators: </a:t>
            </a:r>
            <a:br>
              <a:rPr lang="en-US" dirty="0"/>
            </a:br>
            <a:r>
              <a:rPr lang="en-US" dirty="0"/>
              <a:t>Magnets</a:t>
            </a:r>
          </a:p>
        </p:txBody>
      </p:sp>
      <p:sp>
        <p:nvSpPr>
          <p:cNvPr id="3" name="Slide Number Placeholder 2">
            <a:extLst>
              <a:ext uri="{FF2B5EF4-FFF2-40B4-BE49-F238E27FC236}">
                <a16:creationId xmlns:a16="http://schemas.microsoft.com/office/drawing/2014/main" id="{A88BF33A-7FDD-9A46-94FA-D0B1A0882907}"/>
              </a:ext>
            </a:extLst>
          </p:cNvPr>
          <p:cNvSpPr>
            <a:spLocks noGrp="1"/>
          </p:cNvSpPr>
          <p:nvPr>
            <p:ph type="sldNum" sz="quarter" idx="2"/>
          </p:nvPr>
        </p:nvSpPr>
        <p:spPr/>
        <p:txBody>
          <a:bodyPr/>
          <a:lstStyle/>
          <a:p>
            <a:fld id="{86CB4B4D-7CA3-9044-876B-883B54F8677D}" type="slidenum">
              <a:rPr lang="en-US" smtClean="0"/>
              <a:t>6</a:t>
            </a:fld>
            <a:endParaRPr lang="en-US"/>
          </a:p>
        </p:txBody>
      </p:sp>
      <p:sp>
        <p:nvSpPr>
          <p:cNvPr id="4" name="Text Placeholder 3">
            <a:extLst>
              <a:ext uri="{FF2B5EF4-FFF2-40B4-BE49-F238E27FC236}">
                <a16:creationId xmlns:a16="http://schemas.microsoft.com/office/drawing/2014/main" id="{685F7837-9576-5343-A7F3-3665C86D7784}"/>
              </a:ext>
            </a:extLst>
          </p:cNvPr>
          <p:cNvSpPr>
            <a:spLocks noGrp="1"/>
          </p:cNvSpPr>
          <p:nvPr>
            <p:ph type="body" idx="1"/>
          </p:nvPr>
        </p:nvSpPr>
        <p:spPr>
          <a:xfrm>
            <a:off x="270668" y="2430533"/>
            <a:ext cx="16783955" cy="4427467"/>
          </a:xfrm>
        </p:spPr>
        <p:txBody>
          <a:bodyPr>
            <a:normAutofit fontScale="70000" lnSpcReduction="20000"/>
          </a:bodyPr>
          <a:lstStyle/>
          <a:p>
            <a:r>
              <a:rPr lang="en-US" dirty="0"/>
              <a:t>Nominally these are the same people, but…</a:t>
            </a:r>
          </a:p>
          <a:p>
            <a:pPr lvl="1"/>
            <a:r>
              <a:rPr lang="en-US" dirty="0"/>
              <a:t>“Coordinator” instead of “Lead”</a:t>
            </a:r>
          </a:p>
          <a:p>
            <a:pPr lvl="2"/>
            <a:r>
              <a:rPr lang="en-US" dirty="0"/>
              <a:t>Emphasis on communication and coordination of efforts </a:t>
            </a:r>
          </a:p>
          <a:p>
            <a:pPr lvl="1"/>
            <a:r>
              <a:rPr lang="en-US" dirty="0"/>
              <a:t>FNAL is interested in contributing to Bi2212 magnet technology</a:t>
            </a:r>
          </a:p>
          <a:p>
            <a:pPr lvl="2"/>
            <a:r>
              <a:rPr lang="en-US" dirty="0"/>
              <a:t>We should avoid a “parallel path” approach; instead, leverage expertise and facilities to speed up development</a:t>
            </a:r>
          </a:p>
          <a:p>
            <a:pPr lvl="1"/>
            <a:r>
              <a:rPr lang="en-US" dirty="0"/>
              <a:t>BNL and FNAL are interested in contributing to REBCO development</a:t>
            </a:r>
          </a:p>
          <a:p>
            <a:pPr lvl="2"/>
            <a:r>
              <a:rPr lang="en-US" dirty="0"/>
              <a:t>Again: avoid parallel paths (unless solid rationale…); leverage knowledge and capabilities,…; </a:t>
            </a:r>
          </a:p>
        </p:txBody>
      </p:sp>
      <p:sp>
        <p:nvSpPr>
          <p:cNvPr id="5" name="Footer Placeholder 4">
            <a:extLst>
              <a:ext uri="{FF2B5EF4-FFF2-40B4-BE49-F238E27FC236}">
                <a16:creationId xmlns:a16="http://schemas.microsoft.com/office/drawing/2014/main" id="{12F4A020-6CB3-F643-95F3-5AC4E7E24031}"/>
              </a:ext>
            </a:extLst>
          </p:cNvPr>
          <p:cNvSpPr>
            <a:spLocks noGrp="1"/>
          </p:cNvSpPr>
          <p:nvPr>
            <p:ph type="ftr" sz="quarter" idx="10"/>
          </p:nvPr>
        </p:nvSpPr>
        <p:spPr/>
        <p:txBody>
          <a:bodyPr/>
          <a:lstStyle/>
          <a:p>
            <a:r>
              <a:rPr lang="en-US"/>
              <a:t>Guidelines for MDP Roadmap Updating</a:t>
            </a:r>
            <a:endParaRPr lang="en-US" dirty="0"/>
          </a:p>
        </p:txBody>
      </p:sp>
      <p:graphicFrame>
        <p:nvGraphicFramePr>
          <p:cNvPr id="7" name="Table 6">
            <a:extLst>
              <a:ext uri="{FF2B5EF4-FFF2-40B4-BE49-F238E27FC236}">
                <a16:creationId xmlns:a16="http://schemas.microsoft.com/office/drawing/2014/main" id="{1573A5A9-3A95-7A4F-B205-E5D2B0511DA9}"/>
              </a:ext>
            </a:extLst>
          </p:cNvPr>
          <p:cNvGraphicFramePr>
            <a:graphicFrameLocks noGrp="1"/>
          </p:cNvGraphicFramePr>
          <p:nvPr>
            <p:extLst>
              <p:ext uri="{D42A27DB-BD31-4B8C-83A1-F6EECF244321}">
                <p14:modId xmlns:p14="http://schemas.microsoft.com/office/powerpoint/2010/main" val="1327298579"/>
              </p:ext>
            </p:extLst>
          </p:nvPr>
        </p:nvGraphicFramePr>
        <p:xfrm>
          <a:off x="17054623" y="3135255"/>
          <a:ext cx="7058709" cy="3501962"/>
        </p:xfrm>
        <a:graphic>
          <a:graphicData uri="http://schemas.openxmlformats.org/drawingml/2006/table">
            <a:tbl>
              <a:tblPr firstRow="1" bandRow="1">
                <a:tableStyleId>{5940675A-B579-460E-94D1-54222C63F5DA}</a:tableStyleId>
              </a:tblPr>
              <a:tblGrid>
                <a:gridCol w="3615070">
                  <a:extLst>
                    <a:ext uri="{9D8B030D-6E8A-4147-A177-3AD203B41FA5}">
                      <a16:colId xmlns:a16="http://schemas.microsoft.com/office/drawing/2014/main" val="1583434903"/>
                    </a:ext>
                  </a:extLst>
                </a:gridCol>
                <a:gridCol w="3443639">
                  <a:extLst>
                    <a:ext uri="{9D8B030D-6E8A-4147-A177-3AD203B41FA5}">
                      <a16:colId xmlns:a16="http://schemas.microsoft.com/office/drawing/2014/main" val="1968387171"/>
                    </a:ext>
                  </a:extLst>
                </a:gridCol>
              </a:tblGrid>
              <a:tr h="0">
                <a:tc>
                  <a:txBody>
                    <a:bodyPr/>
                    <a:lstStyle/>
                    <a:p>
                      <a:r>
                        <a:rPr lang="en-US" sz="3600" b="1" dirty="0">
                          <a:ln w="22225">
                            <a:noFill/>
                          </a:ln>
                        </a:rPr>
                        <a:t>Magnet</a:t>
                      </a:r>
                    </a:p>
                  </a:txBody>
                  <a:tcPr>
                    <a:solidFill>
                      <a:schemeClr val="bg1">
                        <a:lumMod val="95000"/>
                      </a:schemeClr>
                    </a:solidFill>
                  </a:tcPr>
                </a:tc>
                <a:tc>
                  <a:txBody>
                    <a:bodyPr/>
                    <a:lstStyle/>
                    <a:p>
                      <a:r>
                        <a:rPr lang="en-US" sz="3600" b="1" dirty="0">
                          <a:ln w="22225">
                            <a:noFill/>
                          </a:ln>
                        </a:rPr>
                        <a:t>Coordinator</a:t>
                      </a:r>
                    </a:p>
                  </a:txBody>
                  <a:tcPr>
                    <a:solidFill>
                      <a:schemeClr val="bg1">
                        <a:lumMod val="95000"/>
                      </a:schemeClr>
                    </a:solidFill>
                  </a:tcPr>
                </a:tc>
                <a:extLst>
                  <a:ext uri="{0D108BD9-81ED-4DB2-BD59-A6C34878D82A}">
                    <a16:rowId xmlns:a16="http://schemas.microsoft.com/office/drawing/2014/main" val="2054043341"/>
                  </a:ext>
                </a:extLst>
              </a:tr>
              <a:tr h="762558">
                <a:tc>
                  <a:txBody>
                    <a:bodyPr/>
                    <a:lstStyle/>
                    <a:p>
                      <a:r>
                        <a:rPr lang="en-US" sz="3600" dirty="0"/>
                        <a:t>Cos-theta</a:t>
                      </a:r>
                    </a:p>
                  </a:txBody>
                  <a:tcPr>
                    <a:solidFill>
                      <a:schemeClr val="accent3">
                        <a:lumMod val="20000"/>
                        <a:lumOff val="80000"/>
                      </a:schemeClr>
                    </a:solidFill>
                  </a:tcPr>
                </a:tc>
                <a:tc>
                  <a:txBody>
                    <a:bodyPr/>
                    <a:lstStyle/>
                    <a:p>
                      <a:r>
                        <a:rPr lang="en-US" sz="3600" dirty="0"/>
                        <a:t>Sasha </a:t>
                      </a:r>
                      <a:r>
                        <a:rPr lang="en-US" sz="3600" dirty="0" err="1"/>
                        <a:t>Zlobin</a:t>
                      </a:r>
                      <a:endParaRPr lang="en-US" sz="3600" dirty="0"/>
                    </a:p>
                  </a:txBody>
                  <a:tcPr>
                    <a:solidFill>
                      <a:schemeClr val="accent3">
                        <a:lumMod val="20000"/>
                        <a:lumOff val="80000"/>
                      </a:schemeClr>
                    </a:solidFill>
                  </a:tcPr>
                </a:tc>
                <a:extLst>
                  <a:ext uri="{0D108BD9-81ED-4DB2-BD59-A6C34878D82A}">
                    <a16:rowId xmlns:a16="http://schemas.microsoft.com/office/drawing/2014/main" val="1872002864"/>
                  </a:ext>
                </a:extLst>
              </a:tr>
              <a:tr h="621142">
                <a:tc>
                  <a:txBody>
                    <a:bodyPr/>
                    <a:lstStyle/>
                    <a:p>
                      <a:r>
                        <a:rPr lang="en-US" sz="3600" dirty="0"/>
                        <a:t>Canted Cos-theta</a:t>
                      </a:r>
                    </a:p>
                  </a:txBody>
                  <a:tcPr>
                    <a:solidFill>
                      <a:schemeClr val="accent3">
                        <a:lumMod val="20000"/>
                        <a:lumOff val="80000"/>
                      </a:schemeClr>
                    </a:solidFill>
                  </a:tcPr>
                </a:tc>
                <a:tc>
                  <a:txBody>
                    <a:bodyPr/>
                    <a:lstStyle/>
                    <a:p>
                      <a:r>
                        <a:rPr lang="en-US" sz="3600" dirty="0"/>
                        <a:t>Diego Arbelaez</a:t>
                      </a:r>
                    </a:p>
                  </a:txBody>
                  <a:tcPr>
                    <a:solidFill>
                      <a:schemeClr val="accent3">
                        <a:lumMod val="20000"/>
                        <a:lumOff val="80000"/>
                      </a:schemeClr>
                    </a:solidFill>
                  </a:tcPr>
                </a:tc>
                <a:extLst>
                  <a:ext uri="{0D108BD9-81ED-4DB2-BD59-A6C34878D82A}">
                    <a16:rowId xmlns:a16="http://schemas.microsoft.com/office/drawing/2014/main" val="3320804198"/>
                  </a:ext>
                </a:extLst>
              </a:tr>
              <a:tr h="729622">
                <a:tc>
                  <a:txBody>
                    <a:bodyPr/>
                    <a:lstStyle/>
                    <a:p>
                      <a:r>
                        <a:rPr lang="en-US" sz="3600" dirty="0"/>
                        <a:t>Bi-2212 dipoles</a:t>
                      </a:r>
                    </a:p>
                  </a:txBody>
                  <a:tcPr>
                    <a:solidFill>
                      <a:schemeClr val="accent4">
                        <a:lumMod val="20000"/>
                        <a:lumOff val="80000"/>
                      </a:schemeClr>
                    </a:solidFill>
                  </a:tcPr>
                </a:tc>
                <a:tc>
                  <a:txBody>
                    <a:bodyPr/>
                    <a:lstStyle/>
                    <a:p>
                      <a:r>
                        <a:rPr lang="en-US" sz="3600" dirty="0" err="1"/>
                        <a:t>Tengming</a:t>
                      </a:r>
                      <a:r>
                        <a:rPr lang="en-US" sz="3600" dirty="0"/>
                        <a:t> Shen</a:t>
                      </a:r>
                    </a:p>
                  </a:txBody>
                  <a:tcPr>
                    <a:solidFill>
                      <a:schemeClr val="accent4">
                        <a:lumMod val="20000"/>
                        <a:lumOff val="80000"/>
                      </a:schemeClr>
                    </a:solidFill>
                  </a:tcPr>
                </a:tc>
                <a:extLst>
                  <a:ext uri="{0D108BD9-81ED-4DB2-BD59-A6C34878D82A}">
                    <a16:rowId xmlns:a16="http://schemas.microsoft.com/office/drawing/2014/main" val="2874488795"/>
                  </a:ext>
                </a:extLst>
              </a:tr>
              <a:tr h="729622">
                <a:tc>
                  <a:txBody>
                    <a:bodyPr/>
                    <a:lstStyle/>
                    <a:p>
                      <a:r>
                        <a:rPr lang="en-US" sz="3600" dirty="0"/>
                        <a:t>REBCO dipoles</a:t>
                      </a:r>
                    </a:p>
                  </a:txBody>
                  <a:tcPr>
                    <a:solidFill>
                      <a:schemeClr val="accent4">
                        <a:lumMod val="20000"/>
                        <a:lumOff val="80000"/>
                      </a:schemeClr>
                    </a:solidFill>
                  </a:tcPr>
                </a:tc>
                <a:tc>
                  <a:txBody>
                    <a:bodyPr/>
                    <a:lstStyle/>
                    <a:p>
                      <a:r>
                        <a:rPr lang="en-US" sz="3600" dirty="0" err="1"/>
                        <a:t>Xiaorong</a:t>
                      </a:r>
                      <a:r>
                        <a:rPr lang="en-US" sz="3600" dirty="0"/>
                        <a:t> Wang</a:t>
                      </a:r>
                    </a:p>
                  </a:txBody>
                  <a:tcPr>
                    <a:solidFill>
                      <a:schemeClr val="accent4">
                        <a:lumMod val="20000"/>
                        <a:lumOff val="80000"/>
                      </a:schemeClr>
                    </a:solidFill>
                  </a:tcPr>
                </a:tc>
                <a:extLst>
                  <a:ext uri="{0D108BD9-81ED-4DB2-BD59-A6C34878D82A}">
                    <a16:rowId xmlns:a16="http://schemas.microsoft.com/office/drawing/2014/main" val="3489914875"/>
                  </a:ext>
                </a:extLst>
              </a:tr>
            </a:tbl>
          </a:graphicData>
        </a:graphic>
      </p:graphicFrame>
      <p:sp>
        <p:nvSpPr>
          <p:cNvPr id="8" name="Text Placeholder 3">
            <a:extLst>
              <a:ext uri="{FF2B5EF4-FFF2-40B4-BE49-F238E27FC236}">
                <a16:creationId xmlns:a16="http://schemas.microsoft.com/office/drawing/2014/main" id="{61594DAA-1FEC-EF40-9B6E-3C652724C1AB}"/>
              </a:ext>
            </a:extLst>
          </p:cNvPr>
          <p:cNvSpPr txBox="1">
            <a:spLocks/>
          </p:cNvSpPr>
          <p:nvPr/>
        </p:nvSpPr>
        <p:spPr>
          <a:xfrm>
            <a:off x="270668" y="7090578"/>
            <a:ext cx="24113332" cy="5411972"/>
          </a:xfrm>
          <a:prstGeom prst="rect">
            <a:avLst/>
          </a:prstGeom>
          <a:solidFill>
            <a:schemeClr val="bg1">
              <a:lumMod val="95000"/>
            </a:schemeClr>
          </a:solidFill>
          <a:ln w="25400">
            <a:solidFill>
              <a:schemeClr val="accent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fontScale="70000" lnSpcReduction="20000"/>
          </a:bodyPr>
          <a:lstStyle>
            <a:lvl1pPr marL="103603" marR="0" indent="-103603"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1pPr>
            <a:lvl2pPr marL="977648" marR="0" indent="-520448" algn="l" defTabSz="914400" rtl="0" latinLnBrk="0">
              <a:lnSpc>
                <a:spcPct val="100000"/>
              </a:lnSpc>
              <a:spcBef>
                <a:spcPts val="1100"/>
              </a:spcBef>
              <a:spcAft>
                <a:spcPts val="0"/>
              </a:spcAft>
              <a:buClrTx/>
              <a:buSzPct val="100000"/>
              <a:buFont typeface="Arial"/>
              <a:buChar char="o"/>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2pPr>
            <a:lvl3pPr marL="1388423" marR="0" indent="-474023"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3pPr>
            <a:lvl4pPr marL="1754777" marR="0" indent="-383177"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4pPr>
            <a:lvl5pPr marL="2281428" marR="0" indent="-452628"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5pPr>
            <a:lvl6pPr marL="2788919" marR="0" indent="-502919"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6pPr>
            <a:lvl7pPr marL="3246120" marR="0" indent="-502919"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7pPr>
            <a:lvl8pPr marL="3703320" marR="0" indent="-502919"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8pPr>
            <a:lvl9pPr marL="4160520" marR="0" indent="-502920"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9pPr>
          </a:lstStyle>
          <a:p>
            <a:pPr hangingPunct="1"/>
            <a:r>
              <a:rPr lang="en-US" dirty="0"/>
              <a:t>Questions for us to consider:</a:t>
            </a:r>
          </a:p>
          <a:p>
            <a:pPr lvl="1" hangingPunct="1"/>
            <a:r>
              <a:rPr lang="en-US" dirty="0"/>
              <a:t>Cos-theta is “morphing” into the new stress-managing approach – need strong rationale </a:t>
            </a:r>
          </a:p>
          <a:p>
            <a:pPr lvl="2" hangingPunct="1"/>
            <a:r>
              <a:rPr lang="en-US" dirty="0"/>
              <a:t>Does it garner best of cos-t and CCT, or worst of both?</a:t>
            </a:r>
          </a:p>
          <a:p>
            <a:pPr lvl="2" hangingPunct="1"/>
            <a:r>
              <a:rPr lang="en-US" dirty="0"/>
              <a:t>Does the development plan fully leverage MDP’s experience and modeling capabilities?</a:t>
            </a:r>
          </a:p>
          <a:p>
            <a:pPr lvl="2" hangingPunct="1"/>
            <a:r>
              <a:rPr lang="en-US" dirty="0"/>
              <a:t>Does the plan include steps that build confidence on “short” timescales?</a:t>
            </a:r>
          </a:p>
          <a:p>
            <a:pPr lvl="1" hangingPunct="1"/>
            <a:r>
              <a:rPr lang="en-US" dirty="0"/>
              <a:t>CCT training is being studied via subscale – what constitutes success?</a:t>
            </a:r>
          </a:p>
          <a:p>
            <a:pPr lvl="2" hangingPunct="1"/>
            <a:r>
              <a:rPr lang="en-US" dirty="0"/>
              <a:t>Does the corresponding roadmap have a bifurcation point? If we think we have a “solution” to improve training, then what? If not, what alternative should we consider</a:t>
            </a:r>
          </a:p>
          <a:p>
            <a:pPr lvl="1" hangingPunct="1"/>
            <a:r>
              <a:rPr lang="en-US" dirty="0"/>
              <a:t>We need background field for hybrid testing. Should a ”</a:t>
            </a:r>
            <a:r>
              <a:rPr lang="en-US" dirty="0" err="1"/>
              <a:t>Max’ed</a:t>
            </a:r>
            <a:r>
              <a:rPr lang="en-US" dirty="0"/>
              <a:t> out 2-layer” large bore Cos-theta be part of our program? Should that be on both Cos-t and CCT roadmaps, or just one?</a:t>
            </a:r>
            <a:br>
              <a:rPr lang="en-US" dirty="0"/>
            </a:br>
            <a:r>
              <a:rPr lang="en-US" dirty="0"/>
              <a:t> </a:t>
            </a:r>
          </a:p>
        </p:txBody>
      </p:sp>
    </p:spTree>
    <p:extLst>
      <p:ext uri="{BB962C8B-B14F-4D97-AF65-F5344CB8AC3E}">
        <p14:creationId xmlns:p14="http://schemas.microsoft.com/office/powerpoint/2010/main" val="300334489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519C8-BC0D-8A4A-A09B-8680D742648F}"/>
              </a:ext>
            </a:extLst>
          </p:cNvPr>
          <p:cNvSpPr>
            <a:spLocks noGrp="1"/>
          </p:cNvSpPr>
          <p:nvPr>
            <p:ph type="title"/>
          </p:nvPr>
        </p:nvSpPr>
        <p:spPr>
          <a:xfrm>
            <a:off x="4686397" y="0"/>
            <a:ext cx="19396623" cy="2213071"/>
          </a:xfrm>
        </p:spPr>
        <p:txBody>
          <a:bodyPr/>
          <a:lstStyle/>
          <a:p>
            <a:r>
              <a:rPr lang="en-US" dirty="0"/>
              <a:t>Major roadmap areas and tentative coordinators: </a:t>
            </a:r>
            <a:br>
              <a:rPr lang="en-US" dirty="0"/>
            </a:br>
            <a:r>
              <a:rPr lang="en-US" dirty="0"/>
              <a:t>Technology</a:t>
            </a:r>
          </a:p>
        </p:txBody>
      </p:sp>
      <p:sp>
        <p:nvSpPr>
          <p:cNvPr id="3" name="Slide Number Placeholder 2">
            <a:extLst>
              <a:ext uri="{FF2B5EF4-FFF2-40B4-BE49-F238E27FC236}">
                <a16:creationId xmlns:a16="http://schemas.microsoft.com/office/drawing/2014/main" id="{217005BE-9DEC-B748-9CE0-7A24B33DA1BF}"/>
              </a:ext>
            </a:extLst>
          </p:cNvPr>
          <p:cNvSpPr>
            <a:spLocks noGrp="1"/>
          </p:cNvSpPr>
          <p:nvPr>
            <p:ph type="sldNum" sz="quarter" idx="2"/>
          </p:nvPr>
        </p:nvSpPr>
        <p:spPr/>
        <p:txBody>
          <a:bodyPr/>
          <a:lstStyle/>
          <a:p>
            <a:fld id="{86CB4B4D-7CA3-9044-876B-883B54F8677D}" type="slidenum">
              <a:rPr lang="en-US" smtClean="0"/>
              <a:t>7</a:t>
            </a:fld>
            <a:endParaRPr lang="en-US"/>
          </a:p>
        </p:txBody>
      </p:sp>
      <p:sp>
        <p:nvSpPr>
          <p:cNvPr id="4" name="Text Placeholder 3">
            <a:extLst>
              <a:ext uri="{FF2B5EF4-FFF2-40B4-BE49-F238E27FC236}">
                <a16:creationId xmlns:a16="http://schemas.microsoft.com/office/drawing/2014/main" id="{35BCEC6B-8A5D-2B45-A9C4-597C15B51869}"/>
              </a:ext>
            </a:extLst>
          </p:cNvPr>
          <p:cNvSpPr>
            <a:spLocks noGrp="1"/>
          </p:cNvSpPr>
          <p:nvPr>
            <p:ph type="body" idx="1"/>
          </p:nvPr>
        </p:nvSpPr>
        <p:spPr>
          <a:xfrm>
            <a:off x="703554" y="2612016"/>
            <a:ext cx="23680445" cy="2647590"/>
          </a:xfrm>
        </p:spPr>
        <p:txBody>
          <a:bodyPr>
            <a:normAutofit/>
          </a:bodyPr>
          <a:lstStyle/>
          <a:p>
            <a:r>
              <a:rPr lang="en-US" dirty="0"/>
              <a:t>Are these areas appropriate? Should any be consolidated, or new ones created?</a:t>
            </a:r>
          </a:p>
          <a:p>
            <a:r>
              <a:rPr lang="en-US" dirty="0"/>
              <a:t> “POC” mean point of contact – again, role is for communication</a:t>
            </a:r>
          </a:p>
          <a:p>
            <a:r>
              <a:rPr lang="en-US" dirty="0"/>
              <a:t>Names are needed – and those identified can be modified</a:t>
            </a:r>
          </a:p>
        </p:txBody>
      </p:sp>
      <p:sp>
        <p:nvSpPr>
          <p:cNvPr id="5" name="Footer Placeholder 4">
            <a:extLst>
              <a:ext uri="{FF2B5EF4-FFF2-40B4-BE49-F238E27FC236}">
                <a16:creationId xmlns:a16="http://schemas.microsoft.com/office/drawing/2014/main" id="{F7E7B6E9-9696-064E-B544-40C7A46DA6CF}"/>
              </a:ext>
            </a:extLst>
          </p:cNvPr>
          <p:cNvSpPr>
            <a:spLocks noGrp="1"/>
          </p:cNvSpPr>
          <p:nvPr>
            <p:ph type="ftr" sz="quarter" idx="10"/>
          </p:nvPr>
        </p:nvSpPr>
        <p:spPr/>
        <p:txBody>
          <a:bodyPr/>
          <a:lstStyle/>
          <a:p>
            <a:r>
              <a:rPr lang="en-US"/>
              <a:t>Guidelines for MDP Roadmap Updating</a:t>
            </a:r>
            <a:endParaRPr lang="en-US" dirty="0"/>
          </a:p>
        </p:txBody>
      </p:sp>
      <p:graphicFrame>
        <p:nvGraphicFramePr>
          <p:cNvPr id="8" name="Table 7">
            <a:extLst>
              <a:ext uri="{FF2B5EF4-FFF2-40B4-BE49-F238E27FC236}">
                <a16:creationId xmlns:a16="http://schemas.microsoft.com/office/drawing/2014/main" id="{CB981F8A-12E6-4744-976F-82E0CA44D1D7}"/>
              </a:ext>
            </a:extLst>
          </p:cNvPr>
          <p:cNvGraphicFramePr>
            <a:graphicFrameLocks noGrp="1"/>
          </p:cNvGraphicFramePr>
          <p:nvPr>
            <p:extLst>
              <p:ext uri="{D42A27DB-BD31-4B8C-83A1-F6EECF244321}">
                <p14:modId xmlns:p14="http://schemas.microsoft.com/office/powerpoint/2010/main" val="1856686358"/>
              </p:ext>
            </p:extLst>
          </p:nvPr>
        </p:nvGraphicFramePr>
        <p:xfrm>
          <a:off x="9038896" y="5486101"/>
          <a:ext cx="15044124" cy="7363902"/>
        </p:xfrm>
        <a:graphic>
          <a:graphicData uri="http://schemas.openxmlformats.org/drawingml/2006/table">
            <a:tbl>
              <a:tblPr firstRow="1" bandRow="1">
                <a:tableStyleId>{5940675A-B579-460E-94D1-54222C63F5DA}</a:tableStyleId>
              </a:tblPr>
              <a:tblGrid>
                <a:gridCol w="5875283">
                  <a:extLst>
                    <a:ext uri="{9D8B030D-6E8A-4147-A177-3AD203B41FA5}">
                      <a16:colId xmlns:a16="http://schemas.microsoft.com/office/drawing/2014/main" val="1572811225"/>
                    </a:ext>
                  </a:extLst>
                </a:gridCol>
                <a:gridCol w="2490952">
                  <a:extLst>
                    <a:ext uri="{9D8B030D-6E8A-4147-A177-3AD203B41FA5}">
                      <a16:colId xmlns:a16="http://schemas.microsoft.com/office/drawing/2014/main" val="4208410894"/>
                    </a:ext>
                  </a:extLst>
                </a:gridCol>
                <a:gridCol w="2490952">
                  <a:extLst>
                    <a:ext uri="{9D8B030D-6E8A-4147-A177-3AD203B41FA5}">
                      <a16:colId xmlns:a16="http://schemas.microsoft.com/office/drawing/2014/main" val="655959767"/>
                    </a:ext>
                  </a:extLst>
                </a:gridCol>
                <a:gridCol w="2207172">
                  <a:extLst>
                    <a:ext uri="{9D8B030D-6E8A-4147-A177-3AD203B41FA5}">
                      <a16:colId xmlns:a16="http://schemas.microsoft.com/office/drawing/2014/main" val="2461171559"/>
                    </a:ext>
                  </a:extLst>
                </a:gridCol>
                <a:gridCol w="1979765">
                  <a:extLst>
                    <a:ext uri="{9D8B030D-6E8A-4147-A177-3AD203B41FA5}">
                      <a16:colId xmlns:a16="http://schemas.microsoft.com/office/drawing/2014/main" val="3749739400"/>
                    </a:ext>
                  </a:extLst>
                </a:gridCol>
              </a:tblGrid>
              <a:tr h="946230">
                <a:tc>
                  <a:txBody>
                    <a:bodyPr/>
                    <a:lstStyle/>
                    <a:p>
                      <a:r>
                        <a:rPr lang="en-US" sz="3600" b="1" dirty="0"/>
                        <a:t>Technology Area</a:t>
                      </a:r>
                    </a:p>
                  </a:txBody>
                  <a:tcPr>
                    <a:solidFill>
                      <a:schemeClr val="bg1">
                        <a:lumMod val="95000"/>
                      </a:schemeClr>
                    </a:solidFill>
                  </a:tcPr>
                </a:tc>
                <a:tc>
                  <a:txBody>
                    <a:bodyPr/>
                    <a:lstStyle/>
                    <a:p>
                      <a:r>
                        <a:rPr lang="en-US" sz="3600" b="1" dirty="0"/>
                        <a:t>LBNL POC</a:t>
                      </a:r>
                    </a:p>
                  </a:txBody>
                  <a:tcPr>
                    <a:solidFill>
                      <a:schemeClr val="bg1">
                        <a:lumMod val="95000"/>
                      </a:schemeClr>
                    </a:solidFill>
                  </a:tcPr>
                </a:tc>
                <a:tc>
                  <a:txBody>
                    <a:bodyPr/>
                    <a:lstStyle/>
                    <a:p>
                      <a:r>
                        <a:rPr lang="en-US" sz="3600" b="1" dirty="0"/>
                        <a:t>FNAL POC</a:t>
                      </a:r>
                    </a:p>
                  </a:txBody>
                  <a:tcPr>
                    <a:solidFill>
                      <a:schemeClr val="bg1">
                        <a:lumMod val="95000"/>
                      </a:schemeClr>
                    </a:solidFill>
                  </a:tcPr>
                </a:tc>
                <a:tc>
                  <a:txBody>
                    <a:bodyPr/>
                    <a:lstStyle/>
                    <a:p>
                      <a:r>
                        <a:rPr lang="en-US" sz="3600" b="1" dirty="0"/>
                        <a:t>BNL POC</a:t>
                      </a:r>
                    </a:p>
                  </a:txBody>
                  <a:tcPr>
                    <a:solidFill>
                      <a:schemeClr val="bg1">
                        <a:lumMod val="95000"/>
                      </a:schemeClr>
                    </a:solidFill>
                  </a:tcPr>
                </a:tc>
                <a:tc>
                  <a:txBody>
                    <a:bodyPr/>
                    <a:lstStyle/>
                    <a:p>
                      <a:r>
                        <a:rPr lang="en-US" sz="3600" b="1" dirty="0"/>
                        <a:t>ASC POC</a:t>
                      </a:r>
                    </a:p>
                  </a:txBody>
                  <a:tcPr/>
                </a:tc>
                <a:extLst>
                  <a:ext uri="{0D108BD9-81ED-4DB2-BD59-A6C34878D82A}">
                    <a16:rowId xmlns:a16="http://schemas.microsoft.com/office/drawing/2014/main" val="3893905921"/>
                  </a:ext>
                </a:extLst>
              </a:tr>
              <a:tr h="1373561">
                <a:tc>
                  <a:txBody>
                    <a:bodyPr/>
                    <a:lstStyle/>
                    <a:p>
                      <a:r>
                        <a:rPr lang="en-US" sz="3600" dirty="0"/>
                        <a:t>Modeling and Simulation</a:t>
                      </a:r>
                    </a:p>
                  </a:txBody>
                  <a:tcPr>
                    <a:solidFill>
                      <a:schemeClr val="accent5">
                        <a:lumMod val="20000"/>
                        <a:lumOff val="80000"/>
                      </a:schemeClr>
                    </a:solidFill>
                  </a:tcPr>
                </a:tc>
                <a:tc>
                  <a:txBody>
                    <a:bodyPr/>
                    <a:lstStyle/>
                    <a:p>
                      <a:r>
                        <a:rPr lang="en-US" sz="3600" dirty="0"/>
                        <a:t>Lucas Brouwer</a:t>
                      </a:r>
                    </a:p>
                  </a:txBody>
                  <a:tcPr>
                    <a:solidFill>
                      <a:schemeClr val="accent5">
                        <a:lumMod val="20000"/>
                        <a:lumOff val="80000"/>
                      </a:schemeClr>
                    </a:solidFill>
                  </a:tcPr>
                </a:tc>
                <a:tc>
                  <a:txBody>
                    <a:bodyPr/>
                    <a:lstStyle/>
                    <a:p>
                      <a:r>
                        <a:rPr lang="en-US" sz="3600" dirty="0"/>
                        <a:t>Vadim </a:t>
                      </a:r>
                      <a:r>
                        <a:rPr lang="en-US" sz="3600" dirty="0" err="1"/>
                        <a:t>Kashikhin</a:t>
                      </a:r>
                      <a:endParaRPr lang="en-US" sz="3600" dirty="0"/>
                    </a:p>
                  </a:txBody>
                  <a:tcPr>
                    <a:solidFill>
                      <a:schemeClr val="accent5">
                        <a:lumMod val="20000"/>
                        <a:lumOff val="80000"/>
                      </a:schemeClr>
                    </a:solidFill>
                  </a:tcPr>
                </a:tc>
                <a:tc>
                  <a:txBody>
                    <a:bodyPr/>
                    <a:lstStyle/>
                    <a:p>
                      <a:r>
                        <a:rPr lang="en-US" sz="3600" dirty="0"/>
                        <a:t>TBD</a:t>
                      </a:r>
                    </a:p>
                  </a:txBody>
                  <a:tcPr>
                    <a:solidFill>
                      <a:schemeClr val="accent5">
                        <a:lumMod val="20000"/>
                        <a:lumOff val="80000"/>
                      </a:schemeClr>
                    </a:solidFill>
                  </a:tcPr>
                </a:tc>
                <a:tc>
                  <a: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3600" dirty="0"/>
                        <a:t>TBD</a:t>
                      </a:r>
                    </a:p>
                    <a:p>
                      <a:endParaRPr lang="en-US" sz="3600" dirty="0"/>
                    </a:p>
                  </a:txBody>
                  <a:tcPr>
                    <a:solidFill>
                      <a:schemeClr val="accent5">
                        <a:lumMod val="20000"/>
                        <a:lumOff val="80000"/>
                      </a:schemeClr>
                    </a:solidFill>
                  </a:tcPr>
                </a:tc>
                <a:extLst>
                  <a:ext uri="{0D108BD9-81ED-4DB2-BD59-A6C34878D82A}">
                    <a16:rowId xmlns:a16="http://schemas.microsoft.com/office/drawing/2014/main" val="1743235770"/>
                  </a:ext>
                </a:extLst>
              </a:tr>
              <a:tr h="1373561">
                <a:tc>
                  <a:txBody>
                    <a:bodyPr/>
                    <a:lstStyle/>
                    <a:p>
                      <a:r>
                        <a:rPr lang="en-US" sz="3600" dirty="0"/>
                        <a:t>Training and Diagnostics</a:t>
                      </a:r>
                    </a:p>
                  </a:txBody>
                  <a:tcPr>
                    <a:solidFill>
                      <a:schemeClr val="accent4">
                        <a:lumMod val="20000"/>
                        <a:lumOff val="80000"/>
                      </a:schemeClr>
                    </a:solidFill>
                  </a:tcPr>
                </a:tc>
                <a:tc>
                  <a:txBody>
                    <a:bodyPr/>
                    <a:lstStyle/>
                    <a:p>
                      <a:r>
                        <a:rPr lang="en-US" sz="3600" dirty="0"/>
                        <a:t>Maxim </a:t>
                      </a:r>
                      <a:r>
                        <a:rPr lang="en-US" sz="3600" dirty="0" err="1"/>
                        <a:t>Marchevsky</a:t>
                      </a:r>
                      <a:endParaRPr lang="en-US" sz="3600" dirty="0"/>
                    </a:p>
                  </a:txBody>
                  <a:tcPr>
                    <a:solidFill>
                      <a:schemeClr val="accent4">
                        <a:lumMod val="20000"/>
                        <a:lumOff val="80000"/>
                      </a:schemeClr>
                    </a:solidFill>
                  </a:tcPr>
                </a:tc>
                <a:tc>
                  <a:txBody>
                    <a:bodyPr/>
                    <a:lstStyle/>
                    <a:p>
                      <a:r>
                        <a:rPr lang="en-US" sz="3600" dirty="0" err="1"/>
                        <a:t>Stoyan</a:t>
                      </a:r>
                      <a:r>
                        <a:rPr lang="en-US" sz="3600" dirty="0"/>
                        <a:t> </a:t>
                      </a:r>
                      <a:r>
                        <a:rPr lang="en-US" sz="3600" dirty="0" err="1"/>
                        <a:t>Stoynev</a:t>
                      </a:r>
                      <a:endParaRPr lang="en-US" sz="3600" dirty="0"/>
                    </a:p>
                  </a:txBody>
                  <a:tcPr>
                    <a:solidFill>
                      <a:schemeClr val="accent4">
                        <a:lumMod val="20000"/>
                        <a:lumOff val="80000"/>
                      </a:schemeClr>
                    </a:solidFill>
                  </a:tcPr>
                </a:tc>
                <a:tc>
                  <a: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3600" dirty="0"/>
                        <a:t>TBD</a:t>
                      </a:r>
                    </a:p>
                    <a:p>
                      <a:endParaRPr lang="en-US" sz="3600" dirty="0"/>
                    </a:p>
                  </a:txBody>
                  <a:tcPr>
                    <a:solidFill>
                      <a:schemeClr val="accent4">
                        <a:lumMod val="20000"/>
                        <a:lumOff val="80000"/>
                      </a:schemeClr>
                    </a:solidFill>
                  </a:tcPr>
                </a:tc>
                <a:tc>
                  <a: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3600" dirty="0"/>
                        <a:t>TBD</a:t>
                      </a:r>
                    </a:p>
                    <a:p>
                      <a:endParaRPr lang="en-US" sz="3600" dirty="0"/>
                    </a:p>
                  </a:txBody>
                  <a:tcPr>
                    <a:solidFill>
                      <a:schemeClr val="accent4">
                        <a:lumMod val="20000"/>
                        <a:lumOff val="80000"/>
                      </a:schemeClr>
                    </a:solidFill>
                  </a:tcPr>
                </a:tc>
                <a:extLst>
                  <a:ext uri="{0D108BD9-81ED-4DB2-BD59-A6C34878D82A}">
                    <a16:rowId xmlns:a16="http://schemas.microsoft.com/office/drawing/2014/main" val="938895071"/>
                  </a:ext>
                </a:extLst>
              </a:tr>
              <a:tr h="1373561">
                <a:tc>
                  <a:txBody>
                    <a:bodyPr/>
                    <a:lstStyle/>
                    <a:p>
                      <a:r>
                        <a:rPr lang="en-US" sz="3600" dirty="0"/>
                        <a:t>Instrumentation and quench protection</a:t>
                      </a:r>
                    </a:p>
                  </a:txBody>
                  <a:tcPr>
                    <a:solidFill>
                      <a:schemeClr val="accent3">
                        <a:lumMod val="20000"/>
                        <a:lumOff val="80000"/>
                      </a:schemeClr>
                    </a:solidFill>
                  </a:tcPr>
                </a:tc>
                <a:tc>
                  <a:txBody>
                    <a:bodyPr/>
                    <a:lstStyle/>
                    <a:p>
                      <a:r>
                        <a:rPr lang="en-US" sz="3600" dirty="0"/>
                        <a:t>Maxim </a:t>
                      </a:r>
                      <a:r>
                        <a:rPr lang="en-US" sz="3600" dirty="0" err="1"/>
                        <a:t>Marchevsky</a:t>
                      </a:r>
                      <a:endParaRPr lang="en-US" sz="3600" dirty="0"/>
                    </a:p>
                  </a:txBody>
                  <a:tcPr>
                    <a:solidFill>
                      <a:schemeClr val="accent3">
                        <a:lumMod val="20000"/>
                        <a:lumOff val="80000"/>
                      </a:schemeClr>
                    </a:solidFill>
                  </a:tcPr>
                </a:tc>
                <a:tc>
                  <a:txBody>
                    <a:bodyPr/>
                    <a:lstStyle/>
                    <a:p>
                      <a:r>
                        <a:rPr lang="en-US" sz="3600" dirty="0"/>
                        <a:t>Thomas Strauss</a:t>
                      </a:r>
                    </a:p>
                  </a:txBody>
                  <a:tcPr>
                    <a:solidFill>
                      <a:schemeClr val="accent3">
                        <a:lumMod val="20000"/>
                        <a:lumOff val="80000"/>
                      </a:schemeClr>
                    </a:solidFill>
                  </a:tcPr>
                </a:tc>
                <a:tc>
                  <a: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3600" dirty="0"/>
                        <a:t>TBD</a:t>
                      </a:r>
                    </a:p>
                    <a:p>
                      <a:endParaRPr lang="en-US" sz="3600" dirty="0"/>
                    </a:p>
                  </a:txBody>
                  <a:tcPr>
                    <a:solidFill>
                      <a:schemeClr val="accent3">
                        <a:lumMod val="20000"/>
                        <a:lumOff val="80000"/>
                      </a:schemeClr>
                    </a:solidFill>
                  </a:tcPr>
                </a:tc>
                <a:tc>
                  <a: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3600" dirty="0"/>
                        <a:t>Dan Davis</a:t>
                      </a:r>
                    </a:p>
                    <a:p>
                      <a:endParaRPr lang="en-US" sz="3600" dirty="0"/>
                    </a:p>
                  </a:txBody>
                  <a:tcPr>
                    <a:solidFill>
                      <a:schemeClr val="accent3">
                        <a:lumMod val="20000"/>
                        <a:lumOff val="80000"/>
                      </a:schemeClr>
                    </a:solidFill>
                  </a:tcPr>
                </a:tc>
                <a:extLst>
                  <a:ext uri="{0D108BD9-81ED-4DB2-BD59-A6C34878D82A}">
                    <a16:rowId xmlns:a16="http://schemas.microsoft.com/office/drawing/2014/main" val="3280418055"/>
                  </a:ext>
                </a:extLst>
              </a:tr>
              <a:tr h="1933190">
                <a:tc>
                  <a:txBody>
                    <a:bodyPr/>
                    <a:lstStyle/>
                    <a:p>
                      <a:r>
                        <a:rPr lang="en-US" sz="3600" dirty="0"/>
                        <a:t>Materials studies – superconductors and structural materials properties</a:t>
                      </a:r>
                    </a:p>
                  </a:txBody>
                  <a:tcPr>
                    <a:solidFill>
                      <a:schemeClr val="accent1">
                        <a:lumMod val="20000"/>
                        <a:lumOff val="80000"/>
                      </a:schemeClr>
                    </a:solidFill>
                  </a:tcPr>
                </a:tc>
                <a:tc>
                  <a:txBody>
                    <a:bodyPr/>
                    <a:lstStyle/>
                    <a:p>
                      <a:r>
                        <a:rPr lang="en-US" sz="3600" dirty="0" err="1"/>
                        <a:t>Tengming</a:t>
                      </a:r>
                      <a:r>
                        <a:rPr lang="en-US" sz="3600" dirty="0"/>
                        <a:t> Shen</a:t>
                      </a:r>
                    </a:p>
                  </a:txBody>
                  <a:tcPr>
                    <a:solidFill>
                      <a:schemeClr val="accent1">
                        <a:lumMod val="20000"/>
                        <a:lumOff val="80000"/>
                      </a:schemeClr>
                    </a:solidFill>
                  </a:tcPr>
                </a:tc>
                <a:tc>
                  <a:txBody>
                    <a:bodyPr/>
                    <a:lstStyle/>
                    <a:p>
                      <a:r>
                        <a:rPr lang="en-US" sz="3600" dirty="0"/>
                        <a:t>Steve </a:t>
                      </a:r>
                      <a:r>
                        <a:rPr lang="en-US" sz="3600" dirty="0" err="1"/>
                        <a:t>Krave</a:t>
                      </a:r>
                      <a:endParaRPr lang="en-US" sz="3600" dirty="0"/>
                    </a:p>
                  </a:txBody>
                  <a:tcPr>
                    <a:solidFill>
                      <a:schemeClr val="accent1">
                        <a:lumMod val="20000"/>
                        <a:lumOff val="80000"/>
                      </a:schemeClr>
                    </a:solidFill>
                  </a:tcPr>
                </a:tc>
                <a:tc>
                  <a: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3600" dirty="0"/>
                        <a:t>TBD</a:t>
                      </a:r>
                    </a:p>
                    <a:p>
                      <a:endParaRPr lang="en-US" sz="3600" dirty="0"/>
                    </a:p>
                  </a:txBody>
                  <a:tcPr>
                    <a:solidFill>
                      <a:schemeClr val="accent1">
                        <a:lumMod val="20000"/>
                        <a:lumOff val="80000"/>
                      </a:schemeClr>
                    </a:solidFill>
                  </a:tcPr>
                </a:tc>
                <a:tc>
                  <a: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3600" dirty="0"/>
                        <a:t>TBD</a:t>
                      </a:r>
                    </a:p>
                    <a:p>
                      <a:endParaRPr lang="en-US" sz="3600" dirty="0"/>
                    </a:p>
                  </a:txBody>
                  <a:tcPr>
                    <a:solidFill>
                      <a:schemeClr val="accent1">
                        <a:lumMod val="20000"/>
                        <a:lumOff val="80000"/>
                      </a:schemeClr>
                    </a:solidFill>
                  </a:tcPr>
                </a:tc>
                <a:extLst>
                  <a:ext uri="{0D108BD9-81ED-4DB2-BD59-A6C34878D82A}">
                    <a16:rowId xmlns:a16="http://schemas.microsoft.com/office/drawing/2014/main" val="773445936"/>
                  </a:ext>
                </a:extLst>
              </a:tr>
            </a:tbl>
          </a:graphicData>
        </a:graphic>
      </p:graphicFrame>
      <p:sp>
        <p:nvSpPr>
          <p:cNvPr id="9" name="Text Placeholder 3">
            <a:extLst>
              <a:ext uri="{FF2B5EF4-FFF2-40B4-BE49-F238E27FC236}">
                <a16:creationId xmlns:a16="http://schemas.microsoft.com/office/drawing/2014/main" id="{884E7167-651D-7048-99CE-C473A0E33FE0}"/>
              </a:ext>
            </a:extLst>
          </p:cNvPr>
          <p:cNvSpPr txBox="1">
            <a:spLocks/>
          </p:cNvSpPr>
          <p:nvPr/>
        </p:nvSpPr>
        <p:spPr>
          <a:xfrm>
            <a:off x="216259" y="5486102"/>
            <a:ext cx="8517838" cy="64956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fontScale="85000" lnSpcReduction="10000"/>
          </a:bodyPr>
          <a:lstStyle>
            <a:lvl1pPr marL="103603" marR="0" indent="-103603"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1pPr>
            <a:lvl2pPr marL="977648" marR="0" indent="-520448" algn="l" defTabSz="914400" rtl="0" latinLnBrk="0">
              <a:lnSpc>
                <a:spcPct val="100000"/>
              </a:lnSpc>
              <a:spcBef>
                <a:spcPts val="1100"/>
              </a:spcBef>
              <a:spcAft>
                <a:spcPts val="0"/>
              </a:spcAft>
              <a:buClrTx/>
              <a:buSzPct val="100000"/>
              <a:buFont typeface="Arial"/>
              <a:buChar char="o"/>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2pPr>
            <a:lvl3pPr marL="1388423" marR="0" indent="-474023"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3pPr>
            <a:lvl4pPr marL="1754777" marR="0" indent="-383177"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4pPr>
            <a:lvl5pPr marL="2281428" marR="0" indent="-452628"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5pPr>
            <a:lvl6pPr marL="2788919" marR="0" indent="-502919"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6pPr>
            <a:lvl7pPr marL="3246120" marR="0" indent="-502919"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7pPr>
            <a:lvl8pPr marL="3703320" marR="0" indent="-502919"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8pPr>
            <a:lvl9pPr marL="4160520" marR="0" indent="-502920" algn="l" defTabSz="914400" rtl="0" latinLnBrk="0">
              <a:lnSpc>
                <a:spcPct val="100000"/>
              </a:lnSpc>
              <a:spcBef>
                <a:spcPts val="1100"/>
              </a:spcBef>
              <a:spcAft>
                <a:spcPts val="0"/>
              </a:spcAft>
              <a:buClrTx/>
              <a:buSzPct val="100000"/>
              <a:buFont typeface="Arial"/>
              <a:buChar char="•"/>
              <a:tabLst/>
              <a:defRPr sz="4400" b="0" i="0" u="none" strike="noStrike" cap="none" spc="0" baseline="0">
                <a:solidFill>
                  <a:srgbClr val="1F497D"/>
                </a:solidFill>
                <a:uFillTx/>
                <a:latin typeface="Franklin Gothic Medium"/>
                <a:ea typeface="Franklin Gothic Medium"/>
                <a:cs typeface="Franklin Gothic Medium"/>
                <a:sym typeface="Franklin Gothic Medium"/>
              </a:defRPr>
            </a:lvl9pPr>
          </a:lstStyle>
          <a:p>
            <a:pPr hangingPunct="1"/>
            <a:r>
              <a:rPr lang="en-US" dirty="0"/>
              <a:t> Start viewing these as “Working groups” that hold regular meetings?</a:t>
            </a:r>
          </a:p>
          <a:p>
            <a:pPr hangingPunct="1"/>
            <a:r>
              <a:rPr lang="en-US" dirty="0"/>
              <a:t> Lots of good work and new ideas being explored, but…</a:t>
            </a:r>
          </a:p>
          <a:p>
            <a:pPr lvl="1" hangingPunct="1"/>
            <a:r>
              <a:rPr lang="en-US" dirty="0"/>
              <a:t>We need increased communication and coordination </a:t>
            </a:r>
          </a:p>
          <a:p>
            <a:pPr lvl="2" hangingPunct="1"/>
            <a:r>
              <a:rPr lang="en-US" dirty="0"/>
              <a:t>leverage what is learned across all labs</a:t>
            </a:r>
          </a:p>
          <a:p>
            <a:pPr lvl="2" hangingPunct="1"/>
            <a:r>
              <a:rPr lang="en-US" dirty="0"/>
              <a:t>Avoid duplication of efforts</a:t>
            </a:r>
          </a:p>
          <a:p>
            <a:pPr lvl="2" hangingPunct="1"/>
            <a:r>
              <a:rPr lang="en-US" dirty="0"/>
              <a:t>Increase “sanity checks” and enhance scientific rigor</a:t>
            </a:r>
          </a:p>
        </p:txBody>
      </p:sp>
    </p:spTree>
    <p:extLst>
      <p:ext uri="{BB962C8B-B14F-4D97-AF65-F5344CB8AC3E}">
        <p14:creationId xmlns:p14="http://schemas.microsoft.com/office/powerpoint/2010/main" val="66863063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164D0-2D19-034C-94E1-A2E715BE24A3}"/>
              </a:ext>
            </a:extLst>
          </p:cNvPr>
          <p:cNvSpPr>
            <a:spLocks noGrp="1"/>
          </p:cNvSpPr>
          <p:nvPr>
            <p:ph type="title"/>
          </p:nvPr>
        </p:nvSpPr>
        <p:spPr/>
        <p:txBody>
          <a:bodyPr/>
          <a:lstStyle/>
          <a:p>
            <a:r>
              <a:rPr lang="en-US" dirty="0"/>
              <a:t>Major roadmap areas and tentative coordinators: </a:t>
            </a:r>
            <a:br>
              <a:rPr lang="en-US" dirty="0"/>
            </a:br>
            <a:r>
              <a:rPr lang="en-US" dirty="0"/>
              <a:t>Superconductors</a:t>
            </a:r>
          </a:p>
        </p:txBody>
      </p:sp>
      <p:sp>
        <p:nvSpPr>
          <p:cNvPr id="3" name="Slide Number Placeholder 2">
            <a:extLst>
              <a:ext uri="{FF2B5EF4-FFF2-40B4-BE49-F238E27FC236}">
                <a16:creationId xmlns:a16="http://schemas.microsoft.com/office/drawing/2014/main" id="{8525D06D-2A49-6146-B46B-099AC93CB749}"/>
              </a:ext>
            </a:extLst>
          </p:cNvPr>
          <p:cNvSpPr>
            <a:spLocks noGrp="1"/>
          </p:cNvSpPr>
          <p:nvPr>
            <p:ph type="sldNum" sz="quarter" idx="2"/>
          </p:nvPr>
        </p:nvSpPr>
        <p:spPr/>
        <p:txBody>
          <a:bodyPr/>
          <a:lstStyle/>
          <a:p>
            <a:fld id="{86CB4B4D-7CA3-9044-876B-883B54F8677D}" type="slidenum">
              <a:rPr lang="en-US" smtClean="0"/>
              <a:t>8</a:t>
            </a:fld>
            <a:endParaRPr lang="en-US"/>
          </a:p>
        </p:txBody>
      </p:sp>
      <p:sp>
        <p:nvSpPr>
          <p:cNvPr id="4" name="Text Placeholder 3">
            <a:extLst>
              <a:ext uri="{FF2B5EF4-FFF2-40B4-BE49-F238E27FC236}">
                <a16:creationId xmlns:a16="http://schemas.microsoft.com/office/drawing/2014/main" id="{C0AED5A6-6B15-7748-8CE7-F5CFCC9E586F}"/>
              </a:ext>
            </a:extLst>
          </p:cNvPr>
          <p:cNvSpPr>
            <a:spLocks noGrp="1"/>
          </p:cNvSpPr>
          <p:nvPr>
            <p:ph type="body" idx="1"/>
          </p:nvPr>
        </p:nvSpPr>
        <p:spPr>
          <a:xfrm>
            <a:off x="258164" y="3102910"/>
            <a:ext cx="18755050" cy="9609790"/>
          </a:xfrm>
        </p:spPr>
        <p:txBody>
          <a:bodyPr>
            <a:normAutofit lnSpcReduction="10000"/>
          </a:bodyPr>
          <a:lstStyle/>
          <a:p>
            <a:r>
              <a:rPr lang="en-US" dirty="0"/>
              <a:t> Very dynamic areas</a:t>
            </a:r>
          </a:p>
          <a:p>
            <a:pPr lvl="1"/>
            <a:r>
              <a:rPr lang="en-US" dirty="0"/>
              <a:t>Strong developments in Nb3Sn</a:t>
            </a:r>
          </a:p>
          <a:p>
            <a:pPr lvl="1"/>
            <a:r>
              <a:rPr lang="en-US" dirty="0"/>
              <a:t>Bi2212 development continue</a:t>
            </a:r>
          </a:p>
          <a:p>
            <a:pPr lvl="1"/>
            <a:r>
              <a:rPr lang="en-US" dirty="0"/>
              <a:t>REBCO seeing significant funds from FES</a:t>
            </a:r>
          </a:p>
          <a:p>
            <a:r>
              <a:rPr lang="en-US" dirty="0"/>
              <a:t>Challenges:</a:t>
            </a:r>
          </a:p>
          <a:p>
            <a:pPr lvl="1"/>
            <a:r>
              <a:rPr lang="en-US" dirty="0"/>
              <a:t>How do we most effectively develop advanced Nb</a:t>
            </a:r>
            <a:r>
              <a:rPr lang="en-US" baseline="-25000" dirty="0"/>
              <a:t>3</a:t>
            </a:r>
            <a:r>
              <a:rPr lang="en-US" dirty="0"/>
              <a:t>Sn?</a:t>
            </a:r>
          </a:p>
          <a:p>
            <a:pPr lvl="2"/>
            <a:r>
              <a:rPr lang="en-US" dirty="0"/>
              <a:t>How do we support and enhance </a:t>
            </a:r>
            <a:r>
              <a:rPr lang="en-US" dirty="0" err="1"/>
              <a:t>Xinchen’s</a:t>
            </a:r>
            <a:r>
              <a:rPr lang="en-US" dirty="0"/>
              <a:t> ECRP? </a:t>
            </a:r>
          </a:p>
          <a:p>
            <a:pPr lvl="2"/>
            <a:r>
              <a:rPr lang="en-US" dirty="0"/>
              <a:t>How do we support the development of Hf-doped Nb3Sn?</a:t>
            </a:r>
          </a:p>
          <a:p>
            <a:pPr lvl="1"/>
            <a:r>
              <a:rPr lang="en-US" dirty="0"/>
              <a:t>What can MDP do to support improvements to Bi2212 performance?</a:t>
            </a:r>
          </a:p>
          <a:p>
            <a:pPr lvl="1"/>
            <a:r>
              <a:rPr lang="en-US" dirty="0"/>
              <a:t>How do we leverage FES investments in REBCO?</a:t>
            </a:r>
          </a:p>
          <a:p>
            <a:pPr lvl="1"/>
            <a:r>
              <a:rPr lang="en-US" dirty="0"/>
              <a:t>How do we prioritize the use of MDP funds for wire procurements?</a:t>
            </a:r>
          </a:p>
          <a:p>
            <a:pPr lvl="1"/>
            <a:r>
              <a:rPr lang="en-US" dirty="0"/>
              <a:t>…</a:t>
            </a:r>
          </a:p>
        </p:txBody>
      </p:sp>
      <p:sp>
        <p:nvSpPr>
          <p:cNvPr id="5" name="Footer Placeholder 4">
            <a:extLst>
              <a:ext uri="{FF2B5EF4-FFF2-40B4-BE49-F238E27FC236}">
                <a16:creationId xmlns:a16="http://schemas.microsoft.com/office/drawing/2014/main" id="{CEB87D4D-59FB-5445-A787-6DDF9C75BFF4}"/>
              </a:ext>
            </a:extLst>
          </p:cNvPr>
          <p:cNvSpPr>
            <a:spLocks noGrp="1"/>
          </p:cNvSpPr>
          <p:nvPr>
            <p:ph type="ftr" sz="quarter" idx="10"/>
          </p:nvPr>
        </p:nvSpPr>
        <p:spPr/>
        <p:txBody>
          <a:bodyPr/>
          <a:lstStyle/>
          <a:p>
            <a:r>
              <a:rPr lang="en-US"/>
              <a:t>Guidelines for MDP Roadmap Updating</a:t>
            </a:r>
            <a:endParaRPr lang="en-US" dirty="0"/>
          </a:p>
        </p:txBody>
      </p:sp>
      <p:graphicFrame>
        <p:nvGraphicFramePr>
          <p:cNvPr id="7" name="Table 6">
            <a:extLst>
              <a:ext uri="{FF2B5EF4-FFF2-40B4-BE49-F238E27FC236}">
                <a16:creationId xmlns:a16="http://schemas.microsoft.com/office/drawing/2014/main" id="{A6909C4C-98FE-1643-853B-828919625541}"/>
              </a:ext>
            </a:extLst>
          </p:cNvPr>
          <p:cNvGraphicFramePr>
            <a:graphicFrameLocks noGrp="1"/>
          </p:cNvGraphicFramePr>
          <p:nvPr>
            <p:extLst>
              <p:ext uri="{D42A27DB-BD31-4B8C-83A1-F6EECF244321}">
                <p14:modId xmlns:p14="http://schemas.microsoft.com/office/powerpoint/2010/main" val="3812473801"/>
              </p:ext>
            </p:extLst>
          </p:nvPr>
        </p:nvGraphicFramePr>
        <p:xfrm>
          <a:off x="11708191" y="2815224"/>
          <a:ext cx="12141200" cy="1215853"/>
        </p:xfrm>
        <a:graphic>
          <a:graphicData uri="http://schemas.openxmlformats.org/drawingml/2006/table">
            <a:tbl>
              <a:tblPr firstRow="1" bandRow="1">
                <a:tableStyleId>{5940675A-B579-460E-94D1-54222C63F5DA}</a:tableStyleId>
              </a:tblPr>
              <a:tblGrid>
                <a:gridCol w="8073656">
                  <a:extLst>
                    <a:ext uri="{9D8B030D-6E8A-4147-A177-3AD203B41FA5}">
                      <a16:colId xmlns:a16="http://schemas.microsoft.com/office/drawing/2014/main" val="782393178"/>
                    </a:ext>
                  </a:extLst>
                </a:gridCol>
                <a:gridCol w="4067544">
                  <a:extLst>
                    <a:ext uri="{9D8B030D-6E8A-4147-A177-3AD203B41FA5}">
                      <a16:colId xmlns:a16="http://schemas.microsoft.com/office/drawing/2014/main" val="972762498"/>
                    </a:ext>
                  </a:extLst>
                </a:gridCol>
              </a:tblGrid>
              <a:tr h="1215853">
                <a:tc>
                  <a:txBody>
                    <a:bodyPr/>
                    <a:lstStyle/>
                    <a:p>
                      <a:r>
                        <a:rPr lang="en-US" sz="4400" dirty="0"/>
                        <a:t>Conductor Procurement and R&amp;D</a:t>
                      </a:r>
                    </a:p>
                  </a:txBody>
                  <a:tcPr>
                    <a:solidFill>
                      <a:schemeClr val="accent5">
                        <a:lumMod val="40000"/>
                        <a:lumOff val="60000"/>
                      </a:schemeClr>
                    </a:solidFill>
                  </a:tcPr>
                </a:tc>
                <a:tc>
                  <a:txBody>
                    <a:bodyPr/>
                    <a:lstStyle/>
                    <a:p>
                      <a:r>
                        <a:rPr lang="en-US" sz="4400" dirty="0"/>
                        <a:t>Lance Cooley</a:t>
                      </a:r>
                    </a:p>
                  </a:txBody>
                  <a:tcPr>
                    <a:solidFill>
                      <a:schemeClr val="accent5">
                        <a:lumMod val="40000"/>
                        <a:lumOff val="60000"/>
                      </a:schemeClr>
                    </a:solidFill>
                  </a:tcPr>
                </a:tc>
                <a:extLst>
                  <a:ext uri="{0D108BD9-81ED-4DB2-BD59-A6C34878D82A}">
                    <a16:rowId xmlns:a16="http://schemas.microsoft.com/office/drawing/2014/main" val="550382525"/>
                  </a:ext>
                </a:extLst>
              </a:tr>
            </a:tbl>
          </a:graphicData>
        </a:graphic>
      </p:graphicFrame>
    </p:spTree>
    <p:extLst>
      <p:ext uri="{BB962C8B-B14F-4D97-AF65-F5344CB8AC3E}">
        <p14:creationId xmlns:p14="http://schemas.microsoft.com/office/powerpoint/2010/main" val="210140255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247EF-F6FF-5C45-A5B6-D073F841D39F}"/>
              </a:ext>
            </a:extLst>
          </p:cNvPr>
          <p:cNvSpPr>
            <a:spLocks noGrp="1"/>
          </p:cNvSpPr>
          <p:nvPr>
            <p:ph type="title"/>
          </p:nvPr>
        </p:nvSpPr>
        <p:spPr/>
        <p:txBody>
          <a:bodyPr/>
          <a:lstStyle/>
          <a:p>
            <a:r>
              <a:rPr lang="en-US" dirty="0"/>
              <a:t>Timeline for updated roadmap development</a:t>
            </a:r>
          </a:p>
        </p:txBody>
      </p:sp>
      <p:sp>
        <p:nvSpPr>
          <p:cNvPr id="3" name="Slide Number Placeholder 2">
            <a:extLst>
              <a:ext uri="{FF2B5EF4-FFF2-40B4-BE49-F238E27FC236}">
                <a16:creationId xmlns:a16="http://schemas.microsoft.com/office/drawing/2014/main" id="{4CE1628A-F993-E94B-8218-943698D23F31}"/>
              </a:ext>
            </a:extLst>
          </p:cNvPr>
          <p:cNvSpPr>
            <a:spLocks noGrp="1"/>
          </p:cNvSpPr>
          <p:nvPr>
            <p:ph type="sldNum" sz="quarter" idx="2"/>
          </p:nvPr>
        </p:nvSpPr>
        <p:spPr/>
        <p:txBody>
          <a:bodyPr/>
          <a:lstStyle/>
          <a:p>
            <a:fld id="{86CB4B4D-7CA3-9044-876B-883B54F8677D}" type="slidenum">
              <a:rPr lang="en-US" smtClean="0"/>
              <a:t>9</a:t>
            </a:fld>
            <a:endParaRPr lang="en-US"/>
          </a:p>
        </p:txBody>
      </p:sp>
      <p:sp>
        <p:nvSpPr>
          <p:cNvPr id="4" name="Text Placeholder 3">
            <a:extLst>
              <a:ext uri="{FF2B5EF4-FFF2-40B4-BE49-F238E27FC236}">
                <a16:creationId xmlns:a16="http://schemas.microsoft.com/office/drawing/2014/main" id="{DA1997E5-7934-154D-80F3-282A3331626C}"/>
              </a:ext>
            </a:extLst>
          </p:cNvPr>
          <p:cNvSpPr>
            <a:spLocks noGrp="1"/>
          </p:cNvSpPr>
          <p:nvPr>
            <p:ph type="body" idx="1"/>
          </p:nvPr>
        </p:nvSpPr>
        <p:spPr>
          <a:xfrm>
            <a:off x="703555" y="2612015"/>
            <a:ext cx="22520090" cy="10100685"/>
          </a:xfrm>
        </p:spPr>
        <p:txBody>
          <a:bodyPr>
            <a:normAutofit lnSpcReduction="10000"/>
          </a:bodyPr>
          <a:lstStyle/>
          <a:p>
            <a:r>
              <a:rPr lang="en-US" dirty="0"/>
              <a:t> Special MDP General Meeting Friday, October 18</a:t>
            </a:r>
            <a:r>
              <a:rPr lang="en-US" baseline="30000" dirty="0"/>
              <a:t>th</a:t>
            </a:r>
            <a:r>
              <a:rPr lang="en-US" dirty="0"/>
              <a:t> (?)</a:t>
            </a:r>
          </a:p>
          <a:p>
            <a:endParaRPr lang="en-US" dirty="0"/>
          </a:p>
          <a:p>
            <a:r>
              <a:rPr lang="en-US" dirty="0"/>
              <a:t> MDP General meeting Wednesday, October 23</a:t>
            </a:r>
            <a:r>
              <a:rPr lang="en-US" baseline="30000" dirty="0"/>
              <a:t>rd</a:t>
            </a:r>
          </a:p>
          <a:p>
            <a:endParaRPr lang="en-US" dirty="0"/>
          </a:p>
          <a:p>
            <a:r>
              <a:rPr lang="en-US" dirty="0"/>
              <a:t> MDP General meeting Wednesday, October 30</a:t>
            </a:r>
            <a:r>
              <a:rPr lang="en-US" baseline="30000" dirty="0"/>
              <a:t>th</a:t>
            </a:r>
          </a:p>
          <a:p>
            <a:endParaRPr lang="en-US" dirty="0"/>
          </a:p>
          <a:p>
            <a:r>
              <a:rPr lang="en-US" dirty="0"/>
              <a:t> MDP General meeting Wednesday, November 6</a:t>
            </a:r>
            <a:r>
              <a:rPr lang="en-US" baseline="30000" dirty="0"/>
              <a:t>th</a:t>
            </a:r>
          </a:p>
          <a:p>
            <a:endParaRPr lang="en-US" dirty="0"/>
          </a:p>
          <a:p>
            <a:r>
              <a:rPr lang="en-US" dirty="0"/>
              <a:t> MDP General meeting Wednesday, November 13</a:t>
            </a:r>
            <a:r>
              <a:rPr lang="en-US" baseline="30000" dirty="0"/>
              <a:t>th</a:t>
            </a:r>
          </a:p>
          <a:p>
            <a:endParaRPr lang="en-US" dirty="0"/>
          </a:p>
          <a:p>
            <a:r>
              <a:rPr lang="en-US" dirty="0"/>
              <a:t> MDP General meeting Wednesday, November 20</a:t>
            </a:r>
            <a:r>
              <a:rPr lang="en-US" baseline="30000" dirty="0"/>
              <a:t>th</a:t>
            </a:r>
            <a:r>
              <a:rPr lang="en-US" dirty="0"/>
              <a:t> =&gt; pulling it all together </a:t>
            </a:r>
          </a:p>
          <a:p>
            <a:endParaRPr lang="en-US" dirty="0"/>
          </a:p>
          <a:p>
            <a:r>
              <a:rPr lang="en-US" dirty="0"/>
              <a:t> MDP General meeting Wednesday, November 27</a:t>
            </a:r>
            <a:r>
              <a:rPr lang="en-US" baseline="30000" dirty="0"/>
              <a:t>th</a:t>
            </a:r>
            <a:r>
              <a:rPr lang="en-US" dirty="0"/>
              <a:t> =&gt; dry runs for Dec. review/meeting</a:t>
            </a:r>
          </a:p>
          <a:p>
            <a:endParaRPr lang="en-US" dirty="0"/>
          </a:p>
          <a:p>
            <a:endParaRPr lang="en-US" dirty="0"/>
          </a:p>
          <a:p>
            <a:endParaRPr lang="en-US" dirty="0"/>
          </a:p>
          <a:p>
            <a:endParaRPr lang="en-US" dirty="0"/>
          </a:p>
          <a:p>
            <a:endParaRPr lang="en-US" dirty="0"/>
          </a:p>
        </p:txBody>
      </p:sp>
      <p:sp>
        <p:nvSpPr>
          <p:cNvPr id="5" name="Footer Placeholder 4">
            <a:extLst>
              <a:ext uri="{FF2B5EF4-FFF2-40B4-BE49-F238E27FC236}">
                <a16:creationId xmlns:a16="http://schemas.microsoft.com/office/drawing/2014/main" id="{FF83AF3A-ABBB-974E-A29A-AB7970342AD8}"/>
              </a:ext>
            </a:extLst>
          </p:cNvPr>
          <p:cNvSpPr>
            <a:spLocks noGrp="1"/>
          </p:cNvSpPr>
          <p:nvPr>
            <p:ph type="ftr" sz="quarter" idx="10"/>
          </p:nvPr>
        </p:nvSpPr>
        <p:spPr/>
        <p:txBody>
          <a:bodyPr/>
          <a:lstStyle/>
          <a:p>
            <a:r>
              <a:rPr lang="en-US"/>
              <a:t>Guidelines for MDP Roadmap Updating</a:t>
            </a:r>
            <a:endParaRPr lang="en-US" dirty="0"/>
          </a:p>
        </p:txBody>
      </p:sp>
    </p:spTree>
    <p:extLst>
      <p:ext uri="{BB962C8B-B14F-4D97-AF65-F5344CB8AC3E}">
        <p14:creationId xmlns:p14="http://schemas.microsoft.com/office/powerpoint/2010/main" val="3779632198"/>
      </p:ext>
    </p:extLst>
  </p:cSld>
  <p:clrMapOvr>
    <a:masterClrMapping/>
  </p:clrMapOvr>
  <p:transition spd="med"/>
</p:sld>
</file>

<file path=ppt/theme/theme1.xml><?xml version="1.0" encoding="utf-8"?>
<a:theme xmlns:a="http://schemas.openxmlformats.org/drawingml/2006/main" name="ATAP No Footer">
  <a:themeElements>
    <a:clrScheme name="ATAP No Footer">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ATAP No Footer">
      <a:majorFont>
        <a:latin typeface="Helvetica"/>
        <a:ea typeface="Helvetica"/>
        <a:cs typeface="Helvetica"/>
      </a:majorFont>
      <a:minorFont>
        <a:latin typeface="Calibri"/>
        <a:ea typeface="Calibri"/>
        <a:cs typeface="Calibri"/>
      </a:minorFont>
    </a:fontScheme>
    <a:fmtScheme name="ATAP No Foot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8" tIns="91438" rIns="91438" bIns="9143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91438" tIns="91438" rIns="91438" bIns="9143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ATAP No Footer">
  <a:themeElements>
    <a:clrScheme name="ATAP No Footer">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ATAP No Footer">
      <a:majorFont>
        <a:latin typeface="Helvetica"/>
        <a:ea typeface="Helvetica"/>
        <a:cs typeface="Helvetica"/>
      </a:majorFont>
      <a:minorFont>
        <a:latin typeface="Calibri"/>
        <a:ea typeface="Calibri"/>
        <a:cs typeface="Calibri"/>
      </a:minorFont>
    </a:fontScheme>
    <a:fmtScheme name="ATAP No Foot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8" tIns="91438" rIns="91438" bIns="9143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91438" tIns="91438" rIns="91438" bIns="9143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13496</TotalTime>
  <Words>2385</Words>
  <Application>Microsoft Macintosh PowerPoint</Application>
  <PresentationFormat>Custom</PresentationFormat>
  <Paragraphs>255</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Franklin Gothic Book</vt:lpstr>
      <vt:lpstr>Franklin Gothic Medium</vt:lpstr>
      <vt:lpstr>ATAP No Footer</vt:lpstr>
      <vt:lpstr>PowerPoint Presentation</vt:lpstr>
      <vt:lpstr>Motivation</vt:lpstr>
      <vt:lpstr>TAC Recommendations:  Program Overall</vt:lpstr>
      <vt:lpstr>International Meeting planning well underway – sponsored by DOE-OHEP, with small invitee list to focus on international magnet development strategy and review of MDP magnet progress</vt:lpstr>
      <vt:lpstr>Some general guidelines that we will follow </vt:lpstr>
      <vt:lpstr>Major roadmap areas and tentative coordinators:  Magnets</vt:lpstr>
      <vt:lpstr>Major roadmap areas and tentative coordinators:  Technology</vt:lpstr>
      <vt:lpstr>Major roadmap areas and tentative coordinators:  Superconductors</vt:lpstr>
      <vt:lpstr>Timeline for updated roadmap development</vt:lpstr>
      <vt:lpstr>Specific meeting agendas</vt:lpstr>
      <vt:lpstr>Specific meeting agendas</vt:lpstr>
      <vt:lpstr>Specific meeting agendas</vt:lpstr>
      <vt:lpstr>Backup:  additional Technical Advisory Committee recommendations</vt:lpstr>
      <vt:lpstr>TAC Recommendations:  High Field Dipole Development to Explore the Limits of Nb3Sn </vt:lpstr>
      <vt:lpstr>TAC Recommendations:  High Field Dipole Development to Explore the Limits of Nb3Sn </vt:lpstr>
      <vt:lpstr>TAC Recommendations:  High Field Dipole Development to Explore the Limits of Nb3Sn </vt:lpstr>
      <vt:lpstr>TAC recommendations:  High Field Magnet Development to Explore the Limits of HTS </vt:lpstr>
      <vt:lpstr>TAC Recommendations:  Magnet Science: Developing Underpinning Technologies </vt:lpstr>
      <vt:lpstr>TAC Recommendations: Supercond. Materials — Conductor Procurement and R&amp;D (CPRD) </vt:lpstr>
      <vt:lpstr>The US MDP Team at the last Collaboration Meeting,  held at FNAL, January 11-13, 2019</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Soren Prestemon</cp:lastModifiedBy>
  <cp:revision>51</cp:revision>
  <dcterms:modified xsi:type="dcterms:W3CDTF">2019-10-16T12:06:53Z</dcterms:modified>
</cp:coreProperties>
</file>