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7"/>
  </p:notesMasterIdLst>
  <p:handoutMasterIdLst>
    <p:handoutMasterId r:id="rId8"/>
  </p:handoutMasterIdLst>
  <p:sldIdLst>
    <p:sldId id="298" r:id="rId3"/>
    <p:sldId id="287" r:id="rId4"/>
    <p:sldId id="295" r:id="rId5"/>
    <p:sldId id="297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D6F1C5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93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10/4/2019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10/4/2019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10/09/2019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MDP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10/09/2019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MDP meeting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10/09/2019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MDP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10/09/2019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MDP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10/09/2019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MDP meeting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10/09/2019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MDP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10/09/2019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MDP meeting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10/09/2019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MDP meeting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10/09/2019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MDP meeting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10/09/2019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MDP meeting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5B9CC-72BF-44A9-B180-3CF88BF0C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49" y="3249567"/>
            <a:ext cx="7828731" cy="1139271"/>
          </a:xfrm>
        </p:spPr>
        <p:txBody>
          <a:bodyPr/>
          <a:lstStyle/>
          <a:p>
            <a:r>
              <a:rPr lang="en-US" dirty="0"/>
              <a:t>US MDP plans on HTS coil development and test in COMB 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AD38C-6001-4F84-89FB-EE7F8FD771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6450" y="4983632"/>
            <a:ext cx="7526338" cy="1489952"/>
          </a:xfrm>
        </p:spPr>
        <p:txBody>
          <a:bodyPr/>
          <a:lstStyle/>
          <a:p>
            <a:r>
              <a:rPr lang="en-US" dirty="0"/>
              <a:t>Vadim Kashikhin, Vito Lombardo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880D91-B4E6-420C-AA5D-4B26D2579D55}"/>
              </a:ext>
            </a:extLst>
          </p:cNvPr>
          <p:cNvSpPr/>
          <p:nvPr/>
        </p:nvSpPr>
        <p:spPr>
          <a:xfrm>
            <a:off x="700413" y="6011919"/>
            <a:ext cx="2195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October 9, 2019</a:t>
            </a:r>
          </a:p>
        </p:txBody>
      </p:sp>
    </p:spTree>
    <p:extLst>
      <p:ext uri="{BB962C8B-B14F-4D97-AF65-F5344CB8AC3E}">
        <p14:creationId xmlns:p14="http://schemas.microsoft.com/office/powerpoint/2010/main" val="2862054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FEE39B-3485-4D49-B59B-52A8C23FD6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0" t="2877" r="9669" b="5532"/>
          <a:stretch/>
        </p:blipFill>
        <p:spPr>
          <a:xfrm>
            <a:off x="3686942" y="1148144"/>
            <a:ext cx="5228458" cy="44296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B88F6C-0491-4E25-94D6-BEC034015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novel magnet technology (proposed in 2019) -</a:t>
            </a:r>
            <a:br>
              <a:rPr lang="en-US" dirty="0"/>
            </a:br>
            <a:r>
              <a:rPr lang="en-US" dirty="0"/>
              <a:t>Conductor On Molded Barrel (COMB)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9CD4D-8089-4764-8A0B-E3DF2EB44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10/09/2019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CA290-7D9C-4FFD-BF98-C5526EA80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MDP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1C0D3-6695-434F-841B-A4B4E7197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4D5528-982A-431E-B2BC-D561B279B2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426" r="11434"/>
          <a:stretch/>
        </p:blipFill>
        <p:spPr>
          <a:xfrm>
            <a:off x="5338916" y="817710"/>
            <a:ext cx="3576484" cy="21403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A37BFA-0E75-4EAE-A3BE-85F6EE9FA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80083">
            <a:off x="3116702" y="3681524"/>
            <a:ext cx="3688295" cy="2074666"/>
          </a:xfrm>
          <a:prstGeom prst="rect">
            <a:avLst/>
          </a:prstGeom>
        </p:spPr>
      </p:pic>
      <p:pic>
        <p:nvPicPr>
          <p:cNvPr id="13" name="Picture 12" descr="D:\Project\HFM\COMB\IPAC pictures\F2_2.png">
            <a:extLst>
              <a:ext uri="{FF2B5EF4-FFF2-40B4-BE49-F238E27FC236}">
                <a16:creationId xmlns:a16="http://schemas.microsoft.com/office/drawing/2014/main" id="{F735B8FE-6208-4F2D-83DD-E9C62A73A7FC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" t="9955" r="6238" b="1795"/>
          <a:stretch/>
        </p:blipFill>
        <p:spPr bwMode="auto">
          <a:xfrm>
            <a:off x="124376" y="3934949"/>
            <a:ext cx="2777130" cy="22634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E41674-EE3C-45C7-890A-AFBCDFC37335}"/>
              </a:ext>
            </a:extLst>
          </p:cNvPr>
          <p:cNvSpPr txBox="1"/>
          <p:nvPr/>
        </p:nvSpPr>
        <p:spPr>
          <a:xfrm>
            <a:off x="354154" y="866644"/>
            <a:ext cx="1837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Magnetic field (T)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8BA393-D002-466D-88B4-43E48BDB1904}"/>
              </a:ext>
            </a:extLst>
          </p:cNvPr>
          <p:cNvSpPr txBox="1"/>
          <p:nvPr/>
        </p:nvSpPr>
        <p:spPr>
          <a:xfrm>
            <a:off x="124376" y="3565617"/>
            <a:ext cx="237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Equivalent stress (MPa)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F238CD3-10B3-4CCC-A7EA-3465B1CB310E}"/>
              </a:ext>
            </a:extLst>
          </p:cNvPr>
          <p:cNvGrpSpPr/>
          <p:nvPr/>
        </p:nvGrpSpPr>
        <p:grpSpPr>
          <a:xfrm>
            <a:off x="124375" y="1180516"/>
            <a:ext cx="2701083" cy="2319320"/>
            <a:chOff x="124375" y="1180516"/>
            <a:chExt cx="2701083" cy="2319320"/>
          </a:xfrm>
        </p:grpSpPr>
        <p:pic>
          <p:nvPicPr>
            <p:cNvPr id="12" name="Picture 11" descr="D:\Project\HFM\COMB\IPAC pictures\F1_2.png">
              <a:extLst>
                <a:ext uri="{FF2B5EF4-FFF2-40B4-BE49-F238E27FC236}">
                  <a16:creationId xmlns:a16="http://schemas.microsoft.com/office/drawing/2014/main" id="{21DD1D74-DD81-433B-89D0-36DA1BC4183A}"/>
                </a:ext>
              </a:extLst>
            </p:cNvPr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2" t="5267" r="11920" b="2442"/>
            <a:stretch/>
          </p:blipFill>
          <p:spPr bwMode="auto">
            <a:xfrm>
              <a:off x="124375" y="1212739"/>
              <a:ext cx="2297304" cy="225487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 descr="D:\Project\HFM\COMB\IPAC pictures\F1_4.png">
              <a:extLst>
                <a:ext uri="{FF2B5EF4-FFF2-40B4-BE49-F238E27FC236}">
                  <a16:creationId xmlns:a16="http://schemas.microsoft.com/office/drawing/2014/main" id="{BC880D22-34CE-4E7B-98BC-180328CBB5A2}"/>
                </a:ext>
              </a:extLst>
            </p:cNvPr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25" t="9228" r="8695" b="2603"/>
            <a:stretch/>
          </p:blipFill>
          <p:spPr bwMode="auto">
            <a:xfrm>
              <a:off x="2468965" y="1180516"/>
              <a:ext cx="356493" cy="23193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2576C67-9848-4EA4-9B46-6E186993191A}"/>
              </a:ext>
            </a:extLst>
          </p:cNvPr>
          <p:cNvSpPr/>
          <p:nvPr/>
        </p:nvSpPr>
        <p:spPr>
          <a:xfrm>
            <a:off x="7192649" y="5554106"/>
            <a:ext cx="18269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Double-COMB </a:t>
            </a:r>
          </a:p>
          <a:p>
            <a:r>
              <a:rPr lang="en-US" sz="1800" dirty="0"/>
              <a:t>support structure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2F933E-8608-44CB-9824-6802DE496D59}"/>
              </a:ext>
            </a:extLst>
          </p:cNvPr>
          <p:cNvSpPr/>
          <p:nvPr/>
        </p:nvSpPr>
        <p:spPr>
          <a:xfrm>
            <a:off x="3108009" y="5313741"/>
            <a:ext cx="1938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Mock-up coil built to demonstrate manufacturability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7B5FB13-DBA6-4701-A671-55582F13508D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1118863" y="1875461"/>
            <a:ext cx="167356" cy="517097"/>
          </a:xfrm>
          <a:prstGeom prst="straightConnector1">
            <a:avLst/>
          </a:prstGeom>
          <a:ln w="15875">
            <a:solidFill>
              <a:schemeClr val="accent6"/>
            </a:solidFill>
            <a:tailEnd type="triangle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C9B8BEE-7C22-41ED-8FF1-CCA053B39456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1118863" y="1875461"/>
            <a:ext cx="649671" cy="464715"/>
          </a:xfrm>
          <a:prstGeom prst="straightConnector1">
            <a:avLst/>
          </a:prstGeom>
          <a:ln w="15875">
            <a:solidFill>
              <a:schemeClr val="accent6"/>
            </a:solidFill>
            <a:tailEnd type="triangle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F7E09CE-42F2-4CE2-B9DE-7BDEFE164922}"/>
              </a:ext>
            </a:extLst>
          </p:cNvPr>
          <p:cNvSpPr txBox="1"/>
          <p:nvPr/>
        </p:nvSpPr>
        <p:spPr>
          <a:xfrm>
            <a:off x="778831" y="1672328"/>
            <a:ext cx="680063" cy="203133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>
            <a:spAutoFit/>
          </a:bodyPr>
          <a:lstStyle/>
          <a:p>
            <a:r>
              <a:rPr lang="en-US" sz="1200" b="1" dirty="0">
                <a:solidFill>
                  <a:schemeClr val="accent4"/>
                </a:solidFill>
              </a:rPr>
              <a:t>Nb</a:t>
            </a:r>
            <a:r>
              <a:rPr lang="en-US" sz="1200" b="1" baseline="-25000" dirty="0">
                <a:solidFill>
                  <a:schemeClr val="accent4"/>
                </a:solidFill>
              </a:rPr>
              <a:t>3</a:t>
            </a:r>
            <a:r>
              <a:rPr lang="en-US" sz="1200" b="1" dirty="0">
                <a:solidFill>
                  <a:schemeClr val="accent4"/>
                </a:solidFill>
              </a:rPr>
              <a:t>Sn coil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BA6CB9-5D2C-407C-B8AC-7ACB7603C71C}"/>
              </a:ext>
            </a:extLst>
          </p:cNvPr>
          <p:cNvSpPr txBox="1"/>
          <p:nvPr/>
        </p:nvSpPr>
        <p:spPr>
          <a:xfrm>
            <a:off x="186694" y="1889285"/>
            <a:ext cx="551499" cy="203133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>
            <a:spAutoFit/>
          </a:bodyPr>
          <a:lstStyle/>
          <a:p>
            <a:r>
              <a:rPr lang="en-US" sz="1200" b="1" dirty="0">
                <a:solidFill>
                  <a:schemeClr val="accent4"/>
                </a:solidFill>
              </a:rPr>
              <a:t>HTS coil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610E18E-CE1C-4A79-8783-F4807F13C64F}"/>
              </a:ext>
            </a:extLst>
          </p:cNvPr>
          <p:cNvCxnSpPr>
            <a:cxnSpLocks/>
          </p:cNvCxnSpPr>
          <p:nvPr/>
        </p:nvCxnSpPr>
        <p:spPr>
          <a:xfrm>
            <a:off x="697556" y="2076139"/>
            <a:ext cx="81275" cy="316419"/>
          </a:xfrm>
          <a:prstGeom prst="straightConnector1">
            <a:avLst/>
          </a:prstGeom>
          <a:ln w="15875">
            <a:solidFill>
              <a:schemeClr val="accent6"/>
            </a:solidFill>
            <a:tailEnd type="triangle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17ABA39-E40D-4992-B8D0-D146D1E0CAE2}"/>
              </a:ext>
            </a:extLst>
          </p:cNvPr>
          <p:cNvCxnSpPr>
            <a:cxnSpLocks/>
          </p:cNvCxnSpPr>
          <p:nvPr/>
        </p:nvCxnSpPr>
        <p:spPr>
          <a:xfrm>
            <a:off x="697556" y="2092418"/>
            <a:ext cx="238182" cy="253758"/>
          </a:xfrm>
          <a:prstGeom prst="straightConnector1">
            <a:avLst/>
          </a:prstGeom>
          <a:ln w="15875">
            <a:solidFill>
              <a:schemeClr val="accent6"/>
            </a:solidFill>
            <a:tailEnd type="triangle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BCA6B18-6E9E-444E-8AF1-92962E433531}"/>
              </a:ext>
            </a:extLst>
          </p:cNvPr>
          <p:cNvCxnSpPr>
            <a:cxnSpLocks/>
          </p:cNvCxnSpPr>
          <p:nvPr/>
        </p:nvCxnSpPr>
        <p:spPr>
          <a:xfrm>
            <a:off x="676275" y="5508017"/>
            <a:ext cx="624565" cy="196673"/>
          </a:xfrm>
          <a:prstGeom prst="straightConnector1">
            <a:avLst/>
          </a:prstGeom>
          <a:ln w="15875">
            <a:solidFill>
              <a:schemeClr val="accent6"/>
            </a:solidFill>
            <a:tailEnd type="triangle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7650E4E-3CBC-4418-B4D6-761A5E946097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730023" y="5761456"/>
            <a:ext cx="930385" cy="190106"/>
          </a:xfrm>
          <a:prstGeom prst="straightConnector1">
            <a:avLst/>
          </a:prstGeom>
          <a:ln w="15875">
            <a:solidFill>
              <a:schemeClr val="accent6"/>
            </a:solidFill>
            <a:tailEnd type="triangle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08A0B1B-670E-4FBB-A24B-EE3159A30954}"/>
              </a:ext>
            </a:extLst>
          </p:cNvPr>
          <p:cNvSpPr txBox="1"/>
          <p:nvPr/>
        </p:nvSpPr>
        <p:spPr>
          <a:xfrm>
            <a:off x="140716" y="5388024"/>
            <a:ext cx="597477" cy="203133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>
            <a:spAutoFit/>
          </a:bodyPr>
          <a:lstStyle/>
          <a:p>
            <a:r>
              <a:rPr lang="en-US" sz="1200" b="1" dirty="0">
                <a:solidFill>
                  <a:schemeClr val="accent4"/>
                </a:solidFill>
              </a:rPr>
              <a:t>110 MPa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9BC5C39-8E37-4392-8E72-522F1B722EBE}"/>
              </a:ext>
            </a:extLst>
          </p:cNvPr>
          <p:cNvSpPr txBox="1"/>
          <p:nvPr/>
        </p:nvSpPr>
        <p:spPr>
          <a:xfrm>
            <a:off x="132546" y="5659889"/>
            <a:ext cx="597477" cy="203133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>
            <a:spAutoFit/>
          </a:bodyPr>
          <a:lstStyle/>
          <a:p>
            <a:r>
              <a:rPr lang="en-US" sz="1200" b="1" dirty="0">
                <a:solidFill>
                  <a:schemeClr val="accent4"/>
                </a:solidFill>
              </a:rPr>
              <a:t>160 MPa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1E38EE9-AEC1-4DCA-B210-33ACDE73DA55}"/>
              </a:ext>
            </a:extLst>
          </p:cNvPr>
          <p:cNvSpPr txBox="1"/>
          <p:nvPr/>
        </p:nvSpPr>
        <p:spPr>
          <a:xfrm>
            <a:off x="183624" y="3046548"/>
            <a:ext cx="1084450" cy="387798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>
            <a:spAutoFit/>
          </a:bodyPr>
          <a:lstStyle/>
          <a:p>
            <a:r>
              <a:rPr lang="en-US" sz="1200" b="1" dirty="0">
                <a:solidFill>
                  <a:schemeClr val="accent4"/>
                </a:solidFill>
              </a:rPr>
              <a:t>+1.25 T in Nb</a:t>
            </a:r>
            <a:r>
              <a:rPr lang="en-US" sz="1200" b="1" baseline="-25000" dirty="0">
                <a:solidFill>
                  <a:schemeClr val="accent4"/>
                </a:solidFill>
              </a:rPr>
              <a:t>3</a:t>
            </a:r>
            <a:r>
              <a:rPr lang="en-US" sz="1200" b="1" dirty="0">
                <a:solidFill>
                  <a:schemeClr val="accent4"/>
                </a:solidFill>
              </a:rPr>
              <a:t>Sn 4.4 T standalone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0C274AE-E316-486F-B36A-92024046F2B5}"/>
              </a:ext>
            </a:extLst>
          </p:cNvPr>
          <p:cNvSpPr txBox="1"/>
          <p:nvPr/>
        </p:nvSpPr>
        <p:spPr>
          <a:xfrm>
            <a:off x="124375" y="5960489"/>
            <a:ext cx="1143699" cy="203133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>
            <a:spAutoFit/>
          </a:bodyPr>
          <a:lstStyle/>
          <a:p>
            <a:r>
              <a:rPr lang="en-US" sz="1200" b="1" dirty="0">
                <a:solidFill>
                  <a:schemeClr val="accent4"/>
                </a:solidFill>
              </a:rPr>
              <a:t>Within safe limits</a:t>
            </a:r>
          </a:p>
        </p:txBody>
      </p:sp>
    </p:spTree>
    <p:extLst>
      <p:ext uri="{BB962C8B-B14F-4D97-AF65-F5344CB8AC3E}">
        <p14:creationId xmlns:p14="http://schemas.microsoft.com/office/powerpoint/2010/main" val="3863362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88F6C-0491-4E25-94D6-BEC034015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HTS/COMB development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9CD4D-8089-4764-8A0B-E3DF2EB44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10/09/2019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CA290-7D9C-4FFD-BF98-C5526EA80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MDP meeting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1C0D3-6695-434F-841B-A4B4E7197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9800427-F723-4C7D-B913-FD78B2845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5132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en-US" dirty="0"/>
              <a:t>Elegant solution for producing HTS inserts to boost magnetic field in superconducting accelerator magnets - well suited for round conductors including </a:t>
            </a:r>
            <a:r>
              <a:rPr lang="en-US" dirty="0">
                <a:solidFill>
                  <a:schemeClr val="tx2"/>
                </a:solidFill>
              </a:rPr>
              <a:t>CORC</a:t>
            </a:r>
            <a:r>
              <a:rPr lang="en-US" baseline="30000" dirty="0">
                <a:solidFill>
                  <a:schemeClr val="tx2"/>
                </a:solidFill>
              </a:rPr>
              <a:t>®</a:t>
            </a:r>
            <a:r>
              <a:rPr lang="en-US" dirty="0"/>
              <a:t> or </a:t>
            </a:r>
            <a:r>
              <a:rPr lang="en-US" dirty="0">
                <a:solidFill>
                  <a:schemeClr val="tx2"/>
                </a:solidFill>
              </a:rPr>
              <a:t>Bi-2212</a:t>
            </a:r>
            <a:r>
              <a:rPr lang="en-US" dirty="0"/>
              <a:t> cables:</a:t>
            </a:r>
          </a:p>
          <a:p>
            <a:pPr lvl="1">
              <a:lnSpc>
                <a:spcPct val="120000"/>
              </a:lnSpc>
              <a:spcBef>
                <a:spcPts val="900"/>
              </a:spcBef>
            </a:pPr>
            <a:r>
              <a:rPr lang="en-US" dirty="0"/>
              <a:t>An alternative to CCT, which has similar features, like an </a:t>
            </a:r>
            <a:r>
              <a:rPr lang="en-US" dirty="0">
                <a:solidFill>
                  <a:schemeClr val="tx2"/>
                </a:solidFill>
              </a:rPr>
              <a:t>open bore </a:t>
            </a:r>
            <a:r>
              <a:rPr lang="en-US" dirty="0"/>
              <a:t>with </a:t>
            </a:r>
            <a:r>
              <a:rPr lang="en-US" dirty="0">
                <a:solidFill>
                  <a:schemeClr val="tx2"/>
                </a:solidFill>
              </a:rPr>
              <a:t>accelerator field quality </a:t>
            </a:r>
            <a:r>
              <a:rPr lang="en-US" dirty="0"/>
              <a:t>and </a:t>
            </a:r>
            <a:r>
              <a:rPr lang="en-US" dirty="0">
                <a:solidFill>
                  <a:schemeClr val="tx2"/>
                </a:solidFill>
              </a:rPr>
              <a:t>stress management </a:t>
            </a:r>
            <a:r>
              <a:rPr lang="en-US" dirty="0"/>
              <a:t>of every turn;</a:t>
            </a:r>
          </a:p>
          <a:p>
            <a:pPr lvl="1">
              <a:lnSpc>
                <a:spcPct val="120000"/>
              </a:lnSpc>
              <a:spcBef>
                <a:spcPts val="900"/>
              </a:spcBef>
            </a:pPr>
            <a:r>
              <a:rPr lang="en-US" dirty="0"/>
              <a:t>Benefits from the CCT experience and enhances the Magnet Development Program.</a:t>
            </a:r>
          </a:p>
          <a:p>
            <a:pPr lvl="1">
              <a:lnSpc>
                <a:spcPct val="120000"/>
              </a:lnSpc>
              <a:spcBef>
                <a:spcPts val="900"/>
              </a:spcBef>
            </a:pPr>
            <a:r>
              <a:rPr lang="en-US" dirty="0"/>
              <a:t>The barrels can be fabricated as </a:t>
            </a:r>
            <a:r>
              <a:rPr lang="en-US" dirty="0">
                <a:solidFill>
                  <a:schemeClr val="tx1"/>
                </a:solidFill>
              </a:rPr>
              <a:t>single solid pieces</a:t>
            </a:r>
            <a:r>
              <a:rPr lang="en-US" dirty="0"/>
              <a:t> holding two layers of the cable, which permits winding both layers </a:t>
            </a:r>
            <a:r>
              <a:rPr lang="en-US" dirty="0">
                <a:solidFill>
                  <a:schemeClr val="tx1"/>
                </a:solidFill>
              </a:rPr>
              <a:t>without a splice in high field </a:t>
            </a:r>
            <a:r>
              <a:rPr lang="en-US" dirty="0"/>
              <a:t>– </a:t>
            </a:r>
            <a:r>
              <a:rPr lang="en-US" dirty="0">
                <a:solidFill>
                  <a:schemeClr val="tx2"/>
                </a:solidFill>
              </a:rPr>
              <a:t>crucial for HTS</a:t>
            </a:r>
            <a:r>
              <a:rPr lang="en-US" dirty="0"/>
              <a:t>! </a:t>
            </a:r>
          </a:p>
          <a:p>
            <a:pPr lvl="1">
              <a:lnSpc>
                <a:spcPct val="120000"/>
              </a:lnSpc>
              <a:spcBef>
                <a:spcPts val="900"/>
              </a:spcBef>
            </a:pPr>
            <a:r>
              <a:rPr lang="en-US" dirty="0"/>
              <a:t>Handles like regular cosine-theta coil assemblies. Can be </a:t>
            </a:r>
            <a:r>
              <a:rPr lang="en-US" dirty="0">
                <a:solidFill>
                  <a:schemeClr val="tx1"/>
                </a:solidFill>
              </a:rPr>
              <a:t>nested</a:t>
            </a:r>
            <a:r>
              <a:rPr lang="en-US" dirty="0"/>
              <a:t> with any number of inner or outer coils using midplane and azimuthal shims – </a:t>
            </a:r>
            <a:r>
              <a:rPr lang="en-US" dirty="0">
                <a:solidFill>
                  <a:schemeClr val="tx1"/>
                </a:solidFill>
              </a:rPr>
              <a:t>excellent scalability</a:t>
            </a:r>
            <a:r>
              <a:rPr lang="en-US" dirty="0"/>
              <a:t>;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en-US" dirty="0"/>
              <a:t>The COMB magnet development can be split into </a:t>
            </a:r>
            <a:r>
              <a:rPr lang="en-US" dirty="0">
                <a:solidFill>
                  <a:schemeClr val="tx2"/>
                </a:solidFill>
              </a:rPr>
              <a:t>two paths</a:t>
            </a:r>
            <a:r>
              <a:rPr lang="en-US" dirty="0"/>
              <a:t>:</a:t>
            </a:r>
          </a:p>
          <a:p>
            <a:pPr lvl="1">
              <a:lnSpc>
                <a:spcPct val="120000"/>
              </a:lnSpc>
              <a:spcBef>
                <a:spcPts val="900"/>
              </a:spcBef>
            </a:pPr>
            <a:r>
              <a:rPr lang="en-US" dirty="0">
                <a:solidFill>
                  <a:schemeClr val="tx2"/>
                </a:solidFill>
              </a:rPr>
              <a:t>Technology demonstration</a:t>
            </a:r>
            <a:r>
              <a:rPr lang="en-US" dirty="0"/>
              <a:t>. Procure CORC cable based on the presently available REBCO tapes with the </a:t>
            </a:r>
            <a:r>
              <a:rPr lang="en-US" dirty="0" err="1"/>
              <a:t>I</a:t>
            </a:r>
            <a:r>
              <a:rPr lang="en-US" baseline="-25000" dirty="0" err="1"/>
              <a:t>c</a:t>
            </a:r>
            <a:r>
              <a:rPr lang="en-US" dirty="0"/>
              <a:t> spec at 77 K and self-field (to have a quick turn-around). Fabricate two half-coils and test them in a standalone condition at 1.9 K – 77 K. Assemble the </a:t>
            </a:r>
            <a:r>
              <a:rPr lang="en-US" dirty="0">
                <a:solidFill>
                  <a:schemeClr val="tx2"/>
                </a:solidFill>
              </a:rPr>
              <a:t>COMB coils with the outer Nb</a:t>
            </a:r>
            <a:r>
              <a:rPr lang="en-US" baseline="-25000" dirty="0">
                <a:solidFill>
                  <a:schemeClr val="tx2"/>
                </a:solidFill>
              </a:rPr>
              <a:t>3</a:t>
            </a:r>
            <a:r>
              <a:rPr lang="en-US" dirty="0">
                <a:solidFill>
                  <a:schemeClr val="tx2"/>
                </a:solidFill>
              </a:rPr>
              <a:t>Sn coils </a:t>
            </a:r>
            <a:r>
              <a:rPr lang="en-US" dirty="0"/>
              <a:t>from the 15 T dipole and test them </a:t>
            </a:r>
            <a:r>
              <a:rPr lang="en-US" dirty="0">
                <a:solidFill>
                  <a:schemeClr val="tx2"/>
                </a:solidFill>
              </a:rPr>
              <a:t>in series </a:t>
            </a:r>
            <a:r>
              <a:rPr lang="en-US" dirty="0"/>
              <a:t>at 1.9 K – 4.2 K. </a:t>
            </a:r>
          </a:p>
          <a:p>
            <a:pPr lvl="1">
              <a:lnSpc>
                <a:spcPct val="120000"/>
              </a:lnSpc>
              <a:spcBef>
                <a:spcPts val="900"/>
              </a:spcBef>
            </a:pPr>
            <a:r>
              <a:rPr lang="en-US" dirty="0">
                <a:solidFill>
                  <a:schemeClr val="tx2"/>
                </a:solidFill>
              </a:rPr>
              <a:t>Performance demonstration</a:t>
            </a:r>
            <a:r>
              <a:rPr lang="en-US" dirty="0"/>
              <a:t>. Procure CORC cable based on the next generation of REBCO tapes with a thinner substrate and an </a:t>
            </a:r>
            <a:r>
              <a:rPr lang="en-US" dirty="0" err="1"/>
              <a:t>I</a:t>
            </a:r>
            <a:r>
              <a:rPr lang="en-US" baseline="-25000" dirty="0" err="1"/>
              <a:t>c</a:t>
            </a:r>
            <a:r>
              <a:rPr lang="en-US" dirty="0"/>
              <a:t> spec at 6 T, 4.2 K. Fabricate two half-coils and test them in a standalone condition at 1.9 K – 77 K. Assemble the </a:t>
            </a:r>
            <a:r>
              <a:rPr lang="en-US" dirty="0">
                <a:solidFill>
                  <a:schemeClr val="tx2"/>
                </a:solidFill>
              </a:rPr>
              <a:t>COMB coils with the outer Nb</a:t>
            </a:r>
            <a:r>
              <a:rPr lang="en-US" baseline="-25000" dirty="0">
                <a:solidFill>
                  <a:schemeClr val="tx2"/>
                </a:solidFill>
              </a:rPr>
              <a:t>3</a:t>
            </a:r>
            <a:r>
              <a:rPr lang="en-US" dirty="0">
                <a:solidFill>
                  <a:schemeClr val="tx2"/>
                </a:solidFill>
              </a:rPr>
              <a:t>Sn coils </a:t>
            </a:r>
            <a:r>
              <a:rPr lang="en-US" dirty="0"/>
              <a:t>from the 15 T dipole and test them </a:t>
            </a:r>
            <a:r>
              <a:rPr lang="en-US" dirty="0">
                <a:solidFill>
                  <a:schemeClr val="tx2"/>
                </a:solidFill>
              </a:rPr>
              <a:t>powered separately (up to 12 T background field)</a:t>
            </a:r>
            <a:r>
              <a:rPr lang="en-US" dirty="0"/>
              <a:t> at 1.9 K – 4.2 K. 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en-US" dirty="0"/>
              <a:t>The </a:t>
            </a:r>
            <a:r>
              <a:rPr lang="en-US" dirty="0">
                <a:solidFill>
                  <a:schemeClr val="tx2"/>
                </a:solidFill>
              </a:rPr>
              <a:t>3-year goal </a:t>
            </a:r>
            <a:r>
              <a:rPr lang="en-US" dirty="0"/>
              <a:t>is to fabricate </a:t>
            </a:r>
            <a:r>
              <a:rPr lang="en-US" dirty="0">
                <a:solidFill>
                  <a:schemeClr val="tx2"/>
                </a:solidFill>
              </a:rPr>
              <a:t>two complete COMB dipole coils with the HTS CORC conductors </a:t>
            </a:r>
            <a:r>
              <a:rPr lang="en-US" dirty="0"/>
              <a:t>and test them in a </a:t>
            </a:r>
            <a:r>
              <a:rPr lang="en-US" dirty="0">
                <a:solidFill>
                  <a:schemeClr val="tx2"/>
                </a:solidFill>
              </a:rPr>
              <a:t>standalone condition </a:t>
            </a:r>
            <a:r>
              <a:rPr lang="en-US" dirty="0"/>
              <a:t>to demonstrate </a:t>
            </a:r>
            <a:r>
              <a:rPr lang="en-US" dirty="0">
                <a:solidFill>
                  <a:schemeClr val="tx2"/>
                </a:solidFill>
              </a:rPr>
              <a:t>4-5 T </a:t>
            </a:r>
            <a:r>
              <a:rPr lang="en-US" dirty="0"/>
              <a:t>bore fields and in a </a:t>
            </a:r>
            <a:r>
              <a:rPr lang="en-US" dirty="0">
                <a:solidFill>
                  <a:schemeClr val="tx2"/>
                </a:solidFill>
              </a:rPr>
              <a:t>background field of the 12 T magnet </a:t>
            </a:r>
            <a:r>
              <a:rPr lang="en-US" dirty="0"/>
              <a:t>to demonstrate </a:t>
            </a:r>
            <a:r>
              <a:rPr lang="en-US" dirty="0">
                <a:solidFill>
                  <a:schemeClr val="tx2"/>
                </a:solidFill>
              </a:rPr>
              <a:t>&gt; 1 T bore field enhancement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0559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9D3B0-BF62-418E-9C24-F217EBAE9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(FY 2020-2023)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07E2E-37EE-4798-BDE3-F85FAAA91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10/09/2019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2D05E-E473-47FB-B23B-CF19A0CED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MDP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7A5C7-A217-48EC-9DAF-04424CF94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92FA87D-7BB3-4B6F-9BCB-470EA6A50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692640"/>
              </p:ext>
            </p:extLst>
          </p:nvPr>
        </p:nvGraphicFramePr>
        <p:xfrm>
          <a:off x="96981" y="1091978"/>
          <a:ext cx="895003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1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16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16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16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 Q1/2</a:t>
                      </a:r>
                    </a:p>
                  </a:txBody>
                  <a:tcPr>
                    <a:solidFill>
                      <a:srgbClr val="66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 Q3/4</a:t>
                      </a:r>
                    </a:p>
                  </a:txBody>
                  <a:tcPr>
                    <a:solidFill>
                      <a:srgbClr val="66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</a:t>
                      </a:r>
                      <a:r>
                        <a:rPr lang="en-US" baseline="0" dirty="0"/>
                        <a:t> Q1/2</a:t>
                      </a:r>
                      <a:endParaRPr lang="en-US" dirty="0"/>
                    </a:p>
                  </a:txBody>
                  <a:tcPr>
                    <a:solidFill>
                      <a:srgbClr val="66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 Q3/4</a:t>
                      </a:r>
                    </a:p>
                  </a:txBody>
                  <a:tcPr>
                    <a:solidFill>
                      <a:srgbClr val="66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2022</a:t>
                      </a:r>
                    </a:p>
                  </a:txBody>
                  <a:tcPr>
                    <a:solidFill>
                      <a:srgbClr val="66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</a:t>
                      </a:r>
                    </a:p>
                  </a:txBody>
                  <a:tcPr>
                    <a:solidFill>
                      <a:srgbClr val="66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AutoShape 1">
            <a:extLst>
              <a:ext uri="{FF2B5EF4-FFF2-40B4-BE49-F238E27FC236}">
                <a16:creationId xmlns:a16="http://schemas.microsoft.com/office/drawing/2014/main" id="{695AED00-25FF-4052-91F6-F83166C42505}"/>
              </a:ext>
            </a:extLst>
          </p:cNvPr>
          <p:cNvSpPr>
            <a:spLocks/>
          </p:cNvSpPr>
          <p:nvPr/>
        </p:nvSpPr>
        <p:spPr bwMode="auto">
          <a:xfrm flipH="1">
            <a:off x="96981" y="1586458"/>
            <a:ext cx="1466348" cy="443800"/>
          </a:xfrm>
          <a:prstGeom prst="roundRect">
            <a:avLst>
              <a:gd name="adj" fmla="val 10065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 anchorCtr="0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FFFFFF"/>
                </a:solidFill>
                <a:latin typeface="Gill Sans" charset="0"/>
                <a:ea typeface="ＭＳ Ｐゴシック" charset="0"/>
                <a:cs typeface="Gill Sans" charset="0"/>
              </a:rPr>
              <a:t>CORC cable procurement</a:t>
            </a:r>
          </a:p>
        </p:txBody>
      </p:sp>
      <p:sp>
        <p:nvSpPr>
          <p:cNvPr id="12" name="AutoShape 1">
            <a:extLst>
              <a:ext uri="{FF2B5EF4-FFF2-40B4-BE49-F238E27FC236}">
                <a16:creationId xmlns:a16="http://schemas.microsoft.com/office/drawing/2014/main" id="{99B59B2E-A78B-433B-83F6-1307FD9B1D4B}"/>
              </a:ext>
            </a:extLst>
          </p:cNvPr>
          <p:cNvSpPr>
            <a:spLocks/>
          </p:cNvSpPr>
          <p:nvPr/>
        </p:nvSpPr>
        <p:spPr bwMode="auto">
          <a:xfrm flipH="1">
            <a:off x="389490" y="2194718"/>
            <a:ext cx="1380315" cy="567485"/>
          </a:xfrm>
          <a:prstGeom prst="roundRect">
            <a:avLst>
              <a:gd name="adj" fmla="val 10065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 anchorCtr="0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FFFFFF"/>
                </a:solidFill>
                <a:latin typeface="Gill Sans" charset="0"/>
                <a:ea typeface="ＭＳ Ｐゴシック" charset="0"/>
                <a:cs typeface="Gill Sans" charset="0"/>
              </a:rPr>
              <a:t>Short-sample/joint fabrication/tests</a:t>
            </a:r>
          </a:p>
        </p:txBody>
      </p:sp>
      <p:sp>
        <p:nvSpPr>
          <p:cNvPr id="13" name="AutoShape 1">
            <a:extLst>
              <a:ext uri="{FF2B5EF4-FFF2-40B4-BE49-F238E27FC236}">
                <a16:creationId xmlns:a16="http://schemas.microsoft.com/office/drawing/2014/main" id="{CFA4AB3D-2FFA-4571-BD88-58A23C7A4F6D}"/>
              </a:ext>
            </a:extLst>
          </p:cNvPr>
          <p:cNvSpPr>
            <a:spLocks/>
          </p:cNvSpPr>
          <p:nvPr/>
        </p:nvSpPr>
        <p:spPr bwMode="auto">
          <a:xfrm flipH="1">
            <a:off x="228600" y="2971754"/>
            <a:ext cx="982919" cy="649132"/>
          </a:xfrm>
          <a:prstGeom prst="roundRect">
            <a:avLst>
              <a:gd name="adj" fmla="val 10065"/>
            </a:avLst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 anchorCtr="0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FFFFFF"/>
                </a:solidFill>
                <a:latin typeface="Gill Sans" charset="0"/>
                <a:ea typeface="ＭＳ Ｐゴシック" charset="0"/>
                <a:cs typeface="Gill Sans" charset="0"/>
              </a:rPr>
              <a:t>COMB</a:t>
            </a:r>
            <a:r>
              <a:rPr lang="en-US" sz="1400" i="1" dirty="0">
                <a:solidFill>
                  <a:srgbClr val="FFFFFF"/>
                </a:solidFill>
                <a:latin typeface="Gill Sans" charset="0"/>
                <a:ea typeface="ＭＳ Ｐゴシック" charset="0"/>
                <a:cs typeface="Gill Sans" charset="0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Gill Sans" charset="0"/>
                <a:ea typeface="ＭＳ Ｐゴシック" charset="0"/>
                <a:cs typeface="Gill Sans" charset="0"/>
              </a:rPr>
              <a:t>structure design</a:t>
            </a:r>
          </a:p>
        </p:txBody>
      </p:sp>
      <p:sp>
        <p:nvSpPr>
          <p:cNvPr id="14" name="AutoShape 1">
            <a:extLst>
              <a:ext uri="{FF2B5EF4-FFF2-40B4-BE49-F238E27FC236}">
                <a16:creationId xmlns:a16="http://schemas.microsoft.com/office/drawing/2014/main" id="{13679583-8CAB-4BB5-9E62-A55BDB97E5E9}"/>
              </a:ext>
            </a:extLst>
          </p:cNvPr>
          <p:cNvSpPr>
            <a:spLocks/>
          </p:cNvSpPr>
          <p:nvPr/>
        </p:nvSpPr>
        <p:spPr bwMode="auto">
          <a:xfrm flipH="1">
            <a:off x="506668" y="3723272"/>
            <a:ext cx="1056660" cy="448509"/>
          </a:xfrm>
          <a:prstGeom prst="roundRect">
            <a:avLst>
              <a:gd name="adj" fmla="val 10065"/>
            </a:avLst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 anchorCtr="0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FFFFFF"/>
                </a:solidFill>
                <a:latin typeface="Gill Sans" charset="0"/>
                <a:ea typeface="ＭＳ Ｐゴシック" charset="0"/>
                <a:cs typeface="Gill Sans" charset="0"/>
              </a:rPr>
              <a:t>Parts procurement</a:t>
            </a:r>
          </a:p>
        </p:txBody>
      </p:sp>
      <p:sp>
        <p:nvSpPr>
          <p:cNvPr id="15" name="AutoShape 1">
            <a:extLst>
              <a:ext uri="{FF2B5EF4-FFF2-40B4-BE49-F238E27FC236}">
                <a16:creationId xmlns:a16="http://schemas.microsoft.com/office/drawing/2014/main" id="{1248F2A8-72AA-4977-84C1-DFFFF22FF24A}"/>
              </a:ext>
            </a:extLst>
          </p:cNvPr>
          <p:cNvSpPr>
            <a:spLocks/>
          </p:cNvSpPr>
          <p:nvPr/>
        </p:nvSpPr>
        <p:spPr bwMode="auto">
          <a:xfrm flipH="1">
            <a:off x="2318476" y="5126213"/>
            <a:ext cx="858953" cy="627158"/>
          </a:xfrm>
          <a:prstGeom prst="roundRect">
            <a:avLst>
              <a:gd name="adj" fmla="val 10065"/>
            </a:avLst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 anchorCtr="0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FFFFFF"/>
                </a:solidFill>
                <a:latin typeface="Gill Sans" charset="0"/>
                <a:ea typeface="ＭＳ Ｐゴシック" charset="0"/>
                <a:cs typeface="Gill Sans" charset="0"/>
              </a:rPr>
              <a:t>Standalone LN</a:t>
            </a:r>
            <a:r>
              <a:rPr lang="en-US" sz="1400" baseline="-25000" dirty="0">
                <a:solidFill>
                  <a:srgbClr val="FFFFFF"/>
                </a:solidFill>
                <a:latin typeface="Gill Sans" charset="0"/>
                <a:ea typeface="ＭＳ Ｐゴシック" charset="0"/>
                <a:cs typeface="Gill Sans" charset="0"/>
              </a:rPr>
              <a:t>2</a:t>
            </a:r>
            <a:r>
              <a:rPr lang="en-US" sz="1400" dirty="0">
                <a:solidFill>
                  <a:srgbClr val="FFFFFF"/>
                </a:solidFill>
                <a:latin typeface="Gill Sans" charset="0"/>
                <a:ea typeface="ＭＳ Ｐゴシック" charset="0"/>
                <a:cs typeface="Gill Sans" charset="0"/>
              </a:rPr>
              <a:t>/</a:t>
            </a:r>
            <a:r>
              <a:rPr lang="en-US" sz="1400" dirty="0" err="1">
                <a:solidFill>
                  <a:srgbClr val="FFFFFF"/>
                </a:solidFill>
                <a:latin typeface="Gill Sans" charset="0"/>
                <a:ea typeface="ＭＳ Ｐゴシック" charset="0"/>
                <a:cs typeface="Gill Sans" charset="0"/>
              </a:rPr>
              <a:t>LHe</a:t>
            </a:r>
            <a:r>
              <a:rPr lang="en-US" sz="1400" dirty="0">
                <a:solidFill>
                  <a:srgbClr val="FFFFFF"/>
                </a:solidFill>
                <a:latin typeface="Gill Sans" charset="0"/>
                <a:ea typeface="ＭＳ Ｐゴシック" charset="0"/>
                <a:cs typeface="Gill Sans" charset="0"/>
              </a:rPr>
              <a:t> tests</a:t>
            </a:r>
          </a:p>
        </p:txBody>
      </p:sp>
      <p:sp>
        <p:nvSpPr>
          <p:cNvPr id="16" name="AutoShape 1">
            <a:extLst>
              <a:ext uri="{FF2B5EF4-FFF2-40B4-BE49-F238E27FC236}">
                <a16:creationId xmlns:a16="http://schemas.microsoft.com/office/drawing/2014/main" id="{5DAB01DD-8A5F-48ED-A83B-6C3936F34930}"/>
              </a:ext>
            </a:extLst>
          </p:cNvPr>
          <p:cNvSpPr>
            <a:spLocks/>
          </p:cNvSpPr>
          <p:nvPr/>
        </p:nvSpPr>
        <p:spPr bwMode="auto">
          <a:xfrm flipH="1">
            <a:off x="1371598" y="4336241"/>
            <a:ext cx="946875" cy="627158"/>
          </a:xfrm>
          <a:prstGeom prst="roundRect">
            <a:avLst>
              <a:gd name="adj" fmla="val 10065"/>
            </a:avLst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 anchorCtr="0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FFFFFF"/>
                </a:solidFill>
                <a:latin typeface="Gill Sans" charset="0"/>
                <a:ea typeface="ＭＳ Ｐゴシック" charset="0"/>
                <a:cs typeface="Gill Sans" charset="0"/>
              </a:rPr>
              <a:t>Fabrication of 2 COMB half-coils</a:t>
            </a:r>
          </a:p>
        </p:txBody>
      </p:sp>
      <p:sp>
        <p:nvSpPr>
          <p:cNvPr id="17" name="AutoShape 1">
            <a:extLst>
              <a:ext uri="{FF2B5EF4-FFF2-40B4-BE49-F238E27FC236}">
                <a16:creationId xmlns:a16="http://schemas.microsoft.com/office/drawing/2014/main" id="{D725C206-2297-400D-BBA5-F3624F53EA24}"/>
              </a:ext>
            </a:extLst>
          </p:cNvPr>
          <p:cNvSpPr>
            <a:spLocks/>
          </p:cNvSpPr>
          <p:nvPr/>
        </p:nvSpPr>
        <p:spPr bwMode="auto">
          <a:xfrm flipH="1">
            <a:off x="3397545" y="2689394"/>
            <a:ext cx="1335581" cy="627158"/>
          </a:xfrm>
          <a:prstGeom prst="roundRect">
            <a:avLst>
              <a:gd name="adj" fmla="val 10065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 anchorCtr="0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FFFFFF"/>
                </a:solidFill>
                <a:latin typeface="Gill Sans" charset="0"/>
                <a:ea typeface="ＭＳ Ｐゴシック" charset="0"/>
                <a:cs typeface="Gill Sans" charset="0"/>
              </a:rPr>
              <a:t>COMB insert in 12T Nb</a:t>
            </a:r>
            <a:r>
              <a:rPr lang="en-US" sz="1400" baseline="-25000" dirty="0">
                <a:solidFill>
                  <a:srgbClr val="FFFFFF"/>
                </a:solidFill>
                <a:latin typeface="Gill Sans" charset="0"/>
                <a:ea typeface="ＭＳ Ｐゴシック" charset="0"/>
                <a:cs typeface="Gill Sans" charset="0"/>
              </a:rPr>
              <a:t>3</a:t>
            </a:r>
            <a:r>
              <a:rPr lang="en-US" sz="1400" dirty="0">
                <a:solidFill>
                  <a:srgbClr val="FFFFFF"/>
                </a:solidFill>
                <a:latin typeface="Gill Sans" charset="0"/>
                <a:ea typeface="ＭＳ Ｐゴシック" charset="0"/>
                <a:cs typeface="Gill Sans" charset="0"/>
              </a:rPr>
              <a:t>Sn magnet assembly</a:t>
            </a:r>
          </a:p>
        </p:txBody>
      </p:sp>
      <p:sp>
        <p:nvSpPr>
          <p:cNvPr id="18" name="AutoShape 1">
            <a:extLst>
              <a:ext uri="{FF2B5EF4-FFF2-40B4-BE49-F238E27FC236}">
                <a16:creationId xmlns:a16="http://schemas.microsoft.com/office/drawing/2014/main" id="{15D46822-1A63-475E-AD67-E9BF5D2AEA04}"/>
              </a:ext>
            </a:extLst>
          </p:cNvPr>
          <p:cNvSpPr>
            <a:spLocks/>
          </p:cNvSpPr>
          <p:nvPr/>
        </p:nvSpPr>
        <p:spPr bwMode="auto">
          <a:xfrm flipH="1">
            <a:off x="4733125" y="3494334"/>
            <a:ext cx="801585" cy="795999"/>
          </a:xfrm>
          <a:prstGeom prst="roundRect">
            <a:avLst>
              <a:gd name="adj" fmla="val 10065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 anchorCtr="0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FFFFFF"/>
                </a:solidFill>
                <a:latin typeface="Gill Sans" charset="0"/>
                <a:ea typeface="ＭＳ Ｐゴシック" charset="0"/>
                <a:cs typeface="Gill Sans" charset="0"/>
              </a:rPr>
              <a:t>Insert test in Nb</a:t>
            </a:r>
            <a:r>
              <a:rPr lang="en-US" sz="1400" baseline="-25000" dirty="0">
                <a:solidFill>
                  <a:srgbClr val="FFFFFF"/>
                </a:solidFill>
                <a:latin typeface="Gill Sans" charset="0"/>
                <a:ea typeface="ＭＳ Ｐゴシック" charset="0"/>
                <a:cs typeface="Gill Sans" charset="0"/>
              </a:rPr>
              <a:t>3</a:t>
            </a:r>
            <a:r>
              <a:rPr lang="en-US" sz="1400" dirty="0">
                <a:solidFill>
                  <a:srgbClr val="FFFFFF"/>
                </a:solidFill>
                <a:latin typeface="Gill Sans" charset="0"/>
                <a:ea typeface="ＭＳ Ｐゴシック" charset="0"/>
                <a:cs typeface="Gill Sans" charset="0"/>
              </a:rPr>
              <a:t>Sn magnet </a:t>
            </a:r>
          </a:p>
        </p:txBody>
      </p:sp>
      <p:sp>
        <p:nvSpPr>
          <p:cNvPr id="19" name="AutoShape 1">
            <a:extLst>
              <a:ext uri="{FF2B5EF4-FFF2-40B4-BE49-F238E27FC236}">
                <a16:creationId xmlns:a16="http://schemas.microsoft.com/office/drawing/2014/main" id="{745F2099-2284-4BF2-B235-FAB44BE36218}"/>
              </a:ext>
            </a:extLst>
          </p:cNvPr>
          <p:cNvSpPr>
            <a:spLocks/>
          </p:cNvSpPr>
          <p:nvPr/>
        </p:nvSpPr>
        <p:spPr bwMode="auto">
          <a:xfrm flipH="1">
            <a:off x="5714998" y="4410413"/>
            <a:ext cx="2890681" cy="627152"/>
          </a:xfrm>
          <a:prstGeom prst="roundRect">
            <a:avLst>
              <a:gd name="adj" fmla="val 10065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 anchorCtr="0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FFFFFF"/>
                </a:solidFill>
                <a:latin typeface="Gill Sans" charset="0"/>
                <a:ea typeface="ＭＳ Ｐゴシック" charset="0"/>
                <a:cs typeface="Gill Sans" charset="0"/>
              </a:rPr>
              <a:t>Fabrication and tests of COMB insert standalone and in 12 T Nb</a:t>
            </a:r>
            <a:r>
              <a:rPr lang="en-US" sz="1400" baseline="-25000" dirty="0">
                <a:solidFill>
                  <a:srgbClr val="FFFFFF"/>
                </a:solidFill>
                <a:latin typeface="Gill Sans" charset="0"/>
                <a:ea typeface="ＭＳ Ｐゴシック" charset="0"/>
                <a:cs typeface="Gill Sans" charset="0"/>
              </a:rPr>
              <a:t>3</a:t>
            </a:r>
            <a:r>
              <a:rPr lang="en-US" sz="1400" dirty="0">
                <a:solidFill>
                  <a:srgbClr val="FFFFFF"/>
                </a:solidFill>
                <a:latin typeface="Gill Sans" charset="0"/>
                <a:ea typeface="ＭＳ Ｐゴシック" charset="0"/>
                <a:cs typeface="Gill Sans" charset="0"/>
              </a:rPr>
              <a:t>Sn magnet </a:t>
            </a:r>
          </a:p>
        </p:txBody>
      </p:sp>
      <p:sp>
        <p:nvSpPr>
          <p:cNvPr id="20" name="AutoShape 1">
            <a:extLst>
              <a:ext uri="{FF2B5EF4-FFF2-40B4-BE49-F238E27FC236}">
                <a16:creationId xmlns:a16="http://schemas.microsoft.com/office/drawing/2014/main" id="{B0F6DF3B-1017-43D2-859C-CB74EA926E76}"/>
              </a:ext>
            </a:extLst>
          </p:cNvPr>
          <p:cNvSpPr>
            <a:spLocks/>
          </p:cNvSpPr>
          <p:nvPr/>
        </p:nvSpPr>
        <p:spPr bwMode="auto">
          <a:xfrm flipH="1">
            <a:off x="189068" y="5882165"/>
            <a:ext cx="5459563" cy="295662"/>
          </a:xfrm>
          <a:prstGeom prst="roundRect">
            <a:avLst>
              <a:gd name="adj" fmla="val 10065"/>
            </a:avLst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 anchorCtr="0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FFFFFF"/>
                </a:solidFill>
                <a:latin typeface="Gill Sans" charset="0"/>
                <a:ea typeface="ＭＳ Ｐゴシック" charset="0"/>
                <a:cs typeface="Gill Sans" charset="0"/>
              </a:rPr>
              <a:t>COMB technology demonstration</a:t>
            </a:r>
          </a:p>
        </p:txBody>
      </p:sp>
      <p:sp>
        <p:nvSpPr>
          <p:cNvPr id="21" name="AutoShape 1">
            <a:extLst>
              <a:ext uri="{FF2B5EF4-FFF2-40B4-BE49-F238E27FC236}">
                <a16:creationId xmlns:a16="http://schemas.microsoft.com/office/drawing/2014/main" id="{BF53DBA7-6008-4D08-A78D-759919700EE2}"/>
              </a:ext>
            </a:extLst>
          </p:cNvPr>
          <p:cNvSpPr>
            <a:spLocks/>
          </p:cNvSpPr>
          <p:nvPr/>
        </p:nvSpPr>
        <p:spPr bwMode="auto">
          <a:xfrm flipH="1">
            <a:off x="5715000" y="5882165"/>
            <a:ext cx="3239930" cy="295662"/>
          </a:xfrm>
          <a:prstGeom prst="roundRect">
            <a:avLst>
              <a:gd name="adj" fmla="val 10065"/>
            </a:avLst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 anchorCtr="0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FFFFFF"/>
                </a:solidFill>
                <a:latin typeface="Gill Sans" charset="0"/>
                <a:ea typeface="ＭＳ Ｐゴシック" charset="0"/>
                <a:cs typeface="Gill Sans" charset="0"/>
              </a:rPr>
              <a:t>HTS performance demonstration</a:t>
            </a:r>
          </a:p>
        </p:txBody>
      </p:sp>
      <p:sp>
        <p:nvSpPr>
          <p:cNvPr id="22" name="AutoShape 1">
            <a:extLst>
              <a:ext uri="{FF2B5EF4-FFF2-40B4-BE49-F238E27FC236}">
                <a16:creationId xmlns:a16="http://schemas.microsoft.com/office/drawing/2014/main" id="{6DE9C278-4345-49B3-86EC-6521462D0EDF}"/>
              </a:ext>
            </a:extLst>
          </p:cNvPr>
          <p:cNvSpPr>
            <a:spLocks/>
          </p:cNvSpPr>
          <p:nvPr/>
        </p:nvSpPr>
        <p:spPr bwMode="auto">
          <a:xfrm flipH="1">
            <a:off x="3177430" y="1762527"/>
            <a:ext cx="2357282" cy="627158"/>
          </a:xfrm>
          <a:prstGeom prst="roundRect">
            <a:avLst>
              <a:gd name="adj" fmla="val 10065"/>
            </a:avLst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 anchorCtr="0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FFFFFF"/>
                </a:solidFill>
                <a:latin typeface="Gill Sans" charset="0"/>
                <a:ea typeface="ＭＳ Ｐゴシック" charset="0"/>
                <a:cs typeface="Gill Sans" charset="0"/>
              </a:rPr>
              <a:t>Procurement of the next generation high-</a:t>
            </a:r>
            <a:r>
              <a:rPr lang="en-US" sz="1400" dirty="0" err="1">
                <a:solidFill>
                  <a:srgbClr val="FFFFFF"/>
                </a:solidFill>
                <a:latin typeface="Gill Sans" charset="0"/>
                <a:ea typeface="ＭＳ Ｐゴシック" charset="0"/>
                <a:cs typeface="Gill Sans" charset="0"/>
              </a:rPr>
              <a:t>I</a:t>
            </a:r>
            <a:r>
              <a:rPr lang="en-US" sz="1400" baseline="-25000" dirty="0" err="1">
                <a:solidFill>
                  <a:srgbClr val="FFFFFF"/>
                </a:solidFill>
                <a:latin typeface="Gill Sans" charset="0"/>
                <a:ea typeface="ＭＳ Ｐゴシック" charset="0"/>
                <a:cs typeface="Gill Sans" charset="0"/>
              </a:rPr>
              <a:t>c</a:t>
            </a:r>
            <a:r>
              <a:rPr lang="en-US" sz="1400" dirty="0">
                <a:solidFill>
                  <a:srgbClr val="FFFFFF"/>
                </a:solidFill>
                <a:latin typeface="Gill Sans" charset="0"/>
                <a:ea typeface="ＭＳ Ｐゴシック" charset="0"/>
                <a:cs typeface="Gill Sans" charset="0"/>
              </a:rPr>
              <a:t> thinner substrate CORC cable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5D7A275-66B6-4F33-9419-C6083B24A46C}"/>
              </a:ext>
            </a:extLst>
          </p:cNvPr>
          <p:cNvGrpSpPr/>
          <p:nvPr/>
        </p:nvGrpSpPr>
        <p:grpSpPr>
          <a:xfrm>
            <a:off x="1753726" y="2478460"/>
            <a:ext cx="191113" cy="1846721"/>
            <a:chOff x="1753726" y="2478460"/>
            <a:chExt cx="221228" cy="1871970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83857E5-6904-45B5-B916-2EEF8505F6F2}"/>
                </a:ext>
              </a:extLst>
            </p:cNvPr>
            <p:cNvCxnSpPr>
              <a:cxnSpLocks/>
            </p:cNvCxnSpPr>
            <p:nvPr/>
          </p:nvCxnSpPr>
          <p:spPr>
            <a:xfrm>
              <a:off x="1974954" y="2478460"/>
              <a:ext cx="0" cy="187197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08A41B9-C214-4751-91F9-E804F7689D60}"/>
                </a:ext>
              </a:extLst>
            </p:cNvPr>
            <p:cNvCxnSpPr/>
            <p:nvPr/>
          </p:nvCxnSpPr>
          <p:spPr>
            <a:xfrm flipH="1">
              <a:off x="1753726" y="2478460"/>
              <a:ext cx="22122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6C43BD8-FD96-4676-98E6-14A2A6F7DD97}"/>
              </a:ext>
            </a:extLst>
          </p:cNvPr>
          <p:cNvGrpSpPr/>
          <p:nvPr/>
        </p:nvGrpSpPr>
        <p:grpSpPr>
          <a:xfrm>
            <a:off x="1551502" y="1809392"/>
            <a:ext cx="587014" cy="2526847"/>
            <a:chOff x="1753726" y="2478460"/>
            <a:chExt cx="221228" cy="1871970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64D5A4F-D86C-411A-B778-174A77F5A1D9}"/>
                </a:ext>
              </a:extLst>
            </p:cNvPr>
            <p:cNvCxnSpPr>
              <a:cxnSpLocks/>
            </p:cNvCxnSpPr>
            <p:nvPr/>
          </p:nvCxnSpPr>
          <p:spPr>
            <a:xfrm>
              <a:off x="1974954" y="2478460"/>
              <a:ext cx="0" cy="187197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C19939-64F7-4ED4-95CF-30E8B4E3E668}"/>
                </a:ext>
              </a:extLst>
            </p:cNvPr>
            <p:cNvCxnSpPr/>
            <p:nvPr/>
          </p:nvCxnSpPr>
          <p:spPr>
            <a:xfrm flipH="1">
              <a:off x="1753726" y="2478460"/>
              <a:ext cx="22122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A9DC13E-9780-49B7-8261-2AB0D841A428}"/>
              </a:ext>
            </a:extLst>
          </p:cNvPr>
          <p:cNvGrpSpPr/>
          <p:nvPr/>
        </p:nvGrpSpPr>
        <p:grpSpPr>
          <a:xfrm>
            <a:off x="1211519" y="3296320"/>
            <a:ext cx="160076" cy="407379"/>
            <a:chOff x="1753726" y="2478460"/>
            <a:chExt cx="221228" cy="1871970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805BD7C-F52A-4D1C-8263-2FA49A1C8485}"/>
                </a:ext>
              </a:extLst>
            </p:cNvPr>
            <p:cNvCxnSpPr>
              <a:cxnSpLocks/>
            </p:cNvCxnSpPr>
            <p:nvPr/>
          </p:nvCxnSpPr>
          <p:spPr>
            <a:xfrm>
              <a:off x="1974954" y="2478460"/>
              <a:ext cx="0" cy="187197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5D7E3F0-6E90-4013-BF5E-59EAEF324496}"/>
                </a:ext>
              </a:extLst>
            </p:cNvPr>
            <p:cNvCxnSpPr/>
            <p:nvPr/>
          </p:nvCxnSpPr>
          <p:spPr>
            <a:xfrm flipH="1">
              <a:off x="1753726" y="2478460"/>
              <a:ext cx="22122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2F39E86-8DCA-4DAF-B26A-D836AE5C00A8}"/>
              </a:ext>
            </a:extLst>
          </p:cNvPr>
          <p:cNvGrpSpPr/>
          <p:nvPr/>
        </p:nvGrpSpPr>
        <p:grpSpPr>
          <a:xfrm>
            <a:off x="1535763" y="3917803"/>
            <a:ext cx="217963" cy="407379"/>
            <a:chOff x="1753726" y="2478460"/>
            <a:chExt cx="221228" cy="1871970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4DA365F-8FE9-48A7-8020-1DBBF623FCE3}"/>
                </a:ext>
              </a:extLst>
            </p:cNvPr>
            <p:cNvCxnSpPr>
              <a:cxnSpLocks/>
            </p:cNvCxnSpPr>
            <p:nvPr/>
          </p:nvCxnSpPr>
          <p:spPr>
            <a:xfrm>
              <a:off x="1974954" y="2478460"/>
              <a:ext cx="0" cy="187197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FE25FD8-E817-4BFF-908C-8CCD3812C0BC}"/>
                </a:ext>
              </a:extLst>
            </p:cNvPr>
            <p:cNvCxnSpPr/>
            <p:nvPr/>
          </p:nvCxnSpPr>
          <p:spPr>
            <a:xfrm flipH="1">
              <a:off x="1753726" y="2478460"/>
              <a:ext cx="22122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5777AB0-0A9E-4E20-A350-05290A830CB6}"/>
              </a:ext>
            </a:extLst>
          </p:cNvPr>
          <p:cNvGrpSpPr/>
          <p:nvPr/>
        </p:nvGrpSpPr>
        <p:grpSpPr>
          <a:xfrm>
            <a:off x="2318476" y="4649760"/>
            <a:ext cx="269866" cy="476453"/>
            <a:chOff x="1753726" y="2478460"/>
            <a:chExt cx="221228" cy="1871970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4C2D12E-DF8A-4332-9910-BFA97B67EC46}"/>
                </a:ext>
              </a:extLst>
            </p:cNvPr>
            <p:cNvCxnSpPr>
              <a:cxnSpLocks/>
            </p:cNvCxnSpPr>
            <p:nvPr/>
          </p:nvCxnSpPr>
          <p:spPr>
            <a:xfrm>
              <a:off x="1974954" y="2478460"/>
              <a:ext cx="0" cy="187197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264516D-A922-407D-9D17-5AC239C9D1BB}"/>
                </a:ext>
              </a:extLst>
            </p:cNvPr>
            <p:cNvCxnSpPr/>
            <p:nvPr/>
          </p:nvCxnSpPr>
          <p:spPr>
            <a:xfrm flipH="1">
              <a:off x="1753726" y="2478460"/>
              <a:ext cx="22122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Diamond 45">
            <a:extLst>
              <a:ext uri="{FF2B5EF4-FFF2-40B4-BE49-F238E27FC236}">
                <a16:creationId xmlns:a16="http://schemas.microsoft.com/office/drawing/2014/main" id="{94CDC5F7-3198-4EE4-8A18-55E4922C5559}"/>
              </a:ext>
            </a:extLst>
          </p:cNvPr>
          <p:cNvSpPr/>
          <p:nvPr/>
        </p:nvSpPr>
        <p:spPr>
          <a:xfrm>
            <a:off x="5531347" y="5470949"/>
            <a:ext cx="234568" cy="234568"/>
          </a:xfrm>
          <a:prstGeom prst="diamond">
            <a:avLst/>
          </a:prstGeom>
          <a:solidFill>
            <a:srgbClr val="7030A0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iamond 46">
            <a:extLst>
              <a:ext uri="{FF2B5EF4-FFF2-40B4-BE49-F238E27FC236}">
                <a16:creationId xmlns:a16="http://schemas.microsoft.com/office/drawing/2014/main" id="{862FE60A-D5BE-47BE-A345-4C5809015A75}"/>
              </a:ext>
            </a:extLst>
          </p:cNvPr>
          <p:cNvSpPr/>
          <p:nvPr/>
        </p:nvSpPr>
        <p:spPr>
          <a:xfrm>
            <a:off x="8605679" y="5475779"/>
            <a:ext cx="234568" cy="234568"/>
          </a:xfrm>
          <a:prstGeom prst="diamond">
            <a:avLst/>
          </a:prstGeom>
          <a:solidFill>
            <a:srgbClr val="7030A0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B09499A-3ED1-4543-84B2-CD026DF40CFA}"/>
              </a:ext>
            </a:extLst>
          </p:cNvPr>
          <p:cNvSpPr txBox="1"/>
          <p:nvPr/>
        </p:nvSpPr>
        <p:spPr>
          <a:xfrm>
            <a:off x="3904436" y="5453811"/>
            <a:ext cx="16573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Technology milestone -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0FD92D7-C77B-4863-8B6F-E1C8C9C29D5D}"/>
              </a:ext>
            </a:extLst>
          </p:cNvPr>
          <p:cNvSpPr txBox="1"/>
          <p:nvPr/>
        </p:nvSpPr>
        <p:spPr>
          <a:xfrm>
            <a:off x="6921998" y="5462021"/>
            <a:ext cx="1754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Performance milestone -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0D74BDA-E3C9-4957-BB13-99D0BC4F6AB2}"/>
              </a:ext>
            </a:extLst>
          </p:cNvPr>
          <p:cNvGrpSpPr/>
          <p:nvPr/>
        </p:nvGrpSpPr>
        <p:grpSpPr>
          <a:xfrm>
            <a:off x="5524879" y="3906553"/>
            <a:ext cx="123752" cy="1547258"/>
            <a:chOff x="1753726" y="2478460"/>
            <a:chExt cx="221228" cy="1871970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3AAA628-E360-4071-ADF9-ABFCAD412AE6}"/>
                </a:ext>
              </a:extLst>
            </p:cNvPr>
            <p:cNvCxnSpPr>
              <a:cxnSpLocks/>
            </p:cNvCxnSpPr>
            <p:nvPr/>
          </p:nvCxnSpPr>
          <p:spPr>
            <a:xfrm>
              <a:off x="1974954" y="2478460"/>
              <a:ext cx="0" cy="187197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DEC3CB4-05DC-44E7-9522-11E285DE8AC0}"/>
                </a:ext>
              </a:extLst>
            </p:cNvPr>
            <p:cNvCxnSpPr/>
            <p:nvPr/>
          </p:nvCxnSpPr>
          <p:spPr>
            <a:xfrm flipH="1">
              <a:off x="1753726" y="2478460"/>
              <a:ext cx="22122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4D9695D-23AF-4FC3-8C76-74AAA6E247DF}"/>
              </a:ext>
            </a:extLst>
          </p:cNvPr>
          <p:cNvGrpSpPr/>
          <p:nvPr/>
        </p:nvGrpSpPr>
        <p:grpSpPr>
          <a:xfrm>
            <a:off x="8601574" y="4754221"/>
            <a:ext cx="114723" cy="710056"/>
            <a:chOff x="1753726" y="2478460"/>
            <a:chExt cx="221228" cy="1871970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6BC8501F-0050-40D1-A0A9-F3F5306B84A8}"/>
                </a:ext>
              </a:extLst>
            </p:cNvPr>
            <p:cNvCxnSpPr>
              <a:cxnSpLocks/>
            </p:cNvCxnSpPr>
            <p:nvPr/>
          </p:nvCxnSpPr>
          <p:spPr>
            <a:xfrm>
              <a:off x="1974954" y="2478460"/>
              <a:ext cx="0" cy="187197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D8EC368-E553-455E-95FC-065280A8FC84}"/>
                </a:ext>
              </a:extLst>
            </p:cNvPr>
            <p:cNvCxnSpPr/>
            <p:nvPr/>
          </p:nvCxnSpPr>
          <p:spPr>
            <a:xfrm flipH="1">
              <a:off x="1753726" y="2478460"/>
              <a:ext cx="22122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51D37BC-D6A0-49E2-AC1D-7FAC6319E030}"/>
              </a:ext>
            </a:extLst>
          </p:cNvPr>
          <p:cNvGrpSpPr/>
          <p:nvPr/>
        </p:nvGrpSpPr>
        <p:grpSpPr>
          <a:xfrm>
            <a:off x="5531347" y="2087738"/>
            <a:ext cx="648791" cy="2297382"/>
            <a:chOff x="1753726" y="2478460"/>
            <a:chExt cx="221228" cy="1871970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56ED3070-248F-4DA3-8AE1-ED4D0DEF0E71}"/>
                </a:ext>
              </a:extLst>
            </p:cNvPr>
            <p:cNvCxnSpPr>
              <a:cxnSpLocks/>
            </p:cNvCxnSpPr>
            <p:nvPr/>
          </p:nvCxnSpPr>
          <p:spPr>
            <a:xfrm>
              <a:off x="1974954" y="2478460"/>
              <a:ext cx="0" cy="187197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A209657-339C-4D53-9BAE-B94E1CD18A27}"/>
                </a:ext>
              </a:extLst>
            </p:cNvPr>
            <p:cNvCxnSpPr/>
            <p:nvPr/>
          </p:nvCxnSpPr>
          <p:spPr>
            <a:xfrm flipH="1">
              <a:off x="1753726" y="2478460"/>
              <a:ext cx="22122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47EA5C9-4C9B-42B3-82F0-9CE2C711FFB1}"/>
              </a:ext>
            </a:extLst>
          </p:cNvPr>
          <p:cNvGrpSpPr/>
          <p:nvPr/>
        </p:nvGrpSpPr>
        <p:grpSpPr>
          <a:xfrm>
            <a:off x="4733125" y="2997359"/>
            <a:ext cx="313826" cy="476453"/>
            <a:chOff x="1753726" y="2478460"/>
            <a:chExt cx="221228" cy="1871970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02037696-D247-45A3-A9C8-E040E9326299}"/>
                </a:ext>
              </a:extLst>
            </p:cNvPr>
            <p:cNvCxnSpPr>
              <a:cxnSpLocks/>
            </p:cNvCxnSpPr>
            <p:nvPr/>
          </p:nvCxnSpPr>
          <p:spPr>
            <a:xfrm>
              <a:off x="1974954" y="2478460"/>
              <a:ext cx="0" cy="187197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8772FAB-9094-4246-8E45-BB1F7302800A}"/>
                </a:ext>
              </a:extLst>
            </p:cNvPr>
            <p:cNvCxnSpPr/>
            <p:nvPr/>
          </p:nvCxnSpPr>
          <p:spPr>
            <a:xfrm flipH="1">
              <a:off x="1753726" y="2478460"/>
              <a:ext cx="22122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44D242B-0156-41B3-A553-D1EC2AAF89E0}"/>
              </a:ext>
            </a:extLst>
          </p:cNvPr>
          <p:cNvGrpSpPr/>
          <p:nvPr/>
        </p:nvGrpSpPr>
        <p:grpSpPr>
          <a:xfrm rot="10800000" flipH="1">
            <a:off x="3177429" y="3316552"/>
            <a:ext cx="505286" cy="2150939"/>
            <a:chOff x="1753726" y="2478460"/>
            <a:chExt cx="221228" cy="1871970"/>
          </a:xfrm>
        </p:grpSpPr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BF6BD6FA-1FD5-4520-99CA-7B5185D50C40}"/>
                </a:ext>
              </a:extLst>
            </p:cNvPr>
            <p:cNvCxnSpPr>
              <a:cxnSpLocks/>
            </p:cNvCxnSpPr>
            <p:nvPr/>
          </p:nvCxnSpPr>
          <p:spPr>
            <a:xfrm>
              <a:off x="1974954" y="2478460"/>
              <a:ext cx="0" cy="187197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8B6B67B-C2B4-4535-A03F-1F71A7996CEE}"/>
                </a:ext>
              </a:extLst>
            </p:cNvPr>
            <p:cNvCxnSpPr/>
            <p:nvPr/>
          </p:nvCxnSpPr>
          <p:spPr>
            <a:xfrm flipH="1">
              <a:off x="1753726" y="2478460"/>
              <a:ext cx="22122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577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26586</TotalTime>
  <Words>505</Words>
  <Application>Microsoft Office PowerPoint</Application>
  <PresentationFormat>On-screen Show (4:3)</PresentationFormat>
  <Paragraphs>55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Gill Sans</vt:lpstr>
      <vt:lpstr>Helvetica</vt:lpstr>
      <vt:lpstr>FNAL_TemplateMac_060514</vt:lpstr>
      <vt:lpstr>Fermilab: Footer Only</vt:lpstr>
      <vt:lpstr>US MDP plans on HTS coil development and test in COMB structure</vt:lpstr>
      <vt:lpstr>A novel magnet technology (proposed in 2019) - Conductor On Molded Barrel (COMB) </vt:lpstr>
      <vt:lpstr>HTS/COMB development</vt:lpstr>
      <vt:lpstr>Roadmap (FY 2020-2023)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HTS inserts</dc:title>
  <dc:creator>Vadim Kashikhin x6546 12305N</dc:creator>
  <cp:lastModifiedBy>Vadim Kashikhin x6546 12305N</cp:lastModifiedBy>
  <cp:revision>267</cp:revision>
  <cp:lastPrinted>2014-01-20T19:40:21Z</cp:lastPrinted>
  <dcterms:created xsi:type="dcterms:W3CDTF">2018-01-02T17:29:26Z</dcterms:created>
  <dcterms:modified xsi:type="dcterms:W3CDTF">2019-10-04T22:41:09Z</dcterms:modified>
</cp:coreProperties>
</file>