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585" r:id="rId2"/>
    <p:sldId id="624" r:id="rId3"/>
    <p:sldId id="620" r:id="rId4"/>
    <p:sldId id="621" r:id="rId5"/>
    <p:sldId id="622" r:id="rId6"/>
    <p:sldId id="623" r:id="rId7"/>
    <p:sldId id="619" r:id="rId8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0" userDrawn="1">
          <p15:clr>
            <a:srgbClr val="A4A3A4"/>
          </p15:clr>
        </p15:guide>
        <p15:guide id="2" orient="horz" pos="1010" userDrawn="1">
          <p15:clr>
            <a:srgbClr val="A4A3A4"/>
          </p15:clr>
        </p15:guide>
        <p15:guide id="3" orient="horz" pos="3630" userDrawn="1">
          <p15:clr>
            <a:srgbClr val="A4A3A4"/>
          </p15:clr>
        </p15:guide>
        <p15:guide id="4" orient="horz" pos="2309" userDrawn="1">
          <p15:clr>
            <a:srgbClr val="A4A3A4"/>
          </p15:clr>
        </p15:guide>
        <p15:guide id="5" pos="4103" userDrawn="1">
          <p15:clr>
            <a:srgbClr val="A4A3A4"/>
          </p15:clr>
        </p15:guide>
        <p15:guide id="6" pos="221" userDrawn="1">
          <p15:clr>
            <a:srgbClr val="A4A3A4"/>
          </p15:clr>
        </p15:guide>
        <p15:guide id="7" userDrawn="1">
          <p15:clr>
            <a:srgbClr val="A4A3A4"/>
          </p15:clr>
        </p15:guide>
        <p15:guide id="8" pos="1556" userDrawn="1">
          <p15:clr>
            <a:srgbClr val="A4A3A4"/>
          </p15:clr>
        </p15:guide>
        <p15:guide id="9" pos="2917" userDrawn="1">
          <p15:clr>
            <a:srgbClr val="A4A3A4"/>
          </p15:clr>
        </p15:guide>
        <p15:guide id="10" pos="2759" userDrawn="1">
          <p15:clr>
            <a:srgbClr val="A4A3A4"/>
          </p15:clr>
        </p15:guide>
        <p15:guide id="11" pos="2139" userDrawn="1">
          <p15:clr>
            <a:srgbClr val="A4A3A4"/>
          </p15:clr>
        </p15:guide>
        <p15:guide id="12" pos="1403" userDrawn="1">
          <p15:clr>
            <a:srgbClr val="A4A3A4"/>
          </p15:clr>
        </p15:guide>
        <p15:guide id="13" orient="horz" pos="1920" userDrawn="1">
          <p15:clr>
            <a:srgbClr val="A4A3A4"/>
          </p15:clr>
        </p15:guide>
        <p15:guide id="14" orient="horz" pos="758" userDrawn="1">
          <p15:clr>
            <a:srgbClr val="A4A3A4"/>
          </p15:clr>
        </p15:guide>
        <p15:guide id="15" orient="horz" pos="2723" userDrawn="1">
          <p15:clr>
            <a:srgbClr val="A4A3A4"/>
          </p15:clr>
        </p15:guide>
        <p15:guide id="16" orient="horz" pos="17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3399"/>
    <a:srgbClr val="203BE2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85619" autoAdjust="0"/>
  </p:normalViewPr>
  <p:slideViewPr>
    <p:cSldViewPr snapToGrid="0" snapToObjects="1">
      <p:cViewPr varScale="1">
        <p:scale>
          <a:sx n="148" d="100"/>
          <a:sy n="148" d="100"/>
        </p:scale>
        <p:origin x="2576" y="192"/>
      </p:cViewPr>
      <p:guideLst>
        <p:guide orient="horz" pos="2560"/>
        <p:guide orient="horz" pos="1010"/>
        <p:guide orient="horz" pos="3630"/>
        <p:guide orient="horz" pos="2309"/>
        <p:guide pos="4103"/>
        <p:guide pos="221"/>
        <p:guide/>
        <p:guide pos="1556"/>
        <p:guide pos="2917"/>
        <p:guide pos="2759"/>
        <p:guide pos="2139"/>
        <p:guide pos="1403"/>
        <p:guide orient="horz" pos="1920"/>
        <p:guide orient="horz" pos="758"/>
        <p:guide orient="horz" pos="2723"/>
        <p:guide orient="horz" pos="17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D2C41-C2D0-FF45-8B99-3885B7F78EB1}" type="datetimeFigureOut">
              <a:rPr lang="en-US" smtClean="0"/>
              <a:t>10/31/19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AC406-2681-664E-BB07-370330405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68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48ED6-3360-EB40-9D40-476C2156E9E8}" type="datetimeFigureOut">
              <a:rPr lang="en-US" smtClean="0"/>
              <a:t>10/31/19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10DA6-9909-7D4F-83A2-7593F71DDB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2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10DA6-9909-7D4F-83A2-7593F71DDB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4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0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0714_001-2-Edit_blueppt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"/>
            <a:ext cx="6858000" cy="473529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668955"/>
            <a:ext cx="6858000" cy="1066341"/>
          </a:xfrm>
          <a:prstGeom prst="rect">
            <a:avLst/>
          </a:prstGeom>
          <a:gradFill>
            <a:gsLst>
              <a:gs pos="0">
                <a:schemeClr val="tx2">
                  <a:alpha val="61000"/>
                </a:schemeClr>
              </a:gs>
              <a:gs pos="100000">
                <a:schemeClr val="accent3"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094" y="3668955"/>
            <a:ext cx="6169819" cy="603789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  <a:cs typeface="Helvetic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05280"/>
            <a:ext cx="6858000" cy="1447480"/>
          </a:xfrm>
          <a:prstGeom prst="rect">
            <a:avLst/>
          </a:prstGeom>
          <a:solidFill>
            <a:srgbClr val="00395A">
              <a:alpha val="9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44094" y="1038470"/>
            <a:ext cx="6169820" cy="11811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2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48" y="139981"/>
            <a:ext cx="2124192" cy="76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" y="0"/>
            <a:ext cx="6857999" cy="85725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410" y="0"/>
            <a:ext cx="523859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7594" y="4800602"/>
            <a:ext cx="387506" cy="273844"/>
          </a:xfrm>
        </p:spPr>
        <p:txBody>
          <a:bodyPr/>
          <a:lstStyle>
            <a:lvl1pPr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94" y="92636"/>
            <a:ext cx="1534216" cy="5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0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018" y="1598138"/>
            <a:ext cx="5829970" cy="11025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868" y="2914987"/>
            <a:ext cx="4800266" cy="1314338"/>
          </a:xfrm>
        </p:spPr>
        <p:txBody>
          <a:bodyPr/>
          <a:lstStyle>
            <a:lvl1pPr marL="0" indent="0" algn="ctr">
              <a:buNone/>
              <a:defRPr/>
            </a:lvl1pPr>
            <a:lvl2pPr marL="241093" indent="0" algn="ctr">
              <a:buNone/>
              <a:defRPr/>
            </a:lvl2pPr>
            <a:lvl3pPr marL="482186" indent="0" algn="ctr">
              <a:buNone/>
              <a:defRPr/>
            </a:lvl3pPr>
            <a:lvl4pPr marL="723279" indent="0" algn="ctr">
              <a:buNone/>
              <a:defRPr/>
            </a:lvl4pPr>
            <a:lvl5pPr marL="964372" indent="0" algn="ctr">
              <a:buNone/>
              <a:defRPr/>
            </a:lvl5pPr>
            <a:lvl6pPr marL="1205465" indent="0" algn="ctr">
              <a:buNone/>
              <a:defRPr/>
            </a:lvl6pPr>
            <a:lvl7pPr marL="1446558" indent="0" algn="ctr">
              <a:buNone/>
              <a:defRPr/>
            </a:lvl7pPr>
            <a:lvl8pPr marL="1687651" indent="0" algn="ctr">
              <a:buNone/>
              <a:defRPr/>
            </a:lvl8pPr>
            <a:lvl9pPr marL="192874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21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44104" y="4767264"/>
            <a:ext cx="21717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14D7-8449-4DA0-9772-C31010F36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47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8C41A-7A0A-A74C-A765-4BF8AA94B2B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185738" y="1045370"/>
            <a:ext cx="6459141" cy="339209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662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85725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7597" y="4767264"/>
            <a:ext cx="3875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898989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19040" y="-106972"/>
            <a:ext cx="7085621" cy="5353494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347" y="4742833"/>
            <a:ext cx="6874649" cy="4095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62" tIns="34282" rIns="68562" bIns="34282" anchor="ctr"/>
          <a:lstStyle/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342812">
              <a:defRPr/>
            </a:pPr>
            <a:endParaRPr lang="en-US" sz="135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982" y="4843398"/>
            <a:ext cx="1177851" cy="19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6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3" r:id="rId4"/>
    <p:sldLayoutId id="2147483689" r:id="rId5"/>
    <p:sldLayoutId id="2147483690" r:id="rId6"/>
  </p:sldLayoutIdLst>
  <p:hf hdr="0" ftr="0" dt="0"/>
  <p:txStyles>
    <p:titleStyle>
      <a:lvl1pPr algn="ctr" defTabSz="342900" rtl="0" eaLnBrk="1" latinLnBrk="0" hangingPunct="1">
        <a:spcBef>
          <a:spcPct val="0"/>
        </a:spcBef>
        <a:buNone/>
        <a:defRPr sz="21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Courier New"/>
        <a:buChar char="o"/>
        <a:defRPr sz="1500" kern="1200">
          <a:solidFill>
            <a:srgbClr val="1F497D"/>
          </a:solidFill>
          <a:latin typeface="+mj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rgbClr val="1F497D"/>
          </a:solidFill>
          <a:latin typeface="+mj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F497D"/>
          </a:solidFill>
          <a:latin typeface="+mj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1F497D"/>
          </a:solidFill>
          <a:latin typeface="+mj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4094" y="3094264"/>
            <a:ext cx="6169819" cy="935393"/>
          </a:xfrm>
        </p:spPr>
        <p:txBody>
          <a:bodyPr>
            <a:normAutofit/>
          </a:bodyPr>
          <a:lstStyle/>
          <a:p>
            <a:r>
              <a:rPr lang="en-US" sz="1500" dirty="0">
                <a:latin typeface="+mj-lt"/>
              </a:rPr>
              <a:t>Diego Arbelaez</a:t>
            </a:r>
          </a:p>
          <a:p>
            <a:r>
              <a:rPr lang="en-US" sz="1600" dirty="0">
                <a:latin typeface="+mj-lt"/>
              </a:rPr>
              <a:t>U.S. Magnet Development Program</a:t>
            </a:r>
          </a:p>
          <a:p>
            <a:r>
              <a:rPr lang="en-US" sz="1600" dirty="0">
                <a:solidFill>
                  <a:srgbClr val="FFFFFF"/>
                </a:solidFill>
                <a:latin typeface="+mj-lt"/>
              </a:rPr>
              <a:t>MDP weekly meeting, 10/30/2019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2046" y="1224371"/>
            <a:ext cx="6513913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50" dirty="0">
                <a:solidFill>
                  <a:srgbClr val="FFFFFF"/>
                </a:solidFill>
                <a:latin typeface="+mj-lt"/>
              </a:rPr>
              <a:t>First discussion on an updated Nb3Sn CCT Roadmap</a:t>
            </a:r>
          </a:p>
        </p:txBody>
      </p:sp>
    </p:spTree>
    <p:extLst>
      <p:ext uri="{BB962C8B-B14F-4D97-AF65-F5344CB8AC3E}">
        <p14:creationId xmlns:p14="http://schemas.microsoft.com/office/powerpoint/2010/main" val="326649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89724"/>
            <a:ext cx="6172200" cy="339447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CCT approach has been adopted as a method that provides stress management and simplifies the fabrication of superconducting magnets</a:t>
            </a:r>
          </a:p>
          <a:p>
            <a:r>
              <a:rPr lang="en-US" dirty="0"/>
              <a:t>Operation of model magnets with a bore field of ~ 9T and a large bore (90 mm) has been successfully demonstrated with CCT4/5</a:t>
            </a:r>
          </a:p>
          <a:p>
            <a:r>
              <a:rPr lang="en-US" dirty="0"/>
              <a:t>Program is currently focused on understanding training in these magnets with applicability to other magnet designs as well (especially those pursuing stress management approaches)</a:t>
            </a:r>
          </a:p>
          <a:p>
            <a:pPr lvl="1"/>
            <a:r>
              <a:rPr lang="en-US" dirty="0"/>
              <a:t>Subscale magnet testing to improve understanding and develop new fabrication/assembly technologies</a:t>
            </a:r>
          </a:p>
          <a:p>
            <a:pPr lvl="1"/>
            <a:r>
              <a:rPr lang="en-US" dirty="0"/>
              <a:t>Modeling efforts are ongoing to improve understanding of training sources and performance limits</a:t>
            </a:r>
          </a:p>
          <a:p>
            <a:r>
              <a:rPr lang="en-US" dirty="0"/>
              <a:t>Future model magnets will use input from subscale program and improved modeling approaches as well as input from HTS programs within MDP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8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Nb</a:t>
            </a:r>
            <a:r>
              <a:rPr lang="en-US" baseline="-25000" dirty="0"/>
              <a:t>3</a:t>
            </a:r>
            <a:r>
              <a:rPr lang="en-US" dirty="0"/>
              <a:t>Sn Subscale CCT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89724"/>
            <a:ext cx="6172200" cy="33944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Goals</a:t>
            </a:r>
          </a:p>
          <a:p>
            <a:r>
              <a:rPr lang="en-US" dirty="0"/>
              <a:t>Improve understanding of magnet mechanics and training behavior in stress-managed magnet approach</a:t>
            </a:r>
          </a:p>
          <a:p>
            <a:r>
              <a:rPr lang="en-US" dirty="0"/>
              <a:t>Provide feedback for magnet technology, modeling, and design at a rapid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Subscale Magnet Approach</a:t>
            </a:r>
          </a:p>
          <a:p>
            <a:r>
              <a:rPr lang="en-US" dirty="0"/>
              <a:t>Small standalone magnets (can be tested in small cryostat)</a:t>
            </a:r>
          </a:p>
          <a:p>
            <a:r>
              <a:rPr lang="en-US" dirty="0"/>
              <a:t>Take advantage of maximum pinning force for Nb</a:t>
            </a:r>
            <a:r>
              <a:rPr lang="en-US" baseline="-25000" dirty="0"/>
              <a:t>3</a:t>
            </a:r>
            <a:r>
              <a:rPr lang="en-US" dirty="0"/>
              <a:t>Sn conductors at lower field to operate at high Lorentz force</a:t>
            </a:r>
          </a:p>
          <a:p>
            <a:r>
              <a:rPr lang="en-US" dirty="0"/>
              <a:t>High Lorenz force + mandrel design choices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approximate stress in higher field magnets with similar margin</a:t>
            </a:r>
          </a:p>
          <a:p>
            <a:r>
              <a:rPr lang="en-US" dirty="0"/>
              <a:t>Subscale magnets will also be a testbed for novel instrumentation techniques (i.e. acoustics, quench antennas, fiber optic sensors, …)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Modeling of CCT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89724"/>
            <a:ext cx="6172200" cy="3394472"/>
          </a:xfrm>
        </p:spPr>
        <p:txBody>
          <a:bodyPr>
            <a:normAutofit/>
          </a:bodyPr>
          <a:lstStyle/>
          <a:p>
            <a:r>
              <a:rPr lang="en-US" dirty="0"/>
              <a:t>Stress management approaches to high field magnets add new interfaces between coil and support mechanism (e.g. channels in CCT mandrel) </a:t>
            </a:r>
          </a:p>
          <a:p>
            <a:r>
              <a:rPr lang="en-US" dirty="0"/>
              <a:t>Interfaces are usually not well defined since the interface stress may exceed the bond strength of the interface</a:t>
            </a:r>
          </a:p>
          <a:p>
            <a:r>
              <a:rPr lang="en-US" dirty="0"/>
              <a:t>Improved modeling is needed to understand the impact on the energy release and change in stress on the coils due to interface failure</a:t>
            </a:r>
          </a:p>
          <a:p>
            <a:r>
              <a:rPr lang="en-US" dirty="0"/>
              <a:t>Synergistic with material studies being performed within MDP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9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“Large” CCT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63" y="981481"/>
            <a:ext cx="6515100" cy="3366597"/>
          </a:xfrm>
        </p:spPr>
        <p:txBody>
          <a:bodyPr>
            <a:noAutofit/>
          </a:bodyPr>
          <a:lstStyle/>
          <a:p>
            <a:r>
              <a:rPr lang="en-US" dirty="0"/>
              <a:t>Plan presented at previous MDP meeting</a:t>
            </a:r>
          </a:p>
          <a:p>
            <a:pPr lvl="1"/>
            <a:r>
              <a:rPr lang="en-US" sz="1600" dirty="0"/>
              <a:t>4 layers</a:t>
            </a:r>
          </a:p>
          <a:p>
            <a:pPr lvl="1"/>
            <a:r>
              <a:rPr lang="en-US" sz="1600" dirty="0"/>
              <a:t>Bore field of 12 </a:t>
            </a:r>
            <a:r>
              <a:rPr lang="mr-IN" sz="1600" dirty="0"/>
              <a:t>–</a:t>
            </a:r>
            <a:r>
              <a:rPr lang="en-US" sz="1600" dirty="0"/>
              <a:t> 13 T for standalone operation</a:t>
            </a:r>
          </a:p>
          <a:p>
            <a:pPr lvl="1"/>
            <a:r>
              <a:rPr lang="en-US" sz="1600" dirty="0"/>
              <a:t>Bore diameter: 90 </a:t>
            </a:r>
            <a:r>
              <a:rPr lang="mr-IN" sz="1600" dirty="0"/>
              <a:t>–</a:t>
            </a:r>
            <a:r>
              <a:rPr lang="en-US" sz="1600" dirty="0"/>
              <a:t> 120 mm</a:t>
            </a:r>
          </a:p>
          <a:p>
            <a:r>
              <a:rPr lang="en-US" dirty="0"/>
              <a:t>Design study is required before finalizing parameters</a:t>
            </a:r>
          </a:p>
          <a:p>
            <a:r>
              <a:rPr lang="en-US" dirty="0"/>
              <a:t>Field strength and bore size needs input from HTS programs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Goals:</a:t>
            </a:r>
          </a:p>
          <a:p>
            <a:r>
              <a:rPr lang="en-US" dirty="0"/>
              <a:t>Demonstrate scale up for more than two layers</a:t>
            </a:r>
          </a:p>
          <a:p>
            <a:r>
              <a:rPr lang="en-US" dirty="0"/>
              <a:t>Demonstrate feasibility of CCT at higher field with a large bore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Nb</a:t>
            </a:r>
            <a:r>
              <a:rPr lang="en-US" baseline="-25000" dirty="0"/>
              <a:t>3</a:t>
            </a:r>
            <a:r>
              <a:rPr lang="en-US" dirty="0"/>
              <a:t>Sn CCT as HTS Hybrid </a:t>
            </a:r>
            <a:r>
              <a:rPr lang="en-US" dirty="0" err="1"/>
              <a:t>Outsert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89724"/>
            <a:ext cx="6172200" cy="3394472"/>
          </a:xfrm>
        </p:spPr>
        <p:txBody>
          <a:bodyPr>
            <a:normAutofit/>
          </a:bodyPr>
          <a:lstStyle/>
          <a:p>
            <a:r>
              <a:rPr lang="en-US" dirty="0"/>
              <a:t>It is important for the HTS programs to gain experience with applied external field (i.e. probe HTS magnet behavior at higher field and under higher stress)</a:t>
            </a:r>
          </a:p>
          <a:p>
            <a:r>
              <a:rPr lang="en-US" dirty="0"/>
              <a:t>CCT5 magnet has a large bore and moderate field strength (8.5 T with 90 mm bore) and is a possible candidate to do early hybrid testing</a:t>
            </a:r>
          </a:p>
          <a:p>
            <a:r>
              <a:rPr lang="en-US" dirty="0"/>
              <a:t>CCT6 would be designed to allow for hybrid testing with a higher field and/or bore size than CCT5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7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Nb</a:t>
            </a:r>
            <a:r>
              <a:rPr lang="en-US" baseline="-25000" dirty="0"/>
              <a:t>3</a:t>
            </a:r>
            <a:r>
              <a:rPr lang="en-US" dirty="0"/>
              <a:t>Sn CCT Roadmap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783026"/>
              </p:ext>
            </p:extLst>
          </p:nvPr>
        </p:nvGraphicFramePr>
        <p:xfrm>
          <a:off x="646017" y="1046295"/>
          <a:ext cx="6211985" cy="280036"/>
        </p:xfrm>
        <a:graphic>
          <a:graphicData uri="http://schemas.openxmlformats.org/drawingml/2006/table">
            <a:tbl>
              <a:tblPr firstRow="1" bandRow="1"/>
              <a:tblGrid>
                <a:gridCol w="1242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397">
                  <a:extLst>
                    <a:ext uri="{9D8B030D-6E8A-4147-A177-3AD203B41FA5}">
                      <a16:colId xmlns:a16="http://schemas.microsoft.com/office/drawing/2014/main" val="2628442299"/>
                    </a:ext>
                  </a:extLst>
                </a:gridCol>
                <a:gridCol w="1242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2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0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en-US" sz="1500" dirty="0"/>
                        <a:t>2019</a:t>
                      </a:r>
                    </a:p>
                  </a:txBody>
                  <a:tcPr marL="51435" marR="51435" marT="25718" marB="2571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algn="ctr"/>
                      <a:r>
                        <a:rPr lang="en-US" sz="1500" dirty="0"/>
                        <a:t>2020</a:t>
                      </a:r>
                    </a:p>
                  </a:txBody>
                  <a:tcPr marL="51435" marR="51435" marT="25718" marB="2571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51435" marR="51435" marT="25718" marB="2571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Franklin Gothic Book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51435" marR="51435" marT="25718" marB="2571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Franklin Gothic Book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51435" marR="51435" marT="25718" marB="2571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793760" y="1794883"/>
            <a:ext cx="1436069" cy="2743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defTabSz="685800">
              <a:defRPr/>
            </a:pPr>
            <a:endParaRPr lang="en-US" sz="1200" kern="0" dirty="0">
              <a:solidFill>
                <a:srgbClr val="1F497D"/>
              </a:solidFill>
              <a:latin typeface="Franklin Gothic Medium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87043" y="2197930"/>
            <a:ext cx="594629" cy="27699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defTabSz="685800">
              <a:defRPr/>
            </a:pPr>
            <a:endParaRPr lang="en-US" sz="1200" kern="0" dirty="0">
              <a:solidFill>
                <a:srgbClr val="1F497D"/>
              </a:solidFill>
              <a:latin typeface="Franklin Gothic Medium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46261" y="2588632"/>
            <a:ext cx="883568" cy="29202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defTabSz="685800">
              <a:defRPr/>
            </a:pPr>
            <a:endParaRPr lang="en-US" sz="1200" kern="0" dirty="0">
              <a:solidFill>
                <a:srgbClr val="1F497D"/>
              </a:solidFill>
              <a:latin typeface="Franklin Gothic Medium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29829" y="1794884"/>
            <a:ext cx="815252" cy="274320"/>
          </a:xfrm>
          <a:prstGeom prst="rect">
            <a:avLst/>
          </a:prstGeom>
          <a:solidFill>
            <a:srgbClr val="FFC000">
              <a:alpha val="61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defTabSz="685800">
              <a:defRPr/>
            </a:pPr>
            <a:endParaRPr lang="en-US" sz="1200" kern="0" dirty="0">
              <a:solidFill>
                <a:srgbClr val="1F497D"/>
              </a:solidFill>
              <a:latin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825" y="1781080"/>
            <a:ext cx="1290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Subscale CCTs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6825" y="2184856"/>
            <a:ext cx="1633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Improved Modeling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6825" y="2588632"/>
            <a:ext cx="1763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CCT6 Design Studies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08222" y="3839181"/>
            <a:ext cx="2067919" cy="27699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defTabSz="685800">
              <a:defRPr/>
            </a:pPr>
            <a:endParaRPr lang="en-US" sz="1200" kern="0" dirty="0">
              <a:solidFill>
                <a:srgbClr val="1F497D"/>
              </a:solidFill>
              <a:latin typeface="Franklin Gothic Medium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6825" y="3819126"/>
            <a:ext cx="3170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Possible Approach: CCT5 + HTS inserts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9272" y="1370339"/>
            <a:ext cx="216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Nb</a:t>
            </a:r>
            <a:r>
              <a:rPr lang="en-US" baseline="-25000" dirty="0"/>
              <a:t>3</a:t>
            </a:r>
            <a:r>
              <a:rPr lang="en-US" dirty="0"/>
              <a:t>Sn CCT Program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191590" y="3007796"/>
            <a:ext cx="1960238" cy="27699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defTabSz="685800">
              <a:defRPr/>
            </a:pPr>
            <a:endParaRPr lang="en-US" sz="1200" kern="0" dirty="0">
              <a:solidFill>
                <a:srgbClr val="1F497D"/>
              </a:solidFill>
              <a:latin typeface="Franklin Gothic Medium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272" y="2992407"/>
            <a:ext cx="2390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CCT6 Fabrication and Testing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6825" y="4238135"/>
            <a:ext cx="3125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Possible Approach: CCT6 + HTS inserts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51828" y="4238135"/>
            <a:ext cx="1706172" cy="27699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defTabSz="685800">
              <a:defRPr/>
            </a:pPr>
            <a:endParaRPr lang="en-US" sz="1200" kern="0" dirty="0">
              <a:solidFill>
                <a:srgbClr val="1F497D"/>
              </a:solidFill>
              <a:latin typeface="Franklin Gothic Medium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9272" y="3370201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HTS Hybrid with Nb</a:t>
            </a:r>
            <a:r>
              <a:rPr lang="en-US" baseline="-25000" dirty="0"/>
              <a:t>3</a:t>
            </a:r>
            <a:r>
              <a:rPr lang="en-US" dirty="0"/>
              <a:t>Sn CCT </a:t>
            </a:r>
            <a:r>
              <a:rPr lang="en-US" dirty="0" err="1"/>
              <a:t>outsert</a:t>
            </a:r>
            <a:r>
              <a:rPr lang="en-US" dirty="0"/>
              <a:t> </a:t>
            </a:r>
          </a:p>
        </p:txBody>
      </p:sp>
      <p:cxnSp>
        <p:nvCxnSpPr>
          <p:cNvPr id="10" name="Elbow Connector 9"/>
          <p:cNvCxnSpPr/>
          <p:nvPr/>
        </p:nvCxnSpPr>
        <p:spPr>
          <a:xfrm>
            <a:off x="1793760" y="1946282"/>
            <a:ext cx="521244" cy="3864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>
          <a:xfrm>
            <a:off x="1976692" y="1946282"/>
            <a:ext cx="879666" cy="814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3486"/>
      </p:ext>
    </p:extLst>
  </p:cSld>
  <p:clrMapOvr>
    <a:masterClrMapping/>
  </p:clrMapOvr>
</p:sld>
</file>

<file path=ppt/theme/theme1.xml><?xml version="1.0" encoding="utf-8"?>
<a:theme xmlns:a="http://schemas.openxmlformats.org/drawingml/2006/main" name="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76347</TotalTime>
  <Words>527</Words>
  <Application>Microsoft Macintosh PowerPoint</Application>
  <PresentationFormat>Custom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Franklin Gothic Book</vt:lpstr>
      <vt:lpstr>Franklin Gothic Medium</vt:lpstr>
      <vt:lpstr>Wingdings</vt:lpstr>
      <vt:lpstr>ATAP No Footer</vt:lpstr>
      <vt:lpstr>PowerPoint Presentation</vt:lpstr>
      <vt:lpstr>Introduction</vt:lpstr>
      <vt:lpstr>Nb3Sn Subscale CCT</vt:lpstr>
      <vt:lpstr>Improved Modeling of CCT</vt:lpstr>
      <vt:lpstr>Next “Large” CCT Model</vt:lpstr>
      <vt:lpstr>Nb3Sn CCT as HTS Hybrid Outsert</vt:lpstr>
      <vt:lpstr>Nb3Sn CCT Roadmap</vt:lpstr>
    </vt:vector>
  </TitlesOfParts>
  <Company>Lawrence Berkekley Nationl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ltsw19</dc:title>
  <dc:creator>xrwang</dc:creator>
  <cp:lastModifiedBy>Soren Prestemon</cp:lastModifiedBy>
  <cp:revision>4815</cp:revision>
  <cp:lastPrinted>2019-10-29T21:54:33Z</cp:lastPrinted>
  <dcterms:created xsi:type="dcterms:W3CDTF">2015-07-10T17:44:33Z</dcterms:created>
  <dcterms:modified xsi:type="dcterms:W3CDTF">2019-10-31T18:32:45Z</dcterms:modified>
</cp:coreProperties>
</file>