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9"/>
  </p:notesMasterIdLst>
  <p:handoutMasterIdLst>
    <p:handoutMasterId r:id="rId40"/>
  </p:handoutMasterIdLst>
  <p:sldIdLst>
    <p:sldId id="585" r:id="rId2"/>
    <p:sldId id="688" r:id="rId3"/>
    <p:sldId id="624" r:id="rId4"/>
    <p:sldId id="385" r:id="rId5"/>
    <p:sldId id="374" r:id="rId6"/>
    <p:sldId id="386" r:id="rId7"/>
    <p:sldId id="689" r:id="rId8"/>
    <p:sldId id="388" r:id="rId9"/>
    <p:sldId id="389" r:id="rId10"/>
    <p:sldId id="390" r:id="rId11"/>
    <p:sldId id="393" r:id="rId12"/>
    <p:sldId id="380" r:id="rId13"/>
    <p:sldId id="382" r:id="rId14"/>
    <p:sldId id="387" r:id="rId15"/>
    <p:sldId id="294" r:id="rId16"/>
    <p:sldId id="691" r:id="rId17"/>
    <p:sldId id="692" r:id="rId18"/>
    <p:sldId id="693" r:id="rId19"/>
    <p:sldId id="256" r:id="rId20"/>
    <p:sldId id="698" r:id="rId21"/>
    <p:sldId id="699" r:id="rId22"/>
    <p:sldId id="700" r:id="rId23"/>
    <p:sldId id="694" r:id="rId24"/>
    <p:sldId id="258" r:id="rId25"/>
    <p:sldId id="259" r:id="rId26"/>
    <p:sldId id="261" r:id="rId27"/>
    <p:sldId id="264" r:id="rId28"/>
    <p:sldId id="695" r:id="rId29"/>
    <p:sldId id="696" r:id="rId30"/>
    <p:sldId id="697" r:id="rId31"/>
    <p:sldId id="262" r:id="rId32"/>
    <p:sldId id="263" r:id="rId33"/>
    <p:sldId id="690" r:id="rId34"/>
    <p:sldId id="384" r:id="rId35"/>
    <p:sldId id="287" r:id="rId36"/>
    <p:sldId id="295" r:id="rId37"/>
    <p:sldId id="297" r:id="rId38"/>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0" userDrawn="1">
          <p15:clr>
            <a:srgbClr val="A4A3A4"/>
          </p15:clr>
        </p15:guide>
        <p15:guide id="2" orient="horz" pos="1010" userDrawn="1">
          <p15:clr>
            <a:srgbClr val="A4A3A4"/>
          </p15:clr>
        </p15:guide>
        <p15:guide id="3" orient="horz" pos="3630" userDrawn="1">
          <p15:clr>
            <a:srgbClr val="A4A3A4"/>
          </p15:clr>
        </p15:guide>
        <p15:guide id="4" orient="horz" pos="2309" userDrawn="1">
          <p15:clr>
            <a:srgbClr val="A4A3A4"/>
          </p15:clr>
        </p15:guide>
        <p15:guide id="5" pos="4103" userDrawn="1">
          <p15:clr>
            <a:srgbClr val="A4A3A4"/>
          </p15:clr>
        </p15:guide>
        <p15:guide id="6" pos="221" userDrawn="1">
          <p15:clr>
            <a:srgbClr val="A4A3A4"/>
          </p15:clr>
        </p15:guide>
        <p15:guide id="7" userDrawn="1">
          <p15:clr>
            <a:srgbClr val="A4A3A4"/>
          </p15:clr>
        </p15:guide>
        <p15:guide id="8" pos="1556" userDrawn="1">
          <p15:clr>
            <a:srgbClr val="A4A3A4"/>
          </p15:clr>
        </p15:guide>
        <p15:guide id="9" pos="2917" userDrawn="1">
          <p15:clr>
            <a:srgbClr val="A4A3A4"/>
          </p15:clr>
        </p15:guide>
        <p15:guide id="10" pos="2759" userDrawn="1">
          <p15:clr>
            <a:srgbClr val="A4A3A4"/>
          </p15:clr>
        </p15:guide>
        <p15:guide id="11" pos="2139" userDrawn="1">
          <p15:clr>
            <a:srgbClr val="A4A3A4"/>
          </p15:clr>
        </p15:guide>
        <p15:guide id="12" pos="1403" userDrawn="1">
          <p15:clr>
            <a:srgbClr val="A4A3A4"/>
          </p15:clr>
        </p15:guide>
        <p15:guide id="13" orient="horz" pos="1920" userDrawn="1">
          <p15:clr>
            <a:srgbClr val="A4A3A4"/>
          </p15:clr>
        </p15:guide>
        <p15:guide id="14" orient="horz" pos="758" userDrawn="1">
          <p15:clr>
            <a:srgbClr val="A4A3A4"/>
          </p15:clr>
        </p15:guide>
        <p15:guide id="15" orient="horz" pos="2723" userDrawn="1">
          <p15:clr>
            <a:srgbClr val="A4A3A4"/>
          </p15:clr>
        </p15:guide>
        <p15:guide id="16" orient="horz" pos="173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3399"/>
    <a:srgbClr val="203BE2"/>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1"/>
    <p:restoredTop sz="85619" autoAdjust="0"/>
  </p:normalViewPr>
  <p:slideViewPr>
    <p:cSldViewPr snapToGrid="0" snapToObjects="1">
      <p:cViewPr varScale="1">
        <p:scale>
          <a:sx n="148" d="100"/>
          <a:sy n="148" d="100"/>
        </p:scale>
        <p:origin x="2576" y="232"/>
      </p:cViewPr>
      <p:guideLst>
        <p:guide orient="horz" pos="2560"/>
        <p:guide orient="horz" pos="1010"/>
        <p:guide orient="horz" pos="3630"/>
        <p:guide orient="horz" pos="2309"/>
        <p:guide pos="4103"/>
        <p:guide pos="221"/>
        <p:guide/>
        <p:guide pos="1556"/>
        <p:guide pos="2917"/>
        <p:guide pos="2759"/>
        <p:guide pos="2139"/>
        <p:guide pos="1403"/>
        <p:guide orient="horz" pos="1920"/>
        <p:guide orient="horz" pos="758"/>
        <p:guide orient="horz" pos="2723"/>
        <p:guide orient="horz" pos="1732"/>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9D2C41-C2D0-FF45-8B99-3885B7F78EB1}" type="datetimeFigureOut">
              <a:rPr lang="en-US" smtClean="0"/>
              <a:t>10/30/19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AC406-2681-664E-BB07-370330405AEA}" type="slidenum">
              <a:rPr lang="en-US" smtClean="0"/>
              <a:t>‹#›</a:t>
            </a:fld>
            <a:endParaRPr lang="en-US" dirty="0"/>
          </a:p>
        </p:txBody>
      </p:sp>
    </p:spTree>
    <p:extLst>
      <p:ext uri="{BB962C8B-B14F-4D97-AF65-F5344CB8AC3E}">
        <p14:creationId xmlns:p14="http://schemas.microsoft.com/office/powerpoint/2010/main" val="46136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48ED6-3360-EB40-9D40-476C2156E9E8}" type="datetimeFigureOut">
              <a:rPr lang="en-US" smtClean="0"/>
              <a:t>10/30/19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10DA6-9909-7D4F-83A2-7593F71DDB5D}" type="slidenum">
              <a:rPr lang="en-US" smtClean="0"/>
              <a:t>‹#›</a:t>
            </a:fld>
            <a:endParaRPr lang="en-US" dirty="0"/>
          </a:p>
        </p:txBody>
      </p:sp>
    </p:spTree>
    <p:extLst>
      <p:ext uri="{BB962C8B-B14F-4D97-AF65-F5344CB8AC3E}">
        <p14:creationId xmlns:p14="http://schemas.microsoft.com/office/powerpoint/2010/main" val="3250252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a:t>
            </a:fld>
            <a:endParaRPr lang="en-US" dirty="0"/>
          </a:p>
        </p:txBody>
      </p:sp>
    </p:spTree>
    <p:extLst>
      <p:ext uri="{BB962C8B-B14F-4D97-AF65-F5344CB8AC3E}">
        <p14:creationId xmlns:p14="http://schemas.microsoft.com/office/powerpoint/2010/main" val="166904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10DA6-9909-7D4F-83A2-7593F71DDB5D}" type="slidenum">
              <a:rPr lang="en-US" smtClean="0"/>
              <a:t>22</a:t>
            </a:fld>
            <a:endParaRPr lang="en-US" dirty="0"/>
          </a:p>
        </p:txBody>
      </p:sp>
    </p:spTree>
    <p:extLst>
      <p:ext uri="{BB962C8B-B14F-4D97-AF65-F5344CB8AC3E}">
        <p14:creationId xmlns:p14="http://schemas.microsoft.com/office/powerpoint/2010/main" val="1246229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5D0C49-0BC1-45A3-9266-B1D1BBFB7E82}" type="slidenum">
              <a:rPr lang="en-US" smtClean="0"/>
              <a:t>32</a:t>
            </a:fld>
            <a:endParaRPr lang="en-US"/>
          </a:p>
        </p:txBody>
      </p:sp>
    </p:spTree>
    <p:extLst>
      <p:ext uri="{BB962C8B-B14F-4D97-AF65-F5344CB8AC3E}">
        <p14:creationId xmlns:p14="http://schemas.microsoft.com/office/powerpoint/2010/main" val="250773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4790">
              <a:defRPr/>
            </a:pPr>
            <a:fld id="{CAD08E57-B576-F641-BEA6-C3D752DF7F66}" type="slidenum">
              <a:rPr lang="en-US">
                <a:solidFill>
                  <a:prstClr val="black"/>
                </a:solidFill>
              </a:rPr>
              <a:pPr defTabSz="464790">
                <a:defRPr/>
              </a:pPr>
              <a:t>5</a:t>
            </a:fld>
            <a:endParaRPr lang="en-US">
              <a:solidFill>
                <a:prstClr val="black"/>
              </a:solidFill>
            </a:endParaRPr>
          </a:p>
        </p:txBody>
      </p:sp>
    </p:spTree>
    <p:extLst>
      <p:ext uri="{BB962C8B-B14F-4D97-AF65-F5344CB8AC3E}">
        <p14:creationId xmlns:p14="http://schemas.microsoft.com/office/powerpoint/2010/main" val="424662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4790">
              <a:defRPr/>
            </a:pPr>
            <a:fld id="{CAD08E57-B576-F641-BEA6-C3D752DF7F66}" type="slidenum">
              <a:rPr lang="en-US">
                <a:solidFill>
                  <a:prstClr val="black"/>
                </a:solidFill>
              </a:rPr>
              <a:pPr defTabSz="464790">
                <a:defRPr/>
              </a:pPr>
              <a:t>6</a:t>
            </a:fld>
            <a:endParaRPr lang="en-US">
              <a:solidFill>
                <a:prstClr val="black"/>
              </a:solidFill>
            </a:endParaRPr>
          </a:p>
        </p:txBody>
      </p:sp>
    </p:spTree>
    <p:extLst>
      <p:ext uri="{BB962C8B-B14F-4D97-AF65-F5344CB8AC3E}">
        <p14:creationId xmlns:p14="http://schemas.microsoft.com/office/powerpoint/2010/main" val="228860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4790">
              <a:defRPr/>
            </a:pPr>
            <a:fld id="{CAD08E57-B576-F641-BEA6-C3D752DF7F66}" type="slidenum">
              <a:rPr lang="en-US">
                <a:solidFill>
                  <a:prstClr val="black"/>
                </a:solidFill>
              </a:rPr>
              <a:pPr defTabSz="464790">
                <a:defRPr/>
              </a:pPr>
              <a:t>7</a:t>
            </a:fld>
            <a:endParaRPr lang="en-US">
              <a:solidFill>
                <a:prstClr val="black"/>
              </a:solidFill>
            </a:endParaRPr>
          </a:p>
        </p:txBody>
      </p:sp>
    </p:spTree>
    <p:extLst>
      <p:ext uri="{BB962C8B-B14F-4D97-AF65-F5344CB8AC3E}">
        <p14:creationId xmlns:p14="http://schemas.microsoft.com/office/powerpoint/2010/main" val="171483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4790">
              <a:defRPr/>
            </a:pPr>
            <a:fld id="{CAD08E57-B576-F641-BEA6-C3D752DF7F66}" type="slidenum">
              <a:rPr lang="en-US">
                <a:solidFill>
                  <a:prstClr val="black"/>
                </a:solidFill>
              </a:rPr>
              <a:pPr defTabSz="464790">
                <a:defRPr/>
              </a:pPr>
              <a:t>9</a:t>
            </a:fld>
            <a:endParaRPr lang="en-US">
              <a:solidFill>
                <a:prstClr val="black"/>
              </a:solidFill>
            </a:endParaRPr>
          </a:p>
        </p:txBody>
      </p:sp>
    </p:spTree>
    <p:extLst>
      <p:ext uri="{BB962C8B-B14F-4D97-AF65-F5344CB8AC3E}">
        <p14:creationId xmlns:p14="http://schemas.microsoft.com/office/powerpoint/2010/main" val="382266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4790">
              <a:defRPr/>
            </a:pPr>
            <a:fld id="{CAD08E57-B576-F641-BEA6-C3D752DF7F66}" type="slidenum">
              <a:rPr lang="en-US">
                <a:solidFill>
                  <a:prstClr val="black"/>
                </a:solidFill>
              </a:rPr>
              <a:pPr defTabSz="464790">
                <a:defRPr/>
              </a:pPr>
              <a:t>10</a:t>
            </a:fld>
            <a:endParaRPr lang="en-US">
              <a:solidFill>
                <a:prstClr val="black"/>
              </a:solidFill>
            </a:endParaRPr>
          </a:p>
        </p:txBody>
      </p:sp>
    </p:spTree>
    <p:extLst>
      <p:ext uri="{BB962C8B-B14F-4D97-AF65-F5344CB8AC3E}">
        <p14:creationId xmlns:p14="http://schemas.microsoft.com/office/powerpoint/2010/main" val="1488956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4790">
              <a:defRPr/>
            </a:pPr>
            <a:fld id="{CAD08E57-B576-F641-BEA6-C3D752DF7F66}" type="slidenum">
              <a:rPr lang="en-US">
                <a:solidFill>
                  <a:prstClr val="black"/>
                </a:solidFill>
              </a:rPr>
              <a:pPr defTabSz="464790">
                <a:defRPr/>
              </a:pPr>
              <a:t>16</a:t>
            </a:fld>
            <a:endParaRPr lang="en-US">
              <a:solidFill>
                <a:prstClr val="black"/>
              </a:solidFill>
            </a:endParaRPr>
          </a:p>
        </p:txBody>
      </p:sp>
    </p:spTree>
    <p:extLst>
      <p:ext uri="{BB962C8B-B14F-4D97-AF65-F5344CB8AC3E}">
        <p14:creationId xmlns:p14="http://schemas.microsoft.com/office/powerpoint/2010/main" val="400969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4790">
              <a:defRPr/>
            </a:pPr>
            <a:fld id="{CAD08E57-B576-F641-BEA6-C3D752DF7F66}" type="slidenum">
              <a:rPr lang="en-US">
                <a:solidFill>
                  <a:prstClr val="black"/>
                </a:solidFill>
              </a:rPr>
              <a:pPr defTabSz="464790">
                <a:defRPr/>
              </a:pPr>
              <a:t>17</a:t>
            </a:fld>
            <a:endParaRPr lang="en-US">
              <a:solidFill>
                <a:prstClr val="black"/>
              </a:solidFill>
            </a:endParaRPr>
          </a:p>
        </p:txBody>
      </p:sp>
    </p:spTree>
    <p:extLst>
      <p:ext uri="{BB962C8B-B14F-4D97-AF65-F5344CB8AC3E}">
        <p14:creationId xmlns:p14="http://schemas.microsoft.com/office/powerpoint/2010/main" val="334089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4790">
              <a:defRPr/>
            </a:pPr>
            <a:fld id="{CAD08E57-B576-F641-BEA6-C3D752DF7F66}" type="slidenum">
              <a:rPr lang="en-US">
                <a:solidFill>
                  <a:prstClr val="black"/>
                </a:solidFill>
              </a:rPr>
              <a:pPr defTabSz="464790">
                <a:defRPr/>
              </a:pPr>
              <a:t>18</a:t>
            </a:fld>
            <a:endParaRPr lang="en-US">
              <a:solidFill>
                <a:prstClr val="black"/>
              </a:solidFill>
            </a:endParaRPr>
          </a:p>
        </p:txBody>
      </p:sp>
    </p:spTree>
    <p:extLst>
      <p:ext uri="{BB962C8B-B14F-4D97-AF65-F5344CB8AC3E}">
        <p14:creationId xmlns:p14="http://schemas.microsoft.com/office/powerpoint/2010/main" val="192977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image" Target="../media/image11.w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60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71451" y="728663"/>
            <a:ext cx="6504385"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12" indent="-171446">
              <a:buFont typeface="Arial"/>
              <a:buChar char="•"/>
              <a:defRPr sz="135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182165" y="407755"/>
            <a:ext cx="65151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552620" y="4878162"/>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147953" y="4878162"/>
            <a:ext cx="469658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endParaRPr lang="en-US" b="1" dirty="0"/>
          </a:p>
        </p:txBody>
      </p:sp>
      <p:sp>
        <p:nvSpPr>
          <p:cNvPr id="10" name="Slide Number Placeholder 5"/>
          <p:cNvSpPr>
            <a:spLocks noGrp="1"/>
          </p:cNvSpPr>
          <p:nvPr>
            <p:ph type="sldNum" sz="quarter" idx="4"/>
          </p:nvPr>
        </p:nvSpPr>
        <p:spPr>
          <a:xfrm>
            <a:off x="166687" y="4878160"/>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13274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pic>
        <p:nvPicPr>
          <p:cNvPr id="53" name="image2.jpeg" descr="20160714_001-2-Edit_bluepp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0"/>
            <a:ext cx="6858001" cy="4735296"/>
          </a:xfrm>
          <a:prstGeom prst="rect">
            <a:avLst/>
          </a:prstGeom>
          <a:ln w="12700">
            <a:miter lim="400000"/>
          </a:ln>
        </p:spPr>
      </p:pic>
      <p:sp>
        <p:nvSpPr>
          <p:cNvPr id="54" name="Shape 54"/>
          <p:cNvSpPr/>
          <p:nvPr/>
        </p:nvSpPr>
        <p:spPr>
          <a:xfrm>
            <a:off x="0" y="3668955"/>
            <a:ext cx="6858000" cy="1066343"/>
          </a:xfrm>
          <a:prstGeom prst="rect">
            <a:avLst/>
          </a:prstGeom>
          <a:gradFill>
            <a:gsLst>
              <a:gs pos="0">
                <a:srgbClr val="1F497D">
                  <a:alpha val="61000"/>
                </a:srgbClr>
              </a:gs>
              <a:gs pos="100000">
                <a:schemeClr val="accent3">
                  <a:alpha val="0"/>
                </a:schemeClr>
              </a:gs>
            </a:gsLst>
            <a:lin ang="16200000"/>
          </a:gradFill>
          <a:ln w="12700">
            <a:miter lim="400000"/>
          </a:ln>
          <a:effectLst>
            <a:outerShdw blurRad="38100" dist="23000" dir="5400000" rotWithShape="0">
              <a:srgbClr val="000000">
                <a:alpha val="35000"/>
              </a:srgbClr>
            </a:outerShdw>
          </a:effectLst>
        </p:spPr>
        <p:txBody>
          <a:bodyPr lIns="34289" rIns="34289" anchor="ctr"/>
          <a:lstStyle/>
          <a:p>
            <a:pPr algn="ctr">
              <a:defRPr>
                <a:solidFill>
                  <a:srgbClr val="FFFFFF"/>
                </a:solidFill>
              </a:defRPr>
            </a:pPr>
            <a:endParaRPr sz="1350"/>
          </a:p>
        </p:txBody>
      </p:sp>
      <p:sp>
        <p:nvSpPr>
          <p:cNvPr id="55" name="Shape 55"/>
          <p:cNvSpPr>
            <a:spLocks noGrp="1"/>
          </p:cNvSpPr>
          <p:nvPr>
            <p:ph type="body" sz="quarter" idx="1"/>
          </p:nvPr>
        </p:nvSpPr>
        <p:spPr>
          <a:xfrm>
            <a:off x="344092" y="3668955"/>
            <a:ext cx="6169820" cy="603791"/>
          </a:xfrm>
          <a:prstGeom prst="rect">
            <a:avLst/>
          </a:prstGeom>
        </p:spPr>
        <p:txBody>
          <a:bodyPr anchor="b"/>
          <a:lstStyle>
            <a:lvl1pPr marL="0" indent="0" algn="ctr">
              <a:buSzTx/>
              <a:buFontTx/>
              <a:buNone/>
              <a:defRPr sz="1800">
                <a:solidFill>
                  <a:srgbClr val="FFFFFF"/>
                </a:solidFill>
                <a:latin typeface="Franklin Gothic Book"/>
                <a:ea typeface="Franklin Gothic Book"/>
                <a:cs typeface="Franklin Gothic Book"/>
                <a:sym typeface="Franklin Gothic Book"/>
              </a:defRPr>
            </a:lvl1pPr>
            <a:lvl2pPr marL="0" indent="342892" algn="ctr">
              <a:buSzTx/>
              <a:buFontTx/>
              <a:buNone/>
              <a:defRPr sz="1800">
                <a:solidFill>
                  <a:srgbClr val="FFFFFF"/>
                </a:solidFill>
                <a:latin typeface="Franklin Gothic Book"/>
                <a:ea typeface="Franklin Gothic Book"/>
                <a:cs typeface="Franklin Gothic Book"/>
                <a:sym typeface="Franklin Gothic Book"/>
              </a:defRPr>
            </a:lvl2pPr>
            <a:lvl3pPr marL="0" indent="685783" algn="ctr">
              <a:buSzTx/>
              <a:buFontTx/>
              <a:buNone/>
              <a:defRPr sz="1800">
                <a:solidFill>
                  <a:srgbClr val="FFFFFF"/>
                </a:solidFill>
                <a:latin typeface="Franklin Gothic Book"/>
                <a:ea typeface="Franklin Gothic Book"/>
                <a:cs typeface="Franklin Gothic Book"/>
                <a:sym typeface="Franklin Gothic Book"/>
              </a:defRPr>
            </a:lvl3pPr>
            <a:lvl4pPr marL="0" indent="1028675" algn="ctr">
              <a:buSzTx/>
              <a:buFontTx/>
              <a:buNone/>
              <a:defRPr sz="1800">
                <a:solidFill>
                  <a:srgbClr val="FFFFFF"/>
                </a:solidFill>
                <a:latin typeface="Franklin Gothic Book"/>
                <a:ea typeface="Franklin Gothic Book"/>
                <a:cs typeface="Franklin Gothic Book"/>
                <a:sym typeface="Franklin Gothic Book"/>
              </a:defRPr>
            </a:lvl4pPr>
            <a:lvl5pPr marL="0" indent="1371566" algn="ctr">
              <a:buSzTx/>
              <a:buFontTx/>
              <a:buNone/>
              <a:defRPr sz="1800">
                <a:solidFill>
                  <a:srgbClr val="FFFFFF"/>
                </a:solidFill>
                <a:latin typeface="Franklin Gothic Book"/>
                <a:ea typeface="Franklin Gothic Book"/>
                <a:cs typeface="Franklin Gothic Book"/>
                <a:sym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6" name="Shape 56"/>
          <p:cNvSpPr/>
          <p:nvPr/>
        </p:nvSpPr>
        <p:spPr>
          <a:xfrm>
            <a:off x="0" y="1637858"/>
            <a:ext cx="6858000" cy="1637857"/>
          </a:xfrm>
          <a:prstGeom prst="rect">
            <a:avLst/>
          </a:prstGeom>
          <a:solidFill>
            <a:srgbClr val="00395A">
              <a:alpha val="90000"/>
            </a:srgbClr>
          </a:solidFill>
          <a:ln>
            <a:solidFill>
              <a:srgbClr val="4A7EBB"/>
            </a:solidFill>
          </a:ln>
        </p:spPr>
        <p:txBody>
          <a:bodyPr lIns="34289" rIns="34289" anchor="ctr"/>
          <a:lstStyle/>
          <a:p>
            <a:pPr algn="ctr">
              <a:defRPr>
                <a:solidFill>
                  <a:srgbClr val="FFFFFF"/>
                </a:solidFill>
              </a:defRPr>
            </a:pPr>
            <a:endParaRPr sz="1350"/>
          </a:p>
        </p:txBody>
      </p:sp>
      <p:sp>
        <p:nvSpPr>
          <p:cNvPr id="57" name="Shape 57"/>
          <p:cNvSpPr>
            <a:spLocks noGrp="1"/>
          </p:cNvSpPr>
          <p:nvPr>
            <p:ph type="body" sz="half" idx="13"/>
          </p:nvPr>
        </p:nvSpPr>
        <p:spPr>
          <a:xfrm>
            <a:off x="344092" y="1904238"/>
            <a:ext cx="6169820" cy="1181101"/>
          </a:xfrm>
          <a:prstGeom prst="rect">
            <a:avLst/>
          </a:prstGeom>
        </p:spPr>
        <p:txBody>
          <a:bodyPr anchor="ctr"/>
          <a:lstStyle/>
          <a:p>
            <a:pPr marL="0" lvl="0" indent="0" algn="ctr">
              <a:spcBef>
                <a:spcPts val="600"/>
              </a:spcBef>
              <a:buSzTx/>
              <a:buFontTx/>
              <a:buNone/>
              <a:defRPr sz="3600">
                <a:solidFill>
                  <a:srgbClr val="FFFFFF"/>
                </a:solidFill>
              </a:defRPr>
            </a:pPr>
            <a:r>
              <a:rPr lang="en-US"/>
              <a:t>Click to edit Master text styles</a:t>
            </a:r>
          </a:p>
        </p:txBody>
      </p:sp>
      <p:pic>
        <p:nvPicPr>
          <p:cNvPr id="58" name="image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444" y="139979"/>
            <a:ext cx="2131754" cy="765300"/>
          </a:xfrm>
          <a:prstGeom prst="rect">
            <a:avLst/>
          </a:prstGeom>
          <a:ln w="12700">
            <a:miter lim="400000"/>
          </a:ln>
        </p:spPr>
      </p:pic>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723112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copy">
    <p:spTree>
      <p:nvGrpSpPr>
        <p:cNvPr id="1" name=""/>
        <p:cNvGrpSpPr/>
        <p:nvPr/>
      </p:nvGrpSpPr>
      <p:grpSpPr>
        <a:xfrm>
          <a:off x="0" y="0"/>
          <a:ext cx="0" cy="0"/>
          <a:chOff x="0" y="0"/>
          <a:chExt cx="0" cy="0"/>
        </a:xfrm>
      </p:grpSpPr>
      <p:grpSp>
        <p:nvGrpSpPr>
          <p:cNvPr id="127" name="Group 127"/>
          <p:cNvGrpSpPr/>
          <p:nvPr/>
        </p:nvGrpSpPr>
        <p:grpSpPr>
          <a:xfrm>
            <a:off x="-119040" y="-106972"/>
            <a:ext cx="7086098" cy="5353495"/>
            <a:chOff x="0" y="0"/>
            <a:chExt cx="9448129" cy="7137992"/>
          </a:xfrm>
        </p:grpSpPr>
        <p:grpSp>
          <p:nvGrpSpPr>
            <p:cNvPr id="103" name="Group 103"/>
            <p:cNvGrpSpPr/>
            <p:nvPr/>
          </p:nvGrpSpPr>
          <p:grpSpPr>
            <a:xfrm>
              <a:off x="626526" y="7015877"/>
              <a:ext cx="8217866" cy="122116"/>
              <a:chOff x="0" y="0"/>
              <a:chExt cx="8217865" cy="122115"/>
            </a:xfrm>
          </p:grpSpPr>
          <p:sp>
            <p:nvSpPr>
              <p:cNvPr id="95" name="Shape 95"/>
              <p:cNvSpPr/>
              <p:nvPr/>
            </p:nvSpPr>
            <p:spPr>
              <a:xfrm flipH="1">
                <a:off x="-1"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96" name="Shape 96"/>
              <p:cNvSpPr/>
              <p:nvPr/>
            </p:nvSpPr>
            <p:spPr>
              <a:xfrm>
                <a:off x="8217865"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grpSp>
            <p:nvGrpSpPr>
              <p:cNvPr id="99" name="Group 99"/>
              <p:cNvGrpSpPr/>
              <p:nvPr/>
            </p:nvGrpSpPr>
            <p:grpSpPr>
              <a:xfrm>
                <a:off x="5247194" y="0"/>
                <a:ext cx="457201" cy="122116"/>
                <a:chOff x="0" y="0"/>
                <a:chExt cx="457200" cy="122115"/>
              </a:xfrm>
            </p:grpSpPr>
            <p:sp>
              <p:nvSpPr>
                <p:cNvPr id="97" name="Shape 97"/>
                <p:cNvSpPr/>
                <p:nvPr/>
              </p:nvSpPr>
              <p:spPr>
                <a:xfrm>
                  <a:off x="45720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98" name="Shape 98"/>
                <p:cNvSpPr/>
                <p:nvPr/>
              </p:nvSpPr>
              <p:spPr>
                <a:xfrm flipH="1">
                  <a:off x="-1" y="0"/>
                  <a:ext cx="2"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grpSp>
          <p:grpSp>
            <p:nvGrpSpPr>
              <p:cNvPr id="102" name="Group 102"/>
              <p:cNvGrpSpPr/>
              <p:nvPr/>
            </p:nvGrpSpPr>
            <p:grpSpPr>
              <a:xfrm>
                <a:off x="2503993" y="0"/>
                <a:ext cx="457201" cy="122116"/>
                <a:chOff x="0" y="0"/>
                <a:chExt cx="457200" cy="122115"/>
              </a:xfrm>
            </p:grpSpPr>
            <p:sp>
              <p:nvSpPr>
                <p:cNvPr id="100" name="Shape 100"/>
                <p:cNvSpPr/>
                <p:nvPr/>
              </p:nvSpPr>
              <p:spPr>
                <a:xfrm>
                  <a:off x="45720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01" name="Shape 101"/>
                <p:cNvSpPr/>
                <p:nvPr/>
              </p:nvSpPr>
              <p:spPr>
                <a:xfrm flipH="1">
                  <a:off x="-1" y="0"/>
                  <a:ext cx="2"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grpSp>
        </p:grpSp>
        <p:grpSp>
          <p:nvGrpSpPr>
            <p:cNvPr id="112" name="Group 112"/>
            <p:cNvGrpSpPr/>
            <p:nvPr/>
          </p:nvGrpSpPr>
          <p:grpSpPr>
            <a:xfrm>
              <a:off x="626526" y="0"/>
              <a:ext cx="8217866" cy="122116"/>
              <a:chOff x="0" y="0"/>
              <a:chExt cx="8217865" cy="122115"/>
            </a:xfrm>
          </p:grpSpPr>
          <p:sp>
            <p:nvSpPr>
              <p:cNvPr id="104" name="Shape 104"/>
              <p:cNvSpPr/>
              <p:nvPr/>
            </p:nvSpPr>
            <p:spPr>
              <a:xfrm flipH="1">
                <a:off x="-1"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05" name="Shape 105"/>
              <p:cNvSpPr/>
              <p:nvPr/>
            </p:nvSpPr>
            <p:spPr>
              <a:xfrm>
                <a:off x="8217865"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grpSp>
            <p:nvGrpSpPr>
              <p:cNvPr id="108" name="Group 108"/>
              <p:cNvGrpSpPr/>
              <p:nvPr/>
            </p:nvGrpSpPr>
            <p:grpSpPr>
              <a:xfrm>
                <a:off x="5247194" y="0"/>
                <a:ext cx="457201" cy="122116"/>
                <a:chOff x="0" y="0"/>
                <a:chExt cx="457200" cy="122115"/>
              </a:xfrm>
            </p:grpSpPr>
            <p:sp>
              <p:nvSpPr>
                <p:cNvPr id="106" name="Shape 106"/>
                <p:cNvSpPr/>
                <p:nvPr/>
              </p:nvSpPr>
              <p:spPr>
                <a:xfrm>
                  <a:off x="45720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07" name="Shape 107"/>
                <p:cNvSpPr/>
                <p:nvPr/>
              </p:nvSpPr>
              <p:spPr>
                <a:xfrm flipH="1">
                  <a:off x="-1" y="0"/>
                  <a:ext cx="2"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grpSp>
          <p:grpSp>
            <p:nvGrpSpPr>
              <p:cNvPr id="111" name="Group 111"/>
              <p:cNvGrpSpPr/>
              <p:nvPr/>
            </p:nvGrpSpPr>
            <p:grpSpPr>
              <a:xfrm>
                <a:off x="2503993" y="0"/>
                <a:ext cx="457201" cy="122116"/>
                <a:chOff x="0" y="0"/>
                <a:chExt cx="457200" cy="122115"/>
              </a:xfrm>
            </p:grpSpPr>
            <p:sp>
              <p:nvSpPr>
                <p:cNvPr id="109" name="Shape 109"/>
                <p:cNvSpPr/>
                <p:nvPr/>
              </p:nvSpPr>
              <p:spPr>
                <a:xfrm>
                  <a:off x="45720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10" name="Shape 110"/>
                <p:cNvSpPr/>
                <p:nvPr/>
              </p:nvSpPr>
              <p:spPr>
                <a:xfrm flipH="1">
                  <a:off x="-1" y="0"/>
                  <a:ext cx="2"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grpSp>
        </p:grpSp>
        <p:grpSp>
          <p:nvGrpSpPr>
            <p:cNvPr id="119" name="Group 119"/>
            <p:cNvGrpSpPr/>
            <p:nvPr/>
          </p:nvGrpSpPr>
          <p:grpSpPr>
            <a:xfrm>
              <a:off x="0" y="1285059"/>
              <a:ext cx="122751" cy="5029135"/>
              <a:chOff x="0" y="0"/>
              <a:chExt cx="122750" cy="5029134"/>
            </a:xfrm>
          </p:grpSpPr>
          <p:sp>
            <p:nvSpPr>
              <p:cNvPr id="113" name="Shape 113"/>
              <p:cNvSpPr/>
              <p:nvPr/>
            </p:nvSpPr>
            <p:spPr>
              <a:xfrm flipH="1" flipV="1">
                <a:off x="635" y="-1"/>
                <a:ext cx="122116" cy="2"/>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14" name="Shape 114"/>
              <p:cNvSpPr/>
              <p:nvPr/>
            </p:nvSpPr>
            <p:spPr>
              <a:xfrm flipH="1">
                <a:off x="635" y="457134"/>
                <a:ext cx="122116"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15" name="Shape 115"/>
              <p:cNvSpPr/>
              <p:nvPr/>
            </p:nvSpPr>
            <p:spPr>
              <a:xfrm flipH="1">
                <a:off x="635" y="5029134"/>
                <a:ext cx="122116"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16" name="Shape 116"/>
              <p:cNvSpPr/>
              <p:nvPr/>
            </p:nvSpPr>
            <p:spPr>
              <a:xfrm flipH="1">
                <a:off x="0" y="2933216"/>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17" name="Shape 117"/>
              <p:cNvSpPr/>
              <p:nvPr/>
            </p:nvSpPr>
            <p:spPr>
              <a:xfrm flipH="1">
                <a:off x="0" y="2537015"/>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18" name="Shape 118"/>
              <p:cNvSpPr/>
              <p:nvPr/>
            </p:nvSpPr>
            <p:spPr>
              <a:xfrm flipH="1">
                <a:off x="0" y="4631449"/>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grpSp>
        <p:grpSp>
          <p:nvGrpSpPr>
            <p:cNvPr id="126" name="Group 126"/>
            <p:cNvGrpSpPr/>
            <p:nvPr/>
          </p:nvGrpSpPr>
          <p:grpSpPr>
            <a:xfrm>
              <a:off x="9325378" y="1285059"/>
              <a:ext cx="122752" cy="5029135"/>
              <a:chOff x="0" y="0"/>
              <a:chExt cx="122750" cy="5029134"/>
            </a:xfrm>
          </p:grpSpPr>
          <p:sp>
            <p:nvSpPr>
              <p:cNvPr id="120" name="Shape 120"/>
              <p:cNvSpPr/>
              <p:nvPr/>
            </p:nvSpPr>
            <p:spPr>
              <a:xfrm flipH="1" flipV="1">
                <a:off x="635" y="-1"/>
                <a:ext cx="122116" cy="2"/>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21" name="Shape 121"/>
              <p:cNvSpPr/>
              <p:nvPr/>
            </p:nvSpPr>
            <p:spPr>
              <a:xfrm flipH="1">
                <a:off x="635" y="457134"/>
                <a:ext cx="122116"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22" name="Shape 122"/>
              <p:cNvSpPr/>
              <p:nvPr/>
            </p:nvSpPr>
            <p:spPr>
              <a:xfrm flipH="1">
                <a:off x="635" y="5029134"/>
                <a:ext cx="122116"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23" name="Shape 123"/>
              <p:cNvSpPr/>
              <p:nvPr/>
            </p:nvSpPr>
            <p:spPr>
              <a:xfrm flipH="1">
                <a:off x="0" y="2933216"/>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24" name="Shape 124"/>
              <p:cNvSpPr/>
              <p:nvPr/>
            </p:nvSpPr>
            <p:spPr>
              <a:xfrm flipH="1">
                <a:off x="0" y="2537015"/>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sp>
            <p:nvSpPr>
              <p:cNvPr id="125" name="Shape 125"/>
              <p:cNvSpPr/>
              <p:nvPr/>
            </p:nvSpPr>
            <p:spPr>
              <a:xfrm flipH="1">
                <a:off x="0" y="4631449"/>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350"/>
              </a:p>
            </p:txBody>
          </p:sp>
        </p:grpSp>
      </p:grpSp>
      <p:sp>
        <p:nvSpPr>
          <p:cNvPr id="128" name="Shape 128"/>
          <p:cNvSpPr/>
          <p:nvPr/>
        </p:nvSpPr>
        <p:spPr>
          <a:xfrm>
            <a:off x="346" y="4742831"/>
            <a:ext cx="6874649" cy="409572"/>
          </a:xfrm>
          <a:prstGeom prst="rect">
            <a:avLst/>
          </a:prstGeom>
          <a:solidFill>
            <a:srgbClr val="1F497D"/>
          </a:solidFill>
          <a:ln w="12700">
            <a:miter lim="400000"/>
          </a:ln>
        </p:spPr>
        <p:txBody>
          <a:bodyPr lIns="34289" rIns="34289" anchor="ctr"/>
          <a:lstStyle/>
          <a:p>
            <a:pPr algn="ctr" defTabSz="342803">
              <a:defRPr>
                <a:solidFill>
                  <a:srgbClr val="FFFFFF"/>
                </a:solidFill>
                <a:latin typeface="Arial"/>
                <a:ea typeface="Arial"/>
                <a:cs typeface="Arial"/>
                <a:sym typeface="Arial"/>
              </a:defRPr>
            </a:pPr>
            <a:endParaRPr sz="1350"/>
          </a:p>
        </p:txBody>
      </p:sp>
      <p:pic>
        <p:nvPicPr>
          <p:cNvPr id="129" name="image1.png" descr="RGB_White-Seal_White-Mark_SC_Horizontal–400dpi.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982" y="4843398"/>
            <a:ext cx="1177851" cy="197711"/>
          </a:xfrm>
          <a:prstGeom prst="rect">
            <a:avLst/>
          </a:prstGeom>
          <a:ln w="12700">
            <a:miter lim="400000"/>
          </a:ln>
        </p:spPr>
      </p:pic>
      <p:sp>
        <p:nvSpPr>
          <p:cNvPr id="130" name="Shape 130"/>
          <p:cNvSpPr/>
          <p:nvPr/>
        </p:nvSpPr>
        <p:spPr>
          <a:xfrm>
            <a:off x="1" y="0"/>
            <a:ext cx="6858001" cy="857250"/>
          </a:xfrm>
          <a:prstGeom prst="rect">
            <a:avLst/>
          </a:prstGeom>
          <a:solidFill>
            <a:srgbClr val="1F497D"/>
          </a:solidFill>
          <a:ln>
            <a:solidFill>
              <a:srgbClr val="4A7EBB"/>
            </a:solidFill>
          </a:ln>
          <a:effectLst>
            <a:outerShdw blurRad="38100" dist="23000" dir="5400000" rotWithShape="0">
              <a:srgbClr val="000000">
                <a:alpha val="35000"/>
              </a:srgbClr>
            </a:outerShdw>
          </a:effectLst>
        </p:spPr>
        <p:txBody>
          <a:bodyPr lIns="34289" rIns="34289" anchor="ctr"/>
          <a:lstStyle/>
          <a:p>
            <a:pPr algn="ctr">
              <a:defRPr>
                <a:solidFill>
                  <a:srgbClr val="FFFFFF"/>
                </a:solidFill>
              </a:defRPr>
            </a:pPr>
            <a:endParaRPr sz="1350"/>
          </a:p>
        </p:txBody>
      </p:sp>
      <p:sp>
        <p:nvSpPr>
          <p:cNvPr id="131" name="Shape 131"/>
          <p:cNvSpPr>
            <a:spLocks noGrp="1"/>
          </p:cNvSpPr>
          <p:nvPr>
            <p:ph type="title"/>
          </p:nvPr>
        </p:nvSpPr>
        <p:spPr>
          <a:xfrm>
            <a:off x="1454826" y="-9525"/>
            <a:ext cx="5403175" cy="857250"/>
          </a:xfrm>
          <a:prstGeom prst="rect">
            <a:avLst/>
          </a:prstGeom>
        </p:spPr>
        <p:txBody>
          <a:bodyPr/>
          <a:lstStyle>
            <a:lvl1pPr algn="l"/>
          </a:lstStyle>
          <a:p>
            <a:r>
              <a:rPr lang="en-US"/>
              <a:t>Click to edit Master title style</a:t>
            </a:r>
            <a:endParaRPr/>
          </a:p>
        </p:txBody>
      </p:sp>
      <p:sp>
        <p:nvSpPr>
          <p:cNvPr id="132" name="Shape 132"/>
          <p:cNvSpPr>
            <a:spLocks noGrp="1"/>
          </p:cNvSpPr>
          <p:nvPr>
            <p:ph type="body" idx="1"/>
          </p:nvPr>
        </p:nvSpPr>
        <p:spPr>
          <a:xfrm>
            <a:off x="342900" y="1200151"/>
            <a:ext cx="6172200" cy="3394472"/>
          </a:xfrm>
          <a:prstGeom prst="rect">
            <a:avLst/>
          </a:prstGeom>
        </p:spPr>
        <p:txBody>
          <a:bodyPr/>
          <a:lstStyle>
            <a:lvl1pPr marL="46621" indent="-46621">
              <a:defRPr sz="1800"/>
            </a:lvl1pPr>
            <a:lvl2pPr marL="529923" indent="-187031"/>
            <a:lvl3pPr marL="833912" indent="-148130">
              <a:defRPr sz="1500"/>
            </a:lvl3pPr>
            <a:lvl4pPr marL="1131542" indent="-102868">
              <a:defRPr sz="1350"/>
            </a:lvl4pPr>
            <a:lvl5pPr marL="1474433" indent="-102868">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3" name="Shape 133"/>
          <p:cNvSpPr>
            <a:spLocks noGrp="1"/>
          </p:cNvSpPr>
          <p:nvPr>
            <p:ph type="sldNum" sz="quarter" idx="2"/>
          </p:nvPr>
        </p:nvSpPr>
        <p:spPr>
          <a:xfrm>
            <a:off x="6328908" y="4817507"/>
            <a:ext cx="186192" cy="173356"/>
          </a:xfrm>
          <a:prstGeom prst="rect">
            <a:avLst/>
          </a:prstGeom>
        </p:spPr>
        <p:txBody>
          <a:bodyPr/>
          <a:lstStyle/>
          <a:p>
            <a:fld id="{86CB4B4D-7CA3-9044-876B-883B54F8677D}" type="slidenum">
              <a:t>‹#›</a:t>
            </a:fld>
            <a:endParaRPr/>
          </a:p>
        </p:txBody>
      </p:sp>
      <p:pic>
        <p:nvPicPr>
          <p:cNvPr id="134" name="image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69" y="35487"/>
            <a:ext cx="1341536" cy="481612"/>
          </a:xfrm>
          <a:prstGeom prst="rect">
            <a:avLst/>
          </a:prstGeom>
          <a:ln w="12700">
            <a:miter lim="400000"/>
          </a:ln>
        </p:spPr>
      </p:pic>
      <p:sp>
        <p:nvSpPr>
          <p:cNvPr id="135" name="Shape 135"/>
          <p:cNvSpPr/>
          <p:nvPr/>
        </p:nvSpPr>
        <p:spPr>
          <a:xfrm flipV="1">
            <a:off x="1433216" y="65011"/>
            <a:ext cx="1" cy="727367"/>
          </a:xfrm>
          <a:prstGeom prst="line">
            <a:avLst/>
          </a:prstGeom>
          <a:ln w="25400">
            <a:solidFill>
              <a:schemeClr val="accent2">
                <a:satOff val="-4966"/>
                <a:lumOff val="-10549"/>
              </a:schemeClr>
            </a:solidFill>
          </a:ln>
          <a:effectLst>
            <a:outerShdw blurRad="38100" dist="20000" dir="5400000" rotWithShape="0">
              <a:srgbClr val="000000">
                <a:alpha val="38000"/>
              </a:srgbClr>
            </a:outerShdw>
          </a:effectLst>
        </p:spPr>
        <p:txBody>
          <a:bodyPr lIns="34289" rIns="34289"/>
          <a:lstStyle/>
          <a:p>
            <a:endParaRPr sz="1350"/>
          </a:p>
        </p:txBody>
      </p:sp>
    </p:spTree>
    <p:extLst>
      <p:ext uri="{BB962C8B-B14F-4D97-AF65-F5344CB8AC3E}">
        <p14:creationId xmlns:p14="http://schemas.microsoft.com/office/powerpoint/2010/main" val="10179940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256444" y="3722831"/>
            <a:ext cx="6374423" cy="1146931"/>
          </a:xfrm>
          <a:prstGeom prst="rect">
            <a:avLst/>
          </a:prstGeom>
        </p:spPr>
        <p:txBody>
          <a:bodyPr lIns="0" tIns="45720" rIns="0" bIns="45720">
            <a:noAutofit/>
          </a:bodyPr>
          <a:lstStyle>
            <a:lvl1pPr marL="0" indent="0">
              <a:buFontTx/>
              <a:buNone/>
              <a:defRPr sz="1500">
                <a:solidFill>
                  <a:srgbClr val="004C97"/>
                </a:solidFill>
                <a:latin typeface="Helvetica"/>
              </a:defRPr>
            </a:lvl1pPr>
            <a:lvl2pPr marL="342892" indent="0">
              <a:buFontTx/>
              <a:buNone/>
              <a:defRPr sz="1200">
                <a:solidFill>
                  <a:srgbClr val="2E5286"/>
                </a:solidFill>
                <a:latin typeface="Helvetica"/>
              </a:defRPr>
            </a:lvl2pPr>
            <a:lvl3pPr marL="685783" indent="0">
              <a:buFontTx/>
              <a:buNone/>
              <a:defRPr sz="1200">
                <a:solidFill>
                  <a:srgbClr val="2E5286"/>
                </a:solidFill>
                <a:latin typeface="Helvetica"/>
              </a:defRPr>
            </a:lvl3pPr>
            <a:lvl4pPr marL="1028675" indent="0">
              <a:buFontTx/>
              <a:buNone/>
              <a:defRPr sz="1200">
                <a:solidFill>
                  <a:srgbClr val="2E5286"/>
                </a:solidFill>
                <a:latin typeface="Helvetica"/>
              </a:defRPr>
            </a:lvl4pPr>
            <a:lvl5pPr marL="1371566" indent="0">
              <a:buFontTx/>
              <a:buNone/>
              <a:defRPr sz="1200">
                <a:solidFill>
                  <a:srgbClr val="2E5286"/>
                </a:solidFill>
                <a:latin typeface="Helvetica"/>
              </a:defRPr>
            </a:lvl5pPr>
          </a:lstStyle>
          <a:p>
            <a:pPr lvl="0"/>
            <a:r>
              <a:rPr lang="en-US"/>
              <a:t>Edit Master text styles</a:t>
            </a:r>
          </a:p>
        </p:txBody>
      </p:sp>
      <p:sp>
        <p:nvSpPr>
          <p:cNvPr id="8" name="Rectangle 7"/>
          <p:cNvSpPr/>
          <p:nvPr userDrawn="1"/>
        </p:nvSpPr>
        <p:spPr>
          <a:xfrm>
            <a:off x="-13321" y="-1"/>
            <a:ext cx="689229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4"/>
          <p:cNvSpPr>
            <a:spLocks noGrp="1"/>
          </p:cNvSpPr>
          <p:nvPr>
            <p:ph type="body" sz="quarter" idx="11"/>
          </p:nvPr>
        </p:nvSpPr>
        <p:spPr>
          <a:xfrm>
            <a:off x="256443" y="2963883"/>
            <a:ext cx="6374424" cy="752287"/>
          </a:xfrm>
          <a:prstGeom prst="rect">
            <a:avLst/>
          </a:prstGeom>
        </p:spPr>
        <p:txBody>
          <a:bodyPr vert="horz" wrap="square" lIns="0" tIns="45720" anchor="ctr" anchorCtr="0">
            <a:normAutofit/>
          </a:bodyPr>
          <a:lstStyle>
            <a:lvl1pPr marL="0" indent="0" algn="l">
              <a:lnSpc>
                <a:spcPct val="100000"/>
              </a:lnSpc>
              <a:spcBef>
                <a:spcPts val="525"/>
              </a:spcBef>
              <a:spcAft>
                <a:spcPts val="0"/>
              </a:spcAft>
              <a:buFontTx/>
              <a:buNone/>
              <a:defRPr sz="2400" b="1" i="0">
                <a:solidFill>
                  <a:srgbClr val="004C97"/>
                </a:solidFill>
              </a:defRPr>
            </a:lvl1pPr>
            <a:lvl2pPr marL="0" indent="0">
              <a:buFontTx/>
              <a:buNone/>
              <a:defRPr sz="2100" b="1" i="0">
                <a:solidFill>
                  <a:srgbClr val="004C97"/>
                </a:solidFill>
              </a:defRPr>
            </a:lvl2pPr>
            <a:lvl3pPr marL="0" indent="0">
              <a:buFontTx/>
              <a:buNone/>
              <a:defRPr sz="2100" b="1" i="0">
                <a:solidFill>
                  <a:srgbClr val="004C97"/>
                </a:solidFill>
              </a:defRPr>
            </a:lvl3pPr>
            <a:lvl4pPr marL="0" indent="0">
              <a:buFontTx/>
              <a:buNone/>
              <a:defRPr sz="2100" b="1" i="0">
                <a:solidFill>
                  <a:srgbClr val="004C97"/>
                </a:solidFill>
              </a:defRPr>
            </a:lvl4pPr>
            <a:lvl5pPr marL="0" indent="0">
              <a:buFontTx/>
              <a:buNone/>
              <a:defRPr sz="21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3321" y="612760"/>
            <a:ext cx="6892290" cy="2224577"/>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21" y="187383"/>
            <a:ext cx="6758090" cy="226418"/>
          </a:xfrm>
          <a:prstGeom prst="rect">
            <a:avLst/>
          </a:prstGeom>
        </p:spPr>
      </p:pic>
    </p:spTree>
    <p:extLst>
      <p:ext uri="{BB962C8B-B14F-4D97-AF65-F5344CB8AC3E}">
        <p14:creationId xmlns:p14="http://schemas.microsoft.com/office/powerpoint/2010/main" val="1984786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1451" y="719138"/>
            <a:ext cx="2270921" cy="3767007"/>
          </a:xfrm>
          <a:prstGeom prst="rect">
            <a:avLst/>
          </a:prstGeom>
        </p:spPr>
        <p:txBody>
          <a:bodyPr lIns="0" tIns="0" rIns="0" bIns="0"/>
          <a:lstStyle>
            <a:lvl1pPr marL="0" indent="0">
              <a:buNone/>
              <a:defRPr sz="1200" b="1" i="0">
                <a:solidFill>
                  <a:srgbClr val="004C97"/>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8" name="Content Placeholder 2"/>
          <p:cNvSpPr>
            <a:spLocks noGrp="1"/>
          </p:cNvSpPr>
          <p:nvPr>
            <p:ph sz="half" idx="15"/>
          </p:nvPr>
        </p:nvSpPr>
        <p:spPr>
          <a:xfrm>
            <a:off x="2657034" y="719138"/>
            <a:ext cx="4010704" cy="3767006"/>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12" indent="-171446">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552620" y="4878162"/>
            <a:ext cx="506526" cy="180975"/>
          </a:xfrm>
        </p:spPr>
        <p:txBody>
          <a:bodyPr/>
          <a:lstStyle>
            <a:lvl1pPr>
              <a:defRPr sz="900" smtClean="0"/>
            </a:lvl1pPr>
          </a:lstStyle>
          <a:p>
            <a:pPr>
              <a:defRPr/>
            </a:pPr>
            <a:endParaRPr lang="en-US" dirty="0"/>
          </a:p>
        </p:txBody>
      </p:sp>
      <p:sp>
        <p:nvSpPr>
          <p:cNvPr id="6" name="Footer Placeholder 4"/>
          <p:cNvSpPr>
            <a:spLocks noGrp="1"/>
          </p:cNvSpPr>
          <p:nvPr>
            <p:ph type="ftr" sz="quarter" idx="17"/>
          </p:nvPr>
        </p:nvSpPr>
        <p:spPr>
          <a:xfrm>
            <a:off x="1147952" y="4878162"/>
            <a:ext cx="4696589" cy="187523"/>
          </a:xfrm>
        </p:spPr>
        <p:txBody>
          <a:bodyPr/>
          <a:lstStyle>
            <a:lvl1pPr>
              <a:defRPr sz="900" dirty="0" smtClean="0"/>
            </a:lvl1pPr>
          </a:lstStyle>
          <a:p>
            <a:pPr>
              <a:defRPr/>
            </a:pPr>
            <a:endParaRPr lang="en-US" b="1" dirty="0"/>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171450" y="190520"/>
            <a:ext cx="65151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533587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userDrawn="1"/>
        </p:nvGraphicFramePr>
        <p:xfrm>
          <a:off x="-277799" y="1"/>
          <a:ext cx="7564548" cy="5143499"/>
        </p:xfrm>
        <a:graphic>
          <a:graphicData uri="http://schemas.openxmlformats.org/presentationml/2006/ole">
            <mc:AlternateContent xmlns:mc="http://schemas.openxmlformats.org/markup-compatibility/2006">
              <mc:Choice xmlns:v="urn:schemas-microsoft-com:vml" Requires="v">
                <p:oleObj spid="_x0000_s1033" r:id="rId3" imgW="16507800" imgH="8418960" progId="">
                  <p:embed/>
                </p:oleObj>
              </mc:Choice>
              <mc:Fallback>
                <p:oleObj r:id="rId3" imgW="16507800" imgH="8418960" progId="">
                  <p:embed/>
                  <p:pic>
                    <p:nvPicPr>
                      <p:cNvPr id="7" name="Object 6"/>
                      <p:cNvPicPr/>
                      <p:nvPr/>
                    </p:nvPicPr>
                    <p:blipFill>
                      <a:blip r:embed="rId4"/>
                      <a:stretch>
                        <a:fillRect/>
                      </a:stretch>
                    </p:blipFill>
                    <p:spPr>
                      <a:xfrm>
                        <a:off x="-277799" y="1"/>
                        <a:ext cx="7564548" cy="5143499"/>
                      </a:xfrm>
                      <a:prstGeom prst="rect">
                        <a:avLst/>
                      </a:prstGeom>
                    </p:spPr>
                  </p:pic>
                </p:oleObj>
              </mc:Fallback>
            </mc:AlternateContent>
          </a:graphicData>
        </a:graphic>
      </p:graphicFrame>
      <p:sp>
        <p:nvSpPr>
          <p:cNvPr id="3" name="Subtitle 2"/>
          <p:cNvSpPr>
            <a:spLocks noGrp="1"/>
          </p:cNvSpPr>
          <p:nvPr>
            <p:ph type="subTitle" idx="1"/>
          </p:nvPr>
        </p:nvSpPr>
        <p:spPr>
          <a:xfrm>
            <a:off x="360167" y="3604660"/>
            <a:ext cx="6169819" cy="603789"/>
          </a:xfrm>
        </p:spPr>
        <p:txBody>
          <a:bodyPr anchor="b" anchorCtr="0"/>
          <a:lstStyle>
            <a:lvl1pPr marL="0" indent="0" algn="ctr">
              <a:buNone/>
              <a:defRPr>
                <a:solidFill>
                  <a:schemeClr val="bg1"/>
                </a:solidFill>
                <a:latin typeface="+mn-lt"/>
                <a:cs typeface="Helvetica"/>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270524" y="1689237"/>
            <a:ext cx="7546479" cy="160897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Text Placeholder 5"/>
          <p:cNvSpPr>
            <a:spLocks noGrp="1"/>
          </p:cNvSpPr>
          <p:nvPr>
            <p:ph type="body" sz="quarter" idx="10"/>
          </p:nvPr>
        </p:nvSpPr>
        <p:spPr>
          <a:xfrm>
            <a:off x="344092" y="1904236"/>
            <a:ext cx="6169820" cy="1181100"/>
          </a:xfrm>
        </p:spPr>
        <p:txBody>
          <a:bodyPr anchor="ctr" anchorCtr="1">
            <a:normAutofit/>
          </a:bodyPr>
          <a:lstStyle>
            <a:lvl1pPr marL="0" indent="0" algn="ctr">
              <a:buNone/>
              <a:defRPr sz="2025">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5"/>
          <a:stretch>
            <a:fillRect/>
          </a:stretch>
        </p:blipFill>
        <p:spPr>
          <a:xfrm>
            <a:off x="-86803" y="97118"/>
            <a:ext cx="1613780" cy="765299"/>
          </a:xfrm>
          <a:prstGeom prst="rect">
            <a:avLst/>
          </a:prstGeom>
        </p:spPr>
      </p:pic>
      <p:sp>
        <p:nvSpPr>
          <p:cNvPr id="11" name="Rectangle 10"/>
          <p:cNvSpPr/>
          <p:nvPr userDrawn="1"/>
        </p:nvSpPr>
        <p:spPr>
          <a:xfrm>
            <a:off x="-309723" y="4094746"/>
            <a:ext cx="7563377" cy="1066341"/>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48841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Rectangle 10"/>
          <p:cNvSpPr/>
          <p:nvPr userDrawn="1"/>
        </p:nvSpPr>
        <p:spPr>
          <a:xfrm>
            <a:off x="0" y="4810993"/>
            <a:ext cx="6858000" cy="332509"/>
          </a:xfrm>
          <a:prstGeom prst="rect">
            <a:avLst/>
          </a:prstGeom>
          <a:solidFill>
            <a:srgbClr val="195075"/>
          </a:solidFill>
          <a:ln>
            <a:solidFill>
              <a:srgbClr val="195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Rectangle 3"/>
          <p:cNvSpPr/>
          <p:nvPr userDrawn="1"/>
        </p:nvSpPr>
        <p:spPr>
          <a:xfrm>
            <a:off x="3" y="1"/>
            <a:ext cx="6857998" cy="674648"/>
          </a:xfrm>
          <a:prstGeom prst="rect">
            <a:avLst/>
          </a:prstGeom>
          <a:solidFill>
            <a:srgbClr val="195075"/>
          </a:solidFill>
          <a:ln>
            <a:solidFill>
              <a:srgbClr val="19507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1488690" y="1"/>
            <a:ext cx="4733692" cy="663498"/>
          </a:xfrm>
        </p:spPr>
        <p:txBody>
          <a:bodyPr>
            <a:normAutofit/>
          </a:bodyPr>
          <a:lstStyle>
            <a:lvl1pPr algn="ctr">
              <a:defRPr sz="2250">
                <a:solidFill>
                  <a:schemeClr val="bg1"/>
                </a:solidFill>
                <a:latin typeface="Calibri" panose="020F0502020204030204" pitchFamily="34" charset="0"/>
              </a:defRPr>
            </a:lvl1pPr>
          </a:lstStyle>
          <a:p>
            <a:r>
              <a:rPr lang="en-US" dirty="0"/>
              <a:t>Click to edit Master title style</a:t>
            </a:r>
          </a:p>
        </p:txBody>
      </p:sp>
      <p:pic>
        <p:nvPicPr>
          <p:cNvPr id="5" name="Picture 4"/>
          <p:cNvPicPr>
            <a:picLocks noChangeAspect="1"/>
          </p:cNvPicPr>
          <p:nvPr userDrawn="1"/>
        </p:nvPicPr>
        <p:blipFill>
          <a:blip r:embed="rId2"/>
          <a:stretch>
            <a:fillRect/>
          </a:stretch>
        </p:blipFill>
        <p:spPr>
          <a:xfrm>
            <a:off x="60010" y="46759"/>
            <a:ext cx="1156868" cy="561350"/>
          </a:xfrm>
          <a:prstGeom prst="rect">
            <a:avLst/>
          </a:prstGeom>
        </p:spPr>
      </p:pic>
      <p:sp>
        <p:nvSpPr>
          <p:cNvPr id="8" name="Shape 71"/>
          <p:cNvSpPr/>
          <p:nvPr userDrawn="1"/>
        </p:nvSpPr>
        <p:spPr>
          <a:xfrm flipH="1" flipV="1">
            <a:off x="1489882" y="2"/>
            <a:ext cx="4002" cy="675715"/>
          </a:xfrm>
          <a:prstGeom prst="line">
            <a:avLst/>
          </a:prstGeom>
          <a:ln w="25400">
            <a:solidFill>
              <a:schemeClr val="accent2">
                <a:satOff val="-4966"/>
                <a:lumOff val="-10549"/>
              </a:schemeClr>
            </a:solidFill>
          </a:ln>
          <a:effectLst>
            <a:outerShdw blurRad="38100" dist="20000" dir="5400000" rotWithShape="0">
              <a:srgbClr val="000000">
                <a:alpha val="38000"/>
              </a:srgbClr>
            </a:outerShdw>
          </a:effectLst>
        </p:spPr>
        <p:txBody>
          <a:bodyPr lIns="25717" rIns="25717"/>
          <a:lstStyle/>
          <a:p>
            <a:endParaRPr sz="1013"/>
          </a:p>
        </p:txBody>
      </p:sp>
      <p:sp>
        <p:nvSpPr>
          <p:cNvPr id="6" name="Slide Number Placeholder 5"/>
          <p:cNvSpPr>
            <a:spLocks noGrp="1"/>
          </p:cNvSpPr>
          <p:nvPr>
            <p:ph type="sldNum" sz="quarter" idx="12"/>
          </p:nvPr>
        </p:nvSpPr>
        <p:spPr>
          <a:xfrm>
            <a:off x="6413187" y="4850783"/>
            <a:ext cx="390452" cy="205913"/>
          </a:xfrm>
        </p:spPr>
        <p:txBody>
          <a:bodyPr/>
          <a:lstStyle/>
          <a:p>
            <a:fld id="{D260E43B-7F43-FA45-AAB7-E054FD6CC4E3}" type="slidenum">
              <a:rPr lang="en-US" smtClean="0"/>
              <a:t>‹#›</a:t>
            </a:fld>
            <a:endParaRPr lang="en-US" dirty="0"/>
          </a:p>
        </p:txBody>
      </p:sp>
      <p:sp>
        <p:nvSpPr>
          <p:cNvPr id="9" name="Title 1"/>
          <p:cNvSpPr txBox="1">
            <a:spLocks/>
          </p:cNvSpPr>
          <p:nvPr userDrawn="1"/>
        </p:nvSpPr>
        <p:spPr>
          <a:xfrm>
            <a:off x="3273123" y="4872790"/>
            <a:ext cx="753696" cy="198522"/>
          </a:xfrm>
          <a:prstGeom prst="rect">
            <a:avLst/>
          </a:prstGeom>
          <a:noFill/>
          <a:effectLst>
            <a:outerShdw blurRad="50800" dist="38100" dir="2700000" algn="tl" rotWithShape="0">
              <a:srgbClr val="000000">
                <a:alpha val="43000"/>
              </a:srgbClr>
            </a:outerShdw>
          </a:effectLst>
        </p:spPr>
        <p:txBody>
          <a:bodyPr vert="horz" lIns="51435" tIns="25718" rIns="51435" bIns="25718" rtlCol="0" anchor="ctr">
            <a:normAutofit lnSpcReduction="10000"/>
          </a:bodyPr>
          <a:lstStyle>
            <a:lvl1pPr algn="ctr" defTabSz="457200" rtl="0" eaLnBrk="1" latinLnBrk="0" hangingPunct="1">
              <a:spcBef>
                <a:spcPct val="0"/>
              </a:spcBef>
              <a:buNone/>
              <a:defRPr sz="4000" kern="1200">
                <a:solidFill>
                  <a:schemeClr val="bg1"/>
                </a:solidFill>
                <a:latin typeface="Calibri" panose="020F0502020204030204" pitchFamily="34" charset="0"/>
                <a:ea typeface="+mj-ea"/>
                <a:cs typeface="+mj-cs"/>
              </a:defRPr>
            </a:lvl1pPr>
          </a:lstStyle>
          <a:p>
            <a:r>
              <a:rPr lang="en-US" sz="675" dirty="0"/>
              <a:t>M. </a:t>
            </a:r>
            <a:r>
              <a:rPr lang="en-US" sz="675" dirty="0" err="1"/>
              <a:t>Marchevsky</a:t>
            </a:r>
            <a:endParaRPr lang="en-US" sz="675" dirty="0"/>
          </a:p>
        </p:txBody>
      </p:sp>
    </p:spTree>
    <p:extLst>
      <p:ext uri="{BB962C8B-B14F-4D97-AF65-F5344CB8AC3E}">
        <p14:creationId xmlns:p14="http://schemas.microsoft.com/office/powerpoint/2010/main" val="305184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
            <a:ext cx="6858000" cy="4735295"/>
          </a:xfrm>
          <a:prstGeom prst="rect">
            <a:avLst/>
          </a:prstGeom>
        </p:spPr>
      </p:pic>
      <p:sp>
        <p:nvSpPr>
          <p:cNvPr id="11" name="Rectangle 10"/>
          <p:cNvSpPr/>
          <p:nvPr userDrawn="1"/>
        </p:nvSpPr>
        <p:spPr>
          <a:xfrm>
            <a:off x="0" y="3668957"/>
            <a:ext cx="6858000" cy="1066341"/>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344095" y="3668957"/>
            <a:ext cx="6169819" cy="603789"/>
          </a:xfrm>
        </p:spPr>
        <p:txBody>
          <a:bodyPr anchor="b" anchorCtr="0"/>
          <a:lstStyle>
            <a:lvl1pPr marL="0" indent="0" algn="ctr">
              <a:buNone/>
              <a:defRPr>
                <a:solidFill>
                  <a:schemeClr val="bg1"/>
                </a:solidFill>
                <a:latin typeface="+mn-lt"/>
                <a:cs typeface="Helvetica"/>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905280"/>
            <a:ext cx="6858000" cy="1447480"/>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5"/>
          <p:cNvSpPr>
            <a:spLocks noGrp="1"/>
          </p:cNvSpPr>
          <p:nvPr>
            <p:ph type="body" sz="quarter" idx="10"/>
          </p:nvPr>
        </p:nvSpPr>
        <p:spPr>
          <a:xfrm>
            <a:off x="344094" y="1038470"/>
            <a:ext cx="6169820" cy="11811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6448" y="139981"/>
            <a:ext cx="2124192" cy="765299"/>
          </a:xfrm>
          <a:prstGeom prst="rect">
            <a:avLst/>
          </a:prstGeom>
        </p:spPr>
      </p:pic>
    </p:spTree>
    <p:extLst>
      <p:ext uri="{BB962C8B-B14F-4D97-AF65-F5344CB8AC3E}">
        <p14:creationId xmlns:p14="http://schemas.microsoft.com/office/powerpoint/2010/main" val="13233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5" y="0"/>
            <a:ext cx="6857999" cy="857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619410" y="0"/>
            <a:ext cx="5238590" cy="85725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127594" y="4800602"/>
            <a:ext cx="387506" cy="273844"/>
          </a:xfrm>
        </p:spPr>
        <p:txBody>
          <a:bodyPr/>
          <a:lstStyle>
            <a:lvl1pPr>
              <a:defRPr sz="1000">
                <a:solidFill>
                  <a:schemeClr val="bg1">
                    <a:lumMod val="95000"/>
                  </a:schemeClr>
                </a:solidFill>
              </a:defRPr>
            </a:lvl1pPr>
          </a:lstStyle>
          <a:p>
            <a:fld id="{D260E43B-7F43-FA45-AAB7-E054FD6CC4E3}" type="slidenum">
              <a:rPr lang="en-US" smtClean="0"/>
              <a:pPr/>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94" y="92636"/>
            <a:ext cx="1534216" cy="547992"/>
          </a:xfrm>
          <a:prstGeom prst="rect">
            <a:avLst/>
          </a:prstGeom>
        </p:spPr>
      </p:pic>
      <p:sp>
        <p:nvSpPr>
          <p:cNvPr id="8" name="Footer Placeholder 7">
            <a:extLst>
              <a:ext uri="{FF2B5EF4-FFF2-40B4-BE49-F238E27FC236}">
                <a16:creationId xmlns:a16="http://schemas.microsoft.com/office/drawing/2014/main" id="{214ED014-0C19-184C-830A-8A7972D6CDB3}"/>
              </a:ext>
            </a:extLst>
          </p:cNvPr>
          <p:cNvSpPr>
            <a:spLocks noGrp="1"/>
          </p:cNvSpPr>
          <p:nvPr>
            <p:ph type="ftr" sz="quarter" idx="13"/>
          </p:nvPr>
        </p:nvSpPr>
        <p:spPr>
          <a:xfrm>
            <a:off x="2032001" y="4767265"/>
            <a:ext cx="3069771" cy="274637"/>
          </a:xfrm>
        </p:spPr>
        <p:txBody>
          <a:bodyPr/>
          <a:lstStyle>
            <a:lvl1pPr>
              <a:defRPr>
                <a:solidFill>
                  <a:schemeClr val="bg1"/>
                </a:solidFill>
              </a:defRPr>
            </a:lvl1pPr>
          </a:lstStyle>
          <a:p>
            <a:r>
              <a:rPr lang="en-US"/>
              <a:t>MDP Technology Roadmap Elements</a:t>
            </a:r>
            <a:endParaRPr lang="en-US" dirty="0"/>
          </a:p>
        </p:txBody>
      </p:sp>
    </p:spTree>
    <p:extLst>
      <p:ext uri="{BB962C8B-B14F-4D97-AF65-F5344CB8AC3E}">
        <p14:creationId xmlns:p14="http://schemas.microsoft.com/office/powerpoint/2010/main" val="220510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019" y="1598140"/>
            <a:ext cx="5829970" cy="1102537"/>
          </a:xfrm>
        </p:spPr>
        <p:txBody>
          <a:bodyPr/>
          <a:lstStyle/>
          <a:p>
            <a:r>
              <a:rPr lang="en-US"/>
              <a:t>Click to edit Master title style</a:t>
            </a:r>
          </a:p>
        </p:txBody>
      </p:sp>
      <p:sp>
        <p:nvSpPr>
          <p:cNvPr id="3" name="Subtitle 2"/>
          <p:cNvSpPr>
            <a:spLocks noGrp="1"/>
          </p:cNvSpPr>
          <p:nvPr>
            <p:ph type="subTitle" idx="1"/>
          </p:nvPr>
        </p:nvSpPr>
        <p:spPr>
          <a:xfrm>
            <a:off x="1028869" y="2914987"/>
            <a:ext cx="4800266" cy="1314338"/>
          </a:xfrm>
        </p:spPr>
        <p:txBody>
          <a:bodyPr/>
          <a:lstStyle>
            <a:lvl1pPr marL="0" indent="0" algn="ctr">
              <a:buNone/>
              <a:defRPr/>
            </a:lvl1pPr>
            <a:lvl2pPr marL="241087" indent="0" algn="ctr">
              <a:buNone/>
              <a:defRPr/>
            </a:lvl2pPr>
            <a:lvl3pPr marL="482174" indent="0" algn="ctr">
              <a:buNone/>
              <a:defRPr/>
            </a:lvl3pPr>
            <a:lvl4pPr marL="723261" indent="0" algn="ctr">
              <a:buNone/>
              <a:defRPr/>
            </a:lvl4pPr>
            <a:lvl5pPr marL="964348" indent="0" algn="ctr">
              <a:buNone/>
              <a:defRPr/>
            </a:lvl5pPr>
            <a:lvl6pPr marL="1205435" indent="0" algn="ctr">
              <a:buNone/>
              <a:defRPr/>
            </a:lvl6pPr>
            <a:lvl7pPr marL="1446522" indent="0" algn="ctr">
              <a:buNone/>
              <a:defRPr/>
            </a:lvl7pPr>
            <a:lvl8pPr marL="1687609" indent="0" algn="ctr">
              <a:buNone/>
              <a:defRPr/>
            </a:lvl8pPr>
            <a:lvl9pPr marL="1928696" indent="0" algn="ctr">
              <a:buNone/>
              <a:defRPr/>
            </a:lvl9pPr>
          </a:lstStyle>
          <a:p>
            <a:r>
              <a:rPr lang="en-US"/>
              <a:t>Click to edit Master subtitle style</a:t>
            </a:r>
          </a:p>
        </p:txBody>
      </p:sp>
    </p:spTree>
    <p:extLst>
      <p:ext uri="{BB962C8B-B14F-4D97-AF65-F5344CB8AC3E}">
        <p14:creationId xmlns:p14="http://schemas.microsoft.com/office/powerpoint/2010/main" val="421221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a:xfrm>
            <a:off x="444104" y="4767264"/>
            <a:ext cx="2171700" cy="273844"/>
          </a:xfrm>
          <a:prstGeom prst="rect">
            <a:avLst/>
          </a:prstGeom>
        </p:spPr>
        <p:txBody>
          <a:bodyPr/>
          <a:lstStyle>
            <a:lvl1pPr>
              <a:defRPr/>
            </a:lvl1pPr>
          </a:lstStyle>
          <a:p>
            <a:pPr>
              <a:defRPr/>
            </a:pPr>
            <a:r>
              <a:rPr lang="en-US" altLang="en-US"/>
              <a:t>MDP Technology Roadmap Elements</a:t>
            </a:r>
          </a:p>
        </p:txBody>
      </p:sp>
      <p:sp>
        <p:nvSpPr>
          <p:cNvPr id="4" name="Slide Number Placeholder 5"/>
          <p:cNvSpPr>
            <a:spLocks noGrp="1"/>
          </p:cNvSpPr>
          <p:nvPr>
            <p:ph type="sldNum" sz="quarter" idx="11"/>
          </p:nvPr>
        </p:nvSpPr>
        <p:spPr/>
        <p:txBody>
          <a:bodyPr/>
          <a:lstStyle>
            <a:lvl1pPr>
              <a:defRPr/>
            </a:lvl1pPr>
          </a:lstStyle>
          <a:p>
            <a:pPr>
              <a:defRPr/>
            </a:pPr>
            <a:fld id="{DF3A14D7-8449-4DA0-9772-C31010F36776}" type="slidenum">
              <a:rPr lang="en-US" altLang="en-US"/>
              <a:pPr>
                <a:defRPr/>
              </a:pPr>
              <a:t>‹#›</a:t>
            </a:fld>
            <a:endParaRPr lang="en-US" altLang="en-US"/>
          </a:p>
        </p:txBody>
      </p:sp>
    </p:spTree>
    <p:extLst>
      <p:ext uri="{BB962C8B-B14F-4D97-AF65-F5344CB8AC3E}">
        <p14:creationId xmlns:p14="http://schemas.microsoft.com/office/powerpoint/2010/main" val="100647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B128C41A-7A0A-A74C-A765-4BF8AA94B2BC}" type="slidenum">
              <a:rPr lang="en-US" altLang="en-US" smtClean="0"/>
              <a:pPr/>
              <a:t>‹#›</a:t>
            </a:fld>
            <a:endParaRPr lang="en-US" altLang="en-US"/>
          </a:p>
        </p:txBody>
      </p:sp>
      <p:sp>
        <p:nvSpPr>
          <p:cNvPr id="4" name="Footer Placeholder 3"/>
          <p:cNvSpPr>
            <a:spLocks noGrp="1"/>
          </p:cNvSpPr>
          <p:nvPr>
            <p:ph type="ftr" sz="quarter" idx="11"/>
          </p:nvPr>
        </p:nvSpPr>
        <p:spPr>
          <a:xfrm>
            <a:off x="2343150" y="4767263"/>
            <a:ext cx="2171700" cy="273844"/>
          </a:xfrm>
          <a:prstGeom prst="rect">
            <a:avLst/>
          </a:prstGeom>
        </p:spPr>
        <p:txBody>
          <a:bodyPr/>
          <a:lstStyle/>
          <a:p>
            <a:r>
              <a:rPr lang="en-US"/>
              <a:t>MDP Technology Roadmap Elements</a:t>
            </a:r>
            <a:endParaRPr lang="en-US" dirty="0"/>
          </a:p>
        </p:txBody>
      </p:sp>
      <p:sp>
        <p:nvSpPr>
          <p:cNvPr id="6" name="Content Placeholder 5"/>
          <p:cNvSpPr>
            <a:spLocks noGrp="1"/>
          </p:cNvSpPr>
          <p:nvPr>
            <p:ph sz="quarter" idx="12"/>
          </p:nvPr>
        </p:nvSpPr>
        <p:spPr>
          <a:xfrm>
            <a:off x="185738" y="1045372"/>
            <a:ext cx="6459141" cy="33920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6629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9000" y="914401"/>
            <a:ext cx="5940000" cy="3680222"/>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spTree>
    <p:extLst>
      <p:ext uri="{BB962C8B-B14F-4D97-AF65-F5344CB8AC3E}">
        <p14:creationId xmlns:p14="http://schemas.microsoft.com/office/powerpoint/2010/main" val="89757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52620" y="4878162"/>
            <a:ext cx="506526" cy="180975"/>
          </a:xfrm>
        </p:spPr>
        <p:txBody>
          <a:bodyPr/>
          <a:lstStyle/>
          <a:p>
            <a:pPr>
              <a:defRPr/>
            </a:pPr>
            <a:fld id="{3C7E1B65-1920-CF40-87B8-818D6517E0EA}" type="datetime1">
              <a:rPr lang="en-US" smtClean="0"/>
              <a:t>10/31/19</a:t>
            </a:fld>
            <a:endParaRPr lang="en-US" dirty="0"/>
          </a:p>
        </p:txBody>
      </p:sp>
      <p:sp>
        <p:nvSpPr>
          <p:cNvPr id="4" name="Footer Placeholder 3"/>
          <p:cNvSpPr>
            <a:spLocks noGrp="1"/>
          </p:cNvSpPr>
          <p:nvPr>
            <p:ph type="ftr" sz="quarter" idx="11"/>
          </p:nvPr>
        </p:nvSpPr>
        <p:spPr>
          <a:xfrm>
            <a:off x="1147953" y="4878162"/>
            <a:ext cx="4695299" cy="182155"/>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166688" y="190501"/>
            <a:ext cx="6506766" cy="4352192"/>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105197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171451" y="728665"/>
            <a:ext cx="3154680" cy="2725341"/>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12" indent="-171446">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3519341" y="728665"/>
            <a:ext cx="3161537" cy="2725341"/>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12" indent="-171446">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172024" y="3573828"/>
            <a:ext cx="3154107" cy="949359"/>
          </a:xfrm>
          <a:prstGeom prst="rect">
            <a:avLst/>
          </a:prstGeom>
        </p:spPr>
        <p:txBody>
          <a:bodyPr lIns="0" tIns="0" rIns="0" bIns="0"/>
          <a:lstStyle>
            <a:lvl1pPr marL="0" indent="0">
              <a:buNone/>
              <a:defRPr sz="1200" b="1" i="0">
                <a:solidFill>
                  <a:srgbClr val="004C97"/>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10" name="Text Placeholder 3"/>
          <p:cNvSpPr>
            <a:spLocks noGrp="1"/>
          </p:cNvSpPr>
          <p:nvPr>
            <p:ph type="body" sz="half" idx="19"/>
          </p:nvPr>
        </p:nvSpPr>
        <p:spPr>
          <a:xfrm>
            <a:off x="3519339" y="3573828"/>
            <a:ext cx="3154679" cy="949359"/>
          </a:xfrm>
          <a:prstGeom prst="rect">
            <a:avLst/>
          </a:prstGeom>
        </p:spPr>
        <p:txBody>
          <a:bodyPr lIns="0" tIns="0" rIns="0" bIns="0"/>
          <a:lstStyle>
            <a:lvl1pPr marL="0" indent="0">
              <a:buNone/>
              <a:defRPr sz="1200" b="1" i="0">
                <a:solidFill>
                  <a:srgbClr val="004C97"/>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11" name="Date Placeholder 3"/>
          <p:cNvSpPr>
            <a:spLocks noGrp="1"/>
          </p:cNvSpPr>
          <p:nvPr>
            <p:ph type="dt" sz="half" idx="2"/>
          </p:nvPr>
        </p:nvSpPr>
        <p:spPr>
          <a:xfrm>
            <a:off x="552620" y="4878162"/>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t>10/31/19</a:t>
            </a:fld>
            <a:endParaRPr lang="en-US" dirty="0"/>
          </a:p>
        </p:txBody>
      </p:sp>
      <p:sp>
        <p:nvSpPr>
          <p:cNvPr id="12" name="Footer Placeholder 4"/>
          <p:cNvSpPr>
            <a:spLocks noGrp="1"/>
          </p:cNvSpPr>
          <p:nvPr>
            <p:ph type="ftr" sz="quarter" idx="3"/>
          </p:nvPr>
        </p:nvSpPr>
        <p:spPr>
          <a:xfrm>
            <a:off x="1147952" y="4878162"/>
            <a:ext cx="469658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166687" y="4878160"/>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171450" y="188814"/>
            <a:ext cx="65151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89872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6858000" cy="85725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127597" y="4767264"/>
            <a:ext cx="387506" cy="273844"/>
          </a:xfrm>
          <a:prstGeom prst="rect">
            <a:avLst/>
          </a:prstGeom>
        </p:spPr>
        <p:txBody>
          <a:bodyPr vert="horz" lIns="91440" tIns="45720" rIns="91440" bIns="45720" rtlCol="0" anchor="ctr"/>
          <a:lstStyle>
            <a:lvl1pPr algn="r">
              <a:defRPr sz="750">
                <a:solidFill>
                  <a:srgbClr val="898989"/>
                </a:solidFill>
              </a:defRPr>
            </a:lvl1pPr>
          </a:lstStyle>
          <a:p>
            <a:fld id="{D260E43B-7F43-FA45-AAB7-E054FD6CC4E3}" type="slidenum">
              <a:rPr lang="en-US" smtClean="0"/>
              <a:pPr/>
              <a:t>‹#›</a:t>
            </a:fld>
            <a:endParaRPr lang="en-US" dirty="0"/>
          </a:p>
        </p:txBody>
      </p:sp>
      <p:grpSp>
        <p:nvGrpSpPr>
          <p:cNvPr id="10" name="Group 9"/>
          <p:cNvGrpSpPr/>
          <p:nvPr userDrawn="1"/>
        </p:nvGrpSpPr>
        <p:grpSpPr>
          <a:xfrm>
            <a:off x="-119040" y="-106972"/>
            <a:ext cx="7085621" cy="5353494"/>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348" y="4742835"/>
            <a:ext cx="6874649" cy="4095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03">
              <a:defRPr/>
            </a:pPr>
            <a:endParaRPr lang="en-US" sz="1350" dirty="0">
              <a:solidFill>
                <a:srgbClr val="FFFFFF"/>
              </a:solidFill>
              <a:latin typeface="Arial" charset="0"/>
              <a:ea typeface="ＭＳ Ｐゴシック" charset="0"/>
              <a:cs typeface="ＭＳ Ｐゴシック" charset="0"/>
            </a:endParaRPr>
          </a:p>
          <a:p>
            <a:pPr algn="ctr" defTabSz="342803">
              <a:defRPr/>
            </a:pPr>
            <a:endParaRPr lang="en-US" sz="1350" dirty="0">
              <a:solidFill>
                <a:srgbClr val="FFFFFF"/>
              </a:solidFill>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24982" y="4843400"/>
            <a:ext cx="1177851" cy="197711"/>
          </a:xfrm>
          <a:prstGeom prst="rect">
            <a:avLst/>
          </a:prstGeom>
        </p:spPr>
      </p:pic>
      <p:sp>
        <p:nvSpPr>
          <p:cNvPr id="4" name="Footer Placeholder 3">
            <a:extLst>
              <a:ext uri="{FF2B5EF4-FFF2-40B4-BE49-F238E27FC236}">
                <a16:creationId xmlns:a16="http://schemas.microsoft.com/office/drawing/2014/main" id="{836F475D-28E3-3F43-A56C-54FEC4A974AD}"/>
              </a:ext>
            </a:extLst>
          </p:cNvPr>
          <p:cNvSpPr>
            <a:spLocks noGrp="1"/>
          </p:cNvSpPr>
          <p:nvPr>
            <p:ph type="ftr" sz="quarter" idx="3"/>
          </p:nvPr>
        </p:nvSpPr>
        <p:spPr>
          <a:xfrm>
            <a:off x="2231272" y="4800207"/>
            <a:ext cx="2851830" cy="274637"/>
          </a:xfrm>
          <a:prstGeom prst="rect">
            <a:avLst/>
          </a:prstGeom>
        </p:spPr>
        <p:txBody>
          <a:bodyPr vert="horz" lIns="91440" tIns="45720" rIns="91440" bIns="45720" rtlCol="0" anchor="ctr"/>
          <a:lstStyle>
            <a:lvl1pPr algn="ctr">
              <a:defRPr sz="1200">
                <a:solidFill>
                  <a:schemeClr val="bg1"/>
                </a:solidFill>
              </a:defRPr>
            </a:lvl1pPr>
          </a:lstStyle>
          <a:p>
            <a:r>
              <a:rPr lang="en-US"/>
              <a:t>MDP Technology Roadmap Elements</a:t>
            </a:r>
            <a:endParaRPr lang="en-US" dirty="0"/>
          </a:p>
        </p:txBody>
      </p:sp>
    </p:spTree>
    <p:extLst>
      <p:ext uri="{BB962C8B-B14F-4D97-AF65-F5344CB8AC3E}">
        <p14:creationId xmlns:p14="http://schemas.microsoft.com/office/powerpoint/2010/main" val="19053643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3"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dt="0"/>
  <p:txStyles>
    <p:titleStyle>
      <a:lvl1pPr algn="ctr" defTabSz="342892" rtl="0" eaLnBrk="1" latinLnBrk="0" hangingPunct="1">
        <a:spcBef>
          <a:spcPct val="0"/>
        </a:spcBef>
        <a:buNone/>
        <a:defRPr sz="2100" kern="1200">
          <a:solidFill>
            <a:schemeClr val="bg1"/>
          </a:solidFill>
          <a:latin typeface="+mj-lt"/>
          <a:ea typeface="+mj-ea"/>
          <a:cs typeface="+mj-cs"/>
        </a:defRPr>
      </a:lvl1pPr>
    </p:titleStyle>
    <p:bodyStyle>
      <a:lvl1pPr marL="257168" indent="-257168" algn="l" defTabSz="342892" rtl="0" eaLnBrk="1" latinLnBrk="0" hangingPunct="1">
        <a:spcBef>
          <a:spcPct val="20000"/>
        </a:spcBef>
        <a:buFont typeface="Arial"/>
        <a:buChar char="•"/>
        <a:defRPr sz="1800" kern="1200">
          <a:solidFill>
            <a:schemeClr val="tx2"/>
          </a:solidFill>
          <a:latin typeface="+mj-lt"/>
          <a:ea typeface="+mn-ea"/>
          <a:cs typeface="+mn-cs"/>
        </a:defRPr>
      </a:lvl1pPr>
      <a:lvl2pPr marL="557199" indent="-214308" algn="l" defTabSz="342892" rtl="0" eaLnBrk="1" latinLnBrk="0" hangingPunct="1">
        <a:spcBef>
          <a:spcPct val="20000"/>
        </a:spcBef>
        <a:buFont typeface="Courier New"/>
        <a:buChar char="o"/>
        <a:defRPr sz="1500" kern="1200">
          <a:solidFill>
            <a:srgbClr val="1F497D"/>
          </a:solidFill>
          <a:latin typeface="+mj-lt"/>
          <a:ea typeface="+mn-ea"/>
          <a:cs typeface="+mn-cs"/>
        </a:defRPr>
      </a:lvl2pPr>
      <a:lvl3pPr marL="857228" indent="-171446" algn="l" defTabSz="342892" rtl="0" eaLnBrk="1" latinLnBrk="0" hangingPunct="1">
        <a:spcBef>
          <a:spcPct val="20000"/>
        </a:spcBef>
        <a:buFont typeface="Arial"/>
        <a:buChar char="•"/>
        <a:defRPr sz="1500" kern="1200">
          <a:solidFill>
            <a:srgbClr val="1F497D"/>
          </a:solidFill>
          <a:latin typeface="+mj-lt"/>
          <a:ea typeface="+mn-ea"/>
          <a:cs typeface="+mn-cs"/>
        </a:defRPr>
      </a:lvl3pPr>
      <a:lvl4pPr marL="1200120" indent="-171446" algn="l" defTabSz="342892" rtl="0" eaLnBrk="1" latinLnBrk="0" hangingPunct="1">
        <a:spcBef>
          <a:spcPct val="20000"/>
        </a:spcBef>
        <a:buFont typeface="Arial"/>
        <a:buChar char="–"/>
        <a:defRPr sz="1500" kern="1200">
          <a:solidFill>
            <a:srgbClr val="1F497D"/>
          </a:solidFill>
          <a:latin typeface="+mj-lt"/>
          <a:ea typeface="+mn-ea"/>
          <a:cs typeface="+mn-cs"/>
        </a:defRPr>
      </a:lvl4pPr>
      <a:lvl5pPr marL="1543012" indent="-171446" algn="l" defTabSz="342892" rtl="0" eaLnBrk="1" latinLnBrk="0" hangingPunct="1">
        <a:spcBef>
          <a:spcPct val="20000"/>
        </a:spcBef>
        <a:buFont typeface="Arial"/>
        <a:buChar char="»"/>
        <a:defRPr sz="1500" kern="1200">
          <a:solidFill>
            <a:srgbClr val="1F497D"/>
          </a:solidFill>
          <a:latin typeface="+mj-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jp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44095" y="3094265"/>
            <a:ext cx="6169819" cy="935393"/>
          </a:xfrm>
        </p:spPr>
        <p:txBody>
          <a:bodyPr>
            <a:normAutofit/>
          </a:bodyPr>
          <a:lstStyle/>
          <a:p>
            <a:r>
              <a:rPr lang="en-US" sz="1600" dirty="0">
                <a:latin typeface="+mj-lt"/>
              </a:rPr>
              <a:t>U.S. Magnet Development Program</a:t>
            </a:r>
          </a:p>
          <a:p>
            <a:r>
              <a:rPr lang="en-US" sz="1600" dirty="0">
                <a:solidFill>
                  <a:srgbClr val="FFFFFF"/>
                </a:solidFill>
                <a:latin typeface="+mj-lt"/>
              </a:rPr>
              <a:t>MDP weekly meeting, 10/31/2019 </a:t>
            </a:r>
          </a:p>
        </p:txBody>
      </p:sp>
      <p:sp>
        <p:nvSpPr>
          <p:cNvPr id="3" name="Rectangle 2"/>
          <p:cNvSpPr/>
          <p:nvPr/>
        </p:nvSpPr>
        <p:spPr>
          <a:xfrm>
            <a:off x="172047" y="1224371"/>
            <a:ext cx="6513913" cy="877163"/>
          </a:xfrm>
          <a:prstGeom prst="rect">
            <a:avLst/>
          </a:prstGeom>
        </p:spPr>
        <p:txBody>
          <a:bodyPr wrap="square">
            <a:spAutoFit/>
          </a:bodyPr>
          <a:lstStyle/>
          <a:p>
            <a:pPr algn="ctr"/>
            <a:r>
              <a:rPr lang="en-US" sz="2550" dirty="0">
                <a:solidFill>
                  <a:srgbClr val="FFFFFF"/>
                </a:solidFill>
                <a:latin typeface="+mj-lt"/>
              </a:rPr>
              <a:t>First discussion on an updated Technology Roadmap</a:t>
            </a:r>
          </a:p>
        </p:txBody>
      </p:sp>
    </p:spTree>
    <p:extLst>
      <p:ext uri="{BB962C8B-B14F-4D97-AF65-F5344CB8AC3E}">
        <p14:creationId xmlns:p14="http://schemas.microsoft.com/office/powerpoint/2010/main" val="326649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950" dirty="0"/>
              <a:t>Overview – magnet measurements</a:t>
            </a:r>
          </a:p>
        </p:txBody>
      </p:sp>
      <p:sp>
        <p:nvSpPr>
          <p:cNvPr id="2" name="Slide Number Placeholder 1">
            <a:extLst>
              <a:ext uri="{FF2B5EF4-FFF2-40B4-BE49-F238E27FC236}">
                <a16:creationId xmlns:a16="http://schemas.microsoft.com/office/drawing/2014/main" id="{6D3187D1-11BB-41C5-8E4C-3977F1329865}"/>
              </a:ext>
            </a:extLst>
          </p:cNvPr>
          <p:cNvSpPr>
            <a:spLocks noGrp="1"/>
          </p:cNvSpPr>
          <p:nvPr>
            <p:ph type="sldNum" sz="quarter" idx="10"/>
          </p:nvPr>
        </p:nvSpPr>
        <p:spPr/>
        <p:txBody>
          <a:bodyPr/>
          <a:lstStyle/>
          <a:p>
            <a:pPr>
              <a:defRPr/>
            </a:pPr>
            <a:fld id="{148C009B-CB69-E04A-B9B3-34B26D69E9CF}" type="slidenum">
              <a:rPr lang="en-US" smtClean="0"/>
              <a:pPr>
                <a:defRPr/>
              </a:pPr>
              <a:t>10</a:t>
            </a:fld>
            <a:endParaRPr lang="en-US" dirty="0"/>
          </a:p>
        </p:txBody>
      </p:sp>
      <p:graphicFrame>
        <p:nvGraphicFramePr>
          <p:cNvPr id="6" name="Table 5">
            <a:extLst>
              <a:ext uri="{FF2B5EF4-FFF2-40B4-BE49-F238E27FC236}">
                <a16:creationId xmlns:a16="http://schemas.microsoft.com/office/drawing/2014/main" id="{43267BFA-0C20-44D1-91CE-0A3C40C4C7D3}"/>
              </a:ext>
            </a:extLst>
          </p:cNvPr>
          <p:cNvGraphicFramePr>
            <a:graphicFrameLocks noGrp="1"/>
          </p:cNvGraphicFramePr>
          <p:nvPr/>
        </p:nvGraphicFramePr>
        <p:xfrm>
          <a:off x="99753" y="958049"/>
          <a:ext cx="6712530" cy="278130"/>
        </p:xfrm>
        <a:graphic>
          <a:graphicData uri="http://schemas.openxmlformats.org/drawingml/2006/table">
            <a:tbl>
              <a:tblPr firstRow="1" bandRow="1">
                <a:tableStyleId>{5C22544A-7EE6-4342-B048-85BDC9FD1C3A}</a:tableStyleId>
              </a:tblPr>
              <a:tblGrid>
                <a:gridCol w="1118755">
                  <a:extLst>
                    <a:ext uri="{9D8B030D-6E8A-4147-A177-3AD203B41FA5}">
                      <a16:colId xmlns:a16="http://schemas.microsoft.com/office/drawing/2014/main" val="20000"/>
                    </a:ext>
                  </a:extLst>
                </a:gridCol>
                <a:gridCol w="1118755">
                  <a:extLst>
                    <a:ext uri="{9D8B030D-6E8A-4147-A177-3AD203B41FA5}">
                      <a16:colId xmlns:a16="http://schemas.microsoft.com/office/drawing/2014/main" val="20001"/>
                    </a:ext>
                  </a:extLst>
                </a:gridCol>
                <a:gridCol w="1118755">
                  <a:extLst>
                    <a:ext uri="{9D8B030D-6E8A-4147-A177-3AD203B41FA5}">
                      <a16:colId xmlns:a16="http://schemas.microsoft.com/office/drawing/2014/main" val="20002"/>
                    </a:ext>
                  </a:extLst>
                </a:gridCol>
                <a:gridCol w="1118755">
                  <a:extLst>
                    <a:ext uri="{9D8B030D-6E8A-4147-A177-3AD203B41FA5}">
                      <a16:colId xmlns:a16="http://schemas.microsoft.com/office/drawing/2014/main" val="20003"/>
                    </a:ext>
                  </a:extLst>
                </a:gridCol>
                <a:gridCol w="1118755">
                  <a:extLst>
                    <a:ext uri="{9D8B030D-6E8A-4147-A177-3AD203B41FA5}">
                      <a16:colId xmlns:a16="http://schemas.microsoft.com/office/drawing/2014/main" val="20004"/>
                    </a:ext>
                  </a:extLst>
                </a:gridCol>
                <a:gridCol w="1118755">
                  <a:extLst>
                    <a:ext uri="{9D8B030D-6E8A-4147-A177-3AD203B41FA5}">
                      <a16:colId xmlns:a16="http://schemas.microsoft.com/office/drawing/2014/main" val="20005"/>
                    </a:ext>
                  </a:extLst>
                </a:gridCol>
              </a:tblGrid>
              <a:tr h="278130">
                <a:tc>
                  <a:txBody>
                    <a:bodyPr/>
                    <a:lstStyle/>
                    <a:p>
                      <a:pPr algn="ctr"/>
                      <a:r>
                        <a:rPr lang="en-US" sz="1000" dirty="0"/>
                        <a:t>2020 Q1/2</a:t>
                      </a:r>
                    </a:p>
                  </a:txBody>
                  <a:tcPr marL="68580" marR="68580" marT="34290" marB="34290">
                    <a:solidFill>
                      <a:srgbClr val="6699CC"/>
                    </a:solidFill>
                  </a:tcPr>
                </a:tc>
                <a:tc>
                  <a:txBody>
                    <a:bodyPr/>
                    <a:lstStyle/>
                    <a:p>
                      <a:pPr algn="ctr"/>
                      <a:r>
                        <a:rPr lang="en-US" sz="1000" dirty="0"/>
                        <a:t>2020 Q3/4</a:t>
                      </a:r>
                    </a:p>
                  </a:txBody>
                  <a:tcPr marL="68580" marR="68580" marT="34290" marB="34290">
                    <a:solidFill>
                      <a:srgbClr val="6699CC"/>
                    </a:solidFill>
                  </a:tcPr>
                </a:tc>
                <a:tc>
                  <a:txBody>
                    <a:bodyPr/>
                    <a:lstStyle/>
                    <a:p>
                      <a:pPr algn="ctr"/>
                      <a:r>
                        <a:rPr lang="en-US" sz="1000" dirty="0"/>
                        <a:t>2021</a:t>
                      </a:r>
                      <a:r>
                        <a:rPr lang="en-US" sz="1000" baseline="0" dirty="0"/>
                        <a:t> Q1/2</a:t>
                      </a:r>
                      <a:endParaRPr lang="en-US" sz="1000" dirty="0"/>
                    </a:p>
                  </a:txBody>
                  <a:tcPr marL="68580" marR="68580" marT="34290" marB="34290">
                    <a:solidFill>
                      <a:srgbClr val="6699CC"/>
                    </a:solidFill>
                  </a:tcPr>
                </a:tc>
                <a:tc>
                  <a:txBody>
                    <a:bodyPr/>
                    <a:lstStyle/>
                    <a:p>
                      <a:pPr algn="ctr"/>
                      <a:r>
                        <a:rPr lang="en-US" sz="1000" dirty="0"/>
                        <a:t>2021 Q3/4</a:t>
                      </a:r>
                    </a:p>
                  </a:txBody>
                  <a:tcPr marL="68580" marR="68580" marT="34290" marB="34290">
                    <a:solidFill>
                      <a:srgbClr val="6699CC"/>
                    </a:solidFill>
                  </a:tcPr>
                </a:tc>
                <a:tc>
                  <a:txBody>
                    <a:bodyPr/>
                    <a:lstStyle/>
                    <a:p>
                      <a:pPr algn="ctr"/>
                      <a:r>
                        <a:rPr lang="en-US" sz="1000" dirty="0"/>
                        <a:t>2022</a:t>
                      </a:r>
                    </a:p>
                  </a:txBody>
                  <a:tcPr marL="68580" marR="68580" marT="34290" marB="34290">
                    <a:solidFill>
                      <a:srgbClr val="6699CC"/>
                    </a:solidFill>
                  </a:tcPr>
                </a:tc>
                <a:tc>
                  <a:txBody>
                    <a:bodyPr/>
                    <a:lstStyle/>
                    <a:p>
                      <a:pPr algn="ctr"/>
                      <a:r>
                        <a:rPr lang="en-US" sz="1000" dirty="0"/>
                        <a:t>2023</a:t>
                      </a:r>
                    </a:p>
                  </a:txBody>
                  <a:tcPr marL="68580" marR="68580" marT="34290" marB="34290">
                    <a:solidFill>
                      <a:srgbClr val="6699CC"/>
                    </a:solidFill>
                  </a:tcPr>
                </a:tc>
                <a:extLst>
                  <a:ext uri="{0D108BD9-81ED-4DB2-BD59-A6C34878D82A}">
                    <a16:rowId xmlns:a16="http://schemas.microsoft.com/office/drawing/2014/main" val="10000"/>
                  </a:ext>
                </a:extLst>
              </a:tr>
            </a:tbl>
          </a:graphicData>
        </a:graphic>
      </p:graphicFrame>
      <p:sp>
        <p:nvSpPr>
          <p:cNvPr id="8" name="AutoShape 1">
            <a:extLst>
              <a:ext uri="{FF2B5EF4-FFF2-40B4-BE49-F238E27FC236}">
                <a16:creationId xmlns:a16="http://schemas.microsoft.com/office/drawing/2014/main" id="{E593FB8E-411D-4F18-8705-93BF4426D695}"/>
              </a:ext>
            </a:extLst>
          </p:cNvPr>
          <p:cNvSpPr>
            <a:spLocks/>
          </p:cNvSpPr>
          <p:nvPr/>
        </p:nvSpPr>
        <p:spPr bwMode="auto">
          <a:xfrm flipH="1">
            <a:off x="751263" y="1349207"/>
            <a:ext cx="1502080"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wrap="none" lIns="0" tIns="0" rIns="0" bIns="0"/>
          <a:lstStyle/>
          <a:p>
            <a:pPr algn="ctr">
              <a:lnSpc>
                <a:spcPts val="1875"/>
              </a:lnSpc>
            </a:pPr>
            <a:r>
              <a:rPr lang="en-US" sz="1200" dirty="0">
                <a:solidFill>
                  <a:srgbClr val="FFFFFF"/>
                </a:solidFill>
                <a:latin typeface="Gill Sans" charset="0"/>
                <a:ea typeface="ＭＳ Ｐゴシック" charset="0"/>
                <a:cs typeface="Gill Sans" charset="0"/>
              </a:rPr>
              <a:t>New WBT</a:t>
            </a:r>
          </a:p>
        </p:txBody>
      </p:sp>
      <p:sp>
        <p:nvSpPr>
          <p:cNvPr id="9" name="AutoShape 1">
            <a:extLst>
              <a:ext uri="{FF2B5EF4-FFF2-40B4-BE49-F238E27FC236}">
                <a16:creationId xmlns:a16="http://schemas.microsoft.com/office/drawing/2014/main" id="{389DF598-A210-4683-8BD6-BC5EA7099181}"/>
              </a:ext>
            </a:extLst>
          </p:cNvPr>
          <p:cNvSpPr>
            <a:spLocks/>
          </p:cNvSpPr>
          <p:nvPr/>
        </p:nvSpPr>
        <p:spPr bwMode="auto">
          <a:xfrm flipH="1">
            <a:off x="751264" y="1789274"/>
            <a:ext cx="1617818"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New standard probes</a:t>
            </a:r>
          </a:p>
        </p:txBody>
      </p:sp>
      <p:sp>
        <p:nvSpPr>
          <p:cNvPr id="11" name="AutoShape 1">
            <a:extLst>
              <a:ext uri="{FF2B5EF4-FFF2-40B4-BE49-F238E27FC236}">
                <a16:creationId xmlns:a16="http://schemas.microsoft.com/office/drawing/2014/main" id="{1B92DDA7-4928-475F-AD5C-607CA964325D}"/>
              </a:ext>
            </a:extLst>
          </p:cNvPr>
          <p:cNvSpPr>
            <a:spLocks/>
          </p:cNvSpPr>
          <p:nvPr/>
        </p:nvSpPr>
        <p:spPr bwMode="auto">
          <a:xfrm flipH="1">
            <a:off x="1227918" y="2265891"/>
            <a:ext cx="2201083" cy="769550"/>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Fabricate and test bench</a:t>
            </a:r>
            <a:br>
              <a:rPr lang="en-US" sz="1200" dirty="0">
                <a:solidFill>
                  <a:srgbClr val="FFFFFF"/>
                </a:solidFill>
                <a:latin typeface="Gill Sans" charset="0"/>
                <a:ea typeface="ＭＳ Ｐゴシック" charset="0"/>
                <a:cs typeface="Gill Sans" charset="0"/>
              </a:rPr>
            </a:br>
            <a:r>
              <a:rPr lang="en-US" sz="1200" dirty="0">
                <a:solidFill>
                  <a:srgbClr val="FFFFFF"/>
                </a:solidFill>
                <a:latin typeface="Gill Sans" charset="0"/>
                <a:ea typeface="ＭＳ Ｐゴシック" charset="0"/>
                <a:cs typeface="Gill Sans" charset="0"/>
              </a:rPr>
              <a:t> version of multi-vertex</a:t>
            </a:r>
            <a:br>
              <a:rPr lang="en-US" sz="1200" dirty="0">
                <a:solidFill>
                  <a:srgbClr val="FFFFFF"/>
                </a:solidFill>
                <a:latin typeface="Gill Sans" charset="0"/>
                <a:ea typeface="ＭＳ Ｐゴシック" charset="0"/>
                <a:cs typeface="Gill Sans" charset="0"/>
              </a:rPr>
            </a:br>
            <a:r>
              <a:rPr lang="en-US" sz="1200" dirty="0">
                <a:solidFill>
                  <a:srgbClr val="FFFFFF"/>
                </a:solidFill>
                <a:latin typeface="Gill Sans" charset="0"/>
                <a:ea typeface="ＭＳ Ｐゴシック" charset="0"/>
                <a:cs typeface="Gill Sans" charset="0"/>
              </a:rPr>
              <a:t> rotating coil</a:t>
            </a:r>
          </a:p>
        </p:txBody>
      </p:sp>
      <p:sp>
        <p:nvSpPr>
          <p:cNvPr id="16" name="AutoShape 1">
            <a:extLst>
              <a:ext uri="{FF2B5EF4-FFF2-40B4-BE49-F238E27FC236}">
                <a16:creationId xmlns:a16="http://schemas.microsoft.com/office/drawing/2014/main" id="{873698CE-11C7-4100-9FC6-2F5047B9E5D4}"/>
              </a:ext>
            </a:extLst>
          </p:cNvPr>
          <p:cNvSpPr>
            <a:spLocks/>
          </p:cNvSpPr>
          <p:nvPr/>
        </p:nvSpPr>
        <p:spPr bwMode="auto">
          <a:xfrm flipH="1">
            <a:off x="3166352" y="3218513"/>
            <a:ext cx="1444557" cy="889779"/>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Fabricate and test multi-vertex probe matched to new WBT</a:t>
            </a:r>
          </a:p>
        </p:txBody>
      </p:sp>
    </p:spTree>
    <p:extLst>
      <p:ext uri="{BB962C8B-B14F-4D97-AF65-F5344CB8AC3E}">
        <p14:creationId xmlns:p14="http://schemas.microsoft.com/office/powerpoint/2010/main" val="2546516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21B0F9-0FCA-1B4F-AE7F-7F2654B559DB}"/>
              </a:ext>
            </a:extLst>
          </p:cNvPr>
          <p:cNvSpPr>
            <a:spLocks noGrp="1"/>
          </p:cNvSpPr>
          <p:nvPr>
            <p:ph type="title"/>
          </p:nvPr>
        </p:nvSpPr>
        <p:spPr/>
        <p:txBody>
          <a:bodyPr/>
          <a:lstStyle/>
          <a:p>
            <a:r>
              <a:rPr lang="en-US" b="1" dirty="0">
                <a:latin typeface="Helvetica" panose="020B0604020202020204" pitchFamily="34" charset="0"/>
                <a:cs typeface="Helvetica" panose="020B0604020202020204" pitchFamily="34" charset="0"/>
              </a:rPr>
              <a:t>Optical fiber sensors</a:t>
            </a:r>
            <a:endParaRPr lang="en-US" dirty="0"/>
          </a:p>
        </p:txBody>
      </p:sp>
      <p:sp>
        <p:nvSpPr>
          <p:cNvPr id="4" name="Slide Number Placeholder 3">
            <a:extLst>
              <a:ext uri="{FF2B5EF4-FFF2-40B4-BE49-F238E27FC236}">
                <a16:creationId xmlns:a16="http://schemas.microsoft.com/office/drawing/2014/main" id="{848F6FBE-93E8-B342-A5FC-B2C507BF20C0}"/>
              </a:ext>
            </a:extLst>
          </p:cNvPr>
          <p:cNvSpPr>
            <a:spLocks noGrp="1"/>
          </p:cNvSpPr>
          <p:nvPr>
            <p:ph type="sldNum" sz="quarter" idx="10"/>
          </p:nvPr>
        </p:nvSpPr>
        <p:spPr/>
        <p:txBody>
          <a:bodyPr/>
          <a:lstStyle/>
          <a:p>
            <a:pPr>
              <a:defRPr/>
            </a:pPr>
            <a:fld id="{148C009B-CB69-E04A-B9B3-34B26D69E9CF}" type="slidenum">
              <a:rPr lang="en-US" smtClean="0"/>
              <a:pPr>
                <a:defRPr/>
              </a:pPr>
              <a:t>11</a:t>
            </a:fld>
            <a:endParaRPr lang="en-US" dirty="0"/>
          </a:p>
        </p:txBody>
      </p:sp>
      <p:sp>
        <p:nvSpPr>
          <p:cNvPr id="2" name="Content Placeholder 1">
            <a:extLst>
              <a:ext uri="{FF2B5EF4-FFF2-40B4-BE49-F238E27FC236}">
                <a16:creationId xmlns:a16="http://schemas.microsoft.com/office/drawing/2014/main" id="{632DE1AB-DE8D-2841-8C77-305C4F49ADFB}"/>
              </a:ext>
            </a:extLst>
          </p:cNvPr>
          <p:cNvSpPr>
            <a:spLocks noGrp="1"/>
          </p:cNvSpPr>
          <p:nvPr>
            <p:ph sz="quarter" idx="12"/>
          </p:nvPr>
        </p:nvSpPr>
        <p:spPr>
          <a:xfrm>
            <a:off x="116728" y="941854"/>
            <a:ext cx="6459141" cy="3392091"/>
          </a:xfrm>
        </p:spPr>
        <p:txBody>
          <a:bodyPr/>
          <a:lstStyle/>
          <a:p>
            <a:pPr marL="0" indent="0">
              <a:spcBef>
                <a:spcPts val="324"/>
              </a:spcBef>
            </a:pPr>
            <a:r>
              <a:rPr lang="en-US" sz="1350" b="1" dirty="0">
                <a:solidFill>
                  <a:srgbClr val="1F497D"/>
                </a:solidFill>
                <a:latin typeface="Franklin Gothic Medium" panose="020B0603020102020204" pitchFamily="34" charset="0"/>
              </a:rPr>
              <a:t>Project Summary</a:t>
            </a:r>
            <a:r>
              <a:rPr lang="en-US" sz="1350" dirty="0">
                <a:solidFill>
                  <a:srgbClr val="1F497D"/>
                </a:solidFill>
                <a:latin typeface="Franklin Gothic Medium" panose="020B0603020102020204" pitchFamily="34" charset="0"/>
              </a:rPr>
              <a:t> (goals, novelty, relation to mission)</a:t>
            </a:r>
            <a:endParaRPr lang="en-US" sz="1350" dirty="0"/>
          </a:p>
          <a:p>
            <a:pPr marL="192020" indent="-192020">
              <a:spcBef>
                <a:spcPts val="324"/>
              </a:spcBef>
            </a:pPr>
            <a:r>
              <a:rPr lang="en-US" sz="1350" b="1" dirty="0">
                <a:solidFill>
                  <a:srgbClr val="1F497D"/>
                </a:solidFill>
                <a:latin typeface="Franklin Gothic Medium" panose="020B0603020102020204" pitchFamily="34" charset="0"/>
              </a:rPr>
              <a:t>Goal: </a:t>
            </a:r>
            <a:r>
              <a:rPr lang="en-US" sz="1350" dirty="0">
                <a:solidFill>
                  <a:srgbClr val="1F497D"/>
                </a:solidFill>
                <a:latin typeface="Franklin Gothic Medium" panose="020B0603020102020204" pitchFamily="34" charset="0"/>
              </a:rPr>
              <a:t>Developing a novel instrumentation tools and analysis technique to enable a deep understanding of magnet training process and to design free of quench magnets in future accelerators. </a:t>
            </a:r>
          </a:p>
          <a:p>
            <a:pPr marL="192020" indent="-192020">
              <a:spcBef>
                <a:spcPts val="324"/>
              </a:spcBef>
            </a:pPr>
            <a:endParaRPr lang="en-US" sz="1350" dirty="0"/>
          </a:p>
          <a:p>
            <a:pPr marL="192020" indent="-192020">
              <a:spcBef>
                <a:spcPts val="324"/>
              </a:spcBef>
            </a:pPr>
            <a:r>
              <a:rPr lang="en-US" sz="1350" b="1" dirty="0">
                <a:solidFill>
                  <a:srgbClr val="1F497D"/>
                </a:solidFill>
                <a:latin typeface="Franklin Gothic Medium" panose="020B0603020102020204" pitchFamily="34" charset="0"/>
              </a:rPr>
              <a:t>Focus: </a:t>
            </a:r>
            <a:endParaRPr lang="en-US" sz="1350" dirty="0"/>
          </a:p>
          <a:p>
            <a:pPr marL="418328" indent="-157730">
              <a:spcBef>
                <a:spcPts val="270"/>
              </a:spcBef>
            </a:pPr>
            <a:r>
              <a:rPr lang="en-US" sz="1350" dirty="0">
                <a:solidFill>
                  <a:srgbClr val="1F497D"/>
                </a:solidFill>
                <a:latin typeface="Franklin Gothic Medium" panose="020B0603020102020204" pitchFamily="34" charset="0"/>
              </a:rPr>
              <a:t>to use the fibers to characterize external disturbances in order to drive and give feedback for designing free of quench magnets. A novel approach to investigate the disturbance spectrum: energy and localization.</a:t>
            </a:r>
            <a:endParaRPr lang="en-US" sz="1350" dirty="0"/>
          </a:p>
          <a:p>
            <a:pPr marL="418328" indent="-157730">
              <a:spcBef>
                <a:spcPts val="270"/>
              </a:spcBef>
            </a:pPr>
            <a:r>
              <a:rPr lang="en-US" sz="1350" dirty="0">
                <a:solidFill>
                  <a:srgbClr val="1F497D"/>
                </a:solidFill>
                <a:latin typeface="Franklin Gothic Medium" panose="020B0603020102020204" pitchFamily="34" charset="0"/>
              </a:rPr>
              <a:t>Develop quench protection in HTS magnets</a:t>
            </a:r>
          </a:p>
          <a:p>
            <a:pPr marL="418328" indent="-157730">
              <a:spcBef>
                <a:spcPts val="270"/>
              </a:spcBef>
            </a:pPr>
            <a:endParaRPr lang="en-US" sz="1350" dirty="0"/>
          </a:p>
          <a:p>
            <a:pPr marL="192020" indent="-192020">
              <a:spcBef>
                <a:spcPts val="324"/>
              </a:spcBef>
            </a:pPr>
            <a:r>
              <a:rPr lang="en-US" sz="1350" b="1" dirty="0">
                <a:solidFill>
                  <a:srgbClr val="1F497D"/>
                </a:solidFill>
                <a:latin typeface="Franklin Gothic Medium" panose="020B0603020102020204" pitchFamily="34" charset="0"/>
              </a:rPr>
              <a:t>Strategic relevance: </a:t>
            </a:r>
            <a:endParaRPr lang="en-US" sz="1350" dirty="0"/>
          </a:p>
          <a:p>
            <a:pPr marL="418328" indent="-157730">
              <a:spcBef>
                <a:spcPts val="270"/>
              </a:spcBef>
            </a:pPr>
            <a:r>
              <a:rPr lang="en-US" sz="1350" dirty="0">
                <a:solidFill>
                  <a:srgbClr val="1F497D"/>
                </a:solidFill>
                <a:latin typeface="Franklin Gothic Medium" panose="020B0603020102020204" pitchFamily="34" charset="0"/>
              </a:rPr>
              <a:t>Match the Laboratory distinctive capability on accelerator magnets and bring enduring benefit in magnet diagnostic.</a:t>
            </a:r>
            <a:endParaRPr lang="en-US" sz="1350" dirty="0"/>
          </a:p>
          <a:p>
            <a:pPr marL="418328" indent="-157730">
              <a:spcBef>
                <a:spcPts val="270"/>
              </a:spcBef>
            </a:pPr>
            <a:r>
              <a:rPr lang="en-US" sz="1350" dirty="0">
                <a:solidFill>
                  <a:srgbClr val="1F497D"/>
                </a:solidFill>
                <a:latin typeface="Franklin Gothic Medium" panose="020B0603020102020204" pitchFamily="34" charset="0"/>
              </a:rPr>
              <a:t>Significant impact on cost and schedule of future High Energy Hadron Colliders; possibly enabling them</a:t>
            </a:r>
            <a:r>
              <a:rPr lang="en-US" sz="1350" dirty="0">
                <a:solidFill>
                  <a:srgbClr val="984807"/>
                </a:solidFill>
                <a:latin typeface="Franklin Gothic Medium" panose="020B0603020102020204" pitchFamily="34" charset="0"/>
              </a:rPr>
              <a:t>. </a:t>
            </a:r>
            <a:endParaRPr lang="en-US" sz="1350" dirty="0"/>
          </a:p>
          <a:p>
            <a:endParaRPr lang="en-US" dirty="0"/>
          </a:p>
        </p:txBody>
      </p:sp>
    </p:spTree>
    <p:extLst>
      <p:ext uri="{BB962C8B-B14F-4D97-AF65-F5344CB8AC3E}">
        <p14:creationId xmlns:p14="http://schemas.microsoft.com/office/powerpoint/2010/main" val="2616219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F6AD-78CF-45BD-BDB1-42A66BE7CF33}"/>
              </a:ext>
            </a:extLst>
          </p:cNvPr>
          <p:cNvSpPr>
            <a:spLocks noGrp="1"/>
          </p:cNvSpPr>
          <p:nvPr>
            <p:ph type="title"/>
          </p:nvPr>
        </p:nvSpPr>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4" name="Slide Number Placeholder 3">
            <a:extLst>
              <a:ext uri="{FF2B5EF4-FFF2-40B4-BE49-F238E27FC236}">
                <a16:creationId xmlns:a16="http://schemas.microsoft.com/office/drawing/2014/main" id="{A5D99219-8328-4D13-8D50-14CC2E4A5AAB}"/>
              </a:ext>
            </a:extLst>
          </p:cNvPr>
          <p:cNvSpPr>
            <a:spLocks noGrp="1"/>
          </p:cNvSpPr>
          <p:nvPr>
            <p:ph type="sldNum" sz="quarter" idx="10"/>
          </p:nvPr>
        </p:nvSpPr>
        <p:spPr/>
        <p:txBody>
          <a:bodyPr/>
          <a:lstStyle/>
          <a:p>
            <a:fld id="{BFDCA1C4-9514-7B4F-976F-D92F7E296653}" type="slidenum">
              <a:rPr lang="fr-FR" smtClean="0"/>
              <a:pPr/>
              <a:t>12</a:t>
            </a:fld>
            <a:endParaRPr lang="fr-FR"/>
          </a:p>
        </p:txBody>
      </p:sp>
      <p:sp>
        <p:nvSpPr>
          <p:cNvPr id="3" name="Content Placeholder 2">
            <a:extLst>
              <a:ext uri="{FF2B5EF4-FFF2-40B4-BE49-F238E27FC236}">
                <a16:creationId xmlns:a16="http://schemas.microsoft.com/office/drawing/2014/main" id="{AEF9F98D-84C1-47BE-A41F-397FBD5C76E0}"/>
              </a:ext>
            </a:extLst>
          </p:cNvPr>
          <p:cNvSpPr>
            <a:spLocks noGrp="1"/>
          </p:cNvSpPr>
          <p:nvPr>
            <p:ph sz="quarter" idx="12"/>
          </p:nvPr>
        </p:nvSpPr>
        <p:spPr/>
        <p:txBody>
          <a:bodyPr>
            <a:noAutofit/>
          </a:bodyPr>
          <a:lstStyle/>
          <a:p>
            <a:pPr marL="0" indent="0">
              <a:buNone/>
            </a:pPr>
            <a:r>
              <a:rPr lang="en-US" sz="1400" b="1" dirty="0">
                <a:solidFill>
                  <a:schemeClr val="accent6">
                    <a:lumMod val="50000"/>
                  </a:schemeClr>
                </a:solidFill>
              </a:rPr>
              <a:t>Project Summary</a:t>
            </a:r>
            <a:r>
              <a:rPr lang="en-US" sz="1400" dirty="0">
                <a:solidFill>
                  <a:schemeClr val="accent6">
                    <a:lumMod val="50000"/>
                  </a:schemeClr>
                </a:solidFill>
              </a:rPr>
              <a:t> </a:t>
            </a:r>
          </a:p>
          <a:p>
            <a:pPr marL="0" indent="0">
              <a:buNone/>
            </a:pPr>
            <a:endParaRPr lang="en-US" sz="1400" b="1" dirty="0">
              <a:solidFill>
                <a:schemeClr val="accent6">
                  <a:lumMod val="50000"/>
                </a:schemeClr>
              </a:solidFill>
            </a:endParaRPr>
          </a:p>
          <a:p>
            <a:pPr marL="0" indent="0">
              <a:buNone/>
            </a:pPr>
            <a:r>
              <a:rPr lang="en-US" sz="1400" b="1" dirty="0">
                <a:solidFill>
                  <a:schemeClr val="accent6">
                    <a:lumMod val="50000"/>
                  </a:schemeClr>
                </a:solidFill>
              </a:rPr>
              <a:t>Goal: </a:t>
            </a:r>
            <a:r>
              <a:rPr lang="en-US" sz="1400" dirty="0">
                <a:solidFill>
                  <a:schemeClr val="accent6">
                    <a:lumMod val="50000"/>
                  </a:schemeClr>
                </a:solidFill>
              </a:rPr>
              <a:t>Developing a novel instrumentation tools and analysis technique to enable a deep understanding of magnet training process and improve  magnet design. </a:t>
            </a:r>
          </a:p>
          <a:p>
            <a:endParaRPr lang="en-US" sz="1400" dirty="0">
              <a:solidFill>
                <a:schemeClr val="accent6">
                  <a:lumMod val="50000"/>
                </a:schemeClr>
              </a:solidFill>
            </a:endParaRPr>
          </a:p>
          <a:p>
            <a:r>
              <a:rPr lang="en-US" sz="1400" b="1" dirty="0">
                <a:solidFill>
                  <a:schemeClr val="accent6">
                    <a:lumMod val="50000"/>
                  </a:schemeClr>
                </a:solidFill>
              </a:rPr>
              <a:t>Focus: </a:t>
            </a:r>
          </a:p>
          <a:p>
            <a:pPr lvl="1"/>
            <a:r>
              <a:rPr lang="en-US" sz="1200" b="1" dirty="0">
                <a:solidFill>
                  <a:schemeClr val="accent6">
                    <a:lumMod val="50000"/>
                  </a:schemeClr>
                </a:solidFill>
              </a:rPr>
              <a:t>Nb</a:t>
            </a:r>
            <a:r>
              <a:rPr lang="en-US" sz="1200" b="1" baseline="-25000" dirty="0">
                <a:solidFill>
                  <a:schemeClr val="accent6">
                    <a:lumMod val="50000"/>
                  </a:schemeClr>
                </a:solidFill>
              </a:rPr>
              <a:t>3</a:t>
            </a:r>
            <a:r>
              <a:rPr lang="en-US" sz="1200" b="1" dirty="0">
                <a:solidFill>
                  <a:schemeClr val="accent6">
                    <a:lumMod val="50000"/>
                  </a:schemeClr>
                </a:solidFill>
              </a:rPr>
              <a:t>Sn</a:t>
            </a:r>
            <a:r>
              <a:rPr lang="en-US" sz="1200" dirty="0">
                <a:solidFill>
                  <a:schemeClr val="accent6">
                    <a:lumMod val="50000"/>
                  </a:schemeClr>
                </a:solidFill>
              </a:rPr>
              <a:t>: Develop a novel approach to investigate the </a:t>
            </a:r>
            <a:r>
              <a:rPr lang="en-US" sz="1200" b="1" dirty="0">
                <a:solidFill>
                  <a:schemeClr val="accent6">
                    <a:lumMod val="50000"/>
                  </a:schemeClr>
                </a:solidFill>
              </a:rPr>
              <a:t>disturbance spectrum</a:t>
            </a:r>
            <a:r>
              <a:rPr lang="en-US" sz="1200" dirty="0">
                <a:solidFill>
                  <a:schemeClr val="accent6">
                    <a:lumMod val="50000"/>
                  </a:schemeClr>
                </a:solidFill>
              </a:rPr>
              <a:t> (energy and localization) in order to drive and give feedback for designing free of quench magnets.</a:t>
            </a:r>
          </a:p>
          <a:p>
            <a:pPr lvl="1"/>
            <a:r>
              <a:rPr lang="en-US" sz="1200" b="1" dirty="0">
                <a:solidFill>
                  <a:schemeClr val="accent6">
                    <a:lumMod val="50000"/>
                  </a:schemeClr>
                </a:solidFill>
              </a:rPr>
              <a:t>HTS</a:t>
            </a:r>
            <a:r>
              <a:rPr lang="en-US" sz="1200" dirty="0">
                <a:solidFill>
                  <a:schemeClr val="accent6">
                    <a:lumMod val="50000"/>
                  </a:schemeClr>
                </a:solidFill>
              </a:rPr>
              <a:t>: Develop quench protection system in HTS magnets</a:t>
            </a:r>
          </a:p>
          <a:p>
            <a:endParaRPr lang="en-US" sz="1400" dirty="0">
              <a:solidFill>
                <a:schemeClr val="accent6">
                  <a:lumMod val="50000"/>
                </a:schemeClr>
              </a:solidFill>
            </a:endParaRPr>
          </a:p>
          <a:p>
            <a:r>
              <a:rPr lang="en-US" sz="1400" b="1" dirty="0">
                <a:solidFill>
                  <a:schemeClr val="accent6">
                    <a:lumMod val="50000"/>
                  </a:schemeClr>
                </a:solidFill>
              </a:rPr>
              <a:t>Strategic relevance: </a:t>
            </a:r>
          </a:p>
          <a:p>
            <a:pPr lvl="1"/>
            <a:r>
              <a:rPr lang="en-US" sz="1200" dirty="0">
                <a:solidFill>
                  <a:schemeClr val="accent6">
                    <a:lumMod val="50000"/>
                  </a:schemeClr>
                </a:solidFill>
              </a:rPr>
              <a:t>Fit well in MDP distinctive capability and motivations</a:t>
            </a:r>
          </a:p>
          <a:p>
            <a:pPr lvl="1"/>
            <a:r>
              <a:rPr lang="en-US" sz="1200" dirty="0">
                <a:solidFill>
                  <a:schemeClr val="accent6">
                    <a:lumMod val="50000"/>
                  </a:schemeClr>
                </a:solidFill>
              </a:rPr>
              <a:t>Bring in enduring benefit in magnet diagnostic.</a:t>
            </a:r>
          </a:p>
          <a:p>
            <a:pPr lvl="1"/>
            <a:r>
              <a:rPr lang="en-US" sz="1200" dirty="0">
                <a:solidFill>
                  <a:schemeClr val="accent6">
                    <a:lumMod val="50000"/>
                  </a:schemeClr>
                </a:solidFill>
              </a:rPr>
              <a:t>Great synergy with most of the MDP ongoing projects</a:t>
            </a:r>
          </a:p>
        </p:txBody>
      </p:sp>
      <p:sp>
        <p:nvSpPr>
          <p:cNvPr id="5" name="Rectangle 4">
            <a:extLst>
              <a:ext uri="{FF2B5EF4-FFF2-40B4-BE49-F238E27FC236}">
                <a16:creationId xmlns:a16="http://schemas.microsoft.com/office/drawing/2014/main" id="{6CE58380-33B6-4D4F-8BAA-559D43F00037}"/>
              </a:ext>
            </a:extLst>
          </p:cNvPr>
          <p:cNvSpPr/>
          <p:nvPr/>
        </p:nvSpPr>
        <p:spPr>
          <a:xfrm>
            <a:off x="166688" y="214744"/>
            <a:ext cx="6651314" cy="553998"/>
          </a:xfrm>
          <a:prstGeom prst="rect">
            <a:avLst/>
          </a:prstGeom>
        </p:spPr>
        <p:txBody>
          <a:bodyPr wrap="square">
            <a:spAutoFit/>
          </a:bodyPr>
          <a:lstStyle/>
          <a:p>
            <a:r>
              <a:rPr lang="en-US" sz="3000" b="1" dirty="0">
                <a:solidFill>
                  <a:schemeClr val="bg1"/>
                </a:solidFill>
                <a:latin typeface="Helvetica" panose="020B0604020202020204" pitchFamily="34" charset="0"/>
                <a:cs typeface="Helvetica" panose="020B0604020202020204" pitchFamily="34" charset="0"/>
              </a:rPr>
              <a:t>Optical fiber sensors </a:t>
            </a:r>
          </a:p>
        </p:txBody>
      </p:sp>
    </p:spTree>
    <p:extLst>
      <p:ext uri="{BB962C8B-B14F-4D97-AF65-F5344CB8AC3E}">
        <p14:creationId xmlns:p14="http://schemas.microsoft.com/office/powerpoint/2010/main" val="620945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D021DE-F661-EF4C-B9E6-989B39F8DEBA}"/>
              </a:ext>
            </a:extLst>
          </p:cNvPr>
          <p:cNvSpPr>
            <a:spLocks noGrp="1"/>
          </p:cNvSpPr>
          <p:nvPr>
            <p:ph type="title"/>
          </p:nvPr>
        </p:nvSpPr>
        <p:spPr/>
        <p:txBody>
          <a:bodyPr/>
          <a:lstStyle/>
          <a:p>
            <a:r>
              <a:rPr lang="en-US" sz="2000" b="1" dirty="0">
                <a:latin typeface="Helvetica" panose="020B0604020202020204" pitchFamily="34" charset="0"/>
                <a:cs typeface="Helvetica" panose="020B0604020202020204" pitchFamily="34" charset="0"/>
              </a:rPr>
              <a:t>Fiber optics and future accelerator magnets</a:t>
            </a:r>
            <a:endParaRPr lang="en-US" dirty="0"/>
          </a:p>
        </p:txBody>
      </p:sp>
      <p:sp>
        <p:nvSpPr>
          <p:cNvPr id="4" name="Slide Number Placeholder 3">
            <a:extLst>
              <a:ext uri="{FF2B5EF4-FFF2-40B4-BE49-F238E27FC236}">
                <a16:creationId xmlns:a16="http://schemas.microsoft.com/office/drawing/2014/main" id="{237ABB22-2E1C-40A5-A78C-2544A19989D4}"/>
              </a:ext>
            </a:extLst>
          </p:cNvPr>
          <p:cNvSpPr>
            <a:spLocks noGrp="1"/>
          </p:cNvSpPr>
          <p:nvPr>
            <p:ph type="sldNum" sz="quarter" idx="10"/>
          </p:nvPr>
        </p:nvSpPr>
        <p:spPr/>
        <p:txBody>
          <a:bodyPr/>
          <a:lstStyle/>
          <a:p>
            <a:pPr>
              <a:defRPr/>
            </a:pPr>
            <a:fld id="{148C009B-CB69-E04A-B9B3-34B26D69E9CF}" type="slidenum">
              <a:rPr lang="en-US" smtClean="0"/>
              <a:pPr>
                <a:defRPr/>
              </a:pPr>
              <a:t>13</a:t>
            </a:fld>
            <a:endParaRPr lang="en-US" dirty="0"/>
          </a:p>
        </p:txBody>
      </p:sp>
      <p:sp>
        <p:nvSpPr>
          <p:cNvPr id="7" name="Content Placeholder 6">
            <a:extLst>
              <a:ext uri="{FF2B5EF4-FFF2-40B4-BE49-F238E27FC236}">
                <a16:creationId xmlns:a16="http://schemas.microsoft.com/office/drawing/2014/main" id="{174365C5-A050-3E45-AED4-0AF0CF597139}"/>
              </a:ext>
            </a:extLst>
          </p:cNvPr>
          <p:cNvSpPr>
            <a:spLocks noGrp="1"/>
          </p:cNvSpPr>
          <p:nvPr>
            <p:ph sz="quarter" idx="12"/>
          </p:nvPr>
        </p:nvSpPr>
        <p:spPr/>
        <p:txBody>
          <a:bodyPr/>
          <a:lstStyle/>
          <a:p>
            <a:endParaRPr lang="en-US"/>
          </a:p>
        </p:txBody>
      </p:sp>
      <p:pic>
        <p:nvPicPr>
          <p:cNvPr id="10" name="Picture 9">
            <a:extLst>
              <a:ext uri="{FF2B5EF4-FFF2-40B4-BE49-F238E27FC236}">
                <a16:creationId xmlns:a16="http://schemas.microsoft.com/office/drawing/2014/main" id="{1F984B39-839D-457C-80EA-090139FA3CD4}"/>
              </a:ext>
            </a:extLst>
          </p:cNvPr>
          <p:cNvPicPr>
            <a:picLocks noChangeAspect="1"/>
          </p:cNvPicPr>
          <p:nvPr/>
        </p:nvPicPr>
        <p:blipFill>
          <a:blip r:embed="rId2"/>
          <a:stretch>
            <a:fillRect/>
          </a:stretch>
        </p:blipFill>
        <p:spPr>
          <a:xfrm>
            <a:off x="629294" y="2854464"/>
            <a:ext cx="1511597" cy="1421897"/>
          </a:xfrm>
          <a:prstGeom prst="rect">
            <a:avLst/>
          </a:prstGeom>
        </p:spPr>
      </p:pic>
      <p:sp>
        <p:nvSpPr>
          <p:cNvPr id="12" name="TextBox 11">
            <a:extLst>
              <a:ext uri="{FF2B5EF4-FFF2-40B4-BE49-F238E27FC236}">
                <a16:creationId xmlns:a16="http://schemas.microsoft.com/office/drawing/2014/main" id="{76C8C0AE-5B5C-4BE5-B2A9-DC5C8BBE24B5}"/>
              </a:ext>
            </a:extLst>
          </p:cNvPr>
          <p:cNvSpPr txBox="1"/>
          <p:nvPr/>
        </p:nvSpPr>
        <p:spPr>
          <a:xfrm>
            <a:off x="2792128" y="2622944"/>
            <a:ext cx="3879969" cy="15465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14308" indent="-214308">
              <a:buFont typeface="Wingdings" panose="05000000000000000000" pitchFamily="2" charset="2"/>
              <a:buChar char="§"/>
            </a:pPr>
            <a:r>
              <a:rPr lang="en-US" sz="1350" b="1" dirty="0">
                <a:solidFill>
                  <a:schemeClr val="accent6">
                    <a:lumMod val="50000"/>
                  </a:schemeClr>
                </a:solidFill>
              </a:rPr>
              <a:t>Quench detections </a:t>
            </a:r>
            <a:r>
              <a:rPr lang="en-US" sz="1350" dirty="0">
                <a:solidFill>
                  <a:schemeClr val="accent6">
                    <a:lumMod val="50000"/>
                  </a:schemeClr>
                </a:solidFill>
              </a:rPr>
              <a:t>for HTS magnets</a:t>
            </a:r>
          </a:p>
          <a:p>
            <a:pPr marL="214308" indent="-214308">
              <a:buFont typeface="Wingdings" panose="05000000000000000000" pitchFamily="2" charset="2"/>
              <a:buChar char="§"/>
            </a:pPr>
            <a:endParaRPr lang="en-US" sz="1350" dirty="0">
              <a:solidFill>
                <a:schemeClr val="accent6">
                  <a:lumMod val="50000"/>
                </a:schemeClr>
              </a:solidFill>
            </a:endParaRPr>
          </a:p>
          <a:p>
            <a:pPr marL="214308" indent="-214308">
              <a:buFont typeface="Wingdings" panose="05000000000000000000" pitchFamily="2" charset="2"/>
              <a:buChar char="§"/>
            </a:pPr>
            <a:r>
              <a:rPr lang="en-US" sz="1350" b="1" dirty="0">
                <a:solidFill>
                  <a:schemeClr val="accent6">
                    <a:lumMod val="50000"/>
                  </a:schemeClr>
                </a:solidFill>
              </a:rPr>
              <a:t>Assessment of perturbation spectrum </a:t>
            </a:r>
            <a:r>
              <a:rPr lang="en-US" sz="1350" dirty="0">
                <a:solidFill>
                  <a:schemeClr val="accent6">
                    <a:lumMod val="50000"/>
                  </a:schemeClr>
                </a:solidFill>
              </a:rPr>
              <a:t>for High field superconducting magnets:</a:t>
            </a:r>
          </a:p>
          <a:p>
            <a:pPr marL="557199" lvl="1" indent="-214308">
              <a:buFont typeface="Arial" panose="020B0604020202020204" pitchFamily="34" charset="0"/>
              <a:buChar char="•"/>
            </a:pPr>
            <a:r>
              <a:rPr lang="en-US" sz="1350" dirty="0">
                <a:solidFill>
                  <a:schemeClr val="accent6">
                    <a:lumMod val="50000"/>
                  </a:schemeClr>
                </a:solidFill>
              </a:rPr>
              <a:t>Localization of quench in the pole turn: tip of the cable/distributed?</a:t>
            </a:r>
          </a:p>
          <a:p>
            <a:pPr marL="557199" lvl="1" indent="-214308">
              <a:buFont typeface="Arial" panose="020B0604020202020204" pitchFamily="34" charset="0"/>
              <a:buChar char="•"/>
            </a:pPr>
            <a:r>
              <a:rPr lang="en-US" sz="1350" dirty="0">
                <a:solidFill>
                  <a:schemeClr val="accent6">
                    <a:lumMod val="50000"/>
                  </a:schemeClr>
                </a:solidFill>
              </a:rPr>
              <a:t>Determination of energy releases</a:t>
            </a:r>
          </a:p>
        </p:txBody>
      </p:sp>
      <p:sp>
        <p:nvSpPr>
          <p:cNvPr id="14" name="TextBox 13">
            <a:extLst>
              <a:ext uri="{FF2B5EF4-FFF2-40B4-BE49-F238E27FC236}">
                <a16:creationId xmlns:a16="http://schemas.microsoft.com/office/drawing/2014/main" id="{13E1DE41-3159-429E-B4BE-2E5F3F00C6AA}"/>
              </a:ext>
            </a:extLst>
          </p:cNvPr>
          <p:cNvSpPr txBox="1"/>
          <p:nvPr/>
        </p:nvSpPr>
        <p:spPr>
          <a:xfrm>
            <a:off x="2341955" y="4276496"/>
            <a:ext cx="2862771" cy="300082"/>
          </a:xfrm>
          <a:prstGeom prst="rect">
            <a:avLst/>
          </a:prstGeom>
          <a:noFill/>
        </p:spPr>
        <p:txBody>
          <a:bodyPr wrap="none" rtlCol="0">
            <a:spAutoFit/>
          </a:bodyPr>
          <a:lstStyle/>
          <a:p>
            <a:r>
              <a:rPr lang="en-US" sz="1350" b="1" dirty="0">
                <a:solidFill>
                  <a:schemeClr val="accent6">
                    <a:lumMod val="50000"/>
                  </a:schemeClr>
                </a:solidFill>
              </a:rPr>
              <a:t>New coil design and novel diagnostic</a:t>
            </a:r>
          </a:p>
        </p:txBody>
      </p:sp>
      <p:sp>
        <p:nvSpPr>
          <p:cNvPr id="15" name="TextBox 14">
            <a:extLst>
              <a:ext uri="{FF2B5EF4-FFF2-40B4-BE49-F238E27FC236}">
                <a16:creationId xmlns:a16="http://schemas.microsoft.com/office/drawing/2014/main" id="{821738C1-2B6B-4367-B1B5-C5A86B34689C}"/>
              </a:ext>
            </a:extLst>
          </p:cNvPr>
          <p:cNvSpPr txBox="1"/>
          <p:nvPr/>
        </p:nvSpPr>
        <p:spPr>
          <a:xfrm>
            <a:off x="3878854" y="792249"/>
            <a:ext cx="1407023" cy="461665"/>
          </a:xfrm>
          <a:prstGeom prst="rect">
            <a:avLst/>
          </a:prstGeom>
          <a:noFill/>
        </p:spPr>
        <p:txBody>
          <a:bodyPr wrap="square" rtlCol="0">
            <a:spAutoFit/>
          </a:bodyPr>
          <a:lstStyle/>
          <a:p>
            <a:pPr algn="ctr"/>
            <a:r>
              <a:rPr lang="en-US" sz="2400" b="1" dirty="0">
                <a:solidFill>
                  <a:schemeClr val="accent4"/>
                </a:solidFill>
              </a:rPr>
              <a:t>Goals</a:t>
            </a:r>
          </a:p>
        </p:txBody>
      </p:sp>
      <p:pic>
        <p:nvPicPr>
          <p:cNvPr id="5" name="Picture 4">
            <a:extLst>
              <a:ext uri="{FF2B5EF4-FFF2-40B4-BE49-F238E27FC236}">
                <a16:creationId xmlns:a16="http://schemas.microsoft.com/office/drawing/2014/main" id="{B10C0C73-2786-4E8C-8EFF-05763E976DD6}"/>
              </a:ext>
            </a:extLst>
          </p:cNvPr>
          <p:cNvPicPr>
            <a:picLocks noChangeAspect="1"/>
          </p:cNvPicPr>
          <p:nvPr/>
        </p:nvPicPr>
        <p:blipFill>
          <a:blip r:embed="rId3"/>
          <a:stretch>
            <a:fillRect/>
          </a:stretch>
        </p:blipFill>
        <p:spPr>
          <a:xfrm>
            <a:off x="534071" y="1103616"/>
            <a:ext cx="1469123" cy="1451423"/>
          </a:xfrm>
          <a:prstGeom prst="rect">
            <a:avLst/>
          </a:prstGeom>
        </p:spPr>
      </p:pic>
      <p:sp>
        <p:nvSpPr>
          <p:cNvPr id="6" name="TextBox 5">
            <a:extLst>
              <a:ext uri="{FF2B5EF4-FFF2-40B4-BE49-F238E27FC236}">
                <a16:creationId xmlns:a16="http://schemas.microsoft.com/office/drawing/2014/main" id="{B855C86C-E37A-4B5D-A56F-84E1C0E1C80F}"/>
              </a:ext>
            </a:extLst>
          </p:cNvPr>
          <p:cNvSpPr txBox="1"/>
          <p:nvPr/>
        </p:nvSpPr>
        <p:spPr>
          <a:xfrm>
            <a:off x="438908" y="826871"/>
            <a:ext cx="1400192" cy="300082"/>
          </a:xfrm>
          <a:prstGeom prst="rect">
            <a:avLst/>
          </a:prstGeom>
          <a:noFill/>
        </p:spPr>
        <p:txBody>
          <a:bodyPr wrap="none" rtlCol="0">
            <a:spAutoFit/>
          </a:bodyPr>
          <a:lstStyle/>
          <a:p>
            <a:r>
              <a:rPr lang="en-US" sz="1350" dirty="0">
                <a:solidFill>
                  <a:schemeClr val="accent6">
                    <a:lumMod val="50000"/>
                  </a:schemeClr>
                </a:solidFill>
              </a:rPr>
              <a:t>Discrete sensors</a:t>
            </a:r>
          </a:p>
        </p:txBody>
      </p:sp>
      <p:sp>
        <p:nvSpPr>
          <p:cNvPr id="16" name="TextBox 15">
            <a:extLst>
              <a:ext uri="{FF2B5EF4-FFF2-40B4-BE49-F238E27FC236}">
                <a16:creationId xmlns:a16="http://schemas.microsoft.com/office/drawing/2014/main" id="{95B9CBBC-1194-4B38-A063-6D4E78120A46}"/>
              </a:ext>
            </a:extLst>
          </p:cNvPr>
          <p:cNvSpPr txBox="1"/>
          <p:nvPr/>
        </p:nvSpPr>
        <p:spPr>
          <a:xfrm>
            <a:off x="317167" y="2559521"/>
            <a:ext cx="1629998" cy="300082"/>
          </a:xfrm>
          <a:prstGeom prst="rect">
            <a:avLst/>
          </a:prstGeom>
          <a:noFill/>
        </p:spPr>
        <p:txBody>
          <a:bodyPr wrap="none" rtlCol="0">
            <a:spAutoFit/>
          </a:bodyPr>
          <a:lstStyle/>
          <a:p>
            <a:r>
              <a:rPr lang="en-US" sz="1350" dirty="0">
                <a:solidFill>
                  <a:schemeClr val="accent6">
                    <a:lumMod val="50000"/>
                  </a:schemeClr>
                </a:solidFill>
              </a:rPr>
              <a:t>Continuous sensors</a:t>
            </a:r>
          </a:p>
        </p:txBody>
      </p:sp>
      <p:sp>
        <p:nvSpPr>
          <p:cNvPr id="17" name="TextBox 16">
            <a:extLst>
              <a:ext uri="{FF2B5EF4-FFF2-40B4-BE49-F238E27FC236}">
                <a16:creationId xmlns:a16="http://schemas.microsoft.com/office/drawing/2014/main" id="{F6A747AE-49A1-408E-B8E7-CBEBE70BE997}"/>
              </a:ext>
            </a:extLst>
          </p:cNvPr>
          <p:cNvSpPr txBox="1"/>
          <p:nvPr/>
        </p:nvSpPr>
        <p:spPr>
          <a:xfrm>
            <a:off x="2764910" y="1230628"/>
            <a:ext cx="3879969" cy="13388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350" dirty="0">
                <a:solidFill>
                  <a:schemeClr val="accent6">
                    <a:lumMod val="50000"/>
                  </a:schemeClr>
                </a:solidFill>
              </a:rPr>
              <a:t>Monitor </a:t>
            </a:r>
            <a:r>
              <a:rPr lang="en-US" sz="1350" i="1" dirty="0">
                <a:solidFill>
                  <a:schemeClr val="accent6">
                    <a:lumMod val="50000"/>
                  </a:schemeClr>
                </a:solidFill>
              </a:rPr>
              <a:t>strain</a:t>
            </a:r>
            <a:r>
              <a:rPr lang="en-US" sz="1350" dirty="0">
                <a:solidFill>
                  <a:schemeClr val="accent6">
                    <a:lumMod val="50000"/>
                  </a:schemeClr>
                </a:solidFill>
              </a:rPr>
              <a:t> and </a:t>
            </a:r>
            <a:r>
              <a:rPr lang="en-US" sz="1350" i="1" dirty="0">
                <a:solidFill>
                  <a:schemeClr val="accent6">
                    <a:lumMod val="50000"/>
                  </a:schemeClr>
                </a:solidFill>
              </a:rPr>
              <a:t>temperature</a:t>
            </a:r>
            <a:r>
              <a:rPr lang="en-US" sz="1350" dirty="0">
                <a:solidFill>
                  <a:schemeClr val="accent6">
                    <a:lumMod val="50000"/>
                  </a:schemeClr>
                </a:solidFill>
              </a:rPr>
              <a:t> during magnet service life</a:t>
            </a:r>
            <a:r>
              <a:rPr lang="en-US" sz="1350" dirty="0"/>
              <a:t>:</a:t>
            </a:r>
          </a:p>
          <a:p>
            <a:pPr marL="214308" indent="-214308">
              <a:buFont typeface="Wingdings" panose="05000000000000000000" pitchFamily="2" charset="2"/>
              <a:buChar char="§"/>
            </a:pPr>
            <a:r>
              <a:rPr lang="en-US" sz="1350" dirty="0">
                <a:solidFill>
                  <a:schemeClr val="accent6">
                    <a:lumMod val="50000"/>
                  </a:schemeClr>
                </a:solidFill>
              </a:rPr>
              <a:t>Coil fabrication: HT and impregnation</a:t>
            </a:r>
          </a:p>
          <a:p>
            <a:pPr marL="214308" indent="-214308">
              <a:buFont typeface="Wingdings" panose="05000000000000000000" pitchFamily="2" charset="2"/>
              <a:buChar char="§"/>
            </a:pPr>
            <a:r>
              <a:rPr lang="en-US" sz="1350" dirty="0">
                <a:solidFill>
                  <a:schemeClr val="accent6">
                    <a:lumMod val="50000"/>
                  </a:schemeClr>
                </a:solidFill>
              </a:rPr>
              <a:t>Assembly: Pre-stress effects</a:t>
            </a:r>
          </a:p>
          <a:p>
            <a:pPr marL="214308" indent="-214308">
              <a:buFont typeface="Wingdings" panose="05000000000000000000" pitchFamily="2" charset="2"/>
              <a:buChar char="§"/>
            </a:pPr>
            <a:r>
              <a:rPr lang="en-US" sz="1350" dirty="0">
                <a:solidFill>
                  <a:schemeClr val="accent6">
                    <a:lumMod val="50000"/>
                  </a:schemeClr>
                </a:solidFill>
              </a:rPr>
              <a:t>Cool down and training: Temperature and strain distribution</a:t>
            </a:r>
          </a:p>
        </p:txBody>
      </p:sp>
      <p:sp>
        <p:nvSpPr>
          <p:cNvPr id="2" name="Arrow: Down 1">
            <a:extLst>
              <a:ext uri="{FF2B5EF4-FFF2-40B4-BE49-F238E27FC236}">
                <a16:creationId xmlns:a16="http://schemas.microsoft.com/office/drawing/2014/main" id="{EBF0232E-C352-4A2A-A1E5-D4977CD051FC}"/>
              </a:ext>
            </a:extLst>
          </p:cNvPr>
          <p:cNvSpPr/>
          <p:nvPr/>
        </p:nvSpPr>
        <p:spPr>
          <a:xfrm rot="16200000">
            <a:off x="1641764" y="4131465"/>
            <a:ext cx="363474" cy="73380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2748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265580-6901-F34D-A2DA-D8F9032A3562}"/>
              </a:ext>
            </a:extLst>
          </p:cNvPr>
          <p:cNvSpPr>
            <a:spLocks noGrp="1"/>
          </p:cNvSpPr>
          <p:nvPr>
            <p:ph type="title"/>
          </p:nvPr>
        </p:nvSpPr>
        <p:spPr/>
        <p:txBody>
          <a:bodyPr/>
          <a:lstStyle/>
          <a:p>
            <a:r>
              <a:rPr lang="en-US" dirty="0"/>
              <a:t>Roadmap</a:t>
            </a:r>
          </a:p>
        </p:txBody>
      </p:sp>
      <p:sp>
        <p:nvSpPr>
          <p:cNvPr id="8" name="Slide Number Placeholder 7">
            <a:extLst>
              <a:ext uri="{FF2B5EF4-FFF2-40B4-BE49-F238E27FC236}">
                <a16:creationId xmlns:a16="http://schemas.microsoft.com/office/drawing/2014/main" id="{FC6C2491-DFD4-4657-8040-D9464F5197E1}"/>
              </a:ext>
            </a:extLst>
          </p:cNvPr>
          <p:cNvSpPr>
            <a:spLocks noGrp="1"/>
          </p:cNvSpPr>
          <p:nvPr>
            <p:ph type="sldNum" sz="quarter" idx="10"/>
          </p:nvPr>
        </p:nvSpPr>
        <p:spPr/>
        <p:txBody>
          <a:bodyPr/>
          <a:lstStyle/>
          <a:p>
            <a:pPr>
              <a:defRPr/>
            </a:pPr>
            <a:fld id="{148C009B-CB69-E04A-B9B3-34B26D69E9CF}" type="slidenum">
              <a:rPr lang="en-US" smtClean="0"/>
              <a:pPr>
                <a:defRPr/>
              </a:pPr>
              <a:t>14</a:t>
            </a:fld>
            <a:endParaRPr lang="en-US" dirty="0"/>
          </a:p>
        </p:txBody>
      </p:sp>
      <p:graphicFrame>
        <p:nvGraphicFramePr>
          <p:cNvPr id="10" name="Content Placeholder 9">
            <a:extLst>
              <a:ext uri="{FF2B5EF4-FFF2-40B4-BE49-F238E27FC236}">
                <a16:creationId xmlns:a16="http://schemas.microsoft.com/office/drawing/2014/main" id="{EF37CE91-6D35-418F-A0DF-C853605D5477}"/>
              </a:ext>
            </a:extLst>
          </p:cNvPr>
          <p:cNvGraphicFramePr>
            <a:graphicFrameLocks noGrp="1"/>
          </p:cNvGraphicFramePr>
          <p:nvPr>
            <p:ph sz="quarter" idx="12"/>
          </p:nvPr>
        </p:nvGraphicFramePr>
        <p:xfrm>
          <a:off x="126076" y="673647"/>
          <a:ext cx="6458804" cy="320908"/>
        </p:xfrm>
        <a:graphic>
          <a:graphicData uri="http://schemas.openxmlformats.org/drawingml/2006/table">
            <a:tbl>
              <a:tblPr firstRow="1" bandRow="1">
                <a:tableStyleId>{073A0DAA-6AF3-43AB-8588-CEC1D06C72B9}</a:tableStyleId>
              </a:tblPr>
              <a:tblGrid>
                <a:gridCol w="1614701">
                  <a:extLst>
                    <a:ext uri="{9D8B030D-6E8A-4147-A177-3AD203B41FA5}">
                      <a16:colId xmlns:a16="http://schemas.microsoft.com/office/drawing/2014/main" val="4097159543"/>
                    </a:ext>
                  </a:extLst>
                </a:gridCol>
                <a:gridCol w="1614701">
                  <a:extLst>
                    <a:ext uri="{9D8B030D-6E8A-4147-A177-3AD203B41FA5}">
                      <a16:colId xmlns:a16="http://schemas.microsoft.com/office/drawing/2014/main" val="757655698"/>
                    </a:ext>
                  </a:extLst>
                </a:gridCol>
                <a:gridCol w="1614701">
                  <a:extLst>
                    <a:ext uri="{9D8B030D-6E8A-4147-A177-3AD203B41FA5}">
                      <a16:colId xmlns:a16="http://schemas.microsoft.com/office/drawing/2014/main" val="1413932576"/>
                    </a:ext>
                  </a:extLst>
                </a:gridCol>
                <a:gridCol w="1614701">
                  <a:extLst>
                    <a:ext uri="{9D8B030D-6E8A-4147-A177-3AD203B41FA5}">
                      <a16:colId xmlns:a16="http://schemas.microsoft.com/office/drawing/2014/main" val="1887365976"/>
                    </a:ext>
                  </a:extLst>
                </a:gridCol>
              </a:tblGrid>
              <a:tr h="320908">
                <a:tc>
                  <a:txBody>
                    <a:bodyPr/>
                    <a:lstStyle/>
                    <a:p>
                      <a:r>
                        <a:rPr lang="en-US" sz="1000" dirty="0"/>
                        <a:t>FY20</a:t>
                      </a:r>
                    </a:p>
                  </a:txBody>
                  <a:tcPr marL="67289" marR="67289" marT="34290" marB="34290"/>
                </a:tc>
                <a:tc>
                  <a:txBody>
                    <a:bodyPr/>
                    <a:lstStyle/>
                    <a:p>
                      <a:r>
                        <a:rPr lang="en-US" sz="1000" dirty="0"/>
                        <a:t>FY21</a:t>
                      </a:r>
                    </a:p>
                  </a:txBody>
                  <a:tcPr marL="67289" marR="67289" marT="34290" marB="34290"/>
                </a:tc>
                <a:tc>
                  <a:txBody>
                    <a:bodyPr/>
                    <a:lstStyle/>
                    <a:p>
                      <a:r>
                        <a:rPr lang="en-US" sz="1000" dirty="0"/>
                        <a:t>FY22</a:t>
                      </a:r>
                    </a:p>
                  </a:txBody>
                  <a:tcPr marL="67289" marR="67289" marT="34290" marB="34290"/>
                </a:tc>
                <a:tc>
                  <a:txBody>
                    <a:bodyPr/>
                    <a:lstStyle/>
                    <a:p>
                      <a:r>
                        <a:rPr lang="en-US" sz="1000" dirty="0"/>
                        <a:t>FY23</a:t>
                      </a:r>
                    </a:p>
                  </a:txBody>
                  <a:tcPr marL="67289" marR="67289" marT="34290" marB="34290"/>
                </a:tc>
                <a:extLst>
                  <a:ext uri="{0D108BD9-81ED-4DB2-BD59-A6C34878D82A}">
                    <a16:rowId xmlns:a16="http://schemas.microsoft.com/office/drawing/2014/main" val="1510752548"/>
                  </a:ext>
                </a:extLst>
              </a:tr>
            </a:tbl>
          </a:graphicData>
        </a:graphic>
      </p:graphicFrame>
      <p:sp>
        <p:nvSpPr>
          <p:cNvPr id="4" name="Text Placeholder 3">
            <a:extLst>
              <a:ext uri="{FF2B5EF4-FFF2-40B4-BE49-F238E27FC236}">
                <a16:creationId xmlns:a16="http://schemas.microsoft.com/office/drawing/2014/main" id="{92D0239D-E9D3-47DD-A38D-CA10EB6A0E0C}"/>
              </a:ext>
            </a:extLst>
          </p:cNvPr>
          <p:cNvSpPr>
            <a:spLocks noGrp="1"/>
          </p:cNvSpPr>
          <p:nvPr>
            <p:ph type="body" sz="half" idx="4294967295"/>
          </p:nvPr>
        </p:nvSpPr>
        <p:spPr>
          <a:xfrm>
            <a:off x="137679" y="1008045"/>
            <a:ext cx="1608138" cy="1330325"/>
          </a:xfr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a:noAutofit/>
          </a:bodyPr>
          <a:lstStyle/>
          <a:p>
            <a:pPr marL="0" indent="0" algn="ctr">
              <a:buNone/>
            </a:pPr>
            <a:r>
              <a:rPr lang="en-US" sz="1100" dirty="0">
                <a:solidFill>
                  <a:schemeClr val="accent6">
                    <a:lumMod val="50000"/>
                  </a:schemeClr>
                </a:solidFill>
              </a:rPr>
              <a:t>using FBG fiber sensors for magnet diagnostic to measure strain and temperature during magnet fabrication and training.</a:t>
            </a:r>
            <a:endParaRPr lang="en-US" sz="1100" dirty="0"/>
          </a:p>
        </p:txBody>
      </p:sp>
      <p:sp>
        <p:nvSpPr>
          <p:cNvPr id="5" name="Text Placeholder 4">
            <a:extLst>
              <a:ext uri="{FF2B5EF4-FFF2-40B4-BE49-F238E27FC236}">
                <a16:creationId xmlns:a16="http://schemas.microsoft.com/office/drawing/2014/main" id="{8E9E1F0B-BC3F-4B3E-873D-6705921E7532}"/>
              </a:ext>
            </a:extLst>
          </p:cNvPr>
          <p:cNvSpPr>
            <a:spLocks noGrp="1"/>
          </p:cNvSpPr>
          <p:nvPr>
            <p:ph type="body" sz="half" idx="4294967295"/>
          </p:nvPr>
        </p:nvSpPr>
        <p:spPr>
          <a:xfrm>
            <a:off x="1790454" y="1214285"/>
            <a:ext cx="1581150" cy="1338262"/>
          </a:xfr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a:noAutofit/>
          </a:bodyPr>
          <a:lstStyle/>
          <a:p>
            <a:pPr algn="ctr"/>
            <a:r>
              <a:rPr lang="en-US" sz="1100" dirty="0">
                <a:solidFill>
                  <a:schemeClr val="accent6">
                    <a:lumMod val="50000"/>
                  </a:schemeClr>
                </a:solidFill>
                <a:latin typeface="+mj-lt"/>
              </a:rPr>
              <a:t>Rayleigh fibers: design a proof of principle experiment for energy spectrum analysis and HTS quench detection.</a:t>
            </a:r>
            <a:r>
              <a:rPr lang="en-US" sz="1100" dirty="0">
                <a:solidFill>
                  <a:schemeClr val="accent6">
                    <a:lumMod val="50000"/>
                  </a:schemeClr>
                </a:solidFill>
              </a:rPr>
              <a:t>  </a:t>
            </a:r>
            <a:endParaRPr lang="en-US" sz="1100" dirty="0"/>
          </a:p>
        </p:txBody>
      </p:sp>
      <p:sp>
        <p:nvSpPr>
          <p:cNvPr id="11" name="Text Placeholder 4">
            <a:extLst>
              <a:ext uri="{FF2B5EF4-FFF2-40B4-BE49-F238E27FC236}">
                <a16:creationId xmlns:a16="http://schemas.microsoft.com/office/drawing/2014/main" id="{1C476A3B-FB96-4C1D-A1C9-FFE78AFA29EF}"/>
              </a:ext>
            </a:extLst>
          </p:cNvPr>
          <p:cNvSpPr txBox="1">
            <a:spLocks/>
          </p:cNvSpPr>
          <p:nvPr/>
        </p:nvSpPr>
        <p:spPr>
          <a:xfrm>
            <a:off x="3894693" y="3843888"/>
            <a:ext cx="2535382" cy="819146"/>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400" dirty="0">
                <a:solidFill>
                  <a:schemeClr val="accent6">
                    <a:lumMod val="50000"/>
                  </a:schemeClr>
                </a:solidFill>
                <a:latin typeface="+mj-lt"/>
              </a:rPr>
              <a:t>Great synergy in within most of the ongoing MDP projects: fibers could be implemented in magnets under development</a:t>
            </a:r>
          </a:p>
        </p:txBody>
      </p:sp>
      <p:sp>
        <p:nvSpPr>
          <p:cNvPr id="13" name="Text Placeholder 4">
            <a:extLst>
              <a:ext uri="{FF2B5EF4-FFF2-40B4-BE49-F238E27FC236}">
                <a16:creationId xmlns:a16="http://schemas.microsoft.com/office/drawing/2014/main" id="{21E7BEF3-B9CC-44B5-A664-8E68B569D299}"/>
              </a:ext>
            </a:extLst>
          </p:cNvPr>
          <p:cNvSpPr txBox="1">
            <a:spLocks/>
          </p:cNvSpPr>
          <p:nvPr/>
        </p:nvSpPr>
        <p:spPr>
          <a:xfrm>
            <a:off x="3520508" y="1413183"/>
            <a:ext cx="3057024" cy="701597"/>
          </a:xfrm>
          <a:prstGeom prst="rect">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100" dirty="0">
                <a:solidFill>
                  <a:schemeClr val="accent6">
                    <a:lumMod val="50000"/>
                  </a:schemeClr>
                </a:solidFill>
                <a:latin typeface="+mj-lt"/>
              </a:rPr>
              <a:t>Embed and wind fibers with a coil</a:t>
            </a:r>
          </a:p>
          <a:p>
            <a:pPr algn="ctr"/>
            <a:r>
              <a:rPr lang="en-US" sz="1100" b="0" dirty="0">
                <a:solidFill>
                  <a:schemeClr val="accent6">
                    <a:lumMod val="50000"/>
                  </a:schemeClr>
                </a:solidFill>
                <a:latin typeface="+mj-lt"/>
              </a:rPr>
              <a:t>Fabricate a Nb</a:t>
            </a:r>
            <a:r>
              <a:rPr lang="en-US" sz="1100" b="0" baseline="-25000" dirty="0">
                <a:solidFill>
                  <a:schemeClr val="accent6">
                    <a:lumMod val="50000"/>
                  </a:schemeClr>
                </a:solidFill>
                <a:latin typeface="+mj-lt"/>
              </a:rPr>
              <a:t>3</a:t>
            </a:r>
            <a:r>
              <a:rPr lang="en-US" sz="1100" b="0" dirty="0">
                <a:solidFill>
                  <a:schemeClr val="accent6">
                    <a:lumMod val="50000"/>
                  </a:schemeClr>
                </a:solidFill>
                <a:latin typeface="+mj-lt"/>
              </a:rPr>
              <a:t>sn coil and test fiber in a short mirror magnet</a:t>
            </a:r>
          </a:p>
        </p:txBody>
      </p:sp>
      <p:sp>
        <p:nvSpPr>
          <p:cNvPr id="14" name="TextBox 13">
            <a:extLst>
              <a:ext uri="{FF2B5EF4-FFF2-40B4-BE49-F238E27FC236}">
                <a16:creationId xmlns:a16="http://schemas.microsoft.com/office/drawing/2014/main" id="{FA2564BA-8263-4C1A-BCCA-61E068F2A582}"/>
              </a:ext>
            </a:extLst>
          </p:cNvPr>
          <p:cNvSpPr txBox="1"/>
          <p:nvPr/>
        </p:nvSpPr>
        <p:spPr>
          <a:xfrm>
            <a:off x="137679" y="2404122"/>
            <a:ext cx="1607994" cy="1107996"/>
          </a:xfrm>
          <a:prstGeom prst="rect">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100" dirty="0">
                <a:solidFill>
                  <a:schemeClr val="accent6">
                    <a:lumMod val="50000"/>
                  </a:schemeClr>
                </a:solidFill>
              </a:rPr>
              <a:t>Not invasive:</a:t>
            </a:r>
          </a:p>
          <a:p>
            <a:pPr algn="ctr"/>
            <a:r>
              <a:rPr lang="en-US" sz="1100" dirty="0">
                <a:solidFill>
                  <a:schemeClr val="accent6">
                    <a:lumMod val="50000"/>
                  </a:schemeClr>
                </a:solidFill>
              </a:rPr>
              <a:t>can be easily installed and tested for shell and coil strain measurements in MDP magnet</a:t>
            </a:r>
          </a:p>
        </p:txBody>
      </p:sp>
      <p:sp>
        <p:nvSpPr>
          <p:cNvPr id="15" name="Rectangle 14">
            <a:extLst>
              <a:ext uri="{FF2B5EF4-FFF2-40B4-BE49-F238E27FC236}">
                <a16:creationId xmlns:a16="http://schemas.microsoft.com/office/drawing/2014/main" id="{DE8A03D1-A1B6-489E-B67C-1D679F937CC0}"/>
              </a:ext>
            </a:extLst>
          </p:cNvPr>
          <p:cNvSpPr/>
          <p:nvPr/>
        </p:nvSpPr>
        <p:spPr>
          <a:xfrm>
            <a:off x="137680" y="3676800"/>
            <a:ext cx="1607995" cy="1107996"/>
          </a:xfrm>
          <a:prstGeom prst="rect">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14308" lvl="1" indent="-214308">
              <a:buFont typeface="Arial" panose="020B0604020202020204" pitchFamily="34" charset="0"/>
              <a:buChar char="•"/>
            </a:pPr>
            <a:r>
              <a:rPr lang="en-US" sz="1100" dirty="0">
                <a:solidFill>
                  <a:schemeClr val="accent6">
                    <a:lumMod val="50000"/>
                  </a:schemeClr>
                </a:solidFill>
              </a:rPr>
              <a:t>Handling and bonding</a:t>
            </a:r>
          </a:p>
          <a:p>
            <a:pPr marL="214308" lvl="1" indent="-214308">
              <a:buFont typeface="Arial" panose="020B0604020202020204" pitchFamily="34" charset="0"/>
              <a:buChar char="•"/>
            </a:pPr>
            <a:r>
              <a:rPr lang="en-US" sz="1100" dirty="0">
                <a:solidFill>
                  <a:schemeClr val="accent6">
                    <a:lumMod val="50000"/>
                  </a:schemeClr>
                </a:solidFill>
              </a:rPr>
              <a:t>Fiber coating</a:t>
            </a:r>
          </a:p>
          <a:p>
            <a:pPr marL="214308" lvl="1" indent="-214308">
              <a:buFont typeface="Arial" panose="020B0604020202020204" pitchFamily="34" charset="0"/>
              <a:buChar char="•"/>
            </a:pPr>
            <a:r>
              <a:rPr lang="en-US" sz="1100" dirty="0">
                <a:solidFill>
                  <a:schemeClr val="accent6">
                    <a:lumMod val="50000"/>
                  </a:schemeClr>
                </a:solidFill>
              </a:rPr>
              <a:t>Fiber calibration</a:t>
            </a:r>
          </a:p>
          <a:p>
            <a:pPr marL="214308" lvl="1" indent="-214308">
              <a:buFont typeface="Arial" panose="020B0604020202020204" pitchFamily="34" charset="0"/>
              <a:buChar char="•"/>
            </a:pPr>
            <a:r>
              <a:rPr lang="en-US" sz="1100" dirty="0">
                <a:solidFill>
                  <a:schemeClr val="accent6">
                    <a:lumMod val="50000"/>
                  </a:schemeClr>
                </a:solidFill>
              </a:rPr>
              <a:t>New diagnostic technology</a:t>
            </a:r>
          </a:p>
        </p:txBody>
      </p:sp>
      <p:sp>
        <p:nvSpPr>
          <p:cNvPr id="16" name="TextBox 15">
            <a:extLst>
              <a:ext uri="{FF2B5EF4-FFF2-40B4-BE49-F238E27FC236}">
                <a16:creationId xmlns:a16="http://schemas.microsoft.com/office/drawing/2014/main" id="{4ACAF139-4D38-4DE3-B247-003C33B57B14}"/>
              </a:ext>
            </a:extLst>
          </p:cNvPr>
          <p:cNvSpPr txBox="1"/>
          <p:nvPr/>
        </p:nvSpPr>
        <p:spPr>
          <a:xfrm>
            <a:off x="1790091" y="3095586"/>
            <a:ext cx="1581514" cy="1615827"/>
          </a:xfrm>
          <a:prstGeom prst="rect">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14308" indent="-214308">
              <a:buFont typeface="Arial" panose="020B0604020202020204" pitchFamily="34" charset="0"/>
              <a:buChar char="•"/>
            </a:pPr>
            <a:r>
              <a:rPr lang="en-US" sz="1100" dirty="0">
                <a:solidFill>
                  <a:schemeClr val="accent6">
                    <a:lumMod val="50000"/>
                  </a:schemeClr>
                </a:solidFill>
              </a:rPr>
              <a:t>Fiber calibration &lt; 4K</a:t>
            </a:r>
          </a:p>
          <a:p>
            <a:pPr marL="214308" indent="-214308">
              <a:buFont typeface="Arial" panose="020B0604020202020204" pitchFamily="34" charset="0"/>
              <a:buChar char="•"/>
            </a:pPr>
            <a:r>
              <a:rPr lang="en-US" sz="1100" dirty="0">
                <a:solidFill>
                  <a:schemeClr val="accent6">
                    <a:lumMod val="50000"/>
                  </a:schemeClr>
                </a:solidFill>
              </a:rPr>
              <a:t>Effectiveness: temperature rise detection at quench</a:t>
            </a:r>
          </a:p>
          <a:p>
            <a:pPr marL="214308" indent="-214308">
              <a:buFont typeface="Arial" panose="020B0604020202020204" pitchFamily="34" charset="0"/>
              <a:buChar char="•"/>
            </a:pPr>
            <a:r>
              <a:rPr lang="en-US" sz="1100" dirty="0">
                <a:solidFill>
                  <a:schemeClr val="accent6">
                    <a:lumMod val="50000"/>
                  </a:schemeClr>
                </a:solidFill>
              </a:rPr>
              <a:t>Optimizing measurements</a:t>
            </a:r>
          </a:p>
          <a:p>
            <a:pPr marL="214308" indent="-214308">
              <a:buFont typeface="Arial" panose="020B0604020202020204" pitchFamily="34" charset="0"/>
              <a:buChar char="•"/>
            </a:pPr>
            <a:r>
              <a:rPr lang="en-US" sz="1100" dirty="0">
                <a:solidFill>
                  <a:schemeClr val="accent6">
                    <a:lumMod val="50000"/>
                  </a:schemeClr>
                </a:solidFill>
              </a:rPr>
              <a:t>Data analysis and interpretation</a:t>
            </a:r>
          </a:p>
        </p:txBody>
      </p:sp>
      <p:sp>
        <p:nvSpPr>
          <p:cNvPr id="17" name="Rectangle 16">
            <a:extLst>
              <a:ext uri="{FF2B5EF4-FFF2-40B4-BE49-F238E27FC236}">
                <a16:creationId xmlns:a16="http://schemas.microsoft.com/office/drawing/2014/main" id="{1C9F0A4D-F95A-46EB-8E41-80D7CC8A178E}"/>
              </a:ext>
            </a:extLst>
          </p:cNvPr>
          <p:cNvSpPr/>
          <p:nvPr/>
        </p:nvSpPr>
        <p:spPr>
          <a:xfrm>
            <a:off x="3503104" y="2407141"/>
            <a:ext cx="3057025" cy="430887"/>
          </a:xfrm>
          <a:prstGeom prst="rect">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1100" dirty="0">
                <a:solidFill>
                  <a:schemeClr val="accent6">
                    <a:lumMod val="50000"/>
                  </a:schemeClr>
                </a:solidFill>
              </a:rPr>
              <a:t>Perform disturbance spectrum analysis and quench localization</a:t>
            </a:r>
          </a:p>
        </p:txBody>
      </p:sp>
      <p:sp>
        <p:nvSpPr>
          <p:cNvPr id="18" name="Arrow: Right 17">
            <a:extLst>
              <a:ext uri="{FF2B5EF4-FFF2-40B4-BE49-F238E27FC236}">
                <a16:creationId xmlns:a16="http://schemas.microsoft.com/office/drawing/2014/main" id="{60BE3798-F454-4917-9552-25F3DDCC9D5D}"/>
              </a:ext>
            </a:extLst>
          </p:cNvPr>
          <p:cNvSpPr/>
          <p:nvPr/>
        </p:nvSpPr>
        <p:spPr>
          <a:xfrm rot="5400000">
            <a:off x="98482" y="2011645"/>
            <a:ext cx="406556" cy="351365"/>
          </a:xfrm>
          <a:prstGeom prst="rightArrow">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9" name="Arrow: Right 18">
            <a:extLst>
              <a:ext uri="{FF2B5EF4-FFF2-40B4-BE49-F238E27FC236}">
                <a16:creationId xmlns:a16="http://schemas.microsoft.com/office/drawing/2014/main" id="{2B7879AB-8C21-44DF-BD0A-D3335229F157}"/>
              </a:ext>
            </a:extLst>
          </p:cNvPr>
          <p:cNvSpPr/>
          <p:nvPr/>
        </p:nvSpPr>
        <p:spPr>
          <a:xfrm rot="5400000">
            <a:off x="98481" y="3405685"/>
            <a:ext cx="406556" cy="351365"/>
          </a:xfrm>
          <a:prstGeom prst="rightArrow">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0" name="Arrow: Right 19">
            <a:extLst>
              <a:ext uri="{FF2B5EF4-FFF2-40B4-BE49-F238E27FC236}">
                <a16:creationId xmlns:a16="http://schemas.microsoft.com/office/drawing/2014/main" id="{2684CE78-5157-4BB0-B4B8-7B8F784BD357}"/>
              </a:ext>
            </a:extLst>
          </p:cNvPr>
          <p:cNvSpPr/>
          <p:nvPr/>
        </p:nvSpPr>
        <p:spPr>
          <a:xfrm rot="5400000">
            <a:off x="1762495" y="2618885"/>
            <a:ext cx="406556" cy="351365"/>
          </a:xfrm>
          <a:prstGeom prst="rightArrow">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1" name="Arrow: Right 20">
            <a:extLst>
              <a:ext uri="{FF2B5EF4-FFF2-40B4-BE49-F238E27FC236}">
                <a16:creationId xmlns:a16="http://schemas.microsoft.com/office/drawing/2014/main" id="{EA370DA0-BB99-4BCE-9993-CCF7BCD8A85A}"/>
              </a:ext>
            </a:extLst>
          </p:cNvPr>
          <p:cNvSpPr/>
          <p:nvPr/>
        </p:nvSpPr>
        <p:spPr>
          <a:xfrm rot="5400000">
            <a:off x="3592816" y="2005001"/>
            <a:ext cx="406556" cy="351365"/>
          </a:xfrm>
          <a:prstGeom prst="rightArrow">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2" name="Text Placeholder 4">
            <a:extLst>
              <a:ext uri="{FF2B5EF4-FFF2-40B4-BE49-F238E27FC236}">
                <a16:creationId xmlns:a16="http://schemas.microsoft.com/office/drawing/2014/main" id="{5FB84660-E0A9-425E-BDE9-EE112B998DCC}"/>
              </a:ext>
            </a:extLst>
          </p:cNvPr>
          <p:cNvSpPr txBox="1">
            <a:spLocks/>
          </p:cNvSpPr>
          <p:nvPr/>
        </p:nvSpPr>
        <p:spPr>
          <a:xfrm>
            <a:off x="3530811" y="2997845"/>
            <a:ext cx="3029316" cy="249751"/>
          </a:xfrm>
          <a:prstGeom prst="rect">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100" dirty="0">
                <a:solidFill>
                  <a:schemeClr val="accent6">
                    <a:lumMod val="50000"/>
                  </a:schemeClr>
                </a:solidFill>
                <a:latin typeface="+mj-lt"/>
              </a:rPr>
              <a:t>Embed and wind fibers with HTS MDP coil</a:t>
            </a:r>
          </a:p>
        </p:txBody>
      </p:sp>
      <p:sp>
        <p:nvSpPr>
          <p:cNvPr id="23" name="Rectangle 22">
            <a:extLst>
              <a:ext uri="{FF2B5EF4-FFF2-40B4-BE49-F238E27FC236}">
                <a16:creationId xmlns:a16="http://schemas.microsoft.com/office/drawing/2014/main" id="{BB6AADC2-ACF7-412B-93E9-6CB13DA975E6}"/>
              </a:ext>
            </a:extLst>
          </p:cNvPr>
          <p:cNvSpPr/>
          <p:nvPr/>
        </p:nvSpPr>
        <p:spPr>
          <a:xfrm>
            <a:off x="3530813" y="3381176"/>
            <a:ext cx="3029315" cy="430887"/>
          </a:xfrm>
          <a:prstGeom prst="rect">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solidFill>
                  <a:schemeClr val="accent6">
                    <a:lumMod val="50000"/>
                  </a:schemeClr>
                </a:solidFill>
              </a:rPr>
              <a:t>Develop a quench detection system for HTS magnets</a:t>
            </a:r>
          </a:p>
        </p:txBody>
      </p:sp>
      <p:sp>
        <p:nvSpPr>
          <p:cNvPr id="24" name="Arrow: Right 23">
            <a:extLst>
              <a:ext uri="{FF2B5EF4-FFF2-40B4-BE49-F238E27FC236}">
                <a16:creationId xmlns:a16="http://schemas.microsoft.com/office/drawing/2014/main" id="{166ADF93-B091-4E2E-81CE-05A693B13139}"/>
              </a:ext>
            </a:extLst>
          </p:cNvPr>
          <p:cNvSpPr/>
          <p:nvPr/>
        </p:nvSpPr>
        <p:spPr>
          <a:xfrm rot="5400000">
            <a:off x="6307591" y="3160797"/>
            <a:ext cx="406556" cy="351365"/>
          </a:xfrm>
          <a:prstGeom prst="rightArrow">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97191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noAutofit/>
          </a:bodyPr>
          <a:lstStyle/>
          <a:p>
            <a:r>
              <a:rPr lang="en-US" dirty="0"/>
              <a:t>Development and demonstration of high-C</a:t>
            </a:r>
            <a:r>
              <a:rPr lang="en-US" baseline="-25000" dirty="0"/>
              <a:t>p</a:t>
            </a:r>
            <a:r>
              <a:rPr lang="en-US" dirty="0"/>
              <a:t> cable technology to improve magnet training</a:t>
            </a:r>
          </a:p>
        </p:txBody>
      </p:sp>
      <p:sp>
        <p:nvSpPr>
          <p:cNvPr id="2" name="Text Placeholder 1"/>
          <p:cNvSpPr>
            <a:spLocks noGrp="1"/>
          </p:cNvSpPr>
          <p:nvPr>
            <p:ph type="body" sz="quarter" idx="10"/>
          </p:nvPr>
        </p:nvSpPr>
        <p:spPr>
          <a:xfrm>
            <a:off x="344095" y="1288636"/>
            <a:ext cx="6169820" cy="1181100"/>
          </a:xfrm>
        </p:spPr>
        <p:txBody>
          <a:bodyPr>
            <a:noAutofit/>
          </a:bodyPr>
          <a:lstStyle/>
          <a:p>
            <a:r>
              <a:rPr lang="en-US" sz="2000" dirty="0"/>
              <a:t>E. Barzi (PI), I. Novitski, D. Turrioni, and A.V. </a:t>
            </a:r>
            <a:r>
              <a:rPr lang="en-US" sz="2000" dirty="0" err="1"/>
              <a:t>Zlobin</a:t>
            </a:r>
            <a:r>
              <a:rPr lang="en-US" sz="2000" dirty="0"/>
              <a:t> (FNAL)</a:t>
            </a:r>
          </a:p>
          <a:p>
            <a:r>
              <a:rPr lang="en-US" sz="2000" dirty="0"/>
              <a:t>FY2020 - FY2022</a:t>
            </a:r>
          </a:p>
          <a:p>
            <a:endParaRPr lang="en-US" sz="2000" dirty="0"/>
          </a:p>
        </p:txBody>
      </p:sp>
    </p:spTree>
    <p:extLst>
      <p:ext uri="{BB962C8B-B14F-4D97-AF65-F5344CB8AC3E}">
        <p14:creationId xmlns:p14="http://schemas.microsoft.com/office/powerpoint/2010/main" val="251042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1950" dirty="0"/>
              <a:t>Introduction:  </a:t>
            </a:r>
            <a:r>
              <a:rPr lang="en-US" sz="1800" dirty="0">
                <a:sym typeface="Symbol" panose="05050102010706020507" pitchFamily="18" charset="2"/>
              </a:rPr>
              <a:t>T  Q / C</a:t>
            </a:r>
            <a:r>
              <a:rPr lang="en-US" sz="1800" baseline="-25000" dirty="0">
                <a:sym typeface="Symbol" panose="05050102010706020507" pitchFamily="18" charset="2"/>
              </a:rPr>
              <a:t>p</a:t>
            </a:r>
            <a:endParaRPr lang="en-US" sz="1950" dirty="0"/>
          </a:p>
        </p:txBody>
      </p:sp>
      <p:sp>
        <p:nvSpPr>
          <p:cNvPr id="2" name="Slide Number Placeholder 1">
            <a:extLst>
              <a:ext uri="{FF2B5EF4-FFF2-40B4-BE49-F238E27FC236}">
                <a16:creationId xmlns:a16="http://schemas.microsoft.com/office/drawing/2014/main" id="{6D3187D1-11BB-41C5-8E4C-3977F1329865}"/>
              </a:ext>
            </a:extLst>
          </p:cNvPr>
          <p:cNvSpPr>
            <a:spLocks noGrp="1"/>
          </p:cNvSpPr>
          <p:nvPr>
            <p:ph type="sldNum" sz="quarter" idx="10"/>
          </p:nvPr>
        </p:nvSpPr>
        <p:spPr/>
        <p:txBody>
          <a:bodyPr/>
          <a:lstStyle/>
          <a:p>
            <a:pPr>
              <a:defRPr/>
            </a:pPr>
            <a:fld id="{148C009B-CB69-E04A-B9B3-34B26D69E9CF}" type="slidenum">
              <a:rPr lang="en-US" smtClean="0"/>
              <a:pPr>
                <a:defRPr/>
              </a:pPr>
              <a:t>16</a:t>
            </a:fld>
            <a:endParaRPr lang="en-US" dirty="0"/>
          </a:p>
        </p:txBody>
      </p:sp>
      <p:sp>
        <p:nvSpPr>
          <p:cNvPr id="20" name="Content Placeholder 5">
            <a:extLst>
              <a:ext uri="{FF2B5EF4-FFF2-40B4-BE49-F238E27FC236}">
                <a16:creationId xmlns:a16="http://schemas.microsoft.com/office/drawing/2014/main" id="{C688CD63-0992-4AA6-811A-19EE6E0B097D}"/>
              </a:ext>
            </a:extLst>
          </p:cNvPr>
          <p:cNvSpPr>
            <a:spLocks noGrp="1"/>
          </p:cNvSpPr>
          <p:nvPr>
            <p:ph sz="quarter" idx="12"/>
          </p:nvPr>
        </p:nvSpPr>
        <p:spPr>
          <a:xfrm>
            <a:off x="0" y="909892"/>
            <a:ext cx="6711351" cy="3392091"/>
          </a:xfrm>
        </p:spPr>
        <p:txBody>
          <a:bodyPr>
            <a:normAutofit/>
          </a:bodyPr>
          <a:lstStyle/>
          <a:p>
            <a:pPr lvl="1"/>
            <a:r>
              <a:rPr lang="en-US" sz="1200" b="1" dirty="0">
                <a:sym typeface="Symbol" panose="05050102010706020507" pitchFamily="18" charset="2"/>
              </a:rPr>
              <a:t>To reduce training, T needs to be reduced. Epoxy studies aims at </a:t>
            </a:r>
            <a:r>
              <a:rPr lang="en-US" sz="1200" b="1" dirty="0">
                <a:solidFill>
                  <a:schemeClr val="accent6"/>
                </a:solidFill>
                <a:sym typeface="Symbol" panose="05050102010706020507" pitchFamily="18" charset="2"/>
              </a:rPr>
              <a:t>decreasing Q.</a:t>
            </a:r>
            <a:r>
              <a:rPr lang="en-US" sz="1200" b="1" dirty="0">
                <a:sym typeface="Symbol" panose="05050102010706020507" pitchFamily="18" charset="2"/>
              </a:rPr>
              <a:t> And what about increasing C</a:t>
            </a:r>
            <a:r>
              <a:rPr lang="en-US" sz="1200" b="1" baseline="-25000" dirty="0">
                <a:sym typeface="Symbol" panose="05050102010706020507" pitchFamily="18" charset="2"/>
              </a:rPr>
              <a:t>p</a:t>
            </a:r>
            <a:r>
              <a:rPr lang="en-US" sz="1200" b="1" dirty="0">
                <a:sym typeface="Symbol" panose="05050102010706020507" pitchFamily="18" charset="2"/>
              </a:rPr>
              <a:t>? </a:t>
            </a:r>
          </a:p>
          <a:p>
            <a:pPr lvl="1"/>
            <a:r>
              <a:rPr lang="en-US" sz="1200" dirty="0">
                <a:solidFill>
                  <a:srgbClr val="000000"/>
                </a:solidFill>
                <a:latin typeface="+mn-lt"/>
              </a:rPr>
              <a:t>A few years ago an experiment was made to wrap Rutherford cables with Cu tape using FNAL cable insulating machine. See pictures. The idea was to intercept </a:t>
            </a:r>
            <a:r>
              <a:rPr lang="en-US" sz="1200" b="1" dirty="0">
                <a:solidFill>
                  <a:srgbClr val="000000"/>
                </a:solidFill>
                <a:sym typeface="Symbol" panose="05050102010706020507" pitchFamily="18" charset="2"/>
              </a:rPr>
              <a:t></a:t>
            </a:r>
            <a:r>
              <a:rPr lang="en-US" sz="1200" dirty="0">
                <a:solidFill>
                  <a:srgbClr val="000000"/>
                </a:solidFill>
                <a:latin typeface="+mn-lt"/>
              </a:rPr>
              <a:t>Q from epoxy cracking and spread it over a larger area of cable surface. With a high-</a:t>
            </a:r>
            <a:r>
              <a:rPr lang="en-US" sz="1200" dirty="0" err="1">
                <a:solidFill>
                  <a:srgbClr val="000000"/>
                </a:solidFill>
                <a:latin typeface="+mn-lt"/>
              </a:rPr>
              <a:t>C</a:t>
            </a:r>
            <a:r>
              <a:rPr lang="en-US" sz="1200" baseline="-25000" dirty="0" err="1">
                <a:solidFill>
                  <a:srgbClr val="000000"/>
                </a:solidFill>
                <a:latin typeface="+mn-lt"/>
              </a:rPr>
              <a:t>p</a:t>
            </a:r>
            <a:r>
              <a:rPr lang="en-US" sz="1200" dirty="0">
                <a:solidFill>
                  <a:srgbClr val="000000"/>
                </a:solidFill>
                <a:latin typeface="+mn-lt"/>
              </a:rPr>
              <a:t> tape it would be even more efficient.</a:t>
            </a:r>
          </a:p>
          <a:p>
            <a:pPr lvl="1"/>
            <a:r>
              <a:rPr lang="en-US" sz="1200" dirty="0">
                <a:solidFill>
                  <a:srgbClr val="000000"/>
                </a:solidFill>
                <a:latin typeface="+mn-lt"/>
              </a:rPr>
              <a:t>We had </a:t>
            </a:r>
            <a:r>
              <a:rPr lang="en-US" sz="1200" dirty="0" err="1">
                <a:solidFill>
                  <a:srgbClr val="000000"/>
                </a:solidFill>
                <a:latin typeface="+mn-lt"/>
              </a:rPr>
              <a:t>Hypertech</a:t>
            </a:r>
            <a:r>
              <a:rPr lang="en-US" sz="1200" dirty="0">
                <a:solidFill>
                  <a:srgbClr val="000000"/>
                </a:solidFill>
                <a:latin typeface="+mn-lt"/>
              </a:rPr>
              <a:t> roll down their high-C</a:t>
            </a:r>
            <a:r>
              <a:rPr lang="en-US" sz="1200" baseline="-25000" dirty="0">
                <a:solidFill>
                  <a:srgbClr val="000000"/>
                </a:solidFill>
                <a:latin typeface="+mn-lt"/>
              </a:rPr>
              <a:t>p</a:t>
            </a:r>
            <a:r>
              <a:rPr lang="en-US" sz="1200" dirty="0">
                <a:solidFill>
                  <a:srgbClr val="000000"/>
                </a:solidFill>
                <a:latin typeface="+mn-lt"/>
              </a:rPr>
              <a:t> tubes to check whether tapes could be made. Below is an example of 2.2 mm x 100 micron tape. They have also shown that a 10 mm width and lower thicknesses are possible, and they have the capability to produce km lengths. </a:t>
            </a:r>
          </a:p>
          <a:p>
            <a:pPr lvl="1"/>
            <a:endParaRPr lang="en-US" sz="1200" dirty="0">
              <a:solidFill>
                <a:srgbClr val="000000"/>
              </a:solidFill>
              <a:latin typeface="+mn-lt"/>
            </a:endParaRPr>
          </a:p>
          <a:p>
            <a:pPr lvl="1"/>
            <a:endParaRPr lang="en-US" sz="1200" dirty="0">
              <a:solidFill>
                <a:srgbClr val="000000"/>
              </a:solidFill>
              <a:latin typeface="+mn-lt"/>
            </a:endParaRPr>
          </a:p>
        </p:txBody>
      </p:sp>
      <p:pic>
        <p:nvPicPr>
          <p:cNvPr id="1026" name="Picture 2" descr="6183d7b4-2401-45ef-9c0b-28b98ffb46b6">
            <a:extLst>
              <a:ext uri="{FF2B5EF4-FFF2-40B4-BE49-F238E27FC236}">
                <a16:creationId xmlns:a16="http://schemas.microsoft.com/office/drawing/2014/main" id="{D6B6A169-5D1A-4970-B7FE-AC641C3604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4" t="661" r="8733" b="12043"/>
          <a:stretch/>
        </p:blipFill>
        <p:spPr bwMode="auto">
          <a:xfrm>
            <a:off x="532970" y="2713080"/>
            <a:ext cx="5660177" cy="161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897B672-33A2-4A18-8CFF-56D71D6E03ED}"/>
              </a:ext>
            </a:extLst>
          </p:cNvPr>
          <p:cNvSpPr txBox="1"/>
          <p:nvPr/>
        </p:nvSpPr>
        <p:spPr>
          <a:xfrm>
            <a:off x="4212682" y="4363075"/>
            <a:ext cx="1147397" cy="300082"/>
          </a:xfrm>
          <a:prstGeom prst="rect">
            <a:avLst/>
          </a:prstGeom>
          <a:noFill/>
        </p:spPr>
        <p:txBody>
          <a:bodyPr wrap="square" rtlCol="0">
            <a:spAutoFit/>
          </a:bodyPr>
          <a:lstStyle/>
          <a:p>
            <a:r>
              <a:rPr lang="en-US" sz="1350" dirty="0"/>
              <a:t>Cu tape </a:t>
            </a:r>
          </a:p>
        </p:txBody>
      </p:sp>
      <p:sp>
        <p:nvSpPr>
          <p:cNvPr id="11" name="TextBox 10">
            <a:extLst>
              <a:ext uri="{FF2B5EF4-FFF2-40B4-BE49-F238E27FC236}">
                <a16:creationId xmlns:a16="http://schemas.microsoft.com/office/drawing/2014/main" id="{C229EEE3-4758-4097-B073-3A57D243BE47}"/>
              </a:ext>
            </a:extLst>
          </p:cNvPr>
          <p:cNvSpPr txBox="1"/>
          <p:nvPr/>
        </p:nvSpPr>
        <p:spPr>
          <a:xfrm>
            <a:off x="322065" y="4354625"/>
            <a:ext cx="1430824" cy="300082"/>
          </a:xfrm>
          <a:prstGeom prst="rect">
            <a:avLst/>
          </a:prstGeom>
          <a:noFill/>
        </p:spPr>
        <p:txBody>
          <a:bodyPr wrap="square" rtlCol="0">
            <a:spAutoFit/>
          </a:bodyPr>
          <a:lstStyle/>
          <a:p>
            <a:pPr algn="r"/>
            <a:r>
              <a:rPr lang="en-US" sz="1350" dirty="0"/>
              <a:t>High-C</a:t>
            </a:r>
            <a:r>
              <a:rPr lang="en-US" sz="1350" baseline="-25000" dirty="0"/>
              <a:t>p</a:t>
            </a:r>
            <a:r>
              <a:rPr lang="en-US" sz="1350" dirty="0"/>
              <a:t> tape </a:t>
            </a:r>
          </a:p>
        </p:txBody>
      </p:sp>
      <p:cxnSp>
        <p:nvCxnSpPr>
          <p:cNvPr id="10" name="Straight Arrow Connector 9">
            <a:extLst>
              <a:ext uri="{FF2B5EF4-FFF2-40B4-BE49-F238E27FC236}">
                <a16:creationId xmlns:a16="http://schemas.microsoft.com/office/drawing/2014/main" id="{30FC41BF-1FC8-4D21-8B80-FEE25975FEE8}"/>
              </a:ext>
            </a:extLst>
          </p:cNvPr>
          <p:cNvCxnSpPr>
            <a:cxnSpLocks/>
          </p:cNvCxnSpPr>
          <p:nvPr/>
        </p:nvCxnSpPr>
        <p:spPr>
          <a:xfrm flipH="1" flipV="1">
            <a:off x="3566460" y="3448662"/>
            <a:ext cx="633046" cy="111442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CD61C7D-3599-426F-8258-A1D2C74410CE}"/>
              </a:ext>
            </a:extLst>
          </p:cNvPr>
          <p:cNvPicPr>
            <a:picLocks noChangeAspect="1"/>
          </p:cNvPicPr>
          <p:nvPr/>
        </p:nvPicPr>
        <p:blipFill>
          <a:blip r:embed="rId4"/>
          <a:stretch>
            <a:fillRect/>
          </a:stretch>
        </p:blipFill>
        <p:spPr>
          <a:xfrm>
            <a:off x="1956293" y="3797059"/>
            <a:ext cx="1723289" cy="1292467"/>
          </a:xfrm>
          <a:prstGeom prst="rect">
            <a:avLst/>
          </a:prstGeom>
        </p:spPr>
      </p:pic>
      <p:cxnSp>
        <p:nvCxnSpPr>
          <p:cNvPr id="16" name="Straight Arrow Connector 15">
            <a:extLst>
              <a:ext uri="{FF2B5EF4-FFF2-40B4-BE49-F238E27FC236}">
                <a16:creationId xmlns:a16="http://schemas.microsoft.com/office/drawing/2014/main" id="{F8663FA6-7B16-4B73-8BBA-8950B562F164}"/>
              </a:ext>
            </a:extLst>
          </p:cNvPr>
          <p:cNvCxnSpPr>
            <a:cxnSpLocks/>
          </p:cNvCxnSpPr>
          <p:nvPr/>
        </p:nvCxnSpPr>
        <p:spPr>
          <a:xfrm flipV="1">
            <a:off x="1502389" y="4146727"/>
            <a:ext cx="753941" cy="25607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308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1950" dirty="0"/>
              <a:t>Proposed Tasks</a:t>
            </a:r>
          </a:p>
        </p:txBody>
      </p:sp>
      <p:sp>
        <p:nvSpPr>
          <p:cNvPr id="2" name="Slide Number Placeholder 1">
            <a:extLst>
              <a:ext uri="{FF2B5EF4-FFF2-40B4-BE49-F238E27FC236}">
                <a16:creationId xmlns:a16="http://schemas.microsoft.com/office/drawing/2014/main" id="{6D3187D1-11BB-41C5-8E4C-3977F1329865}"/>
              </a:ext>
            </a:extLst>
          </p:cNvPr>
          <p:cNvSpPr>
            <a:spLocks noGrp="1"/>
          </p:cNvSpPr>
          <p:nvPr>
            <p:ph type="sldNum" sz="quarter" idx="10"/>
          </p:nvPr>
        </p:nvSpPr>
        <p:spPr/>
        <p:txBody>
          <a:bodyPr/>
          <a:lstStyle/>
          <a:p>
            <a:pPr>
              <a:defRPr/>
            </a:pPr>
            <a:fld id="{148C009B-CB69-E04A-B9B3-34B26D69E9CF}" type="slidenum">
              <a:rPr lang="en-US" smtClean="0"/>
              <a:pPr>
                <a:defRPr/>
              </a:pPr>
              <a:t>17</a:t>
            </a:fld>
            <a:endParaRPr lang="en-US" dirty="0"/>
          </a:p>
        </p:txBody>
      </p:sp>
      <p:sp>
        <p:nvSpPr>
          <p:cNvPr id="20" name="Content Placeholder 5">
            <a:extLst>
              <a:ext uri="{FF2B5EF4-FFF2-40B4-BE49-F238E27FC236}">
                <a16:creationId xmlns:a16="http://schemas.microsoft.com/office/drawing/2014/main" id="{C688CD63-0992-4AA6-811A-19EE6E0B097D}"/>
              </a:ext>
            </a:extLst>
          </p:cNvPr>
          <p:cNvSpPr>
            <a:spLocks noGrp="1"/>
          </p:cNvSpPr>
          <p:nvPr>
            <p:ph sz="quarter" idx="12"/>
          </p:nvPr>
        </p:nvSpPr>
        <p:spPr>
          <a:xfrm>
            <a:off x="141687" y="1000883"/>
            <a:ext cx="4033730" cy="3392091"/>
          </a:xfrm>
        </p:spPr>
        <p:txBody>
          <a:bodyPr>
            <a:normAutofit/>
          </a:bodyPr>
          <a:lstStyle/>
          <a:p>
            <a:pPr marL="0" indent="0">
              <a:buNone/>
            </a:pPr>
            <a:r>
              <a:rPr lang="en-US" sz="1200" b="1" dirty="0">
                <a:solidFill>
                  <a:srgbClr val="000000"/>
                </a:solidFill>
              </a:rPr>
              <a:t>Task 1. Optimize high-</a:t>
            </a:r>
            <a:r>
              <a:rPr lang="en-US" sz="1200" b="1" dirty="0" err="1">
                <a:solidFill>
                  <a:srgbClr val="000000"/>
                </a:solidFill>
              </a:rPr>
              <a:t>C</a:t>
            </a:r>
            <a:r>
              <a:rPr lang="en-US" sz="1200" b="1" baseline="-25000" dirty="0" err="1">
                <a:solidFill>
                  <a:srgbClr val="000000"/>
                </a:solidFill>
              </a:rPr>
              <a:t>p</a:t>
            </a:r>
            <a:r>
              <a:rPr lang="en-US" sz="1200" b="1" dirty="0">
                <a:solidFill>
                  <a:srgbClr val="000000"/>
                </a:solidFill>
              </a:rPr>
              <a:t> tape geometry, measure tape mechanical and thermal properties (with </a:t>
            </a:r>
            <a:r>
              <a:rPr lang="en-US" sz="1200" b="1" dirty="0" err="1">
                <a:solidFill>
                  <a:srgbClr val="000000"/>
                </a:solidFill>
              </a:rPr>
              <a:t>Hypertech</a:t>
            </a:r>
            <a:r>
              <a:rPr lang="en-US" sz="1200" b="1" dirty="0">
                <a:solidFill>
                  <a:srgbClr val="000000"/>
                </a:solidFill>
              </a:rPr>
              <a:t>)</a:t>
            </a:r>
          </a:p>
          <a:p>
            <a:pPr marL="0" indent="0">
              <a:buNone/>
            </a:pPr>
            <a:r>
              <a:rPr lang="en-US" sz="1200" b="1" dirty="0">
                <a:solidFill>
                  <a:srgbClr val="000000"/>
                </a:solidFill>
              </a:rPr>
              <a:t>Task 2. Measure and compare MQE of bare Nb</a:t>
            </a:r>
            <a:r>
              <a:rPr lang="en-US" sz="1200" b="1" baseline="-25000" dirty="0">
                <a:solidFill>
                  <a:srgbClr val="000000"/>
                </a:solidFill>
              </a:rPr>
              <a:t>3</a:t>
            </a:r>
            <a:r>
              <a:rPr lang="en-US" sz="1200" b="1" dirty="0">
                <a:solidFill>
                  <a:srgbClr val="000000"/>
                </a:solidFill>
              </a:rPr>
              <a:t>Sn wire and Nb</a:t>
            </a:r>
            <a:r>
              <a:rPr lang="en-US" sz="1200" b="1" baseline="-25000" dirty="0">
                <a:solidFill>
                  <a:srgbClr val="000000"/>
                </a:solidFill>
              </a:rPr>
              <a:t>3</a:t>
            </a:r>
            <a:r>
              <a:rPr lang="en-US" sz="1200" b="1" dirty="0">
                <a:solidFill>
                  <a:srgbClr val="000000"/>
                </a:solidFill>
              </a:rPr>
              <a:t>Sn wire wrapped with high-C</a:t>
            </a:r>
            <a:r>
              <a:rPr lang="en-US" sz="1200" b="1" baseline="-25000" dirty="0">
                <a:solidFill>
                  <a:srgbClr val="000000"/>
                </a:solidFill>
              </a:rPr>
              <a:t>p</a:t>
            </a:r>
            <a:r>
              <a:rPr lang="en-US" sz="1200" b="1" dirty="0">
                <a:solidFill>
                  <a:srgbClr val="000000"/>
                </a:solidFill>
              </a:rPr>
              <a:t> tape.</a:t>
            </a:r>
          </a:p>
        </p:txBody>
      </p:sp>
      <p:sp>
        <p:nvSpPr>
          <p:cNvPr id="8" name="Slide Number Placeholder 3"/>
          <p:cNvSpPr txBox="1">
            <a:spLocks/>
          </p:cNvSpPr>
          <p:nvPr/>
        </p:nvSpPr>
        <p:spPr>
          <a:xfrm>
            <a:off x="4058279" y="5448437"/>
            <a:ext cx="234273" cy="44491"/>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979A04A2-726F-2143-A443-7788AF27176E}" type="slidenum">
              <a:rPr lang="en-US" sz="1800"/>
              <a:pPr>
                <a:defRPr/>
              </a:pPr>
              <a:t>17</a:t>
            </a:fld>
            <a:endParaRPr lang="en-US" sz="1800" dirty="0"/>
          </a:p>
        </p:txBody>
      </p:sp>
      <p:sp>
        <p:nvSpPr>
          <p:cNvPr id="11" name="Content Placeholder 5">
            <a:extLst>
              <a:ext uri="{FF2B5EF4-FFF2-40B4-BE49-F238E27FC236}">
                <a16:creationId xmlns:a16="http://schemas.microsoft.com/office/drawing/2014/main" id="{197EFF6E-8C20-4ED4-AE3D-7D29356A6268}"/>
              </a:ext>
            </a:extLst>
          </p:cNvPr>
          <p:cNvSpPr txBox="1">
            <a:spLocks/>
          </p:cNvSpPr>
          <p:nvPr/>
        </p:nvSpPr>
        <p:spPr>
          <a:xfrm>
            <a:off x="188491" y="2044582"/>
            <a:ext cx="3298475" cy="2002055"/>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50" b="1" dirty="0">
                <a:solidFill>
                  <a:srgbClr val="000000"/>
                </a:solidFill>
              </a:rPr>
              <a:t>Task 3. Measure and compare stability of regular Rutherford cable and Rutherford cable wrapped with high-C</a:t>
            </a:r>
            <a:r>
              <a:rPr lang="en-US" sz="1350" b="1" baseline="-25000" dirty="0">
                <a:solidFill>
                  <a:srgbClr val="000000"/>
                </a:solidFill>
              </a:rPr>
              <a:t>p</a:t>
            </a:r>
            <a:r>
              <a:rPr lang="en-US" sz="1350" b="1" dirty="0">
                <a:solidFill>
                  <a:srgbClr val="000000"/>
                </a:solidFill>
              </a:rPr>
              <a:t> tape using superconducting transformer:</a:t>
            </a:r>
          </a:p>
          <a:p>
            <a:r>
              <a:rPr lang="en-US" sz="1350" dirty="0">
                <a:solidFill>
                  <a:srgbClr val="000000"/>
                </a:solidFill>
              </a:rPr>
              <a:t>Use heater setup to measure MQE and MQP.</a:t>
            </a:r>
          </a:p>
          <a:p>
            <a:r>
              <a:rPr lang="en-US" sz="1350" dirty="0">
                <a:solidFill>
                  <a:srgbClr val="000000"/>
                </a:solidFill>
              </a:rPr>
              <a:t>Perform regular </a:t>
            </a:r>
            <a:r>
              <a:rPr lang="en-US" sz="1350" dirty="0" err="1">
                <a:solidFill>
                  <a:srgbClr val="000000"/>
                </a:solidFill>
              </a:rPr>
              <a:t>I</a:t>
            </a:r>
            <a:r>
              <a:rPr lang="en-US" sz="1350" baseline="-25000" dirty="0" err="1">
                <a:solidFill>
                  <a:srgbClr val="000000"/>
                </a:solidFill>
              </a:rPr>
              <a:t>c</a:t>
            </a:r>
            <a:r>
              <a:rPr lang="en-US" sz="1350" dirty="0">
                <a:solidFill>
                  <a:srgbClr val="000000"/>
                </a:solidFill>
              </a:rPr>
              <a:t> cable tests at low fields in unstable regime.</a:t>
            </a:r>
          </a:p>
        </p:txBody>
      </p:sp>
      <p:sp>
        <p:nvSpPr>
          <p:cNvPr id="12" name="Content Placeholder 5">
            <a:extLst>
              <a:ext uri="{FF2B5EF4-FFF2-40B4-BE49-F238E27FC236}">
                <a16:creationId xmlns:a16="http://schemas.microsoft.com/office/drawing/2014/main" id="{5999CE32-C335-492B-9C47-4637DEC6DB72}"/>
              </a:ext>
            </a:extLst>
          </p:cNvPr>
          <p:cNvSpPr txBox="1">
            <a:spLocks/>
          </p:cNvSpPr>
          <p:nvPr/>
        </p:nvSpPr>
        <p:spPr>
          <a:xfrm>
            <a:off x="188491" y="4076005"/>
            <a:ext cx="3298475" cy="633941"/>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50" b="1" dirty="0">
                <a:solidFill>
                  <a:srgbClr val="000000"/>
                </a:solidFill>
              </a:rPr>
              <a:t>Task 4. Fabricate high-</a:t>
            </a:r>
            <a:r>
              <a:rPr lang="en-US" sz="1350" b="1" dirty="0" err="1">
                <a:solidFill>
                  <a:srgbClr val="000000"/>
                </a:solidFill>
              </a:rPr>
              <a:t>C</a:t>
            </a:r>
            <a:r>
              <a:rPr lang="en-US" sz="1350" b="1" baseline="-25000" dirty="0" err="1">
                <a:solidFill>
                  <a:srgbClr val="000000"/>
                </a:solidFill>
              </a:rPr>
              <a:t>p</a:t>
            </a:r>
            <a:r>
              <a:rPr lang="en-US" sz="1350" b="1" dirty="0">
                <a:solidFill>
                  <a:srgbClr val="000000"/>
                </a:solidFill>
              </a:rPr>
              <a:t> cable and test it in coils with long training (such as CCT).</a:t>
            </a:r>
            <a:endParaRPr lang="en-US" sz="1350" dirty="0">
              <a:solidFill>
                <a:srgbClr val="000000"/>
              </a:solidFill>
              <a:latin typeface="+mn-lt"/>
            </a:endParaRPr>
          </a:p>
          <a:p>
            <a:pPr marL="685783" lvl="2" indent="0">
              <a:buNone/>
            </a:pPr>
            <a:endParaRPr lang="en-US" sz="1200" dirty="0"/>
          </a:p>
        </p:txBody>
      </p:sp>
      <p:pic>
        <p:nvPicPr>
          <p:cNvPr id="15" name="Immagine 6">
            <a:extLst>
              <a:ext uri="{FF2B5EF4-FFF2-40B4-BE49-F238E27FC236}">
                <a16:creationId xmlns:a16="http://schemas.microsoft.com/office/drawing/2014/main" id="{9E5322CB-8118-460C-8476-D83036ED2EE9}"/>
              </a:ext>
            </a:extLst>
          </p:cNvPr>
          <p:cNvPicPr>
            <a:picLocks noChangeAspect="1"/>
          </p:cNvPicPr>
          <p:nvPr/>
        </p:nvPicPr>
        <p:blipFill>
          <a:blip r:embed="rId3"/>
          <a:stretch>
            <a:fillRect/>
          </a:stretch>
        </p:blipFill>
        <p:spPr>
          <a:xfrm>
            <a:off x="4151351" y="513001"/>
            <a:ext cx="2557463" cy="598793"/>
          </a:xfrm>
          <a:prstGeom prst="rect">
            <a:avLst/>
          </a:prstGeom>
        </p:spPr>
      </p:pic>
      <p:pic>
        <p:nvPicPr>
          <p:cNvPr id="16" name="Immagine 7">
            <a:extLst>
              <a:ext uri="{FF2B5EF4-FFF2-40B4-BE49-F238E27FC236}">
                <a16:creationId xmlns:a16="http://schemas.microsoft.com/office/drawing/2014/main" id="{BC729C47-8938-4009-8AA6-77039710F796}"/>
              </a:ext>
            </a:extLst>
          </p:cNvPr>
          <p:cNvPicPr>
            <a:picLocks noChangeAspect="1"/>
          </p:cNvPicPr>
          <p:nvPr/>
        </p:nvPicPr>
        <p:blipFill>
          <a:blip r:embed="rId4"/>
          <a:stretch>
            <a:fillRect/>
          </a:stretch>
        </p:blipFill>
        <p:spPr>
          <a:xfrm>
            <a:off x="4346034" y="1201235"/>
            <a:ext cx="2254792" cy="969739"/>
          </a:xfrm>
          <a:prstGeom prst="rect">
            <a:avLst/>
          </a:prstGeom>
        </p:spPr>
      </p:pic>
      <p:pic>
        <p:nvPicPr>
          <p:cNvPr id="17" name="Picture 16">
            <a:extLst>
              <a:ext uri="{FF2B5EF4-FFF2-40B4-BE49-F238E27FC236}">
                <a16:creationId xmlns:a16="http://schemas.microsoft.com/office/drawing/2014/main" id="{01D1E671-953D-42E5-814C-2B505DCC3A25}"/>
              </a:ext>
            </a:extLst>
          </p:cNvPr>
          <p:cNvPicPr>
            <a:picLocks noChangeAspect="1"/>
          </p:cNvPicPr>
          <p:nvPr/>
        </p:nvPicPr>
        <p:blipFill rotWithShape="1">
          <a:blip r:embed="rId5">
            <a:extLst>
              <a:ext uri="{28A0092B-C50C-407E-A947-70E740481C1C}">
                <a14:useLocalDpi xmlns:a14="http://schemas.microsoft.com/office/drawing/2010/main" val="0"/>
              </a:ext>
            </a:extLst>
          </a:blip>
          <a:srcRect l="40297" r="27828" b="11246"/>
          <a:stretch/>
        </p:blipFill>
        <p:spPr>
          <a:xfrm>
            <a:off x="3539908" y="1982954"/>
            <a:ext cx="779827" cy="2895207"/>
          </a:xfrm>
          <a:prstGeom prst="rect">
            <a:avLst/>
          </a:prstGeom>
        </p:spPr>
      </p:pic>
      <p:pic>
        <p:nvPicPr>
          <p:cNvPr id="18" name="Picture 17">
            <a:extLst>
              <a:ext uri="{FF2B5EF4-FFF2-40B4-BE49-F238E27FC236}">
                <a16:creationId xmlns:a16="http://schemas.microsoft.com/office/drawing/2014/main" id="{209BEF74-95D9-4850-8237-23C4E7C6566C}"/>
              </a:ext>
            </a:extLst>
          </p:cNvPr>
          <p:cNvPicPr>
            <a:picLocks noChangeAspect="1"/>
          </p:cNvPicPr>
          <p:nvPr/>
        </p:nvPicPr>
        <p:blipFill>
          <a:blip r:embed="rId6"/>
          <a:stretch>
            <a:fillRect/>
          </a:stretch>
        </p:blipFill>
        <p:spPr>
          <a:xfrm>
            <a:off x="4555134" y="2206431"/>
            <a:ext cx="2045693" cy="1520180"/>
          </a:xfrm>
          <a:prstGeom prst="rect">
            <a:avLst/>
          </a:prstGeom>
        </p:spPr>
      </p:pic>
      <p:pic>
        <p:nvPicPr>
          <p:cNvPr id="19" name="Picture 18">
            <a:extLst>
              <a:ext uri="{FF2B5EF4-FFF2-40B4-BE49-F238E27FC236}">
                <a16:creationId xmlns:a16="http://schemas.microsoft.com/office/drawing/2014/main" id="{EF8DE7DF-5A73-4DA7-9994-1C2C8FF851E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555134" y="3726611"/>
            <a:ext cx="2045693" cy="1151549"/>
          </a:xfrm>
          <a:prstGeom prst="rect">
            <a:avLst/>
          </a:prstGeom>
          <a:noFill/>
          <a:ln>
            <a:noFill/>
          </a:ln>
        </p:spPr>
      </p:pic>
      <p:cxnSp>
        <p:nvCxnSpPr>
          <p:cNvPr id="13" name="Straight Arrow Connector 12">
            <a:extLst>
              <a:ext uri="{FF2B5EF4-FFF2-40B4-BE49-F238E27FC236}">
                <a16:creationId xmlns:a16="http://schemas.microsoft.com/office/drawing/2014/main" id="{850022CB-6B6E-49EB-81CF-8532D1918136}"/>
              </a:ext>
            </a:extLst>
          </p:cNvPr>
          <p:cNvCxnSpPr>
            <a:cxnSpLocks/>
          </p:cNvCxnSpPr>
          <p:nvPr/>
        </p:nvCxnSpPr>
        <p:spPr>
          <a:xfrm>
            <a:off x="2471740" y="3934614"/>
            <a:ext cx="2282702" cy="279101"/>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944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1950" dirty="0"/>
              <a:t>Work Plan</a:t>
            </a:r>
          </a:p>
        </p:txBody>
      </p:sp>
      <p:sp>
        <p:nvSpPr>
          <p:cNvPr id="2" name="Slide Number Placeholder 1">
            <a:extLst>
              <a:ext uri="{FF2B5EF4-FFF2-40B4-BE49-F238E27FC236}">
                <a16:creationId xmlns:a16="http://schemas.microsoft.com/office/drawing/2014/main" id="{6D3187D1-11BB-41C5-8E4C-3977F1329865}"/>
              </a:ext>
            </a:extLst>
          </p:cNvPr>
          <p:cNvSpPr>
            <a:spLocks noGrp="1"/>
          </p:cNvSpPr>
          <p:nvPr>
            <p:ph type="sldNum" sz="quarter" idx="10"/>
          </p:nvPr>
        </p:nvSpPr>
        <p:spPr/>
        <p:txBody>
          <a:bodyPr/>
          <a:lstStyle/>
          <a:p>
            <a:pPr>
              <a:defRPr/>
            </a:pPr>
            <a:fld id="{148C009B-CB69-E04A-B9B3-34B26D69E9CF}" type="slidenum">
              <a:rPr lang="en-US" smtClean="0"/>
              <a:pPr>
                <a:defRPr/>
              </a:pPr>
              <a:t>18</a:t>
            </a:fld>
            <a:endParaRPr lang="en-US" dirty="0"/>
          </a:p>
        </p:txBody>
      </p:sp>
      <p:graphicFrame>
        <p:nvGraphicFramePr>
          <p:cNvPr id="6" name="Table 5">
            <a:extLst>
              <a:ext uri="{FF2B5EF4-FFF2-40B4-BE49-F238E27FC236}">
                <a16:creationId xmlns:a16="http://schemas.microsoft.com/office/drawing/2014/main" id="{43267BFA-0C20-44D1-91CE-0A3C40C4C7D3}"/>
              </a:ext>
            </a:extLst>
          </p:cNvPr>
          <p:cNvGraphicFramePr>
            <a:graphicFrameLocks noGrp="1"/>
          </p:cNvGraphicFramePr>
          <p:nvPr/>
        </p:nvGraphicFramePr>
        <p:xfrm>
          <a:off x="198467" y="814846"/>
          <a:ext cx="6437034" cy="278130"/>
        </p:xfrm>
        <a:graphic>
          <a:graphicData uri="http://schemas.openxmlformats.org/drawingml/2006/table">
            <a:tbl>
              <a:tblPr firstRow="1" bandRow="1">
                <a:tableStyleId>{5C22544A-7EE6-4342-B048-85BDC9FD1C3A}</a:tableStyleId>
              </a:tblPr>
              <a:tblGrid>
                <a:gridCol w="1072839">
                  <a:extLst>
                    <a:ext uri="{9D8B030D-6E8A-4147-A177-3AD203B41FA5}">
                      <a16:colId xmlns:a16="http://schemas.microsoft.com/office/drawing/2014/main" val="20000"/>
                    </a:ext>
                  </a:extLst>
                </a:gridCol>
                <a:gridCol w="1072839">
                  <a:extLst>
                    <a:ext uri="{9D8B030D-6E8A-4147-A177-3AD203B41FA5}">
                      <a16:colId xmlns:a16="http://schemas.microsoft.com/office/drawing/2014/main" val="20001"/>
                    </a:ext>
                  </a:extLst>
                </a:gridCol>
                <a:gridCol w="1072839">
                  <a:extLst>
                    <a:ext uri="{9D8B030D-6E8A-4147-A177-3AD203B41FA5}">
                      <a16:colId xmlns:a16="http://schemas.microsoft.com/office/drawing/2014/main" val="20002"/>
                    </a:ext>
                  </a:extLst>
                </a:gridCol>
                <a:gridCol w="1072839">
                  <a:extLst>
                    <a:ext uri="{9D8B030D-6E8A-4147-A177-3AD203B41FA5}">
                      <a16:colId xmlns:a16="http://schemas.microsoft.com/office/drawing/2014/main" val="20003"/>
                    </a:ext>
                  </a:extLst>
                </a:gridCol>
                <a:gridCol w="1072839">
                  <a:extLst>
                    <a:ext uri="{9D8B030D-6E8A-4147-A177-3AD203B41FA5}">
                      <a16:colId xmlns:a16="http://schemas.microsoft.com/office/drawing/2014/main" val="20004"/>
                    </a:ext>
                  </a:extLst>
                </a:gridCol>
                <a:gridCol w="1072839">
                  <a:extLst>
                    <a:ext uri="{9D8B030D-6E8A-4147-A177-3AD203B41FA5}">
                      <a16:colId xmlns:a16="http://schemas.microsoft.com/office/drawing/2014/main" val="20005"/>
                    </a:ext>
                  </a:extLst>
                </a:gridCol>
              </a:tblGrid>
              <a:tr h="278130">
                <a:tc>
                  <a:txBody>
                    <a:bodyPr/>
                    <a:lstStyle/>
                    <a:p>
                      <a:pPr algn="ctr"/>
                      <a:r>
                        <a:rPr lang="en-US" sz="1000" dirty="0"/>
                        <a:t>2020 Q1/2</a:t>
                      </a:r>
                    </a:p>
                  </a:txBody>
                  <a:tcPr marL="68580" marR="68580" marT="34290" marB="34290">
                    <a:solidFill>
                      <a:srgbClr val="6699CC"/>
                    </a:solidFill>
                  </a:tcPr>
                </a:tc>
                <a:tc>
                  <a:txBody>
                    <a:bodyPr/>
                    <a:lstStyle/>
                    <a:p>
                      <a:pPr algn="ctr"/>
                      <a:r>
                        <a:rPr lang="en-US" sz="1000" dirty="0"/>
                        <a:t>2020 Q3/4</a:t>
                      </a:r>
                    </a:p>
                  </a:txBody>
                  <a:tcPr marL="68580" marR="68580" marT="34290" marB="34290">
                    <a:solidFill>
                      <a:srgbClr val="6699CC"/>
                    </a:solidFill>
                  </a:tcPr>
                </a:tc>
                <a:tc>
                  <a:txBody>
                    <a:bodyPr/>
                    <a:lstStyle/>
                    <a:p>
                      <a:pPr algn="ctr"/>
                      <a:r>
                        <a:rPr lang="en-US" sz="1000" dirty="0"/>
                        <a:t>2021</a:t>
                      </a:r>
                      <a:r>
                        <a:rPr lang="en-US" sz="1000" baseline="0" dirty="0"/>
                        <a:t> Q1/2</a:t>
                      </a:r>
                      <a:endParaRPr lang="en-US" sz="1000" dirty="0"/>
                    </a:p>
                  </a:txBody>
                  <a:tcPr marL="68580" marR="68580" marT="34290" marB="34290">
                    <a:solidFill>
                      <a:srgbClr val="6699CC"/>
                    </a:solidFill>
                  </a:tcPr>
                </a:tc>
                <a:tc>
                  <a:txBody>
                    <a:bodyPr/>
                    <a:lstStyle/>
                    <a:p>
                      <a:pPr algn="ctr"/>
                      <a:r>
                        <a:rPr lang="en-US" sz="1000" dirty="0"/>
                        <a:t>2021 Q3/4</a:t>
                      </a:r>
                    </a:p>
                  </a:txBody>
                  <a:tcPr marL="68580" marR="68580" marT="34290" marB="34290">
                    <a:solidFill>
                      <a:srgbClr val="6699CC"/>
                    </a:solidFill>
                  </a:tcPr>
                </a:tc>
                <a:tc>
                  <a:txBody>
                    <a:bodyPr/>
                    <a:lstStyle/>
                    <a:p>
                      <a:pPr algn="ctr"/>
                      <a:r>
                        <a:rPr lang="en-US" sz="1000" dirty="0"/>
                        <a:t>2022 Q1/Q2</a:t>
                      </a:r>
                    </a:p>
                  </a:txBody>
                  <a:tcPr marL="68580" marR="68580" marT="34290" marB="34290">
                    <a:solidFill>
                      <a:srgbClr val="6699CC"/>
                    </a:solidFill>
                  </a:tcPr>
                </a:tc>
                <a:tc>
                  <a:txBody>
                    <a:bodyPr/>
                    <a:lstStyle/>
                    <a:p>
                      <a:pPr algn="ctr"/>
                      <a:r>
                        <a:rPr lang="en-US" sz="1000" dirty="0"/>
                        <a:t>2022</a:t>
                      </a:r>
                      <a:r>
                        <a:rPr lang="en-US" sz="1000" baseline="0" dirty="0"/>
                        <a:t> Q3/Q4</a:t>
                      </a:r>
                      <a:endParaRPr lang="en-US" sz="1000" dirty="0"/>
                    </a:p>
                  </a:txBody>
                  <a:tcPr marL="68580" marR="68580" marT="34290" marB="34290">
                    <a:solidFill>
                      <a:srgbClr val="6699CC"/>
                    </a:solidFill>
                  </a:tcPr>
                </a:tc>
                <a:extLst>
                  <a:ext uri="{0D108BD9-81ED-4DB2-BD59-A6C34878D82A}">
                    <a16:rowId xmlns:a16="http://schemas.microsoft.com/office/drawing/2014/main" val="10000"/>
                  </a:ext>
                </a:extLst>
              </a:tr>
            </a:tbl>
          </a:graphicData>
        </a:graphic>
      </p:graphicFrame>
      <p:sp>
        <p:nvSpPr>
          <p:cNvPr id="9" name="AutoShape 1">
            <a:extLst>
              <a:ext uri="{FF2B5EF4-FFF2-40B4-BE49-F238E27FC236}">
                <a16:creationId xmlns:a16="http://schemas.microsoft.com/office/drawing/2014/main" id="{389DF598-A210-4683-8BD6-BC5EA7099181}"/>
              </a:ext>
            </a:extLst>
          </p:cNvPr>
          <p:cNvSpPr>
            <a:spLocks/>
          </p:cNvSpPr>
          <p:nvPr/>
        </p:nvSpPr>
        <p:spPr bwMode="auto">
          <a:xfrm flipH="1">
            <a:off x="692393" y="1170788"/>
            <a:ext cx="1688124" cy="601941"/>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gn="ctr"/>
            <a:r>
              <a:rPr lang="en-US" sz="1200" b="1" dirty="0">
                <a:solidFill>
                  <a:srgbClr val="000000"/>
                </a:solidFill>
              </a:rPr>
              <a:t>Task 1. Optimize high-</a:t>
            </a:r>
            <a:r>
              <a:rPr lang="en-US" sz="1200" b="1" dirty="0" err="1">
                <a:solidFill>
                  <a:srgbClr val="000000"/>
                </a:solidFill>
              </a:rPr>
              <a:t>Cp</a:t>
            </a:r>
            <a:r>
              <a:rPr lang="en-US" sz="1200" b="1" dirty="0">
                <a:solidFill>
                  <a:srgbClr val="000000"/>
                </a:solidFill>
              </a:rPr>
              <a:t> tape parameters.</a:t>
            </a:r>
          </a:p>
        </p:txBody>
      </p:sp>
      <p:sp>
        <p:nvSpPr>
          <p:cNvPr id="10" name="AutoShape 1">
            <a:extLst>
              <a:ext uri="{FF2B5EF4-FFF2-40B4-BE49-F238E27FC236}">
                <a16:creationId xmlns:a16="http://schemas.microsoft.com/office/drawing/2014/main" id="{E4FBA020-3FCA-436A-AFA3-F847D119F7C2}"/>
              </a:ext>
            </a:extLst>
          </p:cNvPr>
          <p:cNvSpPr>
            <a:spLocks/>
          </p:cNvSpPr>
          <p:nvPr/>
        </p:nvSpPr>
        <p:spPr bwMode="auto">
          <a:xfrm flipH="1">
            <a:off x="2327763" y="2663212"/>
            <a:ext cx="1668340" cy="595100"/>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gn="ctr"/>
            <a:r>
              <a:rPr lang="en-US" sz="1200" b="1" dirty="0">
                <a:solidFill>
                  <a:srgbClr val="000000"/>
                </a:solidFill>
              </a:rPr>
              <a:t>Task 3. Compare MQE for wrapped Rutherford cable.</a:t>
            </a:r>
          </a:p>
        </p:txBody>
      </p:sp>
      <p:sp>
        <p:nvSpPr>
          <p:cNvPr id="16" name="AutoShape 1">
            <a:extLst>
              <a:ext uri="{FF2B5EF4-FFF2-40B4-BE49-F238E27FC236}">
                <a16:creationId xmlns:a16="http://schemas.microsoft.com/office/drawing/2014/main" id="{873698CE-11C7-4100-9FC6-2F5047B9E5D4}"/>
              </a:ext>
            </a:extLst>
          </p:cNvPr>
          <p:cNvSpPr>
            <a:spLocks/>
          </p:cNvSpPr>
          <p:nvPr/>
        </p:nvSpPr>
        <p:spPr bwMode="auto">
          <a:xfrm flipH="1">
            <a:off x="2963172" y="3496621"/>
            <a:ext cx="1593442" cy="809412"/>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gn="ctr"/>
            <a:r>
              <a:rPr lang="en-US" sz="1200" b="1" dirty="0">
                <a:solidFill>
                  <a:srgbClr val="000000"/>
                </a:solidFill>
              </a:rPr>
              <a:t>Task 4. Fabricate high-</a:t>
            </a:r>
            <a:r>
              <a:rPr lang="en-US" sz="1200" b="1" dirty="0" err="1">
                <a:solidFill>
                  <a:srgbClr val="000000"/>
                </a:solidFill>
              </a:rPr>
              <a:t>C</a:t>
            </a:r>
            <a:r>
              <a:rPr lang="en-US" sz="1200" b="1" baseline="-25000" dirty="0" err="1">
                <a:solidFill>
                  <a:srgbClr val="000000"/>
                </a:solidFill>
              </a:rPr>
              <a:t>p</a:t>
            </a:r>
            <a:r>
              <a:rPr lang="en-US" sz="1200" b="1" dirty="0">
                <a:solidFill>
                  <a:srgbClr val="000000"/>
                </a:solidFill>
              </a:rPr>
              <a:t> Rutherford cable and test it in coils with long training.</a:t>
            </a:r>
          </a:p>
        </p:txBody>
      </p:sp>
      <p:sp>
        <p:nvSpPr>
          <p:cNvPr id="8" name="AutoShape 1"/>
          <p:cNvSpPr>
            <a:spLocks/>
          </p:cNvSpPr>
          <p:nvPr/>
        </p:nvSpPr>
        <p:spPr bwMode="auto">
          <a:xfrm flipH="1">
            <a:off x="1778864" y="1886290"/>
            <a:ext cx="1184310" cy="578709"/>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gn="ctr"/>
            <a:r>
              <a:rPr lang="en-US" sz="1200" b="1" dirty="0">
                <a:solidFill>
                  <a:srgbClr val="000000"/>
                </a:solidFill>
              </a:rPr>
              <a:t>Task 2. Compare MQE for wrapped wire.</a:t>
            </a:r>
          </a:p>
        </p:txBody>
      </p:sp>
    </p:spTree>
    <p:extLst>
      <p:ext uri="{BB962C8B-B14F-4D97-AF65-F5344CB8AC3E}">
        <p14:creationId xmlns:p14="http://schemas.microsoft.com/office/powerpoint/2010/main" val="4035624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body" sz="quarter" idx="1"/>
          </p:nvPr>
        </p:nvSpPr>
        <p:spPr>
          <a:xfrm>
            <a:off x="344092" y="3668954"/>
            <a:ext cx="6169820" cy="924066"/>
          </a:xfrm>
          <a:prstGeom prst="rect">
            <a:avLst/>
          </a:prstGeom>
        </p:spPr>
        <p:txBody>
          <a:bodyPr/>
          <a:lstStyle/>
          <a:p>
            <a:pPr>
              <a:lnSpc>
                <a:spcPct val="80000"/>
              </a:lnSpc>
              <a:spcBef>
                <a:spcPts val="300"/>
              </a:spcBef>
              <a:defRPr sz="1800"/>
            </a:pPr>
            <a:r>
              <a:rPr lang="en-US" dirty="0"/>
              <a:t>Steve </a:t>
            </a:r>
            <a:r>
              <a:rPr lang="en-US" dirty="0" err="1"/>
              <a:t>Krave</a:t>
            </a:r>
            <a:r>
              <a:rPr lang="en-US" dirty="0"/>
              <a:t> &amp; </a:t>
            </a:r>
            <a:r>
              <a:rPr lang="en-US" dirty="0" err="1"/>
              <a:t>Tengming</a:t>
            </a:r>
            <a:r>
              <a:rPr lang="en-US" dirty="0"/>
              <a:t> Shen</a:t>
            </a:r>
          </a:p>
          <a:p>
            <a:pPr>
              <a:lnSpc>
                <a:spcPct val="80000"/>
              </a:lnSpc>
              <a:spcBef>
                <a:spcPts val="300"/>
              </a:spcBef>
              <a:defRPr sz="1800"/>
            </a:pPr>
            <a:r>
              <a:rPr lang="en-US" dirty="0"/>
              <a:t>FNAL</a:t>
            </a:r>
            <a:endParaRPr dirty="0"/>
          </a:p>
        </p:txBody>
      </p:sp>
      <p:sp>
        <p:nvSpPr>
          <p:cNvPr id="145" name="Shape 145"/>
          <p:cNvSpPr/>
          <p:nvPr/>
        </p:nvSpPr>
        <p:spPr>
          <a:xfrm>
            <a:off x="344092" y="1736694"/>
            <a:ext cx="6169820" cy="830997"/>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p>
            <a:pPr algn="ctr">
              <a:defRPr sz="3200">
                <a:solidFill>
                  <a:srgbClr val="FFFFFF"/>
                </a:solidFill>
              </a:defRPr>
            </a:pPr>
            <a:r>
              <a:rPr lang="en-US" sz="2400" dirty="0"/>
              <a:t>Insulation Systems and Technology R&amp;D for coming Years</a:t>
            </a:r>
          </a:p>
        </p:txBody>
      </p:sp>
    </p:spTree>
    <p:extLst>
      <p:ext uri="{BB962C8B-B14F-4D97-AF65-F5344CB8AC3E}">
        <p14:creationId xmlns:p14="http://schemas.microsoft.com/office/powerpoint/2010/main" val="35894744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7005BE-9DEC-B748-9CE0-7A24B33DA1BF}"/>
              </a:ext>
            </a:extLst>
          </p:cNvPr>
          <p:cNvSpPr>
            <a:spLocks noGrp="1"/>
          </p:cNvSpPr>
          <p:nvPr>
            <p:ph type="sldNum" sz="quarter" idx="2"/>
          </p:nvPr>
        </p:nvSpPr>
        <p:spPr>
          <a:xfrm>
            <a:off x="23372110" y="13044483"/>
            <a:ext cx="335344" cy="492438"/>
          </a:xfrm>
          <a:prstGeom prst="rect">
            <a:avLst/>
          </a:prstGeom>
          <a:ln w="12700">
            <a:miter lim="400000"/>
          </a:ln>
        </p:spPr>
        <p:txBody>
          <a:bodyPr wrap="none" lIns="91438" tIns="91438" rIns="91438" bIns="91438" anchor="ctr">
            <a:spAutoFit/>
          </a:bodyPr>
          <a:lstStyle>
            <a:defPPr marL="0" marR="0" indent="0" algn="l" defTabSz="914378"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378"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lvl1pPr>
            <a:lvl2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US" smtClean="0"/>
              <a:pPr/>
              <a:t>2</a:t>
            </a:fld>
            <a:endParaRPr lang="en-US"/>
          </a:p>
        </p:txBody>
      </p:sp>
      <p:sp>
        <p:nvSpPr>
          <p:cNvPr id="4" name="Text Placeholder 3">
            <a:extLst>
              <a:ext uri="{FF2B5EF4-FFF2-40B4-BE49-F238E27FC236}">
                <a16:creationId xmlns:a16="http://schemas.microsoft.com/office/drawing/2014/main" id="{35BCEC6B-8A5D-2B45-A9C4-597C15B51869}"/>
              </a:ext>
            </a:extLst>
          </p:cNvPr>
          <p:cNvSpPr>
            <a:spLocks noGrp="1"/>
          </p:cNvSpPr>
          <p:nvPr>
            <p:ph type="body" idx="1"/>
          </p:nvPr>
        </p:nvSpPr>
        <p:spPr>
          <a:xfrm>
            <a:off x="1" y="857251"/>
            <a:ext cx="6660125" cy="744635"/>
          </a:xfrm>
        </p:spPr>
        <p:txBody>
          <a:bodyPr>
            <a:noAutofit/>
          </a:bodyPr>
          <a:lstStyle/>
          <a:p>
            <a:pPr marL="0" indent="0">
              <a:buNone/>
            </a:pPr>
            <a:r>
              <a:rPr lang="en-US" sz="1400" dirty="0"/>
              <a:t> “POC” mean point of contact –role is for communication</a:t>
            </a:r>
          </a:p>
          <a:p>
            <a:r>
              <a:rPr lang="en-US" sz="1400" dirty="0"/>
              <a:t>Names are needed – and those identified can be modified</a:t>
            </a:r>
          </a:p>
        </p:txBody>
      </p:sp>
      <p:sp>
        <p:nvSpPr>
          <p:cNvPr id="5" name="Footer Placeholder 4">
            <a:extLst>
              <a:ext uri="{FF2B5EF4-FFF2-40B4-BE49-F238E27FC236}">
                <a16:creationId xmlns:a16="http://schemas.microsoft.com/office/drawing/2014/main" id="{F7E7B6E9-9696-064E-B544-40C7A46DA6CF}"/>
              </a:ext>
            </a:extLst>
          </p:cNvPr>
          <p:cNvSpPr>
            <a:spLocks noGrp="1"/>
          </p:cNvSpPr>
          <p:nvPr>
            <p:ph type="ftr" sz="quarter" idx="10"/>
          </p:nvPr>
        </p:nvSpPr>
        <p:spPr>
          <a:xfrm>
            <a:off x="8077200" y="12712700"/>
            <a:ext cx="8229600" cy="730250"/>
          </a:xfrm>
          <a:prstGeom prst="rect">
            <a:avLst/>
          </a:prstGeom>
        </p:spPr>
        <p:txBody>
          <a:bodyPr vert="horz" lIns="91440" tIns="45720" rIns="91440" bIns="45720" rtlCol="0" anchor="ctr"/>
          <a:lstStyle>
            <a:defPPr marL="0" marR="0" indent="0" algn="l" defTabSz="914378"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37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mn-lt"/>
                <a:ea typeface="+mn-ea"/>
                <a:cs typeface="+mn-cs"/>
                <a:sym typeface="Calibri"/>
              </a:defRPr>
            </a:lvl1pPr>
            <a:lvl2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378"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a:lstStyle>
          <a:p>
            <a:r>
              <a:rPr lang="en-US"/>
              <a:t>Guidelines for MDP Roadmap Updating</a:t>
            </a:r>
            <a:endParaRPr lang="en-US" dirty="0"/>
          </a:p>
        </p:txBody>
      </p:sp>
      <p:graphicFrame>
        <p:nvGraphicFramePr>
          <p:cNvPr id="8" name="Table 7">
            <a:extLst>
              <a:ext uri="{FF2B5EF4-FFF2-40B4-BE49-F238E27FC236}">
                <a16:creationId xmlns:a16="http://schemas.microsoft.com/office/drawing/2014/main" id="{CB981F8A-12E6-4744-976F-82E0CA44D1D7}"/>
              </a:ext>
            </a:extLst>
          </p:cNvPr>
          <p:cNvGraphicFramePr>
            <a:graphicFrameLocks noGrp="1"/>
          </p:cNvGraphicFramePr>
          <p:nvPr>
            <p:extLst>
              <p:ext uri="{D42A27DB-BD31-4B8C-83A1-F6EECF244321}">
                <p14:modId xmlns:p14="http://schemas.microsoft.com/office/powerpoint/2010/main" val="3891515936"/>
              </p:ext>
            </p:extLst>
          </p:nvPr>
        </p:nvGraphicFramePr>
        <p:xfrm>
          <a:off x="1081990" y="1921936"/>
          <a:ext cx="4870237" cy="2693198"/>
        </p:xfrm>
        <a:graphic>
          <a:graphicData uri="http://schemas.openxmlformats.org/drawingml/2006/table">
            <a:tbl>
              <a:tblPr firstRow="1" bandRow="1">
                <a:tableStyleId>{5940675A-B579-460E-94D1-54222C63F5DA}</a:tableStyleId>
              </a:tblPr>
              <a:tblGrid>
                <a:gridCol w="1902007">
                  <a:extLst>
                    <a:ext uri="{9D8B030D-6E8A-4147-A177-3AD203B41FA5}">
                      <a16:colId xmlns:a16="http://schemas.microsoft.com/office/drawing/2014/main" val="1572811225"/>
                    </a:ext>
                  </a:extLst>
                </a:gridCol>
                <a:gridCol w="806396">
                  <a:extLst>
                    <a:ext uri="{9D8B030D-6E8A-4147-A177-3AD203B41FA5}">
                      <a16:colId xmlns:a16="http://schemas.microsoft.com/office/drawing/2014/main" val="4208410894"/>
                    </a:ext>
                  </a:extLst>
                </a:gridCol>
                <a:gridCol w="806396">
                  <a:extLst>
                    <a:ext uri="{9D8B030D-6E8A-4147-A177-3AD203B41FA5}">
                      <a16:colId xmlns:a16="http://schemas.microsoft.com/office/drawing/2014/main" val="655959767"/>
                    </a:ext>
                  </a:extLst>
                </a:gridCol>
                <a:gridCol w="714528">
                  <a:extLst>
                    <a:ext uri="{9D8B030D-6E8A-4147-A177-3AD203B41FA5}">
                      <a16:colId xmlns:a16="http://schemas.microsoft.com/office/drawing/2014/main" val="2461171559"/>
                    </a:ext>
                  </a:extLst>
                </a:gridCol>
                <a:gridCol w="640910">
                  <a:extLst>
                    <a:ext uri="{9D8B030D-6E8A-4147-A177-3AD203B41FA5}">
                      <a16:colId xmlns:a16="http://schemas.microsoft.com/office/drawing/2014/main" val="3749739400"/>
                    </a:ext>
                  </a:extLst>
                </a:gridCol>
              </a:tblGrid>
              <a:tr h="254769">
                <a:tc>
                  <a:txBody>
                    <a:bodyPr/>
                    <a:lstStyle/>
                    <a:p>
                      <a:r>
                        <a:rPr lang="en-US" sz="1000" b="1" dirty="0"/>
                        <a:t>Technology Area</a:t>
                      </a:r>
                    </a:p>
                  </a:txBody>
                  <a:tcPr marL="25718" marR="25718" marT="12859" marB="12859">
                    <a:solidFill>
                      <a:schemeClr val="bg1">
                        <a:lumMod val="95000"/>
                      </a:schemeClr>
                    </a:solidFill>
                  </a:tcPr>
                </a:tc>
                <a:tc>
                  <a:txBody>
                    <a:bodyPr/>
                    <a:lstStyle/>
                    <a:p>
                      <a:r>
                        <a:rPr lang="en-US" sz="1000" b="1" dirty="0"/>
                        <a:t>LBNL POC</a:t>
                      </a:r>
                    </a:p>
                  </a:txBody>
                  <a:tcPr marL="25718" marR="25718" marT="12859" marB="12859">
                    <a:solidFill>
                      <a:schemeClr val="bg1">
                        <a:lumMod val="95000"/>
                      </a:schemeClr>
                    </a:solidFill>
                  </a:tcPr>
                </a:tc>
                <a:tc>
                  <a:txBody>
                    <a:bodyPr/>
                    <a:lstStyle/>
                    <a:p>
                      <a:r>
                        <a:rPr lang="en-US" sz="1000" b="1" dirty="0"/>
                        <a:t>FNAL POC</a:t>
                      </a:r>
                    </a:p>
                  </a:txBody>
                  <a:tcPr marL="25718" marR="25718" marT="12859" marB="12859">
                    <a:solidFill>
                      <a:schemeClr val="bg1">
                        <a:lumMod val="95000"/>
                      </a:schemeClr>
                    </a:solidFill>
                  </a:tcPr>
                </a:tc>
                <a:tc>
                  <a:txBody>
                    <a:bodyPr/>
                    <a:lstStyle/>
                    <a:p>
                      <a:r>
                        <a:rPr lang="en-US" sz="1000" b="1" dirty="0"/>
                        <a:t>BNL POC</a:t>
                      </a:r>
                    </a:p>
                  </a:txBody>
                  <a:tcPr marL="25718" marR="25718" marT="12859" marB="12859">
                    <a:solidFill>
                      <a:schemeClr val="bg1">
                        <a:lumMod val="95000"/>
                      </a:schemeClr>
                    </a:solidFill>
                  </a:tcPr>
                </a:tc>
                <a:tc>
                  <a:txBody>
                    <a:bodyPr/>
                    <a:lstStyle/>
                    <a:p>
                      <a:r>
                        <a:rPr lang="en-US" sz="1000" b="1" dirty="0"/>
                        <a:t>ASC POC</a:t>
                      </a:r>
                    </a:p>
                  </a:txBody>
                  <a:tcPr marL="25718" marR="25718" marT="12859" marB="12859"/>
                </a:tc>
                <a:extLst>
                  <a:ext uri="{0D108BD9-81ED-4DB2-BD59-A6C34878D82A}">
                    <a16:rowId xmlns:a16="http://schemas.microsoft.com/office/drawing/2014/main" val="3893905921"/>
                  </a:ext>
                </a:extLst>
              </a:tr>
              <a:tr h="369827">
                <a:tc>
                  <a:txBody>
                    <a:bodyPr/>
                    <a:lstStyle/>
                    <a:p>
                      <a:r>
                        <a:rPr lang="en-US" sz="1000" dirty="0"/>
                        <a:t>Modeling and Simulation</a:t>
                      </a:r>
                    </a:p>
                  </a:txBody>
                  <a:tcPr marL="25718" marR="25718" marT="12859" marB="12859">
                    <a:solidFill>
                      <a:schemeClr val="accent5">
                        <a:lumMod val="20000"/>
                        <a:lumOff val="80000"/>
                      </a:schemeClr>
                    </a:solidFill>
                  </a:tcPr>
                </a:tc>
                <a:tc>
                  <a:txBody>
                    <a:bodyPr/>
                    <a:lstStyle/>
                    <a:p>
                      <a:r>
                        <a:rPr lang="en-US" sz="1000" dirty="0"/>
                        <a:t>Lucas Brouwer</a:t>
                      </a:r>
                    </a:p>
                  </a:txBody>
                  <a:tcPr marL="25718" marR="25718" marT="12859" marB="12859">
                    <a:solidFill>
                      <a:schemeClr val="accent5">
                        <a:lumMod val="20000"/>
                        <a:lumOff val="80000"/>
                      </a:schemeClr>
                    </a:solidFill>
                  </a:tcPr>
                </a:tc>
                <a:tc>
                  <a:txBody>
                    <a:bodyPr/>
                    <a:lstStyle/>
                    <a:p>
                      <a:r>
                        <a:rPr lang="en-US" sz="1000" dirty="0"/>
                        <a:t>Vittorio </a:t>
                      </a:r>
                      <a:r>
                        <a:rPr lang="en-US" sz="1000" dirty="0" err="1"/>
                        <a:t>Marinozzi</a:t>
                      </a:r>
                      <a:endParaRPr lang="en-US" sz="1000" dirty="0"/>
                    </a:p>
                  </a:txBody>
                  <a:tcPr marL="25718" marR="25718" marT="12859" marB="12859">
                    <a:solidFill>
                      <a:schemeClr val="accent5">
                        <a:lumMod val="20000"/>
                        <a:lumOff val="80000"/>
                      </a:schemeClr>
                    </a:solidFill>
                  </a:tcPr>
                </a:tc>
                <a:tc>
                  <a:txBody>
                    <a:bodyPr/>
                    <a:lstStyle/>
                    <a:p>
                      <a:r>
                        <a:rPr lang="en-US" sz="1000" dirty="0"/>
                        <a:t>TBD</a:t>
                      </a:r>
                    </a:p>
                  </a:txBody>
                  <a:tcPr marL="25718" marR="25718" marT="12859" marB="12859">
                    <a:solidFill>
                      <a:schemeClr val="accent5">
                        <a:lumMod val="20000"/>
                        <a:lumOff val="80000"/>
                      </a:scheme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dirty="0"/>
                        <a:t>TBD</a:t>
                      </a:r>
                    </a:p>
                    <a:p>
                      <a:endParaRPr lang="en-US" sz="1000" dirty="0"/>
                    </a:p>
                  </a:txBody>
                  <a:tcPr marL="25718" marR="25718" marT="12859" marB="12859">
                    <a:solidFill>
                      <a:schemeClr val="accent5">
                        <a:lumMod val="20000"/>
                        <a:lumOff val="80000"/>
                      </a:schemeClr>
                    </a:solidFill>
                  </a:tcPr>
                </a:tc>
                <a:extLst>
                  <a:ext uri="{0D108BD9-81ED-4DB2-BD59-A6C34878D82A}">
                    <a16:rowId xmlns:a16="http://schemas.microsoft.com/office/drawing/2014/main" val="1743235770"/>
                  </a:ext>
                </a:extLst>
              </a:tr>
              <a:tr h="369827">
                <a:tc>
                  <a:txBody>
                    <a:bodyPr/>
                    <a:lstStyle/>
                    <a:p>
                      <a:r>
                        <a:rPr lang="en-US" sz="1000" dirty="0"/>
                        <a:t>Training and Diagnostics</a:t>
                      </a:r>
                    </a:p>
                  </a:txBody>
                  <a:tcPr marL="25718" marR="25718" marT="12859" marB="12859">
                    <a:solidFill>
                      <a:schemeClr val="accent4">
                        <a:lumMod val="20000"/>
                        <a:lumOff val="80000"/>
                      </a:schemeClr>
                    </a:solidFill>
                  </a:tcPr>
                </a:tc>
                <a:tc>
                  <a:txBody>
                    <a:bodyPr/>
                    <a:lstStyle/>
                    <a:p>
                      <a:r>
                        <a:rPr lang="en-US" sz="1000" dirty="0"/>
                        <a:t>Maxim </a:t>
                      </a:r>
                      <a:r>
                        <a:rPr lang="en-US" sz="1000" dirty="0" err="1"/>
                        <a:t>Marchevsky</a:t>
                      </a:r>
                      <a:endParaRPr lang="en-US" sz="1000" dirty="0"/>
                    </a:p>
                  </a:txBody>
                  <a:tcPr marL="25718" marR="25718" marT="12859" marB="12859">
                    <a:solidFill>
                      <a:schemeClr val="accent4">
                        <a:lumMod val="20000"/>
                        <a:lumOff val="80000"/>
                      </a:schemeClr>
                    </a:solidFill>
                  </a:tcPr>
                </a:tc>
                <a:tc>
                  <a:txBody>
                    <a:bodyPr/>
                    <a:lstStyle/>
                    <a:p>
                      <a:r>
                        <a:rPr lang="en-US" sz="1000" dirty="0"/>
                        <a:t>Maria </a:t>
                      </a:r>
                      <a:r>
                        <a:rPr lang="en-US" sz="1000" dirty="0" err="1"/>
                        <a:t>Baldini</a:t>
                      </a:r>
                      <a:endParaRPr lang="en-US" sz="1000" dirty="0"/>
                    </a:p>
                  </a:txBody>
                  <a:tcPr marL="25718" marR="25718" marT="12859" marB="12859">
                    <a:solidFill>
                      <a:schemeClr val="accent4">
                        <a:lumMod val="20000"/>
                        <a:lumOff val="80000"/>
                      </a:scheme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dirty="0"/>
                        <a:t>TBD</a:t>
                      </a:r>
                    </a:p>
                    <a:p>
                      <a:endParaRPr lang="en-US" sz="1000" dirty="0"/>
                    </a:p>
                  </a:txBody>
                  <a:tcPr marL="25718" marR="25718" marT="12859" marB="12859">
                    <a:solidFill>
                      <a:schemeClr val="accent4">
                        <a:lumMod val="20000"/>
                        <a:lumOff val="80000"/>
                      </a:scheme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dirty="0"/>
                        <a:t>TBD</a:t>
                      </a:r>
                    </a:p>
                    <a:p>
                      <a:endParaRPr lang="en-US" sz="1000" dirty="0"/>
                    </a:p>
                  </a:txBody>
                  <a:tcPr marL="25718" marR="25718" marT="12859" marB="12859">
                    <a:solidFill>
                      <a:schemeClr val="accent4">
                        <a:lumMod val="20000"/>
                        <a:lumOff val="80000"/>
                      </a:schemeClr>
                    </a:solidFill>
                  </a:tcPr>
                </a:tc>
                <a:extLst>
                  <a:ext uri="{0D108BD9-81ED-4DB2-BD59-A6C34878D82A}">
                    <a16:rowId xmlns:a16="http://schemas.microsoft.com/office/drawing/2014/main" val="938895071"/>
                  </a:ext>
                </a:extLst>
              </a:tr>
              <a:tr h="467779">
                <a:tc>
                  <a:txBody>
                    <a:bodyPr/>
                    <a:lstStyle/>
                    <a:p>
                      <a:r>
                        <a:rPr lang="en-US" sz="1000" dirty="0"/>
                        <a:t>Instrumentation and quench protection</a:t>
                      </a:r>
                    </a:p>
                  </a:txBody>
                  <a:tcPr marL="25718" marR="25718" marT="12859" marB="12859">
                    <a:solidFill>
                      <a:schemeClr val="accent3">
                        <a:lumMod val="20000"/>
                        <a:lumOff val="80000"/>
                      </a:schemeClr>
                    </a:solidFill>
                  </a:tcPr>
                </a:tc>
                <a:tc>
                  <a:txBody>
                    <a:bodyPr/>
                    <a:lstStyle/>
                    <a:p>
                      <a:r>
                        <a:rPr lang="en-US" sz="1000" dirty="0"/>
                        <a:t>Maxim </a:t>
                      </a:r>
                      <a:r>
                        <a:rPr lang="en-US" sz="1000" dirty="0" err="1"/>
                        <a:t>Marchevsky</a:t>
                      </a:r>
                      <a:endParaRPr lang="en-US" sz="1000" dirty="0"/>
                    </a:p>
                  </a:txBody>
                  <a:tcPr marL="25718" marR="25718" marT="12859" marB="12859">
                    <a:solidFill>
                      <a:schemeClr val="accent3">
                        <a:lumMod val="20000"/>
                        <a:lumOff val="80000"/>
                      </a:schemeClr>
                    </a:solidFill>
                  </a:tcPr>
                </a:tc>
                <a:tc>
                  <a:txBody>
                    <a:bodyPr/>
                    <a:lstStyle/>
                    <a:p>
                      <a:r>
                        <a:rPr lang="en-US" sz="1000" dirty="0" err="1"/>
                        <a:t>Stoyan</a:t>
                      </a:r>
                      <a:r>
                        <a:rPr lang="en-US" sz="1000" dirty="0"/>
                        <a:t> </a:t>
                      </a:r>
                      <a:r>
                        <a:rPr lang="en-US" sz="1000" dirty="0" err="1"/>
                        <a:t>Stoynev</a:t>
                      </a:r>
                      <a:endParaRPr lang="en-US" sz="1000" dirty="0"/>
                    </a:p>
                  </a:txBody>
                  <a:tcPr marL="25718" marR="25718" marT="12859" marB="12859">
                    <a:solidFill>
                      <a:schemeClr val="accent3">
                        <a:lumMod val="20000"/>
                        <a:lumOff val="80000"/>
                      </a:scheme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dirty="0"/>
                        <a:t>TBD</a:t>
                      </a:r>
                    </a:p>
                    <a:p>
                      <a:endParaRPr lang="en-US" sz="1000" dirty="0"/>
                    </a:p>
                  </a:txBody>
                  <a:tcPr marL="25718" marR="25718" marT="12859" marB="12859">
                    <a:solidFill>
                      <a:schemeClr val="accent3">
                        <a:lumMod val="20000"/>
                        <a:lumOff val="80000"/>
                      </a:scheme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dirty="0"/>
                        <a:t>Dan Davis</a:t>
                      </a:r>
                    </a:p>
                    <a:p>
                      <a:endParaRPr lang="en-US" sz="1000" dirty="0"/>
                    </a:p>
                  </a:txBody>
                  <a:tcPr marL="25718" marR="25718" marT="12859" marB="12859">
                    <a:solidFill>
                      <a:schemeClr val="accent3">
                        <a:lumMod val="20000"/>
                        <a:lumOff val="80000"/>
                      </a:schemeClr>
                    </a:solidFill>
                  </a:tcPr>
                </a:tc>
                <a:extLst>
                  <a:ext uri="{0D108BD9-81ED-4DB2-BD59-A6C34878D82A}">
                    <a16:rowId xmlns:a16="http://schemas.microsoft.com/office/drawing/2014/main" val="3280418055"/>
                  </a:ext>
                </a:extLst>
              </a:tr>
              <a:tr h="615498">
                <a:tc>
                  <a:txBody>
                    <a:bodyPr/>
                    <a:lstStyle/>
                    <a:p>
                      <a:r>
                        <a:rPr lang="en-US" sz="1000" dirty="0"/>
                        <a:t>Materials studies – superconductors and structural materials properties</a:t>
                      </a:r>
                    </a:p>
                  </a:txBody>
                  <a:tcPr marL="25718" marR="25718" marT="12859" marB="12859">
                    <a:solidFill>
                      <a:schemeClr val="accent1">
                        <a:lumMod val="20000"/>
                        <a:lumOff val="80000"/>
                      </a:schemeClr>
                    </a:solidFill>
                  </a:tcPr>
                </a:tc>
                <a:tc>
                  <a:txBody>
                    <a:bodyPr/>
                    <a:lstStyle/>
                    <a:p>
                      <a:r>
                        <a:rPr lang="en-US" sz="1000" dirty="0" err="1"/>
                        <a:t>Tengming</a:t>
                      </a:r>
                      <a:r>
                        <a:rPr lang="en-US" sz="1000" dirty="0"/>
                        <a:t> Shen</a:t>
                      </a:r>
                    </a:p>
                  </a:txBody>
                  <a:tcPr marL="25718" marR="25718" marT="12859" marB="12859">
                    <a:solidFill>
                      <a:schemeClr val="accent1">
                        <a:lumMod val="20000"/>
                        <a:lumOff val="80000"/>
                      </a:schemeClr>
                    </a:solidFill>
                  </a:tcPr>
                </a:tc>
                <a:tc>
                  <a:txBody>
                    <a:bodyPr/>
                    <a:lstStyle/>
                    <a:p>
                      <a:r>
                        <a:rPr lang="en-US" sz="1000" dirty="0"/>
                        <a:t>Steve </a:t>
                      </a:r>
                      <a:r>
                        <a:rPr lang="en-US" sz="1000" dirty="0" err="1"/>
                        <a:t>Krave</a:t>
                      </a:r>
                      <a:endParaRPr lang="en-US" sz="1000" dirty="0"/>
                    </a:p>
                  </a:txBody>
                  <a:tcPr marL="25718" marR="25718" marT="12859" marB="12859">
                    <a:solidFill>
                      <a:schemeClr val="accent1">
                        <a:lumMod val="20000"/>
                        <a:lumOff val="80000"/>
                      </a:scheme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dirty="0"/>
                        <a:t>TBD</a:t>
                      </a:r>
                    </a:p>
                    <a:p>
                      <a:endParaRPr lang="en-US" sz="1000" dirty="0"/>
                    </a:p>
                  </a:txBody>
                  <a:tcPr marL="25718" marR="25718" marT="12859" marB="12859">
                    <a:solidFill>
                      <a:schemeClr val="accent1">
                        <a:lumMod val="20000"/>
                        <a:lumOff val="80000"/>
                      </a:scheme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dirty="0"/>
                        <a:t>TBD</a:t>
                      </a:r>
                    </a:p>
                    <a:p>
                      <a:endParaRPr lang="en-US" sz="1000" dirty="0"/>
                    </a:p>
                    <a:p>
                      <a:endParaRPr lang="en-US" sz="1000" dirty="0"/>
                    </a:p>
                  </a:txBody>
                  <a:tcPr marL="25718" marR="25718" marT="12859" marB="12859">
                    <a:solidFill>
                      <a:schemeClr val="accent1">
                        <a:lumMod val="20000"/>
                        <a:lumOff val="80000"/>
                      </a:schemeClr>
                    </a:solidFill>
                  </a:tcPr>
                </a:tc>
                <a:extLst>
                  <a:ext uri="{0D108BD9-81ED-4DB2-BD59-A6C34878D82A}">
                    <a16:rowId xmlns:a16="http://schemas.microsoft.com/office/drawing/2014/main" val="773445936"/>
                  </a:ext>
                </a:extLst>
              </a:tr>
              <a:tr h="615498">
                <a:tc>
                  <a:txBody>
                    <a:bodyPr/>
                    <a:lstStyle/>
                    <a:p>
                      <a:r>
                        <a:rPr lang="en-US" sz="1000" dirty="0"/>
                        <a:t>Magnet design studies</a:t>
                      </a:r>
                    </a:p>
                  </a:txBody>
                  <a:tcPr marL="25718" marR="25718" marT="12859" marB="12859">
                    <a:solidFill>
                      <a:schemeClr val="accent1">
                        <a:lumMod val="20000"/>
                        <a:lumOff val="80000"/>
                      </a:schemeClr>
                    </a:solidFill>
                  </a:tcPr>
                </a:tc>
                <a:tc>
                  <a:txBody>
                    <a:bodyPr/>
                    <a:lstStyle/>
                    <a:p>
                      <a:r>
                        <a:rPr lang="en-US" sz="1000" dirty="0"/>
                        <a:t>TBD</a:t>
                      </a:r>
                    </a:p>
                  </a:txBody>
                  <a:tcPr marL="25718" marR="25718" marT="12859" marB="12859">
                    <a:solidFill>
                      <a:schemeClr val="accent1">
                        <a:lumMod val="20000"/>
                        <a:lumOff val="80000"/>
                      </a:schemeClr>
                    </a:solidFill>
                  </a:tcPr>
                </a:tc>
                <a:tc>
                  <a:txBody>
                    <a:bodyPr/>
                    <a:lstStyle/>
                    <a:p>
                      <a:r>
                        <a:rPr lang="en-US" sz="1000" dirty="0"/>
                        <a:t>Vadim </a:t>
                      </a:r>
                      <a:r>
                        <a:rPr lang="en-US" sz="1000" dirty="0" err="1"/>
                        <a:t>Kashikhin</a:t>
                      </a:r>
                      <a:endParaRPr lang="en-US" sz="1000" dirty="0"/>
                    </a:p>
                  </a:txBody>
                  <a:tcPr marL="25718" marR="25718" marT="12859" marB="12859">
                    <a:solidFill>
                      <a:schemeClr val="accent1">
                        <a:lumMod val="20000"/>
                        <a:lumOff val="80000"/>
                      </a:schemeClr>
                    </a:solidFill>
                  </a:tcPr>
                </a:tc>
                <a:tc>
                  <a:txBody>
                    <a:bodyPr/>
                    <a:lstStyle/>
                    <a:p>
                      <a:r>
                        <a:rPr lang="en-US" sz="1000" dirty="0"/>
                        <a:t>TBD</a:t>
                      </a:r>
                    </a:p>
                  </a:txBody>
                  <a:tcPr marL="25718" marR="25718" marT="12859" marB="12859">
                    <a:solidFill>
                      <a:schemeClr val="accent1">
                        <a:lumMod val="20000"/>
                        <a:lumOff val="80000"/>
                      </a:schemeClr>
                    </a:solidFill>
                  </a:tcPr>
                </a:tc>
                <a:tc>
                  <a:txBody>
                    <a:bodyPr/>
                    <a:lstStyle/>
                    <a:p>
                      <a:r>
                        <a:rPr lang="en-US" sz="1000" dirty="0"/>
                        <a:t>TBD</a:t>
                      </a:r>
                    </a:p>
                  </a:txBody>
                  <a:tcPr marL="25718" marR="25718" marT="12859" marB="12859">
                    <a:solidFill>
                      <a:schemeClr val="accent1">
                        <a:lumMod val="20000"/>
                        <a:lumOff val="80000"/>
                      </a:schemeClr>
                    </a:solidFill>
                  </a:tcPr>
                </a:tc>
                <a:extLst>
                  <a:ext uri="{0D108BD9-81ED-4DB2-BD59-A6C34878D82A}">
                    <a16:rowId xmlns:a16="http://schemas.microsoft.com/office/drawing/2014/main" val="1197539884"/>
                  </a:ext>
                </a:extLst>
              </a:tr>
            </a:tbl>
          </a:graphicData>
        </a:graphic>
      </p:graphicFrame>
      <p:sp>
        <p:nvSpPr>
          <p:cNvPr id="9" name="Text Placeholder 3">
            <a:extLst>
              <a:ext uri="{FF2B5EF4-FFF2-40B4-BE49-F238E27FC236}">
                <a16:creationId xmlns:a16="http://schemas.microsoft.com/office/drawing/2014/main" id="{884E7167-651D-7048-99CE-C473A0E33FE0}"/>
              </a:ext>
            </a:extLst>
          </p:cNvPr>
          <p:cNvSpPr txBox="1">
            <a:spLocks/>
          </p:cNvSpPr>
          <p:nvPr/>
        </p:nvSpPr>
        <p:spPr>
          <a:xfrm>
            <a:off x="0" y="1501655"/>
            <a:ext cx="2395642" cy="1826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7" tIns="25717" rIns="25717" bIns="25717">
            <a:normAutofit fontScale="85000" lnSpcReduction="10000"/>
          </a:bodyPr>
          <a:lstStyle>
            <a:lvl1pPr marL="103603" marR="0" indent="-103603"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1pPr>
            <a:lvl2pPr marL="977648" marR="0" indent="-520448" algn="l" defTabSz="914400" rtl="0" latinLnBrk="0">
              <a:lnSpc>
                <a:spcPct val="100000"/>
              </a:lnSpc>
              <a:spcBef>
                <a:spcPts val="1100"/>
              </a:spcBef>
              <a:spcAft>
                <a:spcPts val="0"/>
              </a:spcAft>
              <a:buClrTx/>
              <a:buSzPct val="100000"/>
              <a:buFont typeface="Arial"/>
              <a:buChar char="o"/>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2pPr>
            <a:lvl3pPr marL="1388423" marR="0" indent="-474023"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3pPr>
            <a:lvl4pPr marL="1754777" marR="0" indent="-383177"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4pPr>
            <a:lvl5pPr marL="2281428" marR="0" indent="-452628"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5pPr>
            <a:lvl6pPr marL="2788919"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6pPr>
            <a:lvl7pPr marL="32461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7pPr>
            <a:lvl8pPr marL="37033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8pPr>
            <a:lvl9pPr marL="4160520" marR="0" indent="-50292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9pPr>
          </a:lstStyle>
          <a:p>
            <a:pPr hangingPunct="1"/>
            <a:r>
              <a:rPr lang="en-US" sz="1238" dirty="0"/>
              <a:t> Start viewing these as “Working groups” that hold regular meetings</a:t>
            </a:r>
          </a:p>
        </p:txBody>
      </p:sp>
      <p:sp>
        <p:nvSpPr>
          <p:cNvPr id="7" name="Title 6">
            <a:extLst>
              <a:ext uri="{FF2B5EF4-FFF2-40B4-BE49-F238E27FC236}">
                <a16:creationId xmlns:a16="http://schemas.microsoft.com/office/drawing/2014/main" id="{8FE5AA21-459A-0843-9D4C-572BFD507ED4}"/>
              </a:ext>
            </a:extLst>
          </p:cNvPr>
          <p:cNvSpPr>
            <a:spLocks noGrp="1"/>
          </p:cNvSpPr>
          <p:nvPr>
            <p:ph type="title"/>
          </p:nvPr>
        </p:nvSpPr>
        <p:spPr/>
        <p:txBody>
          <a:bodyPr/>
          <a:lstStyle/>
          <a:p>
            <a:r>
              <a:rPr lang="en-US" dirty="0"/>
              <a:t>Technology areas</a:t>
            </a:r>
          </a:p>
        </p:txBody>
      </p:sp>
    </p:spTree>
    <p:extLst>
      <p:ext uri="{BB962C8B-B14F-4D97-AF65-F5344CB8AC3E}">
        <p14:creationId xmlns:p14="http://schemas.microsoft.com/office/powerpoint/2010/main" val="848799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0418A-1CDF-455B-A818-AF13A17782F7}"/>
              </a:ext>
            </a:extLst>
          </p:cNvPr>
          <p:cNvSpPr>
            <a:spLocks noGrp="1"/>
          </p:cNvSpPr>
          <p:nvPr>
            <p:ph type="title"/>
          </p:nvPr>
        </p:nvSpPr>
        <p:spPr/>
        <p:txBody>
          <a:bodyPr/>
          <a:lstStyle/>
          <a:p>
            <a:r>
              <a:rPr lang="en-US" dirty="0"/>
              <a:t>Overview</a:t>
            </a:r>
          </a:p>
        </p:txBody>
      </p:sp>
      <p:sp>
        <p:nvSpPr>
          <p:cNvPr id="2" name="Content Placeholder 1">
            <a:extLst>
              <a:ext uri="{FF2B5EF4-FFF2-40B4-BE49-F238E27FC236}">
                <a16:creationId xmlns:a16="http://schemas.microsoft.com/office/drawing/2014/main" id="{266A7EF3-861E-493E-89D7-DAADFE9ED2AC}"/>
              </a:ext>
            </a:extLst>
          </p:cNvPr>
          <p:cNvSpPr>
            <a:spLocks noGrp="1"/>
          </p:cNvSpPr>
          <p:nvPr>
            <p:ph type="body" idx="1"/>
          </p:nvPr>
        </p:nvSpPr>
        <p:spPr>
          <a:xfrm>
            <a:off x="342901" y="1200151"/>
            <a:ext cx="3921227" cy="3394472"/>
          </a:xfrm>
        </p:spPr>
        <p:txBody>
          <a:bodyPr>
            <a:normAutofit/>
          </a:bodyPr>
          <a:lstStyle/>
          <a:p>
            <a:r>
              <a:rPr lang="en-US" sz="1500" dirty="0"/>
              <a:t>Insulation Systems, Epoxies and Resins</a:t>
            </a:r>
          </a:p>
          <a:p>
            <a:pPr lvl="1"/>
            <a:r>
              <a:rPr lang="en-US" sz="1350" dirty="0"/>
              <a:t>Targeting the interfaces that lead to training and limit magnet performance</a:t>
            </a:r>
          </a:p>
          <a:p>
            <a:pPr lvl="2"/>
            <a:r>
              <a:rPr lang="en-US" sz="1200" dirty="0"/>
              <a:t>Understand Behavior</a:t>
            </a:r>
          </a:p>
          <a:p>
            <a:pPr lvl="2"/>
            <a:r>
              <a:rPr lang="en-US" sz="1200" dirty="0"/>
              <a:t>Understand Variables</a:t>
            </a:r>
          </a:p>
          <a:p>
            <a:pPr lvl="2"/>
            <a:r>
              <a:rPr lang="en-US" sz="1200" dirty="0"/>
              <a:t>Develop controls</a:t>
            </a:r>
          </a:p>
          <a:p>
            <a:r>
              <a:rPr lang="en-US" sz="1500" dirty="0"/>
              <a:t>Tooling and Coatings</a:t>
            </a:r>
          </a:p>
          <a:p>
            <a:pPr lvl="1"/>
            <a:r>
              <a:rPr lang="en-US" sz="1350" dirty="0"/>
              <a:t>High Temperature compatible process developments</a:t>
            </a:r>
          </a:p>
          <a:p>
            <a:pPr lvl="1"/>
            <a:r>
              <a:rPr lang="en-US" sz="1350" dirty="0"/>
              <a:t>Co-developed with sample fabrication</a:t>
            </a:r>
          </a:p>
          <a:p>
            <a:r>
              <a:rPr lang="en-US" sz="1500" dirty="0"/>
              <a:t>Off Project Work</a:t>
            </a:r>
          </a:p>
          <a:p>
            <a:pPr lvl="1"/>
            <a:r>
              <a:rPr lang="en-US" sz="1350" dirty="0"/>
              <a:t>CTD SBIR</a:t>
            </a:r>
          </a:p>
          <a:p>
            <a:pPr lvl="1"/>
            <a:r>
              <a:rPr lang="en-US" sz="1350" dirty="0"/>
              <a:t>Current AUP Studies and QC</a:t>
            </a:r>
            <a:endParaRPr lang="en-US" sz="2100" dirty="0"/>
          </a:p>
        </p:txBody>
      </p:sp>
      <p:sp>
        <p:nvSpPr>
          <p:cNvPr id="6" name="Slide Number Placeholder 5">
            <a:extLst>
              <a:ext uri="{FF2B5EF4-FFF2-40B4-BE49-F238E27FC236}">
                <a16:creationId xmlns:a16="http://schemas.microsoft.com/office/drawing/2014/main" id="{1E6DACCA-B6E3-4D45-81A3-D87A05FC1E88}"/>
              </a:ext>
            </a:extLst>
          </p:cNvPr>
          <p:cNvSpPr>
            <a:spLocks noGrp="1"/>
          </p:cNvSpPr>
          <p:nvPr>
            <p:ph type="sldNum" sz="quarter" idx="2"/>
          </p:nvPr>
        </p:nvSpPr>
        <p:spPr/>
        <p:txBody>
          <a:bodyPr/>
          <a:lstStyle/>
          <a:p>
            <a:pPr>
              <a:defRPr/>
            </a:pPr>
            <a:fld id="{148C009B-CB69-E04A-B9B3-34B26D69E9CF}" type="slidenum">
              <a:rPr lang="en-US" smtClean="0"/>
              <a:pPr>
                <a:defRPr/>
              </a:pPr>
              <a:t>20</a:t>
            </a:fld>
            <a:endParaRPr lang="en-US" dirty="0"/>
          </a:p>
        </p:txBody>
      </p:sp>
      <p:sp>
        <p:nvSpPr>
          <p:cNvPr id="4" name="Date Placeholder 3">
            <a:extLst>
              <a:ext uri="{FF2B5EF4-FFF2-40B4-BE49-F238E27FC236}">
                <a16:creationId xmlns:a16="http://schemas.microsoft.com/office/drawing/2014/main" id="{60B0958F-66A2-49AD-BB3F-9476C1FAAE66}"/>
              </a:ext>
            </a:extLst>
          </p:cNvPr>
          <p:cNvSpPr>
            <a:spLocks noGrp="1"/>
          </p:cNvSpPr>
          <p:nvPr>
            <p:ph type="dt" sz="half" idx="4294967295"/>
          </p:nvPr>
        </p:nvSpPr>
        <p:spPr>
          <a:xfrm>
            <a:off x="1" y="4877991"/>
            <a:ext cx="507206" cy="180975"/>
          </a:xfrm>
          <a:prstGeom prst="rect">
            <a:avLst/>
          </a:prstGeom>
        </p:spPr>
        <p:txBody>
          <a:bodyPr/>
          <a:lstStyle/>
          <a:p>
            <a:pPr>
              <a:defRPr/>
            </a:pPr>
            <a:fld id="{57ADAB69-348E-2C41-AF41-E98D046040A4}" type="datetime1">
              <a:rPr lang="en-US" smtClean="0"/>
              <a:pPr>
                <a:defRPr/>
              </a:pPr>
              <a:t>10/31/19</a:t>
            </a:fld>
            <a:endParaRPr lang="en-US" dirty="0"/>
          </a:p>
        </p:txBody>
      </p:sp>
      <p:sp>
        <p:nvSpPr>
          <p:cNvPr id="5" name="Footer Placeholder 4">
            <a:extLst>
              <a:ext uri="{FF2B5EF4-FFF2-40B4-BE49-F238E27FC236}">
                <a16:creationId xmlns:a16="http://schemas.microsoft.com/office/drawing/2014/main" id="{CF672AF2-F4DD-4E1B-A75C-36AE2566354F}"/>
              </a:ext>
            </a:extLst>
          </p:cNvPr>
          <p:cNvSpPr>
            <a:spLocks noGrp="1"/>
          </p:cNvSpPr>
          <p:nvPr>
            <p:ph type="ftr" sz="quarter" idx="4294967295"/>
          </p:nvPr>
        </p:nvSpPr>
        <p:spPr>
          <a:xfrm>
            <a:off x="2160985" y="4877992"/>
            <a:ext cx="4697015" cy="182165"/>
          </a:xfrm>
          <a:prstGeom prst="rect">
            <a:avLst/>
          </a:prstGeom>
        </p:spPr>
        <p:txBody>
          <a:bodyPr/>
          <a:lstStyle/>
          <a:p>
            <a:pPr>
              <a:defRPr/>
            </a:pPr>
            <a:r>
              <a:rPr lang="en-US"/>
              <a:t>Presenter | Presentation Title or Meeting Title</a:t>
            </a:r>
            <a:endParaRPr lang="en-US" b="1" dirty="0"/>
          </a:p>
        </p:txBody>
      </p:sp>
      <p:pic>
        <p:nvPicPr>
          <p:cNvPr id="7" name="Picture 6">
            <a:extLst>
              <a:ext uri="{FF2B5EF4-FFF2-40B4-BE49-F238E27FC236}">
                <a16:creationId xmlns:a16="http://schemas.microsoft.com/office/drawing/2014/main" id="{AA16BBDC-573F-4B56-B65E-10CD42B75DD4}"/>
              </a:ext>
            </a:extLst>
          </p:cNvPr>
          <p:cNvPicPr>
            <a:picLocks noChangeAspect="1"/>
          </p:cNvPicPr>
          <p:nvPr/>
        </p:nvPicPr>
        <p:blipFill>
          <a:blip r:embed="rId2"/>
          <a:stretch>
            <a:fillRect/>
          </a:stretch>
        </p:blipFill>
        <p:spPr>
          <a:xfrm>
            <a:off x="4309557" y="1200151"/>
            <a:ext cx="2112447" cy="1582049"/>
          </a:xfrm>
          <a:prstGeom prst="rect">
            <a:avLst/>
          </a:prstGeom>
        </p:spPr>
      </p:pic>
      <p:pic>
        <p:nvPicPr>
          <p:cNvPr id="9" name="Picture 8">
            <a:extLst>
              <a:ext uri="{FF2B5EF4-FFF2-40B4-BE49-F238E27FC236}">
                <a16:creationId xmlns:a16="http://schemas.microsoft.com/office/drawing/2014/main" id="{9762EBFF-45FC-4217-A015-86C33637C8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9557" y="2897386"/>
            <a:ext cx="2102676" cy="1580845"/>
          </a:xfrm>
          <a:prstGeom prst="rect">
            <a:avLst/>
          </a:prstGeom>
        </p:spPr>
      </p:pic>
    </p:spTree>
    <p:extLst>
      <p:ext uri="{BB962C8B-B14F-4D97-AF65-F5344CB8AC3E}">
        <p14:creationId xmlns:p14="http://schemas.microsoft.com/office/powerpoint/2010/main" val="103273421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839628-724F-495A-A530-9D6BFAB202AA}"/>
              </a:ext>
            </a:extLst>
          </p:cNvPr>
          <p:cNvSpPr>
            <a:spLocks noGrp="1"/>
          </p:cNvSpPr>
          <p:nvPr>
            <p:ph type="title"/>
          </p:nvPr>
        </p:nvSpPr>
        <p:spPr/>
        <p:txBody>
          <a:bodyPr/>
          <a:lstStyle/>
          <a:p>
            <a:r>
              <a:rPr lang="en-US" dirty="0"/>
              <a:t>Resins</a:t>
            </a:r>
          </a:p>
        </p:txBody>
      </p:sp>
      <p:sp>
        <p:nvSpPr>
          <p:cNvPr id="2" name="Content Placeholder 1">
            <a:extLst>
              <a:ext uri="{FF2B5EF4-FFF2-40B4-BE49-F238E27FC236}">
                <a16:creationId xmlns:a16="http://schemas.microsoft.com/office/drawing/2014/main" id="{4A785220-A8D9-4260-A8DE-9A40999A8B5F}"/>
              </a:ext>
            </a:extLst>
          </p:cNvPr>
          <p:cNvSpPr>
            <a:spLocks noGrp="1"/>
          </p:cNvSpPr>
          <p:nvPr>
            <p:ph type="body" idx="1"/>
          </p:nvPr>
        </p:nvSpPr>
        <p:spPr>
          <a:xfrm>
            <a:off x="342901" y="1200151"/>
            <a:ext cx="3943350" cy="3394472"/>
          </a:xfrm>
        </p:spPr>
        <p:txBody>
          <a:bodyPr>
            <a:normAutofit fontScale="85000" lnSpcReduction="20000"/>
          </a:bodyPr>
          <a:lstStyle/>
          <a:p>
            <a:r>
              <a:rPr lang="en-US" dirty="0"/>
              <a:t>Continue development of thermoplastic resins</a:t>
            </a:r>
          </a:p>
          <a:p>
            <a:pPr lvl="1"/>
            <a:r>
              <a:rPr lang="en-US" sz="1575" dirty="0"/>
              <a:t>Re-design system for 8” ten stack system</a:t>
            </a:r>
          </a:p>
          <a:p>
            <a:pPr lvl="1"/>
            <a:r>
              <a:rPr lang="en-US" sz="1575" dirty="0"/>
              <a:t>Test ULTEM, PEEK, HDPE</a:t>
            </a:r>
          </a:p>
          <a:p>
            <a:r>
              <a:rPr lang="en-US" dirty="0"/>
              <a:t>Demonstrate Low CTE Resin on Nb3Sn</a:t>
            </a:r>
          </a:p>
          <a:p>
            <a:pPr lvl="1"/>
            <a:r>
              <a:rPr lang="en-US" sz="1575" dirty="0"/>
              <a:t>Improve adhesion to conductor</a:t>
            </a:r>
          </a:p>
          <a:p>
            <a:pPr lvl="1"/>
            <a:r>
              <a:rPr lang="en-US" sz="1575" dirty="0"/>
              <a:t>Define behavior relationships</a:t>
            </a:r>
          </a:p>
          <a:p>
            <a:pPr lvl="1"/>
            <a:r>
              <a:rPr lang="en-US" sz="1575" dirty="0"/>
              <a:t>Cable washing and etching</a:t>
            </a:r>
          </a:p>
          <a:p>
            <a:pPr lvl="1"/>
            <a:r>
              <a:rPr lang="en-US" sz="1575" dirty="0"/>
              <a:t>Oxidizing/reducing reaction environment</a:t>
            </a:r>
          </a:p>
          <a:p>
            <a:r>
              <a:rPr lang="en-US" dirty="0"/>
              <a:t>(Re)Develop Further testing, processing, and QA/QC capabilities</a:t>
            </a:r>
          </a:p>
          <a:p>
            <a:pPr lvl="1"/>
            <a:r>
              <a:rPr lang="en-US" sz="1575" dirty="0"/>
              <a:t>Fracture Toughness</a:t>
            </a:r>
          </a:p>
          <a:p>
            <a:pPr lvl="1"/>
            <a:r>
              <a:rPr lang="en-US" sz="1575" dirty="0"/>
              <a:t>Robust CTE</a:t>
            </a:r>
          </a:p>
          <a:p>
            <a:pPr lvl="1"/>
            <a:r>
              <a:rPr lang="en-US" sz="1575" dirty="0"/>
              <a:t>DSC</a:t>
            </a:r>
          </a:p>
          <a:p>
            <a:pPr lvl="1"/>
            <a:r>
              <a:rPr lang="en-US" sz="1575" dirty="0"/>
              <a:t>FTIR</a:t>
            </a:r>
          </a:p>
          <a:p>
            <a:pPr lvl="1"/>
            <a:r>
              <a:rPr lang="en-US" sz="1575" dirty="0"/>
              <a:t>Epoxy Handling equipment at MDTL</a:t>
            </a:r>
          </a:p>
          <a:p>
            <a:endParaRPr lang="en-US" dirty="0"/>
          </a:p>
        </p:txBody>
      </p:sp>
      <p:sp>
        <p:nvSpPr>
          <p:cNvPr id="6" name="Slide Number Placeholder 5">
            <a:extLst>
              <a:ext uri="{FF2B5EF4-FFF2-40B4-BE49-F238E27FC236}">
                <a16:creationId xmlns:a16="http://schemas.microsoft.com/office/drawing/2014/main" id="{AD9BF0E5-A2BF-4F69-A4E0-D5F414D955E9}"/>
              </a:ext>
            </a:extLst>
          </p:cNvPr>
          <p:cNvSpPr>
            <a:spLocks noGrp="1"/>
          </p:cNvSpPr>
          <p:nvPr>
            <p:ph type="sldNum" sz="quarter" idx="2"/>
          </p:nvPr>
        </p:nvSpPr>
        <p:spPr/>
        <p:txBody>
          <a:bodyPr/>
          <a:lstStyle/>
          <a:p>
            <a:fld id="{148C009B-CB69-E04A-B9B3-34B26D69E9CF}" type="slidenum">
              <a:rPr lang="en-US" smtClean="0"/>
              <a:pPr/>
              <a:t>21</a:t>
            </a:fld>
            <a:endParaRPr lang="en-US" dirty="0"/>
          </a:p>
        </p:txBody>
      </p:sp>
      <p:pic>
        <p:nvPicPr>
          <p:cNvPr id="12" name="Picture 11">
            <a:extLst>
              <a:ext uri="{FF2B5EF4-FFF2-40B4-BE49-F238E27FC236}">
                <a16:creationId xmlns:a16="http://schemas.microsoft.com/office/drawing/2014/main" id="{43F20245-9DB7-4100-B480-C7C6A4C0E7F6}"/>
              </a:ext>
            </a:extLst>
          </p:cNvPr>
          <p:cNvPicPr>
            <a:picLocks noChangeAspect="1"/>
          </p:cNvPicPr>
          <p:nvPr/>
        </p:nvPicPr>
        <p:blipFill>
          <a:blip r:embed="rId2"/>
          <a:stretch>
            <a:fillRect/>
          </a:stretch>
        </p:blipFill>
        <p:spPr>
          <a:xfrm>
            <a:off x="4933615" y="881866"/>
            <a:ext cx="1572959" cy="2236462"/>
          </a:xfrm>
          <a:prstGeom prst="rect">
            <a:avLst/>
          </a:prstGeom>
        </p:spPr>
      </p:pic>
      <p:pic>
        <p:nvPicPr>
          <p:cNvPr id="13" name="Picture 12">
            <a:extLst>
              <a:ext uri="{FF2B5EF4-FFF2-40B4-BE49-F238E27FC236}">
                <a16:creationId xmlns:a16="http://schemas.microsoft.com/office/drawing/2014/main" id="{A19E314E-5391-4C3A-8B15-461142B3C3EE}"/>
              </a:ext>
            </a:extLst>
          </p:cNvPr>
          <p:cNvPicPr>
            <a:picLocks noChangeAspect="1"/>
          </p:cNvPicPr>
          <p:nvPr/>
        </p:nvPicPr>
        <p:blipFill>
          <a:blip r:embed="rId3"/>
          <a:stretch>
            <a:fillRect/>
          </a:stretch>
        </p:blipFill>
        <p:spPr>
          <a:xfrm>
            <a:off x="2314576" y="1811803"/>
            <a:ext cx="4435072" cy="2895785"/>
          </a:xfrm>
          <a:prstGeom prst="rect">
            <a:avLst/>
          </a:prstGeom>
        </p:spPr>
      </p:pic>
    </p:spTree>
    <p:extLst>
      <p:ext uri="{BB962C8B-B14F-4D97-AF65-F5344CB8AC3E}">
        <p14:creationId xmlns:p14="http://schemas.microsoft.com/office/powerpoint/2010/main" val="26095558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D3B0-BF62-418E-9C24-F217EBAE92DC}"/>
              </a:ext>
            </a:extLst>
          </p:cNvPr>
          <p:cNvSpPr>
            <a:spLocks noGrp="1"/>
          </p:cNvSpPr>
          <p:nvPr>
            <p:ph type="title"/>
          </p:nvPr>
        </p:nvSpPr>
        <p:spPr/>
        <p:txBody>
          <a:bodyPr/>
          <a:lstStyle/>
          <a:p>
            <a:r>
              <a:rPr lang="en-US" dirty="0"/>
              <a:t>Roadmap (FY 2020-2023)</a:t>
            </a:r>
          </a:p>
        </p:txBody>
      </p:sp>
      <p:sp>
        <p:nvSpPr>
          <p:cNvPr id="6" name="Slide Number Placeholder 5">
            <a:extLst>
              <a:ext uri="{FF2B5EF4-FFF2-40B4-BE49-F238E27FC236}">
                <a16:creationId xmlns:a16="http://schemas.microsoft.com/office/drawing/2014/main" id="{A357A5C7-A217-48EC-9DAF-04424CF94533}"/>
              </a:ext>
            </a:extLst>
          </p:cNvPr>
          <p:cNvSpPr>
            <a:spLocks noGrp="1"/>
          </p:cNvSpPr>
          <p:nvPr>
            <p:ph type="sldNum" sz="quarter" idx="2"/>
          </p:nvPr>
        </p:nvSpPr>
        <p:spPr/>
        <p:txBody>
          <a:bodyPr/>
          <a:lstStyle/>
          <a:p>
            <a:fld id="{52E9C158-AEF1-41A2-A6CE-6F0BAB305EFD}" type="slidenum">
              <a:rPr lang="en-US" altLang="en-US" smtClean="0"/>
              <a:pPr/>
              <a:t>22</a:t>
            </a:fld>
            <a:endParaRPr lang="en-US" altLang="en-US"/>
          </a:p>
        </p:txBody>
      </p:sp>
      <p:graphicFrame>
        <p:nvGraphicFramePr>
          <p:cNvPr id="10" name="Table 9">
            <a:extLst>
              <a:ext uri="{FF2B5EF4-FFF2-40B4-BE49-F238E27FC236}">
                <a16:creationId xmlns:a16="http://schemas.microsoft.com/office/drawing/2014/main" id="{692FA87D-7BB3-4B6F-9BCB-470EA6A50735}"/>
              </a:ext>
            </a:extLst>
          </p:cNvPr>
          <p:cNvGraphicFramePr>
            <a:graphicFrameLocks noGrp="1"/>
          </p:cNvGraphicFramePr>
          <p:nvPr/>
        </p:nvGraphicFramePr>
        <p:xfrm>
          <a:off x="262775" y="902703"/>
          <a:ext cx="6260688" cy="386716"/>
        </p:xfrm>
        <a:graphic>
          <a:graphicData uri="http://schemas.openxmlformats.org/drawingml/2006/table">
            <a:tbl>
              <a:tblPr firstRow="1" bandRow="1">
                <a:tableStyleId>{5C22544A-7EE6-4342-B048-85BDC9FD1C3A}</a:tableStyleId>
              </a:tblPr>
              <a:tblGrid>
                <a:gridCol w="782586">
                  <a:extLst>
                    <a:ext uri="{9D8B030D-6E8A-4147-A177-3AD203B41FA5}">
                      <a16:colId xmlns:a16="http://schemas.microsoft.com/office/drawing/2014/main" val="20000"/>
                    </a:ext>
                  </a:extLst>
                </a:gridCol>
                <a:gridCol w="782586">
                  <a:extLst>
                    <a:ext uri="{9D8B030D-6E8A-4147-A177-3AD203B41FA5}">
                      <a16:colId xmlns:a16="http://schemas.microsoft.com/office/drawing/2014/main" val="20001"/>
                    </a:ext>
                  </a:extLst>
                </a:gridCol>
                <a:gridCol w="782586">
                  <a:extLst>
                    <a:ext uri="{9D8B030D-6E8A-4147-A177-3AD203B41FA5}">
                      <a16:colId xmlns:a16="http://schemas.microsoft.com/office/drawing/2014/main" val="20002"/>
                    </a:ext>
                  </a:extLst>
                </a:gridCol>
                <a:gridCol w="782586">
                  <a:extLst>
                    <a:ext uri="{9D8B030D-6E8A-4147-A177-3AD203B41FA5}">
                      <a16:colId xmlns:a16="http://schemas.microsoft.com/office/drawing/2014/main" val="20003"/>
                    </a:ext>
                  </a:extLst>
                </a:gridCol>
                <a:gridCol w="1565172">
                  <a:extLst>
                    <a:ext uri="{9D8B030D-6E8A-4147-A177-3AD203B41FA5}">
                      <a16:colId xmlns:a16="http://schemas.microsoft.com/office/drawing/2014/main" val="20004"/>
                    </a:ext>
                  </a:extLst>
                </a:gridCol>
                <a:gridCol w="1565172">
                  <a:extLst>
                    <a:ext uri="{9D8B030D-6E8A-4147-A177-3AD203B41FA5}">
                      <a16:colId xmlns:a16="http://schemas.microsoft.com/office/drawing/2014/main" val="3877332620"/>
                    </a:ext>
                  </a:extLst>
                </a:gridCol>
              </a:tblGrid>
              <a:tr h="211455">
                <a:tc>
                  <a:txBody>
                    <a:bodyPr/>
                    <a:lstStyle/>
                    <a:p>
                      <a:pPr algn="ctr"/>
                      <a:r>
                        <a:rPr lang="en-US" sz="1100" dirty="0"/>
                        <a:t>2020 Q1/2</a:t>
                      </a:r>
                    </a:p>
                  </a:txBody>
                  <a:tcPr marL="51435" marR="51435" marT="25718" marB="25718">
                    <a:solidFill>
                      <a:srgbClr val="6699CC"/>
                    </a:solidFill>
                  </a:tcPr>
                </a:tc>
                <a:tc>
                  <a:txBody>
                    <a:bodyPr/>
                    <a:lstStyle/>
                    <a:p>
                      <a:pPr algn="ctr"/>
                      <a:r>
                        <a:rPr lang="en-US" sz="1100" dirty="0"/>
                        <a:t>2020 Q3/4</a:t>
                      </a:r>
                    </a:p>
                  </a:txBody>
                  <a:tcPr marL="51435" marR="51435" marT="25718" marB="25718">
                    <a:solidFill>
                      <a:srgbClr val="6699CC"/>
                    </a:solidFill>
                  </a:tcPr>
                </a:tc>
                <a:tc>
                  <a:txBody>
                    <a:bodyPr/>
                    <a:lstStyle/>
                    <a:p>
                      <a:pPr algn="ctr"/>
                      <a:r>
                        <a:rPr lang="en-US" sz="1100" dirty="0"/>
                        <a:t>2021</a:t>
                      </a:r>
                      <a:r>
                        <a:rPr lang="en-US" sz="1100" baseline="0" dirty="0"/>
                        <a:t> Q1/2</a:t>
                      </a:r>
                      <a:endParaRPr lang="en-US" sz="1100" dirty="0"/>
                    </a:p>
                  </a:txBody>
                  <a:tcPr marL="51435" marR="51435" marT="25718" marB="25718">
                    <a:solidFill>
                      <a:srgbClr val="6699CC"/>
                    </a:solidFill>
                  </a:tcPr>
                </a:tc>
                <a:tc>
                  <a:txBody>
                    <a:bodyPr/>
                    <a:lstStyle/>
                    <a:p>
                      <a:pPr algn="ctr"/>
                      <a:r>
                        <a:rPr lang="en-US" sz="1100" dirty="0"/>
                        <a:t>2021 Q3/4</a:t>
                      </a:r>
                    </a:p>
                  </a:txBody>
                  <a:tcPr marL="51435" marR="51435" marT="25718" marB="25718">
                    <a:solidFill>
                      <a:srgbClr val="6699CC"/>
                    </a:solidFill>
                  </a:tcPr>
                </a:tc>
                <a:tc>
                  <a:txBody>
                    <a:bodyPr/>
                    <a:lstStyle/>
                    <a:p>
                      <a:pPr algn="ctr"/>
                      <a:r>
                        <a:rPr lang="en-US" sz="1100" dirty="0"/>
                        <a:t>2022</a:t>
                      </a:r>
                    </a:p>
                  </a:txBody>
                  <a:tcPr marL="51435" marR="51435" marT="25718" marB="25718">
                    <a:solidFill>
                      <a:srgbClr val="6699C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t>2023</a:t>
                      </a:r>
                    </a:p>
                  </a:txBody>
                  <a:tcPr marL="51435" marR="51435" marT="25718" marB="25718">
                    <a:solidFill>
                      <a:srgbClr val="6699CC"/>
                    </a:solidFill>
                  </a:tcPr>
                </a:tc>
                <a:extLst>
                  <a:ext uri="{0D108BD9-81ED-4DB2-BD59-A6C34878D82A}">
                    <a16:rowId xmlns:a16="http://schemas.microsoft.com/office/drawing/2014/main" val="10000"/>
                  </a:ext>
                </a:extLst>
              </a:tr>
            </a:tbl>
          </a:graphicData>
        </a:graphic>
      </p:graphicFrame>
      <p:sp>
        <p:nvSpPr>
          <p:cNvPr id="11" name="AutoShape 1">
            <a:extLst>
              <a:ext uri="{FF2B5EF4-FFF2-40B4-BE49-F238E27FC236}">
                <a16:creationId xmlns:a16="http://schemas.microsoft.com/office/drawing/2014/main" id="{695AED00-25FF-4052-91F6-F83166C42505}"/>
              </a:ext>
            </a:extLst>
          </p:cNvPr>
          <p:cNvSpPr>
            <a:spLocks/>
          </p:cNvSpPr>
          <p:nvPr/>
        </p:nvSpPr>
        <p:spPr bwMode="auto">
          <a:xfrm flipH="1">
            <a:off x="205741" y="1535321"/>
            <a:ext cx="991772" cy="352776"/>
          </a:xfrm>
          <a:prstGeom prst="roundRect">
            <a:avLst>
              <a:gd name="adj" fmla="val 10065"/>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a:noFill/>
          </a:ln>
          <a:effectLst>
            <a:outerShdw blurRad="76200" algn="ctr" rotWithShape="0">
              <a:schemeClr val="bg2">
                <a:alpha val="79999"/>
              </a:schemeClr>
            </a:outerShdw>
          </a:effectLst>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nchor="ctr" anchorCtr="0"/>
          <a:lstStyle/>
          <a:p>
            <a:pPr algn="ctr">
              <a:lnSpc>
                <a:spcPts val="844"/>
              </a:lnSpc>
            </a:pPr>
            <a:r>
              <a:rPr lang="en-US" sz="788" dirty="0">
                <a:solidFill>
                  <a:srgbClr val="FFFFFF"/>
                </a:solidFill>
                <a:latin typeface="Gill Sans" charset="0"/>
                <a:ea typeface="ＭＳ Ｐゴシック" charset="0"/>
                <a:cs typeface="Gill Sans" charset="0"/>
              </a:rPr>
              <a:t>Demonstrate Thermoplastic on Nb3Sn Cable</a:t>
            </a:r>
          </a:p>
        </p:txBody>
      </p:sp>
      <p:sp>
        <p:nvSpPr>
          <p:cNvPr id="12" name="AutoShape 1">
            <a:extLst>
              <a:ext uri="{FF2B5EF4-FFF2-40B4-BE49-F238E27FC236}">
                <a16:creationId xmlns:a16="http://schemas.microsoft.com/office/drawing/2014/main" id="{99B59B2E-A78B-433B-83F6-1307FD9B1D4B}"/>
              </a:ext>
            </a:extLst>
          </p:cNvPr>
          <p:cNvSpPr>
            <a:spLocks/>
          </p:cNvSpPr>
          <p:nvPr/>
        </p:nvSpPr>
        <p:spPr bwMode="auto">
          <a:xfrm flipH="1">
            <a:off x="690276" y="1904055"/>
            <a:ext cx="1074854" cy="319211"/>
          </a:xfrm>
          <a:prstGeom prst="roundRect">
            <a:avLst>
              <a:gd name="adj" fmla="val 10065"/>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a:noFill/>
          </a:ln>
          <a:effectLst>
            <a:outerShdw blurRad="76200" algn="ctr" rotWithShape="0">
              <a:schemeClr val="bg2">
                <a:alpha val="79999"/>
              </a:schemeClr>
            </a:outerShdw>
          </a:effectLst>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nchor="ctr" anchorCtr="0"/>
          <a:lstStyle/>
          <a:p>
            <a:pPr algn="ctr">
              <a:lnSpc>
                <a:spcPts val="844"/>
              </a:lnSpc>
            </a:pPr>
            <a:r>
              <a:rPr lang="en-US" sz="788" dirty="0">
                <a:solidFill>
                  <a:srgbClr val="FFFFFF"/>
                </a:solidFill>
                <a:latin typeface="Gill Sans" charset="0"/>
                <a:ea typeface="ＭＳ Ｐゴシック" charset="0"/>
                <a:cs typeface="Gill Sans" charset="0"/>
              </a:rPr>
              <a:t>Demonstrate CTE Matched resin on Nb3Sn</a:t>
            </a:r>
          </a:p>
        </p:txBody>
      </p:sp>
      <p:sp>
        <p:nvSpPr>
          <p:cNvPr id="18" name="AutoShape 1">
            <a:extLst>
              <a:ext uri="{FF2B5EF4-FFF2-40B4-BE49-F238E27FC236}">
                <a16:creationId xmlns:a16="http://schemas.microsoft.com/office/drawing/2014/main" id="{15D46822-1A63-475E-AD67-E9BF5D2AEA04}"/>
              </a:ext>
            </a:extLst>
          </p:cNvPr>
          <p:cNvSpPr>
            <a:spLocks/>
          </p:cNvSpPr>
          <p:nvPr/>
        </p:nvSpPr>
        <p:spPr bwMode="auto">
          <a:xfrm flipH="1">
            <a:off x="1718315" y="3159722"/>
            <a:ext cx="1028834" cy="447749"/>
          </a:xfrm>
          <a:prstGeom prst="roundRect">
            <a:avLst>
              <a:gd name="adj" fmla="val 10065"/>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nchor="ctr" anchorCtr="0"/>
          <a:lstStyle/>
          <a:p>
            <a:pPr algn="ctr">
              <a:lnSpc>
                <a:spcPts val="844"/>
              </a:lnSpc>
            </a:pPr>
            <a:r>
              <a:rPr lang="en-US" sz="788">
                <a:solidFill>
                  <a:srgbClr val="FFFFFF"/>
                </a:solidFill>
                <a:latin typeface="Gill Sans" charset="0"/>
                <a:ea typeface="ＭＳ Ｐゴシック" charset="0"/>
                <a:cs typeface="Gill Sans" charset="0"/>
              </a:rPr>
              <a:t>Technology Subscale Fabrication-</a:t>
            </a:r>
            <a:endParaRPr lang="en-US" sz="788" dirty="0">
              <a:solidFill>
                <a:srgbClr val="FFFFFF"/>
              </a:solidFill>
              <a:latin typeface="Gill Sans" charset="0"/>
              <a:ea typeface="ＭＳ Ｐゴシック" charset="0"/>
              <a:cs typeface="Gill Sans" charset="0"/>
            </a:endParaRPr>
          </a:p>
        </p:txBody>
      </p:sp>
      <p:grpSp>
        <p:nvGrpSpPr>
          <p:cNvPr id="33" name="Group 32">
            <a:extLst>
              <a:ext uri="{FF2B5EF4-FFF2-40B4-BE49-F238E27FC236}">
                <a16:creationId xmlns:a16="http://schemas.microsoft.com/office/drawing/2014/main" id="{55D7A275-66B6-4F33-9419-C6083B24A46C}"/>
              </a:ext>
            </a:extLst>
          </p:cNvPr>
          <p:cNvGrpSpPr/>
          <p:nvPr/>
        </p:nvGrpSpPr>
        <p:grpSpPr>
          <a:xfrm>
            <a:off x="1785405" y="2080080"/>
            <a:ext cx="107501" cy="1038781"/>
            <a:chOff x="1753726" y="2478460"/>
            <a:chExt cx="221228" cy="1871970"/>
          </a:xfrm>
        </p:grpSpPr>
        <p:cxnSp>
          <p:nvCxnSpPr>
            <p:cNvPr id="26" name="Straight Arrow Connector 25">
              <a:extLst>
                <a:ext uri="{FF2B5EF4-FFF2-40B4-BE49-F238E27FC236}">
                  <a16:creationId xmlns:a16="http://schemas.microsoft.com/office/drawing/2014/main" id="{583857E5-6904-45B5-B916-2EEF8505F6F2}"/>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08A41B9-C214-4751-91F9-E804F7689D60}"/>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E6C43BD8-FD96-4676-98E6-14A2A6F7DD97}"/>
              </a:ext>
            </a:extLst>
          </p:cNvPr>
          <p:cNvGrpSpPr/>
          <p:nvPr/>
        </p:nvGrpSpPr>
        <p:grpSpPr>
          <a:xfrm>
            <a:off x="1197514" y="1709580"/>
            <a:ext cx="695392" cy="1414216"/>
            <a:chOff x="1753726" y="2478460"/>
            <a:chExt cx="221228" cy="1871970"/>
          </a:xfrm>
        </p:grpSpPr>
        <p:cxnSp>
          <p:nvCxnSpPr>
            <p:cNvPr id="35" name="Straight Arrow Connector 34">
              <a:extLst>
                <a:ext uri="{FF2B5EF4-FFF2-40B4-BE49-F238E27FC236}">
                  <a16:creationId xmlns:a16="http://schemas.microsoft.com/office/drawing/2014/main" id="{E64D5A4F-D86C-411A-B778-174A77F5A1D9}"/>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FC19939-64F7-4ED4-95CF-30E8B4E3E668}"/>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CA9DC13E-9780-49B7-8261-2AB0D841A428}"/>
              </a:ext>
            </a:extLst>
          </p:cNvPr>
          <p:cNvGrpSpPr/>
          <p:nvPr/>
        </p:nvGrpSpPr>
        <p:grpSpPr>
          <a:xfrm>
            <a:off x="2755145" y="3344878"/>
            <a:ext cx="204347" cy="229151"/>
            <a:chOff x="1753726" y="2478460"/>
            <a:chExt cx="221228" cy="1871970"/>
          </a:xfrm>
        </p:grpSpPr>
        <p:cxnSp>
          <p:nvCxnSpPr>
            <p:cNvPr id="38" name="Straight Arrow Connector 37">
              <a:extLst>
                <a:ext uri="{FF2B5EF4-FFF2-40B4-BE49-F238E27FC236}">
                  <a16:creationId xmlns:a16="http://schemas.microsoft.com/office/drawing/2014/main" id="{E805BD7C-F52A-4D1C-8263-2FA49A1C8485}"/>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5D7E3F0-6E90-4013-BF5E-59EAEF324496}"/>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46" name="Diamond 45">
            <a:extLst>
              <a:ext uri="{FF2B5EF4-FFF2-40B4-BE49-F238E27FC236}">
                <a16:creationId xmlns:a16="http://schemas.microsoft.com/office/drawing/2014/main" id="{94CDC5F7-3198-4EE4-8A18-55E4922C5559}"/>
              </a:ext>
            </a:extLst>
          </p:cNvPr>
          <p:cNvSpPr/>
          <p:nvPr/>
        </p:nvSpPr>
        <p:spPr>
          <a:xfrm>
            <a:off x="2891027" y="3684126"/>
            <a:ext cx="131945" cy="131945"/>
          </a:xfrm>
          <a:prstGeom prst="diamond">
            <a:avLst/>
          </a:prstGeom>
          <a:solidFill>
            <a:srgbClr val="7030A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8" name="TextBox 47">
            <a:extLst>
              <a:ext uri="{FF2B5EF4-FFF2-40B4-BE49-F238E27FC236}">
                <a16:creationId xmlns:a16="http://schemas.microsoft.com/office/drawing/2014/main" id="{7B09499A-3ED1-4543-84B2-CD026DF40CFA}"/>
              </a:ext>
            </a:extLst>
          </p:cNvPr>
          <p:cNvSpPr txBox="1"/>
          <p:nvPr/>
        </p:nvSpPr>
        <p:spPr>
          <a:xfrm>
            <a:off x="2631088" y="3658058"/>
            <a:ext cx="328405" cy="300082"/>
          </a:xfrm>
          <a:prstGeom prst="rect">
            <a:avLst/>
          </a:prstGeom>
          <a:noFill/>
        </p:spPr>
        <p:txBody>
          <a:bodyPr wrap="square" rtlCol="0">
            <a:spAutoFit/>
          </a:bodyPr>
          <a:lstStyle/>
          <a:p>
            <a:r>
              <a:rPr lang="en-US" sz="675" b="1" dirty="0">
                <a:solidFill>
                  <a:schemeClr val="accent6"/>
                </a:solidFill>
              </a:rPr>
              <a:t>Test</a:t>
            </a:r>
          </a:p>
        </p:txBody>
      </p:sp>
      <p:grpSp>
        <p:nvGrpSpPr>
          <p:cNvPr id="50" name="Group 49">
            <a:extLst>
              <a:ext uri="{FF2B5EF4-FFF2-40B4-BE49-F238E27FC236}">
                <a16:creationId xmlns:a16="http://schemas.microsoft.com/office/drawing/2014/main" id="{80D74BDA-E3C9-4957-BB13-99D0BC4F6AB2}"/>
              </a:ext>
            </a:extLst>
          </p:cNvPr>
          <p:cNvGrpSpPr/>
          <p:nvPr/>
        </p:nvGrpSpPr>
        <p:grpSpPr>
          <a:xfrm>
            <a:off x="3312944" y="2875256"/>
            <a:ext cx="257913" cy="243603"/>
            <a:chOff x="1753726" y="2478460"/>
            <a:chExt cx="221228" cy="1871970"/>
          </a:xfrm>
        </p:grpSpPr>
        <p:cxnSp>
          <p:nvCxnSpPr>
            <p:cNvPr id="51" name="Straight Arrow Connector 50">
              <a:extLst>
                <a:ext uri="{FF2B5EF4-FFF2-40B4-BE49-F238E27FC236}">
                  <a16:creationId xmlns:a16="http://schemas.microsoft.com/office/drawing/2014/main" id="{83AAA628-E360-4071-ADF9-ABFCAD412AE6}"/>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DEC3CB4-05DC-44E7-9522-11E285DE8AC0}"/>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747EA5C9-4C9B-42B3-82F0-9CE2C711FFB1}"/>
              </a:ext>
            </a:extLst>
          </p:cNvPr>
          <p:cNvGrpSpPr/>
          <p:nvPr/>
        </p:nvGrpSpPr>
        <p:grpSpPr>
          <a:xfrm>
            <a:off x="2581368" y="2531071"/>
            <a:ext cx="989491" cy="592724"/>
            <a:chOff x="1753726" y="2478460"/>
            <a:chExt cx="221228" cy="1871970"/>
          </a:xfrm>
        </p:grpSpPr>
        <p:cxnSp>
          <p:nvCxnSpPr>
            <p:cNvPr id="60" name="Straight Arrow Connector 59">
              <a:extLst>
                <a:ext uri="{FF2B5EF4-FFF2-40B4-BE49-F238E27FC236}">
                  <a16:creationId xmlns:a16="http://schemas.microsoft.com/office/drawing/2014/main" id="{02037696-D247-45A3-A9C8-E040E9326299}"/>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8772FAB-9094-4246-8E45-BB1F7302800A}"/>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13" name="AutoShape 1">
            <a:extLst>
              <a:ext uri="{FF2B5EF4-FFF2-40B4-BE49-F238E27FC236}">
                <a16:creationId xmlns:a16="http://schemas.microsoft.com/office/drawing/2014/main" id="{CFA4AB3D-2FFA-4571-BD88-58A23C7A4F6D}"/>
              </a:ext>
            </a:extLst>
          </p:cNvPr>
          <p:cNvSpPr>
            <a:spLocks/>
          </p:cNvSpPr>
          <p:nvPr/>
        </p:nvSpPr>
        <p:spPr bwMode="auto">
          <a:xfrm flipH="1">
            <a:off x="1506520" y="2341324"/>
            <a:ext cx="1074848" cy="365137"/>
          </a:xfrm>
          <a:prstGeom prst="roundRect">
            <a:avLst>
              <a:gd name="adj" fmla="val 10065"/>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nchor="ctr" anchorCtr="0"/>
          <a:lstStyle/>
          <a:p>
            <a:pPr algn="ctr">
              <a:lnSpc>
                <a:spcPts val="844"/>
              </a:lnSpc>
            </a:pPr>
            <a:r>
              <a:rPr lang="en-US" sz="788" dirty="0">
                <a:solidFill>
                  <a:srgbClr val="FFFFFF"/>
                </a:solidFill>
                <a:latin typeface="Gill Sans" charset="0"/>
                <a:ea typeface="ＭＳ Ｐゴシック" charset="0"/>
                <a:cs typeface="Gill Sans" charset="0"/>
              </a:rPr>
              <a:t>Interface Modification: Surface Treatments</a:t>
            </a:r>
          </a:p>
        </p:txBody>
      </p:sp>
      <p:sp>
        <p:nvSpPr>
          <p:cNvPr id="67" name="AutoShape 1">
            <a:extLst>
              <a:ext uri="{FF2B5EF4-FFF2-40B4-BE49-F238E27FC236}">
                <a16:creationId xmlns:a16="http://schemas.microsoft.com/office/drawing/2014/main" id="{5955C43F-B2F0-463A-AE5E-D7578E1CFD85}"/>
              </a:ext>
            </a:extLst>
          </p:cNvPr>
          <p:cNvSpPr>
            <a:spLocks/>
          </p:cNvSpPr>
          <p:nvPr/>
        </p:nvSpPr>
        <p:spPr bwMode="auto">
          <a:xfrm flipH="1">
            <a:off x="3224947" y="3131673"/>
            <a:ext cx="1028834" cy="447749"/>
          </a:xfrm>
          <a:prstGeom prst="roundRect">
            <a:avLst>
              <a:gd name="adj" fmla="val 10065"/>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nchor="ctr" anchorCtr="0"/>
          <a:lstStyle/>
          <a:p>
            <a:pPr algn="ctr">
              <a:lnSpc>
                <a:spcPts val="844"/>
              </a:lnSpc>
            </a:pPr>
            <a:r>
              <a:rPr lang="en-US" sz="788">
                <a:solidFill>
                  <a:srgbClr val="FFFFFF"/>
                </a:solidFill>
                <a:latin typeface="Gill Sans" charset="0"/>
                <a:ea typeface="ＭＳ Ｐゴシック" charset="0"/>
                <a:cs typeface="Gill Sans" charset="0"/>
              </a:rPr>
              <a:t>Technology Subscale Fabrication-</a:t>
            </a:r>
            <a:endParaRPr lang="en-US" sz="788" dirty="0">
              <a:solidFill>
                <a:srgbClr val="FFFFFF"/>
              </a:solidFill>
              <a:latin typeface="Gill Sans" charset="0"/>
              <a:ea typeface="ＭＳ Ｐゴシック" charset="0"/>
              <a:cs typeface="Gill Sans" charset="0"/>
            </a:endParaRPr>
          </a:p>
        </p:txBody>
      </p:sp>
      <p:grpSp>
        <p:nvGrpSpPr>
          <p:cNvPr id="68" name="Group 67">
            <a:extLst>
              <a:ext uri="{FF2B5EF4-FFF2-40B4-BE49-F238E27FC236}">
                <a16:creationId xmlns:a16="http://schemas.microsoft.com/office/drawing/2014/main" id="{4CBC7A48-92D1-406A-9D4E-0B4E204C4E29}"/>
              </a:ext>
            </a:extLst>
          </p:cNvPr>
          <p:cNvGrpSpPr/>
          <p:nvPr/>
        </p:nvGrpSpPr>
        <p:grpSpPr>
          <a:xfrm>
            <a:off x="4261777" y="3316828"/>
            <a:ext cx="204347" cy="229151"/>
            <a:chOff x="1753726" y="2478460"/>
            <a:chExt cx="221228" cy="1871970"/>
          </a:xfrm>
        </p:grpSpPr>
        <p:cxnSp>
          <p:nvCxnSpPr>
            <p:cNvPr id="69" name="Straight Arrow Connector 68">
              <a:extLst>
                <a:ext uri="{FF2B5EF4-FFF2-40B4-BE49-F238E27FC236}">
                  <a16:creationId xmlns:a16="http://schemas.microsoft.com/office/drawing/2014/main" id="{5499E1CC-727B-4358-930C-0A993ABFDEBC}"/>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D4A32B1F-8DF3-4A41-9202-6734E413AEC1}"/>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16" name="AutoShape 1">
            <a:extLst>
              <a:ext uri="{FF2B5EF4-FFF2-40B4-BE49-F238E27FC236}">
                <a16:creationId xmlns:a16="http://schemas.microsoft.com/office/drawing/2014/main" id="{5DAB01DD-8A5F-48ED-A83B-6C3936F34930}"/>
              </a:ext>
            </a:extLst>
          </p:cNvPr>
          <p:cNvSpPr>
            <a:spLocks/>
          </p:cNvSpPr>
          <p:nvPr/>
        </p:nvSpPr>
        <p:spPr bwMode="auto">
          <a:xfrm flipH="1">
            <a:off x="2243476" y="2738740"/>
            <a:ext cx="1115915" cy="352777"/>
          </a:xfrm>
          <a:prstGeom prst="roundRect">
            <a:avLst>
              <a:gd name="adj" fmla="val 10065"/>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nchor="ctr" anchorCtr="0"/>
          <a:lstStyle/>
          <a:p>
            <a:pPr algn="ctr">
              <a:lnSpc>
                <a:spcPts val="844"/>
              </a:lnSpc>
            </a:pPr>
            <a:r>
              <a:rPr lang="en-US" sz="788" dirty="0">
                <a:solidFill>
                  <a:srgbClr val="FFFFFF"/>
                </a:solidFill>
                <a:latin typeface="Gill Sans" charset="0"/>
                <a:ea typeface="ＭＳ Ｐゴシック" charset="0"/>
                <a:cs typeface="Gill Sans" charset="0"/>
              </a:rPr>
              <a:t>Interface Modification Process changes</a:t>
            </a:r>
          </a:p>
        </p:txBody>
      </p:sp>
      <p:sp>
        <p:nvSpPr>
          <p:cNvPr id="73" name="Diamond 72">
            <a:extLst>
              <a:ext uri="{FF2B5EF4-FFF2-40B4-BE49-F238E27FC236}">
                <a16:creationId xmlns:a16="http://schemas.microsoft.com/office/drawing/2014/main" id="{16C2C175-8E68-4CF7-AD4A-7A14F7BC0473}"/>
              </a:ext>
            </a:extLst>
          </p:cNvPr>
          <p:cNvSpPr/>
          <p:nvPr/>
        </p:nvSpPr>
        <p:spPr>
          <a:xfrm>
            <a:off x="4397659" y="3674552"/>
            <a:ext cx="131945" cy="131945"/>
          </a:xfrm>
          <a:prstGeom prst="diamond">
            <a:avLst/>
          </a:prstGeom>
          <a:solidFill>
            <a:srgbClr val="7030A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1B3F2F02-3E4C-41EB-B5EB-1B876001AB9A}"/>
              </a:ext>
            </a:extLst>
          </p:cNvPr>
          <p:cNvSpPr txBox="1"/>
          <p:nvPr/>
        </p:nvSpPr>
        <p:spPr>
          <a:xfrm>
            <a:off x="4137720" y="3648484"/>
            <a:ext cx="328405" cy="300082"/>
          </a:xfrm>
          <a:prstGeom prst="rect">
            <a:avLst/>
          </a:prstGeom>
          <a:noFill/>
        </p:spPr>
        <p:txBody>
          <a:bodyPr wrap="square" rtlCol="0">
            <a:spAutoFit/>
          </a:bodyPr>
          <a:lstStyle/>
          <a:p>
            <a:r>
              <a:rPr lang="en-US" sz="675" b="1" dirty="0">
                <a:solidFill>
                  <a:schemeClr val="accent6"/>
                </a:solidFill>
              </a:rPr>
              <a:t>Test</a:t>
            </a:r>
          </a:p>
        </p:txBody>
      </p:sp>
      <p:sp>
        <p:nvSpPr>
          <p:cNvPr id="75" name="AutoShape 1">
            <a:extLst>
              <a:ext uri="{FF2B5EF4-FFF2-40B4-BE49-F238E27FC236}">
                <a16:creationId xmlns:a16="http://schemas.microsoft.com/office/drawing/2014/main" id="{A98A05E8-DD2F-43B6-9B8C-BC35871BB6F4}"/>
              </a:ext>
            </a:extLst>
          </p:cNvPr>
          <p:cNvSpPr>
            <a:spLocks/>
          </p:cNvSpPr>
          <p:nvPr/>
        </p:nvSpPr>
        <p:spPr bwMode="auto">
          <a:xfrm flipH="1">
            <a:off x="2888122" y="1540364"/>
            <a:ext cx="1822451" cy="698396"/>
          </a:xfrm>
          <a:prstGeom prst="roundRect">
            <a:avLst>
              <a:gd name="adj" fmla="val 10065"/>
            </a:avLst>
          </a:prstGeom>
          <a:gradFill flip="none" rotWithShape="1">
            <a:gsLst>
              <a:gs pos="0">
                <a:srgbClr val="00B050">
                  <a:shade val="30000"/>
                  <a:satMod val="115000"/>
                  <a:alpha val="30000"/>
                </a:srgbClr>
              </a:gs>
              <a:gs pos="50000">
                <a:srgbClr val="00B050">
                  <a:shade val="67500"/>
                  <a:satMod val="115000"/>
                  <a:alpha val="38000"/>
                </a:srgbClr>
              </a:gs>
              <a:gs pos="100000">
                <a:srgbClr val="00B050">
                  <a:shade val="100000"/>
                  <a:satMod val="115000"/>
                  <a:alpha val="89000"/>
                </a:srgbClr>
              </a:gs>
            </a:gsLst>
            <a:lin ang="0" scaled="1"/>
            <a:tileRect/>
          </a:gradFill>
          <a:ln>
            <a:noFill/>
          </a:ln>
          <a:effectLst>
            <a:outerShdw blurRad="76200" algn="ctr" rotWithShape="0">
              <a:schemeClr val="bg2">
                <a:alpha val="79999"/>
              </a:schemeClr>
            </a:outerShdw>
          </a:effectLst>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nchor="ctr" anchorCtr="0"/>
          <a:lstStyle/>
          <a:p>
            <a:pPr algn="ctr">
              <a:lnSpc>
                <a:spcPts val="844"/>
              </a:lnSpc>
            </a:pPr>
            <a:r>
              <a:rPr lang="en-US" sz="788" dirty="0">
                <a:solidFill>
                  <a:srgbClr val="FFFFFF"/>
                </a:solidFill>
                <a:latin typeface="Gill Sans" charset="0"/>
                <a:ea typeface="ＭＳ Ｐゴシック" charset="0"/>
                <a:cs typeface="Gill Sans" charset="0"/>
              </a:rPr>
              <a:t>Materials Evaluations</a:t>
            </a:r>
          </a:p>
        </p:txBody>
      </p:sp>
      <p:cxnSp>
        <p:nvCxnSpPr>
          <p:cNvPr id="7" name="Straight Arrow Connector 6">
            <a:extLst>
              <a:ext uri="{FF2B5EF4-FFF2-40B4-BE49-F238E27FC236}">
                <a16:creationId xmlns:a16="http://schemas.microsoft.com/office/drawing/2014/main" id="{2AD8F85D-50E2-4B46-A5B2-1BD52F133AE3}"/>
              </a:ext>
            </a:extLst>
          </p:cNvPr>
          <p:cNvCxnSpPr>
            <a:cxnSpLocks/>
            <a:endCxn id="76" idx="0"/>
          </p:cNvCxnSpPr>
          <p:nvPr/>
        </p:nvCxnSpPr>
        <p:spPr>
          <a:xfrm>
            <a:off x="4538192" y="2341323"/>
            <a:ext cx="572894" cy="785254"/>
          </a:xfrm>
          <a:prstGeom prst="straightConnector1">
            <a:avLst/>
          </a:prstGeom>
          <a:ln>
            <a:solidFill>
              <a:srgbClr val="4E4E4E"/>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6" name="AutoShape 1">
            <a:extLst>
              <a:ext uri="{FF2B5EF4-FFF2-40B4-BE49-F238E27FC236}">
                <a16:creationId xmlns:a16="http://schemas.microsoft.com/office/drawing/2014/main" id="{5913270F-2BE0-4CF4-90DF-229CBD324E81}"/>
              </a:ext>
            </a:extLst>
          </p:cNvPr>
          <p:cNvSpPr>
            <a:spLocks/>
          </p:cNvSpPr>
          <p:nvPr/>
        </p:nvSpPr>
        <p:spPr bwMode="auto">
          <a:xfrm flipH="1">
            <a:off x="4596670" y="3126577"/>
            <a:ext cx="1028834" cy="447749"/>
          </a:xfrm>
          <a:prstGeom prst="roundRect">
            <a:avLst>
              <a:gd name="adj" fmla="val 10065"/>
            </a:avLst>
          </a:prstGeom>
          <a:gradFill flip="none" rotWithShape="1">
            <a:gsLst>
              <a:gs pos="0">
                <a:schemeClr val="accent5">
                  <a:shade val="30000"/>
                  <a:satMod val="115000"/>
                  <a:alpha val="0"/>
                </a:schemeClr>
              </a:gs>
              <a:gs pos="50000">
                <a:schemeClr val="accent5">
                  <a:shade val="67500"/>
                  <a:satMod val="115000"/>
                  <a:alpha val="27000"/>
                </a:schemeClr>
              </a:gs>
              <a:gs pos="100000">
                <a:schemeClr val="accent5">
                  <a:shade val="100000"/>
                  <a:satMod val="115000"/>
                  <a:alpha val="87000"/>
                </a:schemeClr>
              </a:gs>
            </a:gsLst>
            <a:lin ang="0" scaled="1"/>
            <a:tileRect/>
          </a:gradFill>
          <a:ln>
            <a:noFill/>
          </a:ln>
          <a:effectLst>
            <a:outerShdw blurRad="76200" algn="ctr" rotWithShape="0">
              <a:schemeClr val="bg2">
                <a:alpha val="79999"/>
              </a:schemeClr>
            </a:outerShdw>
          </a:effectLst>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nchor="ctr" anchorCtr="0"/>
          <a:lstStyle/>
          <a:p>
            <a:pPr algn="ctr">
              <a:lnSpc>
                <a:spcPts val="844"/>
              </a:lnSpc>
            </a:pPr>
            <a:r>
              <a:rPr lang="en-US" sz="788" dirty="0">
                <a:solidFill>
                  <a:srgbClr val="FFFFFF"/>
                </a:solidFill>
                <a:latin typeface="Gill Sans" charset="0"/>
                <a:ea typeface="ＭＳ Ｐゴシック" charset="0"/>
                <a:cs typeface="Gill Sans" charset="0"/>
              </a:rPr>
              <a:t>Technology Subscale Fabrication-</a:t>
            </a:r>
          </a:p>
        </p:txBody>
      </p:sp>
      <p:grpSp>
        <p:nvGrpSpPr>
          <p:cNvPr id="77" name="Group 76">
            <a:extLst>
              <a:ext uri="{FF2B5EF4-FFF2-40B4-BE49-F238E27FC236}">
                <a16:creationId xmlns:a16="http://schemas.microsoft.com/office/drawing/2014/main" id="{03AF7831-BB50-49BA-A0DC-3A3FDB6BE0CA}"/>
              </a:ext>
            </a:extLst>
          </p:cNvPr>
          <p:cNvGrpSpPr/>
          <p:nvPr/>
        </p:nvGrpSpPr>
        <p:grpSpPr>
          <a:xfrm>
            <a:off x="5633500" y="3311733"/>
            <a:ext cx="204347" cy="229151"/>
            <a:chOff x="1753726" y="2478460"/>
            <a:chExt cx="221228" cy="1871970"/>
          </a:xfrm>
        </p:grpSpPr>
        <p:cxnSp>
          <p:nvCxnSpPr>
            <p:cNvPr id="78" name="Straight Arrow Connector 77">
              <a:extLst>
                <a:ext uri="{FF2B5EF4-FFF2-40B4-BE49-F238E27FC236}">
                  <a16:creationId xmlns:a16="http://schemas.microsoft.com/office/drawing/2014/main" id="{7BA91C84-243B-4474-B2D1-F5B00C3308A3}"/>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882C961-8EE5-4B8D-B78A-A638C72F1569}"/>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80" name="TextBox 79">
            <a:extLst>
              <a:ext uri="{FF2B5EF4-FFF2-40B4-BE49-F238E27FC236}">
                <a16:creationId xmlns:a16="http://schemas.microsoft.com/office/drawing/2014/main" id="{AD86D457-EF82-4870-96E0-5E2E8C476AFA}"/>
              </a:ext>
            </a:extLst>
          </p:cNvPr>
          <p:cNvSpPr txBox="1"/>
          <p:nvPr/>
        </p:nvSpPr>
        <p:spPr>
          <a:xfrm>
            <a:off x="5509443" y="3604040"/>
            <a:ext cx="328405" cy="300082"/>
          </a:xfrm>
          <a:prstGeom prst="rect">
            <a:avLst/>
          </a:prstGeom>
          <a:noFill/>
        </p:spPr>
        <p:txBody>
          <a:bodyPr wrap="square" rtlCol="0">
            <a:spAutoFit/>
          </a:bodyPr>
          <a:lstStyle/>
          <a:p>
            <a:r>
              <a:rPr lang="en-US" sz="675" b="1" dirty="0">
                <a:solidFill>
                  <a:schemeClr val="accent6"/>
                </a:solidFill>
              </a:rPr>
              <a:t>Test</a:t>
            </a:r>
          </a:p>
        </p:txBody>
      </p:sp>
      <p:sp>
        <p:nvSpPr>
          <p:cNvPr id="81" name="Diamond 80">
            <a:extLst>
              <a:ext uri="{FF2B5EF4-FFF2-40B4-BE49-F238E27FC236}">
                <a16:creationId xmlns:a16="http://schemas.microsoft.com/office/drawing/2014/main" id="{9222A073-7EA7-4DAB-AC86-4C338A26399F}"/>
              </a:ext>
            </a:extLst>
          </p:cNvPr>
          <p:cNvSpPr/>
          <p:nvPr/>
        </p:nvSpPr>
        <p:spPr>
          <a:xfrm>
            <a:off x="5771874" y="3629582"/>
            <a:ext cx="131945" cy="131945"/>
          </a:xfrm>
          <a:prstGeom prst="diamond">
            <a:avLst/>
          </a:prstGeom>
          <a:solidFill>
            <a:srgbClr val="7030A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7" name="AutoShape 1">
            <a:extLst>
              <a:ext uri="{FF2B5EF4-FFF2-40B4-BE49-F238E27FC236}">
                <a16:creationId xmlns:a16="http://schemas.microsoft.com/office/drawing/2014/main" id="{8EF6BC7B-E04F-470C-82C6-2BEA93D104A4}"/>
              </a:ext>
            </a:extLst>
          </p:cNvPr>
          <p:cNvSpPr>
            <a:spLocks/>
          </p:cNvSpPr>
          <p:nvPr/>
        </p:nvSpPr>
        <p:spPr bwMode="auto">
          <a:xfrm flipH="1">
            <a:off x="4844945" y="1524673"/>
            <a:ext cx="1408874" cy="698396"/>
          </a:xfrm>
          <a:prstGeom prst="roundRect">
            <a:avLst>
              <a:gd name="adj" fmla="val 10065"/>
            </a:avLst>
          </a:prstGeom>
          <a:gradFill flip="none" rotWithShape="1">
            <a:gsLst>
              <a:gs pos="0">
                <a:srgbClr val="00B050">
                  <a:shade val="30000"/>
                  <a:satMod val="115000"/>
                  <a:alpha val="30000"/>
                </a:srgbClr>
              </a:gs>
              <a:gs pos="50000">
                <a:srgbClr val="00B050">
                  <a:shade val="67500"/>
                  <a:satMod val="115000"/>
                  <a:alpha val="38000"/>
                </a:srgbClr>
              </a:gs>
              <a:gs pos="100000">
                <a:srgbClr val="00B050">
                  <a:shade val="100000"/>
                  <a:satMod val="115000"/>
                  <a:alpha val="89000"/>
                </a:srgbClr>
              </a:gs>
            </a:gsLst>
            <a:lin ang="0" scaled="1"/>
            <a:tileRect/>
          </a:gradFill>
          <a:ln>
            <a:noFill/>
          </a:ln>
          <a:effectLst>
            <a:outerShdw blurRad="76200" algn="ctr" rotWithShape="0">
              <a:schemeClr val="bg2">
                <a:alpha val="79999"/>
              </a:schemeClr>
            </a:outerShdw>
          </a:effectLst>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nchor="ctr" anchorCtr="0"/>
          <a:lstStyle/>
          <a:p>
            <a:pPr algn="ctr">
              <a:lnSpc>
                <a:spcPts val="844"/>
              </a:lnSpc>
            </a:pPr>
            <a:r>
              <a:rPr lang="en-US" sz="788" dirty="0">
                <a:solidFill>
                  <a:srgbClr val="FFFFFF"/>
                </a:solidFill>
                <a:latin typeface="Gill Sans" charset="0"/>
                <a:ea typeface="ＭＳ Ｐゴシック" charset="0"/>
                <a:cs typeface="Gill Sans" charset="0"/>
              </a:rPr>
              <a:t>Materials Evaluations</a:t>
            </a:r>
          </a:p>
        </p:txBody>
      </p:sp>
      <p:cxnSp>
        <p:nvCxnSpPr>
          <p:cNvPr id="49" name="Straight Arrow Connector 48">
            <a:extLst>
              <a:ext uri="{FF2B5EF4-FFF2-40B4-BE49-F238E27FC236}">
                <a16:creationId xmlns:a16="http://schemas.microsoft.com/office/drawing/2014/main" id="{5D047A40-F7C9-42D8-AA15-9719892CF6AB}"/>
              </a:ext>
            </a:extLst>
          </p:cNvPr>
          <p:cNvCxnSpPr>
            <a:cxnSpLocks/>
          </p:cNvCxnSpPr>
          <p:nvPr/>
        </p:nvCxnSpPr>
        <p:spPr>
          <a:xfrm>
            <a:off x="6495016" y="2325632"/>
            <a:ext cx="1074818" cy="774405"/>
          </a:xfrm>
          <a:prstGeom prst="straightConnector1">
            <a:avLst/>
          </a:prstGeom>
          <a:ln>
            <a:solidFill>
              <a:srgbClr val="4E4E4E"/>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3" name="AutoShape 1">
            <a:extLst>
              <a:ext uri="{FF2B5EF4-FFF2-40B4-BE49-F238E27FC236}">
                <a16:creationId xmlns:a16="http://schemas.microsoft.com/office/drawing/2014/main" id="{FC99988A-7AC2-45C0-B5B2-BF4D99A3655C}"/>
              </a:ext>
            </a:extLst>
          </p:cNvPr>
          <p:cNvSpPr>
            <a:spLocks/>
          </p:cNvSpPr>
          <p:nvPr/>
        </p:nvSpPr>
        <p:spPr bwMode="auto">
          <a:xfrm flipH="1">
            <a:off x="6969464" y="3116508"/>
            <a:ext cx="559888" cy="447749"/>
          </a:xfrm>
          <a:prstGeom prst="roundRect">
            <a:avLst>
              <a:gd name="adj" fmla="val 10065"/>
            </a:avLst>
          </a:prstGeom>
          <a:gradFill flip="none" rotWithShape="1">
            <a:gsLst>
              <a:gs pos="0">
                <a:schemeClr val="accent5">
                  <a:shade val="30000"/>
                  <a:satMod val="115000"/>
                  <a:alpha val="0"/>
                </a:schemeClr>
              </a:gs>
              <a:gs pos="50000">
                <a:schemeClr val="accent5">
                  <a:shade val="67500"/>
                  <a:satMod val="115000"/>
                  <a:alpha val="27000"/>
                </a:schemeClr>
              </a:gs>
              <a:gs pos="100000">
                <a:schemeClr val="accent5">
                  <a:shade val="100000"/>
                  <a:satMod val="115000"/>
                  <a:alpha val="87000"/>
                </a:schemeClr>
              </a:gs>
            </a:gsLst>
            <a:lin ang="0" scaled="1"/>
            <a:tileRect/>
          </a:gradFill>
          <a:ln>
            <a:noFill/>
          </a:ln>
          <a:effectLst>
            <a:outerShdw blurRad="76200" algn="ctr" rotWithShape="0">
              <a:schemeClr val="bg2">
                <a:alpha val="79999"/>
              </a:schemeClr>
            </a:outerShdw>
          </a:effectLst>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nchor="ctr" anchorCtr="0"/>
          <a:lstStyle/>
          <a:p>
            <a:pPr algn="ctr">
              <a:lnSpc>
                <a:spcPts val="844"/>
              </a:lnSpc>
            </a:pPr>
            <a:r>
              <a:rPr lang="en-US" sz="788" dirty="0">
                <a:solidFill>
                  <a:srgbClr val="FFFFFF"/>
                </a:solidFill>
                <a:latin typeface="Gill Sans" charset="0"/>
                <a:ea typeface="ＭＳ Ｐゴシック" charset="0"/>
                <a:cs typeface="Gill Sans" charset="0"/>
              </a:rPr>
              <a:t>Technology Subscale Fabrication-</a:t>
            </a:r>
          </a:p>
        </p:txBody>
      </p:sp>
      <p:grpSp>
        <p:nvGrpSpPr>
          <p:cNvPr id="54" name="Group 53">
            <a:extLst>
              <a:ext uri="{FF2B5EF4-FFF2-40B4-BE49-F238E27FC236}">
                <a16:creationId xmlns:a16="http://schemas.microsoft.com/office/drawing/2014/main" id="{B0408AAB-7CA7-450D-A524-6033328B35F0}"/>
              </a:ext>
            </a:extLst>
          </p:cNvPr>
          <p:cNvGrpSpPr/>
          <p:nvPr/>
        </p:nvGrpSpPr>
        <p:grpSpPr>
          <a:xfrm>
            <a:off x="8006296" y="3301663"/>
            <a:ext cx="111205" cy="229151"/>
            <a:chOff x="1753726" y="2478460"/>
            <a:chExt cx="221228" cy="1871970"/>
          </a:xfrm>
        </p:grpSpPr>
        <p:cxnSp>
          <p:nvCxnSpPr>
            <p:cNvPr id="55" name="Straight Arrow Connector 54">
              <a:extLst>
                <a:ext uri="{FF2B5EF4-FFF2-40B4-BE49-F238E27FC236}">
                  <a16:creationId xmlns:a16="http://schemas.microsoft.com/office/drawing/2014/main" id="{DC83482B-D4F0-412F-A635-548EAAAB307D}"/>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CF133992-61C5-4AC4-B479-DA6AAEE4F747}"/>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57" name="TextBox 56">
            <a:extLst>
              <a:ext uri="{FF2B5EF4-FFF2-40B4-BE49-F238E27FC236}">
                <a16:creationId xmlns:a16="http://schemas.microsoft.com/office/drawing/2014/main" id="{11775583-251B-47AF-A049-6AA51C9326EE}"/>
              </a:ext>
            </a:extLst>
          </p:cNvPr>
          <p:cNvSpPr txBox="1"/>
          <p:nvPr/>
        </p:nvSpPr>
        <p:spPr>
          <a:xfrm>
            <a:off x="7882238" y="3593971"/>
            <a:ext cx="178717" cy="507831"/>
          </a:xfrm>
          <a:prstGeom prst="rect">
            <a:avLst/>
          </a:prstGeom>
          <a:noFill/>
        </p:spPr>
        <p:txBody>
          <a:bodyPr wrap="square" rtlCol="0">
            <a:spAutoFit/>
          </a:bodyPr>
          <a:lstStyle/>
          <a:p>
            <a:r>
              <a:rPr lang="en-US" sz="675" b="1" dirty="0">
                <a:solidFill>
                  <a:schemeClr val="accent6"/>
                </a:solidFill>
              </a:rPr>
              <a:t>Test</a:t>
            </a:r>
          </a:p>
        </p:txBody>
      </p:sp>
      <p:sp>
        <p:nvSpPr>
          <p:cNvPr id="58" name="Diamond 57">
            <a:extLst>
              <a:ext uri="{FF2B5EF4-FFF2-40B4-BE49-F238E27FC236}">
                <a16:creationId xmlns:a16="http://schemas.microsoft.com/office/drawing/2014/main" id="{12ED4C3C-F557-48EC-BFD7-2D870704388E}"/>
              </a:ext>
            </a:extLst>
          </p:cNvPr>
          <p:cNvSpPr/>
          <p:nvPr/>
        </p:nvSpPr>
        <p:spPr>
          <a:xfrm>
            <a:off x="8144670" y="3619513"/>
            <a:ext cx="71804" cy="131945"/>
          </a:xfrm>
          <a:prstGeom prst="diamond">
            <a:avLst/>
          </a:prstGeom>
          <a:solidFill>
            <a:srgbClr val="7030A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3" name="AutoShape 1">
            <a:extLst>
              <a:ext uri="{FF2B5EF4-FFF2-40B4-BE49-F238E27FC236}">
                <a16:creationId xmlns:a16="http://schemas.microsoft.com/office/drawing/2014/main" id="{BDCC6AA8-44D9-4A8F-A809-97E60D67E6D8}"/>
              </a:ext>
            </a:extLst>
          </p:cNvPr>
          <p:cNvSpPr>
            <a:spLocks/>
          </p:cNvSpPr>
          <p:nvPr/>
        </p:nvSpPr>
        <p:spPr bwMode="auto">
          <a:xfrm flipH="1">
            <a:off x="1885959" y="4364916"/>
            <a:ext cx="4955984" cy="349198"/>
          </a:xfrm>
          <a:prstGeom prst="roundRect">
            <a:avLst>
              <a:gd name="adj" fmla="val 10065"/>
            </a:avLst>
          </a:prstGeom>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style>
          <a:lnRef idx="0">
            <a:schemeClr val="accent6"/>
          </a:lnRef>
          <a:fillRef idx="3">
            <a:schemeClr val="accent6"/>
          </a:fillRef>
          <a:effectRef idx="3">
            <a:schemeClr val="accent6"/>
          </a:effectRef>
          <a:fontRef idx="minor">
            <a:schemeClr val="lt1"/>
          </a:fontRef>
        </p:style>
        <p:txBody>
          <a:bodyPr lIns="0" tIns="0" rIns="0" bIns="0" anchor="ctr" anchorCtr="0"/>
          <a:lstStyle/>
          <a:p>
            <a:r>
              <a:rPr lang="en-US" sz="900" dirty="0"/>
              <a:t>Allow for continuous process improvement as understanding improves through </a:t>
            </a:r>
            <a:r>
              <a:rPr lang="en-US" sz="900" b="1" dirty="0"/>
              <a:t>magnet testing</a:t>
            </a:r>
          </a:p>
        </p:txBody>
      </p:sp>
    </p:spTree>
    <p:extLst>
      <p:ext uri="{BB962C8B-B14F-4D97-AF65-F5344CB8AC3E}">
        <p14:creationId xmlns:p14="http://schemas.microsoft.com/office/powerpoint/2010/main" val="19096948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animBg="1"/>
      <p:bldP spid="67" grpId="0" animBg="1"/>
      <p:bldP spid="16" grpId="0" animBg="1"/>
      <p:bldP spid="76"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body" sz="quarter" idx="1"/>
          </p:nvPr>
        </p:nvSpPr>
        <p:spPr>
          <a:xfrm>
            <a:off x="344092" y="3668954"/>
            <a:ext cx="6169820" cy="924066"/>
          </a:xfrm>
          <a:prstGeom prst="rect">
            <a:avLst/>
          </a:prstGeom>
        </p:spPr>
        <p:txBody>
          <a:bodyPr/>
          <a:lstStyle/>
          <a:p>
            <a:pPr>
              <a:lnSpc>
                <a:spcPct val="80000"/>
              </a:lnSpc>
              <a:spcBef>
                <a:spcPts val="300"/>
              </a:spcBef>
              <a:defRPr sz="1800"/>
            </a:pPr>
            <a:r>
              <a:rPr lang="en-US" dirty="0"/>
              <a:t>Lucas Brouwer, LBNL</a:t>
            </a:r>
            <a:endParaRPr dirty="0"/>
          </a:p>
        </p:txBody>
      </p:sp>
      <p:sp>
        <p:nvSpPr>
          <p:cNvPr id="145" name="Shape 145"/>
          <p:cNvSpPr/>
          <p:nvPr/>
        </p:nvSpPr>
        <p:spPr>
          <a:xfrm>
            <a:off x="344092" y="1736695"/>
            <a:ext cx="6169820" cy="461665"/>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p>
            <a:pPr algn="ctr">
              <a:defRPr sz="3200">
                <a:solidFill>
                  <a:srgbClr val="FFFFFF"/>
                </a:solidFill>
              </a:defRPr>
            </a:pPr>
            <a:r>
              <a:rPr lang="en-US" sz="2400" dirty="0"/>
              <a:t>Modeling and simulations</a:t>
            </a:r>
          </a:p>
        </p:txBody>
      </p:sp>
    </p:spTree>
    <p:extLst>
      <p:ext uri="{BB962C8B-B14F-4D97-AF65-F5344CB8AC3E}">
        <p14:creationId xmlns:p14="http://schemas.microsoft.com/office/powerpoint/2010/main" val="25028063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6038271" y="2447131"/>
            <a:ext cx="10457" cy="1388745"/>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4455026" y="2447131"/>
            <a:ext cx="10457" cy="1388745"/>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2976270" y="2447131"/>
            <a:ext cx="10457" cy="1388745"/>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1664122" y="2447131"/>
            <a:ext cx="10457" cy="1388745"/>
          </a:xfrm>
          <a:prstGeom prst="line">
            <a:avLst/>
          </a:prstGeom>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677897" y="2504215"/>
            <a:ext cx="1691778" cy="229289"/>
          </a:xfrm>
          <a:prstGeom prst="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13" dirty="0">
                <a:solidFill>
                  <a:schemeClr val="tx1"/>
                </a:solidFill>
              </a:rPr>
              <a:t>2D Multiphysics FEM</a:t>
            </a:r>
          </a:p>
        </p:txBody>
      </p:sp>
      <p:sp>
        <p:nvSpPr>
          <p:cNvPr id="6" name="Rectangle 5"/>
          <p:cNvSpPr/>
          <p:nvPr/>
        </p:nvSpPr>
        <p:spPr>
          <a:xfrm>
            <a:off x="1674580" y="3408230"/>
            <a:ext cx="2761963" cy="263085"/>
          </a:xfrm>
          <a:prstGeom prst="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13" dirty="0">
                <a:solidFill>
                  <a:schemeClr val="tx1"/>
                </a:solidFill>
              </a:rPr>
              <a:t>Extension to 3D </a:t>
            </a:r>
          </a:p>
        </p:txBody>
      </p:sp>
      <p:sp>
        <p:nvSpPr>
          <p:cNvPr id="7" name="Rectangle 6"/>
          <p:cNvSpPr/>
          <p:nvPr/>
        </p:nvSpPr>
        <p:spPr>
          <a:xfrm>
            <a:off x="1674579" y="2784772"/>
            <a:ext cx="2761964" cy="229289"/>
          </a:xfrm>
          <a:prstGeom prst="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13" dirty="0">
                <a:solidFill>
                  <a:schemeClr val="tx1"/>
                </a:solidFill>
              </a:rPr>
              <a:t>Extension to HTS (E-J power law) </a:t>
            </a:r>
          </a:p>
        </p:txBody>
      </p:sp>
      <p:sp>
        <p:nvSpPr>
          <p:cNvPr id="9" name="Rectangle 8"/>
          <p:cNvSpPr/>
          <p:nvPr/>
        </p:nvSpPr>
        <p:spPr>
          <a:xfrm>
            <a:off x="878008" y="3950400"/>
            <a:ext cx="1593143" cy="399706"/>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Simulation of CLIQ for Nb</a:t>
            </a:r>
            <a:r>
              <a:rPr lang="en-US" sz="900" baseline="-25000" dirty="0">
                <a:solidFill>
                  <a:schemeClr val="tx1"/>
                </a:solidFill>
              </a:rPr>
              <a:t>3</a:t>
            </a:r>
            <a:r>
              <a:rPr lang="en-US" sz="900" dirty="0">
                <a:solidFill>
                  <a:schemeClr val="tx1"/>
                </a:solidFill>
              </a:rPr>
              <a:t>Sn and Bi2212 Magnets</a:t>
            </a:r>
          </a:p>
        </p:txBody>
      </p:sp>
      <p:sp>
        <p:nvSpPr>
          <p:cNvPr id="11" name="TextBox 10"/>
          <p:cNvSpPr txBox="1"/>
          <p:nvPr/>
        </p:nvSpPr>
        <p:spPr>
          <a:xfrm>
            <a:off x="677898" y="2167380"/>
            <a:ext cx="6102953" cy="248209"/>
          </a:xfrm>
          <a:prstGeom prst="rect">
            <a:avLst/>
          </a:prstGeom>
          <a:noFill/>
        </p:spPr>
        <p:txBody>
          <a:bodyPr wrap="none" rtlCol="0">
            <a:spAutoFit/>
          </a:bodyPr>
          <a:lstStyle/>
          <a:p>
            <a:r>
              <a:rPr lang="en-US" sz="1013" dirty="0"/>
              <a:t>2017                         2018                         2019                         2020                         2021                         2022  </a:t>
            </a:r>
          </a:p>
        </p:txBody>
      </p:sp>
      <p:sp>
        <p:nvSpPr>
          <p:cNvPr id="17" name="TextBox 16"/>
          <p:cNvSpPr txBox="1"/>
          <p:nvPr/>
        </p:nvSpPr>
        <p:spPr>
          <a:xfrm>
            <a:off x="102309" y="3994623"/>
            <a:ext cx="785793" cy="248209"/>
          </a:xfrm>
          <a:prstGeom prst="rect">
            <a:avLst/>
          </a:prstGeom>
          <a:noFill/>
        </p:spPr>
        <p:txBody>
          <a:bodyPr wrap="none" rtlCol="0">
            <a:spAutoFit/>
          </a:bodyPr>
          <a:lstStyle/>
          <a:p>
            <a:r>
              <a:rPr lang="en-US" sz="1013" b="1" dirty="0">
                <a:solidFill>
                  <a:srgbClr val="0000FF"/>
                </a:solidFill>
              </a:rPr>
              <a:t>Milestones</a:t>
            </a:r>
          </a:p>
        </p:txBody>
      </p:sp>
      <p:sp>
        <p:nvSpPr>
          <p:cNvPr id="20" name="Rectangle 19"/>
          <p:cNvSpPr/>
          <p:nvPr/>
        </p:nvSpPr>
        <p:spPr>
          <a:xfrm>
            <a:off x="2581820" y="3950400"/>
            <a:ext cx="827385" cy="399706"/>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HTS Bulk Benchmark</a:t>
            </a:r>
          </a:p>
        </p:txBody>
      </p:sp>
      <p:sp>
        <p:nvSpPr>
          <p:cNvPr id="22" name="Rectangle 21"/>
          <p:cNvSpPr/>
          <p:nvPr/>
        </p:nvSpPr>
        <p:spPr>
          <a:xfrm>
            <a:off x="3623165" y="3947016"/>
            <a:ext cx="1356303" cy="399706"/>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Fully Coupled HTS+LTS Hybrid Simulation</a:t>
            </a:r>
          </a:p>
        </p:txBody>
      </p:sp>
      <p:sp>
        <p:nvSpPr>
          <p:cNvPr id="23" name="Rectangle 22"/>
          <p:cNvSpPr/>
          <p:nvPr/>
        </p:nvSpPr>
        <p:spPr>
          <a:xfrm>
            <a:off x="2736330" y="3079823"/>
            <a:ext cx="2000250" cy="263085"/>
          </a:xfrm>
          <a:prstGeom prst="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13" dirty="0">
                <a:solidFill>
                  <a:schemeClr val="tx1"/>
                </a:solidFill>
              </a:rPr>
              <a:t>Exploration of new methods for HTS simulation (</a:t>
            </a:r>
            <a:r>
              <a:rPr lang="en-US" sz="1013" dirty="0" err="1">
                <a:solidFill>
                  <a:schemeClr val="tx1"/>
                </a:solidFill>
              </a:rPr>
              <a:t>xFEM</a:t>
            </a:r>
            <a:r>
              <a:rPr lang="en-US" sz="1013" dirty="0">
                <a:solidFill>
                  <a:schemeClr val="tx1"/>
                </a:solidFill>
              </a:rPr>
              <a:t>, etc.)</a:t>
            </a:r>
          </a:p>
        </p:txBody>
      </p:sp>
      <p:sp>
        <p:nvSpPr>
          <p:cNvPr id="24" name="Rectangle 23"/>
          <p:cNvSpPr/>
          <p:nvPr/>
        </p:nvSpPr>
        <p:spPr>
          <a:xfrm>
            <a:off x="5250931" y="3947016"/>
            <a:ext cx="1014413" cy="399706"/>
          </a:xfrm>
          <a:prstGeom prst="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tx1"/>
                </a:solidFill>
              </a:rPr>
              <a:t>Fully Parallelized Multi-physics </a:t>
            </a:r>
          </a:p>
        </p:txBody>
      </p:sp>
      <p:sp>
        <p:nvSpPr>
          <p:cNvPr id="25" name="Rectangle 24"/>
          <p:cNvSpPr/>
          <p:nvPr/>
        </p:nvSpPr>
        <p:spPr>
          <a:xfrm>
            <a:off x="4947579" y="2784772"/>
            <a:ext cx="1425823" cy="886542"/>
          </a:xfrm>
          <a:prstGeom prst="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13" dirty="0">
                <a:solidFill>
                  <a:schemeClr val="tx1"/>
                </a:solidFill>
              </a:rPr>
              <a:t>Extend to leverage DOE HPC resources </a:t>
            </a:r>
          </a:p>
          <a:p>
            <a:pPr algn="ctr"/>
            <a:r>
              <a:rPr lang="en-US" sz="1013" dirty="0">
                <a:solidFill>
                  <a:schemeClr val="tx1"/>
                </a:solidFill>
              </a:rPr>
              <a:t>(clusters, NERSC, etc.)</a:t>
            </a:r>
          </a:p>
        </p:txBody>
      </p:sp>
      <p:sp>
        <p:nvSpPr>
          <p:cNvPr id="26" name="Right Brace 25"/>
          <p:cNvSpPr/>
          <p:nvPr/>
        </p:nvSpPr>
        <p:spPr>
          <a:xfrm>
            <a:off x="4676482" y="2696731"/>
            <a:ext cx="300038" cy="1041200"/>
          </a:xfrm>
          <a:prstGeom prst="rightBrace">
            <a:avLst/>
          </a:prstGeom>
          <a:solidFill>
            <a:schemeClr val="accent6">
              <a:lumMod val="60000"/>
              <a:lumOff val="40000"/>
            </a:schemeClr>
          </a:solidFill>
        </p:spPr>
        <p:style>
          <a:lnRef idx="3">
            <a:schemeClr val="dk1"/>
          </a:lnRef>
          <a:fillRef idx="0">
            <a:schemeClr val="dk1"/>
          </a:fillRef>
          <a:effectRef idx="2">
            <a:schemeClr val="dk1"/>
          </a:effectRef>
          <a:fontRef idx="minor">
            <a:schemeClr val="tx1"/>
          </a:fontRef>
        </p:style>
        <p:txBody>
          <a:bodyPr rtlCol="0" anchor="ctr"/>
          <a:lstStyle/>
          <a:p>
            <a:pPr algn="ctr"/>
            <a:endParaRPr lang="en-US" sz="1013"/>
          </a:p>
        </p:txBody>
      </p:sp>
      <p:sp>
        <p:nvSpPr>
          <p:cNvPr id="28" name="TextBox 27"/>
          <p:cNvSpPr txBox="1"/>
          <p:nvPr/>
        </p:nvSpPr>
        <p:spPr>
          <a:xfrm>
            <a:off x="113284" y="2881998"/>
            <a:ext cx="426720" cy="248209"/>
          </a:xfrm>
          <a:prstGeom prst="rect">
            <a:avLst/>
          </a:prstGeom>
          <a:noFill/>
        </p:spPr>
        <p:txBody>
          <a:bodyPr wrap="none" rtlCol="0">
            <a:spAutoFit/>
          </a:bodyPr>
          <a:lstStyle/>
          <a:p>
            <a:r>
              <a:rPr lang="en-US" sz="1013" b="1" dirty="0">
                <a:solidFill>
                  <a:srgbClr val="0000FF"/>
                </a:solidFill>
              </a:rPr>
              <a:t>Plan</a:t>
            </a:r>
          </a:p>
        </p:txBody>
      </p:sp>
      <p:sp>
        <p:nvSpPr>
          <p:cNvPr id="29" name="TextBox 28"/>
          <p:cNvSpPr txBox="1"/>
          <p:nvPr/>
        </p:nvSpPr>
        <p:spPr>
          <a:xfrm>
            <a:off x="113284" y="954726"/>
            <a:ext cx="6563561" cy="1154162"/>
          </a:xfrm>
          <a:prstGeom prst="rect">
            <a:avLst/>
          </a:prstGeom>
          <a:noFill/>
        </p:spPr>
        <p:txBody>
          <a:bodyPr wrap="square" rtlCol="0">
            <a:spAutoFit/>
          </a:bodyPr>
          <a:lstStyle/>
          <a:p>
            <a:pPr marL="160730" indent="-160730">
              <a:buFontTx/>
              <a:buChar char="-"/>
            </a:pPr>
            <a:r>
              <a:rPr lang="en-US" sz="1050" dirty="0"/>
              <a:t>geometry and material independence allows for widespread use across all MDP labs  (</a:t>
            </a:r>
            <a:r>
              <a:rPr lang="en-US" sz="1050" dirty="0" err="1"/>
              <a:t>Nb-Ti</a:t>
            </a:r>
            <a:r>
              <a:rPr lang="en-US" sz="1050" dirty="0"/>
              <a:t>, Nb</a:t>
            </a:r>
            <a:r>
              <a:rPr lang="en-US" sz="1050" baseline="-25000" dirty="0"/>
              <a:t>3</a:t>
            </a:r>
            <a:r>
              <a:rPr lang="en-US" sz="1050" dirty="0"/>
              <a:t>Sn, Bi2212, REBCO)</a:t>
            </a:r>
          </a:p>
          <a:p>
            <a:pPr marL="160730" indent="-160730">
              <a:buFontTx/>
              <a:buChar char="-"/>
            </a:pPr>
            <a:r>
              <a:rPr lang="en-US" sz="1050" dirty="0"/>
              <a:t>open source allows for understanding and modifying code as desired (shared development)</a:t>
            </a:r>
          </a:p>
          <a:p>
            <a:endParaRPr lang="en-US" sz="600" dirty="0"/>
          </a:p>
          <a:p>
            <a:pPr marL="160730" indent="-160730">
              <a:buFontTx/>
              <a:buChar char="-"/>
            </a:pPr>
            <a:r>
              <a:rPr lang="en-US" sz="1050" dirty="0"/>
              <a:t>enables </a:t>
            </a:r>
          </a:p>
          <a:p>
            <a:pPr marL="417899" lvl="1" indent="-160730">
              <a:buFont typeface="Arial" panose="020B0604020202020204" pitchFamily="34" charset="0"/>
              <a:buChar char="•"/>
            </a:pPr>
            <a:r>
              <a:rPr lang="en-US" sz="1050" dirty="0"/>
              <a:t>design of advanced quench protection systems for HTS and LTS magnets (CLIQ, FLIQ, QCD, + new ideas)</a:t>
            </a:r>
          </a:p>
          <a:p>
            <a:pPr marL="417899" lvl="1" indent="-160730">
              <a:buFont typeface="Arial" panose="020B0604020202020204" pitchFamily="34" charset="0"/>
              <a:buChar char="•"/>
            </a:pPr>
            <a:r>
              <a:rPr lang="en-US" sz="1050" dirty="0"/>
              <a:t>analysis of quench protection for planned hybrid testing (HTS + LTS) </a:t>
            </a:r>
          </a:p>
        </p:txBody>
      </p:sp>
      <p:sp>
        <p:nvSpPr>
          <p:cNvPr id="2" name="Title 1">
            <a:extLst>
              <a:ext uri="{FF2B5EF4-FFF2-40B4-BE49-F238E27FC236}">
                <a16:creationId xmlns:a16="http://schemas.microsoft.com/office/drawing/2014/main" id="{72F6D5C1-9C3C-C34A-A0B8-A01049A4B9F4}"/>
              </a:ext>
            </a:extLst>
          </p:cNvPr>
          <p:cNvSpPr>
            <a:spLocks noGrp="1"/>
          </p:cNvSpPr>
          <p:nvPr>
            <p:ph type="title"/>
          </p:nvPr>
        </p:nvSpPr>
        <p:spPr>
          <a:xfrm>
            <a:off x="0" y="0"/>
            <a:ext cx="6858000" cy="857250"/>
          </a:xfrm>
        </p:spPr>
        <p:txBody>
          <a:bodyPr>
            <a:noAutofit/>
          </a:bodyPr>
          <a:lstStyle/>
          <a:p>
            <a:r>
              <a:rPr lang="en-US" sz="2000" b="1" dirty="0"/>
              <a:t>Goal #1: advanced simulation tools for quench protection of LTS and HTS magnets</a:t>
            </a:r>
            <a:endParaRPr lang="en-US" sz="2000" dirty="0"/>
          </a:p>
        </p:txBody>
      </p:sp>
    </p:spTree>
    <p:extLst>
      <p:ext uri="{BB962C8B-B14F-4D97-AF65-F5344CB8AC3E}">
        <p14:creationId xmlns:p14="http://schemas.microsoft.com/office/powerpoint/2010/main" val="4234505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4943856" y="2491706"/>
            <a:ext cx="10457" cy="1388745"/>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3930842" y="2493814"/>
            <a:ext cx="10457" cy="1388745"/>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1262996" y="2507513"/>
            <a:ext cx="10457" cy="1388745"/>
          </a:xfrm>
          <a:prstGeom prst="line">
            <a:avLst/>
          </a:prstGeom>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1008562" y="2668108"/>
            <a:ext cx="1822689" cy="2984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a:solidFill>
                  <a:schemeClr val="bg1"/>
                </a:solidFill>
              </a:rPr>
              <a:t>Develop 3D ANSYS Mechanical Modelling for CCT</a:t>
            </a:r>
          </a:p>
        </p:txBody>
      </p:sp>
      <p:sp>
        <p:nvSpPr>
          <p:cNvPr id="6" name="Rectangle 5"/>
          <p:cNvSpPr/>
          <p:nvPr/>
        </p:nvSpPr>
        <p:spPr>
          <a:xfrm>
            <a:off x="2005243" y="3060189"/>
            <a:ext cx="1826133" cy="4630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a:solidFill>
                  <a:schemeClr val="bg1"/>
                </a:solidFill>
              </a:rPr>
              <a:t>Design of CCT and solenoid subscale magnets for training studies </a:t>
            </a:r>
          </a:p>
        </p:txBody>
      </p:sp>
      <p:sp>
        <p:nvSpPr>
          <p:cNvPr id="9" name="Rectangle 8"/>
          <p:cNvSpPr/>
          <p:nvPr/>
        </p:nvSpPr>
        <p:spPr>
          <a:xfrm>
            <a:off x="881359" y="4110909"/>
            <a:ext cx="1346444" cy="4740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bg1"/>
                </a:solidFill>
              </a:rPr>
              <a:t>HPC w/Shared Memory for Large 3D Models (up to 50 cores)</a:t>
            </a:r>
          </a:p>
        </p:txBody>
      </p:sp>
      <p:sp>
        <p:nvSpPr>
          <p:cNvPr id="11" name="TextBox 10"/>
          <p:cNvSpPr txBox="1"/>
          <p:nvPr/>
        </p:nvSpPr>
        <p:spPr>
          <a:xfrm>
            <a:off x="909289" y="2227176"/>
            <a:ext cx="6102953" cy="248209"/>
          </a:xfrm>
          <a:prstGeom prst="rect">
            <a:avLst/>
          </a:prstGeom>
          <a:noFill/>
        </p:spPr>
        <p:txBody>
          <a:bodyPr wrap="none" rtlCol="0">
            <a:spAutoFit/>
          </a:bodyPr>
          <a:lstStyle/>
          <a:p>
            <a:r>
              <a:rPr lang="en-US" sz="1013" dirty="0"/>
              <a:t>2017                         2018                         2019                         2020                         2021                         2022  </a:t>
            </a:r>
          </a:p>
        </p:txBody>
      </p:sp>
      <p:sp>
        <p:nvSpPr>
          <p:cNvPr id="17" name="TextBox 16"/>
          <p:cNvSpPr txBox="1"/>
          <p:nvPr/>
        </p:nvSpPr>
        <p:spPr>
          <a:xfrm>
            <a:off x="102309" y="4106761"/>
            <a:ext cx="785793" cy="248209"/>
          </a:xfrm>
          <a:prstGeom prst="rect">
            <a:avLst/>
          </a:prstGeom>
          <a:noFill/>
        </p:spPr>
        <p:txBody>
          <a:bodyPr wrap="none" rtlCol="0">
            <a:spAutoFit/>
          </a:bodyPr>
          <a:lstStyle/>
          <a:p>
            <a:r>
              <a:rPr lang="en-US" sz="1013" b="1" dirty="0">
                <a:solidFill>
                  <a:srgbClr val="0000FF"/>
                </a:solidFill>
              </a:rPr>
              <a:t>Milestones</a:t>
            </a:r>
          </a:p>
        </p:txBody>
      </p:sp>
      <p:sp>
        <p:nvSpPr>
          <p:cNvPr id="20" name="Rectangle 19"/>
          <p:cNvSpPr/>
          <p:nvPr/>
        </p:nvSpPr>
        <p:spPr>
          <a:xfrm>
            <a:off x="4665394" y="4106059"/>
            <a:ext cx="1134530" cy="4788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bg1"/>
                </a:solidFill>
              </a:rPr>
              <a:t>Cohesive Zone Elements, Model Delamination</a:t>
            </a:r>
          </a:p>
        </p:txBody>
      </p:sp>
      <p:sp>
        <p:nvSpPr>
          <p:cNvPr id="28" name="TextBox 27"/>
          <p:cNvSpPr txBox="1"/>
          <p:nvPr/>
        </p:nvSpPr>
        <p:spPr>
          <a:xfrm>
            <a:off x="113284" y="2994136"/>
            <a:ext cx="426720" cy="248209"/>
          </a:xfrm>
          <a:prstGeom prst="rect">
            <a:avLst/>
          </a:prstGeom>
          <a:noFill/>
        </p:spPr>
        <p:txBody>
          <a:bodyPr wrap="none" rtlCol="0">
            <a:spAutoFit/>
          </a:bodyPr>
          <a:lstStyle/>
          <a:p>
            <a:r>
              <a:rPr lang="en-US" sz="1013" b="1" dirty="0">
                <a:solidFill>
                  <a:srgbClr val="0000FF"/>
                </a:solidFill>
              </a:rPr>
              <a:t>Plan</a:t>
            </a:r>
          </a:p>
        </p:txBody>
      </p:sp>
      <p:sp>
        <p:nvSpPr>
          <p:cNvPr id="29" name="TextBox 28"/>
          <p:cNvSpPr txBox="1"/>
          <p:nvPr/>
        </p:nvSpPr>
        <p:spPr>
          <a:xfrm>
            <a:off x="271851" y="993793"/>
            <a:ext cx="6314300" cy="1154162"/>
          </a:xfrm>
          <a:prstGeom prst="rect">
            <a:avLst/>
          </a:prstGeom>
          <a:noFill/>
        </p:spPr>
        <p:txBody>
          <a:bodyPr wrap="square" rtlCol="0">
            <a:spAutoFit/>
          </a:bodyPr>
          <a:lstStyle/>
          <a:p>
            <a:pPr marL="160730" indent="-160730">
              <a:buFontTx/>
              <a:buChar char="-"/>
            </a:pPr>
            <a:r>
              <a:rPr lang="en-US" sz="1050" dirty="0"/>
              <a:t>large forces and brittle conductor makes detailed mechanical design critical for LTS and HTS</a:t>
            </a:r>
          </a:p>
          <a:p>
            <a:pPr marL="160730" indent="-160730">
              <a:buFontTx/>
              <a:buChar char="-"/>
            </a:pPr>
            <a:r>
              <a:rPr lang="en-US" sz="1050" dirty="0"/>
              <a:t>growing emphasis on interface behavior motives new mechanical modeling approaches</a:t>
            </a:r>
          </a:p>
          <a:p>
            <a:endParaRPr lang="en-US" sz="600" dirty="0"/>
          </a:p>
          <a:p>
            <a:pPr marL="160730" indent="-160730">
              <a:buFontTx/>
              <a:buChar char="-"/>
            </a:pPr>
            <a:r>
              <a:rPr lang="en-US" sz="1050" dirty="0"/>
              <a:t>enables </a:t>
            </a:r>
          </a:p>
          <a:p>
            <a:pPr marL="417899" lvl="1" indent="-160730">
              <a:buFont typeface="Arial" panose="020B0604020202020204" pitchFamily="34" charset="0"/>
              <a:buChar char="•"/>
            </a:pPr>
            <a:r>
              <a:rPr lang="en-US" sz="1050" dirty="0"/>
              <a:t>study of interface behavior for CCT, SCT, and other magnets in MDP</a:t>
            </a:r>
          </a:p>
          <a:p>
            <a:pPr marL="417899" lvl="1" indent="-160730">
              <a:buFont typeface="Arial" panose="020B0604020202020204" pitchFamily="34" charset="0"/>
              <a:buChar char="•"/>
            </a:pPr>
            <a:r>
              <a:rPr lang="en-US" sz="1050" dirty="0"/>
              <a:t>identification of potential sources of training (pinpoint for diagnostics in testing)</a:t>
            </a:r>
          </a:p>
          <a:p>
            <a:pPr marL="417899" lvl="1" indent="-160730">
              <a:buFont typeface="Arial" panose="020B0604020202020204" pitchFamily="34" charset="0"/>
              <a:buChar char="•"/>
            </a:pPr>
            <a:r>
              <a:rPr lang="en-US" sz="1050" dirty="0"/>
              <a:t>design of sub-scale and epoxy experiments to probe desired behavior for large magnets  </a:t>
            </a:r>
          </a:p>
        </p:txBody>
      </p:sp>
      <p:sp>
        <p:nvSpPr>
          <p:cNvPr id="30" name="Rectangle 29"/>
          <p:cNvSpPr/>
          <p:nvPr/>
        </p:nvSpPr>
        <p:spPr>
          <a:xfrm>
            <a:off x="3669737" y="3579403"/>
            <a:ext cx="2397633" cy="4045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a:solidFill>
                  <a:schemeClr val="bg1"/>
                </a:solidFill>
              </a:rPr>
              <a:t>Develop techniques for understanding interface behavior</a:t>
            </a:r>
          </a:p>
        </p:txBody>
      </p:sp>
      <p:sp>
        <p:nvSpPr>
          <p:cNvPr id="31" name="Rectangle 30"/>
          <p:cNvSpPr/>
          <p:nvPr/>
        </p:nvSpPr>
        <p:spPr>
          <a:xfrm>
            <a:off x="3273830" y="4110909"/>
            <a:ext cx="1240361" cy="4740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bg1"/>
                </a:solidFill>
              </a:rPr>
              <a:t>Subscale Tests / Feedback</a:t>
            </a:r>
          </a:p>
        </p:txBody>
      </p:sp>
      <p:sp>
        <p:nvSpPr>
          <p:cNvPr id="10" name="TextBox 9"/>
          <p:cNvSpPr txBox="1"/>
          <p:nvPr/>
        </p:nvSpPr>
        <p:spPr>
          <a:xfrm>
            <a:off x="4822564" y="2821161"/>
            <a:ext cx="1221737" cy="559961"/>
          </a:xfrm>
          <a:prstGeom prst="rect">
            <a:avLst/>
          </a:prstGeom>
          <a:solidFill>
            <a:schemeClr val="bg1"/>
          </a:solidFill>
        </p:spPr>
        <p:txBody>
          <a:bodyPr wrap="square" rtlCol="0">
            <a:spAutoFit/>
          </a:bodyPr>
          <a:lstStyle/>
          <a:p>
            <a:r>
              <a:rPr lang="en-US" sz="1013" dirty="0"/>
              <a:t>Strong feedback from subscale and materials testing</a:t>
            </a:r>
          </a:p>
        </p:txBody>
      </p:sp>
      <p:sp>
        <p:nvSpPr>
          <p:cNvPr id="32" name="Curved Right Arrow 31"/>
          <p:cNvSpPr/>
          <p:nvPr/>
        </p:nvSpPr>
        <p:spPr>
          <a:xfrm flipH="1">
            <a:off x="5665618" y="2669681"/>
            <a:ext cx="448874" cy="856659"/>
          </a:xfrm>
          <a:prstGeom prst="curv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13">
              <a:solidFill>
                <a:schemeClr val="tx1"/>
              </a:solidFill>
            </a:endParaRPr>
          </a:p>
        </p:txBody>
      </p:sp>
      <p:sp>
        <p:nvSpPr>
          <p:cNvPr id="8" name="Curved Right Arrow 7"/>
          <p:cNvSpPr/>
          <p:nvPr/>
        </p:nvSpPr>
        <p:spPr>
          <a:xfrm>
            <a:off x="4527334" y="2669681"/>
            <a:ext cx="448874" cy="856659"/>
          </a:xfrm>
          <a:prstGeom prst="curv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13">
              <a:solidFill>
                <a:schemeClr val="tx1"/>
              </a:solidFill>
            </a:endParaRPr>
          </a:p>
        </p:txBody>
      </p:sp>
      <p:sp>
        <p:nvSpPr>
          <p:cNvPr id="2" name="Title 1">
            <a:extLst>
              <a:ext uri="{FF2B5EF4-FFF2-40B4-BE49-F238E27FC236}">
                <a16:creationId xmlns:a16="http://schemas.microsoft.com/office/drawing/2014/main" id="{70C72BAA-763F-6A45-9EE8-BD54B6C35DCE}"/>
              </a:ext>
            </a:extLst>
          </p:cNvPr>
          <p:cNvSpPr>
            <a:spLocks noGrp="1"/>
          </p:cNvSpPr>
          <p:nvPr>
            <p:ph type="title"/>
          </p:nvPr>
        </p:nvSpPr>
        <p:spPr/>
        <p:txBody>
          <a:bodyPr>
            <a:noAutofit/>
          </a:bodyPr>
          <a:lstStyle/>
          <a:p>
            <a:r>
              <a:rPr lang="en-US" sz="2000" b="1" dirty="0"/>
              <a:t>Goal #2: advanced mechanical modelling for magnet design and understanding training</a:t>
            </a:r>
            <a:endParaRPr lang="en-US" sz="2000" dirty="0"/>
          </a:p>
        </p:txBody>
      </p:sp>
    </p:spTree>
    <p:extLst>
      <p:ext uri="{BB962C8B-B14F-4D97-AF65-F5344CB8AC3E}">
        <p14:creationId xmlns:p14="http://schemas.microsoft.com/office/powerpoint/2010/main" val="3192142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03872" y="1902693"/>
            <a:ext cx="6265818" cy="1954381"/>
          </a:xfrm>
          <a:prstGeom prst="rect">
            <a:avLst/>
          </a:prstGeom>
          <a:noFill/>
        </p:spPr>
        <p:txBody>
          <a:bodyPr wrap="none" rtlCol="0">
            <a:spAutoFit/>
          </a:bodyPr>
          <a:lstStyle/>
          <a:p>
            <a:r>
              <a:rPr lang="en-US" sz="1100" b="1" dirty="0"/>
              <a:t>A first list of driving questions (to be continued)</a:t>
            </a:r>
          </a:p>
          <a:p>
            <a:pPr marL="192876" indent="-192876">
              <a:buFont typeface="+mj-lt"/>
              <a:buAutoNum type="arabicPeriod"/>
            </a:pPr>
            <a:r>
              <a:rPr lang="en-US" sz="1100" dirty="0"/>
              <a:t>what is the strain distribution in REBCO tapes during cabling, magnet fabrication, operation </a:t>
            </a:r>
          </a:p>
          <a:p>
            <a:pPr marL="417899" lvl="1" indent="-160730">
              <a:buFont typeface="Arial" panose="020B0604020202020204" pitchFamily="34" charset="0"/>
              <a:buChar char="•"/>
            </a:pPr>
            <a:r>
              <a:rPr lang="en-US" sz="1100" dirty="0"/>
              <a:t>how can we minimize strain induced degradation</a:t>
            </a:r>
          </a:p>
          <a:p>
            <a:pPr marL="417899" lvl="1" indent="-160730">
              <a:buFont typeface="Arial" panose="020B0604020202020204" pitchFamily="34" charset="0"/>
              <a:buChar char="•"/>
            </a:pPr>
            <a:r>
              <a:rPr lang="en-US" sz="1100" dirty="0"/>
              <a:t>what is the impact of cycling Lorentz load and the mechanism of degradation</a:t>
            </a:r>
          </a:p>
          <a:p>
            <a:pPr marL="192876" indent="-192876">
              <a:buFont typeface="+mj-lt"/>
              <a:buAutoNum type="arabicPeriod"/>
            </a:pPr>
            <a:r>
              <a:rPr lang="en-US" sz="1100" dirty="0"/>
              <a:t>how do cable properties affect current distribution (contact resistance, defects, cable architecture) </a:t>
            </a:r>
          </a:p>
          <a:p>
            <a:pPr marL="417899" lvl="1" indent="-160730">
              <a:buFont typeface="Arial" panose="020B0604020202020204" pitchFamily="34" charset="0"/>
              <a:buChar char="•"/>
            </a:pPr>
            <a:r>
              <a:rPr lang="en-US" sz="1100" dirty="0"/>
              <a:t> impacts field quality and quench behavior </a:t>
            </a:r>
          </a:p>
          <a:p>
            <a:pPr marL="192876" indent="-192876">
              <a:buFont typeface="+mj-lt"/>
              <a:buAutoNum type="arabicPeriod"/>
            </a:pPr>
            <a:r>
              <a:rPr lang="en-US" sz="1100" dirty="0"/>
              <a:t>how can we build a feedback loop to conductor/cable vendors</a:t>
            </a:r>
          </a:p>
          <a:p>
            <a:pPr marL="450045" lvl="1" indent="-192876">
              <a:buFont typeface="Arial" panose="020B0604020202020204" pitchFamily="34" charset="0"/>
              <a:buChar char="•"/>
            </a:pPr>
            <a:r>
              <a:rPr lang="en-US" sz="1100" dirty="0"/>
              <a:t>leading to robust HTS cables for HEP/Fusion applications</a:t>
            </a:r>
          </a:p>
          <a:p>
            <a:r>
              <a:rPr lang="en-US" sz="1100" dirty="0"/>
              <a:t>4. ………</a:t>
            </a:r>
          </a:p>
          <a:p>
            <a:pPr marL="417899" lvl="1" indent="-160730">
              <a:buFont typeface="Arial" panose="020B0604020202020204" pitchFamily="34" charset="0"/>
              <a:buChar char="•"/>
            </a:pPr>
            <a:endParaRPr lang="en-US" sz="1100" dirty="0"/>
          </a:p>
          <a:p>
            <a:pPr marL="160730" indent="-160730">
              <a:buFont typeface="Arial" panose="020B0604020202020204" pitchFamily="34" charset="0"/>
              <a:buChar char="•"/>
            </a:pPr>
            <a:endParaRPr lang="en-US" sz="1100" dirty="0"/>
          </a:p>
        </p:txBody>
      </p:sp>
      <p:sp>
        <p:nvSpPr>
          <p:cNvPr id="29" name="TextBox 28"/>
          <p:cNvSpPr txBox="1"/>
          <p:nvPr/>
        </p:nvSpPr>
        <p:spPr>
          <a:xfrm>
            <a:off x="271851" y="987427"/>
            <a:ext cx="6314300" cy="838691"/>
          </a:xfrm>
          <a:prstGeom prst="rect">
            <a:avLst/>
          </a:prstGeom>
          <a:noFill/>
        </p:spPr>
        <p:txBody>
          <a:bodyPr wrap="square" rtlCol="0">
            <a:spAutoFit/>
          </a:bodyPr>
          <a:lstStyle/>
          <a:p>
            <a:pPr marL="160730" indent="-160730">
              <a:buFont typeface="Arial" panose="020B0604020202020204" pitchFamily="34" charset="0"/>
              <a:buChar char="•"/>
            </a:pPr>
            <a:r>
              <a:rPr lang="en-US" sz="1050" dirty="0"/>
              <a:t>MDP is building magnets with HTS cables</a:t>
            </a:r>
          </a:p>
          <a:p>
            <a:pPr marL="160730" indent="-160730">
              <a:buFont typeface="Arial" panose="020B0604020202020204" pitchFamily="34" charset="0"/>
              <a:buChar char="•"/>
            </a:pPr>
            <a:r>
              <a:rPr lang="en-US" sz="1050" dirty="0"/>
              <a:t>current distribution between REBCO tables is already active area of research in MDP (networks models, initial </a:t>
            </a:r>
            <a:r>
              <a:rPr lang="en-US" sz="1100" dirty="0"/>
              <a:t>experiments</a:t>
            </a:r>
            <a:r>
              <a:rPr lang="en-US" sz="1050" dirty="0"/>
              <a:t>, etc.)</a:t>
            </a:r>
          </a:p>
          <a:p>
            <a:pPr marL="160730" indent="-160730">
              <a:buFont typeface="Arial" panose="020B0604020202020204" pitchFamily="34" charset="0"/>
              <a:buChar char="•"/>
            </a:pPr>
            <a:r>
              <a:rPr lang="en-US" sz="1050" dirty="0"/>
              <a:t>strong synergy with fusion efforts, key is to extend/apply for HEP, not replicate</a:t>
            </a:r>
          </a:p>
          <a:p>
            <a:endParaRPr lang="en-US" sz="600" dirty="0"/>
          </a:p>
        </p:txBody>
      </p:sp>
      <p:sp>
        <p:nvSpPr>
          <p:cNvPr id="27" name="TextBox 26"/>
          <p:cNvSpPr txBox="1"/>
          <p:nvPr/>
        </p:nvSpPr>
        <p:spPr>
          <a:xfrm>
            <a:off x="368505" y="3765931"/>
            <a:ext cx="6314300" cy="507831"/>
          </a:xfrm>
          <a:prstGeom prst="rect">
            <a:avLst/>
          </a:prstGeom>
          <a:noFill/>
        </p:spPr>
        <p:txBody>
          <a:bodyPr wrap="square" rtlCol="0">
            <a:spAutoFit/>
          </a:bodyPr>
          <a:lstStyle/>
          <a:p>
            <a:r>
              <a:rPr lang="en-US" sz="1350" b="1" dirty="0">
                <a:solidFill>
                  <a:srgbClr val="0000FF"/>
                </a:solidFill>
              </a:rPr>
              <a:t>Strong input and coordination across labs will help to develop a plan to address these and other driving question (experiment + simulation)</a:t>
            </a:r>
          </a:p>
        </p:txBody>
      </p:sp>
      <p:sp>
        <p:nvSpPr>
          <p:cNvPr id="2" name="Title 1">
            <a:extLst>
              <a:ext uri="{FF2B5EF4-FFF2-40B4-BE49-F238E27FC236}">
                <a16:creationId xmlns:a16="http://schemas.microsoft.com/office/drawing/2014/main" id="{B6D0F821-DA23-EB41-890D-A10304E9E874}"/>
              </a:ext>
            </a:extLst>
          </p:cNvPr>
          <p:cNvSpPr>
            <a:spLocks noGrp="1"/>
          </p:cNvSpPr>
          <p:nvPr>
            <p:ph type="title"/>
          </p:nvPr>
        </p:nvSpPr>
        <p:spPr/>
        <p:txBody>
          <a:bodyPr>
            <a:noAutofit/>
          </a:bodyPr>
          <a:lstStyle/>
          <a:p>
            <a:r>
              <a:rPr lang="en-US" sz="2000" b="1" dirty="0"/>
              <a:t>Goal #3: improved modeling of HTS cable configurations</a:t>
            </a:r>
            <a:endParaRPr lang="en-US" sz="2000" dirty="0"/>
          </a:p>
        </p:txBody>
      </p:sp>
    </p:spTree>
    <p:extLst>
      <p:ext uri="{BB962C8B-B14F-4D97-AF65-F5344CB8AC3E}">
        <p14:creationId xmlns:p14="http://schemas.microsoft.com/office/powerpoint/2010/main" val="1367095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4091" y="2771673"/>
            <a:ext cx="6169819" cy="452842"/>
          </a:xfrm>
        </p:spPr>
        <p:txBody>
          <a:bodyPr/>
          <a:lstStyle/>
          <a:p>
            <a:r>
              <a:rPr lang="en-US" dirty="0"/>
              <a:t>M. </a:t>
            </a:r>
            <a:r>
              <a:rPr lang="en-US" dirty="0" err="1"/>
              <a:t>Marchevsky</a:t>
            </a:r>
            <a:endParaRPr lang="en-US" dirty="0"/>
          </a:p>
        </p:txBody>
      </p:sp>
      <p:sp>
        <p:nvSpPr>
          <p:cNvPr id="4" name="Text Placeholder 3"/>
          <p:cNvSpPr>
            <a:spLocks noGrp="1"/>
          </p:cNvSpPr>
          <p:nvPr>
            <p:ph type="body" sz="quarter" idx="10"/>
          </p:nvPr>
        </p:nvSpPr>
        <p:spPr/>
        <p:txBody>
          <a:bodyPr/>
          <a:lstStyle/>
          <a:p>
            <a:r>
              <a:rPr lang="en-US" dirty="0"/>
              <a:t>Technology development roadmap</a:t>
            </a:r>
          </a:p>
        </p:txBody>
      </p:sp>
    </p:spTree>
    <p:extLst>
      <p:ext uri="{BB962C8B-B14F-4D97-AF65-F5344CB8AC3E}">
        <p14:creationId xmlns:p14="http://schemas.microsoft.com/office/powerpoint/2010/main" val="2422829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3690" y="1565275"/>
            <a:ext cx="5588871" cy="404085"/>
          </a:xfrm>
          <a:prstGeom prst="rect">
            <a:avLst/>
          </a:prstGeom>
          <a:noFill/>
        </p:spPr>
        <p:txBody>
          <a:bodyPr wrap="square" rtlCol="0">
            <a:spAutoFit/>
          </a:bodyPr>
          <a:lstStyle/>
          <a:p>
            <a:pPr algn="just"/>
            <a:r>
              <a:rPr lang="en-US" sz="1013" dirty="0"/>
              <a:t>We have established robust localization capabilities within MDP working on CCT magnets, and also gained unique expertize of disturbance  localization on sponsored projects (FNAL/Mu2e, GE)</a:t>
            </a:r>
          </a:p>
        </p:txBody>
      </p:sp>
      <p:sp>
        <p:nvSpPr>
          <p:cNvPr id="3" name="Title 2"/>
          <p:cNvSpPr>
            <a:spLocks noGrp="1"/>
          </p:cNvSpPr>
          <p:nvPr>
            <p:ph type="title"/>
          </p:nvPr>
        </p:nvSpPr>
        <p:spPr/>
        <p:txBody>
          <a:bodyPr/>
          <a:lstStyle/>
          <a:p>
            <a:r>
              <a:rPr lang="en-US" dirty="0"/>
              <a:t>Nb</a:t>
            </a:r>
            <a:r>
              <a:rPr lang="en-US" baseline="-25000" dirty="0"/>
              <a:t>3</a:t>
            </a:r>
            <a:r>
              <a:rPr lang="en-US" dirty="0"/>
              <a:t>Sn magnet technology (I)</a:t>
            </a:r>
          </a:p>
        </p:txBody>
      </p:sp>
      <p:sp>
        <p:nvSpPr>
          <p:cNvPr id="6" name="TextBox 5"/>
          <p:cNvSpPr txBox="1"/>
          <p:nvPr/>
        </p:nvSpPr>
        <p:spPr>
          <a:xfrm>
            <a:off x="269499" y="2475750"/>
            <a:ext cx="4670189" cy="248209"/>
          </a:xfrm>
          <a:prstGeom prst="rect">
            <a:avLst/>
          </a:prstGeom>
          <a:noFill/>
        </p:spPr>
        <p:txBody>
          <a:bodyPr wrap="none" rtlCol="0">
            <a:spAutoFit/>
          </a:bodyPr>
          <a:lstStyle/>
          <a:p>
            <a:pPr marL="160730" indent="-160730">
              <a:buFont typeface="Wingdings" panose="05000000000000000000" pitchFamily="2" charset="2"/>
              <a:buChar char="§"/>
            </a:pPr>
            <a:r>
              <a:rPr lang="en-US" sz="1013" b="1" dirty="0">
                <a:solidFill>
                  <a:schemeClr val="accent1">
                    <a:lumMod val="50000"/>
                  </a:schemeClr>
                </a:solidFill>
              </a:rPr>
              <a:t>Disturbance spectra and mechanical event type analysis for high-field magnets</a:t>
            </a:r>
          </a:p>
        </p:txBody>
      </p:sp>
      <p:sp>
        <p:nvSpPr>
          <p:cNvPr id="9" name="Rectangle 8"/>
          <p:cNvSpPr/>
          <p:nvPr/>
        </p:nvSpPr>
        <p:spPr>
          <a:xfrm>
            <a:off x="225591" y="1389387"/>
            <a:ext cx="2349041" cy="248209"/>
          </a:xfrm>
          <a:prstGeom prst="rect">
            <a:avLst/>
          </a:prstGeom>
        </p:spPr>
        <p:txBody>
          <a:bodyPr wrap="none">
            <a:spAutoFit/>
          </a:bodyPr>
          <a:lstStyle/>
          <a:p>
            <a:pPr marL="160730" indent="-160730">
              <a:buFont typeface="Wingdings" panose="05000000000000000000" pitchFamily="2" charset="2"/>
              <a:buChar char="§"/>
            </a:pPr>
            <a:r>
              <a:rPr lang="en-US" sz="1013" b="1" dirty="0">
                <a:solidFill>
                  <a:schemeClr val="accent1">
                    <a:lumMod val="50000"/>
                  </a:schemeClr>
                </a:solidFill>
              </a:rPr>
              <a:t>Quench and disturbance localization</a:t>
            </a:r>
          </a:p>
        </p:txBody>
      </p:sp>
      <p:sp>
        <p:nvSpPr>
          <p:cNvPr id="11" name="TextBox 10"/>
          <p:cNvSpPr txBox="1"/>
          <p:nvPr/>
        </p:nvSpPr>
        <p:spPr>
          <a:xfrm>
            <a:off x="675455" y="2685264"/>
            <a:ext cx="5641014" cy="715837"/>
          </a:xfrm>
          <a:prstGeom prst="rect">
            <a:avLst/>
          </a:prstGeom>
          <a:noFill/>
        </p:spPr>
        <p:txBody>
          <a:bodyPr wrap="square" rtlCol="0">
            <a:spAutoFit/>
          </a:bodyPr>
          <a:lstStyle/>
          <a:p>
            <a:pPr algn="just"/>
            <a:r>
              <a:rPr lang="en-US" sz="1013" dirty="0"/>
              <a:t>We have collected very large continuous datasets of mechanical disturbance data on CCT4 / CCT5 for the first time, allowing for statistical and machine learning analysis. We have teamed up with NERSC on developing DL models for unsupervised classification of mechanical events in magnets. Some encouraging early results were presented at MT26.</a:t>
            </a:r>
          </a:p>
        </p:txBody>
      </p:sp>
      <p:sp>
        <p:nvSpPr>
          <p:cNvPr id="17" name="Rectangle 16"/>
          <p:cNvSpPr/>
          <p:nvPr/>
        </p:nvSpPr>
        <p:spPr>
          <a:xfrm>
            <a:off x="675347" y="3346414"/>
            <a:ext cx="5641123" cy="404085"/>
          </a:xfrm>
          <a:prstGeom prst="rect">
            <a:avLst/>
          </a:prstGeom>
        </p:spPr>
        <p:txBody>
          <a:bodyPr wrap="square">
            <a:spAutoFit/>
          </a:bodyPr>
          <a:lstStyle/>
          <a:p>
            <a:pPr marL="160730" indent="-160730" algn="just">
              <a:buFont typeface="Arial" panose="020B0604020202020204" pitchFamily="34" charset="0"/>
              <a:buChar char="•"/>
            </a:pPr>
            <a:r>
              <a:rPr lang="en-US" sz="1013" b="1" dirty="0">
                <a:solidFill>
                  <a:schemeClr val="accent6">
                    <a:lumMod val="50000"/>
                  </a:schemeClr>
                </a:solidFill>
              </a:rPr>
              <a:t>Going forward we will develop a (magnet type-independent) capability to classify disturbances, identify precursors and predict quenches in real time. </a:t>
            </a:r>
          </a:p>
        </p:txBody>
      </p:sp>
      <p:sp>
        <p:nvSpPr>
          <p:cNvPr id="21" name="Rectangle 20"/>
          <p:cNvSpPr/>
          <p:nvPr/>
        </p:nvSpPr>
        <p:spPr>
          <a:xfrm>
            <a:off x="689984" y="1906985"/>
            <a:ext cx="5588851" cy="559961"/>
          </a:xfrm>
          <a:prstGeom prst="rect">
            <a:avLst/>
          </a:prstGeom>
        </p:spPr>
        <p:txBody>
          <a:bodyPr wrap="square">
            <a:spAutoFit/>
          </a:bodyPr>
          <a:lstStyle/>
          <a:p>
            <a:pPr marL="160730" indent="-160730" algn="just">
              <a:buFont typeface="Arial" panose="020B0604020202020204" pitchFamily="34" charset="0"/>
              <a:buChar char="•"/>
            </a:pPr>
            <a:r>
              <a:rPr lang="en-US" sz="1013" b="1" dirty="0">
                <a:solidFill>
                  <a:schemeClr val="accent6">
                    <a:lumMod val="50000"/>
                  </a:schemeClr>
                </a:solidFill>
              </a:rPr>
              <a:t>Complex magnet structures like multi-layer CCTs and cosine-theta magnets like FNAL 15 Tesla dipole are very heterogeneous and therefore require new approaches to disturbance location triangulation</a:t>
            </a:r>
          </a:p>
        </p:txBody>
      </p:sp>
    </p:spTree>
    <p:extLst>
      <p:ext uri="{BB962C8B-B14F-4D97-AF65-F5344CB8AC3E}">
        <p14:creationId xmlns:p14="http://schemas.microsoft.com/office/powerpoint/2010/main" val="353376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Nb</a:t>
            </a:r>
            <a:r>
              <a:rPr lang="en-US" baseline="-25000" dirty="0"/>
              <a:t>3</a:t>
            </a:r>
            <a:r>
              <a:rPr lang="en-US" dirty="0"/>
              <a:t>Sn magnet technology (II)</a:t>
            </a:r>
          </a:p>
        </p:txBody>
      </p:sp>
      <p:sp>
        <p:nvSpPr>
          <p:cNvPr id="3" name="TextBox 2"/>
          <p:cNvSpPr txBox="1"/>
          <p:nvPr/>
        </p:nvSpPr>
        <p:spPr>
          <a:xfrm>
            <a:off x="498365" y="1893035"/>
            <a:ext cx="5978379" cy="600164"/>
          </a:xfrm>
          <a:prstGeom prst="rect">
            <a:avLst/>
          </a:prstGeom>
          <a:noFill/>
        </p:spPr>
        <p:txBody>
          <a:bodyPr wrap="square" rtlCol="0">
            <a:spAutoFit/>
          </a:bodyPr>
          <a:lstStyle/>
          <a:p>
            <a:pPr marL="160730" indent="-160730" algn="just">
              <a:buFont typeface="Arial" panose="020B0604020202020204" pitchFamily="34" charset="0"/>
              <a:buChar char="•"/>
            </a:pPr>
            <a:r>
              <a:rPr lang="en-US" sz="1100" b="1" dirty="0">
                <a:solidFill>
                  <a:schemeClr val="accent6">
                    <a:lumMod val="50000"/>
                  </a:schemeClr>
                </a:solidFill>
              </a:rPr>
              <a:t>Systematic post-test analysis of trained coils vs untrained coils is needed </a:t>
            </a:r>
            <a:r>
              <a:rPr lang="en-US" sz="1100" dirty="0">
                <a:solidFill>
                  <a:schemeClr val="bg2">
                    <a:lumMod val="10000"/>
                  </a:schemeClr>
                </a:solidFill>
              </a:rPr>
              <a:t>to study training-specific changes in the conductor, impregnation material and structural interfaces. </a:t>
            </a:r>
            <a:r>
              <a:rPr lang="en-US" sz="1100" b="1" u="sng" dirty="0">
                <a:solidFill>
                  <a:schemeClr val="accent6">
                    <a:lumMod val="50000"/>
                  </a:schemeClr>
                </a:solidFill>
              </a:rPr>
              <a:t>Identifying physical mechanisms responsible for magnet “memory”</a:t>
            </a:r>
            <a:r>
              <a:rPr lang="en-US" sz="1100" b="1" dirty="0">
                <a:solidFill>
                  <a:schemeClr val="accent6">
                    <a:lumMod val="50000"/>
                  </a:schemeClr>
                </a:solidFill>
              </a:rPr>
              <a:t>.</a:t>
            </a:r>
          </a:p>
        </p:txBody>
      </p:sp>
      <p:sp>
        <p:nvSpPr>
          <p:cNvPr id="4" name="TextBox 3"/>
          <p:cNvSpPr txBox="1"/>
          <p:nvPr/>
        </p:nvSpPr>
        <p:spPr>
          <a:xfrm>
            <a:off x="498365" y="2654751"/>
            <a:ext cx="5974939" cy="600164"/>
          </a:xfrm>
          <a:prstGeom prst="rect">
            <a:avLst/>
          </a:prstGeom>
          <a:noFill/>
        </p:spPr>
        <p:txBody>
          <a:bodyPr wrap="square" rtlCol="0">
            <a:spAutoFit/>
          </a:bodyPr>
          <a:lstStyle/>
          <a:p>
            <a:pPr marL="160730" indent="-160730" algn="just">
              <a:buFont typeface="Arial" panose="020B0604020202020204" pitchFamily="34" charset="0"/>
              <a:buChar char="•"/>
            </a:pPr>
            <a:r>
              <a:rPr lang="en-US" sz="1100" b="1" dirty="0">
                <a:solidFill>
                  <a:schemeClr val="accent6">
                    <a:lumMod val="50000"/>
                  </a:schemeClr>
                </a:solidFill>
              </a:rPr>
              <a:t>Understanding role of plastic deformation, low temperature serrations, and repetitive stress </a:t>
            </a:r>
            <a:r>
              <a:rPr lang="en-US" sz="1100" dirty="0"/>
              <a:t>on conductor performance and degradation in high-field magnets. </a:t>
            </a:r>
            <a:r>
              <a:rPr lang="en-US" sz="1100" b="1" dirty="0"/>
              <a:t>Getting increasingly relevant as we move to higher fields.</a:t>
            </a:r>
          </a:p>
        </p:txBody>
      </p:sp>
      <p:sp>
        <p:nvSpPr>
          <p:cNvPr id="5" name="TextBox 4"/>
          <p:cNvSpPr txBox="1"/>
          <p:nvPr/>
        </p:nvSpPr>
        <p:spPr>
          <a:xfrm>
            <a:off x="237730" y="1396128"/>
            <a:ext cx="5978379" cy="430887"/>
          </a:xfrm>
          <a:prstGeom prst="rect">
            <a:avLst/>
          </a:prstGeom>
          <a:noFill/>
        </p:spPr>
        <p:txBody>
          <a:bodyPr wrap="square" rtlCol="0">
            <a:spAutoFit/>
          </a:bodyPr>
          <a:lstStyle/>
          <a:p>
            <a:pPr marL="160730" indent="-160730">
              <a:buFont typeface="Wingdings" panose="05000000000000000000" pitchFamily="2" charset="2"/>
              <a:buChar char="§"/>
            </a:pPr>
            <a:r>
              <a:rPr lang="en-US" sz="1100" b="1" dirty="0">
                <a:solidFill>
                  <a:schemeClr val="accent1">
                    <a:lumMod val="50000"/>
                  </a:schemeClr>
                </a:solidFill>
              </a:rPr>
              <a:t>Training and degradation analysis: explore physical manifestation of training and repetitive stress at coil and conductor level</a:t>
            </a:r>
          </a:p>
        </p:txBody>
      </p:sp>
      <p:sp>
        <p:nvSpPr>
          <p:cNvPr id="7" name="TextBox 6"/>
          <p:cNvSpPr txBox="1"/>
          <p:nvPr/>
        </p:nvSpPr>
        <p:spPr>
          <a:xfrm>
            <a:off x="435630" y="3456627"/>
            <a:ext cx="5986740" cy="769441"/>
          </a:xfrm>
          <a:prstGeom prst="rect">
            <a:avLst/>
          </a:prstGeom>
          <a:noFill/>
        </p:spPr>
        <p:txBody>
          <a:bodyPr wrap="square" rtlCol="0">
            <a:spAutoFit/>
          </a:bodyPr>
          <a:lstStyle/>
          <a:p>
            <a:pPr marL="160730" indent="-160730" algn="just">
              <a:buFont typeface="Arial" panose="020B0604020202020204" pitchFamily="34" charset="0"/>
              <a:buChar char="•"/>
            </a:pPr>
            <a:r>
              <a:rPr lang="en-US" sz="1100" b="1" dirty="0">
                <a:solidFill>
                  <a:schemeClr val="accent6">
                    <a:lumMod val="50000"/>
                  </a:schemeClr>
                </a:solidFill>
              </a:rPr>
              <a:t>Real-time active acoustic monitoring of structural interfaces </a:t>
            </a:r>
            <a:r>
              <a:rPr lang="en-US" sz="1100" dirty="0"/>
              <a:t>upon current ramping and training was demonstrated for CCT magnets (MT26 presentation). It is a simple and powerful tool for providing feedback on magnet structural integrity in real time during testing, and it will be further improved through use of multi-sensor arrays.</a:t>
            </a:r>
          </a:p>
        </p:txBody>
      </p:sp>
    </p:spTree>
    <p:extLst>
      <p:ext uri="{BB962C8B-B14F-4D97-AF65-F5344CB8AC3E}">
        <p14:creationId xmlns:p14="http://schemas.microsoft.com/office/powerpoint/2010/main" val="119926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order</a:t>
            </a:r>
          </a:p>
        </p:txBody>
      </p:sp>
      <p:sp>
        <p:nvSpPr>
          <p:cNvPr id="3" name="Content Placeholder 2"/>
          <p:cNvSpPr>
            <a:spLocks noGrp="1"/>
          </p:cNvSpPr>
          <p:nvPr>
            <p:ph idx="1"/>
          </p:nvPr>
        </p:nvSpPr>
        <p:spPr>
          <a:xfrm>
            <a:off x="342900" y="1089724"/>
            <a:ext cx="6172200" cy="3394472"/>
          </a:xfrm>
        </p:spPr>
        <p:txBody>
          <a:bodyPr>
            <a:normAutofit fontScale="85000" lnSpcReduction="10000"/>
          </a:bodyPr>
          <a:lstStyle/>
          <a:p>
            <a:r>
              <a:rPr lang="en-US" dirty="0" err="1"/>
              <a:t>Stoyan</a:t>
            </a:r>
            <a:r>
              <a:rPr lang="en-US" dirty="0"/>
              <a:t> – training and diagnostics</a:t>
            </a:r>
          </a:p>
          <a:p>
            <a:r>
              <a:rPr lang="en-US" dirty="0"/>
              <a:t>Joe and Maria - Instrumentation and Quench Protection</a:t>
            </a:r>
          </a:p>
          <a:p>
            <a:r>
              <a:rPr lang="en-US" dirty="0" err="1"/>
              <a:t>Emanuela</a:t>
            </a:r>
            <a:r>
              <a:rPr lang="en-US" dirty="0"/>
              <a:t> et al. -  high-Cp cables to improve magnet training</a:t>
            </a:r>
          </a:p>
          <a:p>
            <a:r>
              <a:rPr lang="en-US" dirty="0"/>
              <a:t>Steve and </a:t>
            </a:r>
            <a:r>
              <a:rPr lang="en-US" dirty="0" err="1"/>
              <a:t>Tengming</a:t>
            </a:r>
            <a:r>
              <a:rPr lang="en-US" dirty="0"/>
              <a:t> - Insulation Systems and Technology R&amp;D </a:t>
            </a:r>
          </a:p>
          <a:p>
            <a:r>
              <a:rPr lang="en-US"/>
              <a:t>…</a:t>
            </a:r>
            <a:endParaRPr lang="en-US" dirty="0"/>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109AC563-2A74-4DF8-8CED-788D1EB7B86E}" type="slidenum">
              <a:rPr lang="en-US" smtClean="0"/>
              <a:t>3</a:t>
            </a:fld>
            <a:endParaRPr lang="en-US"/>
          </a:p>
        </p:txBody>
      </p:sp>
      <p:sp>
        <p:nvSpPr>
          <p:cNvPr id="4" name="Footer Placeholder 3">
            <a:extLst>
              <a:ext uri="{FF2B5EF4-FFF2-40B4-BE49-F238E27FC236}">
                <a16:creationId xmlns:a16="http://schemas.microsoft.com/office/drawing/2014/main" id="{9F3FFCBE-11FD-014B-AC4C-6202CCF40FC9}"/>
              </a:ext>
            </a:extLst>
          </p:cNvPr>
          <p:cNvSpPr>
            <a:spLocks noGrp="1"/>
          </p:cNvSpPr>
          <p:nvPr>
            <p:ph type="ftr" sz="quarter" idx="13"/>
          </p:nvPr>
        </p:nvSpPr>
        <p:spPr/>
        <p:txBody>
          <a:bodyPr/>
          <a:lstStyle/>
          <a:p>
            <a:r>
              <a:rPr lang="en-US" dirty="0"/>
              <a:t>MDP Technology Roadmap Elements</a:t>
            </a:r>
          </a:p>
        </p:txBody>
      </p:sp>
    </p:spTree>
    <p:extLst>
      <p:ext uri="{BB962C8B-B14F-4D97-AF65-F5344CB8AC3E}">
        <p14:creationId xmlns:p14="http://schemas.microsoft.com/office/powerpoint/2010/main" val="1771285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999" y="2953537"/>
            <a:ext cx="5634770" cy="559961"/>
          </a:xfrm>
          <a:prstGeom prst="rect">
            <a:avLst/>
          </a:prstGeom>
        </p:spPr>
        <p:txBody>
          <a:bodyPr wrap="square">
            <a:spAutoFit/>
          </a:bodyPr>
          <a:lstStyle/>
          <a:p>
            <a:pPr marL="160730" indent="-160730" algn="just">
              <a:buFont typeface="Wingdings" panose="05000000000000000000" pitchFamily="2" charset="2"/>
              <a:buChar char="v"/>
            </a:pPr>
            <a:r>
              <a:rPr lang="en-US" sz="1013" dirty="0"/>
              <a:t>Identify and quantify damage along the REBCO tape edges caused by magnetization currents</a:t>
            </a:r>
          </a:p>
          <a:p>
            <a:pPr marL="160730" indent="-160730" algn="just">
              <a:buFont typeface="Wingdings" panose="05000000000000000000" pitchFamily="2" charset="2"/>
              <a:buChar char="v"/>
            </a:pPr>
            <a:r>
              <a:rPr lang="en-US" sz="1013" dirty="0"/>
              <a:t>Identify delamination's and crack formation in tapes due to excessive (repetitive) stress</a:t>
            </a:r>
          </a:p>
          <a:p>
            <a:pPr marL="160730" indent="-160730" algn="just">
              <a:buFont typeface="Wingdings" panose="05000000000000000000" pitchFamily="2" charset="2"/>
              <a:buChar char="v"/>
            </a:pPr>
            <a:r>
              <a:rPr lang="en-US" sz="1013" dirty="0"/>
              <a:t>Detect voids in REBCO layer responsible for local electric field anomalies / excessive flux creep</a:t>
            </a:r>
          </a:p>
        </p:txBody>
      </p:sp>
      <p:sp>
        <p:nvSpPr>
          <p:cNvPr id="3" name="TextBox 2"/>
          <p:cNvSpPr txBox="1"/>
          <p:nvPr/>
        </p:nvSpPr>
        <p:spPr>
          <a:xfrm>
            <a:off x="256463" y="2569090"/>
            <a:ext cx="5702765" cy="248209"/>
          </a:xfrm>
          <a:prstGeom prst="rect">
            <a:avLst/>
          </a:prstGeom>
          <a:noFill/>
        </p:spPr>
        <p:txBody>
          <a:bodyPr wrap="square" rtlCol="0">
            <a:spAutoFit/>
          </a:bodyPr>
          <a:lstStyle/>
          <a:p>
            <a:pPr marL="160730" indent="-160730" algn="just">
              <a:buFont typeface="Arial" panose="020B0604020202020204" pitchFamily="34" charset="0"/>
              <a:buChar char="•"/>
            </a:pPr>
            <a:r>
              <a:rPr lang="en-US" sz="1013" b="1" dirty="0">
                <a:solidFill>
                  <a:schemeClr val="accent1">
                    <a:lumMod val="50000"/>
                  </a:schemeClr>
                </a:solidFill>
              </a:rPr>
              <a:t>Long-term endurance of high-field HTS magnets</a:t>
            </a:r>
          </a:p>
        </p:txBody>
      </p:sp>
      <p:sp>
        <p:nvSpPr>
          <p:cNvPr id="4" name="TextBox 3"/>
          <p:cNvSpPr txBox="1"/>
          <p:nvPr/>
        </p:nvSpPr>
        <p:spPr>
          <a:xfrm>
            <a:off x="753484" y="2756381"/>
            <a:ext cx="2694511" cy="248209"/>
          </a:xfrm>
          <a:prstGeom prst="rect">
            <a:avLst/>
          </a:prstGeom>
          <a:noFill/>
        </p:spPr>
        <p:txBody>
          <a:bodyPr wrap="square" rtlCol="0">
            <a:spAutoFit/>
          </a:bodyPr>
          <a:lstStyle/>
          <a:p>
            <a:pPr algn="just"/>
            <a:r>
              <a:rPr lang="en-US" sz="1013" dirty="0"/>
              <a:t>For now </a:t>
            </a:r>
            <a:r>
              <a:rPr lang="en-US" sz="1013" b="1" dirty="0"/>
              <a:t>there is no diagnostics available to:</a:t>
            </a:r>
          </a:p>
        </p:txBody>
      </p:sp>
      <p:sp>
        <p:nvSpPr>
          <p:cNvPr id="6" name="Rectangle 5"/>
          <p:cNvSpPr/>
          <p:nvPr/>
        </p:nvSpPr>
        <p:spPr>
          <a:xfrm>
            <a:off x="256463" y="3809244"/>
            <a:ext cx="6342582" cy="297646"/>
          </a:xfrm>
          <a:prstGeom prst="rect">
            <a:avLst/>
          </a:prstGeom>
        </p:spPr>
        <p:txBody>
          <a:bodyPr wrap="square">
            <a:spAutoFit/>
          </a:bodyPr>
          <a:lstStyle/>
          <a:p>
            <a:pPr marL="160730" indent="-160730" algn="just">
              <a:lnSpc>
                <a:spcPct val="150000"/>
              </a:lnSpc>
              <a:buFont typeface="Arial" panose="020B0604020202020204" pitchFamily="34" charset="0"/>
              <a:buChar char="•"/>
            </a:pPr>
            <a:r>
              <a:rPr lang="en-US" sz="1013" b="1" dirty="0">
                <a:solidFill>
                  <a:schemeClr val="accent1">
                    <a:lumMod val="50000"/>
                  </a:schemeClr>
                </a:solidFill>
              </a:rPr>
              <a:t>Current sharing in tape stacks and cables, stability margins</a:t>
            </a:r>
          </a:p>
        </p:txBody>
      </p:sp>
      <p:sp>
        <p:nvSpPr>
          <p:cNvPr id="8" name="TextBox 7"/>
          <p:cNvSpPr txBox="1"/>
          <p:nvPr/>
        </p:nvSpPr>
        <p:spPr>
          <a:xfrm>
            <a:off x="776345" y="4195653"/>
            <a:ext cx="5785064" cy="404085"/>
          </a:xfrm>
          <a:prstGeom prst="rect">
            <a:avLst/>
          </a:prstGeom>
          <a:noFill/>
        </p:spPr>
        <p:txBody>
          <a:bodyPr wrap="square" rtlCol="0">
            <a:spAutoFit/>
          </a:bodyPr>
          <a:lstStyle/>
          <a:p>
            <a:pPr marL="160730" indent="-160730" algn="just">
              <a:buFont typeface="Arial" panose="020B0604020202020204" pitchFamily="34" charset="0"/>
              <a:buChar char="•"/>
            </a:pPr>
            <a:r>
              <a:rPr lang="en-US" sz="1013" b="1" dirty="0">
                <a:solidFill>
                  <a:schemeClr val="accent6">
                    <a:lumMod val="50000"/>
                  </a:schemeClr>
                </a:solidFill>
              </a:rPr>
              <a:t>We will develop flexible Hall sensor arrays for visualization and early detection of current redistribution in HTS conductor stacks and cables</a:t>
            </a:r>
          </a:p>
        </p:txBody>
      </p:sp>
      <p:sp>
        <p:nvSpPr>
          <p:cNvPr id="9" name="TextBox 8"/>
          <p:cNvSpPr txBox="1"/>
          <p:nvPr/>
        </p:nvSpPr>
        <p:spPr>
          <a:xfrm>
            <a:off x="759447" y="1814538"/>
            <a:ext cx="5839598" cy="404085"/>
          </a:xfrm>
          <a:prstGeom prst="rect">
            <a:avLst/>
          </a:prstGeom>
          <a:noFill/>
        </p:spPr>
        <p:txBody>
          <a:bodyPr wrap="square" rtlCol="0">
            <a:spAutoFit/>
          </a:bodyPr>
          <a:lstStyle/>
          <a:p>
            <a:pPr marL="160730" indent="-160730" algn="just">
              <a:buFont typeface="Arial" panose="020B0604020202020204" pitchFamily="34" charset="0"/>
              <a:buChar char="•"/>
            </a:pPr>
            <a:r>
              <a:rPr lang="en-US" sz="1013" b="1" dirty="0">
                <a:solidFill>
                  <a:schemeClr val="accent6">
                    <a:lumMod val="50000"/>
                  </a:schemeClr>
                </a:solidFill>
              </a:rPr>
              <a:t>We will develop an integrated portable “plug and play” acoustic QD solution (active sensors + cold FPGA)</a:t>
            </a:r>
          </a:p>
        </p:txBody>
      </p:sp>
      <p:sp>
        <p:nvSpPr>
          <p:cNvPr id="10" name="TextBox 9"/>
          <p:cNvSpPr txBox="1"/>
          <p:nvPr/>
        </p:nvSpPr>
        <p:spPr>
          <a:xfrm>
            <a:off x="932602" y="2133333"/>
            <a:ext cx="5634770" cy="404085"/>
          </a:xfrm>
          <a:prstGeom prst="rect">
            <a:avLst/>
          </a:prstGeom>
          <a:noFill/>
        </p:spPr>
        <p:txBody>
          <a:bodyPr wrap="square" rtlCol="0">
            <a:spAutoFit/>
          </a:bodyPr>
          <a:lstStyle/>
          <a:p>
            <a:pPr algn="just"/>
            <a:r>
              <a:rPr lang="en-US" sz="1013" dirty="0"/>
              <a:t>Technique has already been demonstrated for </a:t>
            </a:r>
            <a:r>
              <a:rPr lang="en-US" sz="1013" dirty="0" err="1"/>
              <a:t>ReBCO</a:t>
            </a:r>
            <a:r>
              <a:rPr lang="en-US" sz="1013" dirty="0"/>
              <a:t>, CORC, Bi-2212 and fusion cables. Synergistic to our deliverables for FES and sponsored projects.</a:t>
            </a:r>
          </a:p>
        </p:txBody>
      </p:sp>
      <p:sp>
        <p:nvSpPr>
          <p:cNvPr id="12" name="Rectangle 11"/>
          <p:cNvSpPr/>
          <p:nvPr/>
        </p:nvSpPr>
        <p:spPr>
          <a:xfrm>
            <a:off x="195128" y="932834"/>
            <a:ext cx="2432397" cy="248209"/>
          </a:xfrm>
          <a:prstGeom prst="rect">
            <a:avLst/>
          </a:prstGeom>
        </p:spPr>
        <p:txBody>
          <a:bodyPr wrap="none">
            <a:spAutoFit/>
          </a:bodyPr>
          <a:lstStyle/>
          <a:p>
            <a:pPr marL="160730" indent="-160730" algn="just">
              <a:buFont typeface="Arial" panose="020B0604020202020204" pitchFamily="34" charset="0"/>
              <a:buChar char="•"/>
            </a:pPr>
            <a:r>
              <a:rPr lang="en-US" sz="1013" b="1" dirty="0">
                <a:solidFill>
                  <a:schemeClr val="accent1">
                    <a:lumMod val="50000"/>
                  </a:schemeClr>
                </a:solidFill>
              </a:rPr>
              <a:t>Robust QD capability for HTS magnets</a:t>
            </a:r>
          </a:p>
        </p:txBody>
      </p:sp>
      <p:sp>
        <p:nvSpPr>
          <p:cNvPr id="13" name="TextBox 12"/>
          <p:cNvSpPr txBox="1"/>
          <p:nvPr/>
        </p:nvSpPr>
        <p:spPr>
          <a:xfrm>
            <a:off x="771526" y="1116789"/>
            <a:ext cx="5795846" cy="715837"/>
          </a:xfrm>
          <a:prstGeom prst="rect">
            <a:avLst/>
          </a:prstGeom>
          <a:noFill/>
        </p:spPr>
        <p:txBody>
          <a:bodyPr wrap="square" rtlCol="0">
            <a:spAutoFit/>
          </a:bodyPr>
          <a:lstStyle/>
          <a:p>
            <a:pPr algn="just"/>
            <a:r>
              <a:rPr lang="en-US" sz="1013" dirty="0"/>
              <a:t>Recent explosive development of various non-voltage QD techniques for HTS has identified new opportunities but also new. </a:t>
            </a:r>
            <a:r>
              <a:rPr lang="en-US" sz="1013" b="1" dirty="0"/>
              <a:t>New paradigm emerged:</a:t>
            </a:r>
            <a:r>
              <a:rPr lang="en-US" sz="1013" dirty="0"/>
              <a:t> rather than detecting quench that is already happening, aim at detecting its early precursors. This will allow to safely turn off the current and </a:t>
            </a:r>
            <a:r>
              <a:rPr lang="en-US" sz="1013" b="1" dirty="0"/>
              <a:t>avoid quenching </a:t>
            </a:r>
            <a:r>
              <a:rPr lang="en-US" sz="1013" dirty="0"/>
              <a:t>altogether. (S. </a:t>
            </a:r>
            <a:r>
              <a:rPr lang="en-US" sz="1013" dirty="0" err="1"/>
              <a:t>Gourlay</a:t>
            </a:r>
            <a:r>
              <a:rPr lang="en-US" sz="1013" dirty="0"/>
              <a:t> - IDSM’01 Workshop, 2019)</a:t>
            </a:r>
          </a:p>
        </p:txBody>
      </p:sp>
      <p:sp>
        <p:nvSpPr>
          <p:cNvPr id="14" name="TextBox 13"/>
          <p:cNvSpPr txBox="1"/>
          <p:nvPr/>
        </p:nvSpPr>
        <p:spPr>
          <a:xfrm>
            <a:off x="744186" y="3499833"/>
            <a:ext cx="4400885" cy="248209"/>
          </a:xfrm>
          <a:prstGeom prst="rect">
            <a:avLst/>
          </a:prstGeom>
          <a:noFill/>
        </p:spPr>
        <p:txBody>
          <a:bodyPr wrap="none" rtlCol="0">
            <a:spAutoFit/>
          </a:bodyPr>
          <a:lstStyle/>
          <a:p>
            <a:pPr marL="160730" indent="-160730">
              <a:buFont typeface="Arial" panose="020B0604020202020204" pitchFamily="34" charset="0"/>
              <a:buChar char="•"/>
            </a:pPr>
            <a:r>
              <a:rPr lang="en-US" sz="1013" b="1" dirty="0">
                <a:solidFill>
                  <a:schemeClr val="accent6">
                    <a:lumMod val="50000"/>
                  </a:schemeClr>
                </a:solidFill>
              </a:rPr>
              <a:t>We will explore new ideas and solutions to address these important topics</a:t>
            </a:r>
          </a:p>
        </p:txBody>
      </p:sp>
      <p:sp>
        <p:nvSpPr>
          <p:cNvPr id="15" name="TextBox 14"/>
          <p:cNvSpPr txBox="1"/>
          <p:nvPr/>
        </p:nvSpPr>
        <p:spPr>
          <a:xfrm>
            <a:off x="753484" y="4025228"/>
            <a:ext cx="4594528" cy="248209"/>
          </a:xfrm>
          <a:prstGeom prst="rect">
            <a:avLst/>
          </a:prstGeom>
          <a:noFill/>
        </p:spPr>
        <p:txBody>
          <a:bodyPr wrap="none" rtlCol="0">
            <a:spAutoFit/>
          </a:bodyPr>
          <a:lstStyle/>
          <a:p>
            <a:r>
              <a:rPr lang="en-US" sz="1013" dirty="0"/>
              <a:t>Crucial for optimization and cost reduction of cables ands well as magnet design</a:t>
            </a:r>
            <a:endParaRPr lang="en-US" sz="1013" b="1" dirty="0"/>
          </a:p>
        </p:txBody>
      </p:sp>
      <p:sp>
        <p:nvSpPr>
          <p:cNvPr id="7" name="Title 6">
            <a:extLst>
              <a:ext uri="{FF2B5EF4-FFF2-40B4-BE49-F238E27FC236}">
                <a16:creationId xmlns:a16="http://schemas.microsoft.com/office/drawing/2014/main" id="{F4F5ACEF-29CC-B34A-BBE3-C88C1F07DEA8}"/>
              </a:ext>
            </a:extLst>
          </p:cNvPr>
          <p:cNvSpPr>
            <a:spLocks noGrp="1"/>
          </p:cNvSpPr>
          <p:nvPr>
            <p:ph type="title"/>
          </p:nvPr>
        </p:nvSpPr>
        <p:spPr/>
        <p:txBody>
          <a:bodyPr/>
          <a:lstStyle/>
          <a:p>
            <a:r>
              <a:rPr lang="en-US" dirty="0"/>
              <a:t>HTS magnet technology</a:t>
            </a:r>
          </a:p>
        </p:txBody>
      </p:sp>
    </p:spTree>
    <p:extLst>
      <p:ext uri="{BB962C8B-B14F-4D97-AF65-F5344CB8AC3E}">
        <p14:creationId xmlns:p14="http://schemas.microsoft.com/office/powerpoint/2010/main" val="3743141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388" y="2417058"/>
            <a:ext cx="2852172" cy="253916"/>
          </a:xfrm>
          <a:prstGeom prst="rect">
            <a:avLst/>
          </a:prstGeom>
          <a:noFill/>
        </p:spPr>
        <p:txBody>
          <a:bodyPr wrap="square" rtlCol="0">
            <a:spAutoFit/>
          </a:bodyPr>
          <a:lstStyle/>
          <a:p>
            <a:pPr marL="160730" indent="-160730">
              <a:buFont typeface="Wingdings" panose="05000000000000000000" pitchFamily="2" charset="2"/>
              <a:buChar char="§"/>
            </a:pPr>
            <a:r>
              <a:rPr lang="en-US" sz="1050" b="1" dirty="0">
                <a:solidFill>
                  <a:schemeClr val="accent1">
                    <a:lumMod val="50000"/>
                  </a:schemeClr>
                </a:solidFill>
              </a:rPr>
              <a:t>Non-rotating magnetic measurement probes</a:t>
            </a:r>
          </a:p>
        </p:txBody>
      </p:sp>
      <p:sp>
        <p:nvSpPr>
          <p:cNvPr id="4" name="TextBox 3"/>
          <p:cNvSpPr txBox="1"/>
          <p:nvPr/>
        </p:nvSpPr>
        <p:spPr>
          <a:xfrm>
            <a:off x="451388" y="1075761"/>
            <a:ext cx="4609275" cy="253916"/>
          </a:xfrm>
          <a:prstGeom prst="rect">
            <a:avLst/>
          </a:prstGeom>
          <a:noFill/>
        </p:spPr>
        <p:txBody>
          <a:bodyPr wrap="none" rtlCol="0">
            <a:spAutoFit/>
          </a:bodyPr>
          <a:lstStyle/>
          <a:p>
            <a:pPr marL="160730" indent="-160730">
              <a:buFont typeface="Wingdings" panose="05000000000000000000" pitchFamily="2" charset="2"/>
              <a:buChar char="§"/>
            </a:pPr>
            <a:r>
              <a:rPr lang="en-US" sz="1050" b="1" dirty="0">
                <a:solidFill>
                  <a:schemeClr val="accent1">
                    <a:lumMod val="50000"/>
                  </a:schemeClr>
                </a:solidFill>
              </a:rPr>
              <a:t>Local probing and control of superconductors using time-reversal acoustics</a:t>
            </a:r>
          </a:p>
        </p:txBody>
      </p:sp>
      <p:sp>
        <p:nvSpPr>
          <p:cNvPr id="6" name="TextBox 5"/>
          <p:cNvSpPr txBox="1"/>
          <p:nvPr/>
        </p:nvSpPr>
        <p:spPr>
          <a:xfrm>
            <a:off x="724785" y="1980311"/>
            <a:ext cx="4004943" cy="253916"/>
          </a:xfrm>
          <a:prstGeom prst="rect">
            <a:avLst/>
          </a:prstGeom>
          <a:noFill/>
        </p:spPr>
        <p:txBody>
          <a:bodyPr wrap="none" rtlCol="0">
            <a:spAutoFit/>
          </a:bodyPr>
          <a:lstStyle/>
          <a:p>
            <a:pPr marL="160730" indent="-160730">
              <a:buFont typeface="Arial" panose="020B0604020202020204" pitchFamily="34" charset="0"/>
              <a:buChar char="•"/>
            </a:pPr>
            <a:r>
              <a:rPr lang="en-US" sz="1050" b="1" dirty="0">
                <a:solidFill>
                  <a:schemeClr val="accent6">
                    <a:lumMod val="50000"/>
                  </a:schemeClr>
                </a:solidFill>
              </a:rPr>
              <a:t>Demonstrating this technique on a CCT subscale is our next goal</a:t>
            </a:r>
          </a:p>
        </p:txBody>
      </p:sp>
      <p:sp>
        <p:nvSpPr>
          <p:cNvPr id="9" name="TextBox 8"/>
          <p:cNvSpPr txBox="1"/>
          <p:nvPr/>
        </p:nvSpPr>
        <p:spPr>
          <a:xfrm>
            <a:off x="733878" y="1346336"/>
            <a:ext cx="5601396" cy="900246"/>
          </a:xfrm>
          <a:prstGeom prst="rect">
            <a:avLst/>
          </a:prstGeom>
          <a:noFill/>
        </p:spPr>
        <p:txBody>
          <a:bodyPr wrap="square" rtlCol="0">
            <a:spAutoFit/>
          </a:bodyPr>
          <a:lstStyle/>
          <a:p>
            <a:pPr algn="just"/>
            <a:r>
              <a:rPr lang="en-US" sz="1050" dirty="0"/>
              <a:t>Focusing of acoustic waves on a specific location inside the coil can be very useful for local probing of mechanical interfaces and temperature variations. It can be also used to  locally deposit mechanical energy into the coil aiming at modifying its training behavior. Room-temperature demonstration have been reported at MT26, small-scale cryogenic experiments are ongoing.</a:t>
            </a:r>
          </a:p>
        </p:txBody>
      </p:sp>
      <p:sp>
        <p:nvSpPr>
          <p:cNvPr id="11" name="TextBox 10"/>
          <p:cNvSpPr txBox="1"/>
          <p:nvPr/>
        </p:nvSpPr>
        <p:spPr>
          <a:xfrm>
            <a:off x="451388" y="3448566"/>
            <a:ext cx="3817392" cy="253916"/>
          </a:xfrm>
          <a:prstGeom prst="rect">
            <a:avLst/>
          </a:prstGeom>
          <a:noFill/>
        </p:spPr>
        <p:txBody>
          <a:bodyPr wrap="none" rtlCol="0">
            <a:spAutoFit/>
          </a:bodyPr>
          <a:lstStyle/>
          <a:p>
            <a:pPr marL="160730" indent="-160730">
              <a:buFont typeface="Wingdings" panose="05000000000000000000" pitchFamily="2" charset="2"/>
              <a:buChar char="§"/>
            </a:pPr>
            <a:r>
              <a:rPr lang="en-US" sz="1050" b="1" dirty="0">
                <a:solidFill>
                  <a:schemeClr val="accent1">
                    <a:lumMod val="50000"/>
                  </a:schemeClr>
                </a:solidFill>
              </a:rPr>
              <a:t>Cryogenic FPGAs for readout and control of quantum sensors</a:t>
            </a:r>
          </a:p>
        </p:txBody>
      </p:sp>
      <p:sp>
        <p:nvSpPr>
          <p:cNvPr id="13" name="TextBox 12"/>
          <p:cNvSpPr txBox="1"/>
          <p:nvPr/>
        </p:nvSpPr>
        <p:spPr>
          <a:xfrm>
            <a:off x="712969" y="3632019"/>
            <a:ext cx="5603488" cy="577081"/>
          </a:xfrm>
          <a:prstGeom prst="rect">
            <a:avLst/>
          </a:prstGeom>
          <a:noFill/>
        </p:spPr>
        <p:txBody>
          <a:bodyPr wrap="square" rtlCol="0">
            <a:spAutoFit/>
          </a:bodyPr>
          <a:lstStyle/>
          <a:p>
            <a:pPr algn="just"/>
            <a:r>
              <a:rPr lang="en-US" sz="1050" dirty="0"/>
              <a:t>Ongoing collaboration with a quantum computing company may bring unique opportunities to MDP in high-frequency cryogenic DAQs and quantum sensors (SQUIDs), helping us with future development of  magnet diagnostics based on magnetic and optical probes.</a:t>
            </a:r>
          </a:p>
        </p:txBody>
      </p:sp>
      <p:sp>
        <p:nvSpPr>
          <p:cNvPr id="14" name="TextBox 13"/>
          <p:cNvSpPr txBox="1"/>
          <p:nvPr/>
        </p:nvSpPr>
        <p:spPr>
          <a:xfrm>
            <a:off x="710903" y="2647383"/>
            <a:ext cx="5622305" cy="738664"/>
          </a:xfrm>
          <a:prstGeom prst="rect">
            <a:avLst/>
          </a:prstGeom>
          <a:noFill/>
        </p:spPr>
        <p:txBody>
          <a:bodyPr wrap="square" rtlCol="0">
            <a:spAutoFit/>
          </a:bodyPr>
          <a:lstStyle/>
          <a:p>
            <a:pPr algn="just"/>
            <a:r>
              <a:rPr lang="en-US" sz="1050" dirty="0"/>
              <a:t>A bulk stationary probe capable of measuring magnetic filed harmonics can be universally useful for the entire accelerator magnet community and benefit the ongoing magnet projects. We want to explore some new ideas in that area, aiming at close collaboration with FNAL for probe development and calibration.</a:t>
            </a:r>
          </a:p>
        </p:txBody>
      </p:sp>
      <p:sp>
        <p:nvSpPr>
          <p:cNvPr id="5" name="Title 4">
            <a:extLst>
              <a:ext uri="{FF2B5EF4-FFF2-40B4-BE49-F238E27FC236}">
                <a16:creationId xmlns:a16="http://schemas.microsoft.com/office/drawing/2014/main" id="{65BE7C96-5B5E-C142-AD13-2C68A6EDB031}"/>
              </a:ext>
            </a:extLst>
          </p:cNvPr>
          <p:cNvSpPr>
            <a:spLocks noGrp="1"/>
          </p:cNvSpPr>
          <p:nvPr>
            <p:ph type="title"/>
          </p:nvPr>
        </p:nvSpPr>
        <p:spPr>
          <a:xfrm>
            <a:off x="1488690" y="1"/>
            <a:ext cx="5170902" cy="663498"/>
          </a:xfrm>
        </p:spPr>
        <p:txBody>
          <a:bodyPr>
            <a:noAutofit/>
          </a:bodyPr>
          <a:lstStyle/>
          <a:p>
            <a:r>
              <a:rPr lang="en-US" sz="2000" dirty="0"/>
              <a:t>Providing unique instrumentation capabilities and new diagnostic tools to the MDP </a:t>
            </a:r>
          </a:p>
        </p:txBody>
      </p:sp>
    </p:spTree>
    <p:extLst>
      <p:ext uri="{BB962C8B-B14F-4D97-AF65-F5344CB8AC3E}">
        <p14:creationId xmlns:p14="http://schemas.microsoft.com/office/powerpoint/2010/main" val="613977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timeline</a:t>
            </a:r>
          </a:p>
        </p:txBody>
      </p:sp>
      <p:graphicFrame>
        <p:nvGraphicFramePr>
          <p:cNvPr id="3" name="Table 2"/>
          <p:cNvGraphicFramePr>
            <a:graphicFrameLocks noGrp="1"/>
          </p:cNvGraphicFramePr>
          <p:nvPr/>
        </p:nvGraphicFramePr>
        <p:xfrm>
          <a:off x="351264" y="1210837"/>
          <a:ext cx="6278833" cy="216171"/>
        </p:xfrm>
        <a:graphic>
          <a:graphicData uri="http://schemas.openxmlformats.org/drawingml/2006/table">
            <a:tbl>
              <a:tblPr firstRow="1" bandRow="1">
                <a:tableStyleId>{5C22544A-7EE6-4342-B048-85BDC9FD1C3A}</a:tableStyleId>
              </a:tblPr>
              <a:tblGrid>
                <a:gridCol w="1430144">
                  <a:extLst>
                    <a:ext uri="{9D8B030D-6E8A-4147-A177-3AD203B41FA5}">
                      <a16:colId xmlns:a16="http://schemas.microsoft.com/office/drawing/2014/main" val="20000"/>
                    </a:ext>
                  </a:extLst>
                </a:gridCol>
                <a:gridCol w="953430">
                  <a:extLst>
                    <a:ext uri="{9D8B030D-6E8A-4147-A177-3AD203B41FA5}">
                      <a16:colId xmlns:a16="http://schemas.microsoft.com/office/drawing/2014/main" val="20001"/>
                    </a:ext>
                  </a:extLst>
                </a:gridCol>
                <a:gridCol w="1172969">
                  <a:extLst>
                    <a:ext uri="{9D8B030D-6E8A-4147-A177-3AD203B41FA5}">
                      <a16:colId xmlns:a16="http://schemas.microsoft.com/office/drawing/2014/main" val="20002"/>
                    </a:ext>
                  </a:extLst>
                </a:gridCol>
                <a:gridCol w="629346">
                  <a:extLst>
                    <a:ext uri="{9D8B030D-6E8A-4147-A177-3AD203B41FA5}">
                      <a16:colId xmlns:a16="http://schemas.microsoft.com/office/drawing/2014/main" val="20003"/>
                    </a:ext>
                  </a:extLst>
                </a:gridCol>
                <a:gridCol w="1046472">
                  <a:extLst>
                    <a:ext uri="{9D8B030D-6E8A-4147-A177-3AD203B41FA5}">
                      <a16:colId xmlns:a16="http://schemas.microsoft.com/office/drawing/2014/main" val="20004"/>
                    </a:ext>
                  </a:extLst>
                </a:gridCol>
                <a:gridCol w="1046472">
                  <a:extLst>
                    <a:ext uri="{9D8B030D-6E8A-4147-A177-3AD203B41FA5}">
                      <a16:colId xmlns:a16="http://schemas.microsoft.com/office/drawing/2014/main" val="20005"/>
                    </a:ext>
                  </a:extLst>
                </a:gridCol>
              </a:tblGrid>
              <a:tr h="216171">
                <a:tc>
                  <a:txBody>
                    <a:bodyPr/>
                    <a:lstStyle/>
                    <a:p>
                      <a:pPr algn="ctr"/>
                      <a:r>
                        <a:rPr lang="en-US" sz="800" dirty="0"/>
                        <a:t>2020</a:t>
                      </a:r>
                    </a:p>
                  </a:txBody>
                  <a:tcPr marL="51435" marR="51435" marT="25718" marB="25718"/>
                </a:tc>
                <a:tc>
                  <a:txBody>
                    <a:bodyPr/>
                    <a:lstStyle/>
                    <a:p>
                      <a:pPr algn="ctr"/>
                      <a:r>
                        <a:rPr lang="en-US" sz="800" dirty="0"/>
                        <a:t>2021</a:t>
                      </a:r>
                    </a:p>
                  </a:txBody>
                  <a:tcPr marL="51435" marR="51435" marT="25718" marB="25718"/>
                </a:tc>
                <a:tc>
                  <a:txBody>
                    <a:bodyPr/>
                    <a:lstStyle/>
                    <a:p>
                      <a:pPr algn="ctr"/>
                      <a:r>
                        <a:rPr lang="en-US" sz="800" dirty="0"/>
                        <a:t>2022</a:t>
                      </a:r>
                    </a:p>
                  </a:txBody>
                  <a:tcPr marL="51435" marR="51435" marT="25718" marB="25718"/>
                </a:tc>
                <a:tc>
                  <a:txBody>
                    <a:bodyPr/>
                    <a:lstStyle/>
                    <a:p>
                      <a:pPr algn="ctr"/>
                      <a:r>
                        <a:rPr lang="en-US" sz="800" dirty="0"/>
                        <a:t>2023</a:t>
                      </a:r>
                    </a:p>
                  </a:txBody>
                  <a:tcPr marL="51435" marR="51435" marT="25718" marB="25718"/>
                </a:tc>
                <a:tc>
                  <a:txBody>
                    <a:bodyPr/>
                    <a:lstStyle/>
                    <a:p>
                      <a:pPr algn="ctr"/>
                      <a:r>
                        <a:rPr lang="en-US" sz="800" dirty="0"/>
                        <a:t>2024</a:t>
                      </a:r>
                    </a:p>
                  </a:txBody>
                  <a:tcPr marL="51435" marR="51435" marT="25718" marB="25718"/>
                </a:tc>
                <a:tc>
                  <a:txBody>
                    <a:bodyPr/>
                    <a:lstStyle/>
                    <a:p>
                      <a:pPr algn="ctr"/>
                      <a:r>
                        <a:rPr lang="en-US" sz="800" dirty="0"/>
                        <a:t>2025</a:t>
                      </a:r>
                    </a:p>
                  </a:txBody>
                  <a:tcPr marL="51435" marR="51435" marT="25718" marB="25718"/>
                </a:tc>
                <a:extLst>
                  <a:ext uri="{0D108BD9-81ED-4DB2-BD59-A6C34878D82A}">
                    <a16:rowId xmlns:a16="http://schemas.microsoft.com/office/drawing/2014/main" val="10000"/>
                  </a:ext>
                </a:extLst>
              </a:tr>
            </a:tbl>
          </a:graphicData>
        </a:graphic>
      </p:graphicFrame>
      <p:sp>
        <p:nvSpPr>
          <p:cNvPr id="8" name="Pentagon 7"/>
          <p:cNvSpPr/>
          <p:nvPr/>
        </p:nvSpPr>
        <p:spPr>
          <a:xfrm>
            <a:off x="351266" y="1470916"/>
            <a:ext cx="846795" cy="388898"/>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a:solidFill>
                  <a:schemeClr val="accent1">
                    <a:lumMod val="50000"/>
                  </a:schemeClr>
                </a:solidFill>
              </a:rPr>
              <a:t>Self-calibrating active acoustic system setup</a:t>
            </a:r>
          </a:p>
        </p:txBody>
      </p:sp>
      <p:sp>
        <p:nvSpPr>
          <p:cNvPr id="9" name="Pentagon 8"/>
          <p:cNvSpPr/>
          <p:nvPr/>
        </p:nvSpPr>
        <p:spPr>
          <a:xfrm>
            <a:off x="758982" y="2522617"/>
            <a:ext cx="1555594" cy="146359"/>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dirty="0">
                <a:solidFill>
                  <a:schemeClr val="accent1">
                    <a:lumMod val="50000"/>
                  </a:schemeClr>
                </a:solidFill>
              </a:rPr>
              <a:t>FPGA-based acoustic QD</a:t>
            </a:r>
          </a:p>
        </p:txBody>
      </p:sp>
      <p:sp>
        <p:nvSpPr>
          <p:cNvPr id="10" name="Pentagon 9"/>
          <p:cNvSpPr/>
          <p:nvPr/>
        </p:nvSpPr>
        <p:spPr>
          <a:xfrm>
            <a:off x="382627" y="2744247"/>
            <a:ext cx="4146162" cy="16936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dirty="0">
                <a:solidFill>
                  <a:schemeClr val="accent1">
                    <a:lumMod val="50000"/>
                  </a:schemeClr>
                </a:solidFill>
              </a:rPr>
              <a:t>ML-based real-time disturbances classifiers / quench predictors</a:t>
            </a:r>
          </a:p>
        </p:txBody>
      </p:sp>
      <p:sp>
        <p:nvSpPr>
          <p:cNvPr id="11" name="Pentagon 10"/>
          <p:cNvSpPr/>
          <p:nvPr/>
        </p:nvSpPr>
        <p:spPr>
          <a:xfrm>
            <a:off x="658621" y="2976331"/>
            <a:ext cx="959702" cy="150542"/>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accent1">
                    <a:lumMod val="50000"/>
                  </a:schemeClr>
                </a:solidFill>
              </a:rPr>
              <a:t>Flexible Hall arrays</a:t>
            </a:r>
          </a:p>
        </p:txBody>
      </p:sp>
      <p:sp>
        <p:nvSpPr>
          <p:cNvPr id="12" name="Pentagon 11"/>
          <p:cNvSpPr/>
          <p:nvPr/>
        </p:nvSpPr>
        <p:spPr>
          <a:xfrm>
            <a:off x="432810" y="3183326"/>
            <a:ext cx="3474997" cy="15681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dirty="0">
                <a:solidFill>
                  <a:schemeClr val="accent1">
                    <a:lumMod val="50000"/>
                  </a:schemeClr>
                </a:solidFill>
              </a:rPr>
              <a:t>Time-reversal acoustics experiments and demonstrations</a:t>
            </a:r>
          </a:p>
        </p:txBody>
      </p:sp>
      <p:sp>
        <p:nvSpPr>
          <p:cNvPr id="13" name="Pentagon 12"/>
          <p:cNvSpPr/>
          <p:nvPr/>
        </p:nvSpPr>
        <p:spPr>
          <a:xfrm>
            <a:off x="1133245" y="3402866"/>
            <a:ext cx="4041619" cy="142177"/>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dirty="0">
                <a:solidFill>
                  <a:schemeClr val="accent1">
                    <a:lumMod val="50000"/>
                  </a:schemeClr>
                </a:solidFill>
              </a:rPr>
              <a:t>HTS stress degradation / crack diagnostics</a:t>
            </a:r>
          </a:p>
        </p:txBody>
      </p:sp>
      <p:sp>
        <p:nvSpPr>
          <p:cNvPr id="14" name="Pentagon 13"/>
          <p:cNvSpPr/>
          <p:nvPr/>
        </p:nvSpPr>
        <p:spPr>
          <a:xfrm>
            <a:off x="1566049" y="3616132"/>
            <a:ext cx="1419690" cy="163086"/>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accent1">
                    <a:lumMod val="50000"/>
                  </a:schemeClr>
                </a:solidFill>
              </a:rPr>
              <a:t>Non-rotating magnetic probe</a:t>
            </a:r>
          </a:p>
        </p:txBody>
      </p:sp>
      <p:sp>
        <p:nvSpPr>
          <p:cNvPr id="15" name="Pentagon 14"/>
          <p:cNvSpPr/>
          <p:nvPr/>
        </p:nvSpPr>
        <p:spPr>
          <a:xfrm>
            <a:off x="775707" y="1903724"/>
            <a:ext cx="1156242" cy="156814"/>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dirty="0">
                <a:solidFill>
                  <a:schemeClr val="accent1">
                    <a:lumMod val="50000"/>
                  </a:schemeClr>
                </a:solidFill>
              </a:rPr>
              <a:t>Advanced localization</a:t>
            </a:r>
          </a:p>
        </p:txBody>
      </p:sp>
      <p:sp>
        <p:nvSpPr>
          <p:cNvPr id="16" name="Pentagon 15"/>
          <p:cNvSpPr/>
          <p:nvPr/>
        </p:nvSpPr>
        <p:spPr>
          <a:xfrm>
            <a:off x="397261" y="3827309"/>
            <a:ext cx="2256032" cy="158904"/>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dirty="0" err="1">
                <a:solidFill>
                  <a:schemeClr val="accent1">
                    <a:lumMod val="50000"/>
                  </a:schemeClr>
                </a:solidFill>
              </a:rPr>
              <a:t>Cryo</a:t>
            </a:r>
            <a:r>
              <a:rPr lang="en-US" sz="788" b="1" dirty="0">
                <a:solidFill>
                  <a:schemeClr val="accent1">
                    <a:lumMod val="50000"/>
                  </a:schemeClr>
                </a:solidFill>
              </a:rPr>
              <a:t> FPGA  and DAQ solutions</a:t>
            </a:r>
          </a:p>
        </p:txBody>
      </p:sp>
      <p:sp>
        <p:nvSpPr>
          <p:cNvPr id="17" name="Pentagon 16"/>
          <p:cNvSpPr/>
          <p:nvPr/>
        </p:nvSpPr>
        <p:spPr>
          <a:xfrm>
            <a:off x="3161372" y="3998758"/>
            <a:ext cx="3211551" cy="150542"/>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dirty="0">
                <a:solidFill>
                  <a:schemeClr val="accent1">
                    <a:lumMod val="50000"/>
                  </a:schemeClr>
                </a:solidFill>
              </a:rPr>
              <a:t>Quantum sensors</a:t>
            </a:r>
          </a:p>
        </p:txBody>
      </p:sp>
      <p:sp>
        <p:nvSpPr>
          <p:cNvPr id="18" name="Pentagon 17"/>
          <p:cNvSpPr/>
          <p:nvPr/>
        </p:nvSpPr>
        <p:spPr>
          <a:xfrm>
            <a:off x="993157" y="2110717"/>
            <a:ext cx="1810679" cy="150542"/>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dirty="0">
                <a:solidFill>
                  <a:schemeClr val="accent1">
                    <a:lumMod val="50000"/>
                  </a:schemeClr>
                </a:solidFill>
              </a:rPr>
              <a:t>Interface monitoring</a:t>
            </a:r>
          </a:p>
        </p:txBody>
      </p:sp>
      <p:sp>
        <p:nvSpPr>
          <p:cNvPr id="19" name="Pentagon 18"/>
          <p:cNvSpPr/>
          <p:nvPr/>
        </p:nvSpPr>
        <p:spPr>
          <a:xfrm>
            <a:off x="380536" y="2296803"/>
            <a:ext cx="5641124" cy="140086"/>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b="1" dirty="0">
                <a:solidFill>
                  <a:schemeClr val="accent1">
                    <a:lumMod val="50000"/>
                  </a:schemeClr>
                </a:solidFill>
              </a:rPr>
              <a:t>Mechanical memory mechanisms</a:t>
            </a:r>
          </a:p>
        </p:txBody>
      </p:sp>
    </p:spTree>
    <p:extLst>
      <p:ext uri="{BB962C8B-B14F-4D97-AF65-F5344CB8AC3E}">
        <p14:creationId xmlns:p14="http://schemas.microsoft.com/office/powerpoint/2010/main" val="1212474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F1B8-EFE4-9144-9741-2C8ADD491831}"/>
              </a:ext>
            </a:extLst>
          </p:cNvPr>
          <p:cNvSpPr>
            <a:spLocks noGrp="1"/>
          </p:cNvSpPr>
          <p:nvPr>
            <p:ph type="title"/>
          </p:nvPr>
        </p:nvSpPr>
        <p:spPr/>
        <p:txBody>
          <a:bodyPr/>
          <a:lstStyle/>
          <a:p>
            <a:r>
              <a:rPr lang="en-US" dirty="0"/>
              <a:t>Backup slides</a:t>
            </a:r>
          </a:p>
        </p:txBody>
      </p:sp>
      <p:sp>
        <p:nvSpPr>
          <p:cNvPr id="3" name="Slide Number Placeholder 2">
            <a:extLst>
              <a:ext uri="{FF2B5EF4-FFF2-40B4-BE49-F238E27FC236}">
                <a16:creationId xmlns:a16="http://schemas.microsoft.com/office/drawing/2014/main" id="{DDCE1BD3-6D52-664E-8F73-DDAA5E8B1E80}"/>
              </a:ext>
            </a:extLst>
          </p:cNvPr>
          <p:cNvSpPr>
            <a:spLocks noGrp="1"/>
          </p:cNvSpPr>
          <p:nvPr>
            <p:ph type="sldNum" sz="quarter" idx="10"/>
          </p:nvPr>
        </p:nvSpPr>
        <p:spPr/>
        <p:txBody>
          <a:bodyPr/>
          <a:lstStyle/>
          <a:p>
            <a:fld id="{B128C41A-7A0A-A74C-A765-4BF8AA94B2BC}" type="slidenum">
              <a:rPr lang="en-US" altLang="en-US" smtClean="0"/>
              <a:pPr/>
              <a:t>33</a:t>
            </a:fld>
            <a:endParaRPr lang="en-US" altLang="en-US"/>
          </a:p>
        </p:txBody>
      </p:sp>
      <p:sp>
        <p:nvSpPr>
          <p:cNvPr id="4" name="Footer Placeholder 3">
            <a:extLst>
              <a:ext uri="{FF2B5EF4-FFF2-40B4-BE49-F238E27FC236}">
                <a16:creationId xmlns:a16="http://schemas.microsoft.com/office/drawing/2014/main" id="{954BA10A-8B1A-7246-AD89-8FE5D66359B2}"/>
              </a:ext>
            </a:extLst>
          </p:cNvPr>
          <p:cNvSpPr>
            <a:spLocks noGrp="1"/>
          </p:cNvSpPr>
          <p:nvPr>
            <p:ph type="ftr" sz="quarter" idx="11"/>
          </p:nvPr>
        </p:nvSpPr>
        <p:spPr/>
        <p:txBody>
          <a:bodyPr/>
          <a:lstStyle/>
          <a:p>
            <a:r>
              <a:rPr lang="en-US"/>
              <a:t>MDP Technology Roadmap Elements</a:t>
            </a:r>
            <a:endParaRPr lang="en-US" dirty="0"/>
          </a:p>
        </p:txBody>
      </p:sp>
      <p:sp>
        <p:nvSpPr>
          <p:cNvPr id="5" name="Content Placeholder 4">
            <a:extLst>
              <a:ext uri="{FF2B5EF4-FFF2-40B4-BE49-F238E27FC236}">
                <a16:creationId xmlns:a16="http://schemas.microsoft.com/office/drawing/2014/main" id="{48593B1A-AB9A-104A-8DA3-5E36EE551AA9}"/>
              </a:ext>
            </a:extLst>
          </p:cNvPr>
          <p:cNvSpPr>
            <a:spLocks noGrp="1"/>
          </p:cNvSpPr>
          <p:nvPr>
            <p:ph sz="quarter" idx="12"/>
          </p:nvPr>
        </p:nvSpPr>
        <p:spPr/>
        <p:txBody>
          <a:bodyPr/>
          <a:lstStyle/>
          <a:p>
            <a:endParaRPr lang="en-US"/>
          </a:p>
        </p:txBody>
      </p:sp>
    </p:spTree>
    <p:extLst>
      <p:ext uri="{BB962C8B-B14F-4D97-AF65-F5344CB8AC3E}">
        <p14:creationId xmlns:p14="http://schemas.microsoft.com/office/powerpoint/2010/main" val="1768685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A574AC-2DBC-DF4C-9B2D-403656C8D5FB}"/>
              </a:ext>
            </a:extLst>
          </p:cNvPr>
          <p:cNvSpPr>
            <a:spLocks noGrp="1"/>
          </p:cNvSpPr>
          <p:nvPr>
            <p:ph type="subTitle" idx="1"/>
          </p:nvPr>
        </p:nvSpPr>
        <p:spPr/>
        <p:txBody>
          <a:bodyPr/>
          <a:lstStyle/>
          <a:p>
            <a:r>
              <a:rPr lang="en-US" dirty="0"/>
              <a:t>Vadim </a:t>
            </a:r>
            <a:r>
              <a:rPr lang="en-US" dirty="0" err="1"/>
              <a:t>Kashikhin</a:t>
            </a:r>
            <a:r>
              <a:rPr lang="en-US" dirty="0"/>
              <a:t>, Vito Lombardo</a:t>
            </a:r>
          </a:p>
          <a:p>
            <a:endParaRPr lang="en-US" dirty="0"/>
          </a:p>
        </p:txBody>
      </p:sp>
      <p:sp>
        <p:nvSpPr>
          <p:cNvPr id="3" name="Text Placeholder 2">
            <a:extLst>
              <a:ext uri="{FF2B5EF4-FFF2-40B4-BE49-F238E27FC236}">
                <a16:creationId xmlns:a16="http://schemas.microsoft.com/office/drawing/2014/main" id="{14B8E8A0-2250-154E-BCA5-6FEE5CF9AC0F}"/>
              </a:ext>
            </a:extLst>
          </p:cNvPr>
          <p:cNvSpPr>
            <a:spLocks noGrp="1"/>
          </p:cNvSpPr>
          <p:nvPr>
            <p:ph type="body" sz="quarter" idx="10"/>
          </p:nvPr>
        </p:nvSpPr>
        <p:spPr/>
        <p:txBody>
          <a:bodyPr/>
          <a:lstStyle/>
          <a:p>
            <a:r>
              <a:rPr lang="en-US" dirty="0"/>
              <a:t>HTS coil development and test in COMB structure</a:t>
            </a:r>
          </a:p>
        </p:txBody>
      </p:sp>
    </p:spTree>
    <p:extLst>
      <p:ext uri="{BB962C8B-B14F-4D97-AF65-F5344CB8AC3E}">
        <p14:creationId xmlns:p14="http://schemas.microsoft.com/office/powerpoint/2010/main" val="1057525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FEE39B-3485-4D49-B59B-52A8C23FD6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5206" y="861109"/>
            <a:ext cx="3921344" cy="3322250"/>
          </a:xfrm>
          <a:prstGeom prst="rect">
            <a:avLst/>
          </a:prstGeom>
        </p:spPr>
      </p:pic>
      <p:sp>
        <p:nvSpPr>
          <p:cNvPr id="2" name="Title 1">
            <a:extLst>
              <a:ext uri="{FF2B5EF4-FFF2-40B4-BE49-F238E27FC236}">
                <a16:creationId xmlns:a16="http://schemas.microsoft.com/office/drawing/2014/main" id="{41B88F6C-0491-4E25-94D6-BEC03401556B}"/>
              </a:ext>
            </a:extLst>
          </p:cNvPr>
          <p:cNvSpPr>
            <a:spLocks noGrp="1"/>
          </p:cNvSpPr>
          <p:nvPr>
            <p:ph type="title"/>
          </p:nvPr>
        </p:nvSpPr>
        <p:spPr/>
        <p:txBody>
          <a:bodyPr/>
          <a:lstStyle/>
          <a:p>
            <a:r>
              <a:rPr lang="en-US" dirty="0"/>
              <a:t>A novel magnet technology (proposed in 2019) -</a:t>
            </a:r>
            <a:br>
              <a:rPr lang="en-US" dirty="0"/>
            </a:br>
            <a:r>
              <a:rPr lang="en-US" dirty="0"/>
              <a:t>Conductor On Molded Barrel (COMB) </a:t>
            </a:r>
          </a:p>
        </p:txBody>
      </p:sp>
      <p:sp>
        <p:nvSpPr>
          <p:cNvPr id="4" name="Date Placeholder 3">
            <a:extLst>
              <a:ext uri="{FF2B5EF4-FFF2-40B4-BE49-F238E27FC236}">
                <a16:creationId xmlns:a16="http://schemas.microsoft.com/office/drawing/2014/main" id="{52C9CD4D-8089-4764-8A0B-E3DF2EB44994}"/>
              </a:ext>
            </a:extLst>
          </p:cNvPr>
          <p:cNvSpPr>
            <a:spLocks noGrp="1"/>
          </p:cNvSpPr>
          <p:nvPr>
            <p:ph type="dt" sz="half" idx="10"/>
          </p:nvPr>
        </p:nvSpPr>
        <p:spPr>
          <a:xfrm>
            <a:off x="4837510" y="4886325"/>
            <a:ext cx="807244" cy="180975"/>
          </a:xfrm>
          <a:prstGeom prst="rect">
            <a:avLst/>
          </a:prstGeom>
        </p:spPr>
        <p:txBody>
          <a:bodyPr vert="horz" wrap="square" lIns="0" tIns="0" rIns="0" bIns="0" numCol="1" anchor="t" anchorCtr="0" compatLnSpc="1">
            <a:prstTxWarp prst="textNoShape">
              <a:avLst/>
            </a:prstTxWarp>
          </a:bodyPr>
          <a:lstStyle>
            <a:defPPr>
              <a:defRPr lang="en-US"/>
            </a:defPPr>
            <a:lvl1pPr algn="r" defTabSz="342892" rtl="0" fontAlgn="base">
              <a:spcBef>
                <a:spcPct val="0"/>
              </a:spcBef>
              <a:spcAft>
                <a:spcPct val="0"/>
              </a:spcAft>
              <a:defRPr sz="900" kern="1200">
                <a:solidFill>
                  <a:srgbClr val="004C97"/>
                </a:solidFill>
                <a:latin typeface="Helvetica" panose="020B0604020202020204" pitchFamily="34" charset="0"/>
                <a:ea typeface="Geneva" pitchFamily="121" charset="-128"/>
                <a:cs typeface="+mn-cs"/>
              </a:defRPr>
            </a:lvl1pPr>
            <a:lvl2pPr marL="342892"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2pPr>
            <a:lvl3pPr marL="685783"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3pPr>
            <a:lvl4pPr marL="1028675"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4pPr>
            <a:lvl5pPr marL="1371566"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5pPr>
            <a:lvl6pPr marL="1714457" algn="l" defTabSz="685783" rtl="0" eaLnBrk="1" latinLnBrk="0" hangingPunct="1">
              <a:defRPr sz="1800" kern="1200">
                <a:solidFill>
                  <a:schemeClr val="tx1"/>
                </a:solidFill>
                <a:latin typeface="Calibri" panose="020F0502020204030204" pitchFamily="34" charset="0"/>
                <a:ea typeface="Geneva" pitchFamily="121" charset="-128"/>
                <a:cs typeface="+mn-cs"/>
              </a:defRPr>
            </a:lvl6pPr>
            <a:lvl7pPr marL="2057348" algn="l" defTabSz="685783" rtl="0" eaLnBrk="1" latinLnBrk="0" hangingPunct="1">
              <a:defRPr sz="1800" kern="1200">
                <a:solidFill>
                  <a:schemeClr val="tx1"/>
                </a:solidFill>
                <a:latin typeface="Calibri" panose="020F0502020204030204" pitchFamily="34" charset="0"/>
                <a:ea typeface="Geneva" pitchFamily="121" charset="-128"/>
                <a:cs typeface="+mn-cs"/>
              </a:defRPr>
            </a:lvl7pPr>
            <a:lvl8pPr marL="2400240" algn="l" defTabSz="685783" rtl="0" eaLnBrk="1" latinLnBrk="0" hangingPunct="1">
              <a:defRPr sz="1800" kern="1200">
                <a:solidFill>
                  <a:schemeClr val="tx1"/>
                </a:solidFill>
                <a:latin typeface="Calibri" panose="020F0502020204030204" pitchFamily="34" charset="0"/>
                <a:ea typeface="Geneva" pitchFamily="121" charset="-128"/>
                <a:cs typeface="+mn-cs"/>
              </a:defRPr>
            </a:lvl8pPr>
            <a:lvl9pPr marL="2743132" algn="l" defTabSz="685783" rtl="0" eaLnBrk="1" latinLnBrk="0" hangingPunct="1">
              <a:defRPr sz="1800" kern="1200">
                <a:solidFill>
                  <a:schemeClr val="tx1"/>
                </a:solidFill>
                <a:latin typeface="Calibri" panose="020F0502020204030204" pitchFamily="34" charset="0"/>
                <a:ea typeface="Geneva" pitchFamily="121" charset="-128"/>
                <a:cs typeface="+mn-cs"/>
              </a:defRPr>
            </a:lvl9pPr>
          </a:lstStyle>
          <a:p>
            <a:r>
              <a:rPr lang="en-US" altLang="en-US"/>
              <a:t>10/09/2019</a:t>
            </a:r>
          </a:p>
        </p:txBody>
      </p:sp>
      <p:sp>
        <p:nvSpPr>
          <p:cNvPr id="5" name="Footer Placeholder 4">
            <a:extLst>
              <a:ext uri="{FF2B5EF4-FFF2-40B4-BE49-F238E27FC236}">
                <a16:creationId xmlns:a16="http://schemas.microsoft.com/office/drawing/2014/main" id="{C62CA290-7D9C-4FFD-BF98-C5526EA80E59}"/>
              </a:ext>
            </a:extLst>
          </p:cNvPr>
          <p:cNvSpPr>
            <a:spLocks noGrp="1"/>
          </p:cNvSpPr>
          <p:nvPr>
            <p:ph type="ftr" sz="quarter" idx="11"/>
          </p:nvPr>
        </p:nvSpPr>
        <p:spPr>
          <a:xfrm>
            <a:off x="604838" y="4886325"/>
            <a:ext cx="4030266" cy="180975"/>
          </a:xfrm>
          <a:prstGeom prst="rect">
            <a:avLst/>
          </a:prstGeom>
        </p:spPr>
        <p:txBody>
          <a:bodyPr lIns="0" tIns="0" rIns="0" bIns="0" anchor="t" anchorCtr="0"/>
          <a:lstStyle>
            <a:defPPr>
              <a:defRPr lang="en-US"/>
            </a:defPPr>
            <a:lvl1pPr marL="0" algn="l" defTabSz="342892" rtl="0" fontAlgn="base">
              <a:spcBef>
                <a:spcPct val="0"/>
              </a:spcBef>
              <a:spcAft>
                <a:spcPct val="0"/>
              </a:spcAft>
              <a:defRPr sz="900" kern="1200" dirty="0" smtClean="0">
                <a:solidFill>
                  <a:srgbClr val="004C97"/>
                </a:solidFill>
                <a:latin typeface="Helvetica"/>
                <a:ea typeface="ＭＳ Ｐゴシック" charset="0"/>
                <a:cs typeface="ＭＳ Ｐゴシック" charset="0"/>
              </a:defRPr>
            </a:lvl1pPr>
            <a:lvl2pPr marL="342892"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2pPr>
            <a:lvl3pPr marL="685783"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3pPr>
            <a:lvl4pPr marL="1028675"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4pPr>
            <a:lvl5pPr marL="1371566"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5pPr>
            <a:lvl6pPr marL="1714457" algn="l" defTabSz="685783" rtl="0" eaLnBrk="1" latinLnBrk="0" hangingPunct="1">
              <a:defRPr sz="1800" kern="1200">
                <a:solidFill>
                  <a:schemeClr val="tx1"/>
                </a:solidFill>
                <a:latin typeface="Calibri" panose="020F0502020204030204" pitchFamily="34" charset="0"/>
                <a:ea typeface="Geneva" pitchFamily="121" charset="-128"/>
                <a:cs typeface="+mn-cs"/>
              </a:defRPr>
            </a:lvl6pPr>
            <a:lvl7pPr marL="2057348" algn="l" defTabSz="685783" rtl="0" eaLnBrk="1" latinLnBrk="0" hangingPunct="1">
              <a:defRPr sz="1800" kern="1200">
                <a:solidFill>
                  <a:schemeClr val="tx1"/>
                </a:solidFill>
                <a:latin typeface="Calibri" panose="020F0502020204030204" pitchFamily="34" charset="0"/>
                <a:ea typeface="Geneva" pitchFamily="121" charset="-128"/>
                <a:cs typeface="+mn-cs"/>
              </a:defRPr>
            </a:lvl7pPr>
            <a:lvl8pPr marL="2400240" algn="l" defTabSz="685783" rtl="0" eaLnBrk="1" latinLnBrk="0" hangingPunct="1">
              <a:defRPr sz="1800" kern="1200">
                <a:solidFill>
                  <a:schemeClr val="tx1"/>
                </a:solidFill>
                <a:latin typeface="Calibri" panose="020F0502020204030204" pitchFamily="34" charset="0"/>
                <a:ea typeface="Geneva" pitchFamily="121" charset="-128"/>
                <a:cs typeface="+mn-cs"/>
              </a:defRPr>
            </a:lvl8pPr>
            <a:lvl9pPr marL="2743132" algn="l" defTabSz="685783" rtl="0" eaLnBrk="1" latinLnBrk="0" hangingPunct="1">
              <a:defRPr sz="1800" kern="1200">
                <a:solidFill>
                  <a:schemeClr val="tx1"/>
                </a:solidFill>
                <a:latin typeface="Calibri" panose="020F0502020204030204" pitchFamily="34" charset="0"/>
                <a:ea typeface="Geneva" pitchFamily="121" charset="-128"/>
                <a:cs typeface="+mn-cs"/>
              </a:defRPr>
            </a:lvl9pPr>
          </a:lstStyle>
          <a:p>
            <a:pPr>
              <a:defRPr/>
            </a:pPr>
            <a:r>
              <a:rPr lang="en-US"/>
              <a:t>MDP meeting</a:t>
            </a:r>
            <a:endParaRPr lang="en-US" b="1" dirty="0"/>
          </a:p>
        </p:txBody>
      </p:sp>
      <p:sp>
        <p:nvSpPr>
          <p:cNvPr id="6" name="Slide Number Placeholder 5">
            <a:extLst>
              <a:ext uri="{FF2B5EF4-FFF2-40B4-BE49-F238E27FC236}">
                <a16:creationId xmlns:a16="http://schemas.microsoft.com/office/drawing/2014/main" id="{2B81C0D3-6695-434F-841B-A4B4E7197DE4}"/>
              </a:ext>
            </a:extLst>
          </p:cNvPr>
          <p:cNvSpPr>
            <a:spLocks noGrp="1"/>
          </p:cNvSpPr>
          <p:nvPr>
            <p:ph type="sldNum" sz="quarter" idx="12"/>
          </p:nvPr>
        </p:nvSpPr>
        <p:spPr/>
        <p:txBody>
          <a:bodyPr/>
          <a:lstStyle/>
          <a:p>
            <a:fld id="{52E9C158-AEF1-41A2-A6CE-6F0BAB305EFD}" type="slidenum">
              <a:rPr lang="en-US" altLang="en-US" smtClean="0"/>
              <a:pPr/>
              <a:t>35</a:t>
            </a:fld>
            <a:endParaRPr lang="en-US" altLang="en-US"/>
          </a:p>
        </p:txBody>
      </p:sp>
      <p:pic>
        <p:nvPicPr>
          <p:cNvPr id="8" name="Picture 7">
            <a:extLst>
              <a:ext uri="{FF2B5EF4-FFF2-40B4-BE49-F238E27FC236}">
                <a16:creationId xmlns:a16="http://schemas.microsoft.com/office/drawing/2014/main" id="{F74D5528-982A-431E-B2BC-D561B279B2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27"/>
          <a:stretch/>
        </p:blipFill>
        <p:spPr>
          <a:xfrm>
            <a:off x="4004187" y="613283"/>
            <a:ext cx="2682363" cy="1605270"/>
          </a:xfrm>
          <a:prstGeom prst="rect">
            <a:avLst/>
          </a:prstGeom>
        </p:spPr>
      </p:pic>
      <p:pic>
        <p:nvPicPr>
          <p:cNvPr id="15" name="Picture 14">
            <a:extLst>
              <a:ext uri="{FF2B5EF4-FFF2-40B4-BE49-F238E27FC236}">
                <a16:creationId xmlns:a16="http://schemas.microsoft.com/office/drawing/2014/main" id="{70A37BFA-0E75-4EAE-A3BE-85F6EE9FAF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80083">
            <a:off x="2337528" y="2761144"/>
            <a:ext cx="2766221" cy="1556000"/>
          </a:xfrm>
          <a:prstGeom prst="rect">
            <a:avLst/>
          </a:prstGeom>
        </p:spPr>
      </p:pic>
      <p:pic>
        <p:nvPicPr>
          <p:cNvPr id="13" name="Picture 12" descr="D:\Project\HFM\COMB\IPAC pictures\F2_2.png">
            <a:extLst>
              <a:ext uri="{FF2B5EF4-FFF2-40B4-BE49-F238E27FC236}">
                <a16:creationId xmlns:a16="http://schemas.microsoft.com/office/drawing/2014/main" id="{F735B8FE-6208-4F2D-83DD-E9C62A73A7FC}"/>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93283" y="2951213"/>
            <a:ext cx="2082848" cy="1697614"/>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A5E41674-EE3C-45C7-890A-AFBCDFC37335}"/>
              </a:ext>
            </a:extLst>
          </p:cNvPr>
          <p:cNvSpPr txBox="1"/>
          <p:nvPr/>
        </p:nvSpPr>
        <p:spPr>
          <a:xfrm>
            <a:off x="265617" y="649983"/>
            <a:ext cx="1444819" cy="300082"/>
          </a:xfrm>
          <a:prstGeom prst="rect">
            <a:avLst/>
          </a:prstGeom>
          <a:noFill/>
        </p:spPr>
        <p:txBody>
          <a:bodyPr wrap="none" rtlCol="0">
            <a:spAutoFit/>
          </a:bodyPr>
          <a:lstStyle/>
          <a:p>
            <a:r>
              <a:rPr lang="en-US" sz="1350" dirty="0"/>
              <a:t>Magnetic field (T)</a:t>
            </a:r>
          </a:p>
        </p:txBody>
      </p:sp>
      <p:sp>
        <p:nvSpPr>
          <p:cNvPr id="16" name="TextBox 15">
            <a:extLst>
              <a:ext uri="{FF2B5EF4-FFF2-40B4-BE49-F238E27FC236}">
                <a16:creationId xmlns:a16="http://schemas.microsoft.com/office/drawing/2014/main" id="{1D8BA393-D002-466D-88B4-43E48BDB1904}"/>
              </a:ext>
            </a:extLst>
          </p:cNvPr>
          <p:cNvSpPr txBox="1"/>
          <p:nvPr/>
        </p:nvSpPr>
        <p:spPr>
          <a:xfrm>
            <a:off x="93283" y="2674213"/>
            <a:ext cx="1905330" cy="300082"/>
          </a:xfrm>
          <a:prstGeom prst="rect">
            <a:avLst/>
          </a:prstGeom>
          <a:noFill/>
        </p:spPr>
        <p:txBody>
          <a:bodyPr wrap="none" rtlCol="0">
            <a:spAutoFit/>
          </a:bodyPr>
          <a:lstStyle/>
          <a:p>
            <a:r>
              <a:rPr lang="en-US" sz="1350" dirty="0"/>
              <a:t>Equivalent stress (MPa)</a:t>
            </a:r>
          </a:p>
        </p:txBody>
      </p:sp>
      <p:grpSp>
        <p:nvGrpSpPr>
          <p:cNvPr id="19" name="Group 18">
            <a:extLst>
              <a:ext uri="{FF2B5EF4-FFF2-40B4-BE49-F238E27FC236}">
                <a16:creationId xmlns:a16="http://schemas.microsoft.com/office/drawing/2014/main" id="{FF238CD3-10B3-4CCC-A7EA-3465B1CB310E}"/>
              </a:ext>
            </a:extLst>
          </p:cNvPr>
          <p:cNvGrpSpPr/>
          <p:nvPr/>
        </p:nvGrpSpPr>
        <p:grpSpPr>
          <a:xfrm>
            <a:off x="93283" y="885387"/>
            <a:ext cx="2025812" cy="1739490"/>
            <a:chOff x="124375" y="1180516"/>
            <a:chExt cx="2701083" cy="2319320"/>
          </a:xfrm>
        </p:grpSpPr>
        <p:pic>
          <p:nvPicPr>
            <p:cNvPr id="12" name="Picture 11" descr="D:\Project\HFM\COMB\IPAC pictures\F1_2.png">
              <a:extLst>
                <a:ext uri="{FF2B5EF4-FFF2-40B4-BE49-F238E27FC236}">
                  <a16:creationId xmlns:a16="http://schemas.microsoft.com/office/drawing/2014/main" id="{21DD1D74-DD81-433B-89D0-36DA1BC4183A}"/>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124375" y="1212739"/>
              <a:ext cx="2297304" cy="2254874"/>
            </a:xfrm>
            <a:prstGeom prst="rect">
              <a:avLst/>
            </a:prstGeom>
            <a:noFill/>
            <a:ln>
              <a:noFill/>
            </a:ln>
            <a:extLst>
              <a:ext uri="{53640926-AAD7-44D8-BBD7-CCE9431645EC}">
                <a14:shadowObscured xmlns:a14="http://schemas.microsoft.com/office/drawing/2010/main"/>
              </a:ext>
            </a:extLst>
          </p:spPr>
        </p:pic>
        <p:pic>
          <p:nvPicPr>
            <p:cNvPr id="17" name="Picture 16" descr="D:\Project\HFM\COMB\IPAC pictures\F1_4.png">
              <a:extLst>
                <a:ext uri="{FF2B5EF4-FFF2-40B4-BE49-F238E27FC236}">
                  <a16:creationId xmlns:a16="http://schemas.microsoft.com/office/drawing/2014/main" id="{BC880D22-34CE-4E7B-98BC-180328CBB5A2}"/>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2468965" y="1180516"/>
              <a:ext cx="356493" cy="2319320"/>
            </a:xfrm>
            <a:prstGeom prst="rect">
              <a:avLst/>
            </a:prstGeom>
            <a:noFill/>
            <a:ln>
              <a:noFill/>
            </a:ln>
            <a:extLst>
              <a:ext uri="{53640926-AAD7-44D8-BBD7-CCE9431645EC}">
                <a14:shadowObscured xmlns:a14="http://schemas.microsoft.com/office/drawing/2010/main"/>
              </a:ext>
            </a:extLst>
          </p:spPr>
        </p:pic>
      </p:grpSp>
      <p:sp>
        <p:nvSpPr>
          <p:cNvPr id="14" name="Rectangle 13">
            <a:extLst>
              <a:ext uri="{FF2B5EF4-FFF2-40B4-BE49-F238E27FC236}">
                <a16:creationId xmlns:a16="http://schemas.microsoft.com/office/drawing/2014/main" id="{12576C67-9848-4EA4-9B46-6E186993191A}"/>
              </a:ext>
            </a:extLst>
          </p:cNvPr>
          <p:cNvSpPr/>
          <p:nvPr/>
        </p:nvSpPr>
        <p:spPr>
          <a:xfrm>
            <a:off x="5394488" y="4165581"/>
            <a:ext cx="1450397" cy="507831"/>
          </a:xfrm>
          <a:prstGeom prst="rect">
            <a:avLst/>
          </a:prstGeom>
        </p:spPr>
        <p:txBody>
          <a:bodyPr wrap="none">
            <a:spAutoFit/>
          </a:bodyPr>
          <a:lstStyle/>
          <a:p>
            <a:r>
              <a:rPr lang="en-US" sz="1350" dirty="0"/>
              <a:t>Double-COMB </a:t>
            </a:r>
          </a:p>
          <a:p>
            <a:r>
              <a:rPr lang="en-US" sz="1350" dirty="0"/>
              <a:t>support structure</a:t>
            </a:r>
          </a:p>
        </p:txBody>
      </p:sp>
      <p:sp>
        <p:nvSpPr>
          <p:cNvPr id="18" name="Rectangle 17">
            <a:extLst>
              <a:ext uri="{FF2B5EF4-FFF2-40B4-BE49-F238E27FC236}">
                <a16:creationId xmlns:a16="http://schemas.microsoft.com/office/drawing/2014/main" id="{4D2F933E-8608-44CB-9824-6802DE496D59}"/>
              </a:ext>
            </a:extLst>
          </p:cNvPr>
          <p:cNvSpPr/>
          <p:nvPr/>
        </p:nvSpPr>
        <p:spPr>
          <a:xfrm>
            <a:off x="2331008" y="3985306"/>
            <a:ext cx="1453979" cy="715581"/>
          </a:xfrm>
          <a:prstGeom prst="rect">
            <a:avLst/>
          </a:prstGeom>
        </p:spPr>
        <p:txBody>
          <a:bodyPr wrap="square">
            <a:spAutoFit/>
          </a:bodyPr>
          <a:lstStyle/>
          <a:p>
            <a:r>
              <a:rPr lang="en-US" sz="1350" dirty="0"/>
              <a:t>Mock-up coil built to demonstrate manufacturability</a:t>
            </a:r>
          </a:p>
        </p:txBody>
      </p:sp>
      <p:cxnSp>
        <p:nvCxnSpPr>
          <p:cNvPr id="10" name="Straight Arrow Connector 9">
            <a:extLst>
              <a:ext uri="{FF2B5EF4-FFF2-40B4-BE49-F238E27FC236}">
                <a16:creationId xmlns:a16="http://schemas.microsoft.com/office/drawing/2014/main" id="{47B5FB13-DBA6-4701-A671-55582F13508D}"/>
              </a:ext>
            </a:extLst>
          </p:cNvPr>
          <p:cNvCxnSpPr>
            <a:cxnSpLocks/>
            <a:stCxn id="26" idx="2"/>
          </p:cNvCxnSpPr>
          <p:nvPr/>
        </p:nvCxnSpPr>
        <p:spPr>
          <a:xfrm>
            <a:off x="839149" y="1545095"/>
            <a:ext cx="125516" cy="249325"/>
          </a:xfrm>
          <a:prstGeom prst="straightConnector1">
            <a:avLst/>
          </a:prstGeom>
          <a:ln w="15875">
            <a:solidFill>
              <a:schemeClr val="accent6"/>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C9B8BEE-7C22-41ED-8FF1-CCA053B39456}"/>
              </a:ext>
            </a:extLst>
          </p:cNvPr>
          <p:cNvCxnSpPr>
            <a:cxnSpLocks/>
            <a:stCxn id="26" idx="2"/>
          </p:cNvCxnSpPr>
          <p:nvPr/>
        </p:nvCxnSpPr>
        <p:spPr>
          <a:xfrm>
            <a:off x="839149" y="1545095"/>
            <a:ext cx="487253" cy="210037"/>
          </a:xfrm>
          <a:prstGeom prst="straightConnector1">
            <a:avLst/>
          </a:prstGeom>
          <a:ln w="15875">
            <a:solidFill>
              <a:schemeClr val="accent6"/>
            </a:solidFill>
            <a:tailEnd type="triangle" w="sm" len="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0F7E09CE-42F2-4CE2-B9DE-7BDEFE164922}"/>
              </a:ext>
            </a:extLst>
          </p:cNvPr>
          <p:cNvSpPr txBox="1"/>
          <p:nvPr/>
        </p:nvSpPr>
        <p:spPr>
          <a:xfrm>
            <a:off x="584125" y="1254246"/>
            <a:ext cx="510047" cy="290849"/>
          </a:xfrm>
          <a:prstGeom prst="rect">
            <a:avLst/>
          </a:prstGeom>
          <a:solidFill>
            <a:schemeClr val="bg1"/>
          </a:solidFill>
        </p:spPr>
        <p:txBody>
          <a:bodyPr wrap="square" lIns="6858" tIns="6858" rIns="6858" bIns="6858" rtlCol="0">
            <a:spAutoFit/>
          </a:bodyPr>
          <a:lstStyle/>
          <a:p>
            <a:r>
              <a:rPr lang="en-US" sz="900" b="1" dirty="0">
                <a:solidFill>
                  <a:schemeClr val="accent4"/>
                </a:solidFill>
              </a:rPr>
              <a:t>Nb</a:t>
            </a:r>
            <a:r>
              <a:rPr lang="en-US" sz="900" b="1" baseline="-25000" dirty="0">
                <a:solidFill>
                  <a:schemeClr val="accent4"/>
                </a:solidFill>
              </a:rPr>
              <a:t>3</a:t>
            </a:r>
            <a:r>
              <a:rPr lang="en-US" sz="900" b="1" dirty="0">
                <a:solidFill>
                  <a:schemeClr val="accent4"/>
                </a:solidFill>
              </a:rPr>
              <a:t>Sn coil</a:t>
            </a:r>
          </a:p>
        </p:txBody>
      </p:sp>
      <p:sp>
        <p:nvSpPr>
          <p:cNvPr id="27" name="TextBox 26">
            <a:extLst>
              <a:ext uri="{FF2B5EF4-FFF2-40B4-BE49-F238E27FC236}">
                <a16:creationId xmlns:a16="http://schemas.microsoft.com/office/drawing/2014/main" id="{FFBA6CB9-5D2C-407C-B8AC-7ACB7603C71C}"/>
              </a:ext>
            </a:extLst>
          </p:cNvPr>
          <p:cNvSpPr txBox="1"/>
          <p:nvPr/>
        </p:nvSpPr>
        <p:spPr>
          <a:xfrm>
            <a:off x="140022" y="1416964"/>
            <a:ext cx="413624" cy="152349"/>
          </a:xfrm>
          <a:prstGeom prst="rect">
            <a:avLst/>
          </a:prstGeom>
          <a:solidFill>
            <a:schemeClr val="bg1"/>
          </a:solidFill>
        </p:spPr>
        <p:txBody>
          <a:bodyPr wrap="square" lIns="6858" tIns="6858" rIns="6858" bIns="6858" rtlCol="0">
            <a:spAutoFit/>
          </a:bodyPr>
          <a:lstStyle/>
          <a:p>
            <a:r>
              <a:rPr lang="en-US" sz="900" b="1" dirty="0">
                <a:solidFill>
                  <a:schemeClr val="accent4"/>
                </a:solidFill>
              </a:rPr>
              <a:t>HTS coil</a:t>
            </a:r>
          </a:p>
        </p:txBody>
      </p:sp>
      <p:cxnSp>
        <p:nvCxnSpPr>
          <p:cNvPr id="28" name="Straight Arrow Connector 27">
            <a:extLst>
              <a:ext uri="{FF2B5EF4-FFF2-40B4-BE49-F238E27FC236}">
                <a16:creationId xmlns:a16="http://schemas.microsoft.com/office/drawing/2014/main" id="{A610E18E-CE1C-4A79-8783-F4807F13C64F}"/>
              </a:ext>
            </a:extLst>
          </p:cNvPr>
          <p:cNvCxnSpPr>
            <a:cxnSpLocks/>
          </p:cNvCxnSpPr>
          <p:nvPr/>
        </p:nvCxnSpPr>
        <p:spPr>
          <a:xfrm>
            <a:off x="523168" y="1557106"/>
            <a:ext cx="60956" cy="237314"/>
          </a:xfrm>
          <a:prstGeom prst="straightConnector1">
            <a:avLst/>
          </a:prstGeom>
          <a:ln w="15875">
            <a:solidFill>
              <a:schemeClr val="accent6"/>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F17ABA39-E40D-4992-B8D0-D146D1E0CAE2}"/>
              </a:ext>
            </a:extLst>
          </p:cNvPr>
          <p:cNvCxnSpPr>
            <a:cxnSpLocks/>
          </p:cNvCxnSpPr>
          <p:nvPr/>
        </p:nvCxnSpPr>
        <p:spPr>
          <a:xfrm>
            <a:off x="523168" y="1569314"/>
            <a:ext cx="178637" cy="190319"/>
          </a:xfrm>
          <a:prstGeom prst="straightConnector1">
            <a:avLst/>
          </a:prstGeom>
          <a:ln w="15875">
            <a:solidFill>
              <a:schemeClr val="accent6"/>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BCA6B18-6E9E-444E-8AF1-92962E433531}"/>
              </a:ext>
            </a:extLst>
          </p:cNvPr>
          <p:cNvCxnSpPr>
            <a:cxnSpLocks/>
          </p:cNvCxnSpPr>
          <p:nvPr/>
        </p:nvCxnSpPr>
        <p:spPr>
          <a:xfrm>
            <a:off x="507207" y="4131014"/>
            <a:ext cx="468424" cy="147505"/>
          </a:xfrm>
          <a:prstGeom prst="straightConnector1">
            <a:avLst/>
          </a:prstGeom>
          <a:ln w="15875">
            <a:solidFill>
              <a:schemeClr val="accent6"/>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47650E4E-3CBC-4418-B4D6-761A5E946097}"/>
              </a:ext>
            </a:extLst>
          </p:cNvPr>
          <p:cNvCxnSpPr>
            <a:cxnSpLocks/>
            <a:stCxn id="48" idx="3"/>
          </p:cNvCxnSpPr>
          <p:nvPr/>
        </p:nvCxnSpPr>
        <p:spPr>
          <a:xfrm>
            <a:off x="547519" y="4390342"/>
            <a:ext cx="697789" cy="73331"/>
          </a:xfrm>
          <a:prstGeom prst="straightConnector1">
            <a:avLst/>
          </a:prstGeom>
          <a:ln w="15875">
            <a:solidFill>
              <a:schemeClr val="accent6"/>
            </a:solidFill>
            <a:tailEnd type="triangle" w="sm" len="lg"/>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008A0B1B-670E-4FBB-A24B-EE3159A30954}"/>
              </a:ext>
            </a:extLst>
          </p:cNvPr>
          <p:cNvSpPr txBox="1"/>
          <p:nvPr/>
        </p:nvSpPr>
        <p:spPr>
          <a:xfrm>
            <a:off x="105537" y="4041018"/>
            <a:ext cx="448108" cy="290849"/>
          </a:xfrm>
          <a:prstGeom prst="rect">
            <a:avLst/>
          </a:prstGeom>
          <a:solidFill>
            <a:schemeClr val="bg1"/>
          </a:solidFill>
        </p:spPr>
        <p:txBody>
          <a:bodyPr wrap="square" lIns="6858" tIns="6858" rIns="6858" bIns="6858" rtlCol="0">
            <a:spAutoFit/>
          </a:bodyPr>
          <a:lstStyle/>
          <a:p>
            <a:r>
              <a:rPr lang="en-US" sz="900" b="1" dirty="0">
                <a:solidFill>
                  <a:schemeClr val="accent4"/>
                </a:solidFill>
              </a:rPr>
              <a:t>110 MPa</a:t>
            </a:r>
          </a:p>
        </p:txBody>
      </p:sp>
      <p:sp>
        <p:nvSpPr>
          <p:cNvPr id="48" name="TextBox 47">
            <a:extLst>
              <a:ext uri="{FF2B5EF4-FFF2-40B4-BE49-F238E27FC236}">
                <a16:creationId xmlns:a16="http://schemas.microsoft.com/office/drawing/2014/main" id="{F9BC5C39-8E37-4392-8E72-522F1B722EBE}"/>
              </a:ext>
            </a:extLst>
          </p:cNvPr>
          <p:cNvSpPr txBox="1"/>
          <p:nvPr/>
        </p:nvSpPr>
        <p:spPr>
          <a:xfrm>
            <a:off x="99411" y="4244917"/>
            <a:ext cx="448108" cy="290849"/>
          </a:xfrm>
          <a:prstGeom prst="rect">
            <a:avLst/>
          </a:prstGeom>
          <a:solidFill>
            <a:schemeClr val="bg1"/>
          </a:solidFill>
        </p:spPr>
        <p:txBody>
          <a:bodyPr wrap="square" lIns="6858" tIns="6858" rIns="6858" bIns="6858" rtlCol="0">
            <a:spAutoFit/>
          </a:bodyPr>
          <a:lstStyle/>
          <a:p>
            <a:r>
              <a:rPr lang="en-US" sz="900" b="1" dirty="0">
                <a:solidFill>
                  <a:schemeClr val="accent4"/>
                </a:solidFill>
              </a:rPr>
              <a:t>160 MPa</a:t>
            </a:r>
          </a:p>
        </p:txBody>
      </p:sp>
      <p:sp>
        <p:nvSpPr>
          <p:cNvPr id="50" name="TextBox 49">
            <a:extLst>
              <a:ext uri="{FF2B5EF4-FFF2-40B4-BE49-F238E27FC236}">
                <a16:creationId xmlns:a16="http://schemas.microsoft.com/office/drawing/2014/main" id="{21E38EE9-AEC1-4DCA-B210-33ACDE73DA55}"/>
              </a:ext>
            </a:extLst>
          </p:cNvPr>
          <p:cNvSpPr txBox="1"/>
          <p:nvPr/>
        </p:nvSpPr>
        <p:spPr>
          <a:xfrm>
            <a:off x="137719" y="2284911"/>
            <a:ext cx="813338" cy="429348"/>
          </a:xfrm>
          <a:prstGeom prst="rect">
            <a:avLst/>
          </a:prstGeom>
          <a:solidFill>
            <a:schemeClr val="bg1"/>
          </a:solidFill>
        </p:spPr>
        <p:txBody>
          <a:bodyPr wrap="square" lIns="6858" tIns="6858" rIns="6858" bIns="6858" rtlCol="0">
            <a:spAutoFit/>
          </a:bodyPr>
          <a:lstStyle/>
          <a:p>
            <a:r>
              <a:rPr lang="en-US" sz="900" b="1" dirty="0">
                <a:solidFill>
                  <a:schemeClr val="accent4"/>
                </a:solidFill>
              </a:rPr>
              <a:t>+1.25 T in Nb</a:t>
            </a:r>
            <a:r>
              <a:rPr lang="en-US" sz="900" b="1" baseline="-25000" dirty="0">
                <a:solidFill>
                  <a:schemeClr val="accent4"/>
                </a:solidFill>
              </a:rPr>
              <a:t>3</a:t>
            </a:r>
            <a:r>
              <a:rPr lang="en-US" sz="900" b="1" dirty="0">
                <a:solidFill>
                  <a:schemeClr val="accent4"/>
                </a:solidFill>
              </a:rPr>
              <a:t>Sn 4.4 T standalone</a:t>
            </a:r>
          </a:p>
        </p:txBody>
      </p:sp>
      <p:sp>
        <p:nvSpPr>
          <p:cNvPr id="51" name="TextBox 50">
            <a:extLst>
              <a:ext uri="{FF2B5EF4-FFF2-40B4-BE49-F238E27FC236}">
                <a16:creationId xmlns:a16="http://schemas.microsoft.com/office/drawing/2014/main" id="{F0C274AE-E316-486F-B36A-92024046F2B5}"/>
              </a:ext>
            </a:extLst>
          </p:cNvPr>
          <p:cNvSpPr txBox="1"/>
          <p:nvPr/>
        </p:nvSpPr>
        <p:spPr>
          <a:xfrm>
            <a:off x="93283" y="4470367"/>
            <a:ext cx="857774" cy="152349"/>
          </a:xfrm>
          <a:prstGeom prst="rect">
            <a:avLst/>
          </a:prstGeom>
          <a:solidFill>
            <a:schemeClr val="bg1"/>
          </a:solidFill>
        </p:spPr>
        <p:txBody>
          <a:bodyPr wrap="square" lIns="6858" tIns="6858" rIns="6858" bIns="6858" rtlCol="0">
            <a:spAutoFit/>
          </a:bodyPr>
          <a:lstStyle/>
          <a:p>
            <a:r>
              <a:rPr lang="en-US" sz="900" b="1" dirty="0">
                <a:solidFill>
                  <a:schemeClr val="accent4"/>
                </a:solidFill>
              </a:rPr>
              <a:t>Within safe limits</a:t>
            </a:r>
          </a:p>
        </p:txBody>
      </p:sp>
    </p:spTree>
    <p:extLst>
      <p:ext uri="{BB962C8B-B14F-4D97-AF65-F5344CB8AC3E}">
        <p14:creationId xmlns:p14="http://schemas.microsoft.com/office/powerpoint/2010/main" val="358322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8F6C-0491-4E25-94D6-BEC03401556B}"/>
              </a:ext>
            </a:extLst>
          </p:cNvPr>
          <p:cNvSpPr>
            <a:spLocks noGrp="1"/>
          </p:cNvSpPr>
          <p:nvPr>
            <p:ph type="title"/>
          </p:nvPr>
        </p:nvSpPr>
        <p:spPr/>
        <p:txBody>
          <a:bodyPr/>
          <a:lstStyle/>
          <a:p>
            <a:r>
              <a:rPr lang="en-US" dirty="0"/>
              <a:t>HTS/COMB development</a:t>
            </a:r>
          </a:p>
        </p:txBody>
      </p:sp>
      <p:sp>
        <p:nvSpPr>
          <p:cNvPr id="4" name="Date Placeholder 3">
            <a:extLst>
              <a:ext uri="{FF2B5EF4-FFF2-40B4-BE49-F238E27FC236}">
                <a16:creationId xmlns:a16="http://schemas.microsoft.com/office/drawing/2014/main" id="{52C9CD4D-8089-4764-8A0B-E3DF2EB44994}"/>
              </a:ext>
            </a:extLst>
          </p:cNvPr>
          <p:cNvSpPr>
            <a:spLocks noGrp="1"/>
          </p:cNvSpPr>
          <p:nvPr>
            <p:ph type="dt" sz="half" idx="10"/>
          </p:nvPr>
        </p:nvSpPr>
        <p:spPr>
          <a:xfrm>
            <a:off x="4837510" y="4886325"/>
            <a:ext cx="807244" cy="180975"/>
          </a:xfrm>
          <a:prstGeom prst="rect">
            <a:avLst/>
          </a:prstGeom>
        </p:spPr>
        <p:txBody>
          <a:bodyPr vert="horz" wrap="square" lIns="0" tIns="0" rIns="0" bIns="0" numCol="1" anchor="t" anchorCtr="0" compatLnSpc="1">
            <a:prstTxWarp prst="textNoShape">
              <a:avLst/>
            </a:prstTxWarp>
          </a:bodyPr>
          <a:lstStyle>
            <a:defPPr>
              <a:defRPr lang="en-US"/>
            </a:defPPr>
            <a:lvl1pPr algn="r" defTabSz="342892" rtl="0" fontAlgn="base">
              <a:spcBef>
                <a:spcPct val="0"/>
              </a:spcBef>
              <a:spcAft>
                <a:spcPct val="0"/>
              </a:spcAft>
              <a:defRPr sz="900" kern="1200">
                <a:solidFill>
                  <a:srgbClr val="004C97"/>
                </a:solidFill>
                <a:latin typeface="Helvetica" panose="020B0604020202020204" pitchFamily="34" charset="0"/>
                <a:ea typeface="Geneva" pitchFamily="121" charset="-128"/>
                <a:cs typeface="+mn-cs"/>
              </a:defRPr>
            </a:lvl1pPr>
            <a:lvl2pPr marL="342892"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2pPr>
            <a:lvl3pPr marL="685783"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3pPr>
            <a:lvl4pPr marL="1028675"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4pPr>
            <a:lvl5pPr marL="1371566"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5pPr>
            <a:lvl6pPr marL="1714457" algn="l" defTabSz="685783" rtl="0" eaLnBrk="1" latinLnBrk="0" hangingPunct="1">
              <a:defRPr sz="1800" kern="1200">
                <a:solidFill>
                  <a:schemeClr val="tx1"/>
                </a:solidFill>
                <a:latin typeface="Calibri" panose="020F0502020204030204" pitchFamily="34" charset="0"/>
                <a:ea typeface="Geneva" pitchFamily="121" charset="-128"/>
                <a:cs typeface="+mn-cs"/>
              </a:defRPr>
            </a:lvl6pPr>
            <a:lvl7pPr marL="2057348" algn="l" defTabSz="685783" rtl="0" eaLnBrk="1" latinLnBrk="0" hangingPunct="1">
              <a:defRPr sz="1800" kern="1200">
                <a:solidFill>
                  <a:schemeClr val="tx1"/>
                </a:solidFill>
                <a:latin typeface="Calibri" panose="020F0502020204030204" pitchFamily="34" charset="0"/>
                <a:ea typeface="Geneva" pitchFamily="121" charset="-128"/>
                <a:cs typeface="+mn-cs"/>
              </a:defRPr>
            </a:lvl7pPr>
            <a:lvl8pPr marL="2400240" algn="l" defTabSz="685783" rtl="0" eaLnBrk="1" latinLnBrk="0" hangingPunct="1">
              <a:defRPr sz="1800" kern="1200">
                <a:solidFill>
                  <a:schemeClr val="tx1"/>
                </a:solidFill>
                <a:latin typeface="Calibri" panose="020F0502020204030204" pitchFamily="34" charset="0"/>
                <a:ea typeface="Geneva" pitchFamily="121" charset="-128"/>
                <a:cs typeface="+mn-cs"/>
              </a:defRPr>
            </a:lvl8pPr>
            <a:lvl9pPr marL="2743132" algn="l" defTabSz="685783" rtl="0" eaLnBrk="1" latinLnBrk="0" hangingPunct="1">
              <a:defRPr sz="1800" kern="1200">
                <a:solidFill>
                  <a:schemeClr val="tx1"/>
                </a:solidFill>
                <a:latin typeface="Calibri" panose="020F0502020204030204" pitchFamily="34" charset="0"/>
                <a:ea typeface="Geneva" pitchFamily="121" charset="-128"/>
                <a:cs typeface="+mn-cs"/>
              </a:defRPr>
            </a:lvl9pPr>
          </a:lstStyle>
          <a:p>
            <a:r>
              <a:rPr lang="en-US" altLang="en-US"/>
              <a:t>10/09/2019</a:t>
            </a:r>
          </a:p>
        </p:txBody>
      </p:sp>
      <p:sp>
        <p:nvSpPr>
          <p:cNvPr id="5" name="Footer Placeholder 4">
            <a:extLst>
              <a:ext uri="{FF2B5EF4-FFF2-40B4-BE49-F238E27FC236}">
                <a16:creationId xmlns:a16="http://schemas.microsoft.com/office/drawing/2014/main" id="{C62CA290-7D9C-4FFD-BF98-C5526EA80E59}"/>
              </a:ext>
            </a:extLst>
          </p:cNvPr>
          <p:cNvSpPr>
            <a:spLocks noGrp="1"/>
          </p:cNvSpPr>
          <p:nvPr>
            <p:ph type="ftr" sz="quarter" idx="11"/>
          </p:nvPr>
        </p:nvSpPr>
        <p:spPr>
          <a:xfrm>
            <a:off x="604838" y="4886325"/>
            <a:ext cx="4030266" cy="180975"/>
          </a:xfrm>
          <a:prstGeom prst="rect">
            <a:avLst/>
          </a:prstGeom>
        </p:spPr>
        <p:txBody>
          <a:bodyPr lIns="0" tIns="0" rIns="0" bIns="0" anchor="t" anchorCtr="0"/>
          <a:lstStyle>
            <a:defPPr>
              <a:defRPr lang="en-US"/>
            </a:defPPr>
            <a:lvl1pPr marL="0" algn="l" defTabSz="342892" rtl="0" fontAlgn="base">
              <a:spcBef>
                <a:spcPct val="0"/>
              </a:spcBef>
              <a:spcAft>
                <a:spcPct val="0"/>
              </a:spcAft>
              <a:defRPr sz="900" kern="1200" dirty="0" smtClean="0">
                <a:solidFill>
                  <a:srgbClr val="004C97"/>
                </a:solidFill>
                <a:latin typeface="Helvetica"/>
                <a:ea typeface="ＭＳ Ｐゴシック" charset="0"/>
                <a:cs typeface="ＭＳ Ｐゴシック" charset="0"/>
              </a:defRPr>
            </a:lvl1pPr>
            <a:lvl2pPr marL="342892"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2pPr>
            <a:lvl3pPr marL="685783"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3pPr>
            <a:lvl4pPr marL="1028675"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4pPr>
            <a:lvl5pPr marL="1371566"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5pPr>
            <a:lvl6pPr marL="1714457" algn="l" defTabSz="685783" rtl="0" eaLnBrk="1" latinLnBrk="0" hangingPunct="1">
              <a:defRPr sz="1800" kern="1200">
                <a:solidFill>
                  <a:schemeClr val="tx1"/>
                </a:solidFill>
                <a:latin typeface="Calibri" panose="020F0502020204030204" pitchFamily="34" charset="0"/>
                <a:ea typeface="Geneva" pitchFamily="121" charset="-128"/>
                <a:cs typeface="+mn-cs"/>
              </a:defRPr>
            </a:lvl6pPr>
            <a:lvl7pPr marL="2057348" algn="l" defTabSz="685783" rtl="0" eaLnBrk="1" latinLnBrk="0" hangingPunct="1">
              <a:defRPr sz="1800" kern="1200">
                <a:solidFill>
                  <a:schemeClr val="tx1"/>
                </a:solidFill>
                <a:latin typeface="Calibri" panose="020F0502020204030204" pitchFamily="34" charset="0"/>
                <a:ea typeface="Geneva" pitchFamily="121" charset="-128"/>
                <a:cs typeface="+mn-cs"/>
              </a:defRPr>
            </a:lvl7pPr>
            <a:lvl8pPr marL="2400240" algn="l" defTabSz="685783" rtl="0" eaLnBrk="1" latinLnBrk="0" hangingPunct="1">
              <a:defRPr sz="1800" kern="1200">
                <a:solidFill>
                  <a:schemeClr val="tx1"/>
                </a:solidFill>
                <a:latin typeface="Calibri" panose="020F0502020204030204" pitchFamily="34" charset="0"/>
                <a:ea typeface="Geneva" pitchFamily="121" charset="-128"/>
                <a:cs typeface="+mn-cs"/>
              </a:defRPr>
            </a:lvl8pPr>
            <a:lvl9pPr marL="2743132" algn="l" defTabSz="685783" rtl="0" eaLnBrk="1" latinLnBrk="0" hangingPunct="1">
              <a:defRPr sz="1800" kern="1200">
                <a:solidFill>
                  <a:schemeClr val="tx1"/>
                </a:solidFill>
                <a:latin typeface="Calibri" panose="020F0502020204030204" pitchFamily="34" charset="0"/>
                <a:ea typeface="Geneva" pitchFamily="121" charset="-128"/>
                <a:cs typeface="+mn-cs"/>
              </a:defRPr>
            </a:lvl9pPr>
          </a:lstStyle>
          <a:p>
            <a:pPr>
              <a:defRPr/>
            </a:pPr>
            <a:r>
              <a:rPr lang="en-US"/>
              <a:t>MDP meeting</a:t>
            </a:r>
            <a:endParaRPr lang="en-US" b="1"/>
          </a:p>
        </p:txBody>
      </p:sp>
      <p:sp>
        <p:nvSpPr>
          <p:cNvPr id="6" name="Slide Number Placeholder 5">
            <a:extLst>
              <a:ext uri="{FF2B5EF4-FFF2-40B4-BE49-F238E27FC236}">
                <a16:creationId xmlns:a16="http://schemas.microsoft.com/office/drawing/2014/main" id="{2B81C0D3-6695-434F-841B-A4B4E7197DE4}"/>
              </a:ext>
            </a:extLst>
          </p:cNvPr>
          <p:cNvSpPr>
            <a:spLocks noGrp="1"/>
          </p:cNvSpPr>
          <p:nvPr>
            <p:ph type="sldNum" sz="quarter" idx="12"/>
          </p:nvPr>
        </p:nvSpPr>
        <p:spPr/>
        <p:txBody>
          <a:bodyPr/>
          <a:lstStyle/>
          <a:p>
            <a:fld id="{52E9C158-AEF1-41A2-A6CE-6F0BAB305EFD}" type="slidenum">
              <a:rPr lang="en-US" altLang="en-US" smtClean="0"/>
              <a:pPr/>
              <a:t>36</a:t>
            </a:fld>
            <a:endParaRPr lang="en-US" altLang="en-US"/>
          </a:p>
        </p:txBody>
      </p:sp>
      <p:sp>
        <p:nvSpPr>
          <p:cNvPr id="11" name="Content Placeholder 2">
            <a:extLst>
              <a:ext uri="{FF2B5EF4-FFF2-40B4-BE49-F238E27FC236}">
                <a16:creationId xmlns:a16="http://schemas.microsoft.com/office/drawing/2014/main" id="{09800427-F723-4C7D-B913-FD78B2845B06}"/>
              </a:ext>
            </a:extLst>
          </p:cNvPr>
          <p:cNvSpPr>
            <a:spLocks noGrp="1"/>
          </p:cNvSpPr>
          <p:nvPr>
            <p:ph idx="1"/>
          </p:nvPr>
        </p:nvSpPr>
        <p:spPr>
          <a:xfrm>
            <a:off x="171450" y="857251"/>
            <a:ext cx="6515100" cy="3788492"/>
          </a:xfrm>
        </p:spPr>
        <p:txBody>
          <a:bodyPr>
            <a:normAutofit fontScale="77500" lnSpcReduction="20000"/>
          </a:bodyPr>
          <a:lstStyle/>
          <a:p>
            <a:pPr>
              <a:lnSpc>
                <a:spcPct val="120000"/>
              </a:lnSpc>
              <a:spcBef>
                <a:spcPts val="675"/>
              </a:spcBef>
            </a:pPr>
            <a:r>
              <a:rPr lang="en-US" dirty="0"/>
              <a:t>Elegant solution for producing HTS inserts to boost magnetic field in superconducting accelerator magnets - well suited for round conductors including </a:t>
            </a:r>
            <a:r>
              <a:rPr lang="en-US" dirty="0">
                <a:solidFill>
                  <a:schemeClr val="tx2"/>
                </a:solidFill>
              </a:rPr>
              <a:t>CORC</a:t>
            </a:r>
            <a:r>
              <a:rPr lang="en-US" baseline="30000" dirty="0">
                <a:solidFill>
                  <a:schemeClr val="tx2"/>
                </a:solidFill>
              </a:rPr>
              <a:t>®</a:t>
            </a:r>
            <a:r>
              <a:rPr lang="en-US" dirty="0"/>
              <a:t> or </a:t>
            </a:r>
            <a:r>
              <a:rPr lang="en-US" dirty="0">
                <a:solidFill>
                  <a:schemeClr val="tx2"/>
                </a:solidFill>
              </a:rPr>
              <a:t>Bi-2212</a:t>
            </a:r>
            <a:r>
              <a:rPr lang="en-US" dirty="0"/>
              <a:t> cables:</a:t>
            </a:r>
          </a:p>
          <a:p>
            <a:pPr lvl="1">
              <a:lnSpc>
                <a:spcPct val="120000"/>
              </a:lnSpc>
              <a:spcBef>
                <a:spcPts val="675"/>
              </a:spcBef>
            </a:pPr>
            <a:r>
              <a:rPr lang="en-US" dirty="0"/>
              <a:t>An alternative to CCT, which has similar features, like an </a:t>
            </a:r>
            <a:r>
              <a:rPr lang="en-US" dirty="0">
                <a:solidFill>
                  <a:schemeClr val="tx2"/>
                </a:solidFill>
              </a:rPr>
              <a:t>open bore </a:t>
            </a:r>
            <a:r>
              <a:rPr lang="en-US" dirty="0"/>
              <a:t>with </a:t>
            </a:r>
            <a:r>
              <a:rPr lang="en-US" dirty="0">
                <a:solidFill>
                  <a:schemeClr val="tx2"/>
                </a:solidFill>
              </a:rPr>
              <a:t>accelerator field quality </a:t>
            </a:r>
            <a:r>
              <a:rPr lang="en-US" dirty="0"/>
              <a:t>and </a:t>
            </a:r>
            <a:r>
              <a:rPr lang="en-US" dirty="0">
                <a:solidFill>
                  <a:schemeClr val="tx2"/>
                </a:solidFill>
              </a:rPr>
              <a:t>stress management </a:t>
            </a:r>
            <a:r>
              <a:rPr lang="en-US" dirty="0"/>
              <a:t>of every turn;</a:t>
            </a:r>
          </a:p>
          <a:p>
            <a:pPr lvl="1">
              <a:lnSpc>
                <a:spcPct val="120000"/>
              </a:lnSpc>
              <a:spcBef>
                <a:spcPts val="675"/>
              </a:spcBef>
            </a:pPr>
            <a:r>
              <a:rPr lang="en-US" dirty="0"/>
              <a:t>Benefits from the CCT experience and enhances the Magnet Development Program.</a:t>
            </a:r>
          </a:p>
          <a:p>
            <a:pPr lvl="1">
              <a:lnSpc>
                <a:spcPct val="120000"/>
              </a:lnSpc>
              <a:spcBef>
                <a:spcPts val="675"/>
              </a:spcBef>
            </a:pPr>
            <a:r>
              <a:rPr lang="en-US" dirty="0"/>
              <a:t>The barrels can be fabricated as </a:t>
            </a:r>
            <a:r>
              <a:rPr lang="en-US" dirty="0">
                <a:solidFill>
                  <a:schemeClr val="tx1"/>
                </a:solidFill>
              </a:rPr>
              <a:t>single solid pieces</a:t>
            </a:r>
            <a:r>
              <a:rPr lang="en-US" dirty="0"/>
              <a:t> holding two layers of the cable, which permits winding both layers </a:t>
            </a:r>
            <a:r>
              <a:rPr lang="en-US" dirty="0">
                <a:solidFill>
                  <a:schemeClr val="tx1"/>
                </a:solidFill>
              </a:rPr>
              <a:t>without a splice in high field </a:t>
            </a:r>
            <a:r>
              <a:rPr lang="en-US" dirty="0"/>
              <a:t>– </a:t>
            </a:r>
            <a:r>
              <a:rPr lang="en-US" dirty="0">
                <a:solidFill>
                  <a:schemeClr val="tx2"/>
                </a:solidFill>
              </a:rPr>
              <a:t>crucial for HTS</a:t>
            </a:r>
            <a:r>
              <a:rPr lang="en-US" dirty="0"/>
              <a:t>! </a:t>
            </a:r>
          </a:p>
          <a:p>
            <a:pPr lvl="1">
              <a:lnSpc>
                <a:spcPct val="120000"/>
              </a:lnSpc>
              <a:spcBef>
                <a:spcPts val="675"/>
              </a:spcBef>
            </a:pPr>
            <a:r>
              <a:rPr lang="en-US" dirty="0"/>
              <a:t>Handles like regular cosine-theta coil assemblies. Can be </a:t>
            </a:r>
            <a:r>
              <a:rPr lang="en-US" dirty="0">
                <a:solidFill>
                  <a:schemeClr val="tx1"/>
                </a:solidFill>
              </a:rPr>
              <a:t>nested</a:t>
            </a:r>
            <a:r>
              <a:rPr lang="en-US" dirty="0"/>
              <a:t> with any number of inner or outer coils using midplane and azimuthal shims – </a:t>
            </a:r>
            <a:r>
              <a:rPr lang="en-US" dirty="0">
                <a:solidFill>
                  <a:schemeClr val="tx1"/>
                </a:solidFill>
              </a:rPr>
              <a:t>excellent scalability</a:t>
            </a:r>
            <a:r>
              <a:rPr lang="en-US" dirty="0"/>
              <a:t>;</a:t>
            </a:r>
          </a:p>
          <a:p>
            <a:pPr>
              <a:lnSpc>
                <a:spcPct val="120000"/>
              </a:lnSpc>
              <a:spcBef>
                <a:spcPts val="675"/>
              </a:spcBef>
            </a:pPr>
            <a:r>
              <a:rPr lang="en-US" dirty="0"/>
              <a:t>The COMB magnet development can be split into </a:t>
            </a:r>
            <a:r>
              <a:rPr lang="en-US" dirty="0">
                <a:solidFill>
                  <a:schemeClr val="tx2"/>
                </a:solidFill>
              </a:rPr>
              <a:t>two paths</a:t>
            </a:r>
            <a:r>
              <a:rPr lang="en-US" dirty="0"/>
              <a:t>:</a:t>
            </a:r>
          </a:p>
          <a:p>
            <a:pPr lvl="1">
              <a:lnSpc>
                <a:spcPct val="120000"/>
              </a:lnSpc>
              <a:spcBef>
                <a:spcPts val="675"/>
              </a:spcBef>
            </a:pPr>
            <a:r>
              <a:rPr lang="en-US" dirty="0">
                <a:solidFill>
                  <a:schemeClr val="tx2"/>
                </a:solidFill>
              </a:rPr>
              <a:t>Technology demonstration</a:t>
            </a:r>
            <a:r>
              <a:rPr lang="en-US" dirty="0"/>
              <a:t>. Procure CORC cable based on the presently available REBCO tapes with the </a:t>
            </a:r>
            <a:r>
              <a:rPr lang="en-US" dirty="0" err="1"/>
              <a:t>I</a:t>
            </a:r>
            <a:r>
              <a:rPr lang="en-US" baseline="-25000" dirty="0" err="1"/>
              <a:t>c</a:t>
            </a:r>
            <a:r>
              <a:rPr lang="en-US" dirty="0"/>
              <a:t> spec at 77 K and self-field (to have a quick turn-around). Fabricate two half-coils and test them in a standalone condition at 1.9 K – 77 K. Assemble the </a:t>
            </a:r>
            <a:r>
              <a:rPr lang="en-US" dirty="0">
                <a:solidFill>
                  <a:schemeClr val="tx2"/>
                </a:solidFill>
              </a:rPr>
              <a:t>COMB coils with the outer Nb</a:t>
            </a:r>
            <a:r>
              <a:rPr lang="en-US" baseline="-25000" dirty="0">
                <a:solidFill>
                  <a:schemeClr val="tx2"/>
                </a:solidFill>
              </a:rPr>
              <a:t>3</a:t>
            </a:r>
            <a:r>
              <a:rPr lang="en-US" dirty="0">
                <a:solidFill>
                  <a:schemeClr val="tx2"/>
                </a:solidFill>
              </a:rPr>
              <a:t>Sn coils </a:t>
            </a:r>
            <a:r>
              <a:rPr lang="en-US" dirty="0"/>
              <a:t>from the 15 T dipole and test them </a:t>
            </a:r>
            <a:r>
              <a:rPr lang="en-US" dirty="0">
                <a:solidFill>
                  <a:schemeClr val="tx2"/>
                </a:solidFill>
              </a:rPr>
              <a:t>in series </a:t>
            </a:r>
            <a:r>
              <a:rPr lang="en-US" dirty="0"/>
              <a:t>at 1.9 K – 4.2 K. </a:t>
            </a:r>
          </a:p>
          <a:p>
            <a:pPr lvl="1">
              <a:lnSpc>
                <a:spcPct val="120000"/>
              </a:lnSpc>
              <a:spcBef>
                <a:spcPts val="675"/>
              </a:spcBef>
            </a:pPr>
            <a:r>
              <a:rPr lang="en-US" dirty="0">
                <a:solidFill>
                  <a:schemeClr val="tx2"/>
                </a:solidFill>
              </a:rPr>
              <a:t>Performance demonstration</a:t>
            </a:r>
            <a:r>
              <a:rPr lang="en-US" dirty="0"/>
              <a:t>. Procure CORC cable based on the next generation of REBCO tapes with a thinner substrate and an </a:t>
            </a:r>
            <a:r>
              <a:rPr lang="en-US" dirty="0" err="1"/>
              <a:t>I</a:t>
            </a:r>
            <a:r>
              <a:rPr lang="en-US" baseline="-25000" dirty="0" err="1"/>
              <a:t>c</a:t>
            </a:r>
            <a:r>
              <a:rPr lang="en-US" dirty="0"/>
              <a:t> spec at 6 T, 4.2 K. Fabricate two half-coils and test them in a standalone condition at 1.9 K – 77 K. Assemble the </a:t>
            </a:r>
            <a:r>
              <a:rPr lang="en-US" dirty="0">
                <a:solidFill>
                  <a:schemeClr val="tx2"/>
                </a:solidFill>
              </a:rPr>
              <a:t>COMB coils with the outer Nb</a:t>
            </a:r>
            <a:r>
              <a:rPr lang="en-US" baseline="-25000" dirty="0">
                <a:solidFill>
                  <a:schemeClr val="tx2"/>
                </a:solidFill>
              </a:rPr>
              <a:t>3</a:t>
            </a:r>
            <a:r>
              <a:rPr lang="en-US" dirty="0">
                <a:solidFill>
                  <a:schemeClr val="tx2"/>
                </a:solidFill>
              </a:rPr>
              <a:t>Sn coils </a:t>
            </a:r>
            <a:r>
              <a:rPr lang="en-US" dirty="0"/>
              <a:t>from the 15 T dipole and test them </a:t>
            </a:r>
            <a:r>
              <a:rPr lang="en-US" dirty="0">
                <a:solidFill>
                  <a:schemeClr val="tx2"/>
                </a:solidFill>
              </a:rPr>
              <a:t>powered separately (up to 12 T background field)</a:t>
            </a:r>
            <a:r>
              <a:rPr lang="en-US" dirty="0"/>
              <a:t> at 1.9 K – 4.2 K. </a:t>
            </a:r>
          </a:p>
          <a:p>
            <a:pPr>
              <a:lnSpc>
                <a:spcPct val="120000"/>
              </a:lnSpc>
              <a:spcBef>
                <a:spcPts val="675"/>
              </a:spcBef>
            </a:pPr>
            <a:r>
              <a:rPr lang="en-US" dirty="0"/>
              <a:t>The </a:t>
            </a:r>
            <a:r>
              <a:rPr lang="en-US" dirty="0">
                <a:solidFill>
                  <a:schemeClr val="tx2"/>
                </a:solidFill>
              </a:rPr>
              <a:t>3-year goal </a:t>
            </a:r>
            <a:r>
              <a:rPr lang="en-US" dirty="0"/>
              <a:t>is to fabricate </a:t>
            </a:r>
            <a:r>
              <a:rPr lang="en-US" dirty="0">
                <a:solidFill>
                  <a:schemeClr val="tx2"/>
                </a:solidFill>
              </a:rPr>
              <a:t>two complete COMB dipole coils with the HTS CORC conductors </a:t>
            </a:r>
            <a:r>
              <a:rPr lang="en-US" dirty="0"/>
              <a:t>and test them in a </a:t>
            </a:r>
            <a:r>
              <a:rPr lang="en-US" dirty="0">
                <a:solidFill>
                  <a:schemeClr val="tx2"/>
                </a:solidFill>
              </a:rPr>
              <a:t>standalone condition </a:t>
            </a:r>
            <a:r>
              <a:rPr lang="en-US" dirty="0"/>
              <a:t>to demonstrate </a:t>
            </a:r>
            <a:r>
              <a:rPr lang="en-US" dirty="0">
                <a:solidFill>
                  <a:schemeClr val="tx2"/>
                </a:solidFill>
              </a:rPr>
              <a:t>4-5 T </a:t>
            </a:r>
            <a:r>
              <a:rPr lang="en-US" dirty="0"/>
              <a:t>bore fields and in a </a:t>
            </a:r>
            <a:r>
              <a:rPr lang="en-US" dirty="0">
                <a:solidFill>
                  <a:schemeClr val="tx2"/>
                </a:solidFill>
              </a:rPr>
              <a:t>background field of the 12 T magnet </a:t>
            </a:r>
            <a:r>
              <a:rPr lang="en-US" dirty="0"/>
              <a:t>to demonstrate </a:t>
            </a:r>
            <a:r>
              <a:rPr lang="en-US" dirty="0">
                <a:solidFill>
                  <a:schemeClr val="tx2"/>
                </a:solidFill>
              </a:rPr>
              <a:t>&gt; 1 T bore field enhancement</a:t>
            </a:r>
            <a:r>
              <a:rPr lang="en-US" dirty="0"/>
              <a:t>.</a:t>
            </a:r>
          </a:p>
        </p:txBody>
      </p:sp>
    </p:spTree>
    <p:extLst>
      <p:ext uri="{BB962C8B-B14F-4D97-AF65-F5344CB8AC3E}">
        <p14:creationId xmlns:p14="http://schemas.microsoft.com/office/powerpoint/2010/main" val="4108794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D3B0-BF62-418E-9C24-F217EBAE92DC}"/>
              </a:ext>
            </a:extLst>
          </p:cNvPr>
          <p:cNvSpPr>
            <a:spLocks noGrp="1"/>
          </p:cNvSpPr>
          <p:nvPr>
            <p:ph type="title"/>
          </p:nvPr>
        </p:nvSpPr>
        <p:spPr/>
        <p:txBody>
          <a:bodyPr/>
          <a:lstStyle/>
          <a:p>
            <a:r>
              <a:rPr lang="en-US" dirty="0"/>
              <a:t>Roadmap (FY 2020-2023)</a:t>
            </a:r>
          </a:p>
        </p:txBody>
      </p:sp>
      <p:sp>
        <p:nvSpPr>
          <p:cNvPr id="4" name="Date Placeholder 3">
            <a:extLst>
              <a:ext uri="{FF2B5EF4-FFF2-40B4-BE49-F238E27FC236}">
                <a16:creationId xmlns:a16="http://schemas.microsoft.com/office/drawing/2014/main" id="{1BB07E2E-37EE-4798-BDE3-F85FAAA91F8A}"/>
              </a:ext>
            </a:extLst>
          </p:cNvPr>
          <p:cNvSpPr>
            <a:spLocks noGrp="1"/>
          </p:cNvSpPr>
          <p:nvPr>
            <p:ph type="dt" sz="half" idx="10"/>
          </p:nvPr>
        </p:nvSpPr>
        <p:spPr>
          <a:xfrm>
            <a:off x="4837510" y="4886325"/>
            <a:ext cx="807244" cy="180975"/>
          </a:xfrm>
          <a:prstGeom prst="rect">
            <a:avLst/>
          </a:prstGeom>
        </p:spPr>
        <p:txBody>
          <a:bodyPr vert="horz" wrap="square" lIns="0" tIns="0" rIns="0" bIns="0" numCol="1" anchor="t" anchorCtr="0" compatLnSpc="1">
            <a:prstTxWarp prst="textNoShape">
              <a:avLst/>
            </a:prstTxWarp>
          </a:bodyPr>
          <a:lstStyle>
            <a:defPPr>
              <a:defRPr lang="en-US"/>
            </a:defPPr>
            <a:lvl1pPr algn="r" defTabSz="342892" rtl="0" fontAlgn="base">
              <a:spcBef>
                <a:spcPct val="0"/>
              </a:spcBef>
              <a:spcAft>
                <a:spcPct val="0"/>
              </a:spcAft>
              <a:defRPr sz="900" kern="1200">
                <a:solidFill>
                  <a:srgbClr val="004C97"/>
                </a:solidFill>
                <a:latin typeface="Helvetica" panose="020B0604020202020204" pitchFamily="34" charset="0"/>
                <a:ea typeface="Geneva" pitchFamily="121" charset="-128"/>
                <a:cs typeface="+mn-cs"/>
              </a:defRPr>
            </a:lvl1pPr>
            <a:lvl2pPr marL="342892"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2pPr>
            <a:lvl3pPr marL="685783"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3pPr>
            <a:lvl4pPr marL="1028675"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4pPr>
            <a:lvl5pPr marL="1371566"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5pPr>
            <a:lvl6pPr marL="1714457" algn="l" defTabSz="685783" rtl="0" eaLnBrk="1" latinLnBrk="0" hangingPunct="1">
              <a:defRPr sz="1800" kern="1200">
                <a:solidFill>
                  <a:schemeClr val="tx1"/>
                </a:solidFill>
                <a:latin typeface="Calibri" panose="020F0502020204030204" pitchFamily="34" charset="0"/>
                <a:ea typeface="Geneva" pitchFamily="121" charset="-128"/>
                <a:cs typeface="+mn-cs"/>
              </a:defRPr>
            </a:lvl6pPr>
            <a:lvl7pPr marL="2057348" algn="l" defTabSz="685783" rtl="0" eaLnBrk="1" latinLnBrk="0" hangingPunct="1">
              <a:defRPr sz="1800" kern="1200">
                <a:solidFill>
                  <a:schemeClr val="tx1"/>
                </a:solidFill>
                <a:latin typeface="Calibri" panose="020F0502020204030204" pitchFamily="34" charset="0"/>
                <a:ea typeface="Geneva" pitchFamily="121" charset="-128"/>
                <a:cs typeface="+mn-cs"/>
              </a:defRPr>
            </a:lvl7pPr>
            <a:lvl8pPr marL="2400240" algn="l" defTabSz="685783" rtl="0" eaLnBrk="1" latinLnBrk="0" hangingPunct="1">
              <a:defRPr sz="1800" kern="1200">
                <a:solidFill>
                  <a:schemeClr val="tx1"/>
                </a:solidFill>
                <a:latin typeface="Calibri" panose="020F0502020204030204" pitchFamily="34" charset="0"/>
                <a:ea typeface="Geneva" pitchFamily="121" charset="-128"/>
                <a:cs typeface="+mn-cs"/>
              </a:defRPr>
            </a:lvl8pPr>
            <a:lvl9pPr marL="2743132" algn="l" defTabSz="685783" rtl="0" eaLnBrk="1" latinLnBrk="0" hangingPunct="1">
              <a:defRPr sz="1800" kern="1200">
                <a:solidFill>
                  <a:schemeClr val="tx1"/>
                </a:solidFill>
                <a:latin typeface="Calibri" panose="020F0502020204030204" pitchFamily="34" charset="0"/>
                <a:ea typeface="Geneva" pitchFamily="121" charset="-128"/>
                <a:cs typeface="+mn-cs"/>
              </a:defRPr>
            </a:lvl9pPr>
          </a:lstStyle>
          <a:p>
            <a:r>
              <a:rPr lang="en-US" altLang="en-US"/>
              <a:t>10/09/2019</a:t>
            </a:r>
          </a:p>
        </p:txBody>
      </p:sp>
      <p:sp>
        <p:nvSpPr>
          <p:cNvPr id="5" name="Footer Placeholder 4">
            <a:extLst>
              <a:ext uri="{FF2B5EF4-FFF2-40B4-BE49-F238E27FC236}">
                <a16:creationId xmlns:a16="http://schemas.microsoft.com/office/drawing/2014/main" id="{4582D05E-E473-47FB-B23B-CF19A0CEDB23}"/>
              </a:ext>
            </a:extLst>
          </p:cNvPr>
          <p:cNvSpPr>
            <a:spLocks noGrp="1"/>
          </p:cNvSpPr>
          <p:nvPr>
            <p:ph type="ftr" sz="quarter" idx="11"/>
          </p:nvPr>
        </p:nvSpPr>
        <p:spPr>
          <a:xfrm>
            <a:off x="604838" y="4886325"/>
            <a:ext cx="4030266" cy="180975"/>
          </a:xfrm>
          <a:prstGeom prst="rect">
            <a:avLst/>
          </a:prstGeom>
        </p:spPr>
        <p:txBody>
          <a:bodyPr lIns="0" tIns="0" rIns="0" bIns="0" anchor="t" anchorCtr="0"/>
          <a:lstStyle>
            <a:defPPr>
              <a:defRPr lang="en-US"/>
            </a:defPPr>
            <a:lvl1pPr marL="0" algn="l" defTabSz="342892" rtl="0" fontAlgn="base">
              <a:spcBef>
                <a:spcPct val="0"/>
              </a:spcBef>
              <a:spcAft>
                <a:spcPct val="0"/>
              </a:spcAft>
              <a:defRPr sz="900" kern="1200" dirty="0" smtClean="0">
                <a:solidFill>
                  <a:srgbClr val="004C97"/>
                </a:solidFill>
                <a:latin typeface="Helvetica"/>
                <a:ea typeface="ＭＳ Ｐゴシック" charset="0"/>
                <a:cs typeface="ＭＳ Ｐゴシック" charset="0"/>
              </a:defRPr>
            </a:lvl1pPr>
            <a:lvl2pPr marL="342892"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2pPr>
            <a:lvl3pPr marL="685783"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3pPr>
            <a:lvl4pPr marL="1028675"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4pPr>
            <a:lvl5pPr marL="1371566" algn="l" defTabSz="342892" rtl="0" fontAlgn="base">
              <a:spcBef>
                <a:spcPct val="0"/>
              </a:spcBef>
              <a:spcAft>
                <a:spcPct val="0"/>
              </a:spcAft>
              <a:defRPr sz="1800" kern="1200">
                <a:solidFill>
                  <a:schemeClr val="tx1"/>
                </a:solidFill>
                <a:latin typeface="Calibri" panose="020F0502020204030204" pitchFamily="34" charset="0"/>
                <a:ea typeface="Geneva" pitchFamily="121" charset="-128"/>
                <a:cs typeface="+mn-cs"/>
              </a:defRPr>
            </a:lvl5pPr>
            <a:lvl6pPr marL="1714457" algn="l" defTabSz="685783" rtl="0" eaLnBrk="1" latinLnBrk="0" hangingPunct="1">
              <a:defRPr sz="1800" kern="1200">
                <a:solidFill>
                  <a:schemeClr val="tx1"/>
                </a:solidFill>
                <a:latin typeface="Calibri" panose="020F0502020204030204" pitchFamily="34" charset="0"/>
                <a:ea typeface="Geneva" pitchFamily="121" charset="-128"/>
                <a:cs typeface="+mn-cs"/>
              </a:defRPr>
            </a:lvl6pPr>
            <a:lvl7pPr marL="2057348" algn="l" defTabSz="685783" rtl="0" eaLnBrk="1" latinLnBrk="0" hangingPunct="1">
              <a:defRPr sz="1800" kern="1200">
                <a:solidFill>
                  <a:schemeClr val="tx1"/>
                </a:solidFill>
                <a:latin typeface="Calibri" panose="020F0502020204030204" pitchFamily="34" charset="0"/>
                <a:ea typeface="Geneva" pitchFamily="121" charset="-128"/>
                <a:cs typeface="+mn-cs"/>
              </a:defRPr>
            </a:lvl7pPr>
            <a:lvl8pPr marL="2400240" algn="l" defTabSz="685783" rtl="0" eaLnBrk="1" latinLnBrk="0" hangingPunct="1">
              <a:defRPr sz="1800" kern="1200">
                <a:solidFill>
                  <a:schemeClr val="tx1"/>
                </a:solidFill>
                <a:latin typeface="Calibri" panose="020F0502020204030204" pitchFamily="34" charset="0"/>
                <a:ea typeface="Geneva" pitchFamily="121" charset="-128"/>
                <a:cs typeface="+mn-cs"/>
              </a:defRPr>
            </a:lvl8pPr>
            <a:lvl9pPr marL="2743132" algn="l" defTabSz="685783" rtl="0" eaLnBrk="1" latinLnBrk="0" hangingPunct="1">
              <a:defRPr sz="1800" kern="1200">
                <a:solidFill>
                  <a:schemeClr val="tx1"/>
                </a:solidFill>
                <a:latin typeface="Calibri" panose="020F0502020204030204" pitchFamily="34" charset="0"/>
                <a:ea typeface="Geneva" pitchFamily="121" charset="-128"/>
                <a:cs typeface="+mn-cs"/>
              </a:defRPr>
            </a:lvl9pPr>
          </a:lstStyle>
          <a:p>
            <a:pPr>
              <a:defRPr/>
            </a:pPr>
            <a:r>
              <a:rPr lang="en-US"/>
              <a:t>MDP meeting</a:t>
            </a:r>
            <a:endParaRPr lang="en-US" b="1" dirty="0"/>
          </a:p>
        </p:txBody>
      </p:sp>
      <p:sp>
        <p:nvSpPr>
          <p:cNvPr id="6" name="Slide Number Placeholder 5">
            <a:extLst>
              <a:ext uri="{FF2B5EF4-FFF2-40B4-BE49-F238E27FC236}">
                <a16:creationId xmlns:a16="http://schemas.microsoft.com/office/drawing/2014/main" id="{A357A5C7-A217-48EC-9DAF-04424CF94533}"/>
              </a:ext>
            </a:extLst>
          </p:cNvPr>
          <p:cNvSpPr>
            <a:spLocks noGrp="1"/>
          </p:cNvSpPr>
          <p:nvPr>
            <p:ph type="sldNum" sz="quarter" idx="12"/>
          </p:nvPr>
        </p:nvSpPr>
        <p:spPr/>
        <p:txBody>
          <a:bodyPr/>
          <a:lstStyle/>
          <a:p>
            <a:fld id="{52E9C158-AEF1-41A2-A6CE-6F0BAB305EFD}" type="slidenum">
              <a:rPr lang="en-US" altLang="en-US" smtClean="0"/>
              <a:pPr/>
              <a:t>37</a:t>
            </a:fld>
            <a:endParaRPr lang="en-US" altLang="en-US"/>
          </a:p>
        </p:txBody>
      </p:sp>
      <p:graphicFrame>
        <p:nvGraphicFramePr>
          <p:cNvPr id="10" name="Table 9">
            <a:extLst>
              <a:ext uri="{FF2B5EF4-FFF2-40B4-BE49-F238E27FC236}">
                <a16:creationId xmlns:a16="http://schemas.microsoft.com/office/drawing/2014/main" id="{692FA87D-7BB3-4B6F-9BCB-470EA6A50735}"/>
              </a:ext>
            </a:extLst>
          </p:cNvPr>
          <p:cNvGraphicFramePr>
            <a:graphicFrameLocks noGrp="1"/>
          </p:cNvGraphicFramePr>
          <p:nvPr/>
        </p:nvGraphicFramePr>
        <p:xfrm>
          <a:off x="72736" y="818984"/>
          <a:ext cx="6712530" cy="278130"/>
        </p:xfrm>
        <a:graphic>
          <a:graphicData uri="http://schemas.openxmlformats.org/drawingml/2006/table">
            <a:tbl>
              <a:tblPr firstRow="1" bandRow="1">
                <a:tableStyleId>{5C22544A-7EE6-4342-B048-85BDC9FD1C3A}</a:tableStyleId>
              </a:tblPr>
              <a:tblGrid>
                <a:gridCol w="1118755">
                  <a:extLst>
                    <a:ext uri="{9D8B030D-6E8A-4147-A177-3AD203B41FA5}">
                      <a16:colId xmlns:a16="http://schemas.microsoft.com/office/drawing/2014/main" val="20000"/>
                    </a:ext>
                  </a:extLst>
                </a:gridCol>
                <a:gridCol w="1118755">
                  <a:extLst>
                    <a:ext uri="{9D8B030D-6E8A-4147-A177-3AD203B41FA5}">
                      <a16:colId xmlns:a16="http://schemas.microsoft.com/office/drawing/2014/main" val="20001"/>
                    </a:ext>
                  </a:extLst>
                </a:gridCol>
                <a:gridCol w="1118755">
                  <a:extLst>
                    <a:ext uri="{9D8B030D-6E8A-4147-A177-3AD203B41FA5}">
                      <a16:colId xmlns:a16="http://schemas.microsoft.com/office/drawing/2014/main" val="20002"/>
                    </a:ext>
                  </a:extLst>
                </a:gridCol>
                <a:gridCol w="1118755">
                  <a:extLst>
                    <a:ext uri="{9D8B030D-6E8A-4147-A177-3AD203B41FA5}">
                      <a16:colId xmlns:a16="http://schemas.microsoft.com/office/drawing/2014/main" val="20003"/>
                    </a:ext>
                  </a:extLst>
                </a:gridCol>
                <a:gridCol w="1118755">
                  <a:extLst>
                    <a:ext uri="{9D8B030D-6E8A-4147-A177-3AD203B41FA5}">
                      <a16:colId xmlns:a16="http://schemas.microsoft.com/office/drawing/2014/main" val="20004"/>
                    </a:ext>
                  </a:extLst>
                </a:gridCol>
                <a:gridCol w="1118755">
                  <a:extLst>
                    <a:ext uri="{9D8B030D-6E8A-4147-A177-3AD203B41FA5}">
                      <a16:colId xmlns:a16="http://schemas.microsoft.com/office/drawing/2014/main" val="20005"/>
                    </a:ext>
                  </a:extLst>
                </a:gridCol>
              </a:tblGrid>
              <a:tr h="278130">
                <a:tc>
                  <a:txBody>
                    <a:bodyPr/>
                    <a:lstStyle/>
                    <a:p>
                      <a:pPr algn="ctr"/>
                      <a:r>
                        <a:rPr lang="en-US" sz="1000" dirty="0"/>
                        <a:t>2020 Q1/2</a:t>
                      </a:r>
                    </a:p>
                  </a:txBody>
                  <a:tcPr marL="68580" marR="68580" marT="34290" marB="34290">
                    <a:solidFill>
                      <a:srgbClr val="6699CC"/>
                    </a:solidFill>
                  </a:tcPr>
                </a:tc>
                <a:tc>
                  <a:txBody>
                    <a:bodyPr/>
                    <a:lstStyle/>
                    <a:p>
                      <a:pPr algn="ctr"/>
                      <a:r>
                        <a:rPr lang="en-US" sz="1000" dirty="0"/>
                        <a:t>2020 Q3/4</a:t>
                      </a:r>
                    </a:p>
                  </a:txBody>
                  <a:tcPr marL="68580" marR="68580" marT="34290" marB="34290">
                    <a:solidFill>
                      <a:srgbClr val="6699CC"/>
                    </a:solidFill>
                  </a:tcPr>
                </a:tc>
                <a:tc>
                  <a:txBody>
                    <a:bodyPr/>
                    <a:lstStyle/>
                    <a:p>
                      <a:pPr algn="ctr"/>
                      <a:r>
                        <a:rPr lang="en-US" sz="1000" dirty="0"/>
                        <a:t>2021</a:t>
                      </a:r>
                      <a:r>
                        <a:rPr lang="en-US" sz="1000" baseline="0" dirty="0"/>
                        <a:t> Q1/2</a:t>
                      </a:r>
                      <a:endParaRPr lang="en-US" sz="1000" dirty="0"/>
                    </a:p>
                  </a:txBody>
                  <a:tcPr marL="68580" marR="68580" marT="34290" marB="34290">
                    <a:solidFill>
                      <a:srgbClr val="6699CC"/>
                    </a:solidFill>
                  </a:tcPr>
                </a:tc>
                <a:tc>
                  <a:txBody>
                    <a:bodyPr/>
                    <a:lstStyle/>
                    <a:p>
                      <a:pPr algn="ctr"/>
                      <a:r>
                        <a:rPr lang="en-US" sz="1000" dirty="0"/>
                        <a:t>2021 Q3/4</a:t>
                      </a:r>
                    </a:p>
                  </a:txBody>
                  <a:tcPr marL="68580" marR="68580" marT="34290" marB="34290">
                    <a:solidFill>
                      <a:srgbClr val="6699CC"/>
                    </a:solidFill>
                  </a:tcPr>
                </a:tc>
                <a:tc>
                  <a:txBody>
                    <a:bodyPr/>
                    <a:lstStyle/>
                    <a:p>
                      <a:pPr algn="ctr"/>
                      <a:r>
                        <a:rPr lang="en-US" sz="1000" dirty="0"/>
                        <a:t>2022</a:t>
                      </a:r>
                    </a:p>
                  </a:txBody>
                  <a:tcPr marL="68580" marR="68580" marT="34290" marB="34290">
                    <a:solidFill>
                      <a:srgbClr val="6699CC"/>
                    </a:solidFill>
                  </a:tcPr>
                </a:tc>
                <a:tc>
                  <a:txBody>
                    <a:bodyPr/>
                    <a:lstStyle/>
                    <a:p>
                      <a:pPr algn="ctr"/>
                      <a:r>
                        <a:rPr lang="en-US" sz="1000" dirty="0"/>
                        <a:t>2023</a:t>
                      </a:r>
                    </a:p>
                  </a:txBody>
                  <a:tcPr marL="68580" marR="68580" marT="34290" marB="34290">
                    <a:solidFill>
                      <a:srgbClr val="6699CC"/>
                    </a:solidFill>
                  </a:tcPr>
                </a:tc>
                <a:extLst>
                  <a:ext uri="{0D108BD9-81ED-4DB2-BD59-A6C34878D82A}">
                    <a16:rowId xmlns:a16="http://schemas.microsoft.com/office/drawing/2014/main" val="10000"/>
                  </a:ext>
                </a:extLst>
              </a:tr>
            </a:tbl>
          </a:graphicData>
        </a:graphic>
      </p:graphicFrame>
      <p:sp>
        <p:nvSpPr>
          <p:cNvPr id="11" name="AutoShape 1">
            <a:extLst>
              <a:ext uri="{FF2B5EF4-FFF2-40B4-BE49-F238E27FC236}">
                <a16:creationId xmlns:a16="http://schemas.microsoft.com/office/drawing/2014/main" id="{695AED00-25FF-4052-91F6-F83166C42505}"/>
              </a:ext>
            </a:extLst>
          </p:cNvPr>
          <p:cNvSpPr>
            <a:spLocks/>
          </p:cNvSpPr>
          <p:nvPr/>
        </p:nvSpPr>
        <p:spPr bwMode="auto">
          <a:xfrm flipH="1">
            <a:off x="72737" y="1189844"/>
            <a:ext cx="1099761" cy="332850"/>
          </a:xfrm>
          <a:prstGeom prst="roundRect">
            <a:avLst>
              <a:gd name="adj" fmla="val 10065"/>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nchorCtr="0"/>
          <a:lstStyle/>
          <a:p>
            <a:pPr algn="ctr">
              <a:lnSpc>
                <a:spcPts val="1125"/>
              </a:lnSpc>
            </a:pPr>
            <a:r>
              <a:rPr lang="en-US" sz="1050" dirty="0">
                <a:solidFill>
                  <a:srgbClr val="FFFFFF"/>
                </a:solidFill>
                <a:latin typeface="Gill Sans" charset="0"/>
                <a:ea typeface="ＭＳ Ｐゴシック" charset="0"/>
                <a:cs typeface="Gill Sans" charset="0"/>
              </a:rPr>
              <a:t>CORC cable procurement</a:t>
            </a:r>
          </a:p>
        </p:txBody>
      </p:sp>
      <p:sp>
        <p:nvSpPr>
          <p:cNvPr id="12" name="AutoShape 1">
            <a:extLst>
              <a:ext uri="{FF2B5EF4-FFF2-40B4-BE49-F238E27FC236}">
                <a16:creationId xmlns:a16="http://schemas.microsoft.com/office/drawing/2014/main" id="{99B59B2E-A78B-433B-83F6-1307FD9B1D4B}"/>
              </a:ext>
            </a:extLst>
          </p:cNvPr>
          <p:cNvSpPr>
            <a:spLocks/>
          </p:cNvSpPr>
          <p:nvPr/>
        </p:nvSpPr>
        <p:spPr bwMode="auto">
          <a:xfrm flipH="1">
            <a:off x="292119" y="1646040"/>
            <a:ext cx="1035236" cy="425614"/>
          </a:xfrm>
          <a:prstGeom prst="roundRect">
            <a:avLst>
              <a:gd name="adj" fmla="val 10065"/>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nchorCtr="0"/>
          <a:lstStyle/>
          <a:p>
            <a:pPr algn="ctr">
              <a:lnSpc>
                <a:spcPts val="1125"/>
              </a:lnSpc>
            </a:pPr>
            <a:r>
              <a:rPr lang="en-US" sz="1050" dirty="0">
                <a:solidFill>
                  <a:srgbClr val="FFFFFF"/>
                </a:solidFill>
                <a:latin typeface="Gill Sans" charset="0"/>
                <a:ea typeface="ＭＳ Ｐゴシック" charset="0"/>
                <a:cs typeface="Gill Sans" charset="0"/>
              </a:rPr>
              <a:t>Short-sample/joint fabrication/tests</a:t>
            </a:r>
          </a:p>
        </p:txBody>
      </p:sp>
      <p:sp>
        <p:nvSpPr>
          <p:cNvPr id="13" name="AutoShape 1">
            <a:extLst>
              <a:ext uri="{FF2B5EF4-FFF2-40B4-BE49-F238E27FC236}">
                <a16:creationId xmlns:a16="http://schemas.microsoft.com/office/drawing/2014/main" id="{CFA4AB3D-2FFA-4571-BD88-58A23C7A4F6D}"/>
              </a:ext>
            </a:extLst>
          </p:cNvPr>
          <p:cNvSpPr>
            <a:spLocks/>
          </p:cNvSpPr>
          <p:nvPr/>
        </p:nvSpPr>
        <p:spPr bwMode="auto">
          <a:xfrm flipH="1">
            <a:off x="171452" y="2228816"/>
            <a:ext cx="737189" cy="486849"/>
          </a:xfrm>
          <a:prstGeom prst="roundRect">
            <a:avLst>
              <a:gd name="adj" fmla="val 10065"/>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nchorCtr="0"/>
          <a:lstStyle/>
          <a:p>
            <a:pPr algn="ctr">
              <a:lnSpc>
                <a:spcPts val="1125"/>
              </a:lnSpc>
            </a:pPr>
            <a:r>
              <a:rPr lang="en-US" sz="1050" dirty="0">
                <a:solidFill>
                  <a:srgbClr val="FFFFFF"/>
                </a:solidFill>
                <a:latin typeface="Gill Sans" charset="0"/>
                <a:ea typeface="ＭＳ Ｐゴシック" charset="0"/>
                <a:cs typeface="Gill Sans" charset="0"/>
              </a:rPr>
              <a:t>COMB</a:t>
            </a:r>
            <a:r>
              <a:rPr lang="en-US" sz="1050" i="1" dirty="0">
                <a:solidFill>
                  <a:srgbClr val="FFFFFF"/>
                </a:solidFill>
                <a:latin typeface="Gill Sans" charset="0"/>
                <a:ea typeface="ＭＳ Ｐゴシック" charset="0"/>
                <a:cs typeface="Gill Sans" charset="0"/>
              </a:rPr>
              <a:t> </a:t>
            </a:r>
            <a:r>
              <a:rPr lang="en-US" sz="1050" dirty="0">
                <a:solidFill>
                  <a:srgbClr val="FFFFFF"/>
                </a:solidFill>
                <a:latin typeface="Gill Sans" charset="0"/>
                <a:ea typeface="ＭＳ Ｐゴシック" charset="0"/>
                <a:cs typeface="Gill Sans" charset="0"/>
              </a:rPr>
              <a:t>structure design</a:t>
            </a:r>
          </a:p>
        </p:txBody>
      </p:sp>
      <p:sp>
        <p:nvSpPr>
          <p:cNvPr id="14" name="AutoShape 1">
            <a:extLst>
              <a:ext uri="{FF2B5EF4-FFF2-40B4-BE49-F238E27FC236}">
                <a16:creationId xmlns:a16="http://schemas.microsoft.com/office/drawing/2014/main" id="{13679583-8CAB-4BB5-9E62-A55BDB97E5E9}"/>
              </a:ext>
            </a:extLst>
          </p:cNvPr>
          <p:cNvSpPr>
            <a:spLocks/>
          </p:cNvSpPr>
          <p:nvPr/>
        </p:nvSpPr>
        <p:spPr bwMode="auto">
          <a:xfrm flipH="1">
            <a:off x="380002" y="2792454"/>
            <a:ext cx="792495" cy="336382"/>
          </a:xfrm>
          <a:prstGeom prst="roundRect">
            <a:avLst>
              <a:gd name="adj" fmla="val 10065"/>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nchorCtr="0"/>
          <a:lstStyle/>
          <a:p>
            <a:pPr algn="ctr">
              <a:lnSpc>
                <a:spcPts val="1125"/>
              </a:lnSpc>
            </a:pPr>
            <a:r>
              <a:rPr lang="en-US" sz="1050" dirty="0">
                <a:solidFill>
                  <a:srgbClr val="FFFFFF"/>
                </a:solidFill>
                <a:latin typeface="Gill Sans" charset="0"/>
                <a:ea typeface="ＭＳ Ｐゴシック" charset="0"/>
                <a:cs typeface="Gill Sans" charset="0"/>
              </a:rPr>
              <a:t>Parts procurement</a:t>
            </a:r>
          </a:p>
        </p:txBody>
      </p:sp>
      <p:sp>
        <p:nvSpPr>
          <p:cNvPr id="15" name="AutoShape 1">
            <a:extLst>
              <a:ext uri="{FF2B5EF4-FFF2-40B4-BE49-F238E27FC236}">
                <a16:creationId xmlns:a16="http://schemas.microsoft.com/office/drawing/2014/main" id="{1248F2A8-72AA-4977-84C1-DFFFF22FF24A}"/>
              </a:ext>
            </a:extLst>
          </p:cNvPr>
          <p:cNvSpPr>
            <a:spLocks/>
          </p:cNvSpPr>
          <p:nvPr/>
        </p:nvSpPr>
        <p:spPr bwMode="auto">
          <a:xfrm flipH="1">
            <a:off x="1738858" y="3844661"/>
            <a:ext cx="644215" cy="470369"/>
          </a:xfrm>
          <a:prstGeom prst="roundRect">
            <a:avLst>
              <a:gd name="adj" fmla="val 10065"/>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nchorCtr="0"/>
          <a:lstStyle/>
          <a:p>
            <a:pPr algn="ctr">
              <a:lnSpc>
                <a:spcPts val="1125"/>
              </a:lnSpc>
            </a:pPr>
            <a:r>
              <a:rPr lang="en-US" sz="1050" dirty="0">
                <a:solidFill>
                  <a:srgbClr val="FFFFFF"/>
                </a:solidFill>
                <a:latin typeface="Gill Sans" charset="0"/>
                <a:ea typeface="ＭＳ Ｐゴシック" charset="0"/>
                <a:cs typeface="Gill Sans" charset="0"/>
              </a:rPr>
              <a:t>Standalone LN</a:t>
            </a:r>
            <a:r>
              <a:rPr lang="en-US" sz="1050" baseline="-25000" dirty="0">
                <a:solidFill>
                  <a:srgbClr val="FFFFFF"/>
                </a:solidFill>
                <a:latin typeface="Gill Sans" charset="0"/>
                <a:ea typeface="ＭＳ Ｐゴシック" charset="0"/>
                <a:cs typeface="Gill Sans" charset="0"/>
              </a:rPr>
              <a:t>2</a:t>
            </a:r>
            <a:r>
              <a:rPr lang="en-US" sz="1050" dirty="0">
                <a:solidFill>
                  <a:srgbClr val="FFFFFF"/>
                </a:solidFill>
                <a:latin typeface="Gill Sans" charset="0"/>
                <a:ea typeface="ＭＳ Ｐゴシック" charset="0"/>
                <a:cs typeface="Gill Sans" charset="0"/>
              </a:rPr>
              <a:t>/</a:t>
            </a:r>
            <a:r>
              <a:rPr lang="en-US" sz="1050" dirty="0" err="1">
                <a:solidFill>
                  <a:srgbClr val="FFFFFF"/>
                </a:solidFill>
                <a:latin typeface="Gill Sans" charset="0"/>
                <a:ea typeface="ＭＳ Ｐゴシック" charset="0"/>
                <a:cs typeface="Gill Sans" charset="0"/>
              </a:rPr>
              <a:t>LHe</a:t>
            </a:r>
            <a:r>
              <a:rPr lang="en-US" sz="1050" dirty="0">
                <a:solidFill>
                  <a:srgbClr val="FFFFFF"/>
                </a:solidFill>
                <a:latin typeface="Gill Sans" charset="0"/>
                <a:ea typeface="ＭＳ Ｐゴシック" charset="0"/>
                <a:cs typeface="Gill Sans" charset="0"/>
              </a:rPr>
              <a:t> tests</a:t>
            </a:r>
          </a:p>
        </p:txBody>
      </p:sp>
      <p:sp>
        <p:nvSpPr>
          <p:cNvPr id="16" name="AutoShape 1">
            <a:extLst>
              <a:ext uri="{FF2B5EF4-FFF2-40B4-BE49-F238E27FC236}">
                <a16:creationId xmlns:a16="http://schemas.microsoft.com/office/drawing/2014/main" id="{5DAB01DD-8A5F-48ED-A83B-6C3936F34930}"/>
              </a:ext>
            </a:extLst>
          </p:cNvPr>
          <p:cNvSpPr>
            <a:spLocks/>
          </p:cNvSpPr>
          <p:nvPr/>
        </p:nvSpPr>
        <p:spPr bwMode="auto">
          <a:xfrm flipH="1">
            <a:off x="1028700" y="3252182"/>
            <a:ext cx="710156" cy="470369"/>
          </a:xfrm>
          <a:prstGeom prst="roundRect">
            <a:avLst>
              <a:gd name="adj" fmla="val 10065"/>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nchorCtr="0"/>
          <a:lstStyle/>
          <a:p>
            <a:pPr algn="ctr">
              <a:lnSpc>
                <a:spcPts val="1125"/>
              </a:lnSpc>
            </a:pPr>
            <a:r>
              <a:rPr lang="en-US" sz="1050" dirty="0">
                <a:solidFill>
                  <a:srgbClr val="FFFFFF"/>
                </a:solidFill>
                <a:latin typeface="Gill Sans" charset="0"/>
                <a:ea typeface="ＭＳ Ｐゴシック" charset="0"/>
                <a:cs typeface="Gill Sans" charset="0"/>
              </a:rPr>
              <a:t>Fabrication of 2 COMB half-coils</a:t>
            </a:r>
          </a:p>
        </p:txBody>
      </p:sp>
      <p:sp>
        <p:nvSpPr>
          <p:cNvPr id="17" name="AutoShape 1">
            <a:extLst>
              <a:ext uri="{FF2B5EF4-FFF2-40B4-BE49-F238E27FC236}">
                <a16:creationId xmlns:a16="http://schemas.microsoft.com/office/drawing/2014/main" id="{D725C206-2297-400D-BBA5-F3624F53EA24}"/>
              </a:ext>
            </a:extLst>
          </p:cNvPr>
          <p:cNvSpPr>
            <a:spLocks/>
          </p:cNvSpPr>
          <p:nvPr/>
        </p:nvSpPr>
        <p:spPr bwMode="auto">
          <a:xfrm flipH="1">
            <a:off x="2548160" y="2017046"/>
            <a:ext cx="1001686" cy="470369"/>
          </a:xfrm>
          <a:prstGeom prst="roundRect">
            <a:avLst>
              <a:gd name="adj" fmla="val 10065"/>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nchorCtr="0"/>
          <a:lstStyle/>
          <a:p>
            <a:pPr algn="ctr">
              <a:lnSpc>
                <a:spcPts val="1125"/>
              </a:lnSpc>
            </a:pPr>
            <a:r>
              <a:rPr lang="en-US" sz="1050" dirty="0">
                <a:solidFill>
                  <a:srgbClr val="FFFFFF"/>
                </a:solidFill>
                <a:latin typeface="Gill Sans" charset="0"/>
                <a:ea typeface="ＭＳ Ｐゴシック" charset="0"/>
                <a:cs typeface="Gill Sans" charset="0"/>
              </a:rPr>
              <a:t>COMB insert in 12T Nb</a:t>
            </a:r>
            <a:r>
              <a:rPr lang="en-US" sz="1050" baseline="-25000" dirty="0">
                <a:solidFill>
                  <a:srgbClr val="FFFFFF"/>
                </a:solidFill>
                <a:latin typeface="Gill Sans" charset="0"/>
                <a:ea typeface="ＭＳ Ｐゴシック" charset="0"/>
                <a:cs typeface="Gill Sans" charset="0"/>
              </a:rPr>
              <a:t>3</a:t>
            </a:r>
            <a:r>
              <a:rPr lang="en-US" sz="1050" dirty="0">
                <a:solidFill>
                  <a:srgbClr val="FFFFFF"/>
                </a:solidFill>
                <a:latin typeface="Gill Sans" charset="0"/>
                <a:ea typeface="ＭＳ Ｐゴシック" charset="0"/>
                <a:cs typeface="Gill Sans" charset="0"/>
              </a:rPr>
              <a:t>Sn magnet assembly</a:t>
            </a:r>
          </a:p>
        </p:txBody>
      </p:sp>
      <p:sp>
        <p:nvSpPr>
          <p:cNvPr id="18" name="AutoShape 1">
            <a:extLst>
              <a:ext uri="{FF2B5EF4-FFF2-40B4-BE49-F238E27FC236}">
                <a16:creationId xmlns:a16="http://schemas.microsoft.com/office/drawing/2014/main" id="{15D46822-1A63-475E-AD67-E9BF5D2AEA04}"/>
              </a:ext>
            </a:extLst>
          </p:cNvPr>
          <p:cNvSpPr>
            <a:spLocks/>
          </p:cNvSpPr>
          <p:nvPr/>
        </p:nvSpPr>
        <p:spPr bwMode="auto">
          <a:xfrm flipH="1">
            <a:off x="3549845" y="2620752"/>
            <a:ext cx="601189" cy="596999"/>
          </a:xfrm>
          <a:prstGeom prst="roundRect">
            <a:avLst>
              <a:gd name="adj" fmla="val 10065"/>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nchorCtr="0"/>
          <a:lstStyle/>
          <a:p>
            <a:pPr algn="ctr">
              <a:lnSpc>
                <a:spcPts val="1125"/>
              </a:lnSpc>
            </a:pPr>
            <a:r>
              <a:rPr lang="en-US" sz="1050" dirty="0">
                <a:solidFill>
                  <a:srgbClr val="FFFFFF"/>
                </a:solidFill>
                <a:latin typeface="Gill Sans" charset="0"/>
                <a:ea typeface="ＭＳ Ｐゴシック" charset="0"/>
                <a:cs typeface="Gill Sans" charset="0"/>
              </a:rPr>
              <a:t>Insert test in Nb</a:t>
            </a:r>
            <a:r>
              <a:rPr lang="en-US" sz="1050" baseline="-25000" dirty="0">
                <a:solidFill>
                  <a:srgbClr val="FFFFFF"/>
                </a:solidFill>
                <a:latin typeface="Gill Sans" charset="0"/>
                <a:ea typeface="ＭＳ Ｐゴシック" charset="0"/>
                <a:cs typeface="Gill Sans" charset="0"/>
              </a:rPr>
              <a:t>3</a:t>
            </a:r>
            <a:r>
              <a:rPr lang="en-US" sz="1050" dirty="0">
                <a:solidFill>
                  <a:srgbClr val="FFFFFF"/>
                </a:solidFill>
                <a:latin typeface="Gill Sans" charset="0"/>
                <a:ea typeface="ＭＳ Ｐゴシック" charset="0"/>
                <a:cs typeface="Gill Sans" charset="0"/>
              </a:rPr>
              <a:t>Sn magnet </a:t>
            </a:r>
          </a:p>
        </p:txBody>
      </p:sp>
      <p:sp>
        <p:nvSpPr>
          <p:cNvPr id="19" name="AutoShape 1">
            <a:extLst>
              <a:ext uri="{FF2B5EF4-FFF2-40B4-BE49-F238E27FC236}">
                <a16:creationId xmlns:a16="http://schemas.microsoft.com/office/drawing/2014/main" id="{745F2099-2284-4BF2-B235-FAB44BE36218}"/>
              </a:ext>
            </a:extLst>
          </p:cNvPr>
          <p:cNvSpPr>
            <a:spLocks/>
          </p:cNvSpPr>
          <p:nvPr/>
        </p:nvSpPr>
        <p:spPr bwMode="auto">
          <a:xfrm flipH="1">
            <a:off x="4286250" y="3307810"/>
            <a:ext cx="2168011" cy="470364"/>
          </a:xfrm>
          <a:prstGeom prst="roundRect">
            <a:avLst>
              <a:gd name="adj" fmla="val 10065"/>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nchorCtr="0"/>
          <a:lstStyle/>
          <a:p>
            <a:pPr algn="ctr">
              <a:lnSpc>
                <a:spcPts val="1125"/>
              </a:lnSpc>
            </a:pPr>
            <a:r>
              <a:rPr lang="en-US" sz="1050" dirty="0">
                <a:solidFill>
                  <a:srgbClr val="FFFFFF"/>
                </a:solidFill>
                <a:latin typeface="Gill Sans" charset="0"/>
                <a:ea typeface="ＭＳ Ｐゴシック" charset="0"/>
                <a:cs typeface="Gill Sans" charset="0"/>
              </a:rPr>
              <a:t>Fabrication and tests of COMB insert standalone and in 12 T Nb</a:t>
            </a:r>
            <a:r>
              <a:rPr lang="en-US" sz="1050" baseline="-25000" dirty="0">
                <a:solidFill>
                  <a:srgbClr val="FFFFFF"/>
                </a:solidFill>
                <a:latin typeface="Gill Sans" charset="0"/>
                <a:ea typeface="ＭＳ Ｐゴシック" charset="0"/>
                <a:cs typeface="Gill Sans" charset="0"/>
              </a:rPr>
              <a:t>3</a:t>
            </a:r>
            <a:r>
              <a:rPr lang="en-US" sz="1050" dirty="0">
                <a:solidFill>
                  <a:srgbClr val="FFFFFF"/>
                </a:solidFill>
                <a:latin typeface="Gill Sans" charset="0"/>
                <a:ea typeface="ＭＳ Ｐゴシック" charset="0"/>
                <a:cs typeface="Gill Sans" charset="0"/>
              </a:rPr>
              <a:t>Sn magnet </a:t>
            </a:r>
          </a:p>
        </p:txBody>
      </p:sp>
      <p:sp>
        <p:nvSpPr>
          <p:cNvPr id="20" name="AutoShape 1">
            <a:extLst>
              <a:ext uri="{FF2B5EF4-FFF2-40B4-BE49-F238E27FC236}">
                <a16:creationId xmlns:a16="http://schemas.microsoft.com/office/drawing/2014/main" id="{B0F6DF3B-1017-43D2-859C-CB74EA926E76}"/>
              </a:ext>
            </a:extLst>
          </p:cNvPr>
          <p:cNvSpPr>
            <a:spLocks/>
          </p:cNvSpPr>
          <p:nvPr/>
        </p:nvSpPr>
        <p:spPr bwMode="auto">
          <a:xfrm flipH="1">
            <a:off x="141802" y="4411625"/>
            <a:ext cx="4094672" cy="221747"/>
          </a:xfrm>
          <a:prstGeom prst="roundRect">
            <a:avLst>
              <a:gd name="adj" fmla="val 10065"/>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nchorCtr="0"/>
          <a:lstStyle/>
          <a:p>
            <a:pPr algn="ctr">
              <a:lnSpc>
                <a:spcPts val="1125"/>
              </a:lnSpc>
            </a:pPr>
            <a:r>
              <a:rPr lang="en-US" sz="1050" dirty="0">
                <a:solidFill>
                  <a:srgbClr val="FFFFFF"/>
                </a:solidFill>
                <a:latin typeface="Gill Sans" charset="0"/>
                <a:ea typeface="ＭＳ Ｐゴシック" charset="0"/>
                <a:cs typeface="Gill Sans" charset="0"/>
              </a:rPr>
              <a:t>COMB technology demonstration</a:t>
            </a:r>
          </a:p>
        </p:txBody>
      </p:sp>
      <p:sp>
        <p:nvSpPr>
          <p:cNvPr id="21" name="AutoShape 1">
            <a:extLst>
              <a:ext uri="{FF2B5EF4-FFF2-40B4-BE49-F238E27FC236}">
                <a16:creationId xmlns:a16="http://schemas.microsoft.com/office/drawing/2014/main" id="{BF53DBA7-6008-4D08-A78D-759919700EE2}"/>
              </a:ext>
            </a:extLst>
          </p:cNvPr>
          <p:cNvSpPr>
            <a:spLocks/>
          </p:cNvSpPr>
          <p:nvPr/>
        </p:nvSpPr>
        <p:spPr bwMode="auto">
          <a:xfrm flipH="1">
            <a:off x="4286251" y="4411625"/>
            <a:ext cx="2429948" cy="221747"/>
          </a:xfrm>
          <a:prstGeom prst="roundRect">
            <a:avLst>
              <a:gd name="adj" fmla="val 10065"/>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nchorCtr="0"/>
          <a:lstStyle/>
          <a:p>
            <a:pPr algn="ctr">
              <a:lnSpc>
                <a:spcPts val="1125"/>
              </a:lnSpc>
            </a:pPr>
            <a:r>
              <a:rPr lang="en-US" sz="1050" dirty="0">
                <a:solidFill>
                  <a:srgbClr val="FFFFFF"/>
                </a:solidFill>
                <a:latin typeface="Gill Sans" charset="0"/>
                <a:ea typeface="ＭＳ Ｐゴシック" charset="0"/>
                <a:cs typeface="Gill Sans" charset="0"/>
              </a:rPr>
              <a:t>HTS performance demonstration</a:t>
            </a:r>
          </a:p>
        </p:txBody>
      </p:sp>
      <p:sp>
        <p:nvSpPr>
          <p:cNvPr id="22" name="AutoShape 1">
            <a:extLst>
              <a:ext uri="{FF2B5EF4-FFF2-40B4-BE49-F238E27FC236}">
                <a16:creationId xmlns:a16="http://schemas.microsoft.com/office/drawing/2014/main" id="{6DE9C278-4345-49B3-86EC-6521462D0EDF}"/>
              </a:ext>
            </a:extLst>
          </p:cNvPr>
          <p:cNvSpPr>
            <a:spLocks/>
          </p:cNvSpPr>
          <p:nvPr/>
        </p:nvSpPr>
        <p:spPr bwMode="auto">
          <a:xfrm flipH="1">
            <a:off x="2383072" y="1321896"/>
            <a:ext cx="1767962" cy="470369"/>
          </a:xfrm>
          <a:prstGeom prst="roundRect">
            <a:avLst>
              <a:gd name="adj" fmla="val 10065"/>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nchorCtr="0"/>
          <a:lstStyle/>
          <a:p>
            <a:pPr algn="ctr">
              <a:lnSpc>
                <a:spcPts val="1125"/>
              </a:lnSpc>
            </a:pPr>
            <a:r>
              <a:rPr lang="en-US" sz="1050" dirty="0">
                <a:solidFill>
                  <a:srgbClr val="FFFFFF"/>
                </a:solidFill>
                <a:latin typeface="Gill Sans" charset="0"/>
                <a:ea typeface="ＭＳ Ｐゴシック" charset="0"/>
                <a:cs typeface="Gill Sans" charset="0"/>
              </a:rPr>
              <a:t>Procurement of the next generation high-</a:t>
            </a:r>
            <a:r>
              <a:rPr lang="en-US" sz="1050" dirty="0" err="1">
                <a:solidFill>
                  <a:srgbClr val="FFFFFF"/>
                </a:solidFill>
                <a:latin typeface="Gill Sans" charset="0"/>
                <a:ea typeface="ＭＳ Ｐゴシック" charset="0"/>
                <a:cs typeface="Gill Sans" charset="0"/>
              </a:rPr>
              <a:t>I</a:t>
            </a:r>
            <a:r>
              <a:rPr lang="en-US" sz="1050" baseline="-25000" dirty="0" err="1">
                <a:solidFill>
                  <a:srgbClr val="FFFFFF"/>
                </a:solidFill>
                <a:latin typeface="Gill Sans" charset="0"/>
                <a:ea typeface="ＭＳ Ｐゴシック" charset="0"/>
                <a:cs typeface="Gill Sans" charset="0"/>
              </a:rPr>
              <a:t>c</a:t>
            </a:r>
            <a:r>
              <a:rPr lang="en-US" sz="1050" dirty="0">
                <a:solidFill>
                  <a:srgbClr val="FFFFFF"/>
                </a:solidFill>
                <a:latin typeface="Gill Sans" charset="0"/>
                <a:ea typeface="ＭＳ Ｐゴシック" charset="0"/>
                <a:cs typeface="Gill Sans" charset="0"/>
              </a:rPr>
              <a:t> thinner substrate CORC cable</a:t>
            </a:r>
          </a:p>
        </p:txBody>
      </p:sp>
      <p:grpSp>
        <p:nvGrpSpPr>
          <p:cNvPr id="33" name="Group 32">
            <a:extLst>
              <a:ext uri="{FF2B5EF4-FFF2-40B4-BE49-F238E27FC236}">
                <a16:creationId xmlns:a16="http://schemas.microsoft.com/office/drawing/2014/main" id="{55D7A275-66B6-4F33-9419-C6083B24A46C}"/>
              </a:ext>
            </a:extLst>
          </p:cNvPr>
          <p:cNvGrpSpPr/>
          <p:nvPr/>
        </p:nvGrpSpPr>
        <p:grpSpPr>
          <a:xfrm>
            <a:off x="1315296" y="1858846"/>
            <a:ext cx="143335" cy="1385041"/>
            <a:chOff x="1753726" y="2478460"/>
            <a:chExt cx="221228" cy="1871970"/>
          </a:xfrm>
        </p:grpSpPr>
        <p:cxnSp>
          <p:nvCxnSpPr>
            <p:cNvPr id="26" name="Straight Arrow Connector 25">
              <a:extLst>
                <a:ext uri="{FF2B5EF4-FFF2-40B4-BE49-F238E27FC236}">
                  <a16:creationId xmlns:a16="http://schemas.microsoft.com/office/drawing/2014/main" id="{583857E5-6904-45B5-B916-2EEF8505F6F2}"/>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08A41B9-C214-4751-91F9-E804F7689D60}"/>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E6C43BD8-FD96-4676-98E6-14A2A6F7DD97}"/>
              </a:ext>
            </a:extLst>
          </p:cNvPr>
          <p:cNvGrpSpPr/>
          <p:nvPr/>
        </p:nvGrpSpPr>
        <p:grpSpPr>
          <a:xfrm>
            <a:off x="1163627" y="1357046"/>
            <a:ext cx="440261" cy="1895135"/>
            <a:chOff x="1753726" y="2478460"/>
            <a:chExt cx="221228" cy="1871970"/>
          </a:xfrm>
        </p:grpSpPr>
        <p:cxnSp>
          <p:nvCxnSpPr>
            <p:cNvPr id="35" name="Straight Arrow Connector 34">
              <a:extLst>
                <a:ext uri="{FF2B5EF4-FFF2-40B4-BE49-F238E27FC236}">
                  <a16:creationId xmlns:a16="http://schemas.microsoft.com/office/drawing/2014/main" id="{E64D5A4F-D86C-411A-B778-174A77F5A1D9}"/>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FC19939-64F7-4ED4-95CF-30E8B4E3E668}"/>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CA9DC13E-9780-49B7-8261-2AB0D841A428}"/>
              </a:ext>
            </a:extLst>
          </p:cNvPr>
          <p:cNvGrpSpPr/>
          <p:nvPr/>
        </p:nvGrpSpPr>
        <p:grpSpPr>
          <a:xfrm>
            <a:off x="908639" y="2472241"/>
            <a:ext cx="120057" cy="305534"/>
            <a:chOff x="1753726" y="2478460"/>
            <a:chExt cx="221228" cy="1871970"/>
          </a:xfrm>
        </p:grpSpPr>
        <p:cxnSp>
          <p:nvCxnSpPr>
            <p:cNvPr id="38" name="Straight Arrow Connector 37">
              <a:extLst>
                <a:ext uri="{FF2B5EF4-FFF2-40B4-BE49-F238E27FC236}">
                  <a16:creationId xmlns:a16="http://schemas.microsoft.com/office/drawing/2014/main" id="{E805BD7C-F52A-4D1C-8263-2FA49A1C8485}"/>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5D7E3F0-6E90-4013-BF5E-59EAEF324496}"/>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82F39E86-8DCA-4DAF-B26A-D836AE5C00A8}"/>
              </a:ext>
            </a:extLst>
          </p:cNvPr>
          <p:cNvGrpSpPr/>
          <p:nvPr/>
        </p:nvGrpSpPr>
        <p:grpSpPr>
          <a:xfrm>
            <a:off x="1151824" y="2938354"/>
            <a:ext cx="163472" cy="305534"/>
            <a:chOff x="1753726" y="2478460"/>
            <a:chExt cx="221228" cy="1871970"/>
          </a:xfrm>
        </p:grpSpPr>
        <p:cxnSp>
          <p:nvCxnSpPr>
            <p:cNvPr id="41" name="Straight Arrow Connector 40">
              <a:extLst>
                <a:ext uri="{FF2B5EF4-FFF2-40B4-BE49-F238E27FC236}">
                  <a16:creationId xmlns:a16="http://schemas.microsoft.com/office/drawing/2014/main" id="{A4DA365F-8FE9-48A7-8020-1DBBF623FCE3}"/>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FE25FD8-E817-4BFF-908C-8CCD3812C0BC}"/>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75777AB0-0A9E-4E20-A350-05290A830CB6}"/>
              </a:ext>
            </a:extLst>
          </p:cNvPr>
          <p:cNvGrpSpPr/>
          <p:nvPr/>
        </p:nvGrpSpPr>
        <p:grpSpPr>
          <a:xfrm>
            <a:off x="1738858" y="3487320"/>
            <a:ext cx="202400" cy="357340"/>
            <a:chOff x="1753726" y="2478460"/>
            <a:chExt cx="221228" cy="1871970"/>
          </a:xfrm>
        </p:grpSpPr>
        <p:cxnSp>
          <p:nvCxnSpPr>
            <p:cNvPr id="44" name="Straight Arrow Connector 43">
              <a:extLst>
                <a:ext uri="{FF2B5EF4-FFF2-40B4-BE49-F238E27FC236}">
                  <a16:creationId xmlns:a16="http://schemas.microsoft.com/office/drawing/2014/main" id="{E4C2D12E-DF8A-4332-9910-BFA97B67EC46}"/>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0264516D-A922-407D-9D17-5AC239C9D1BB}"/>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46" name="Diamond 45">
            <a:extLst>
              <a:ext uri="{FF2B5EF4-FFF2-40B4-BE49-F238E27FC236}">
                <a16:creationId xmlns:a16="http://schemas.microsoft.com/office/drawing/2014/main" id="{94CDC5F7-3198-4EE4-8A18-55E4922C5559}"/>
              </a:ext>
            </a:extLst>
          </p:cNvPr>
          <p:cNvSpPr/>
          <p:nvPr/>
        </p:nvSpPr>
        <p:spPr>
          <a:xfrm>
            <a:off x="4148510" y="4103212"/>
            <a:ext cx="175926" cy="175926"/>
          </a:xfrm>
          <a:prstGeom prst="diamond">
            <a:avLst/>
          </a:prstGeom>
          <a:solidFill>
            <a:srgbClr val="7030A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7" name="Diamond 46">
            <a:extLst>
              <a:ext uri="{FF2B5EF4-FFF2-40B4-BE49-F238E27FC236}">
                <a16:creationId xmlns:a16="http://schemas.microsoft.com/office/drawing/2014/main" id="{862FE60A-D5BE-47BE-A345-4C5809015A75}"/>
              </a:ext>
            </a:extLst>
          </p:cNvPr>
          <p:cNvSpPr/>
          <p:nvPr/>
        </p:nvSpPr>
        <p:spPr>
          <a:xfrm>
            <a:off x="6454259" y="4106834"/>
            <a:ext cx="175926" cy="175926"/>
          </a:xfrm>
          <a:prstGeom prst="diamond">
            <a:avLst/>
          </a:prstGeom>
          <a:solidFill>
            <a:srgbClr val="7030A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8" name="TextBox 47">
            <a:extLst>
              <a:ext uri="{FF2B5EF4-FFF2-40B4-BE49-F238E27FC236}">
                <a16:creationId xmlns:a16="http://schemas.microsoft.com/office/drawing/2014/main" id="{7B09499A-3ED1-4543-84B2-CD026DF40CFA}"/>
              </a:ext>
            </a:extLst>
          </p:cNvPr>
          <p:cNvSpPr txBox="1"/>
          <p:nvPr/>
        </p:nvSpPr>
        <p:spPr>
          <a:xfrm>
            <a:off x="2928327" y="4090358"/>
            <a:ext cx="1298753" cy="230832"/>
          </a:xfrm>
          <a:prstGeom prst="rect">
            <a:avLst/>
          </a:prstGeom>
          <a:noFill/>
        </p:spPr>
        <p:txBody>
          <a:bodyPr wrap="none" rtlCol="0">
            <a:spAutoFit/>
          </a:bodyPr>
          <a:lstStyle/>
          <a:p>
            <a:r>
              <a:rPr lang="en-US" sz="900" b="1" dirty="0">
                <a:solidFill>
                  <a:schemeClr val="accent6"/>
                </a:solidFill>
              </a:rPr>
              <a:t>Technology milestone -</a:t>
            </a:r>
          </a:p>
        </p:txBody>
      </p:sp>
      <p:sp>
        <p:nvSpPr>
          <p:cNvPr id="49" name="TextBox 48">
            <a:extLst>
              <a:ext uri="{FF2B5EF4-FFF2-40B4-BE49-F238E27FC236}">
                <a16:creationId xmlns:a16="http://schemas.microsoft.com/office/drawing/2014/main" id="{20FD92D7-C77B-4863-8B6F-E1C8C9C29D5D}"/>
              </a:ext>
            </a:extLst>
          </p:cNvPr>
          <p:cNvSpPr txBox="1"/>
          <p:nvPr/>
        </p:nvSpPr>
        <p:spPr>
          <a:xfrm>
            <a:off x="5191498" y="4096517"/>
            <a:ext cx="1382110" cy="230832"/>
          </a:xfrm>
          <a:prstGeom prst="rect">
            <a:avLst/>
          </a:prstGeom>
          <a:noFill/>
        </p:spPr>
        <p:txBody>
          <a:bodyPr wrap="none" rtlCol="0">
            <a:spAutoFit/>
          </a:bodyPr>
          <a:lstStyle/>
          <a:p>
            <a:r>
              <a:rPr lang="en-US" sz="900" b="1" dirty="0">
                <a:solidFill>
                  <a:schemeClr val="accent6"/>
                </a:solidFill>
              </a:rPr>
              <a:t>Performance milestone -</a:t>
            </a:r>
          </a:p>
        </p:txBody>
      </p:sp>
      <p:grpSp>
        <p:nvGrpSpPr>
          <p:cNvPr id="50" name="Group 49">
            <a:extLst>
              <a:ext uri="{FF2B5EF4-FFF2-40B4-BE49-F238E27FC236}">
                <a16:creationId xmlns:a16="http://schemas.microsoft.com/office/drawing/2014/main" id="{80D74BDA-E3C9-4957-BB13-99D0BC4F6AB2}"/>
              </a:ext>
            </a:extLst>
          </p:cNvPr>
          <p:cNvGrpSpPr/>
          <p:nvPr/>
        </p:nvGrpSpPr>
        <p:grpSpPr>
          <a:xfrm>
            <a:off x="4143659" y="2929915"/>
            <a:ext cx="92814" cy="1160444"/>
            <a:chOff x="1753726" y="2478460"/>
            <a:chExt cx="221228" cy="1871970"/>
          </a:xfrm>
        </p:grpSpPr>
        <p:cxnSp>
          <p:nvCxnSpPr>
            <p:cNvPr id="51" name="Straight Arrow Connector 50">
              <a:extLst>
                <a:ext uri="{FF2B5EF4-FFF2-40B4-BE49-F238E27FC236}">
                  <a16:creationId xmlns:a16="http://schemas.microsoft.com/office/drawing/2014/main" id="{83AAA628-E360-4071-ADF9-ABFCAD412AE6}"/>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DEC3CB4-05DC-44E7-9522-11E285DE8AC0}"/>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94D9695D-23AF-4FC3-8C76-74AAA6E247DF}"/>
              </a:ext>
            </a:extLst>
          </p:cNvPr>
          <p:cNvGrpSpPr/>
          <p:nvPr/>
        </p:nvGrpSpPr>
        <p:grpSpPr>
          <a:xfrm>
            <a:off x="6451182" y="3565666"/>
            <a:ext cx="86042" cy="532542"/>
            <a:chOff x="1753726" y="2478460"/>
            <a:chExt cx="221228" cy="1871970"/>
          </a:xfrm>
        </p:grpSpPr>
        <p:cxnSp>
          <p:nvCxnSpPr>
            <p:cNvPr id="54" name="Straight Arrow Connector 53">
              <a:extLst>
                <a:ext uri="{FF2B5EF4-FFF2-40B4-BE49-F238E27FC236}">
                  <a16:creationId xmlns:a16="http://schemas.microsoft.com/office/drawing/2014/main" id="{6BC8501F-0050-40D1-A0A9-F3F5306B84A8}"/>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DD8EC368-E553-455E-95FC-065280A8FC84}"/>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F51D37BC-D6A0-49E2-AC1D-7FAC6319E030}"/>
              </a:ext>
            </a:extLst>
          </p:cNvPr>
          <p:cNvGrpSpPr/>
          <p:nvPr/>
        </p:nvGrpSpPr>
        <p:grpSpPr>
          <a:xfrm>
            <a:off x="4148512" y="1565804"/>
            <a:ext cx="486593" cy="1723037"/>
            <a:chOff x="1753726" y="2478460"/>
            <a:chExt cx="221228" cy="1871970"/>
          </a:xfrm>
        </p:grpSpPr>
        <p:cxnSp>
          <p:nvCxnSpPr>
            <p:cNvPr id="57" name="Straight Arrow Connector 56">
              <a:extLst>
                <a:ext uri="{FF2B5EF4-FFF2-40B4-BE49-F238E27FC236}">
                  <a16:creationId xmlns:a16="http://schemas.microsoft.com/office/drawing/2014/main" id="{56ED3070-248F-4DA3-8AE1-ED4D0DEF0E71}"/>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6A209657-339C-4D53-9BAE-B94E1CD18A27}"/>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747EA5C9-4C9B-42B3-82F0-9CE2C711FFB1}"/>
              </a:ext>
            </a:extLst>
          </p:cNvPr>
          <p:cNvGrpSpPr/>
          <p:nvPr/>
        </p:nvGrpSpPr>
        <p:grpSpPr>
          <a:xfrm>
            <a:off x="3549844" y="2248020"/>
            <a:ext cx="235370" cy="357340"/>
            <a:chOff x="1753726" y="2478460"/>
            <a:chExt cx="221228" cy="1871970"/>
          </a:xfrm>
        </p:grpSpPr>
        <p:cxnSp>
          <p:nvCxnSpPr>
            <p:cNvPr id="60" name="Straight Arrow Connector 59">
              <a:extLst>
                <a:ext uri="{FF2B5EF4-FFF2-40B4-BE49-F238E27FC236}">
                  <a16:creationId xmlns:a16="http://schemas.microsoft.com/office/drawing/2014/main" id="{02037696-D247-45A3-A9C8-E040E9326299}"/>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8772FAB-9094-4246-8E45-BB1F7302800A}"/>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A44D242B-0156-41B3-A553-D1EC2AAF89E0}"/>
              </a:ext>
            </a:extLst>
          </p:cNvPr>
          <p:cNvGrpSpPr/>
          <p:nvPr/>
        </p:nvGrpSpPr>
        <p:grpSpPr>
          <a:xfrm rot="10800000" flipH="1">
            <a:off x="2383073" y="2487415"/>
            <a:ext cx="378965" cy="1613204"/>
            <a:chOff x="1753726" y="2478460"/>
            <a:chExt cx="221228" cy="1871970"/>
          </a:xfrm>
        </p:grpSpPr>
        <p:cxnSp>
          <p:nvCxnSpPr>
            <p:cNvPr id="63" name="Straight Arrow Connector 62">
              <a:extLst>
                <a:ext uri="{FF2B5EF4-FFF2-40B4-BE49-F238E27FC236}">
                  <a16:creationId xmlns:a16="http://schemas.microsoft.com/office/drawing/2014/main" id="{BF6BD6FA-1FD5-4520-99CA-7B5185D50C40}"/>
                </a:ext>
              </a:extLst>
            </p:cNvPr>
            <p:cNvCxnSpPr>
              <a:cxnSpLocks/>
            </p:cNvCxnSpPr>
            <p:nvPr/>
          </p:nvCxnSpPr>
          <p:spPr>
            <a:xfrm>
              <a:off x="1974954" y="2478460"/>
              <a:ext cx="0" cy="187197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8B6B67B-C2B4-4535-A03F-1F71A7996CEE}"/>
                </a:ext>
              </a:extLst>
            </p:cNvPr>
            <p:cNvCxnSpPr/>
            <p:nvPr/>
          </p:nvCxnSpPr>
          <p:spPr>
            <a:xfrm flipH="1">
              <a:off x="1753726" y="2478460"/>
              <a:ext cx="221228"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170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A574AC-2DBC-DF4C-9B2D-403656C8D5FB}"/>
              </a:ext>
            </a:extLst>
          </p:cNvPr>
          <p:cNvSpPr>
            <a:spLocks noGrp="1"/>
          </p:cNvSpPr>
          <p:nvPr>
            <p:ph type="subTitle" idx="1"/>
          </p:nvPr>
        </p:nvSpPr>
        <p:spPr/>
        <p:txBody>
          <a:bodyPr/>
          <a:lstStyle/>
          <a:p>
            <a:r>
              <a:rPr lang="en-US" dirty="0"/>
              <a:t>Stoyan </a:t>
            </a:r>
            <a:r>
              <a:rPr lang="en-US" dirty="0" err="1"/>
              <a:t>Stoynev</a:t>
            </a:r>
            <a:endParaRPr lang="en-US" dirty="0"/>
          </a:p>
          <a:p>
            <a:endParaRPr lang="en-US" dirty="0"/>
          </a:p>
        </p:txBody>
      </p:sp>
      <p:sp>
        <p:nvSpPr>
          <p:cNvPr id="3" name="Text Placeholder 2">
            <a:extLst>
              <a:ext uri="{FF2B5EF4-FFF2-40B4-BE49-F238E27FC236}">
                <a16:creationId xmlns:a16="http://schemas.microsoft.com/office/drawing/2014/main" id="{14B8E8A0-2250-154E-BCA5-6FEE5CF9AC0F}"/>
              </a:ext>
            </a:extLst>
          </p:cNvPr>
          <p:cNvSpPr>
            <a:spLocks noGrp="1"/>
          </p:cNvSpPr>
          <p:nvPr>
            <p:ph type="body" sz="quarter" idx="10"/>
          </p:nvPr>
        </p:nvSpPr>
        <p:spPr/>
        <p:txBody>
          <a:bodyPr/>
          <a:lstStyle/>
          <a:p>
            <a:r>
              <a:rPr lang="en-US" dirty="0"/>
              <a:t>Training and Diagnostics</a:t>
            </a:r>
          </a:p>
        </p:txBody>
      </p:sp>
    </p:spTree>
    <p:extLst>
      <p:ext uri="{BB962C8B-B14F-4D97-AF65-F5344CB8AC3E}">
        <p14:creationId xmlns:p14="http://schemas.microsoft.com/office/powerpoint/2010/main" val="215215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950" dirty="0"/>
              <a:t>Overview – improvements in diagnostics </a:t>
            </a:r>
          </a:p>
        </p:txBody>
      </p:sp>
      <p:sp>
        <p:nvSpPr>
          <p:cNvPr id="2" name="Slide Number Placeholder 1">
            <a:extLst>
              <a:ext uri="{FF2B5EF4-FFF2-40B4-BE49-F238E27FC236}">
                <a16:creationId xmlns:a16="http://schemas.microsoft.com/office/drawing/2014/main" id="{6D3187D1-11BB-41C5-8E4C-3977F1329865}"/>
              </a:ext>
            </a:extLst>
          </p:cNvPr>
          <p:cNvSpPr>
            <a:spLocks noGrp="1"/>
          </p:cNvSpPr>
          <p:nvPr>
            <p:ph type="sldNum" sz="quarter" idx="10"/>
          </p:nvPr>
        </p:nvSpPr>
        <p:spPr/>
        <p:txBody>
          <a:bodyPr/>
          <a:lstStyle/>
          <a:p>
            <a:pPr>
              <a:defRPr/>
            </a:pPr>
            <a:fld id="{148C009B-CB69-E04A-B9B3-34B26D69E9CF}" type="slidenum">
              <a:rPr lang="en-US" smtClean="0"/>
              <a:pPr>
                <a:defRPr/>
              </a:pPr>
              <a:t>5</a:t>
            </a:fld>
            <a:endParaRPr lang="en-US" dirty="0"/>
          </a:p>
        </p:txBody>
      </p:sp>
      <p:sp>
        <p:nvSpPr>
          <p:cNvPr id="20" name="Content Placeholder 5">
            <a:extLst>
              <a:ext uri="{FF2B5EF4-FFF2-40B4-BE49-F238E27FC236}">
                <a16:creationId xmlns:a16="http://schemas.microsoft.com/office/drawing/2014/main" id="{C688CD63-0992-4AA6-811A-19EE6E0B097D}"/>
              </a:ext>
            </a:extLst>
          </p:cNvPr>
          <p:cNvSpPr>
            <a:spLocks noGrp="1"/>
          </p:cNvSpPr>
          <p:nvPr>
            <p:ph sz="quarter" idx="12"/>
          </p:nvPr>
        </p:nvSpPr>
        <p:spPr>
          <a:xfrm>
            <a:off x="1" y="879823"/>
            <a:ext cx="6754483" cy="3787069"/>
          </a:xfrm>
        </p:spPr>
        <p:txBody>
          <a:bodyPr>
            <a:noAutofit/>
          </a:bodyPr>
          <a:lstStyle/>
          <a:p>
            <a:pPr lvl="1"/>
            <a:r>
              <a:rPr lang="en-US" sz="1400" dirty="0"/>
              <a:t>Fully integrated acoustics sensing capabilities </a:t>
            </a:r>
          </a:p>
          <a:p>
            <a:pPr lvl="2"/>
            <a:r>
              <a:rPr lang="en-US" sz="1100" dirty="0"/>
              <a:t>With LBNL</a:t>
            </a:r>
          </a:p>
          <a:p>
            <a:pPr lvl="2"/>
            <a:r>
              <a:rPr lang="en-US" sz="1100" dirty="0"/>
              <a:t>DAQ at &gt;200 kHz (1 MHz)</a:t>
            </a:r>
          </a:p>
          <a:p>
            <a:pPr lvl="2"/>
            <a:r>
              <a:rPr lang="en-US" sz="1100" dirty="0"/>
              <a:t>Specialized hardware (including data storage) and software </a:t>
            </a:r>
          </a:p>
          <a:p>
            <a:pPr lvl="1"/>
            <a:r>
              <a:rPr lang="en-US" sz="1400" dirty="0"/>
              <a:t>Quench antenna development</a:t>
            </a:r>
          </a:p>
          <a:p>
            <a:pPr lvl="2"/>
            <a:r>
              <a:rPr lang="en-US" sz="1200" dirty="0"/>
              <a:t>“3D” apparatus and analysis (Joe)</a:t>
            </a:r>
          </a:p>
          <a:p>
            <a:pPr lvl="2"/>
            <a:r>
              <a:rPr lang="en-US" sz="1200" dirty="0"/>
              <a:t>“Traces”</a:t>
            </a:r>
          </a:p>
          <a:p>
            <a:pPr lvl="3"/>
            <a:r>
              <a:rPr lang="en-US" sz="1100" dirty="0"/>
              <a:t>Functional 2D QA array </a:t>
            </a:r>
          </a:p>
          <a:p>
            <a:pPr lvl="3"/>
            <a:r>
              <a:rPr lang="en-US" sz="1100" dirty="0"/>
              <a:t>“Permanent” (“warm finger”) VMTF QA instrumentation – cold and warm</a:t>
            </a:r>
          </a:p>
          <a:p>
            <a:pPr lvl="3"/>
            <a:r>
              <a:rPr lang="en-US" sz="1100" dirty="0"/>
              <a:t>Developments for coils</a:t>
            </a:r>
          </a:p>
          <a:p>
            <a:pPr lvl="4"/>
            <a:r>
              <a:rPr lang="en-US" sz="1000" dirty="0"/>
              <a:t>CCT (with LBNL) </a:t>
            </a:r>
          </a:p>
          <a:p>
            <a:pPr lvl="4"/>
            <a:r>
              <a:rPr lang="en-US" sz="1000" dirty="0"/>
              <a:t>other magnets under testing at FNAL</a:t>
            </a:r>
          </a:p>
          <a:p>
            <a:pPr lvl="1"/>
            <a:r>
              <a:rPr lang="en-US" sz="1400" dirty="0"/>
              <a:t>Fiber optics (Maria)</a:t>
            </a:r>
          </a:p>
          <a:p>
            <a:pPr lvl="2"/>
            <a:r>
              <a:rPr lang="en-US" sz="1100" dirty="0"/>
              <a:t>Bringing the capability to FNAL</a:t>
            </a:r>
          </a:p>
          <a:p>
            <a:pPr lvl="2"/>
            <a:r>
              <a:rPr lang="en-US" sz="1100" dirty="0"/>
              <a:t>New developments (distributed/non-distributed medium) </a:t>
            </a:r>
          </a:p>
          <a:p>
            <a:pPr lvl="1"/>
            <a:r>
              <a:rPr lang="en-US" sz="1400" dirty="0"/>
              <a:t>Voltage measurements with multi-spot heaters</a:t>
            </a:r>
          </a:p>
          <a:p>
            <a:pPr lvl="2"/>
            <a:r>
              <a:rPr lang="en-US" sz="1100" dirty="0"/>
              <a:t>“Point” vs “area” quench distributions (shape studies; comparisons with real data)</a:t>
            </a:r>
          </a:p>
          <a:p>
            <a:pPr lvl="2"/>
            <a:r>
              <a:rPr lang="en-US" sz="1100" dirty="0"/>
              <a:t>Mirror magnet or another small model</a:t>
            </a:r>
          </a:p>
        </p:txBody>
      </p:sp>
      <p:sp>
        <p:nvSpPr>
          <p:cNvPr id="3" name="TextBox 2">
            <a:extLst>
              <a:ext uri="{FF2B5EF4-FFF2-40B4-BE49-F238E27FC236}">
                <a16:creationId xmlns:a16="http://schemas.microsoft.com/office/drawing/2014/main" id="{FBC4F26C-F142-408E-B3F4-8596FF54B75C}"/>
              </a:ext>
            </a:extLst>
          </p:cNvPr>
          <p:cNvSpPr txBox="1"/>
          <p:nvPr/>
        </p:nvSpPr>
        <p:spPr>
          <a:xfrm>
            <a:off x="4825832" y="1066369"/>
            <a:ext cx="2000741" cy="461665"/>
          </a:xfrm>
          <a:prstGeom prst="rect">
            <a:avLst/>
          </a:prstGeom>
          <a:solidFill>
            <a:srgbClr val="FFFF00"/>
          </a:solidFill>
        </p:spPr>
        <p:txBody>
          <a:bodyPr wrap="none" rtlCol="0">
            <a:spAutoFit/>
          </a:bodyPr>
          <a:lstStyle/>
          <a:p>
            <a:r>
              <a:rPr lang="en-US" sz="1200" dirty="0">
                <a:solidFill>
                  <a:srgbClr val="C00000"/>
                </a:solidFill>
              </a:rPr>
              <a:t>Cold electronics is special </a:t>
            </a:r>
          </a:p>
          <a:p>
            <a:r>
              <a:rPr lang="en-US" sz="1200" dirty="0">
                <a:solidFill>
                  <a:srgbClr val="C00000"/>
                </a:solidFill>
              </a:rPr>
              <a:t>and relate to most subjects!</a:t>
            </a:r>
          </a:p>
        </p:txBody>
      </p:sp>
      <p:sp>
        <p:nvSpPr>
          <p:cNvPr id="4" name="TextBox 3">
            <a:extLst>
              <a:ext uri="{FF2B5EF4-FFF2-40B4-BE49-F238E27FC236}">
                <a16:creationId xmlns:a16="http://schemas.microsoft.com/office/drawing/2014/main" id="{E122F394-7835-8740-88C3-978A34808C74}"/>
              </a:ext>
            </a:extLst>
          </p:cNvPr>
          <p:cNvSpPr txBox="1"/>
          <p:nvPr/>
        </p:nvSpPr>
        <p:spPr>
          <a:xfrm>
            <a:off x="4026050" y="121024"/>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2003624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950" dirty="0"/>
              <a:t>Overview – training</a:t>
            </a:r>
          </a:p>
        </p:txBody>
      </p:sp>
      <p:sp>
        <p:nvSpPr>
          <p:cNvPr id="2" name="Slide Number Placeholder 1">
            <a:extLst>
              <a:ext uri="{FF2B5EF4-FFF2-40B4-BE49-F238E27FC236}">
                <a16:creationId xmlns:a16="http://schemas.microsoft.com/office/drawing/2014/main" id="{6D3187D1-11BB-41C5-8E4C-3977F1329865}"/>
              </a:ext>
            </a:extLst>
          </p:cNvPr>
          <p:cNvSpPr>
            <a:spLocks noGrp="1"/>
          </p:cNvSpPr>
          <p:nvPr>
            <p:ph type="sldNum" sz="quarter" idx="10"/>
          </p:nvPr>
        </p:nvSpPr>
        <p:spPr/>
        <p:txBody>
          <a:bodyPr/>
          <a:lstStyle/>
          <a:p>
            <a:pPr>
              <a:defRPr/>
            </a:pPr>
            <a:fld id="{148C009B-CB69-E04A-B9B3-34B26D69E9CF}" type="slidenum">
              <a:rPr lang="en-US" smtClean="0"/>
              <a:pPr>
                <a:defRPr/>
              </a:pPr>
              <a:t>6</a:t>
            </a:fld>
            <a:endParaRPr lang="en-US" dirty="0"/>
          </a:p>
        </p:txBody>
      </p:sp>
      <p:sp>
        <p:nvSpPr>
          <p:cNvPr id="20" name="Content Placeholder 5">
            <a:extLst>
              <a:ext uri="{FF2B5EF4-FFF2-40B4-BE49-F238E27FC236}">
                <a16:creationId xmlns:a16="http://schemas.microsoft.com/office/drawing/2014/main" id="{C688CD63-0992-4AA6-811A-19EE6E0B097D}"/>
              </a:ext>
            </a:extLst>
          </p:cNvPr>
          <p:cNvSpPr>
            <a:spLocks noGrp="1"/>
          </p:cNvSpPr>
          <p:nvPr>
            <p:ph sz="quarter" idx="12"/>
          </p:nvPr>
        </p:nvSpPr>
        <p:spPr>
          <a:xfrm>
            <a:off x="55962" y="875705"/>
            <a:ext cx="6672642" cy="3713549"/>
          </a:xfrm>
        </p:spPr>
        <p:txBody>
          <a:bodyPr/>
          <a:lstStyle/>
          <a:p>
            <a:pPr lvl="1"/>
            <a:r>
              <a:rPr lang="en-US" dirty="0"/>
              <a:t>Accelerating training </a:t>
            </a:r>
          </a:p>
          <a:p>
            <a:pPr lvl="2"/>
            <a:r>
              <a:rPr lang="en-US" sz="1200" dirty="0"/>
              <a:t>Studies with the “QCD” (capacitor based device)</a:t>
            </a:r>
          </a:p>
          <a:p>
            <a:pPr lvl="2"/>
            <a:r>
              <a:rPr lang="en-US" sz="1200" dirty="0"/>
              <a:t>Mirror magnets and later bigger ones (?)</a:t>
            </a:r>
          </a:p>
          <a:p>
            <a:pPr lvl="1"/>
            <a:r>
              <a:rPr lang="en-US" dirty="0"/>
              <a:t>Sound related tests</a:t>
            </a:r>
          </a:p>
          <a:p>
            <a:pPr lvl="2"/>
            <a:r>
              <a:rPr lang="en-US" sz="1350" dirty="0"/>
              <a:t>Ultrasonic pulsing</a:t>
            </a:r>
          </a:p>
          <a:p>
            <a:pPr lvl="3"/>
            <a:r>
              <a:rPr lang="en-US" sz="1200" dirty="0"/>
              <a:t>Relates to quench protection too</a:t>
            </a:r>
          </a:p>
          <a:p>
            <a:pPr lvl="2"/>
            <a:r>
              <a:rPr lang="en-US" sz="1350" dirty="0"/>
              <a:t>Vibrational test (developments)</a:t>
            </a:r>
            <a:endParaRPr lang="en-US" sz="1200" dirty="0"/>
          </a:p>
          <a:p>
            <a:pPr lvl="1"/>
            <a:r>
              <a:rPr lang="en-US" dirty="0"/>
              <a:t>Cable training (in HFVMTF)</a:t>
            </a:r>
          </a:p>
          <a:p>
            <a:pPr lvl="2"/>
            <a:r>
              <a:rPr lang="en-US" sz="1200" dirty="0"/>
              <a:t>Device to power-test cables (stacks) in magnetic field under pressure</a:t>
            </a:r>
          </a:p>
          <a:p>
            <a:pPr lvl="2"/>
            <a:r>
              <a:rPr lang="en-US" sz="1200" dirty="0"/>
              <a:t>Determine the level of complexity needed for training</a:t>
            </a:r>
          </a:p>
          <a:p>
            <a:pPr lvl="2"/>
            <a:r>
              <a:rPr lang="en-US" sz="1200" dirty="0"/>
              <a:t>Manipulate conditions to induce/control training</a:t>
            </a:r>
          </a:p>
          <a:p>
            <a:pPr lvl="2"/>
            <a:r>
              <a:rPr lang="en-US" sz="1200" dirty="0"/>
              <a:t>Relate to more complex systems (coils) </a:t>
            </a:r>
          </a:p>
          <a:p>
            <a:pPr lvl="1"/>
            <a:r>
              <a:rPr lang="en-US" dirty="0"/>
              <a:t>Continuous data analysis of tests</a:t>
            </a:r>
          </a:p>
          <a:p>
            <a:pPr lvl="1"/>
            <a:r>
              <a:rPr lang="en-US" dirty="0"/>
              <a:t>Test bed </a:t>
            </a:r>
          </a:p>
          <a:p>
            <a:pPr marL="342892" lvl="1" indent="0">
              <a:buNone/>
            </a:pPr>
            <a:r>
              <a:rPr lang="en-US" dirty="0"/>
              <a:t>   (which small coil model is the base for training improvement studies)?</a:t>
            </a:r>
          </a:p>
          <a:p>
            <a:pPr marL="685783" lvl="2" indent="0">
              <a:buNone/>
            </a:pPr>
            <a:endParaRPr lang="en-US" sz="1200" dirty="0"/>
          </a:p>
        </p:txBody>
      </p:sp>
    </p:spTree>
    <p:extLst>
      <p:ext uri="{BB962C8B-B14F-4D97-AF65-F5344CB8AC3E}">
        <p14:creationId xmlns:p14="http://schemas.microsoft.com/office/powerpoint/2010/main" val="1605573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950" dirty="0"/>
              <a:t>Timeline</a:t>
            </a:r>
          </a:p>
        </p:txBody>
      </p:sp>
      <p:sp>
        <p:nvSpPr>
          <p:cNvPr id="2" name="Slide Number Placeholder 1">
            <a:extLst>
              <a:ext uri="{FF2B5EF4-FFF2-40B4-BE49-F238E27FC236}">
                <a16:creationId xmlns:a16="http://schemas.microsoft.com/office/drawing/2014/main" id="{6D3187D1-11BB-41C5-8E4C-3977F1329865}"/>
              </a:ext>
            </a:extLst>
          </p:cNvPr>
          <p:cNvSpPr>
            <a:spLocks noGrp="1"/>
          </p:cNvSpPr>
          <p:nvPr>
            <p:ph type="sldNum" sz="quarter" idx="10"/>
          </p:nvPr>
        </p:nvSpPr>
        <p:spPr/>
        <p:txBody>
          <a:bodyPr/>
          <a:lstStyle/>
          <a:p>
            <a:pPr>
              <a:defRPr/>
            </a:pPr>
            <a:fld id="{148C009B-CB69-E04A-B9B3-34B26D69E9CF}" type="slidenum">
              <a:rPr lang="en-US" smtClean="0"/>
              <a:pPr>
                <a:defRPr/>
              </a:pPr>
              <a:t>7</a:t>
            </a:fld>
            <a:endParaRPr lang="en-US" dirty="0"/>
          </a:p>
        </p:txBody>
      </p:sp>
      <p:graphicFrame>
        <p:nvGraphicFramePr>
          <p:cNvPr id="6" name="Table 5">
            <a:extLst>
              <a:ext uri="{FF2B5EF4-FFF2-40B4-BE49-F238E27FC236}">
                <a16:creationId xmlns:a16="http://schemas.microsoft.com/office/drawing/2014/main" id="{43267BFA-0C20-44D1-91CE-0A3C40C4C7D3}"/>
              </a:ext>
            </a:extLst>
          </p:cNvPr>
          <p:cNvGraphicFramePr>
            <a:graphicFrameLocks noGrp="1"/>
          </p:cNvGraphicFramePr>
          <p:nvPr/>
        </p:nvGraphicFramePr>
        <p:xfrm>
          <a:off x="72736" y="603862"/>
          <a:ext cx="6766439" cy="278130"/>
        </p:xfrm>
        <a:graphic>
          <a:graphicData uri="http://schemas.openxmlformats.org/drawingml/2006/table">
            <a:tbl>
              <a:tblPr firstRow="1" bandRow="1">
                <a:tableStyleId>{5C22544A-7EE6-4342-B048-85BDC9FD1C3A}</a:tableStyleId>
              </a:tblPr>
              <a:tblGrid>
                <a:gridCol w="778391">
                  <a:extLst>
                    <a:ext uri="{9D8B030D-6E8A-4147-A177-3AD203B41FA5}">
                      <a16:colId xmlns:a16="http://schemas.microsoft.com/office/drawing/2014/main" val="20000"/>
                    </a:ext>
                  </a:extLst>
                </a:gridCol>
                <a:gridCol w="1016453">
                  <a:extLst>
                    <a:ext uri="{9D8B030D-6E8A-4147-A177-3AD203B41FA5}">
                      <a16:colId xmlns:a16="http://schemas.microsoft.com/office/drawing/2014/main" val="20001"/>
                    </a:ext>
                  </a:extLst>
                </a:gridCol>
                <a:gridCol w="1089932">
                  <a:extLst>
                    <a:ext uri="{9D8B030D-6E8A-4147-A177-3AD203B41FA5}">
                      <a16:colId xmlns:a16="http://schemas.microsoft.com/office/drawing/2014/main" val="20002"/>
                    </a:ext>
                  </a:extLst>
                </a:gridCol>
                <a:gridCol w="961345">
                  <a:extLst>
                    <a:ext uri="{9D8B030D-6E8A-4147-A177-3AD203B41FA5}">
                      <a16:colId xmlns:a16="http://schemas.microsoft.com/office/drawing/2014/main" val="20003"/>
                    </a:ext>
                  </a:extLst>
                </a:gridCol>
                <a:gridCol w="949098">
                  <a:extLst>
                    <a:ext uri="{9D8B030D-6E8A-4147-A177-3AD203B41FA5}">
                      <a16:colId xmlns:a16="http://schemas.microsoft.com/office/drawing/2014/main" val="20004"/>
                    </a:ext>
                  </a:extLst>
                </a:gridCol>
                <a:gridCol w="1016454">
                  <a:extLst>
                    <a:ext uri="{9D8B030D-6E8A-4147-A177-3AD203B41FA5}">
                      <a16:colId xmlns:a16="http://schemas.microsoft.com/office/drawing/2014/main" val="20005"/>
                    </a:ext>
                  </a:extLst>
                </a:gridCol>
                <a:gridCol w="954766">
                  <a:extLst>
                    <a:ext uri="{9D8B030D-6E8A-4147-A177-3AD203B41FA5}">
                      <a16:colId xmlns:a16="http://schemas.microsoft.com/office/drawing/2014/main" val="2100672135"/>
                    </a:ext>
                  </a:extLst>
                </a:gridCol>
              </a:tblGrid>
              <a:tr h="278130">
                <a:tc>
                  <a:txBody>
                    <a:bodyPr/>
                    <a:lstStyle/>
                    <a:p>
                      <a:pPr algn="ctr"/>
                      <a:r>
                        <a:rPr lang="en-US" sz="1000" dirty="0"/>
                        <a:t>2019 Q4</a:t>
                      </a:r>
                    </a:p>
                  </a:txBody>
                  <a:tcPr marL="68580" marR="68580" marT="34290" marB="34290">
                    <a:solidFill>
                      <a:srgbClr val="6699CC"/>
                    </a:solidFill>
                  </a:tcPr>
                </a:tc>
                <a:tc>
                  <a:txBody>
                    <a:bodyPr/>
                    <a:lstStyle/>
                    <a:p>
                      <a:pPr algn="ctr"/>
                      <a:r>
                        <a:rPr lang="en-US" sz="1000" dirty="0"/>
                        <a:t>2020 Q1/Q2</a:t>
                      </a:r>
                    </a:p>
                  </a:txBody>
                  <a:tcPr marL="68580" marR="68580" marT="34290" marB="34290">
                    <a:solidFill>
                      <a:srgbClr val="6699CC"/>
                    </a:solidFill>
                  </a:tcPr>
                </a:tc>
                <a:tc>
                  <a:txBody>
                    <a:bodyPr/>
                    <a:lstStyle/>
                    <a:p>
                      <a:pPr algn="ctr"/>
                      <a:r>
                        <a:rPr lang="en-US" sz="1000" dirty="0"/>
                        <a:t>2020</a:t>
                      </a:r>
                      <a:r>
                        <a:rPr lang="en-US" sz="1000" baseline="0" dirty="0"/>
                        <a:t> Q3/Q4</a:t>
                      </a:r>
                      <a:endParaRPr lang="en-US" sz="1000" dirty="0"/>
                    </a:p>
                  </a:txBody>
                  <a:tcPr marL="68580" marR="68580" marT="34290" marB="34290">
                    <a:solidFill>
                      <a:srgbClr val="6699CC"/>
                    </a:solidFill>
                  </a:tcPr>
                </a:tc>
                <a:tc>
                  <a:txBody>
                    <a:bodyPr/>
                    <a:lstStyle/>
                    <a:p>
                      <a:pPr algn="ctr"/>
                      <a:r>
                        <a:rPr lang="en-US" sz="1000" dirty="0"/>
                        <a:t>2021</a:t>
                      </a:r>
                    </a:p>
                  </a:txBody>
                  <a:tcPr marL="68580" marR="68580" marT="34290" marB="34290">
                    <a:solidFill>
                      <a:srgbClr val="6699CC"/>
                    </a:solidFill>
                  </a:tcPr>
                </a:tc>
                <a:tc>
                  <a:txBody>
                    <a:bodyPr/>
                    <a:lstStyle/>
                    <a:p>
                      <a:pPr algn="ctr"/>
                      <a:r>
                        <a:rPr lang="en-US" sz="1000" dirty="0"/>
                        <a:t>2022</a:t>
                      </a:r>
                    </a:p>
                  </a:txBody>
                  <a:tcPr marL="68580" marR="68580" marT="34290" marB="34290">
                    <a:solidFill>
                      <a:srgbClr val="6699CC"/>
                    </a:solidFill>
                  </a:tcPr>
                </a:tc>
                <a:tc>
                  <a:txBody>
                    <a:bodyPr/>
                    <a:lstStyle/>
                    <a:p>
                      <a:pPr algn="ctr"/>
                      <a:r>
                        <a:rPr lang="en-US" sz="1000" dirty="0"/>
                        <a:t>2023</a:t>
                      </a:r>
                    </a:p>
                  </a:txBody>
                  <a:tcPr marL="68580" marR="68580" marT="34290" marB="34290">
                    <a:solidFill>
                      <a:srgbClr val="6699CC"/>
                    </a:solidFill>
                  </a:tcPr>
                </a:tc>
                <a:tc>
                  <a:txBody>
                    <a:bodyPr/>
                    <a:lstStyle/>
                    <a:p>
                      <a:pPr algn="ctr"/>
                      <a:r>
                        <a:rPr lang="en-US" sz="1000" dirty="0"/>
                        <a:t>2024</a:t>
                      </a:r>
                    </a:p>
                  </a:txBody>
                  <a:tcPr marL="68580" marR="68580" marT="34290" marB="34290">
                    <a:solidFill>
                      <a:srgbClr val="6699CC"/>
                    </a:solidFill>
                  </a:tcPr>
                </a:tc>
                <a:extLst>
                  <a:ext uri="{0D108BD9-81ED-4DB2-BD59-A6C34878D82A}">
                    <a16:rowId xmlns:a16="http://schemas.microsoft.com/office/drawing/2014/main" val="10000"/>
                  </a:ext>
                </a:extLst>
              </a:tr>
            </a:tbl>
          </a:graphicData>
        </a:graphic>
      </p:graphicFrame>
      <p:sp>
        <p:nvSpPr>
          <p:cNvPr id="8" name="AutoShape 1">
            <a:extLst>
              <a:ext uri="{FF2B5EF4-FFF2-40B4-BE49-F238E27FC236}">
                <a16:creationId xmlns:a16="http://schemas.microsoft.com/office/drawing/2014/main" id="{E593FB8E-411D-4F18-8705-93BF4426D695}"/>
              </a:ext>
            </a:extLst>
          </p:cNvPr>
          <p:cNvSpPr>
            <a:spLocks/>
          </p:cNvSpPr>
          <p:nvPr/>
        </p:nvSpPr>
        <p:spPr bwMode="auto">
          <a:xfrm flipH="1">
            <a:off x="751262" y="1288750"/>
            <a:ext cx="2076753"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wrap="none" lIns="0" tIns="0" rIns="0" bIns="0"/>
          <a:lstStyle/>
          <a:p>
            <a:pPr algn="ctr">
              <a:lnSpc>
                <a:spcPts val="1875"/>
              </a:lnSpc>
            </a:pPr>
            <a:r>
              <a:rPr lang="en-US" sz="1200" dirty="0">
                <a:solidFill>
                  <a:srgbClr val="FFFFFF"/>
                </a:solidFill>
                <a:latin typeface="Gill Sans" charset="0"/>
                <a:ea typeface="ＭＳ Ｐゴシック" charset="0"/>
                <a:cs typeface="Gill Sans" charset="0"/>
              </a:rPr>
              <a:t>acoustics</a:t>
            </a:r>
          </a:p>
        </p:txBody>
      </p:sp>
      <p:sp>
        <p:nvSpPr>
          <p:cNvPr id="9" name="AutoShape 1">
            <a:extLst>
              <a:ext uri="{FF2B5EF4-FFF2-40B4-BE49-F238E27FC236}">
                <a16:creationId xmlns:a16="http://schemas.microsoft.com/office/drawing/2014/main" id="{389DF598-A210-4683-8BD6-BC5EA7099181}"/>
              </a:ext>
            </a:extLst>
          </p:cNvPr>
          <p:cNvSpPr>
            <a:spLocks/>
          </p:cNvSpPr>
          <p:nvPr/>
        </p:nvSpPr>
        <p:spPr bwMode="auto">
          <a:xfrm flipH="1">
            <a:off x="1334789" y="1541447"/>
            <a:ext cx="2498345"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QA: 3D analysis</a:t>
            </a:r>
          </a:p>
        </p:txBody>
      </p:sp>
      <p:sp>
        <p:nvSpPr>
          <p:cNvPr id="10" name="AutoShape 1">
            <a:extLst>
              <a:ext uri="{FF2B5EF4-FFF2-40B4-BE49-F238E27FC236}">
                <a16:creationId xmlns:a16="http://schemas.microsoft.com/office/drawing/2014/main" id="{E4FBA020-3FCA-436A-AFA3-F847D119F7C2}"/>
              </a:ext>
            </a:extLst>
          </p:cNvPr>
          <p:cNvSpPr>
            <a:spLocks/>
          </p:cNvSpPr>
          <p:nvPr/>
        </p:nvSpPr>
        <p:spPr bwMode="auto">
          <a:xfrm flipH="1">
            <a:off x="1008438" y="1793426"/>
            <a:ext cx="1765378"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QA: small versions testing</a:t>
            </a:r>
          </a:p>
        </p:txBody>
      </p:sp>
      <p:sp>
        <p:nvSpPr>
          <p:cNvPr id="11" name="AutoShape 1">
            <a:extLst>
              <a:ext uri="{FF2B5EF4-FFF2-40B4-BE49-F238E27FC236}">
                <a16:creationId xmlns:a16="http://schemas.microsoft.com/office/drawing/2014/main" id="{1B92DDA7-4928-475F-AD5C-607CA964325D}"/>
              </a:ext>
            </a:extLst>
          </p:cNvPr>
          <p:cNvSpPr>
            <a:spLocks/>
          </p:cNvSpPr>
          <p:nvPr/>
        </p:nvSpPr>
        <p:spPr bwMode="auto">
          <a:xfrm flipH="1">
            <a:off x="166688" y="2043836"/>
            <a:ext cx="3066370"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QA: CCT coils</a:t>
            </a:r>
          </a:p>
        </p:txBody>
      </p:sp>
      <p:sp>
        <p:nvSpPr>
          <p:cNvPr id="12" name="AutoShape 1">
            <a:extLst>
              <a:ext uri="{FF2B5EF4-FFF2-40B4-BE49-F238E27FC236}">
                <a16:creationId xmlns:a16="http://schemas.microsoft.com/office/drawing/2014/main" id="{0AE6A692-9896-4A05-BDAD-1E6D81DC60B6}"/>
              </a:ext>
            </a:extLst>
          </p:cNvPr>
          <p:cNvSpPr>
            <a:spLocks/>
          </p:cNvSpPr>
          <p:nvPr/>
        </p:nvSpPr>
        <p:spPr bwMode="auto">
          <a:xfrm flipH="1">
            <a:off x="2358951" y="2297791"/>
            <a:ext cx="2613100"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QA: “permanent” versions for VMTF</a:t>
            </a:r>
          </a:p>
        </p:txBody>
      </p:sp>
      <p:sp>
        <p:nvSpPr>
          <p:cNvPr id="13" name="AutoShape 1">
            <a:extLst>
              <a:ext uri="{FF2B5EF4-FFF2-40B4-BE49-F238E27FC236}">
                <a16:creationId xmlns:a16="http://schemas.microsoft.com/office/drawing/2014/main" id="{C72AAE91-6D73-45FA-9EFC-5329915A3271}"/>
              </a:ext>
            </a:extLst>
          </p:cNvPr>
          <p:cNvSpPr>
            <a:spLocks/>
          </p:cNvSpPr>
          <p:nvPr/>
        </p:nvSpPr>
        <p:spPr bwMode="auto">
          <a:xfrm flipH="1">
            <a:off x="3026985" y="2557451"/>
            <a:ext cx="2312459"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QA: dedicated for bigger coils</a:t>
            </a:r>
          </a:p>
        </p:txBody>
      </p:sp>
      <p:sp>
        <p:nvSpPr>
          <p:cNvPr id="14" name="AutoShape 1">
            <a:extLst>
              <a:ext uri="{FF2B5EF4-FFF2-40B4-BE49-F238E27FC236}">
                <a16:creationId xmlns:a16="http://schemas.microsoft.com/office/drawing/2014/main" id="{EEAD30F3-C4C7-4024-809D-0AA43F8B3A7E}"/>
              </a:ext>
            </a:extLst>
          </p:cNvPr>
          <p:cNvSpPr>
            <a:spLocks/>
          </p:cNvSpPr>
          <p:nvPr/>
        </p:nvSpPr>
        <p:spPr bwMode="auto">
          <a:xfrm flipH="1">
            <a:off x="171451" y="2720096"/>
            <a:ext cx="2855534"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Fibers: capability at FNAL </a:t>
            </a:r>
          </a:p>
        </p:txBody>
      </p:sp>
      <p:sp>
        <p:nvSpPr>
          <p:cNvPr id="15" name="AutoShape 1">
            <a:extLst>
              <a:ext uri="{FF2B5EF4-FFF2-40B4-BE49-F238E27FC236}">
                <a16:creationId xmlns:a16="http://schemas.microsoft.com/office/drawing/2014/main" id="{06C47C36-0B38-45F4-B5B3-8E2092B0A477}"/>
              </a:ext>
            </a:extLst>
          </p:cNvPr>
          <p:cNvSpPr>
            <a:spLocks/>
          </p:cNvSpPr>
          <p:nvPr/>
        </p:nvSpPr>
        <p:spPr bwMode="auto">
          <a:xfrm flipH="1">
            <a:off x="2828017" y="2984521"/>
            <a:ext cx="3411689"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Fibers: new developments and studies</a:t>
            </a:r>
          </a:p>
        </p:txBody>
      </p:sp>
      <p:sp>
        <p:nvSpPr>
          <p:cNvPr id="16" name="AutoShape 1">
            <a:extLst>
              <a:ext uri="{FF2B5EF4-FFF2-40B4-BE49-F238E27FC236}">
                <a16:creationId xmlns:a16="http://schemas.microsoft.com/office/drawing/2014/main" id="{873698CE-11C7-4100-9FC6-2F5047B9E5D4}"/>
              </a:ext>
            </a:extLst>
          </p:cNvPr>
          <p:cNvSpPr>
            <a:spLocks/>
          </p:cNvSpPr>
          <p:nvPr/>
        </p:nvSpPr>
        <p:spPr bwMode="auto">
          <a:xfrm flipH="1">
            <a:off x="2546800" y="3240577"/>
            <a:ext cx="2082350"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Multi-spot heater studies</a:t>
            </a:r>
          </a:p>
        </p:txBody>
      </p:sp>
      <p:sp>
        <p:nvSpPr>
          <p:cNvPr id="17" name="AutoShape 1">
            <a:extLst>
              <a:ext uri="{FF2B5EF4-FFF2-40B4-BE49-F238E27FC236}">
                <a16:creationId xmlns:a16="http://schemas.microsoft.com/office/drawing/2014/main" id="{533F06FA-4E22-49BC-954A-1F7CFE9D5C41}"/>
              </a:ext>
            </a:extLst>
          </p:cNvPr>
          <p:cNvSpPr>
            <a:spLocks/>
          </p:cNvSpPr>
          <p:nvPr/>
        </p:nvSpPr>
        <p:spPr bwMode="auto">
          <a:xfrm flipH="1">
            <a:off x="5668" y="3508777"/>
            <a:ext cx="4372430"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QCD development and tests on small models</a:t>
            </a:r>
          </a:p>
        </p:txBody>
      </p:sp>
      <p:sp>
        <p:nvSpPr>
          <p:cNvPr id="18" name="AutoShape 1">
            <a:extLst>
              <a:ext uri="{FF2B5EF4-FFF2-40B4-BE49-F238E27FC236}">
                <a16:creationId xmlns:a16="http://schemas.microsoft.com/office/drawing/2014/main" id="{5914C788-AF49-4668-9DD2-A118DF89AFFE}"/>
              </a:ext>
            </a:extLst>
          </p:cNvPr>
          <p:cNvSpPr>
            <a:spLocks/>
          </p:cNvSpPr>
          <p:nvPr/>
        </p:nvSpPr>
        <p:spPr bwMode="auto">
          <a:xfrm flipH="1">
            <a:off x="3965495" y="3760862"/>
            <a:ext cx="2873681"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QCD larger magnet tests</a:t>
            </a:r>
          </a:p>
        </p:txBody>
      </p:sp>
      <p:sp>
        <p:nvSpPr>
          <p:cNvPr id="19" name="AutoShape 1">
            <a:extLst>
              <a:ext uri="{FF2B5EF4-FFF2-40B4-BE49-F238E27FC236}">
                <a16:creationId xmlns:a16="http://schemas.microsoft.com/office/drawing/2014/main" id="{6FB46332-7F48-4402-8B52-860B5D24EF80}"/>
              </a:ext>
            </a:extLst>
          </p:cNvPr>
          <p:cNvSpPr>
            <a:spLocks/>
          </p:cNvSpPr>
          <p:nvPr/>
        </p:nvSpPr>
        <p:spPr bwMode="auto">
          <a:xfrm flipH="1">
            <a:off x="1137971" y="3872180"/>
            <a:ext cx="1889013"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Ultrasound pulsing</a:t>
            </a:r>
          </a:p>
        </p:txBody>
      </p:sp>
      <p:sp>
        <p:nvSpPr>
          <p:cNvPr id="21" name="AutoShape 1">
            <a:extLst>
              <a:ext uri="{FF2B5EF4-FFF2-40B4-BE49-F238E27FC236}">
                <a16:creationId xmlns:a16="http://schemas.microsoft.com/office/drawing/2014/main" id="{F31C2EBC-826C-4481-9600-67AD8CF6B9CF}"/>
              </a:ext>
            </a:extLst>
          </p:cNvPr>
          <p:cNvSpPr>
            <a:spLocks/>
          </p:cNvSpPr>
          <p:nvPr/>
        </p:nvSpPr>
        <p:spPr bwMode="auto">
          <a:xfrm flipH="1">
            <a:off x="2956150" y="4126323"/>
            <a:ext cx="3883027"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Vibrational tests development</a:t>
            </a:r>
          </a:p>
        </p:txBody>
      </p:sp>
      <p:sp>
        <p:nvSpPr>
          <p:cNvPr id="22" name="AutoShape 1">
            <a:extLst>
              <a:ext uri="{FF2B5EF4-FFF2-40B4-BE49-F238E27FC236}">
                <a16:creationId xmlns:a16="http://schemas.microsoft.com/office/drawing/2014/main" id="{A56A9466-D90A-4A5F-9EEA-8C7B10467B6C}"/>
              </a:ext>
            </a:extLst>
          </p:cNvPr>
          <p:cNvSpPr>
            <a:spLocks/>
          </p:cNvSpPr>
          <p:nvPr/>
        </p:nvSpPr>
        <p:spPr bwMode="auto">
          <a:xfrm flipH="1">
            <a:off x="5290458" y="4380069"/>
            <a:ext cx="1548718" cy="253746"/>
          </a:xfrm>
          <a:prstGeom prst="roundRect">
            <a:avLst>
              <a:gd name="adj" fmla="val 10065"/>
            </a:avLst>
          </a:prstGeom>
          <a:gradFill flip="none" rotWithShape="1">
            <a:gsLst>
              <a:gs pos="77000">
                <a:srgbClr val="00B050"/>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a:lnSpc>
                <a:spcPts val="1875"/>
              </a:lnSpc>
            </a:pPr>
            <a:r>
              <a:rPr lang="en-US" sz="1200" dirty="0">
                <a:solidFill>
                  <a:srgbClr val="FFFFFF"/>
                </a:solidFill>
                <a:latin typeface="Gill Sans" charset="0"/>
                <a:ea typeface="ＭＳ Ｐゴシック" charset="0"/>
                <a:cs typeface="Gill Sans" charset="0"/>
              </a:rPr>
              <a:t>Cable training </a:t>
            </a:r>
          </a:p>
        </p:txBody>
      </p:sp>
      <p:sp>
        <p:nvSpPr>
          <p:cNvPr id="20" name="AutoShape 1">
            <a:extLst>
              <a:ext uri="{FF2B5EF4-FFF2-40B4-BE49-F238E27FC236}">
                <a16:creationId xmlns:a16="http://schemas.microsoft.com/office/drawing/2014/main" id="{3BCD5447-4FD0-43D8-9B00-2A4CBFF3DD92}"/>
              </a:ext>
            </a:extLst>
          </p:cNvPr>
          <p:cNvSpPr>
            <a:spLocks/>
          </p:cNvSpPr>
          <p:nvPr/>
        </p:nvSpPr>
        <p:spPr bwMode="auto">
          <a:xfrm flipH="1">
            <a:off x="477441" y="951314"/>
            <a:ext cx="6361735" cy="253746"/>
          </a:xfrm>
          <a:prstGeom prst="roundRect">
            <a:avLst>
              <a:gd name="adj" fmla="val 10065"/>
            </a:avLst>
          </a:prstGeom>
          <a:gradFill flip="none" rotWithShape="1">
            <a:gsLst>
              <a:gs pos="77000">
                <a:schemeClr val="accent3">
                  <a:lumMod val="60000"/>
                  <a:lumOff val="40000"/>
                </a:schemeClr>
              </a:gs>
              <a:gs pos="100000">
                <a:srgbClr val="FFFFFF"/>
              </a:gs>
            </a:gsLst>
            <a:lin ang="0" scaled="0"/>
            <a:tileRect/>
          </a:gradFill>
          <a:ln>
            <a:noFill/>
          </a:ln>
          <a:effectLst>
            <a:outerShdw blurRad="76200" algn="ctr" rotWithShape="0">
              <a:schemeClr val="bg2">
                <a:alpha val="79999"/>
              </a:scheme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wrap="none" lIns="0" tIns="0" rIns="0" bIns="0"/>
          <a:lstStyle/>
          <a:p>
            <a:pPr algn="ctr">
              <a:lnSpc>
                <a:spcPts val="1875"/>
              </a:lnSpc>
            </a:pPr>
            <a:r>
              <a:rPr lang="en-US" sz="1200" dirty="0">
                <a:solidFill>
                  <a:schemeClr val="accent6">
                    <a:lumMod val="50000"/>
                  </a:schemeClr>
                </a:solidFill>
                <a:latin typeface="Gill Sans" charset="0"/>
                <a:ea typeface="ＭＳ Ｐゴシック" charset="0"/>
                <a:cs typeface="Gill Sans" charset="0"/>
              </a:rPr>
              <a:t>Cold electronics</a:t>
            </a:r>
          </a:p>
        </p:txBody>
      </p:sp>
    </p:spTree>
    <p:extLst>
      <p:ext uri="{BB962C8B-B14F-4D97-AF65-F5344CB8AC3E}">
        <p14:creationId xmlns:p14="http://schemas.microsoft.com/office/powerpoint/2010/main" val="2884974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A574AC-2DBC-DF4C-9B2D-403656C8D5FB}"/>
              </a:ext>
            </a:extLst>
          </p:cNvPr>
          <p:cNvSpPr>
            <a:spLocks noGrp="1"/>
          </p:cNvSpPr>
          <p:nvPr>
            <p:ph type="subTitle" idx="1"/>
          </p:nvPr>
        </p:nvSpPr>
        <p:spPr/>
        <p:txBody>
          <a:bodyPr/>
          <a:lstStyle/>
          <a:p>
            <a:r>
              <a:rPr lang="en-US" dirty="0"/>
              <a:t>Joe </a:t>
            </a:r>
            <a:r>
              <a:rPr lang="en-US" dirty="0" err="1"/>
              <a:t>DiMArco</a:t>
            </a:r>
            <a:r>
              <a:rPr lang="en-US" dirty="0"/>
              <a:t>  and  Maria </a:t>
            </a:r>
            <a:r>
              <a:rPr lang="en-US" dirty="0" err="1"/>
              <a:t>Baldini</a:t>
            </a:r>
            <a:r>
              <a:rPr lang="en-US" dirty="0"/>
              <a:t> </a:t>
            </a:r>
          </a:p>
          <a:p>
            <a:endParaRPr lang="en-US" dirty="0"/>
          </a:p>
        </p:txBody>
      </p:sp>
      <p:sp>
        <p:nvSpPr>
          <p:cNvPr id="3" name="Text Placeholder 2">
            <a:extLst>
              <a:ext uri="{FF2B5EF4-FFF2-40B4-BE49-F238E27FC236}">
                <a16:creationId xmlns:a16="http://schemas.microsoft.com/office/drawing/2014/main" id="{14B8E8A0-2250-154E-BCA5-6FEE5CF9AC0F}"/>
              </a:ext>
            </a:extLst>
          </p:cNvPr>
          <p:cNvSpPr>
            <a:spLocks noGrp="1"/>
          </p:cNvSpPr>
          <p:nvPr>
            <p:ph type="body" sz="quarter" idx="10"/>
          </p:nvPr>
        </p:nvSpPr>
        <p:spPr/>
        <p:txBody>
          <a:bodyPr/>
          <a:lstStyle/>
          <a:p>
            <a:r>
              <a:rPr lang="en-US" dirty="0"/>
              <a:t>Instrumentation and Quench Protection </a:t>
            </a:r>
          </a:p>
        </p:txBody>
      </p:sp>
    </p:spTree>
    <p:extLst>
      <p:ext uri="{BB962C8B-B14F-4D97-AF65-F5344CB8AC3E}">
        <p14:creationId xmlns:p14="http://schemas.microsoft.com/office/powerpoint/2010/main" val="348455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1950" dirty="0"/>
              <a:t>Overview – improvements in magnetic measurements </a:t>
            </a:r>
          </a:p>
        </p:txBody>
      </p:sp>
      <p:sp>
        <p:nvSpPr>
          <p:cNvPr id="2" name="Slide Number Placeholder 1">
            <a:extLst>
              <a:ext uri="{FF2B5EF4-FFF2-40B4-BE49-F238E27FC236}">
                <a16:creationId xmlns:a16="http://schemas.microsoft.com/office/drawing/2014/main" id="{6D3187D1-11BB-41C5-8E4C-3977F1329865}"/>
              </a:ext>
            </a:extLst>
          </p:cNvPr>
          <p:cNvSpPr>
            <a:spLocks noGrp="1"/>
          </p:cNvSpPr>
          <p:nvPr>
            <p:ph type="sldNum" sz="quarter" idx="10"/>
          </p:nvPr>
        </p:nvSpPr>
        <p:spPr/>
        <p:txBody>
          <a:bodyPr/>
          <a:lstStyle/>
          <a:p>
            <a:pPr>
              <a:defRPr/>
            </a:pPr>
            <a:fld id="{148C009B-CB69-E04A-B9B3-34B26D69E9CF}" type="slidenum">
              <a:rPr lang="en-US" smtClean="0"/>
              <a:pPr>
                <a:defRPr/>
              </a:pPr>
              <a:t>9</a:t>
            </a:fld>
            <a:endParaRPr lang="en-US" dirty="0"/>
          </a:p>
        </p:txBody>
      </p:sp>
      <p:sp>
        <p:nvSpPr>
          <p:cNvPr id="20" name="Content Placeholder 5">
            <a:extLst>
              <a:ext uri="{FF2B5EF4-FFF2-40B4-BE49-F238E27FC236}">
                <a16:creationId xmlns:a16="http://schemas.microsoft.com/office/drawing/2014/main" id="{C688CD63-0992-4AA6-811A-19EE6E0B097D}"/>
              </a:ext>
            </a:extLst>
          </p:cNvPr>
          <p:cNvSpPr>
            <a:spLocks noGrp="1"/>
          </p:cNvSpPr>
          <p:nvPr>
            <p:ph sz="quarter" idx="12"/>
          </p:nvPr>
        </p:nvSpPr>
        <p:spPr/>
        <p:txBody>
          <a:bodyPr/>
          <a:lstStyle/>
          <a:p>
            <a:pPr lvl="1"/>
            <a:r>
              <a:rPr lang="en-US" dirty="0"/>
              <a:t>Increase harmonic sensitivity and accuracy</a:t>
            </a:r>
            <a:endParaRPr lang="en-US" sz="1200" dirty="0"/>
          </a:p>
          <a:p>
            <a:pPr lvl="2"/>
            <a:r>
              <a:rPr lang="en-US" sz="1200" dirty="0"/>
              <a:t>Fabricate measurement anti-cryostat (warm bore tube (WBT)) that is optimized to model magnet aperture (currently using WBT with 28mm diameter in 60mm bore)</a:t>
            </a:r>
          </a:p>
          <a:p>
            <a:pPr lvl="2"/>
            <a:r>
              <a:rPr lang="en-US" sz="1200" dirty="0"/>
              <a:t>Build new probe(s) with larger radius for new WBT</a:t>
            </a:r>
          </a:p>
          <a:p>
            <a:pPr lvl="2"/>
            <a:endParaRPr lang="en-US" sz="1200" dirty="0"/>
          </a:p>
          <a:p>
            <a:pPr lvl="2"/>
            <a:endParaRPr lang="en-US" sz="1200" dirty="0"/>
          </a:p>
          <a:p>
            <a:pPr lvl="1"/>
            <a:r>
              <a:rPr lang="en-US" dirty="0"/>
              <a:t>Develop high-speed rotating coil capabilities </a:t>
            </a:r>
            <a:br>
              <a:rPr lang="en-US" dirty="0"/>
            </a:br>
            <a:r>
              <a:rPr lang="en-US" sz="1200" dirty="0"/>
              <a:t>(harmonics while rotating 50Hz, stationary 1kHz+)</a:t>
            </a:r>
          </a:p>
          <a:p>
            <a:pPr lvl="2"/>
            <a:r>
              <a:rPr lang="en-US" sz="1200" dirty="0"/>
              <a:t>Develop and test ‘multi-vertex’ probe technique/analysis with a dedicated probe assembly on bench  </a:t>
            </a:r>
          </a:p>
          <a:p>
            <a:pPr lvl="2"/>
            <a:r>
              <a:rPr lang="en-US" sz="1200" dirty="0"/>
              <a:t>Fabricate MV probe matching new WBT</a:t>
            </a:r>
          </a:p>
          <a:p>
            <a:pPr lvl="2"/>
            <a:r>
              <a:rPr lang="en-US" sz="1200" dirty="0"/>
              <a:t>Develop analysis to understand magnetic transient / dynamic cable effects in terms of magnet parameters </a:t>
            </a:r>
          </a:p>
          <a:p>
            <a:pPr lvl="2"/>
            <a:endParaRPr lang="en-US" sz="1350" dirty="0"/>
          </a:p>
        </p:txBody>
      </p:sp>
    </p:spTree>
    <p:extLst>
      <p:ext uri="{BB962C8B-B14F-4D97-AF65-F5344CB8AC3E}">
        <p14:creationId xmlns:p14="http://schemas.microsoft.com/office/powerpoint/2010/main" val="2112649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77653</TotalTime>
  <Words>3440</Words>
  <Application>Microsoft Macintosh PowerPoint</Application>
  <PresentationFormat>Custom</PresentationFormat>
  <Paragraphs>469</Paragraphs>
  <Slides>37</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37</vt:i4>
      </vt:variant>
    </vt:vector>
  </HeadingPairs>
  <TitlesOfParts>
    <vt:vector size="46" baseType="lpstr">
      <vt:lpstr>Arial</vt:lpstr>
      <vt:lpstr>Calibri</vt:lpstr>
      <vt:lpstr>Courier New</vt:lpstr>
      <vt:lpstr>Franklin Gothic Book</vt:lpstr>
      <vt:lpstr>Franklin Gothic Medium</vt:lpstr>
      <vt:lpstr>Gill Sans</vt:lpstr>
      <vt:lpstr>Helvetica</vt:lpstr>
      <vt:lpstr>Wingdings</vt:lpstr>
      <vt:lpstr>ATAP No Footer</vt:lpstr>
      <vt:lpstr>PowerPoint Presentation</vt:lpstr>
      <vt:lpstr>Technology areas</vt:lpstr>
      <vt:lpstr>Presentation order</vt:lpstr>
      <vt:lpstr>PowerPoint Presentation</vt:lpstr>
      <vt:lpstr>Overview – improvements in diagnostics </vt:lpstr>
      <vt:lpstr>Overview – training</vt:lpstr>
      <vt:lpstr>Timeline</vt:lpstr>
      <vt:lpstr>PowerPoint Presentation</vt:lpstr>
      <vt:lpstr>Overview – improvements in magnetic measurements </vt:lpstr>
      <vt:lpstr>Overview – magnet measurements</vt:lpstr>
      <vt:lpstr>Optical fiber sensors</vt:lpstr>
      <vt:lpstr>           </vt:lpstr>
      <vt:lpstr>Fiber optics and future accelerator magnets</vt:lpstr>
      <vt:lpstr>Roadmap</vt:lpstr>
      <vt:lpstr>PowerPoint Presentation</vt:lpstr>
      <vt:lpstr>Introduction:  T  Q / Cp</vt:lpstr>
      <vt:lpstr>Proposed Tasks</vt:lpstr>
      <vt:lpstr>Work Plan</vt:lpstr>
      <vt:lpstr>PowerPoint Presentation</vt:lpstr>
      <vt:lpstr>Overview</vt:lpstr>
      <vt:lpstr>Resins</vt:lpstr>
      <vt:lpstr>Roadmap (FY 2020-2023)</vt:lpstr>
      <vt:lpstr>PowerPoint Presentation</vt:lpstr>
      <vt:lpstr>Goal #1: advanced simulation tools for quench protection of LTS and HTS magnets</vt:lpstr>
      <vt:lpstr>Goal #2: advanced mechanical modelling for magnet design and understanding training</vt:lpstr>
      <vt:lpstr>Goal #3: improved modeling of HTS cable configurations</vt:lpstr>
      <vt:lpstr>PowerPoint Presentation</vt:lpstr>
      <vt:lpstr>Nb3Sn magnet technology (I)</vt:lpstr>
      <vt:lpstr>Nb3Sn magnet technology (II)</vt:lpstr>
      <vt:lpstr>HTS magnet technology</vt:lpstr>
      <vt:lpstr>Providing unique instrumentation capabilities and new diagnostic tools to the MDP </vt:lpstr>
      <vt:lpstr>Development timeline</vt:lpstr>
      <vt:lpstr>Backup slides</vt:lpstr>
      <vt:lpstr>PowerPoint Presentation</vt:lpstr>
      <vt:lpstr>A novel magnet technology (proposed in 2019) - Conductor On Molded Barrel (COMB) </vt:lpstr>
      <vt:lpstr>HTS/COMB development</vt:lpstr>
      <vt:lpstr>Roadmap (FY 2020-2023)</vt:lpstr>
    </vt:vector>
  </TitlesOfParts>
  <Company>Lawrence Berkekley Nationl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ltsw19</dc:title>
  <dc:creator>xrwang</dc:creator>
  <cp:lastModifiedBy>Soren Prestemon</cp:lastModifiedBy>
  <cp:revision>4830</cp:revision>
  <cp:lastPrinted>2019-10-29T21:54:33Z</cp:lastPrinted>
  <dcterms:created xsi:type="dcterms:W3CDTF">2015-07-10T17:44:33Z</dcterms:created>
  <dcterms:modified xsi:type="dcterms:W3CDTF">2019-10-31T18:25:59Z</dcterms:modified>
</cp:coreProperties>
</file>