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695" r:id="rId3"/>
    <p:sldId id="259" r:id="rId4"/>
    <p:sldId id="271" r:id="rId5"/>
    <p:sldId id="698" r:id="rId6"/>
    <p:sldId id="689" r:id="rId7"/>
    <p:sldId id="257" r:id="rId8"/>
    <p:sldId id="696" r:id="rId9"/>
    <p:sldId id="697" r:id="rId10"/>
    <p:sldId id="699" r:id="rId11"/>
    <p:sldId id="700" r:id="rId12"/>
    <p:sldId id="701" r:id="rId13"/>
    <p:sldId id="702" r:id="rId14"/>
    <p:sldId id="704" r:id="rId15"/>
    <p:sldId id="703" r:id="rId16"/>
    <p:sldId id="70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orient="horz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21434F"/>
    <a:srgbClr val="2E5C6C"/>
    <a:srgbClr val="194C6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/>
    <p:restoredTop sz="94674"/>
  </p:normalViewPr>
  <p:slideViewPr>
    <p:cSldViewPr snapToGrid="0" snapToObjects="1">
      <p:cViewPr varScale="1">
        <p:scale>
          <a:sx n="49" d="100"/>
          <a:sy n="49" d="100"/>
        </p:scale>
        <p:origin x="252" y="54"/>
      </p:cViewPr>
      <p:guideLst>
        <p:guide orient="horz" pos="4320"/>
        <p:guide pos="7680"/>
        <p:guide orient="horz" pos="28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F4A44D-F9FB-F341-B4CB-D8DF2408A8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EE71D3-F16E-C74A-B850-2EBECCB97E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8E4D7-26F9-5244-A705-35723188DE87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42848-1C1B-3C47-B06A-D6323FB4D1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5902C-9A6D-9449-A842-0E9EEAB4E0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1B12-0D4C-8748-A5BF-F4746E4F2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2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Shape 100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9" name="Shape 10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2400">
        <a:latin typeface="+mn-lt"/>
        <a:ea typeface="+mn-ea"/>
        <a:cs typeface="+mn-cs"/>
        <a:sym typeface="Calibri"/>
      </a:defRPr>
    </a:lvl1pPr>
    <a:lvl2pPr indent="228600" latinLnBrk="0">
      <a:defRPr sz="2400">
        <a:latin typeface="+mn-lt"/>
        <a:ea typeface="+mn-ea"/>
        <a:cs typeface="+mn-cs"/>
        <a:sym typeface="Calibri"/>
      </a:defRPr>
    </a:lvl2pPr>
    <a:lvl3pPr indent="457200" latinLnBrk="0">
      <a:defRPr sz="2400">
        <a:latin typeface="+mn-lt"/>
        <a:ea typeface="+mn-ea"/>
        <a:cs typeface="+mn-cs"/>
        <a:sym typeface="Calibri"/>
      </a:defRPr>
    </a:lvl3pPr>
    <a:lvl4pPr indent="685800" latinLnBrk="0">
      <a:defRPr sz="2400">
        <a:latin typeface="+mn-lt"/>
        <a:ea typeface="+mn-ea"/>
        <a:cs typeface="+mn-cs"/>
        <a:sym typeface="Calibri"/>
      </a:defRPr>
    </a:lvl4pPr>
    <a:lvl5pPr indent="914400" latinLnBrk="0">
      <a:defRPr sz="2400">
        <a:latin typeface="+mn-lt"/>
        <a:ea typeface="+mn-ea"/>
        <a:cs typeface="+mn-cs"/>
        <a:sym typeface="Calibri"/>
      </a:defRPr>
    </a:lvl5pPr>
    <a:lvl6pPr indent="1143000" latinLnBrk="0">
      <a:defRPr sz="2400">
        <a:latin typeface="+mn-lt"/>
        <a:ea typeface="+mn-ea"/>
        <a:cs typeface="+mn-cs"/>
        <a:sym typeface="Calibri"/>
      </a:defRPr>
    </a:lvl6pPr>
    <a:lvl7pPr indent="1371600" latinLnBrk="0">
      <a:defRPr sz="2400">
        <a:latin typeface="+mn-lt"/>
        <a:ea typeface="+mn-ea"/>
        <a:cs typeface="+mn-cs"/>
        <a:sym typeface="Calibri"/>
      </a:defRPr>
    </a:lvl7pPr>
    <a:lvl8pPr indent="1600200" latinLnBrk="0">
      <a:defRPr sz="2400">
        <a:latin typeface="+mn-lt"/>
        <a:ea typeface="+mn-ea"/>
        <a:cs typeface="+mn-cs"/>
        <a:sym typeface="Calibri"/>
      </a:defRPr>
    </a:lvl8pPr>
    <a:lvl9pPr indent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1" b="8237"/>
          <a:stretch/>
        </p:blipFill>
        <p:spPr>
          <a:xfrm>
            <a:off x="4274820" y="45720"/>
            <a:ext cx="16226130" cy="13670280"/>
          </a:xfrm>
          <a:prstGeom prst="rect">
            <a:avLst/>
          </a:prstGeom>
        </p:spPr>
      </p:pic>
      <p:sp>
        <p:nvSpPr>
          <p:cNvPr id="47" name="Freeform 46"/>
          <p:cNvSpPr/>
          <p:nvPr userDrawn="1"/>
        </p:nvSpPr>
        <p:spPr>
          <a:xfrm flipH="1" flipV="1">
            <a:off x="-53759" y="0"/>
            <a:ext cx="8489094" cy="13761720"/>
          </a:xfrm>
          <a:custGeom>
            <a:avLst/>
            <a:gdLst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6680" h="13761720">
                <a:moveTo>
                  <a:pt x="160020" y="0"/>
                </a:moveTo>
                <a:lnTo>
                  <a:pt x="1257300" y="868680"/>
                </a:lnTo>
                <a:cubicBezTo>
                  <a:pt x="1611630" y="1203960"/>
                  <a:pt x="1920240" y="1455420"/>
                  <a:pt x="2286000" y="2011680"/>
                </a:cubicBezTo>
                <a:cubicBezTo>
                  <a:pt x="2651760" y="2567940"/>
                  <a:pt x="3204210" y="3501390"/>
                  <a:pt x="3451860" y="4206240"/>
                </a:cubicBezTo>
                <a:cubicBezTo>
                  <a:pt x="3699510" y="4911090"/>
                  <a:pt x="3726180" y="5558790"/>
                  <a:pt x="3771900" y="6240780"/>
                </a:cubicBezTo>
                <a:cubicBezTo>
                  <a:pt x="3817620" y="6922770"/>
                  <a:pt x="3840480" y="7608570"/>
                  <a:pt x="3726180" y="8298180"/>
                </a:cubicBezTo>
                <a:cubicBezTo>
                  <a:pt x="3611880" y="8987790"/>
                  <a:pt x="3341370" y="9776460"/>
                  <a:pt x="3086100" y="10378440"/>
                </a:cubicBezTo>
                <a:cubicBezTo>
                  <a:pt x="2830830" y="10980420"/>
                  <a:pt x="2537460" y="11449050"/>
                  <a:pt x="2194560" y="11910060"/>
                </a:cubicBezTo>
                <a:cubicBezTo>
                  <a:pt x="1851660" y="12371070"/>
                  <a:pt x="1394460" y="12835890"/>
                  <a:pt x="1028700" y="13144500"/>
                </a:cubicBezTo>
                <a:lnTo>
                  <a:pt x="0" y="13761720"/>
                </a:lnTo>
                <a:lnTo>
                  <a:pt x="7726680" y="13738860"/>
                </a:lnTo>
                <a:lnTo>
                  <a:pt x="7658100" y="0"/>
                </a:lnTo>
                <a:lnTo>
                  <a:pt x="160020" y="0"/>
                </a:lnTo>
                <a:close/>
              </a:path>
            </a:pathLst>
          </a:custGeom>
          <a:solidFill>
            <a:srgbClr val="194C6A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pSp>
        <p:nvGrpSpPr>
          <p:cNvPr id="91" name="Group"/>
          <p:cNvGrpSpPr/>
          <p:nvPr/>
        </p:nvGrpSpPr>
        <p:grpSpPr>
          <a:xfrm>
            <a:off x="2730559" y="-285258"/>
            <a:ext cx="18896263" cy="14275987"/>
            <a:chOff x="0" y="0"/>
            <a:chExt cx="18896262" cy="14275986"/>
          </a:xfrm>
        </p:grpSpPr>
        <p:grpSp>
          <p:nvGrpSpPr>
            <p:cNvPr id="67" name="Group"/>
            <p:cNvGrpSpPr/>
            <p:nvPr/>
          </p:nvGrpSpPr>
          <p:grpSpPr>
            <a:xfrm>
              <a:off x="1253052" y="14031754"/>
              <a:ext cx="16435735" cy="244233"/>
              <a:chOff x="0" y="0"/>
              <a:chExt cx="16435735" cy="244231"/>
            </a:xfrm>
          </p:grpSpPr>
          <p:sp>
            <p:nvSpPr>
              <p:cNvPr id="59" name="Line"/>
              <p:cNvSpPr/>
              <p:nvPr/>
            </p:nvSpPr>
            <p:spPr>
              <a:xfrm flipH="1">
                <a:off x="-1" y="0"/>
                <a:ext cx="2" cy="24423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0" name="Line"/>
              <p:cNvSpPr/>
              <p:nvPr/>
            </p:nvSpPr>
            <p:spPr>
              <a:xfrm>
                <a:off x="16435733" y="0"/>
                <a:ext cx="2" cy="24423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63" name="Group"/>
              <p:cNvGrpSpPr/>
              <p:nvPr/>
            </p:nvGrpSpPr>
            <p:grpSpPr>
              <a:xfrm>
                <a:off x="10494388" y="0"/>
                <a:ext cx="914404" cy="244232"/>
                <a:chOff x="0" y="0"/>
                <a:chExt cx="914403" cy="244231"/>
              </a:xfrm>
            </p:grpSpPr>
            <p:sp>
              <p:nvSpPr>
                <p:cNvPr id="61" name="Line"/>
                <p:cNvSpPr/>
                <p:nvPr/>
              </p:nvSpPr>
              <p:spPr>
                <a:xfrm>
                  <a:off x="91440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2" name="Line"/>
                <p:cNvSpPr/>
                <p:nvPr/>
              </p:nvSpPr>
              <p:spPr>
                <a:xfrm flipH="1">
                  <a:off x="-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66" name="Group"/>
              <p:cNvGrpSpPr/>
              <p:nvPr/>
            </p:nvGrpSpPr>
            <p:grpSpPr>
              <a:xfrm>
                <a:off x="5007986" y="0"/>
                <a:ext cx="914404" cy="244232"/>
                <a:chOff x="0" y="0"/>
                <a:chExt cx="914403" cy="244231"/>
              </a:xfrm>
            </p:grpSpPr>
            <p:sp>
              <p:nvSpPr>
                <p:cNvPr id="64" name="Line"/>
                <p:cNvSpPr/>
                <p:nvPr/>
              </p:nvSpPr>
              <p:spPr>
                <a:xfrm>
                  <a:off x="91440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5" name="Line"/>
                <p:cNvSpPr/>
                <p:nvPr/>
              </p:nvSpPr>
              <p:spPr>
                <a:xfrm flipH="1">
                  <a:off x="-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6" name="Group"/>
            <p:cNvGrpSpPr/>
            <p:nvPr/>
          </p:nvGrpSpPr>
          <p:grpSpPr>
            <a:xfrm>
              <a:off x="1253052" y="0"/>
              <a:ext cx="16435735" cy="244233"/>
              <a:chOff x="0" y="0"/>
              <a:chExt cx="16435735" cy="244231"/>
            </a:xfrm>
          </p:grpSpPr>
          <p:sp>
            <p:nvSpPr>
              <p:cNvPr id="68" name="Line"/>
              <p:cNvSpPr/>
              <p:nvPr/>
            </p:nvSpPr>
            <p:spPr>
              <a:xfrm flipH="1">
                <a:off x="-1" y="0"/>
                <a:ext cx="2" cy="24423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9" name="Line"/>
              <p:cNvSpPr/>
              <p:nvPr/>
            </p:nvSpPr>
            <p:spPr>
              <a:xfrm>
                <a:off x="16435733" y="0"/>
                <a:ext cx="2" cy="24423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72" name="Group"/>
              <p:cNvGrpSpPr/>
              <p:nvPr/>
            </p:nvGrpSpPr>
            <p:grpSpPr>
              <a:xfrm>
                <a:off x="10494388" y="0"/>
                <a:ext cx="914404" cy="244232"/>
                <a:chOff x="0" y="0"/>
                <a:chExt cx="914403" cy="244231"/>
              </a:xfrm>
            </p:grpSpPr>
            <p:sp>
              <p:nvSpPr>
                <p:cNvPr id="70" name="Line"/>
                <p:cNvSpPr/>
                <p:nvPr/>
              </p:nvSpPr>
              <p:spPr>
                <a:xfrm>
                  <a:off x="91440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71" name="Line"/>
                <p:cNvSpPr/>
                <p:nvPr/>
              </p:nvSpPr>
              <p:spPr>
                <a:xfrm flipH="1">
                  <a:off x="-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75" name="Group"/>
              <p:cNvGrpSpPr/>
              <p:nvPr/>
            </p:nvGrpSpPr>
            <p:grpSpPr>
              <a:xfrm>
                <a:off x="5007986" y="0"/>
                <a:ext cx="914404" cy="244232"/>
                <a:chOff x="0" y="0"/>
                <a:chExt cx="914403" cy="244231"/>
              </a:xfrm>
            </p:grpSpPr>
            <p:sp>
              <p:nvSpPr>
                <p:cNvPr id="73" name="Line"/>
                <p:cNvSpPr/>
                <p:nvPr/>
              </p:nvSpPr>
              <p:spPr>
                <a:xfrm>
                  <a:off x="91440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74" name="Line"/>
                <p:cNvSpPr/>
                <p:nvPr/>
              </p:nvSpPr>
              <p:spPr>
                <a:xfrm flipH="1">
                  <a:off x="-1" y="0"/>
                  <a:ext cx="2" cy="244232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83" name="Group"/>
            <p:cNvGrpSpPr/>
            <p:nvPr/>
          </p:nvGrpSpPr>
          <p:grpSpPr>
            <a:xfrm>
              <a:off x="0" y="2570118"/>
              <a:ext cx="245504" cy="10058272"/>
              <a:chOff x="0" y="-1"/>
              <a:chExt cx="245503" cy="10058271"/>
            </a:xfrm>
          </p:grpSpPr>
          <p:sp>
            <p:nvSpPr>
              <p:cNvPr id="77" name="Line"/>
              <p:cNvSpPr/>
              <p:nvPr/>
            </p:nvSpPr>
            <p:spPr>
              <a:xfrm flipH="1" flipV="1">
                <a:off x="1270" y="-2"/>
                <a:ext cx="244234" cy="3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8" name="Line"/>
              <p:cNvSpPr/>
              <p:nvPr/>
            </p:nvSpPr>
            <p:spPr>
              <a:xfrm flipH="1">
                <a:off x="1270" y="914269"/>
                <a:ext cx="244234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9" name="Line"/>
              <p:cNvSpPr/>
              <p:nvPr/>
            </p:nvSpPr>
            <p:spPr>
              <a:xfrm flipH="1">
                <a:off x="1270" y="10058269"/>
                <a:ext cx="244234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0" name="Line"/>
              <p:cNvSpPr/>
              <p:nvPr/>
            </p:nvSpPr>
            <p:spPr>
              <a:xfrm flipH="1">
                <a:off x="0" y="5866433"/>
                <a:ext cx="244229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1" name="Line"/>
              <p:cNvSpPr/>
              <p:nvPr/>
            </p:nvSpPr>
            <p:spPr>
              <a:xfrm flipH="1">
                <a:off x="0" y="5074030"/>
                <a:ext cx="244229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2" name="Line"/>
              <p:cNvSpPr/>
              <p:nvPr/>
            </p:nvSpPr>
            <p:spPr>
              <a:xfrm flipH="1">
                <a:off x="0" y="9262899"/>
                <a:ext cx="244229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90" name="Group"/>
            <p:cNvGrpSpPr/>
            <p:nvPr/>
          </p:nvGrpSpPr>
          <p:grpSpPr>
            <a:xfrm>
              <a:off x="18650759" y="2570118"/>
              <a:ext cx="245504" cy="10058272"/>
              <a:chOff x="0" y="-1"/>
              <a:chExt cx="245503" cy="10058271"/>
            </a:xfrm>
          </p:grpSpPr>
          <p:sp>
            <p:nvSpPr>
              <p:cNvPr id="84" name="Line"/>
              <p:cNvSpPr/>
              <p:nvPr/>
            </p:nvSpPr>
            <p:spPr>
              <a:xfrm flipH="1" flipV="1">
                <a:off x="1270" y="-2"/>
                <a:ext cx="244234" cy="3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5" name="Line"/>
              <p:cNvSpPr/>
              <p:nvPr/>
            </p:nvSpPr>
            <p:spPr>
              <a:xfrm flipH="1">
                <a:off x="1270" y="914269"/>
                <a:ext cx="244234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6" name="Line"/>
              <p:cNvSpPr/>
              <p:nvPr/>
            </p:nvSpPr>
            <p:spPr>
              <a:xfrm flipH="1">
                <a:off x="1270" y="10058269"/>
                <a:ext cx="244234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7" name="Line"/>
              <p:cNvSpPr/>
              <p:nvPr/>
            </p:nvSpPr>
            <p:spPr>
              <a:xfrm flipH="1">
                <a:off x="0" y="5866433"/>
                <a:ext cx="244229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8" name="Line"/>
              <p:cNvSpPr/>
              <p:nvPr/>
            </p:nvSpPr>
            <p:spPr>
              <a:xfrm flipH="1">
                <a:off x="0" y="5074030"/>
                <a:ext cx="244229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9" name="Line"/>
              <p:cNvSpPr/>
              <p:nvPr/>
            </p:nvSpPr>
            <p:spPr>
              <a:xfrm flipH="1">
                <a:off x="0" y="9262899"/>
                <a:ext cx="244229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65578" y="9783877"/>
            <a:ext cx="16452852" cy="1610107"/>
          </a:xfrm>
          <a:prstGeom prst="rect">
            <a:avLst/>
          </a:prstGeom>
        </p:spPr>
        <p:txBody>
          <a:bodyPr anchor="b"/>
          <a:lstStyle>
            <a:lvl1pPr marL="0" indent="0" algn="ctr">
              <a:buSzTx/>
              <a:buFontTx/>
              <a:buNone/>
              <a:defRPr sz="48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algn="ctr">
              <a:buSzTx/>
              <a:buFontTx/>
              <a:buNone/>
              <a:defRPr sz="48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algn="ctr">
              <a:buSzTx/>
              <a:buFontTx/>
              <a:buNone/>
              <a:defRPr sz="48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0" algn="ctr">
              <a:buSzTx/>
              <a:buFontTx/>
              <a:buNone/>
              <a:defRPr sz="48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0" algn="ctr">
              <a:buSzTx/>
              <a:buFontTx/>
              <a:buNone/>
              <a:defRPr sz="48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Rectangle"/>
          <p:cNvSpPr>
            <a:spLocks noGrp="1"/>
          </p:cNvSpPr>
          <p:nvPr>
            <p:ph type="body" sz="half" idx="13"/>
          </p:nvPr>
        </p:nvSpPr>
        <p:spPr>
          <a:xfrm>
            <a:off x="4725" y="5077962"/>
            <a:ext cx="24374552" cy="3149602"/>
          </a:xfrm>
          <a:prstGeom prst="rect">
            <a:avLst/>
          </a:prstGeom>
        </p:spPr>
        <p:txBody>
          <a:bodyPr anchor="ctr"/>
          <a:lstStyle/>
          <a:p>
            <a:pPr marL="124324" indent="-124324">
              <a:defRPr sz="4800"/>
            </a:pPr>
            <a:endParaRPr dirty="0"/>
          </a:p>
        </p:txBody>
      </p:sp>
      <p:pic>
        <p:nvPicPr>
          <p:cNvPr id="99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08" y="143041"/>
            <a:ext cx="5684676" cy="204080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670591" y="12481561"/>
            <a:ext cx="483809" cy="4622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Freeform 3"/>
          <p:cNvSpPr/>
          <p:nvPr userDrawn="1"/>
        </p:nvSpPr>
        <p:spPr>
          <a:xfrm>
            <a:off x="16710660" y="0"/>
            <a:ext cx="7726680" cy="13761720"/>
          </a:xfrm>
          <a:custGeom>
            <a:avLst/>
            <a:gdLst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  <a:gd name="connsiteX0" fmla="*/ 160020 w 7726680"/>
              <a:gd name="connsiteY0" fmla="*/ 0 h 13761720"/>
              <a:gd name="connsiteX1" fmla="*/ 1257300 w 7726680"/>
              <a:gd name="connsiteY1" fmla="*/ 868680 h 13761720"/>
              <a:gd name="connsiteX2" fmla="*/ 2286000 w 7726680"/>
              <a:gd name="connsiteY2" fmla="*/ 2011680 h 13761720"/>
              <a:gd name="connsiteX3" fmla="*/ 3451860 w 7726680"/>
              <a:gd name="connsiteY3" fmla="*/ 4206240 h 13761720"/>
              <a:gd name="connsiteX4" fmla="*/ 3771900 w 7726680"/>
              <a:gd name="connsiteY4" fmla="*/ 6240780 h 13761720"/>
              <a:gd name="connsiteX5" fmla="*/ 3726180 w 7726680"/>
              <a:gd name="connsiteY5" fmla="*/ 8298180 h 13761720"/>
              <a:gd name="connsiteX6" fmla="*/ 3086100 w 7726680"/>
              <a:gd name="connsiteY6" fmla="*/ 10378440 h 13761720"/>
              <a:gd name="connsiteX7" fmla="*/ 2194560 w 7726680"/>
              <a:gd name="connsiteY7" fmla="*/ 11910060 h 13761720"/>
              <a:gd name="connsiteX8" fmla="*/ 1028700 w 7726680"/>
              <a:gd name="connsiteY8" fmla="*/ 13144500 h 13761720"/>
              <a:gd name="connsiteX9" fmla="*/ 0 w 7726680"/>
              <a:gd name="connsiteY9" fmla="*/ 13761720 h 13761720"/>
              <a:gd name="connsiteX10" fmla="*/ 7726680 w 7726680"/>
              <a:gd name="connsiteY10" fmla="*/ 13738860 h 13761720"/>
              <a:gd name="connsiteX11" fmla="*/ 7658100 w 7726680"/>
              <a:gd name="connsiteY11" fmla="*/ 0 h 13761720"/>
              <a:gd name="connsiteX12" fmla="*/ 160020 w 7726680"/>
              <a:gd name="connsiteY12" fmla="*/ 0 h 1376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6680" h="13761720">
                <a:moveTo>
                  <a:pt x="160020" y="0"/>
                </a:moveTo>
                <a:lnTo>
                  <a:pt x="1257300" y="868680"/>
                </a:lnTo>
                <a:cubicBezTo>
                  <a:pt x="1611630" y="1203960"/>
                  <a:pt x="1920240" y="1455420"/>
                  <a:pt x="2286000" y="2011680"/>
                </a:cubicBezTo>
                <a:cubicBezTo>
                  <a:pt x="2651760" y="2567940"/>
                  <a:pt x="3204210" y="3501390"/>
                  <a:pt x="3451860" y="4206240"/>
                </a:cubicBezTo>
                <a:cubicBezTo>
                  <a:pt x="3699510" y="4911090"/>
                  <a:pt x="3726180" y="5558790"/>
                  <a:pt x="3771900" y="6240780"/>
                </a:cubicBezTo>
                <a:cubicBezTo>
                  <a:pt x="3817620" y="6922770"/>
                  <a:pt x="3840480" y="7608570"/>
                  <a:pt x="3726180" y="8298180"/>
                </a:cubicBezTo>
                <a:cubicBezTo>
                  <a:pt x="3611880" y="8987790"/>
                  <a:pt x="3341370" y="9776460"/>
                  <a:pt x="3086100" y="10378440"/>
                </a:cubicBezTo>
                <a:cubicBezTo>
                  <a:pt x="2830830" y="10980420"/>
                  <a:pt x="2537460" y="11449050"/>
                  <a:pt x="2194560" y="11910060"/>
                </a:cubicBezTo>
                <a:cubicBezTo>
                  <a:pt x="1851660" y="12371070"/>
                  <a:pt x="1394460" y="12835890"/>
                  <a:pt x="1028700" y="13144500"/>
                </a:cubicBezTo>
                <a:lnTo>
                  <a:pt x="0" y="13761720"/>
                </a:lnTo>
                <a:lnTo>
                  <a:pt x="7726680" y="13738860"/>
                </a:lnTo>
                <a:lnTo>
                  <a:pt x="7658100" y="0"/>
                </a:lnTo>
                <a:lnTo>
                  <a:pt x="160020" y="0"/>
                </a:lnTo>
                <a:close/>
              </a:path>
            </a:pathLst>
          </a:custGeom>
          <a:solidFill>
            <a:srgbClr val="194C6A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93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30" y="12992386"/>
            <a:ext cx="3140938" cy="5272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defRPr/>
            </a:lvl1pPr>
            <a:lvl2pPr marL="914400" indent="-457200">
              <a:defRPr/>
            </a:lvl2pPr>
            <a:lvl4pPr marL="1828800" indent="-457200">
              <a:defRPr/>
            </a:lvl4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4E1FD9-5A01-6048-A7ED-2AFE9F4960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CPRD Roadmap - 31 Oct 2019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35245" y="12647548"/>
            <a:ext cx="24454490" cy="1092192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91438" tIns="91438" rIns="91438" bIns="91438" anchor="ctr"/>
          <a:lstStyle/>
          <a:p>
            <a:pPr algn="ctr" defTabSz="9141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74" y="12883246"/>
            <a:ext cx="3140937" cy="52723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"/>
          <p:cNvSpPr/>
          <p:nvPr/>
        </p:nvSpPr>
        <p:spPr>
          <a:xfrm>
            <a:off x="-67861" y="0"/>
            <a:ext cx="24493100" cy="2286000"/>
          </a:xfrm>
          <a:prstGeom prst="rect">
            <a:avLst/>
          </a:prstGeom>
          <a:solidFill>
            <a:srgbClr val="1F497D"/>
          </a:solidFill>
          <a:ln w="12700">
            <a:solidFill>
              <a:srgbClr val="4A7EBB"/>
            </a:solidFill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</p:spPr>
        <p:txBody>
          <a:bodyPr lIns="91438" tIns="91438" rIns="91438" bIns="9143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endParaRPr/>
          </a:p>
        </p:txBody>
      </p:sp>
      <p:pic>
        <p:nvPicPr>
          <p:cNvPr id="5" name="image3.png" descr="image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29" y="108413"/>
            <a:ext cx="3577429" cy="128429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Line"/>
          <p:cNvSpPr/>
          <p:nvPr/>
        </p:nvSpPr>
        <p:spPr>
          <a:xfrm flipV="1">
            <a:off x="3882952" y="187140"/>
            <a:ext cx="2" cy="1939646"/>
          </a:xfrm>
          <a:prstGeom prst="line">
            <a:avLst/>
          </a:prstGeom>
          <a:ln w="508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76200" dist="381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5021309" y="-25400"/>
            <a:ext cx="19396623" cy="2213071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8" tIns="91438" rIns="91438" bIns="9143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223645" y="13059562"/>
            <a:ext cx="483809" cy="462279"/>
          </a:xfrm>
          <a:prstGeom prst="rect">
            <a:avLst/>
          </a:prstGeom>
          <a:ln w="12700">
            <a:miter lim="400000"/>
          </a:ln>
        </p:spPr>
        <p:txBody>
          <a:bodyPr wrap="none" lIns="91438" tIns="91438" rIns="91438" bIns="91438" anchor="ctr">
            <a:spAutoFit/>
          </a:bodyPr>
          <a:lstStyle>
            <a:lvl1pPr algn="r">
              <a:defRPr sz="2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Body Level One…"/>
          <p:cNvSpPr txBox="1">
            <a:spLocks noGrp="1"/>
          </p:cNvSpPr>
          <p:nvPr>
            <p:ph type="body" idx="1"/>
          </p:nvPr>
        </p:nvSpPr>
        <p:spPr>
          <a:xfrm>
            <a:off x="703555" y="2612015"/>
            <a:ext cx="22270530" cy="9051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8" tIns="91438" rIns="91438" bIns="91438">
            <a:normAutofit/>
          </a:bodyPr>
          <a:lstStyle>
            <a:lvl2pPr marL="977648" indent="-520448"/>
            <a:lvl3pPr marL="1388423" indent="-474023"/>
            <a:lvl4pPr marL="1754777" indent="-383177"/>
            <a:lvl5pPr marL="2281428" indent="-452628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F9F4FF4-AE5A-EA4E-87EE-2568EF9A8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CPRD Roadmap - 31 Oct 2019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spd="med"/>
  <p:hf hd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103603" marR="0" indent="-103603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955962" marR="0" indent="-498763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o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1348921" marR="0" indent="-434521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1706880" marR="0" indent="-335280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2205990" marR="0" indent="-377190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2788919" marR="0" indent="-502919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3246120" marR="0" indent="-502919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3703320" marR="0" indent="-502919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4160520" marR="0" indent="-502920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Soren Prestemon…"/>
          <p:cNvSpPr txBox="1">
            <a:spLocks noGrp="1"/>
          </p:cNvSpPr>
          <p:nvPr>
            <p:ph type="body" sz="half" idx="1"/>
          </p:nvPr>
        </p:nvSpPr>
        <p:spPr>
          <a:xfrm>
            <a:off x="0" y="9784080"/>
            <a:ext cx="24384000" cy="2697481"/>
          </a:xfrm>
          <a:prstGeom prst="rect">
            <a:avLst/>
          </a:prstGeom>
          <a:gradFill flip="none" rotWithShape="1">
            <a:gsLst>
              <a:gs pos="0">
                <a:srgbClr val="194C6A">
                  <a:alpha val="70000"/>
                </a:srgbClr>
              </a:gs>
              <a:gs pos="50000">
                <a:srgbClr val="2E5C6C">
                  <a:alpha val="70000"/>
                </a:srgbClr>
              </a:gs>
              <a:gs pos="100000">
                <a:srgbClr val="194C6A">
                  <a:alpha val="70000"/>
                </a:srgbClr>
              </a:gs>
            </a:gsLst>
            <a:lin ang="16200000" scaled="1"/>
            <a:tileRect/>
          </a:gradFill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defRPr sz="3600"/>
            </a:pPr>
            <a:endParaRPr lang="en-US" dirty="0" smtClean="0"/>
          </a:p>
          <a:p>
            <a:pPr>
              <a:lnSpc>
                <a:spcPct val="80000"/>
              </a:lnSpc>
              <a:spcBef>
                <a:spcPts val="800"/>
              </a:spcBef>
              <a:defRPr sz="3600"/>
            </a:pPr>
            <a:r>
              <a:rPr lang="en-US" dirty="0" smtClean="0"/>
              <a:t>Lance Cooley</a:t>
            </a:r>
            <a:endParaRPr lang="en-US" dirty="0"/>
          </a:p>
          <a:p>
            <a:pPr>
              <a:lnSpc>
                <a:spcPct val="80000"/>
              </a:lnSpc>
              <a:spcBef>
                <a:spcPts val="800"/>
              </a:spcBef>
              <a:defRPr sz="3600"/>
            </a:pPr>
            <a:r>
              <a:rPr dirty="0"/>
              <a:t>US Magnet Development </a:t>
            </a:r>
            <a:r>
              <a:rPr dirty="0" smtClean="0"/>
              <a:t>Program</a:t>
            </a:r>
            <a:r>
              <a:rPr lang="en-US" dirty="0" smtClean="0"/>
              <a:t> / US Conductor Development Program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defRPr sz="3600"/>
            </a:pPr>
            <a:r>
              <a:rPr lang="en-US" dirty="0" smtClean="0"/>
              <a:t>National High Magnetic Field Laboratory / Florida State University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defRPr sz="3600"/>
            </a:pPr>
            <a:endParaRPr dirty="0"/>
          </a:p>
        </p:txBody>
      </p:sp>
      <p:sp>
        <p:nvSpPr>
          <p:cNvPr id="1012" name="High Field Magnet Technology…"/>
          <p:cNvSpPr txBox="1"/>
          <p:nvPr/>
        </p:nvSpPr>
        <p:spPr>
          <a:xfrm>
            <a:off x="1" y="5012184"/>
            <a:ext cx="24384000" cy="3277816"/>
          </a:xfrm>
          <a:prstGeom prst="rect">
            <a:avLst/>
          </a:prstGeom>
          <a:gradFill>
            <a:gsLst>
              <a:gs pos="0">
                <a:srgbClr val="194C6A">
                  <a:alpha val="70000"/>
                </a:srgbClr>
              </a:gs>
              <a:gs pos="50000">
                <a:srgbClr val="21434F">
                  <a:alpha val="70000"/>
                </a:srgbClr>
              </a:gs>
              <a:gs pos="100000">
                <a:srgbClr val="194C6A">
                  <a:alpha val="70000"/>
                </a:srgbClr>
              </a:gs>
            </a:gsLst>
            <a:lin ang="16200000" scaled="1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38" tIns="91438" rIns="91438" bIns="91438" anchor="ctr">
            <a:spAutoFit/>
          </a:bodyPr>
          <a:lstStyle>
            <a:lvl1pPr algn="ctr">
              <a:defRPr sz="67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 </a:t>
            </a:r>
            <a:r>
              <a:rPr lang="en-US" dirty="0" smtClean="0"/>
              <a:t>Conductor Procurement, Research, and Development </a:t>
            </a:r>
            <a:br>
              <a:rPr lang="en-US" dirty="0" smtClean="0"/>
            </a:br>
            <a:r>
              <a:rPr lang="en-US" dirty="0" smtClean="0"/>
              <a:t>Roadmap</a:t>
            </a:r>
            <a:endParaRPr lang="en-US" dirty="0"/>
          </a:p>
          <a:p>
            <a:r>
              <a:rPr lang="en-US" dirty="0" smtClean="0"/>
              <a:t>Draft – October 30</a:t>
            </a:r>
            <a:r>
              <a:rPr lang="en-US" dirty="0"/>
              <a:t>, 2019</a:t>
            </a:r>
            <a:r>
              <a:rPr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Bi-2212: Stabilize production and encourage cost reduction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3555" y="2612015"/>
            <a:ext cx="14075701" cy="1001130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conductor itself is more than adequate for magnets</a:t>
            </a:r>
          </a:p>
          <a:p>
            <a:pPr lvl="1"/>
            <a:r>
              <a:rPr lang="en-US" dirty="0" smtClean="0"/>
              <a:t>US-based powder now better than ever</a:t>
            </a:r>
          </a:p>
          <a:p>
            <a:pPr lvl="1"/>
            <a:r>
              <a:rPr lang="en-US" dirty="0" smtClean="0"/>
              <a:t>Long-length wires (2 km)</a:t>
            </a:r>
          </a:p>
          <a:p>
            <a:pPr lvl="1"/>
            <a:r>
              <a:rPr lang="en-US" dirty="0" smtClean="0"/>
              <a:t>Flexible wire manufacturing</a:t>
            </a:r>
          </a:p>
          <a:p>
            <a:pPr lvl="2"/>
            <a:r>
              <a:rPr lang="en-US" dirty="0" smtClean="0"/>
              <a:t>Multiple architectures</a:t>
            </a:r>
          </a:p>
          <a:p>
            <a:pPr lvl="1"/>
            <a:r>
              <a:rPr lang="en-US" dirty="0" smtClean="0"/>
              <a:t>Insulation technology</a:t>
            </a:r>
          </a:p>
          <a:p>
            <a:pPr lvl="1"/>
            <a:r>
              <a:rPr lang="en-US" dirty="0" smtClean="0"/>
              <a:t>Strengthening approaches</a:t>
            </a:r>
          </a:p>
          <a:p>
            <a:pPr lvl="1"/>
            <a:r>
              <a:rPr lang="en-US" dirty="0" smtClean="0"/>
              <a:t>Rutherford cables</a:t>
            </a:r>
          </a:p>
          <a:p>
            <a:pPr lvl="1"/>
            <a:r>
              <a:rPr lang="en-US" dirty="0" smtClean="0"/>
              <a:t>OP reactions are now reproducible</a:t>
            </a:r>
          </a:p>
          <a:p>
            <a:pPr lvl="2"/>
            <a:r>
              <a:rPr lang="en-US" dirty="0" smtClean="0"/>
              <a:t>Scaling to 1 m L x 0.25 m OD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  <p:pic>
        <p:nvPicPr>
          <p:cNvPr id="30" name="Picture 29"/>
          <p:cNvPicPr/>
          <p:nvPr/>
        </p:nvPicPr>
        <p:blipFill>
          <a:blip r:embed="rId2"/>
          <a:stretch>
            <a:fillRect/>
          </a:stretch>
        </p:blipFill>
        <p:spPr>
          <a:xfrm>
            <a:off x="11713160" y="3530009"/>
            <a:ext cx="11994294" cy="909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60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Bi-2212: path toward stable, consistent magnet conductor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3555" y="2612015"/>
            <a:ext cx="22270530" cy="1705985"/>
          </a:xfrm>
        </p:spPr>
        <p:txBody>
          <a:bodyPr/>
          <a:lstStyle/>
          <a:p>
            <a:r>
              <a:rPr lang="en-US" dirty="0" smtClean="0"/>
              <a:t>Consistent orders with same specifications over next ~5 years</a:t>
            </a:r>
          </a:p>
          <a:p>
            <a:r>
              <a:rPr lang="en-US" dirty="0" smtClean="0"/>
              <a:t>Encourage in-line QC and contribute to process diagnostics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38700" y="4495800"/>
            <a:ext cx="15887700" cy="7863360"/>
            <a:chOff x="4838700" y="4495800"/>
            <a:chExt cx="15887700" cy="7863360"/>
          </a:xfrm>
        </p:grpSpPr>
        <p:grpSp>
          <p:nvGrpSpPr>
            <p:cNvPr id="11" name="Group 10"/>
            <p:cNvGrpSpPr/>
            <p:nvPr/>
          </p:nvGrpSpPr>
          <p:grpSpPr>
            <a:xfrm>
              <a:off x="4838700" y="4533900"/>
              <a:ext cx="1257300" cy="7825260"/>
              <a:chOff x="4838700" y="4533900"/>
              <a:chExt cx="1257300" cy="782526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6096000" y="4533900"/>
                <a:ext cx="0" cy="7620002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</a:ln>
              <a:effectLst>
                <a:outerShdw blurRad="76200" dist="38100" dir="5400000" rotWithShape="0">
                  <a:srgbClr val="000000">
                    <a:alpha val="35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838700" y="11620500"/>
                <a:ext cx="1120816" cy="738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91438" tIns="91438" rIns="91438" bIns="91438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0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2020</a:t>
                </a:r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8496300" y="4495800"/>
              <a:ext cx="1257300" cy="7863360"/>
              <a:chOff x="4838700" y="4495800"/>
              <a:chExt cx="1257300" cy="786336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6096000" y="4495800"/>
                <a:ext cx="0" cy="7658101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</a:ln>
              <a:effectLst>
                <a:outerShdw blurRad="76200" dist="38100" dir="5400000" rotWithShape="0">
                  <a:srgbClr val="000000">
                    <a:alpha val="35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838700" y="11620500"/>
                <a:ext cx="1120816" cy="738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91438" tIns="91438" rIns="91438" bIns="91438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0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2021</a:t>
                </a:r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2153900" y="4495800"/>
              <a:ext cx="1257300" cy="7863360"/>
              <a:chOff x="4838700" y="4495800"/>
              <a:chExt cx="1257300" cy="786336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6096000" y="4495800"/>
                <a:ext cx="0" cy="7658101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</a:ln>
              <a:effectLst>
                <a:outerShdw blurRad="76200" dist="38100" dir="5400000" rotWithShape="0">
                  <a:srgbClr val="000000">
                    <a:alpha val="35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4838700" y="11620500"/>
                <a:ext cx="1120816" cy="738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91438" tIns="91438" rIns="91438" bIns="91438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0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2022</a:t>
                </a:r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5811500" y="4533900"/>
              <a:ext cx="1257300" cy="7825260"/>
              <a:chOff x="4838700" y="4533900"/>
              <a:chExt cx="1257300" cy="782526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6096000" y="4533900"/>
                <a:ext cx="0" cy="7620002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</a:ln>
              <a:effectLst>
                <a:outerShdw blurRad="76200" dist="38100" dir="5400000" rotWithShape="0">
                  <a:srgbClr val="000000">
                    <a:alpha val="35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838700" y="11620500"/>
                <a:ext cx="1120816" cy="738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91438" tIns="91438" rIns="91438" bIns="91438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0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2023</a:t>
                </a:r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9469100" y="4533900"/>
              <a:ext cx="1257300" cy="7825260"/>
              <a:chOff x="4838700" y="4533900"/>
              <a:chExt cx="1257300" cy="782526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V="1">
                <a:off x="6096000" y="4533900"/>
                <a:ext cx="0" cy="7620002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</a:ln>
              <a:effectLst>
                <a:outerShdw blurRad="76200" dist="38100" dir="5400000" rotWithShape="0">
                  <a:srgbClr val="000000">
                    <a:alpha val="35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838700" y="11620500"/>
                <a:ext cx="1120816" cy="738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91438" tIns="91438" rIns="91438" bIns="91438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0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2024</a:t>
                </a:r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</p:grpSp>
      <p:sp>
        <p:nvSpPr>
          <p:cNvPr id="26" name="Chevron 25"/>
          <p:cNvSpPr/>
          <p:nvPr/>
        </p:nvSpPr>
        <p:spPr>
          <a:xfrm>
            <a:off x="4838700" y="4670265"/>
            <a:ext cx="4937488" cy="1737727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CPRD billets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7" name="Bent-Up Arrow 26"/>
          <p:cNvSpPr/>
          <p:nvPr/>
        </p:nvSpPr>
        <p:spPr>
          <a:xfrm rot="5400000">
            <a:off x="7322686" y="6142432"/>
            <a:ext cx="1740202" cy="1562072"/>
          </a:xfrm>
          <a:prstGeom prst="bentUpArrow">
            <a:avLst>
              <a:gd name="adj1" fmla="val 32317"/>
              <a:gd name="adj2" fmla="val 28049"/>
              <a:gd name="adj3" fmla="val 4451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43023" y="7803663"/>
            <a:ext cx="3207925" cy="73866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 kg conductor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9" name="Chevron 28"/>
          <p:cNvSpPr/>
          <p:nvPr/>
        </p:nvSpPr>
        <p:spPr>
          <a:xfrm rot="19027977">
            <a:off x="4505690" y="6904507"/>
            <a:ext cx="2154521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0k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4793525" y="8937088"/>
            <a:ext cx="4937488" cy="1737727"/>
          </a:xfrm>
          <a:prstGeom prst="chevron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00"/>
                </a:solidFill>
              </a:rPr>
              <a:t>MagLab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billets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9056708" y="8938397"/>
            <a:ext cx="4937488" cy="1737727"/>
          </a:xfrm>
          <a:prstGeom prst="chevron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00"/>
                </a:solidFill>
              </a:rPr>
              <a:t>MagLab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billets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</a:rPr>
              <a:t>Lab coil?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13319891" y="8939706"/>
            <a:ext cx="4937488" cy="1737727"/>
          </a:xfrm>
          <a:prstGeom prst="chevron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00"/>
                </a:solidFill>
              </a:rPr>
              <a:t>MagLab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billets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</a:rPr>
              <a:t>Lab coil? NMR?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17583074" y="8941015"/>
            <a:ext cx="5191866" cy="1737727"/>
          </a:xfrm>
          <a:prstGeom prst="chevron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00"/>
                </a:solidFill>
              </a:rPr>
              <a:t>MagLab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billets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</a:rPr>
              <a:t>NMR products??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9129370" y="4670265"/>
            <a:ext cx="4937488" cy="1737727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CPRD billets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6" name="Bent-Up Arrow 35"/>
          <p:cNvSpPr/>
          <p:nvPr/>
        </p:nvSpPr>
        <p:spPr>
          <a:xfrm rot="5400000">
            <a:off x="11613356" y="6142432"/>
            <a:ext cx="1740202" cy="1562072"/>
          </a:xfrm>
          <a:prstGeom prst="bentUpArrow">
            <a:avLst>
              <a:gd name="adj1" fmla="val 32317"/>
              <a:gd name="adj2" fmla="val 28049"/>
              <a:gd name="adj3" fmla="val 4451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133693" y="7803663"/>
            <a:ext cx="3207925" cy="738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 kg conductor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8" name="Chevron 37"/>
          <p:cNvSpPr/>
          <p:nvPr/>
        </p:nvSpPr>
        <p:spPr>
          <a:xfrm rot="19027977">
            <a:off x="8796360" y="6904507"/>
            <a:ext cx="2154521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24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0k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9" name="Chevron 38"/>
          <p:cNvSpPr/>
          <p:nvPr/>
        </p:nvSpPr>
        <p:spPr>
          <a:xfrm>
            <a:off x="13420040" y="4670265"/>
            <a:ext cx="4937488" cy="1737727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CPRD billets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0" name="Bent-Up Arrow 39"/>
          <p:cNvSpPr/>
          <p:nvPr/>
        </p:nvSpPr>
        <p:spPr>
          <a:xfrm rot="5400000">
            <a:off x="15904026" y="6142432"/>
            <a:ext cx="1740202" cy="1562072"/>
          </a:xfrm>
          <a:prstGeom prst="bentUpArrow">
            <a:avLst>
              <a:gd name="adj1" fmla="val 32317"/>
              <a:gd name="adj2" fmla="val 28049"/>
              <a:gd name="adj3" fmla="val 4451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424363" y="7803663"/>
            <a:ext cx="3207925" cy="738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 kg conductor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2" name="Chevron 41"/>
          <p:cNvSpPr/>
          <p:nvPr/>
        </p:nvSpPr>
        <p:spPr>
          <a:xfrm rot="19027977">
            <a:off x="13087030" y="6904507"/>
            <a:ext cx="2154521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$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0k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17710710" y="4670265"/>
            <a:ext cx="4937488" cy="1737727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CPRD billets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4" name="Bent-Up Arrow 43"/>
          <p:cNvSpPr/>
          <p:nvPr/>
        </p:nvSpPr>
        <p:spPr>
          <a:xfrm rot="5400000">
            <a:off x="20194696" y="6142432"/>
            <a:ext cx="1740202" cy="1562072"/>
          </a:xfrm>
          <a:prstGeom prst="bentUpArrow">
            <a:avLst>
              <a:gd name="adj1" fmla="val 32317"/>
              <a:gd name="adj2" fmla="val 28049"/>
              <a:gd name="adj3" fmla="val 4451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15033" y="7803663"/>
            <a:ext cx="3207925" cy="738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 kg conductor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7" name="Chevron 46"/>
          <p:cNvSpPr/>
          <p:nvPr/>
        </p:nvSpPr>
        <p:spPr>
          <a:xfrm>
            <a:off x="9939572" y="10850855"/>
            <a:ext cx="12835367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B-OST competitor?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8" name="Chevron 47"/>
          <p:cNvSpPr/>
          <p:nvPr/>
        </p:nvSpPr>
        <p:spPr>
          <a:xfrm rot="19027977">
            <a:off x="17565633" y="6731450"/>
            <a:ext cx="2154521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0k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2083" y="10830250"/>
            <a:ext cx="3817621" cy="14301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 m x 250 mm OD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50-bar oven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Bent-Up Arrow 9"/>
          <p:cNvSpPr/>
          <p:nvPr/>
        </p:nvSpPr>
        <p:spPr>
          <a:xfrm>
            <a:off x="4588671" y="10957583"/>
            <a:ext cx="3802413" cy="753855"/>
          </a:xfrm>
          <a:prstGeom prst="bentUpArrow">
            <a:avLst/>
          </a:prstGeom>
          <a:solidFill>
            <a:schemeClr val="accent6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5911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REBCO – mostly conductor on round core (CORC), also symmetric tape round wire (STAR), possibly others…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Opportunities: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THIN REBCO (now 20 µm) permits winding of ~2 mm diameter “strands” with supposedly isotropic, </a:t>
            </a:r>
            <a:r>
              <a:rPr lang="en-US" dirty="0" err="1" smtClean="0">
                <a:solidFill>
                  <a:srgbClr val="00B050"/>
                </a:solidFill>
              </a:rPr>
              <a:t>multifilamentary</a:t>
            </a:r>
            <a:r>
              <a:rPr lang="en-US" dirty="0" smtClean="0">
                <a:solidFill>
                  <a:srgbClr val="00B050"/>
                </a:solidFill>
              </a:rPr>
              <a:t>, current-sharing properties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Only </a:t>
            </a:r>
            <a:r>
              <a:rPr lang="en-US" dirty="0" err="1" smtClean="0">
                <a:solidFill>
                  <a:srgbClr val="00B050"/>
                </a:solidFill>
              </a:rPr>
              <a:t>SuperPower</a:t>
            </a:r>
            <a:r>
              <a:rPr lang="en-US" dirty="0" smtClean="0">
                <a:solidFill>
                  <a:srgbClr val="00B050"/>
                </a:solidFill>
              </a:rPr>
              <a:t> makes thin REBCO; standard thickness is 50 µm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5 mm OD cond.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Tape current density can be huge, &gt; 2kA/mm</a:t>
            </a:r>
            <a:r>
              <a:rPr lang="en-US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 at 20 T, 4.2 K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Cables of REBCO “strands” on the horizon?</a:t>
            </a: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H</a:t>
            </a:r>
            <a:r>
              <a:rPr lang="en-US" baseline="-25000" dirty="0" err="1" smtClean="0">
                <a:solidFill>
                  <a:srgbClr val="00B050"/>
                </a:solidFill>
              </a:rPr>
              <a:t>irr</a:t>
            </a:r>
            <a:r>
              <a:rPr lang="en-US" i="1" dirty="0" smtClean="0">
                <a:solidFill>
                  <a:srgbClr val="00B050"/>
                </a:solidFill>
              </a:rPr>
              <a:t> &gt;&gt;</a:t>
            </a:r>
            <a:r>
              <a:rPr lang="en-US" dirty="0" smtClean="0">
                <a:solidFill>
                  <a:srgbClr val="00B050"/>
                </a:solidFill>
              </a:rPr>
              <a:t> 20 T at 20 K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rgbClr val="00B050"/>
                </a:solidFill>
              </a:rPr>
              <a:t> Unique opportunity for outside-the-box magnets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Remove helium piping from the tunnel, cooling by units built into magnet??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Leverage advances supported by fusion and electric machines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30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REBCO – mostly conductor on round core (CORC), also symmetric tape round wire (STAR), possibly others…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Challenges: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High cost (but improving?)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Low production rate (but improving?)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Wide variation of properties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Critical current 50% batch to batch from same production line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Critical current 300% from manufacturer to manufacturer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Contact resistance varies widely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Physical variations (dimensions, etc…) and mechanical variations (strength)…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Limited flexibility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Conductors come with built-in flaws and damage precursors (e.g. slitting cracks)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Burnout risk, quench modeling, detection &amp; protection,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823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309" y="-25400"/>
            <a:ext cx="18970805" cy="2213071"/>
          </a:xfrm>
        </p:spPr>
        <p:txBody>
          <a:bodyPr>
            <a:normAutofit/>
          </a:bodyPr>
          <a:lstStyle/>
          <a:p>
            <a:r>
              <a:rPr lang="en-US" dirty="0" smtClean="0"/>
              <a:t>REBCO roadmap: target key advances that will make REBCO a magnet conductor by 2025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Focus on </a:t>
            </a:r>
            <a:r>
              <a:rPr lang="en-US" dirty="0" smtClean="0"/>
              <a:t>achieving </a:t>
            </a:r>
            <a:r>
              <a:rPr lang="en-US" dirty="0"/>
              <a:t>status of “magnet conductor</a:t>
            </a:r>
            <a:r>
              <a:rPr lang="en-US" dirty="0" smtClean="0"/>
              <a:t>” by retiring key obstacles</a:t>
            </a:r>
          </a:p>
          <a:p>
            <a:pPr marL="1028700" lvl="1" indent="-571500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(Opinion: present conductors are not yet there, c.f. Bi-2212 c. 2010 VHFSMC)</a:t>
            </a:r>
          </a:p>
          <a:p>
            <a:r>
              <a:rPr lang="en-US" dirty="0" smtClean="0"/>
              <a:t>Drive toward highly reproducible tapes relative to a spec (what is the spec?)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Requirements: Shape, copper plating, strength, and yes critical current too</a:t>
            </a:r>
          </a:p>
          <a:p>
            <a:pPr lvl="2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Understand limits of manufacturing of thin conductors and root causes of variations</a:t>
            </a:r>
          </a:p>
          <a:p>
            <a:pPr lvl="2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Understand and remove flaws that come along with the conductor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QC, handling requirements, storage requirements</a:t>
            </a:r>
          </a:p>
          <a:p>
            <a:r>
              <a:rPr lang="en-US" dirty="0" smtClean="0"/>
              <a:t>Put highly reproducible conductors into “strands” of consistent design </a:t>
            </a:r>
            <a:r>
              <a:rPr lang="en-US" dirty="0" smtClean="0">
                <a:sym typeface="Wingdings" panose="05000000000000000000" pitchFamily="2" charset="2"/>
              </a:rPr>
              <a:t> do consistent “strands” emerge?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Contact resistance, current transfer, tension, flexibility…</a:t>
            </a:r>
          </a:p>
          <a:p>
            <a:pPr lvl="2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Do conductors need to be tinned and soldered?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25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a conductor inventory also facilitates conductor-level and cable-level investigations (which advise next advances in conductor)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of these studies are in core R&amp;D, university programs, etc.</a:t>
            </a:r>
            <a:endParaRPr lang="en-US" dirty="0"/>
          </a:p>
          <a:p>
            <a:r>
              <a:rPr lang="en-US" dirty="0" smtClean="0"/>
              <a:t>Heat treatment studies (e.g. C. </a:t>
            </a:r>
            <a:r>
              <a:rPr lang="en-US" dirty="0" err="1" smtClean="0"/>
              <a:t>Sanabria</a:t>
            </a:r>
            <a:r>
              <a:rPr lang="en-US" dirty="0" smtClean="0"/>
              <a:t>), conductor potential</a:t>
            </a:r>
          </a:p>
          <a:p>
            <a:r>
              <a:rPr lang="en-US" dirty="0" smtClean="0"/>
              <a:t>Limiting properties (e.g. </a:t>
            </a:r>
            <a:r>
              <a:rPr lang="en-US" dirty="0" err="1" smtClean="0"/>
              <a:t>Tarantini</a:t>
            </a:r>
            <a:r>
              <a:rPr lang="en-US" dirty="0" smtClean="0"/>
              <a:t>), identification of alloying opportunities</a:t>
            </a:r>
          </a:p>
          <a:p>
            <a:r>
              <a:rPr lang="en-US" dirty="0" smtClean="0"/>
              <a:t>Fundamental behavior beneath opportunities related to APC and high </a:t>
            </a:r>
            <a:r>
              <a:rPr lang="en-US" dirty="0" err="1" smtClean="0"/>
              <a:t>Cp</a:t>
            </a:r>
            <a:endParaRPr lang="en-US" dirty="0" smtClean="0"/>
          </a:p>
          <a:p>
            <a:r>
              <a:rPr lang="en-US" dirty="0" smtClean="0"/>
              <a:t>Strain-dependent measurements, strain cliff (are there more details?)</a:t>
            </a:r>
          </a:p>
          <a:p>
            <a:r>
              <a:rPr lang="en-US" dirty="0" smtClean="0"/>
              <a:t>Cabling damage (RRR &amp; </a:t>
            </a:r>
            <a:r>
              <a:rPr lang="en-US" dirty="0" err="1" smtClean="0"/>
              <a:t>Ic</a:t>
            </a:r>
            <a:r>
              <a:rPr lang="en-US" dirty="0" smtClean="0"/>
              <a:t> loss; leakage), and characterization of extracted strands </a:t>
            </a:r>
          </a:p>
          <a:p>
            <a:r>
              <a:rPr lang="en-US" dirty="0"/>
              <a:t>T</a:t>
            </a:r>
            <a:r>
              <a:rPr lang="en-US" dirty="0" smtClean="0"/>
              <a:t>ransverse stress (cable stacks measured under pressure)</a:t>
            </a:r>
          </a:p>
          <a:p>
            <a:r>
              <a:rPr lang="en-US" dirty="0" smtClean="0"/>
              <a:t>Cable tests</a:t>
            </a:r>
          </a:p>
          <a:p>
            <a:r>
              <a:rPr lang="en-US" dirty="0" smtClean="0"/>
              <a:t>SBIR ideas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538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Priorities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Keep the magnet conductor pipeline full (not drawn from $0.5M set-aside)</a:t>
            </a:r>
          </a:p>
          <a:p>
            <a:pPr lvl="1"/>
            <a:r>
              <a:rPr lang="en-US" dirty="0" smtClean="0"/>
              <a:t>Nb</a:t>
            </a:r>
            <a:r>
              <a:rPr lang="en-US" baseline="-25000" dirty="0" smtClean="0"/>
              <a:t>3</a:t>
            </a:r>
            <a:r>
              <a:rPr lang="en-US" dirty="0" smtClean="0"/>
              <a:t>Sn as needed, which has assistance from AUP remnants</a:t>
            </a:r>
          </a:p>
          <a:p>
            <a:pPr lvl="1"/>
            <a:r>
              <a:rPr lang="en-US" dirty="0" smtClean="0"/>
              <a:t>Bi-2212 needs consistent orders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Leverage conductor advances (CPRD = modest; SBIR + others = big bucks)</a:t>
            </a:r>
          </a:p>
          <a:p>
            <a:pPr lvl="1"/>
            <a:r>
              <a:rPr lang="en-US" dirty="0" smtClean="0"/>
              <a:t>Complement Early Career activities</a:t>
            </a:r>
          </a:p>
          <a:p>
            <a:pPr lvl="1"/>
            <a:r>
              <a:rPr lang="en-US" dirty="0" smtClean="0"/>
              <a:t>Kick in at 10 kg to utilize </a:t>
            </a:r>
            <a:r>
              <a:rPr lang="en-US" dirty="0" err="1" smtClean="0"/>
              <a:t>Nb</a:t>
            </a:r>
            <a:r>
              <a:rPr lang="en-US" dirty="0" smtClean="0"/>
              <a:t>-Ta-</a:t>
            </a:r>
            <a:r>
              <a:rPr lang="en-US" dirty="0" err="1" smtClean="0"/>
              <a:t>Hf</a:t>
            </a:r>
            <a:r>
              <a:rPr lang="en-US" dirty="0" smtClean="0"/>
              <a:t> from CERN/ASC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Help REBCO to emerge</a:t>
            </a:r>
          </a:p>
          <a:p>
            <a:pPr lvl="1"/>
            <a:r>
              <a:rPr lang="en-US" dirty="0" smtClean="0"/>
              <a:t>Target specific purchases that advance status toward magnet </a:t>
            </a:r>
            <a:r>
              <a:rPr lang="en-US" dirty="0" smtClean="0"/>
              <a:t>conductor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Feed </a:t>
            </a:r>
            <a:r>
              <a:rPr lang="en-US" smtClean="0"/>
              <a:t>conductor-level investigations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229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for CPRD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The Conductor Development Program has been active since the mid 1990s --- we have sustained and adapted this program for present needs</a:t>
            </a:r>
          </a:p>
          <a:p>
            <a:pPr marL="457200" indent="-457200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Mission 1: Define research opportunities for university, LDRD, and SBIR programs</a:t>
            </a:r>
          </a:p>
          <a:p>
            <a:pPr lvl="1"/>
            <a:r>
              <a:rPr lang="en-US" b="1" i="1" dirty="0" smtClean="0"/>
              <a:t>This Roadmap should be the important focal point of discussions</a:t>
            </a:r>
          </a:p>
          <a:p>
            <a:pPr marL="457200" indent="-457200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Mission 2: Invest in developmental magnet conductors</a:t>
            </a:r>
          </a:p>
          <a:p>
            <a:pPr lvl="1"/>
            <a:r>
              <a:rPr lang="en-US" i="1" dirty="0" smtClean="0"/>
              <a:t>Direct procurements of best-effort R&amp;D conductors, typically at 10 kg scale and higher</a:t>
            </a:r>
          </a:p>
          <a:p>
            <a:pPr lvl="1"/>
            <a:r>
              <a:rPr lang="en-US" i="1" dirty="0" smtClean="0"/>
              <a:t>Acquisition of emerging conductors by agreement or procurement</a:t>
            </a:r>
          </a:p>
          <a:p>
            <a:pPr marL="457200" indent="-457200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Mission 3: Maintain a viable inventory of conductor for foreseen magnet R&amp;D</a:t>
            </a:r>
          </a:p>
          <a:p>
            <a:pPr lvl="1"/>
            <a:r>
              <a:rPr lang="en-US" i="1" dirty="0" smtClean="0"/>
              <a:t>Present inventory is low, ~90 kg of long-length Nb</a:t>
            </a:r>
            <a:r>
              <a:rPr lang="en-US" i="1" baseline="-25000" dirty="0" smtClean="0"/>
              <a:t>3</a:t>
            </a:r>
            <a:r>
              <a:rPr lang="en-US" i="1" dirty="0" smtClean="0"/>
              <a:t>Sn plus ~200 kg short lengths</a:t>
            </a:r>
          </a:p>
          <a:p>
            <a:pPr lvl="1"/>
            <a:r>
              <a:rPr lang="en-US" i="1" dirty="0" smtClean="0"/>
              <a:t>100-200 kg procurements of Nb</a:t>
            </a:r>
            <a:r>
              <a:rPr lang="en-US" i="1" baseline="-25000" dirty="0" smtClean="0"/>
              <a:t>3</a:t>
            </a:r>
            <a:r>
              <a:rPr lang="en-US" i="1" dirty="0" smtClean="0"/>
              <a:t>Sn wire are needed</a:t>
            </a:r>
          </a:p>
          <a:p>
            <a:pPr lvl="1"/>
            <a:r>
              <a:rPr lang="en-US" i="1" dirty="0" smtClean="0"/>
              <a:t>20 kg procurements of Bi-2212 are needed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07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"/>
          <p:cNvSpPr/>
          <p:nvPr/>
        </p:nvSpPr>
        <p:spPr>
          <a:xfrm>
            <a:off x="-35245" y="12647548"/>
            <a:ext cx="24454490" cy="1092192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91438" tIns="91438" rIns="91438" bIns="91438" anchor="ctr"/>
          <a:lstStyle/>
          <a:p>
            <a:pPr algn="ctr" defTabSz="9141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89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74" y="12883246"/>
            <a:ext cx="3140937" cy="52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090" name="Rectangle"/>
          <p:cNvSpPr/>
          <p:nvPr/>
        </p:nvSpPr>
        <p:spPr>
          <a:xfrm>
            <a:off x="-67861" y="0"/>
            <a:ext cx="24493100" cy="2286000"/>
          </a:xfrm>
          <a:prstGeom prst="rect">
            <a:avLst/>
          </a:prstGeom>
          <a:solidFill>
            <a:srgbClr val="1F497D"/>
          </a:solidFill>
          <a:ln w="12700">
            <a:solidFill>
              <a:srgbClr val="4A7EBB"/>
            </a:solidFill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</p:spPr>
        <p:txBody>
          <a:bodyPr lIns="91438" tIns="91438" rIns="91438" bIns="9143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endParaRPr/>
          </a:p>
        </p:txBody>
      </p:sp>
      <p:pic>
        <p:nvPicPr>
          <p:cNvPr id="1091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29" y="108413"/>
            <a:ext cx="3577429" cy="1284299"/>
          </a:xfrm>
          <a:prstGeom prst="rect">
            <a:avLst/>
          </a:prstGeom>
          <a:ln w="12700">
            <a:miter lim="400000"/>
          </a:ln>
        </p:spPr>
      </p:pic>
      <p:sp>
        <p:nvSpPr>
          <p:cNvPr id="1092" name="Line"/>
          <p:cNvSpPr/>
          <p:nvPr/>
        </p:nvSpPr>
        <p:spPr>
          <a:xfrm flipV="1">
            <a:off x="3882952" y="187140"/>
            <a:ext cx="2" cy="1939646"/>
          </a:xfrm>
          <a:prstGeom prst="line">
            <a:avLst/>
          </a:prstGeom>
          <a:ln w="508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76200" dist="381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93" name="Title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Status: 27 Aug 2018 Summary to MDP-TAC</a:t>
            </a:r>
            <a:endParaRPr dirty="0"/>
          </a:p>
        </p:txBody>
      </p:sp>
      <p:sp>
        <p:nvSpPr>
          <p:cNvPr id="1095" name="Slide Number Placeholder 4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smtClean="0"/>
              <a:t>3</a:t>
            </a:fld>
            <a:endParaRPr/>
          </a:p>
        </p:txBody>
      </p:sp>
      <p:sp>
        <p:nvSpPr>
          <p:cNvPr id="1096" name="Content Placeholder 6"/>
          <p:cNvSpPr txBox="1">
            <a:spLocks noGrp="1"/>
          </p:cNvSpPr>
          <p:nvPr>
            <p:ph type="body" idx="1"/>
          </p:nvPr>
        </p:nvSpPr>
        <p:spPr>
          <a:xfrm>
            <a:off x="459714" y="2612015"/>
            <a:ext cx="23406125" cy="980389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665226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Conductor roadmap approved October 17, 2017; Updated August 27, 2018</a:t>
            </a:r>
          </a:p>
          <a:p>
            <a:pPr marL="1539271" lvl="1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Request: dedicated annual set-aside of ~$0.5M for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conductor R&amp;D (not incl. procurements)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65226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>
                <a:solidFill>
                  <a:schemeClr val="accent2"/>
                </a:solidFill>
              </a:rPr>
              <a:t>Nb</a:t>
            </a:r>
            <a:r>
              <a:rPr lang="en-US" baseline="-25000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Sn baseline</a:t>
            </a:r>
            <a:r>
              <a:rPr lang="en-US" dirty="0" smtClean="0"/>
              <a:t>: 150/169 RRP at 1.0 mm dia. 3.6:1 </a:t>
            </a:r>
            <a:r>
              <a:rPr lang="en-US" dirty="0" err="1" smtClean="0"/>
              <a:t>Nb:Sn</a:t>
            </a:r>
            <a:r>
              <a:rPr lang="en-US" dirty="0" smtClean="0"/>
              <a:t>, </a:t>
            </a:r>
            <a:r>
              <a:rPr lang="en-US" dirty="0" err="1" smtClean="0"/>
              <a:t>Ti</a:t>
            </a:r>
            <a:r>
              <a:rPr lang="en-US" dirty="0" smtClean="0"/>
              <a:t> doped (aka the Hi-</a:t>
            </a:r>
            <a:r>
              <a:rPr lang="en-US" dirty="0" err="1" smtClean="0"/>
              <a:t>Lumi</a:t>
            </a:r>
            <a:r>
              <a:rPr lang="en-US" dirty="0" smtClean="0"/>
              <a:t> sub-element) with reactions favored at 680 °C to drive up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irr</a:t>
            </a:r>
            <a:endParaRPr lang="en-US" baseline="-25000" dirty="0" smtClean="0"/>
          </a:p>
          <a:p>
            <a:pPr marL="1596449" lvl="2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We made a procurement of 90 kg using ECAE niobium</a:t>
            </a:r>
          </a:p>
          <a:p>
            <a:pPr marL="1596449" lvl="2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Hi-</a:t>
            </a:r>
            <a:r>
              <a:rPr lang="en-US" dirty="0" err="1" smtClean="0"/>
              <a:t>Lumi</a:t>
            </a:r>
            <a:r>
              <a:rPr lang="en-US" dirty="0" smtClean="0"/>
              <a:t> 108/127 RRP at 0.85 mm diameter – spool ends are made available to MDP</a:t>
            </a:r>
          </a:p>
          <a:p>
            <a:pPr marL="665226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>
                <a:solidFill>
                  <a:schemeClr val="accent2"/>
                </a:solidFill>
              </a:rPr>
              <a:t>Nb</a:t>
            </a:r>
            <a:r>
              <a:rPr lang="en-US" baseline="-25000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Sn R&amp;D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research opportunities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invest in research billets when ready for 10 kg scale</a:t>
            </a:r>
          </a:p>
          <a:p>
            <a:pPr marL="1539271" lvl="1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err="1" smtClean="0"/>
              <a:t>HyperTech</a:t>
            </a:r>
            <a:r>
              <a:rPr lang="en-US" dirty="0" smtClean="0"/>
              <a:t> Research tube-type conductor – pending evaluation for cabling damage</a:t>
            </a:r>
          </a:p>
          <a:p>
            <a:pPr marL="1539271" lvl="1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err="1" smtClean="0"/>
              <a:t>Fermilab</a:t>
            </a:r>
            <a:r>
              <a:rPr lang="en-US" dirty="0" smtClean="0"/>
              <a:t> High-</a:t>
            </a:r>
            <a:r>
              <a:rPr lang="en-US" dirty="0" err="1" smtClean="0"/>
              <a:t>Cp</a:t>
            </a:r>
            <a:r>
              <a:rPr lang="en-US" dirty="0" smtClean="0"/>
              <a:t> conductor – pending next stage development with HTR and B-OST</a:t>
            </a:r>
          </a:p>
          <a:p>
            <a:pPr marL="1539271" lvl="1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APC – both internal oxidized (</a:t>
            </a:r>
            <a:r>
              <a:rPr lang="en-US" dirty="0" err="1" smtClean="0"/>
              <a:t>Zr</a:t>
            </a:r>
            <a:r>
              <a:rPr lang="en-US" dirty="0" smtClean="0"/>
              <a:t>) and retained cold work (</a:t>
            </a:r>
            <a:r>
              <a:rPr lang="en-US" dirty="0" err="1" smtClean="0"/>
              <a:t>Ta+Hf</a:t>
            </a:r>
            <a:r>
              <a:rPr lang="en-US" dirty="0" smtClean="0"/>
              <a:t>) – pending next stages and alloy development</a:t>
            </a:r>
          </a:p>
          <a:p>
            <a:pPr marL="665226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>
                <a:solidFill>
                  <a:schemeClr val="accent2"/>
                </a:solidFill>
              </a:rPr>
              <a:t>Bi-2212</a:t>
            </a:r>
            <a:r>
              <a:rPr lang="en-US" dirty="0" smtClean="0"/>
              <a:t>: support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implementation in magnets</a:t>
            </a:r>
          </a:p>
          <a:p>
            <a:pPr marL="1539271" lvl="1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Present high-</a:t>
            </a:r>
            <a:r>
              <a:rPr lang="en-US" dirty="0" err="1" smtClean="0"/>
              <a:t>Jc</a:t>
            </a:r>
            <a:r>
              <a:rPr lang="en-US" dirty="0" smtClean="0"/>
              <a:t> conductor is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stable </a:t>
            </a:r>
            <a:r>
              <a:rPr lang="en-US" dirty="0" smtClean="0">
                <a:solidFill>
                  <a:schemeClr val="accent2"/>
                </a:solidFill>
              </a:rPr>
              <a:t>(but sole supply)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US-based, and configurable</a:t>
            </a:r>
          </a:p>
          <a:p>
            <a:pPr marL="665226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>
                <a:solidFill>
                  <a:schemeClr val="accent2"/>
                </a:solidFill>
              </a:rPr>
              <a:t>REBCO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monitoring</a:t>
            </a:r>
            <a:r>
              <a:rPr lang="en-US" dirty="0" smtClean="0"/>
              <a:t> other programs, esp. CORC implementation in CCT</a:t>
            </a:r>
          </a:p>
          <a:p>
            <a:pPr marL="1539271" lvl="1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Tailoring contact resistance and uniformity of very thin conductors are key topics</a:t>
            </a:r>
          </a:p>
          <a:p>
            <a:pPr marL="665226" indent="-665226" defTabSz="886968">
              <a:spcBef>
                <a:spcPts val="900"/>
              </a:spcBef>
              <a:defRPr sz="3880" b="1" i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61A2A-08DF-8149-85D7-2D0A8CE1AD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3755F-DC63-794E-A5E9-37D37917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309" y="172995"/>
            <a:ext cx="19396623" cy="2014676"/>
          </a:xfrm>
        </p:spPr>
        <p:txBody>
          <a:bodyPr>
            <a:normAutofit/>
          </a:bodyPr>
          <a:lstStyle/>
          <a:p>
            <a:r>
              <a:rPr lang="en-US" dirty="0" smtClean="0"/>
              <a:t>TAC and Steering Group Recommendations for CPRD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6E2CB-1162-F34D-96CC-121F11AD1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554" y="2612015"/>
            <a:ext cx="23406125" cy="97628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TAC: Provide </a:t>
            </a:r>
            <a:r>
              <a:rPr lang="en-US" dirty="0"/>
              <a:t>a prioritized plan for conductor procurement in potential funding scenarios. </a:t>
            </a:r>
          </a:p>
          <a:p>
            <a:pPr lvl="1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Renewed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MDP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roadmaps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will define procurement needs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TAC: Continue </a:t>
            </a:r>
            <a:r>
              <a:rPr lang="en-US" dirty="0"/>
              <a:t>to leverage SBIR and non-HEP R&amp;D efforts on conductors, and clearly identify synergies that can directly support the 20T HTS roadmap. </a:t>
            </a:r>
          </a:p>
          <a:p>
            <a:pPr lvl="1"/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Indeed a variety of funding mechanisms are being pursued on this front. 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Recent Early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Career Award of </a:t>
            </a:r>
            <a:r>
              <a:rPr lang="en-US" i="1" dirty="0" err="1">
                <a:solidFill>
                  <a:schemeClr val="accent3">
                    <a:lumMod val="75000"/>
                  </a:schemeClr>
                </a:solidFill>
              </a:rPr>
              <a:t>Xinchen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 Xu (FNAL) provides strong support for Nb</a:t>
            </a:r>
            <a:r>
              <a:rPr lang="en-US" i="1" baseline="-25000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Sn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R&amp;D</a:t>
            </a:r>
          </a:p>
          <a:p>
            <a:pPr lvl="2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CERN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is providing support through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ASC </a:t>
            </a:r>
          </a:p>
          <a:p>
            <a:pPr lvl="2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Fusion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Energy Sciences (FES) has supported a significant fraction of the C3 REBCO magnet conductor needs. 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Added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value from NHMFL/ASC core grant,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which supports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furnace development, Bi2212 magnet development, REBCO tape characterization,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conductor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optimization and magnet protection design and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analysis</a:t>
            </a:r>
          </a:p>
          <a:p>
            <a:pPr lvl="2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Many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SBIRs</a:t>
            </a:r>
          </a:p>
          <a:p>
            <a:r>
              <a:rPr lang="en-US" dirty="0" smtClean="0"/>
              <a:t>ESG: Provide a prioritized plan for managing a dedicated conductor set-aside</a:t>
            </a:r>
          </a:p>
          <a:p>
            <a:pPr lvl="1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The plan will emerge from the discussions spurred by these slides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BCCCF-5840-6640-93C9-82A4543FA65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34861-FD0F-0142-B1A5-7D76C25F7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019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 Procurement under CPRD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Conductors for procurement are &gt; 2 kg scale (prefer 10 kg), &gt; 100 m (prefer 1km)</a:t>
            </a:r>
          </a:p>
          <a:p>
            <a:r>
              <a:rPr lang="en-US" i="1" u="sng" dirty="0" smtClean="0">
                <a:solidFill>
                  <a:schemeClr val="accent2"/>
                </a:solidFill>
              </a:rPr>
              <a:t>R&amp;D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conductors are, at present, not “procurement variants</a:t>
            </a:r>
            <a:r>
              <a:rPr lang="en-US" dirty="0" smtClean="0">
                <a:solidFill>
                  <a:schemeClr val="accent2"/>
                </a:solidFill>
              </a:rPr>
              <a:t>” (unlike past CDP actions). </a:t>
            </a:r>
            <a:r>
              <a:rPr lang="en-US" dirty="0" smtClean="0">
                <a:solidFill>
                  <a:schemeClr val="accent2"/>
                </a:solidFill>
              </a:rPr>
              <a:t>Focus is on bringing emerging ideas to fruition</a:t>
            </a:r>
            <a:endParaRPr lang="en-US" i="1" u="sng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Emerging conductor “threshold”: less than 2 kg, pieces less than 100 m</a:t>
            </a:r>
          </a:p>
          <a:p>
            <a:pPr lvl="1"/>
            <a:r>
              <a:rPr lang="en-US" dirty="0" smtClean="0"/>
              <a:t>Emerging conductors are evaluated continually, engagement is vibrant</a:t>
            </a:r>
          </a:p>
          <a:p>
            <a:pPr lvl="2"/>
            <a:r>
              <a:rPr lang="en-US" dirty="0" smtClean="0"/>
              <a:t>Dramatic advances can bring them into the roadmap when suitable </a:t>
            </a:r>
          </a:p>
          <a:p>
            <a:pPr lvl="1"/>
            <a:r>
              <a:rPr lang="en-US" dirty="0" err="1" smtClean="0"/>
              <a:t>Pnictides</a:t>
            </a:r>
            <a:r>
              <a:rPr lang="en-US" dirty="0" smtClean="0"/>
              <a:t>, no, so far they are being watched …</a:t>
            </a:r>
          </a:p>
          <a:p>
            <a:pPr lvl="1"/>
            <a:r>
              <a:rPr lang="en-US" dirty="0" smtClean="0"/>
              <a:t>Present state of advanced Nb</a:t>
            </a:r>
            <a:r>
              <a:rPr lang="en-US" baseline="-25000" dirty="0" smtClean="0"/>
              <a:t>3</a:t>
            </a:r>
            <a:r>
              <a:rPr lang="en-US" dirty="0" smtClean="0"/>
              <a:t>Sn is just emerging above 2 kg</a:t>
            </a:r>
          </a:p>
          <a:p>
            <a:pPr lvl="1"/>
            <a:r>
              <a:rPr lang="en-US" dirty="0" smtClean="0"/>
              <a:t>REBCO - Present state of CORC “strands” is ~10 m; challenges are apparent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59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64D0-2D19-034C-94E1-A2E715BE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the CPRD Roadmap for the next 5 years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25D06D-2A49-6146-B46B-099AC93CB74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ED5A6-6B15-7748-8CE7-F5CFCC9E58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Very dynamic, and much activity is not directly supported by CPRD. </a:t>
            </a:r>
            <a:r>
              <a:rPr lang="en-US" sz="3600" dirty="0" smtClean="0">
                <a:solidFill>
                  <a:schemeClr val="accent2"/>
                </a:solidFill>
              </a:rPr>
              <a:t>How to keep CPRD in the nexus? </a:t>
            </a:r>
            <a:r>
              <a:rPr lang="en-US" sz="3600" dirty="0" smtClean="0"/>
              <a:t>(Should CPRD be the nexus?)</a:t>
            </a:r>
          </a:p>
          <a:p>
            <a:pPr lvl="1"/>
            <a:r>
              <a:rPr lang="en-US" sz="3600" dirty="0" smtClean="0"/>
              <a:t>CERN: investments in conductor development worldwide</a:t>
            </a:r>
          </a:p>
          <a:p>
            <a:pPr lvl="2"/>
            <a:r>
              <a:rPr lang="en-US" sz="3600" dirty="0" smtClean="0"/>
              <a:t>Also teamed with FSU to support procurement of </a:t>
            </a:r>
            <a:r>
              <a:rPr lang="en-US" sz="3600" dirty="0" err="1" smtClean="0"/>
              <a:t>Nb</a:t>
            </a:r>
            <a:r>
              <a:rPr lang="en-US" sz="3600" dirty="0" smtClean="0"/>
              <a:t>-Ta-</a:t>
            </a:r>
            <a:r>
              <a:rPr lang="en-US" sz="3600" dirty="0" err="1" smtClean="0"/>
              <a:t>Hf</a:t>
            </a:r>
            <a:r>
              <a:rPr lang="en-US" sz="3600" dirty="0" smtClean="0"/>
              <a:t> alloys </a:t>
            </a:r>
          </a:p>
          <a:p>
            <a:pPr lvl="1"/>
            <a:r>
              <a:rPr lang="en-US" sz="3600" dirty="0" smtClean="0"/>
              <a:t>Fusion Energy Sciences: re-starting programs with focus on REBCO</a:t>
            </a:r>
          </a:p>
          <a:p>
            <a:pPr lvl="1"/>
            <a:r>
              <a:rPr lang="en-US" sz="3600" dirty="0" err="1" smtClean="0"/>
              <a:t>Fermilab</a:t>
            </a:r>
            <a:r>
              <a:rPr lang="en-US" sz="3600" dirty="0" smtClean="0"/>
              <a:t> Early Career and Laboratory-Directed Research activities</a:t>
            </a:r>
          </a:p>
          <a:p>
            <a:pPr lvl="1"/>
            <a:r>
              <a:rPr lang="en-US" sz="3600" dirty="0" smtClean="0"/>
              <a:t>University R&amp;D grants, synergistic programs at </a:t>
            </a:r>
            <a:r>
              <a:rPr lang="en-US" sz="3600" dirty="0" err="1" smtClean="0"/>
              <a:t>MagLab</a:t>
            </a:r>
            <a:r>
              <a:rPr lang="en-US" sz="3600" dirty="0" smtClean="0"/>
              <a:t> and elsewhere</a:t>
            </a:r>
          </a:p>
          <a:p>
            <a:pPr lvl="1"/>
            <a:r>
              <a:rPr lang="en-US" sz="3600" dirty="0" smtClean="0"/>
              <a:t>SBIR: Multiple companies have received awards relevant to CPRD</a:t>
            </a:r>
          </a:p>
          <a:p>
            <a:r>
              <a:rPr lang="en-US" sz="3600" dirty="0" smtClean="0">
                <a:solidFill>
                  <a:schemeClr val="accent2"/>
                </a:solidFill>
              </a:rPr>
              <a:t>Technical challenges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are difficult</a:t>
            </a:r>
          </a:p>
          <a:p>
            <a:pPr lvl="1"/>
            <a:r>
              <a:rPr lang="en-US" sz="3600" dirty="0" smtClean="0"/>
              <a:t>Nb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Sn APC: need to obtain new alloys, demonstrate their ductility, incorporate them in production-like conductors</a:t>
            </a:r>
          </a:p>
          <a:p>
            <a:pPr lvl="1"/>
            <a:r>
              <a:rPr lang="en-US" sz="3600" dirty="0" smtClean="0"/>
              <a:t>Nb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Sn High </a:t>
            </a:r>
            <a:r>
              <a:rPr lang="en-US" sz="3600" dirty="0" err="1" smtClean="0"/>
              <a:t>Cp</a:t>
            </a:r>
            <a:r>
              <a:rPr lang="en-US" sz="3600" dirty="0" smtClean="0"/>
              <a:t>: </a:t>
            </a:r>
            <a:r>
              <a:rPr lang="en-US" sz="3600" dirty="0" smtClean="0"/>
              <a:t>same challenges as </a:t>
            </a:r>
            <a:r>
              <a:rPr lang="en-US" sz="3600" dirty="0" smtClean="0"/>
              <a:t>stated in the bullet above</a:t>
            </a:r>
            <a:endParaRPr lang="en-US" sz="3600" dirty="0" smtClean="0"/>
          </a:p>
          <a:p>
            <a:pPr lvl="1"/>
            <a:r>
              <a:rPr lang="en-US" sz="3600" dirty="0" smtClean="0"/>
              <a:t>Bi-2212: Keep the conductor pipeline full, reduce conductor cost (other suppliers may be emerging)</a:t>
            </a:r>
          </a:p>
          <a:p>
            <a:pPr lvl="1"/>
            <a:r>
              <a:rPr lang="en-US" sz="3600" dirty="0" smtClean="0"/>
              <a:t>REBCO: Identify and confront key aspects required for a magnet conductor</a:t>
            </a:r>
            <a:endParaRPr lang="en-US" sz="3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7D4D-59FB-5445-A787-6DDF9C75BF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02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ounded Rectangle 1031"/>
          <p:cNvSpPr/>
          <p:nvPr/>
        </p:nvSpPr>
        <p:spPr>
          <a:xfrm>
            <a:off x="11752143" y="6566491"/>
            <a:ext cx="7712431" cy="4750393"/>
          </a:xfrm>
          <a:prstGeom prst="roundRect">
            <a:avLst>
              <a:gd name="adj" fmla="val 8112"/>
            </a:avLst>
          </a:prstGeom>
          <a:solidFill>
            <a:schemeClr val="bg1">
              <a:lumMod val="8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b" anchorCtr="0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MDP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019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74" y="12883246"/>
            <a:ext cx="3140937" cy="52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020" name="Rectangle"/>
          <p:cNvSpPr/>
          <p:nvPr/>
        </p:nvSpPr>
        <p:spPr>
          <a:xfrm>
            <a:off x="-67861" y="0"/>
            <a:ext cx="24493100" cy="2286000"/>
          </a:xfrm>
          <a:prstGeom prst="rect">
            <a:avLst/>
          </a:prstGeom>
          <a:solidFill>
            <a:srgbClr val="1F497D"/>
          </a:solidFill>
          <a:ln w="12700">
            <a:solidFill>
              <a:srgbClr val="4A7EBB"/>
            </a:solidFill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</p:spPr>
        <p:txBody>
          <a:bodyPr lIns="91438" tIns="91438" rIns="91438" bIns="9143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endParaRPr/>
          </a:p>
        </p:txBody>
      </p:sp>
      <p:pic>
        <p:nvPicPr>
          <p:cNvPr id="1021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29" y="108413"/>
            <a:ext cx="3577429" cy="1284299"/>
          </a:xfrm>
          <a:prstGeom prst="rect">
            <a:avLst/>
          </a:prstGeom>
          <a:ln w="12700">
            <a:miter lim="400000"/>
          </a:ln>
        </p:spPr>
      </p:pic>
      <p:sp>
        <p:nvSpPr>
          <p:cNvPr id="1022" name="Line"/>
          <p:cNvSpPr/>
          <p:nvPr/>
        </p:nvSpPr>
        <p:spPr>
          <a:xfrm flipV="1">
            <a:off x="3882952" y="187140"/>
            <a:ext cx="2" cy="1939646"/>
          </a:xfrm>
          <a:prstGeom prst="line">
            <a:avLst/>
          </a:prstGeom>
          <a:ln w="508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76200" dist="381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57" name="Magnet technology is driving the cost and reach of a future collider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CPRD Management &amp; Advisory Committee</a:t>
            </a:r>
            <a:endParaRPr lang="en-US" dirty="0"/>
          </a:p>
        </p:txBody>
      </p:sp>
      <p:sp>
        <p:nvSpPr>
          <p:cNvPr id="1059" name="Slide Number"/>
          <p:cNvSpPr txBox="1"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0B1B46-E0FD-0A49-822E-880677423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556" y="2612015"/>
            <a:ext cx="10721986" cy="9612369"/>
          </a:xfrm>
        </p:spPr>
        <p:txBody>
          <a:bodyPr>
            <a:normAutofit/>
          </a:bodyPr>
          <a:lstStyle/>
          <a:p>
            <a:r>
              <a:rPr lang="en-US" dirty="0" smtClean="0"/>
              <a:t>CDP / CPRD manager operates under advice from a committee generally composed of members from stakeholder labs</a:t>
            </a:r>
          </a:p>
          <a:p>
            <a:pPr lvl="1"/>
            <a:r>
              <a:rPr lang="en-US" dirty="0" smtClean="0"/>
              <a:t>Present committee: MDP G6 plus </a:t>
            </a:r>
            <a:br>
              <a:rPr lang="en-US" dirty="0" smtClean="0"/>
            </a:br>
            <a:r>
              <a:rPr lang="en-US" dirty="0" smtClean="0"/>
              <a:t>J </a:t>
            </a:r>
            <a:r>
              <a:rPr lang="en-US" dirty="0" err="1" smtClean="0"/>
              <a:t>Minervini</a:t>
            </a:r>
            <a:r>
              <a:rPr lang="en-US" dirty="0" smtClean="0"/>
              <a:t>, E </a:t>
            </a:r>
            <a:r>
              <a:rPr lang="en-US" dirty="0" err="1" smtClean="0"/>
              <a:t>Hellstrom</a:t>
            </a:r>
            <a:endParaRPr lang="en-US" dirty="0" smtClean="0"/>
          </a:p>
          <a:p>
            <a:pPr lvl="1"/>
            <a:r>
              <a:rPr lang="en-US" dirty="0" smtClean="0"/>
              <a:t>Needs: </a:t>
            </a:r>
            <a:br>
              <a:rPr lang="en-US" dirty="0" smtClean="0"/>
            </a:br>
            <a:r>
              <a:rPr lang="en-US" dirty="0" smtClean="0"/>
              <a:t>a) balanced MDP representation; </a:t>
            </a:r>
            <a:br>
              <a:rPr lang="en-US" dirty="0" smtClean="0"/>
            </a:br>
            <a:r>
              <a:rPr lang="en-US" dirty="0" smtClean="0"/>
              <a:t>b) expertise in all conductor aspects; </a:t>
            </a:r>
            <a:br>
              <a:rPr lang="en-US" dirty="0" smtClean="0"/>
            </a:br>
            <a:r>
              <a:rPr lang="en-US" dirty="0" smtClean="0"/>
              <a:t>c) connections to broader conductor      	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Is a different advisory committee needed?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CDDF3-3F14-6D43-A856-ABBFEDDC32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  <p:sp>
        <p:nvSpPr>
          <p:cNvPr id="976" name="TextBox 975"/>
          <p:cNvSpPr txBox="1"/>
          <p:nvPr/>
        </p:nvSpPr>
        <p:spPr>
          <a:xfrm>
            <a:off x="10691446" y="11424169"/>
            <a:ext cx="13614706" cy="8002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Decisions have to be made in full awareness of other activities</a:t>
            </a:r>
            <a:endParaRPr kumimoji="0" lang="en-US" sz="40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2388580" y="6750431"/>
            <a:ext cx="1668613" cy="2043108"/>
          </a:xfrm>
          <a:prstGeom prst="roundRect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FNAL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LBNL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BNL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1075" y="2612015"/>
            <a:ext cx="2305050" cy="1430174"/>
          </a:xfrm>
          <a:prstGeom prst="roundRect">
            <a:avLst/>
          </a:prstGeom>
          <a:gradFill flip="none" rotWithShape="1">
            <a:gsLst>
              <a:gs pos="0">
                <a:srgbClr val="1F497D"/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SBIR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STTR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724773" y="5595797"/>
            <a:ext cx="2305050" cy="817241"/>
          </a:xfrm>
          <a:prstGeom prst="roundRect">
            <a:avLst/>
          </a:prstGeom>
          <a:solidFill>
            <a:schemeClr val="accent4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CERN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7949254" y="2643700"/>
            <a:ext cx="3601205" cy="1430174"/>
          </a:xfrm>
          <a:prstGeom prst="roundRect">
            <a:avLst/>
          </a:prstGeom>
          <a:solidFill>
            <a:srgbClr val="1F497D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Calibri"/>
              </a:rPr>
              <a:t>B-OST, </a:t>
            </a:r>
            <a:r>
              <a:rPr kumimoji="0" lang="en-US" sz="3600" b="0" i="0" u="none" strike="noStrike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Calibri"/>
              </a:rPr>
              <a:t>Luvata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Calibri"/>
              </a:rPr>
              <a:t>, </a:t>
            </a:r>
            <a:r>
              <a:rPr kumimoji="0" lang="en-US" sz="3600" b="0" i="0" u="none" strike="noStrike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Calibri"/>
              </a:rPr>
              <a:t>SuperPower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157919" y="9682403"/>
            <a:ext cx="1907110" cy="817241"/>
          </a:xfrm>
          <a:prstGeom prst="roundRect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</a:rPr>
              <a:t>CPRD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sym typeface="Calibri"/>
            </a:endParaRPr>
          </a:p>
        </p:txBody>
      </p:sp>
      <p:cxnSp>
        <p:nvCxnSpPr>
          <p:cNvPr id="11" name="Straight Connector 10"/>
          <p:cNvCxnSpPr>
            <a:stCxn id="9" idx="0"/>
            <a:endCxn id="22" idx="2"/>
          </p:cNvCxnSpPr>
          <p:nvPr/>
        </p:nvCxnSpPr>
        <p:spPr>
          <a:xfrm flipV="1">
            <a:off x="18111474" y="4073874"/>
            <a:ext cx="1638383" cy="5608529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arrow" w="lg" len="lg"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/>
          <p:cNvCxnSpPr>
            <a:stCxn id="20" idx="1"/>
            <a:endCxn id="22" idx="2"/>
          </p:cNvCxnSpPr>
          <p:nvPr/>
        </p:nvCxnSpPr>
        <p:spPr>
          <a:xfrm flipH="1" flipV="1">
            <a:off x="19749857" y="4073874"/>
            <a:ext cx="1974916" cy="1930544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/>
          <p:cNvCxnSpPr>
            <a:stCxn id="21" idx="1"/>
            <a:endCxn id="22" idx="2"/>
          </p:cNvCxnSpPr>
          <p:nvPr/>
        </p:nvCxnSpPr>
        <p:spPr>
          <a:xfrm flipH="1" flipV="1">
            <a:off x="19749857" y="4073874"/>
            <a:ext cx="1299169" cy="393520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Connector 30"/>
          <p:cNvCxnSpPr>
            <a:stCxn id="21" idx="1"/>
            <a:endCxn id="19" idx="2"/>
          </p:cNvCxnSpPr>
          <p:nvPr/>
        </p:nvCxnSpPr>
        <p:spPr>
          <a:xfrm flipH="1" flipV="1">
            <a:off x="16393600" y="4042189"/>
            <a:ext cx="4655426" cy="3966888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Connector 43"/>
          <p:cNvCxnSpPr>
            <a:stCxn id="9" idx="0"/>
            <a:endCxn id="19" idx="2"/>
          </p:cNvCxnSpPr>
          <p:nvPr/>
        </p:nvCxnSpPr>
        <p:spPr>
          <a:xfrm flipH="1" flipV="1">
            <a:off x="16393600" y="4042189"/>
            <a:ext cx="1717874" cy="5640214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Connector 49"/>
          <p:cNvCxnSpPr>
            <a:stCxn id="122" idx="3"/>
            <a:endCxn id="19" idx="2"/>
          </p:cNvCxnSpPr>
          <p:nvPr/>
        </p:nvCxnSpPr>
        <p:spPr>
          <a:xfrm flipV="1">
            <a:off x="14686628" y="4042189"/>
            <a:ext cx="1706972" cy="1414442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Connector 53"/>
          <p:cNvCxnSpPr>
            <a:stCxn id="122" idx="3"/>
            <a:endCxn id="22" idx="2"/>
          </p:cNvCxnSpPr>
          <p:nvPr/>
        </p:nvCxnSpPr>
        <p:spPr>
          <a:xfrm flipV="1">
            <a:off x="14686628" y="4073874"/>
            <a:ext cx="5063229" cy="138275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61" name="Straight Connector 960"/>
          <p:cNvCxnSpPr>
            <a:stCxn id="46" idx="3"/>
            <a:endCxn id="20" idx="1"/>
          </p:cNvCxnSpPr>
          <p:nvPr/>
        </p:nvCxnSpPr>
        <p:spPr>
          <a:xfrm flipV="1">
            <a:off x="15668255" y="6004418"/>
            <a:ext cx="6056518" cy="3175524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63" name="Straight Connector 962"/>
          <p:cNvCxnSpPr>
            <a:stCxn id="46" idx="3"/>
            <a:endCxn id="19" idx="2"/>
          </p:cNvCxnSpPr>
          <p:nvPr/>
        </p:nvCxnSpPr>
        <p:spPr>
          <a:xfrm flipV="1">
            <a:off x="15668255" y="4042189"/>
            <a:ext cx="725345" cy="513775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/>
          <p:cNvCxnSpPr>
            <a:stCxn id="21" idx="1"/>
            <a:endCxn id="46" idx="3"/>
          </p:cNvCxnSpPr>
          <p:nvPr/>
        </p:nvCxnSpPr>
        <p:spPr>
          <a:xfrm flipH="1">
            <a:off x="15668255" y="8009077"/>
            <a:ext cx="5380771" cy="1170865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65" name="Straight Connector 964"/>
          <p:cNvCxnSpPr>
            <a:stCxn id="46" idx="3"/>
            <a:endCxn id="22" idx="2"/>
          </p:cNvCxnSpPr>
          <p:nvPr/>
        </p:nvCxnSpPr>
        <p:spPr>
          <a:xfrm flipV="1">
            <a:off x="15668255" y="4073874"/>
            <a:ext cx="4081602" cy="5106068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8" name="TextBox 57"/>
          <p:cNvSpPr txBox="1"/>
          <p:nvPr/>
        </p:nvSpPr>
        <p:spPr>
          <a:xfrm rot="4371220">
            <a:off x="16024520" y="5635086"/>
            <a:ext cx="1377296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Topic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 rot="17154965">
            <a:off x="18863070" y="5324394"/>
            <a:ext cx="1303558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Funds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4330996" y="8771321"/>
            <a:ext cx="1337259" cy="817241"/>
          </a:xfrm>
          <a:prstGeom prst="roundRect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ASC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983" name="Straight Connector 982"/>
          <p:cNvCxnSpPr>
            <a:stCxn id="45" idx="3"/>
            <a:endCxn id="20" idx="1"/>
          </p:cNvCxnSpPr>
          <p:nvPr/>
        </p:nvCxnSpPr>
        <p:spPr>
          <a:xfrm flipV="1">
            <a:off x="14057193" y="6004418"/>
            <a:ext cx="7667580" cy="176756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85" name="Straight Connector 984"/>
          <p:cNvCxnSpPr>
            <a:stCxn id="45" idx="3"/>
            <a:endCxn id="21" idx="1"/>
          </p:cNvCxnSpPr>
          <p:nvPr/>
        </p:nvCxnSpPr>
        <p:spPr>
          <a:xfrm>
            <a:off x="14057193" y="7771985"/>
            <a:ext cx="6991833" cy="237092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2" name="TextBox 121"/>
          <p:cNvSpPr txBox="1"/>
          <p:nvPr/>
        </p:nvSpPr>
        <p:spPr>
          <a:xfrm>
            <a:off x="13490471" y="4810302"/>
            <a:ext cx="1196157" cy="1292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LDRD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ECRA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126" name="Straight Connector 125"/>
          <p:cNvCxnSpPr>
            <a:stCxn id="45" idx="0"/>
            <a:endCxn id="122" idx="2"/>
          </p:cNvCxnSpPr>
          <p:nvPr/>
        </p:nvCxnSpPr>
        <p:spPr>
          <a:xfrm flipV="1">
            <a:off x="13222887" y="6102960"/>
            <a:ext cx="865663" cy="64747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4" name="Elbow Connector 73"/>
          <p:cNvCxnSpPr>
            <a:stCxn id="21" idx="2"/>
            <a:endCxn id="9" idx="2"/>
          </p:cNvCxnSpPr>
          <p:nvPr/>
        </p:nvCxnSpPr>
        <p:spPr>
          <a:xfrm rot="5400000">
            <a:off x="19115540" y="7413632"/>
            <a:ext cx="2081947" cy="4090077"/>
          </a:xfrm>
          <a:prstGeom prst="bentConnector3">
            <a:avLst>
              <a:gd name="adj1" fmla="val 110980"/>
            </a:avLst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6" name="Elbow Connector 75"/>
          <p:cNvCxnSpPr>
            <a:stCxn id="20" idx="2"/>
            <a:endCxn id="9" idx="2"/>
          </p:cNvCxnSpPr>
          <p:nvPr/>
        </p:nvCxnSpPr>
        <p:spPr>
          <a:xfrm rot="5400000">
            <a:off x="18451083" y="6073429"/>
            <a:ext cx="4086606" cy="4765824"/>
          </a:xfrm>
          <a:prstGeom prst="bentConnector3">
            <a:avLst>
              <a:gd name="adj1" fmla="val 105594"/>
            </a:avLst>
          </a:prstGeom>
          <a:noFill/>
          <a:ln w="25400" cap="flat">
            <a:solidFill>
              <a:srgbClr val="FF0000"/>
            </a:solidFill>
            <a:prstDash val="dash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Rounded Rectangle 20"/>
          <p:cNvSpPr/>
          <p:nvPr/>
        </p:nvSpPr>
        <p:spPr>
          <a:xfrm>
            <a:off x="21049026" y="7600456"/>
            <a:ext cx="2305050" cy="817241"/>
          </a:xfrm>
          <a:prstGeom prst="roundRect">
            <a:avLst/>
          </a:prstGeom>
          <a:solidFill>
            <a:schemeClr val="accent4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Fusion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cxnSp>
        <p:nvCxnSpPr>
          <p:cNvPr id="92" name="Elbow Connector 91"/>
          <p:cNvCxnSpPr>
            <a:stCxn id="46" idx="2"/>
            <a:endCxn id="9" idx="2"/>
          </p:cNvCxnSpPr>
          <p:nvPr/>
        </p:nvCxnSpPr>
        <p:spPr>
          <a:xfrm rot="16200000" flipH="1">
            <a:off x="16100009" y="8488179"/>
            <a:ext cx="911082" cy="3111848"/>
          </a:xfrm>
          <a:prstGeom prst="bentConnector3">
            <a:avLst>
              <a:gd name="adj1" fmla="val 125091"/>
            </a:avLst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9" name="Elbow Connector 98"/>
          <p:cNvCxnSpPr>
            <a:stCxn id="45" idx="2"/>
            <a:endCxn id="9" idx="2"/>
          </p:cNvCxnSpPr>
          <p:nvPr/>
        </p:nvCxnSpPr>
        <p:spPr>
          <a:xfrm rot="16200000" flipH="1">
            <a:off x="14814128" y="7202297"/>
            <a:ext cx="1706105" cy="4888587"/>
          </a:xfrm>
          <a:prstGeom prst="bentConnector3">
            <a:avLst>
              <a:gd name="adj1" fmla="val 113399"/>
            </a:avLst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7" name="Straight Connector 1026"/>
          <p:cNvCxnSpPr>
            <a:stCxn id="45" idx="3"/>
            <a:endCxn id="19" idx="2"/>
          </p:cNvCxnSpPr>
          <p:nvPr/>
        </p:nvCxnSpPr>
        <p:spPr>
          <a:xfrm flipV="1">
            <a:off x="14057193" y="4042189"/>
            <a:ext cx="2336407" cy="3729796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4182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hevron 28"/>
          <p:cNvSpPr/>
          <p:nvPr/>
        </p:nvSpPr>
        <p:spPr>
          <a:xfrm>
            <a:off x="15174770" y="3858740"/>
            <a:ext cx="4937488" cy="2800350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CPRD half billets – optimized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11582184" y="3858740"/>
            <a:ext cx="4937488" cy="2800350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CPRD half billets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7989598" y="3858740"/>
            <a:ext cx="4937488" cy="2800350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10 kg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</a:rPr>
              <a:t>Industrial pilot –  CPRD?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4397012" y="3858740"/>
            <a:ext cx="4937488" cy="2800350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 kg</a:t>
            </a:r>
            <a:endParaRPr lang="en-US" dirty="0">
              <a:solidFill>
                <a:srgbClr val="000000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University</a:t>
            </a:r>
            <a:r>
              <a:rPr kumimoji="0" lang="en-US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&amp;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ECRA</a:t>
            </a:r>
            <a:endParaRPr kumimoji="0" lang="en-US" sz="36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</a:t>
            </a:r>
            <a:r>
              <a:rPr lang="en-US" baseline="-25000" dirty="0" smtClean="0"/>
              <a:t>3</a:t>
            </a:r>
            <a:r>
              <a:rPr lang="en-US" dirty="0" smtClean="0"/>
              <a:t>Sn Roadmap: APC and High-</a:t>
            </a:r>
            <a:r>
              <a:rPr lang="en-US" dirty="0" err="1" smtClean="0"/>
              <a:t>Cp</a:t>
            </a:r>
            <a:r>
              <a:rPr lang="en-US" dirty="0" smtClean="0"/>
              <a:t> development </a:t>
            </a:r>
            <a:br>
              <a:rPr lang="en-US" dirty="0" smtClean="0"/>
            </a:br>
            <a:r>
              <a:rPr lang="en-US" dirty="0" smtClean="0"/>
              <a:t>Both RRP and PIT designs are possible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3555" y="2612015"/>
            <a:ext cx="22270530" cy="893185"/>
          </a:xfrm>
        </p:spPr>
        <p:txBody>
          <a:bodyPr/>
          <a:lstStyle/>
          <a:p>
            <a:r>
              <a:rPr lang="en-US" dirty="0" smtClean="0"/>
              <a:t>The same general timeline applies to </a:t>
            </a:r>
            <a:r>
              <a:rPr lang="en-US" dirty="0" err="1" smtClean="0"/>
              <a:t>Zr</a:t>
            </a:r>
            <a:r>
              <a:rPr lang="en-US" dirty="0" smtClean="0"/>
              <a:t>, Ta-</a:t>
            </a:r>
            <a:r>
              <a:rPr lang="en-US" dirty="0" err="1" smtClean="0"/>
              <a:t>Hf</a:t>
            </a:r>
            <a:r>
              <a:rPr lang="en-US" dirty="0" smtClean="0"/>
              <a:t>, and high-</a:t>
            </a:r>
            <a:r>
              <a:rPr lang="en-US" dirty="0" err="1" smtClean="0"/>
              <a:t>Cp</a:t>
            </a:r>
            <a:r>
              <a:rPr lang="en-US" dirty="0" smtClean="0"/>
              <a:t> conductors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838700" y="2612015"/>
            <a:ext cx="1257300" cy="9747145"/>
            <a:chOff x="4838700" y="2612015"/>
            <a:chExt cx="1257300" cy="974714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6096000" y="2612015"/>
              <a:ext cx="0" cy="9541885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8" name="TextBox 7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2020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96300" y="2612015"/>
            <a:ext cx="1257300" cy="9747145"/>
            <a:chOff x="4838700" y="2612015"/>
            <a:chExt cx="1257300" cy="9747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6096000" y="2612015"/>
              <a:ext cx="0" cy="9541885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2" name="TextBox 11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2021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153900" y="2612015"/>
            <a:ext cx="1257300" cy="9747145"/>
            <a:chOff x="4838700" y="2612015"/>
            <a:chExt cx="1257300" cy="974714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6096000" y="2612015"/>
              <a:ext cx="0" cy="9541885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5" name="TextBox 14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2022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811500" y="2612015"/>
            <a:ext cx="1257300" cy="9747145"/>
            <a:chOff x="4838700" y="2612015"/>
            <a:chExt cx="1257300" cy="9747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6096000" y="2612015"/>
              <a:ext cx="0" cy="9541885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8" name="TextBox 17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2023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469100" y="2612015"/>
            <a:ext cx="1257300" cy="9747145"/>
            <a:chOff x="4838700" y="2612015"/>
            <a:chExt cx="1257300" cy="9747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096000" y="2612015"/>
              <a:ext cx="0" cy="9541885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1" name="TextBox 20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2024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465780" y="7393369"/>
            <a:ext cx="4488725" cy="24006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Get</a:t>
            </a:r>
            <a:r>
              <a:rPr kumimoji="0" lang="en-US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alloys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Demonstrate</a:t>
            </a:r>
            <a:r>
              <a:rPr lang="en-US" dirty="0" smtClean="0"/>
              <a:t> ductility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Demonstrate</a:t>
            </a:r>
            <a:r>
              <a:rPr kumimoji="0" lang="en-US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reactions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Small</a:t>
            </a:r>
            <a:r>
              <a:rPr lang="en-US" dirty="0" smtClean="0"/>
              <a:t> restacks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67743" y="8424029"/>
            <a:ext cx="3005947" cy="18466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Alloy studies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HT studies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Cabling studies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373533" y="9424692"/>
            <a:ext cx="2146737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First coils?</a:t>
            </a:r>
          </a:p>
        </p:txBody>
      </p:sp>
      <p:sp>
        <p:nvSpPr>
          <p:cNvPr id="32" name="Bent-Up Arrow 31"/>
          <p:cNvSpPr/>
          <p:nvPr/>
        </p:nvSpPr>
        <p:spPr>
          <a:xfrm rot="5400000">
            <a:off x="14115916" y="6788474"/>
            <a:ext cx="1740202" cy="1562072"/>
          </a:xfrm>
          <a:prstGeom prst="bentUpArrow">
            <a:avLst>
              <a:gd name="adj1" fmla="val 32317"/>
              <a:gd name="adj2" fmla="val 28049"/>
              <a:gd name="adj3" fmla="val 4451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636253" y="8449705"/>
            <a:ext cx="3207925" cy="73866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40 kg conductor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4" name="Bent-Up Arrow 33"/>
          <p:cNvSpPr/>
          <p:nvPr/>
        </p:nvSpPr>
        <p:spPr>
          <a:xfrm rot="5400000">
            <a:off x="17883640" y="6788474"/>
            <a:ext cx="1740202" cy="1562072"/>
          </a:xfrm>
          <a:prstGeom prst="bentUpArrow">
            <a:avLst>
              <a:gd name="adj1" fmla="val 32317"/>
              <a:gd name="adj2" fmla="val 28049"/>
              <a:gd name="adj3" fmla="val 4451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403977" y="8449705"/>
            <a:ext cx="3207925" cy="73866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40 kg conductor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6" name="Bent-Up Arrow 35"/>
          <p:cNvSpPr/>
          <p:nvPr/>
        </p:nvSpPr>
        <p:spPr>
          <a:xfrm rot="5400000">
            <a:off x="10655875" y="6764583"/>
            <a:ext cx="829626" cy="699278"/>
          </a:xfrm>
          <a:prstGeom prst="bentUpArrow">
            <a:avLst>
              <a:gd name="adj1" fmla="val 32317"/>
              <a:gd name="adj2" fmla="val 28049"/>
              <a:gd name="adj3" fmla="val 4451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98288" y="7554084"/>
            <a:ext cx="2154753" cy="73866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non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Conductor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8" name="Chevron 37"/>
          <p:cNvSpPr/>
          <p:nvPr/>
        </p:nvSpPr>
        <p:spPr>
          <a:xfrm rot="19027977">
            <a:off x="7562029" y="6642225"/>
            <a:ext cx="1884947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$50k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9" name="Chevron 38"/>
          <p:cNvSpPr/>
          <p:nvPr/>
        </p:nvSpPr>
        <p:spPr>
          <a:xfrm rot="19027977">
            <a:off x="11353211" y="6584232"/>
            <a:ext cx="2154521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0k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0" name="Chevron 39"/>
          <p:cNvSpPr/>
          <p:nvPr/>
        </p:nvSpPr>
        <p:spPr>
          <a:xfrm rot="19027977">
            <a:off x="15144393" y="6526239"/>
            <a:ext cx="2154521" cy="738660"/>
          </a:xfrm>
          <a:prstGeom prst="chevron">
            <a:avLst/>
          </a:prstGeom>
          <a:solidFill>
            <a:schemeClr val="bg1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0k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334500" y="10397947"/>
            <a:ext cx="9517704" cy="81724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2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Does CPRD become the curator of new alloys?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7596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flexible options for Nb</a:t>
            </a:r>
            <a:r>
              <a:rPr lang="en-US" baseline="-25000" dirty="0" smtClean="0"/>
              <a:t>3</a:t>
            </a:r>
            <a:r>
              <a:rPr lang="en-US" dirty="0" smtClean="0"/>
              <a:t>Sn</a:t>
            </a:r>
            <a:br>
              <a:rPr lang="en-US" dirty="0" smtClean="0"/>
            </a:br>
            <a:r>
              <a:rPr lang="en-US" i="1" dirty="0" smtClean="0"/>
              <a:t>Not necessary to continue any present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3555" y="2612015"/>
            <a:ext cx="22270530" cy="1705985"/>
          </a:xfrm>
        </p:spPr>
        <p:txBody>
          <a:bodyPr/>
          <a:lstStyle/>
          <a:p>
            <a:r>
              <a:rPr lang="en-US" dirty="0"/>
              <a:t>The conductors that emerge from the roadmap are as likely to be an optimal combination of alternatives as much as an evolution of a present form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CPRD Roadmap - 31 Oct 2019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838700" y="4533900"/>
            <a:ext cx="1257300" cy="7825260"/>
            <a:chOff x="4838700" y="4533900"/>
            <a:chExt cx="1257300" cy="7825260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6096000" y="4533900"/>
              <a:ext cx="0" cy="7620002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3" name="TextBox 12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2020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496300" y="4495800"/>
            <a:ext cx="1257300" cy="7863360"/>
            <a:chOff x="4838700" y="4495800"/>
            <a:chExt cx="1257300" cy="786336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6096000" y="4495800"/>
              <a:ext cx="0" cy="765810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6" name="TextBox 15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2021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53900" y="4495800"/>
            <a:ext cx="1257300" cy="7863360"/>
            <a:chOff x="4838700" y="4495800"/>
            <a:chExt cx="1257300" cy="7863360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6096000" y="4495800"/>
              <a:ext cx="0" cy="765810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TextBox 18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2022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811500" y="4533900"/>
            <a:ext cx="1257300" cy="7825260"/>
            <a:chOff x="4838700" y="4533900"/>
            <a:chExt cx="1257300" cy="782526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6096000" y="4533900"/>
              <a:ext cx="0" cy="7620002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2" name="TextBox 21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2023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469100" y="4533900"/>
            <a:ext cx="1257300" cy="7825260"/>
            <a:chOff x="4838700" y="4533900"/>
            <a:chExt cx="1257300" cy="782526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6096000" y="4533900"/>
              <a:ext cx="0" cy="7620002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76200" dist="381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5" name="TextBox 24"/>
            <p:cNvSpPr txBox="1"/>
            <p:nvPr/>
          </p:nvSpPr>
          <p:spPr>
            <a:xfrm>
              <a:off x="4838700" y="11620500"/>
              <a:ext cx="1120816" cy="738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91438" tIns="91438" rIns="91438" bIns="91438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2024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47" name="Right Arrow 46"/>
          <p:cNvSpPr/>
          <p:nvPr/>
        </p:nvSpPr>
        <p:spPr>
          <a:xfrm>
            <a:off x="5021309" y="4619920"/>
            <a:ext cx="2739368" cy="1467318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High </a:t>
            </a:r>
            <a:r>
              <a:rPr kumimoji="0" lang="en-US" sz="36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5021309" y="6919593"/>
            <a:ext cx="2739368" cy="1467318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Oxide</a:t>
            </a:r>
            <a:r>
              <a:rPr kumimoji="0" lang="en-US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APC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5021309" y="9219266"/>
            <a:ext cx="2739368" cy="1467318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CW APC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1" name="Notched Right Arrow 50"/>
          <p:cNvSpPr/>
          <p:nvPr/>
        </p:nvSpPr>
        <p:spPr>
          <a:xfrm>
            <a:off x="9570224" y="5651362"/>
            <a:ext cx="6021468" cy="1467318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PIT-like High </a:t>
            </a:r>
            <a:r>
              <a:rPr kumimoji="0" lang="en-US" sz="36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Cp+APC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3" name="Notched Right Arrow 52"/>
          <p:cNvSpPr/>
          <p:nvPr/>
        </p:nvSpPr>
        <p:spPr>
          <a:xfrm>
            <a:off x="9544014" y="7182942"/>
            <a:ext cx="6021469" cy="3668308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RRP-like with both internal oxide and CW options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5" name="Notched Right Arrow 54"/>
          <p:cNvSpPr/>
          <p:nvPr/>
        </p:nvSpPr>
        <p:spPr>
          <a:xfrm rot="19215824">
            <a:off x="7915003" y="6680426"/>
            <a:ext cx="1631383" cy="541442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6" name="Notched Right Arrow 55"/>
          <p:cNvSpPr/>
          <p:nvPr/>
        </p:nvSpPr>
        <p:spPr>
          <a:xfrm rot="2081641">
            <a:off x="7910716" y="5493969"/>
            <a:ext cx="1613592" cy="551367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7" name="Notched Right Arrow 56"/>
          <p:cNvSpPr/>
          <p:nvPr/>
        </p:nvSpPr>
        <p:spPr>
          <a:xfrm rot="2081641">
            <a:off x="7943844" y="7869600"/>
            <a:ext cx="1613592" cy="551367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8" name="Notched Right Arrow 57"/>
          <p:cNvSpPr/>
          <p:nvPr/>
        </p:nvSpPr>
        <p:spPr>
          <a:xfrm rot="19215824">
            <a:off x="7928000" y="9081660"/>
            <a:ext cx="1631383" cy="541442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334499" y="10397947"/>
            <a:ext cx="8078011" cy="81724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2"/>
            </a:solidFill>
            <a:prstDash val="solid"/>
            <a:round/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Does CPRD coordinate the locus of ideas?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289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heme/theme1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8" tIns="91438" rIns="91438" bIns="9143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8" tIns="91438" rIns="91438" bIns="9143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8" tIns="91438" rIns="91438" bIns="9143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8" tIns="91438" rIns="91438" bIns="9143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14341</TotalTime>
  <Words>1793</Words>
  <Application>Microsoft Office PowerPoint</Application>
  <PresentationFormat>Custom</PresentationFormat>
  <Paragraphs>251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Wingdings</vt:lpstr>
      <vt:lpstr>ATAP No Footer</vt:lpstr>
      <vt:lpstr>PowerPoint Presentation</vt:lpstr>
      <vt:lpstr>Mission statement for CPRD</vt:lpstr>
      <vt:lpstr>Status: 27 Aug 2018 Summary to MDP-TAC</vt:lpstr>
      <vt:lpstr>TAC and Steering Group Recommendations for CPRD </vt:lpstr>
      <vt:lpstr>Conductor Procurement under CPRD</vt:lpstr>
      <vt:lpstr>Challenges for the CPRD Roadmap for the next 5 years</vt:lpstr>
      <vt:lpstr>CPRD Management &amp; Advisory Committee</vt:lpstr>
      <vt:lpstr>Nb3Sn Roadmap: APC and High-Cp development  Both RRP and PIT designs are possible</vt:lpstr>
      <vt:lpstr>Goal: flexible options for Nb3Sn Not necessary to continue any present path</vt:lpstr>
      <vt:lpstr>Bi-2212: Stabilize production and encourage cost reduction</vt:lpstr>
      <vt:lpstr>Bi-2212: path toward stable, consistent magnet conductor </vt:lpstr>
      <vt:lpstr>REBCO – mostly conductor on round core (CORC), also symmetric tape round wire (STAR), possibly others…</vt:lpstr>
      <vt:lpstr>REBCO – mostly conductor on round core (CORC), also symmetric tape round wire (STAR), possibly others…</vt:lpstr>
      <vt:lpstr>REBCO roadmap: target key advances that will make REBCO a magnet conductor by 2025</vt:lpstr>
      <vt:lpstr>Having a conductor inventory also facilitates conductor-level and cable-level investigations (which advise next advances in conductor)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Cooley</dc:creator>
  <cp:lastModifiedBy>Lance Cooley</cp:lastModifiedBy>
  <cp:revision>114</cp:revision>
  <dcterms:modified xsi:type="dcterms:W3CDTF">2019-10-31T19:40:00Z</dcterms:modified>
</cp:coreProperties>
</file>