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7" r:id="rId2"/>
  </p:sldMasterIdLst>
  <p:notesMasterIdLst>
    <p:notesMasterId r:id="rId23"/>
  </p:notesMasterIdLst>
  <p:handoutMasterIdLst>
    <p:handoutMasterId r:id="rId24"/>
  </p:handoutMasterIdLst>
  <p:sldIdLst>
    <p:sldId id="286" r:id="rId3"/>
    <p:sldId id="353" r:id="rId4"/>
    <p:sldId id="354" r:id="rId5"/>
    <p:sldId id="1993" r:id="rId6"/>
    <p:sldId id="357" r:id="rId7"/>
    <p:sldId id="375" r:id="rId8"/>
    <p:sldId id="377" r:id="rId9"/>
    <p:sldId id="1989" r:id="rId10"/>
    <p:sldId id="1990" r:id="rId11"/>
    <p:sldId id="1983" r:id="rId12"/>
    <p:sldId id="1991" r:id="rId13"/>
    <p:sldId id="1992" r:id="rId14"/>
    <p:sldId id="376" r:id="rId15"/>
    <p:sldId id="373" r:id="rId16"/>
    <p:sldId id="371" r:id="rId17"/>
    <p:sldId id="382" r:id="rId18"/>
    <p:sldId id="358" r:id="rId19"/>
    <p:sldId id="355" r:id="rId20"/>
    <p:sldId id="1985" r:id="rId21"/>
    <p:sldId id="3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BDAFA-E961-45AA-8E34-76944E7F5140}">
          <p14:sldIdLst>
            <p14:sldId id="286"/>
            <p14:sldId id="353"/>
            <p14:sldId id="354"/>
            <p14:sldId id="1993"/>
            <p14:sldId id="357"/>
            <p14:sldId id="375"/>
            <p14:sldId id="377"/>
            <p14:sldId id="1989"/>
            <p14:sldId id="1990"/>
            <p14:sldId id="1983"/>
            <p14:sldId id="1991"/>
            <p14:sldId id="1992"/>
            <p14:sldId id="376"/>
            <p14:sldId id="373"/>
            <p14:sldId id="371"/>
          </p14:sldIdLst>
        </p14:section>
        <p14:section name="Untitled Section" id="{BA336F6A-9CE9-43BE-8B66-2D27497DC5C4}">
          <p14:sldIdLst>
            <p14:sldId id="382"/>
            <p14:sldId id="358"/>
            <p14:sldId id="355"/>
            <p14:sldId id="1985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1" userDrawn="1">
          <p15:clr>
            <a:srgbClr val="A4A3A4"/>
          </p15:clr>
        </p15:guide>
        <p15:guide id="3" orient="horz" pos="3631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1F497D"/>
    <a:srgbClr val="89898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/>
    <p:restoredTop sz="93054"/>
  </p:normalViewPr>
  <p:slideViewPr>
    <p:cSldViewPr snapToGrid="0" snapToObjects="1">
      <p:cViewPr>
        <p:scale>
          <a:sx n="204" d="100"/>
          <a:sy n="204" d="100"/>
        </p:scale>
        <p:origin x="680" y="328"/>
      </p:cViewPr>
      <p:guideLst>
        <p:guide orient="horz" pos="2560"/>
        <p:guide orient="horz" pos="1011"/>
        <p:guide orient="horz" pos="3631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7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E562E4-B47D-7240-931F-F752125E2C9E}"/>
              </a:ext>
            </a:extLst>
          </p:cNvPr>
          <p:cNvSpPr/>
          <p:nvPr userDrawn="1"/>
        </p:nvSpPr>
        <p:spPr>
          <a:xfrm>
            <a:off x="5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A7B22-72CF-1E40-83D2-E5A07876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4DE0B-BAB3-D24A-9345-11EC497F1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3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6" y="186645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3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6" y="186645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8" y="2130853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87" indent="0" algn="ctr">
              <a:buNone/>
              <a:defRPr/>
            </a:lvl2pPr>
            <a:lvl3pPr marL="482175" indent="0" algn="ctr">
              <a:buNone/>
              <a:defRPr/>
            </a:lvl3pPr>
            <a:lvl4pPr marL="723261" indent="0" algn="ctr">
              <a:buNone/>
              <a:defRPr/>
            </a:lvl4pPr>
            <a:lvl5pPr marL="964348" indent="0" algn="ctr">
              <a:buNone/>
              <a:defRPr/>
            </a:lvl5pPr>
            <a:lvl6pPr marL="1205435" indent="0" algn="ctr">
              <a:buNone/>
              <a:defRPr/>
            </a:lvl6pPr>
            <a:lvl7pPr marL="1446523" indent="0" algn="ctr">
              <a:buNone/>
              <a:defRPr/>
            </a:lvl7pPr>
            <a:lvl8pPr marL="1687608" indent="0" algn="ctr">
              <a:buNone/>
              <a:defRPr/>
            </a:lvl8pPr>
            <a:lvl9pPr marL="19286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6356355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1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3" y="6323779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3" tIns="34283" rIns="68563" bIns="34283" anchor="ctr"/>
          <a:lstStyle/>
          <a:p>
            <a:pPr algn="ctr" defTabSz="342803">
              <a:defRPr/>
            </a:pPr>
            <a:endParaRPr lang="en-US" sz="135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03">
              <a:defRPr/>
            </a:pPr>
            <a:endParaRPr lang="en-US" sz="135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2"/>
            <a:ext cx="1570468" cy="26361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08FBF34-4E67-6C47-A78A-9C135843AE40}"/>
              </a:ext>
            </a:extLst>
          </p:cNvPr>
          <p:cNvSpPr/>
          <p:nvPr userDrawn="1"/>
        </p:nvSpPr>
        <p:spPr>
          <a:xfrm>
            <a:off x="5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4CD79B7-4787-7344-A8E3-991F38CC2D9C}"/>
              </a:ext>
            </a:extLst>
          </p:cNvPr>
          <p:cNvSpPr txBox="1">
            <a:spLocks/>
          </p:cNvSpPr>
          <p:nvPr userDrawn="1"/>
        </p:nvSpPr>
        <p:spPr>
          <a:xfrm>
            <a:off x="2707572" y="0"/>
            <a:ext cx="6436428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/>
              <a:t>Click to edit Master title style</a:t>
            </a:r>
            <a:endParaRPr lang="en-US" sz="21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AF6C34-0601-C649-8859-7C59EC754F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E4158C4F-914A-FE46-8584-9828923762B8}"/>
              </a:ext>
            </a:extLst>
          </p:cNvPr>
          <p:cNvSpPr txBox="1">
            <a:spLocks/>
          </p:cNvSpPr>
          <p:nvPr userDrawn="1"/>
        </p:nvSpPr>
        <p:spPr>
          <a:xfrm>
            <a:off x="8381618" y="6414263"/>
            <a:ext cx="516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0E43B-7F43-FA45-AAB7-E054FD6CC4E3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 ftr="0" dt="0"/>
  <p:txStyles>
    <p:titleStyle>
      <a:lvl1pPr algn="ctr" defTabSz="342891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6356355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3" y="6323779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3" tIns="34283" rIns="68563" bIns="34283" anchor="ctr"/>
          <a:lstStyle/>
          <a:p>
            <a:pPr marL="0" marR="0" lvl="0" indent="0" algn="ctr" defTabSz="342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2"/>
            <a:ext cx="1570468" cy="263615"/>
          </a:xfrm>
          <a:prstGeom prst="rect">
            <a:avLst/>
          </a:prstGeom>
        </p:spPr>
      </p:pic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860AFC17-3B36-EA45-B648-1799106AA9B4}"/>
              </a:ext>
            </a:extLst>
          </p:cNvPr>
          <p:cNvSpPr txBox="1">
            <a:spLocks/>
          </p:cNvSpPr>
          <p:nvPr userDrawn="1"/>
        </p:nvSpPr>
        <p:spPr>
          <a:xfrm>
            <a:off x="8311099" y="6414263"/>
            <a:ext cx="5166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0E43B-7F43-FA45-AAB7-E054FD6CC4E3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</p:sldLayoutIdLst>
  <p:hf hdr="0" ftr="0" dt="0"/>
  <p:txStyles>
    <p:titleStyle>
      <a:lvl1pPr algn="ctr" defTabSz="342891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5" y="4246506"/>
            <a:ext cx="6169819" cy="1048428"/>
          </a:xfrm>
        </p:spPr>
        <p:txBody>
          <a:bodyPr>
            <a:normAutofit/>
          </a:bodyPr>
          <a:lstStyle/>
          <a:p>
            <a:r>
              <a:rPr lang="en-US" b="1" dirty="0"/>
              <a:t>G. </a:t>
            </a:r>
            <a:r>
              <a:rPr lang="en-US" b="1" dirty="0" err="1"/>
              <a:t>Velev</a:t>
            </a:r>
            <a:r>
              <a:rPr lang="en-US" b="1" dirty="0"/>
              <a:t>, G. </a:t>
            </a:r>
            <a:r>
              <a:rPr lang="en-US" b="1" dirty="0" err="1"/>
              <a:t>Sabbi</a:t>
            </a:r>
            <a:r>
              <a:rPr lang="en-US" b="1" dirty="0"/>
              <a:t> and S. </a:t>
            </a:r>
            <a:r>
              <a:rPr lang="en-US" b="1" dirty="0" err="1"/>
              <a:t>Prestemon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487095" y="2729789"/>
            <a:ext cx="61698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chemeClr val="bg1"/>
                </a:solidFill>
              </a:rPr>
              <a:t>igh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chemeClr val="bg1"/>
                </a:solidFill>
              </a:rPr>
              <a:t>ield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chemeClr val="bg1"/>
                </a:solidFill>
              </a:rPr>
              <a:t>ertical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chemeClr val="bg1"/>
                </a:solidFill>
              </a:rPr>
              <a:t>agnet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chemeClr val="bg1"/>
                </a:solidFill>
              </a:rPr>
              <a:t>est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chemeClr val="bg1"/>
                </a:solidFill>
              </a:rPr>
              <a:t>acility  for Conductor, Cable  and Magnet R&amp;D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MDP  Roadmap Workshop,  December  4-5, 2019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20EE-3335-A948-AF38-A8D286AE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Construction Drawings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24995-59A4-4248-B321-366DEE48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4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189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43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31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20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509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Hi-lumi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374EE-7306-534A-AEE1-6827576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E964E-4CCC-8540-94BA-7E336A85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007"/>
            <a:ext cx="9144000" cy="56374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C8B07B2-A4C0-484D-ACFA-688603617A11}"/>
              </a:ext>
            </a:extLst>
          </p:cNvPr>
          <p:cNvSpPr/>
          <p:nvPr/>
        </p:nvSpPr>
        <p:spPr>
          <a:xfrm>
            <a:off x="1647173" y="2035480"/>
            <a:ext cx="859983" cy="807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DE868E-E41A-1249-854E-B0C48B423631}"/>
              </a:ext>
            </a:extLst>
          </p:cNvPr>
          <p:cNvCxnSpPr>
            <a:stCxn id="3" idx="6"/>
          </p:cNvCxnSpPr>
          <p:nvPr/>
        </p:nvCxnSpPr>
        <p:spPr>
          <a:xfrm flipV="1">
            <a:off x="2507156" y="2098110"/>
            <a:ext cx="2064844" cy="34133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26F21B-C79F-3B4D-A983-5CC5CF58EDEB}"/>
              </a:ext>
            </a:extLst>
          </p:cNvPr>
          <p:cNvSpPr txBox="1"/>
          <p:nvPr/>
        </p:nvSpPr>
        <p:spPr>
          <a:xfrm>
            <a:off x="4573950" y="1923094"/>
            <a:ext cx="1564852" cy="369332"/>
          </a:xfrm>
          <a:custGeom>
            <a:avLst/>
            <a:gdLst>
              <a:gd name="connsiteX0" fmla="*/ 0 w 1564852"/>
              <a:gd name="connsiteY0" fmla="*/ 0 h 369332"/>
              <a:gd name="connsiteX1" fmla="*/ 505969 w 1564852"/>
              <a:gd name="connsiteY1" fmla="*/ 0 h 369332"/>
              <a:gd name="connsiteX2" fmla="*/ 980641 w 1564852"/>
              <a:gd name="connsiteY2" fmla="*/ 0 h 369332"/>
              <a:gd name="connsiteX3" fmla="*/ 1564852 w 1564852"/>
              <a:gd name="connsiteY3" fmla="*/ 0 h 369332"/>
              <a:gd name="connsiteX4" fmla="*/ 1564852 w 1564852"/>
              <a:gd name="connsiteY4" fmla="*/ 369332 h 369332"/>
              <a:gd name="connsiteX5" fmla="*/ 1074532 w 1564852"/>
              <a:gd name="connsiteY5" fmla="*/ 369332 h 369332"/>
              <a:gd name="connsiteX6" fmla="*/ 521617 w 1564852"/>
              <a:gd name="connsiteY6" fmla="*/ 369332 h 369332"/>
              <a:gd name="connsiteX7" fmla="*/ 0 w 1564852"/>
              <a:gd name="connsiteY7" fmla="*/ 369332 h 369332"/>
              <a:gd name="connsiteX8" fmla="*/ 0 w 156485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852" h="369332" extrusionOk="0">
                <a:moveTo>
                  <a:pt x="0" y="0"/>
                </a:moveTo>
                <a:cubicBezTo>
                  <a:pt x="122065" y="-57961"/>
                  <a:pt x="347683" y="32341"/>
                  <a:pt x="505969" y="0"/>
                </a:cubicBezTo>
                <a:cubicBezTo>
                  <a:pt x="664255" y="-32341"/>
                  <a:pt x="823608" y="47117"/>
                  <a:pt x="980641" y="0"/>
                </a:cubicBezTo>
                <a:cubicBezTo>
                  <a:pt x="1137674" y="-47117"/>
                  <a:pt x="1405015" y="40195"/>
                  <a:pt x="1564852" y="0"/>
                </a:cubicBezTo>
                <a:cubicBezTo>
                  <a:pt x="1600440" y="113493"/>
                  <a:pt x="1538045" y="197069"/>
                  <a:pt x="1564852" y="369332"/>
                </a:cubicBezTo>
                <a:cubicBezTo>
                  <a:pt x="1454456" y="424850"/>
                  <a:pt x="1288995" y="337847"/>
                  <a:pt x="1074532" y="369332"/>
                </a:cubicBezTo>
                <a:cubicBezTo>
                  <a:pt x="860069" y="400817"/>
                  <a:pt x="768458" y="307049"/>
                  <a:pt x="521617" y="369332"/>
                </a:cubicBezTo>
                <a:cubicBezTo>
                  <a:pt x="274776" y="431615"/>
                  <a:pt x="226269" y="332335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Current VMTF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ACF36C-C2DB-7E4E-ACE4-A224E436DB17}"/>
              </a:ext>
            </a:extLst>
          </p:cNvPr>
          <p:cNvSpPr/>
          <p:nvPr/>
        </p:nvSpPr>
        <p:spPr>
          <a:xfrm>
            <a:off x="2782867" y="3922735"/>
            <a:ext cx="859983" cy="807928"/>
          </a:xfrm>
          <a:prstGeom prst="ellipse">
            <a:avLst/>
          </a:prstGeom>
          <a:noFill/>
          <a:ln w="38100">
            <a:solidFill>
              <a:srgbClr val="203B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25CE4A-D3ED-3342-A127-0CE1BD28366F}"/>
              </a:ext>
            </a:extLst>
          </p:cNvPr>
          <p:cNvCxnSpPr>
            <a:cxnSpLocks/>
          </p:cNvCxnSpPr>
          <p:nvPr/>
        </p:nvCxnSpPr>
        <p:spPr>
          <a:xfrm flipV="1">
            <a:off x="3539578" y="3709804"/>
            <a:ext cx="1339310" cy="356730"/>
          </a:xfrm>
          <a:prstGeom prst="straightConnector1">
            <a:avLst/>
          </a:prstGeom>
          <a:ln>
            <a:solidFill>
              <a:srgbClr val="203BE2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A1C845-4A3A-4743-9D47-5920387B2FDD}"/>
              </a:ext>
            </a:extLst>
          </p:cNvPr>
          <p:cNvSpPr txBox="1"/>
          <p:nvPr/>
        </p:nvSpPr>
        <p:spPr>
          <a:xfrm>
            <a:off x="4893363" y="3379437"/>
            <a:ext cx="1463595" cy="369332"/>
          </a:xfrm>
          <a:custGeom>
            <a:avLst/>
            <a:gdLst>
              <a:gd name="connsiteX0" fmla="*/ 0 w 1463595"/>
              <a:gd name="connsiteY0" fmla="*/ 0 h 369332"/>
              <a:gd name="connsiteX1" fmla="*/ 473229 w 1463595"/>
              <a:gd name="connsiteY1" fmla="*/ 0 h 369332"/>
              <a:gd name="connsiteX2" fmla="*/ 917186 w 1463595"/>
              <a:gd name="connsiteY2" fmla="*/ 0 h 369332"/>
              <a:gd name="connsiteX3" fmla="*/ 1463595 w 1463595"/>
              <a:gd name="connsiteY3" fmla="*/ 0 h 369332"/>
              <a:gd name="connsiteX4" fmla="*/ 1463595 w 1463595"/>
              <a:gd name="connsiteY4" fmla="*/ 369332 h 369332"/>
              <a:gd name="connsiteX5" fmla="*/ 1005002 w 1463595"/>
              <a:gd name="connsiteY5" fmla="*/ 369332 h 369332"/>
              <a:gd name="connsiteX6" fmla="*/ 487865 w 1463595"/>
              <a:gd name="connsiteY6" fmla="*/ 369332 h 369332"/>
              <a:gd name="connsiteX7" fmla="*/ 0 w 1463595"/>
              <a:gd name="connsiteY7" fmla="*/ 369332 h 369332"/>
              <a:gd name="connsiteX8" fmla="*/ 0 w 1463595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595" h="369332" extrusionOk="0">
                <a:moveTo>
                  <a:pt x="0" y="0"/>
                </a:moveTo>
                <a:cubicBezTo>
                  <a:pt x="213567" y="-47155"/>
                  <a:pt x="270016" y="19871"/>
                  <a:pt x="473229" y="0"/>
                </a:cubicBezTo>
                <a:cubicBezTo>
                  <a:pt x="676442" y="-19871"/>
                  <a:pt x="782331" y="29077"/>
                  <a:pt x="917186" y="0"/>
                </a:cubicBezTo>
                <a:cubicBezTo>
                  <a:pt x="1052041" y="-29077"/>
                  <a:pt x="1350204" y="55735"/>
                  <a:pt x="1463595" y="0"/>
                </a:cubicBezTo>
                <a:cubicBezTo>
                  <a:pt x="1499183" y="113493"/>
                  <a:pt x="1436788" y="197069"/>
                  <a:pt x="1463595" y="369332"/>
                </a:cubicBezTo>
                <a:cubicBezTo>
                  <a:pt x="1255242" y="423954"/>
                  <a:pt x="1220521" y="325480"/>
                  <a:pt x="1005002" y="369332"/>
                </a:cubicBezTo>
                <a:cubicBezTo>
                  <a:pt x="789483" y="413184"/>
                  <a:pt x="698087" y="309084"/>
                  <a:pt x="487865" y="369332"/>
                </a:cubicBezTo>
                <a:cubicBezTo>
                  <a:pt x="277643" y="429580"/>
                  <a:pt x="141269" y="340526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noFill/>
          <a:ln>
            <a:solidFill>
              <a:srgbClr val="203BE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HFVMTF </a:t>
            </a:r>
          </a:p>
        </p:txBody>
      </p:sp>
    </p:spTree>
    <p:extLst>
      <p:ext uri="{BB962C8B-B14F-4D97-AF65-F5344CB8AC3E}">
        <p14:creationId xmlns:p14="http://schemas.microsoft.com/office/powerpoint/2010/main" val="290023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4B57-213D-BB4C-BC70-3565E9DF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A9F3D-BCF6-AF48-8F34-6CA108F5DAC8}"/>
              </a:ext>
            </a:extLst>
          </p:cNvPr>
          <p:cNvSpPr/>
          <p:nvPr/>
        </p:nvSpPr>
        <p:spPr>
          <a:xfrm>
            <a:off x="0" y="1156447"/>
            <a:ext cx="91870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opia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For the test facilities next step 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Design, procure and build QD/QP and QM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Purchase  two sets of PSs,  for the  main magnet and the test samples/coils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Final integration of the test facility,  receive  Operation  Reediness status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If we receive the second tranche  of funds in FY20 the test pit can be operation at the end of 2022 (FY23).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821C07-9FDB-CE46-8A43-FB4C5A7DAC70}"/>
              </a:ext>
            </a:extLst>
          </p:cNvPr>
          <p:cNvGrpSpPr/>
          <p:nvPr/>
        </p:nvGrpSpPr>
        <p:grpSpPr>
          <a:xfrm>
            <a:off x="882128" y="1237129"/>
            <a:ext cx="7702475" cy="5105777"/>
            <a:chOff x="927394" y="942220"/>
            <a:chExt cx="7289211" cy="5296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3E0FBE-46B3-364F-8568-09CFD54B56BB}"/>
                </a:ext>
              </a:extLst>
            </p:cNvPr>
            <p:cNvSpPr txBox="1"/>
            <p:nvPr/>
          </p:nvSpPr>
          <p:spPr>
            <a:xfrm>
              <a:off x="927394" y="5592614"/>
              <a:ext cx="7289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Next Generation of Digital Quench Detection and Characterization System.</a:t>
              </a:r>
            </a:p>
            <a:p>
              <a:pPr algn="ctr"/>
              <a:r>
                <a:rPr lang="en-US" sz="1800" dirty="0"/>
                <a:t>Chassis with 32 Isolated Analog Channels and Digital Controller.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6A6B27-E7C0-3C45-B7BB-52FBEFCE9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504" y="942220"/>
              <a:ext cx="6114834" cy="458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6C-5FCB-3147-A760-7E681F1F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Detection System GUI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1CC82-641E-1445-A0EA-9627FC600624}"/>
              </a:ext>
            </a:extLst>
          </p:cNvPr>
          <p:cNvGrpSpPr/>
          <p:nvPr/>
        </p:nvGrpSpPr>
        <p:grpSpPr>
          <a:xfrm>
            <a:off x="219412" y="1238024"/>
            <a:ext cx="8705175" cy="4995183"/>
            <a:chOff x="178738" y="1001355"/>
            <a:chExt cx="8705175" cy="49951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340B81-533F-AE40-BD6E-153367D8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0013" y="1001355"/>
              <a:ext cx="1936778" cy="27185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F2E12E-12BD-DC45-BC62-1CDAFD84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738" y="1049874"/>
              <a:ext cx="5657482" cy="36568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C688E1-8A31-7148-8F86-A8A5DEFA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9167" y="4216487"/>
              <a:ext cx="3014746" cy="17800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984BAC-3B8B-024E-8C49-E6666B6F17CF}"/>
                </a:ext>
              </a:extLst>
            </p:cNvPr>
            <p:cNvSpPr txBox="1"/>
            <p:nvPr/>
          </p:nvSpPr>
          <p:spPr>
            <a:xfrm>
              <a:off x="6048198" y="3676958"/>
              <a:ext cx="2740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Main Quench Control Window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791200-3B05-B342-BD83-61574F514C22}"/>
                </a:ext>
              </a:extLst>
            </p:cNvPr>
            <p:cNvSpPr txBox="1"/>
            <p:nvPr/>
          </p:nvSpPr>
          <p:spPr>
            <a:xfrm>
              <a:off x="788285" y="4720731"/>
              <a:ext cx="4412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 of 4 Magnet Quench Signal Monitoring Windows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641D20-A541-3B43-8580-40D658FA114F}"/>
                </a:ext>
              </a:extLst>
            </p:cNvPr>
            <p:cNvSpPr txBox="1"/>
            <p:nvPr/>
          </p:nvSpPr>
          <p:spPr>
            <a:xfrm>
              <a:off x="2484368" y="5485304"/>
              <a:ext cx="3820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Expert Mode Configuration &amp; Balancing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85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8AAC-F7D3-0B46-931A-25FAF8E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- Magnet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FEF2-AC51-DB45-A58E-6FC3F22A6607}"/>
              </a:ext>
            </a:extLst>
          </p:cNvPr>
          <p:cNvSpPr/>
          <p:nvPr/>
        </p:nvSpPr>
        <p:spPr>
          <a:xfrm>
            <a:off x="118335" y="1343929"/>
            <a:ext cx="8724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C5E39-D69F-1C4B-B61C-C1511B6BDC6B}"/>
              </a:ext>
            </a:extLst>
          </p:cNvPr>
          <p:cNvSpPr/>
          <p:nvPr/>
        </p:nvSpPr>
        <p:spPr>
          <a:xfrm>
            <a:off x="0" y="1662831"/>
            <a:ext cx="9187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Background dipole field &gt; 15T, at 1.9 K with graded coils. This goal is higher than in previous facilities or other proposals  ~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HEPdipo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magnet.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Homogeneous field region &gt; 0.5-0.6 m, preferably &gt; 1 m. This requirement has a strong influence on the magnet size and cost.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Cryostat to accommodate sufficient sample length to keep sample joint in low field.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Well dimension 90x140 mm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and preferably 100x150 mm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It would be preferable to make the well compatible with FRESCA2 and fusion SULTAN/EDIPO samples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Field quality in the transverse plane:  for now not specified. Current assumption is &lt;20 units for all harmonics at 35 mm radius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AAE67F-A3F7-1D4A-A4AA-CACBF4F2C5FC}"/>
              </a:ext>
            </a:extLst>
          </p:cNvPr>
          <p:cNvSpPr txBox="1"/>
          <p:nvPr/>
        </p:nvSpPr>
        <p:spPr>
          <a:xfrm>
            <a:off x="4464424" y="355003"/>
            <a:ext cx="33845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Conceptual  Magnet Design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2F140-5ED8-FF48-987F-CF27C638AB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789" y="2400398"/>
            <a:ext cx="4474211" cy="1464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EEECF-7D37-DC47-8D22-1229B407E9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60729" y="2436790"/>
            <a:ext cx="4156711" cy="1725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0141B-362D-6548-A8E0-D194757B3C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60728" y="4360137"/>
            <a:ext cx="4260851" cy="197485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574E682-92A0-C341-90D7-5BFBF4DE4D4E}"/>
              </a:ext>
            </a:extLst>
          </p:cNvPr>
          <p:cNvSpPr txBox="1">
            <a:spLocks/>
          </p:cNvSpPr>
          <p:nvPr/>
        </p:nvSpPr>
        <p:spPr>
          <a:xfrm>
            <a:off x="1" y="1278232"/>
            <a:ext cx="9017439" cy="62144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Conceptual magnet  design   by  G. </a:t>
            </a:r>
            <a:r>
              <a:rPr lang="en-US" sz="2000" dirty="0" err="1">
                <a:solidFill>
                  <a:srgbClr val="002060"/>
                </a:solidFill>
              </a:rPr>
              <a:t>Sabbi</a:t>
            </a:r>
            <a:r>
              <a:rPr lang="en-US" sz="2000" dirty="0">
                <a:solidFill>
                  <a:srgbClr val="002060"/>
                </a:solidFill>
              </a:rPr>
              <a:t> at al.  (PSI, CERN, LBNL, MIT)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D5AEB-BDE4-9A41-A7CD-C702DE2BC1C0}"/>
              </a:ext>
            </a:extLst>
          </p:cNvPr>
          <p:cNvSpPr txBox="1"/>
          <p:nvPr/>
        </p:nvSpPr>
        <p:spPr>
          <a:xfrm>
            <a:off x="1172584" y="2086574"/>
            <a:ext cx="258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Cable and Coil  Parameters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9CB6D-A20D-C746-8821-A01B5AD8BC05}"/>
              </a:ext>
            </a:extLst>
          </p:cNvPr>
          <p:cNvSpPr txBox="1"/>
          <p:nvPr/>
        </p:nvSpPr>
        <p:spPr>
          <a:xfrm>
            <a:off x="5445164" y="2074145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Block type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4C0A0-5687-7C47-94A5-CA6E211E4DBD}"/>
              </a:ext>
            </a:extLst>
          </p:cNvPr>
          <p:cNvSpPr txBox="1"/>
          <p:nvPr/>
        </p:nvSpPr>
        <p:spPr>
          <a:xfrm>
            <a:off x="6107794" y="4089691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Operational Conditions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848CF-5F38-5E49-8733-2C790447D041}"/>
              </a:ext>
            </a:extLst>
          </p:cNvPr>
          <p:cNvSpPr txBox="1"/>
          <p:nvPr/>
        </p:nvSpPr>
        <p:spPr>
          <a:xfrm>
            <a:off x="281905" y="4162083"/>
            <a:ext cx="382306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High field wire based on MDP/FCC conductor development plans: large diameter (1.1mm) and 1.5&lt;</a:t>
            </a:r>
            <a:r>
              <a:rPr lang="en-US" sz="1600" dirty="0" err="1"/>
              <a:t>Jc</a:t>
            </a:r>
            <a:r>
              <a:rPr lang="en-US" sz="1600" dirty="0"/>
              <a:t>&lt;2.0 kA/mm</a:t>
            </a:r>
            <a:r>
              <a:rPr lang="en-US" sz="1600" baseline="30000" dirty="0"/>
              <a:t>2</a:t>
            </a:r>
            <a:r>
              <a:rPr lang="en-US" sz="1600" dirty="0"/>
              <a:t> at 15T, 4.2K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Low field wire/cable based on LD1/HD2 parameters to take advantage of existing inventory </a:t>
            </a:r>
          </a:p>
          <a:p>
            <a:pPr lvl="0"/>
            <a:endParaRPr lang="en-US" sz="1100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2A1C4A-4D38-6941-9958-1FEEEBB50B27}"/>
              </a:ext>
            </a:extLst>
          </p:cNvPr>
          <p:cNvGrpSpPr/>
          <p:nvPr/>
        </p:nvGrpSpPr>
        <p:grpSpPr>
          <a:xfrm>
            <a:off x="4513157" y="1923126"/>
            <a:ext cx="3187395" cy="2224260"/>
            <a:chOff x="4513157" y="1923126"/>
            <a:chExt cx="3187395" cy="22242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B25943-DB0D-794E-B4FF-E00994D6B08B}"/>
                </a:ext>
              </a:extLst>
            </p:cNvPr>
            <p:cNvGrpSpPr/>
            <p:nvPr/>
          </p:nvGrpSpPr>
          <p:grpSpPr>
            <a:xfrm>
              <a:off x="4513157" y="1923126"/>
              <a:ext cx="3187395" cy="2224260"/>
              <a:chOff x="6521099" y="4190393"/>
              <a:chExt cx="2622901" cy="1891536"/>
            </a:xfrm>
            <a:solidFill>
              <a:schemeClr val="bg1"/>
            </a:solidFill>
          </p:grpSpPr>
          <p:pic>
            <p:nvPicPr>
              <p:cNvPr id="22" name="Picture 21" descr=":Testwell.pdf">
                <a:extLst>
                  <a:ext uri="{FF2B5EF4-FFF2-40B4-BE49-F238E27FC236}">
                    <a16:creationId xmlns:a16="http://schemas.microsoft.com/office/drawing/2014/main" id="{1FC942E4-B344-174D-BA72-787D241C0573}"/>
                  </a:ext>
                </a:extLst>
              </p:cNvPr>
              <p:cNvPicPr/>
              <p:nvPr/>
            </p:nvPicPr>
            <p:blipFill>
              <a:blip r:embed="rId5"/>
              <a:srcRect t="2882" b="4859"/>
              <a:stretch>
                <a:fillRect/>
              </a:stretch>
            </p:blipFill>
            <p:spPr bwMode="auto">
              <a:xfrm>
                <a:off x="6860134" y="4597299"/>
                <a:ext cx="1920875" cy="14846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E3BE5E1-7B0C-7F41-B48D-FD45696042F5}"/>
                  </a:ext>
                </a:extLst>
              </p:cNvPr>
              <p:cNvSpPr/>
              <p:nvPr/>
            </p:nvSpPr>
            <p:spPr>
              <a:xfrm>
                <a:off x="6521099" y="4190393"/>
                <a:ext cx="2622901" cy="39260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EDIPO replacement spec: rectangular aperture of 94x144 mm</a:t>
                </a:r>
                <a:r>
                  <a:rPr lang="en-US" sz="1200" baseline="300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1200" baseline="300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40610B-E87A-2840-B4ED-E2BBA26047A3}"/>
                </a:ext>
              </a:extLst>
            </p:cNvPr>
            <p:cNvGrpSpPr/>
            <p:nvPr/>
          </p:nvGrpSpPr>
          <p:grpSpPr>
            <a:xfrm>
              <a:off x="6009777" y="2886375"/>
              <a:ext cx="194154" cy="388121"/>
              <a:chOff x="2906038" y="2574099"/>
              <a:chExt cx="194154" cy="38812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144282-4FBE-AC44-91D1-E789B38C8958}"/>
                  </a:ext>
                </a:extLst>
              </p:cNvPr>
              <p:cNvSpPr txBox="1"/>
              <p:nvPr/>
            </p:nvSpPr>
            <p:spPr>
              <a:xfrm>
                <a:off x="2906038" y="2592888"/>
                <a:ext cx="56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 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5139952-E091-AF4F-9C1B-C2D3DB5C76DB}"/>
                  </a:ext>
                </a:extLst>
              </p:cNvPr>
              <p:cNvCxnSpPr/>
              <p:nvPr/>
            </p:nvCxnSpPr>
            <p:spPr>
              <a:xfrm flipV="1">
                <a:off x="3100192" y="2574099"/>
                <a:ext cx="0" cy="325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04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51" y="1788946"/>
            <a:ext cx="8592699" cy="454730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 project to build a new HFVMTF at Fermilab just started 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facility  will  support future MDP and FES  R&amp;Ds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Different level  of the HFVMTF design and conceptual design of the 15 T dipole magnet exits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Schedule  and cost estimations are in place </a:t>
            </a:r>
          </a:p>
          <a:p>
            <a:pPr lvl="1"/>
            <a:r>
              <a:rPr lang="en-US" sz="2100" dirty="0">
                <a:solidFill>
                  <a:srgbClr val="002060"/>
                </a:solidFill>
              </a:rPr>
              <a:t>First tranche of funds were received</a:t>
            </a:r>
          </a:p>
          <a:p>
            <a:pPr lvl="1"/>
            <a:r>
              <a:rPr lang="en-US" sz="2100" dirty="0">
                <a:solidFill>
                  <a:srgbClr val="002060"/>
                </a:solidFill>
              </a:rPr>
              <a:t>Depending on the future funding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</a:rPr>
              <a:t>HVFMTV could be operational  at the end of 2022</a:t>
            </a:r>
          </a:p>
          <a:p>
            <a:pPr lvl="2"/>
            <a:r>
              <a:rPr lang="en-US" sz="2100" dirty="0">
                <a:solidFill>
                  <a:srgbClr val="002060"/>
                </a:solidFill>
              </a:rPr>
              <a:t>15 T  wide aperture magnet  can be ready after that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For now no conflicts with  the current  projects at Fermilab  is expected</a:t>
            </a:r>
          </a:p>
        </p:txBody>
      </p:sp>
    </p:spTree>
    <p:extLst>
      <p:ext uri="{BB962C8B-B14F-4D97-AF65-F5344CB8AC3E}">
        <p14:creationId xmlns:p14="http://schemas.microsoft.com/office/powerpoint/2010/main" val="6863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F616-7EDC-3247-9675-43BF4CE2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0547-92DB-4C4C-B158-AFBDFB726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    EXTRAS </a:t>
            </a:r>
          </a:p>
        </p:txBody>
      </p:sp>
    </p:spTree>
    <p:extLst>
      <p:ext uri="{BB962C8B-B14F-4D97-AF65-F5344CB8AC3E}">
        <p14:creationId xmlns:p14="http://schemas.microsoft.com/office/powerpoint/2010/main" val="241654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582F-0231-4B5C-83F8-B3B5EA4F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Fermilab VTF Summary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B5FDDB-AC18-418F-BD77-2D9B26DAB4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6" y="1442549"/>
          <a:ext cx="815177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027">
                  <a:extLst>
                    <a:ext uri="{9D8B030D-6E8A-4147-A177-3AD203B41FA5}">
                      <a16:colId xmlns:a16="http://schemas.microsoft.com/office/drawing/2014/main" val="1136205674"/>
                    </a:ext>
                  </a:extLst>
                </a:gridCol>
                <a:gridCol w="2384072">
                  <a:extLst>
                    <a:ext uri="{9D8B030D-6E8A-4147-A177-3AD203B41FA5}">
                      <a16:colId xmlns:a16="http://schemas.microsoft.com/office/drawing/2014/main" val="4218206359"/>
                    </a:ext>
                  </a:extLst>
                </a:gridCol>
                <a:gridCol w="2954679">
                  <a:extLst>
                    <a:ext uri="{9D8B030D-6E8A-4147-A177-3AD203B41FA5}">
                      <a16:colId xmlns:a16="http://schemas.microsoft.com/office/drawing/2014/main" val="155695607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Existing VMTF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Proposed HFVMTF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3425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Operating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1.8K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1.8-1.9K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7366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Maximum Current (1</a:t>
                      </a:r>
                      <a:r>
                        <a:rPr lang="en-US" sz="1900" baseline="30000" dirty="0"/>
                        <a:t>st</a:t>
                      </a:r>
                      <a:r>
                        <a:rPr lang="en-US" sz="1900" dirty="0"/>
                        <a:t> 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30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30 kA  or new 24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04838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900" dirty="0">
                          <a:highlight>
                            <a:srgbClr val="FFFF00"/>
                          </a:highlight>
                        </a:rPr>
                        <a:t>Maximum Current (2</a:t>
                      </a:r>
                      <a:r>
                        <a:rPr lang="en-US" sz="1900" baseline="30000" dirty="0">
                          <a:highlight>
                            <a:srgbClr val="FFFF00"/>
                          </a:highlight>
                        </a:rPr>
                        <a:t>nd</a:t>
                      </a:r>
                      <a:r>
                        <a:rPr lang="en-US" sz="1900" dirty="0">
                          <a:highlight>
                            <a:srgbClr val="FFFF00"/>
                          </a:highlight>
                        </a:rPr>
                        <a:t> 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highlight>
                            <a:srgbClr val="FFFF00"/>
                          </a:highlight>
                        </a:rPr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15 kA (to test hybrid</a:t>
                      </a:r>
                      <a:r>
                        <a:rPr lang="en-US" sz="19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magnets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) or 100 kA for  FES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8563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Helium Vessel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0.66 m ( 25.8 inches)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00"/>
                          </a:solidFill>
                        </a:rPr>
                        <a:t>&lt; 1.4 m (55 inches)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4795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/>
                        <a:t>Maximum Length of Test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&gt;2.5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77966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/>
                        <a:t>Maximum Diameter of Test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0.63 m (MQXFS1 with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dirty="0"/>
                        <a:t> skin)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1.35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3529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Crane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10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25 t or 2x25 t &amp;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9663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IB-1 VMTF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IB-1 (IB1 High Bay)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11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CERN  High Field Test Facility Proposal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035388"/>
            <a:ext cx="8966200" cy="574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476" y="1142999"/>
            <a:ext cx="62264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Slide from V. Benda et al. talk:  ICEC25-ICMC2014  2014,  The Netherlands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80935" y="3341693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80935" y="4288837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80935" y="3588273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80935" y="4523913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80935" y="4721381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41084" y="5158508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41084" y="5405088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55276" y="5644329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87598" y="5836333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0935" y="4104172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21026" y="5028417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✓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21026" y="3826257"/>
            <a:ext cx="3577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6579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CADD-E4D3-B645-9974-583C8D2C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Structure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5CC1B-39CE-2442-9172-0B4E05D0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4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189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43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31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20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509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Hi-lumi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8228-68E8-4043-8F91-255FA5F2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CA70FC-57F3-CF47-8B80-1D0B031C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61"/>
            <a:ext cx="9144000" cy="5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1677"/>
            <a:ext cx="8229600" cy="5049697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342891" lvl="1" indent="-342891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Overview</a:t>
            </a:r>
          </a:p>
          <a:p>
            <a:pPr marL="985822" lvl="3" indent="-342900"/>
            <a:r>
              <a:rPr lang="en-US" sz="2000" dirty="0">
                <a:solidFill>
                  <a:srgbClr val="002060"/>
                </a:solidFill>
              </a:rPr>
              <a:t>Why a new Vertical Magnet Test Facility at Fermilab  in the context for conductor, cable  and  high field accelerator  magnet R&amp;D?</a:t>
            </a:r>
          </a:p>
          <a:p>
            <a:pPr marL="985822" lvl="3" indent="-342900"/>
            <a:r>
              <a:rPr lang="en-US" sz="2000" dirty="0">
                <a:solidFill>
                  <a:srgbClr val="002060"/>
                </a:solidFill>
              </a:rPr>
              <a:t>Synergy with  FES</a:t>
            </a:r>
            <a:endParaRPr lang="en-US" sz="2400" dirty="0">
              <a:solidFill>
                <a:srgbClr val="002060"/>
              </a:solidFill>
            </a:endParaRPr>
          </a:p>
          <a:p>
            <a:pPr marL="342891" lvl="1" indent="-342891"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Current status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15 T conceptual dipole magnet design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Schedule for  HFVMTF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Summary  </a:t>
            </a:r>
          </a:p>
          <a:p>
            <a:endParaRPr lang="en-US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N.B. This facility is  not part of  MDP but will enable  MDP  capabilities to test hybrid magnets</a:t>
            </a:r>
            <a:endParaRPr lang="en-US" sz="1400" dirty="0"/>
          </a:p>
          <a:p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873B11-59DE-3F43-891E-BD8E29CE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32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D077-E322-2441-A0A5-3AF5E823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-  Magnet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2D76F-A834-F949-9EC1-F802B66B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59" y="1312491"/>
            <a:ext cx="6129683" cy="3437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D91AB-3061-2846-AB8A-45E97E3CBDB3}"/>
              </a:ext>
            </a:extLst>
          </p:cNvPr>
          <p:cNvSpPr/>
          <p:nvPr/>
        </p:nvSpPr>
        <p:spPr>
          <a:xfrm>
            <a:off x="1" y="4991777"/>
            <a:ext cx="8713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When funding is available the project can be executed for ~ 5  years.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Note:  schedule  and cost assumes use of some existing inventory (shell and yoke) from LD1; conductor/cable cost assumes use of available cable from LD1   </a:t>
            </a:r>
          </a:p>
        </p:txBody>
      </p:sp>
    </p:spTree>
    <p:extLst>
      <p:ext uri="{BB962C8B-B14F-4D97-AF65-F5344CB8AC3E}">
        <p14:creationId xmlns:p14="http://schemas.microsoft.com/office/powerpoint/2010/main" val="3221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9AEF-B613-4086-8091-F1C1E1FA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One of the  primary  goals of the US Magnet  Development Program is to pave the way for future  high field accelerator magnets, e.g. 16-20 T dipoles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The x-section of  magnet   is  increasing with the  field  -  need  a test facility  with larger  cryostat diameter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Goal: to construct a vertical test facility (pit) for </a:t>
            </a:r>
            <a:r>
              <a:rPr lang="en-US" sz="2000" b="1" dirty="0" err="1">
                <a:latin typeface="Utopia"/>
              </a:rPr>
              <a:t>ø</a:t>
            </a:r>
            <a:r>
              <a:rPr lang="en-US" sz="2000" b="1" dirty="0">
                <a:latin typeface="Utopia"/>
              </a:rPr>
              <a:t>=</a:t>
            </a:r>
            <a:r>
              <a:rPr lang="en-US" sz="2000" dirty="0">
                <a:latin typeface="Utopia"/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1.4-m diameter magnets operating at 1.8-1.9K and max current  for the main magnet 24kA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1700" dirty="0"/>
              <a:t>For MDP: it will serve </a:t>
            </a:r>
            <a:r>
              <a:rPr lang="en-US" sz="1700" dirty="0">
                <a:solidFill>
                  <a:srgbClr val="FF0000"/>
                </a:solidFill>
              </a:rPr>
              <a:t>for testing HTS, Nb</a:t>
            </a:r>
            <a:r>
              <a:rPr lang="en-US" sz="1700" baseline="-25000" dirty="0">
                <a:solidFill>
                  <a:srgbClr val="FF0000"/>
                </a:solidFill>
              </a:rPr>
              <a:t>3</a:t>
            </a:r>
            <a:r>
              <a:rPr lang="en-US" sz="1700" dirty="0">
                <a:solidFill>
                  <a:srgbClr val="FF0000"/>
                </a:solidFill>
              </a:rPr>
              <a:t>Sn samples, hybrid magnets (Nb</a:t>
            </a:r>
            <a:r>
              <a:rPr lang="en-US" sz="1700" baseline="-25000" dirty="0">
                <a:solidFill>
                  <a:srgbClr val="FF0000"/>
                </a:solidFill>
              </a:rPr>
              <a:t>3</a:t>
            </a:r>
            <a:r>
              <a:rPr lang="en-US" sz="1700" dirty="0">
                <a:solidFill>
                  <a:srgbClr val="FF0000"/>
                </a:solidFill>
              </a:rPr>
              <a:t>Sn+HTS), utility structures to test magnet components in HF</a:t>
            </a:r>
          </a:p>
          <a:p>
            <a:pPr lvl="1"/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For FES: </a:t>
            </a:r>
            <a:r>
              <a:rPr lang="en-US" sz="1700" dirty="0">
                <a:solidFill>
                  <a:srgbClr val="FF0000"/>
                </a:solidFill>
              </a:rPr>
              <a:t> 15 T large aperture magnet will  be build  to serve as a vehicle for HTS cable testing  (lead LBNL)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Fermilab is unique place to build  such facility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1.8K</a:t>
            </a:r>
            <a:r>
              <a:rPr lang="en-US" sz="1800" dirty="0">
                <a:solidFill>
                  <a:srgbClr val="002060"/>
                </a:solidFill>
              </a:rPr>
              <a:t> testing capabilities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30 kA  power supply system, maybe reused, but better substituted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2x 25-ton lifting capability for  a single object in vertical direction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New </a:t>
            </a:r>
            <a:r>
              <a:rPr lang="en-US" sz="1800" dirty="0" err="1">
                <a:solidFill>
                  <a:srgbClr val="002060"/>
                </a:solidFill>
              </a:rPr>
              <a:t>Cryo</a:t>
            </a:r>
            <a:r>
              <a:rPr lang="en-US" sz="1800" dirty="0">
                <a:solidFill>
                  <a:srgbClr val="002060"/>
                </a:solidFill>
              </a:rPr>
              <a:t> plant is coming in operation at the  end  of 2021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This  proposed setup  has similar or better parameters, comparing to   FRESCA2 at CERN  or </a:t>
            </a:r>
            <a:r>
              <a:rPr lang="en-US" sz="2000" dirty="0" err="1">
                <a:solidFill>
                  <a:srgbClr val="FF0000"/>
                </a:solidFill>
              </a:rPr>
              <a:t>HEPdipo</a:t>
            </a:r>
            <a:r>
              <a:rPr lang="en-US" sz="2000" dirty="0">
                <a:solidFill>
                  <a:srgbClr val="FF0000"/>
                </a:solidFill>
              </a:rPr>
              <a:t> at PSI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BD2E2-DA6E-FC46-9874-CAE5F8FBA6F6}"/>
              </a:ext>
            </a:extLst>
          </p:cNvPr>
          <p:cNvSpPr txBox="1"/>
          <p:nvPr/>
        </p:nvSpPr>
        <p:spPr>
          <a:xfrm>
            <a:off x="3593054" y="316336"/>
            <a:ext cx="46155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Why  new Vertical Magnet Test Facility?</a:t>
            </a:r>
          </a:p>
        </p:txBody>
      </p:sp>
    </p:spTree>
    <p:extLst>
      <p:ext uri="{BB962C8B-B14F-4D97-AF65-F5344CB8AC3E}">
        <p14:creationId xmlns:p14="http://schemas.microsoft.com/office/powerpoint/2010/main" val="14055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46C3-1BB3-1C4F-8227-ACED3FDE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Site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70772-E87A-0241-96DA-B78A4996ECE0}"/>
              </a:ext>
            </a:extLst>
          </p:cNvPr>
          <p:cNvSpPr/>
          <p:nvPr/>
        </p:nvSpPr>
        <p:spPr>
          <a:xfrm>
            <a:off x="96818" y="1496467"/>
            <a:ext cx="868142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this  project, we take advantage of relevant studies, designs and activities performed at Fermilab in the past: </a:t>
            </a:r>
          </a:p>
          <a:p>
            <a:pPr marL="742932" lvl="1" indent="-28574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Building and operating 4 vertical pits for SC magnet and SRF programs. </a:t>
            </a:r>
          </a:p>
          <a:p>
            <a:pPr marL="742932" lvl="1" indent="-28574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Experience with designing, assembling and commissioning  of complex quench monitoring and quench protection systems for High Field magnet stand, mu2e experiment and HL-LHC production stand. </a:t>
            </a:r>
          </a:p>
          <a:p>
            <a:pPr marL="742932" lvl="1" indent="-28574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Experience in the design and commissioning of complex measurement system, including magnetic field measurement devices. </a:t>
            </a:r>
          </a:p>
        </p:txBody>
      </p:sp>
    </p:spTree>
    <p:extLst>
      <p:ext uri="{BB962C8B-B14F-4D97-AF65-F5344CB8AC3E}">
        <p14:creationId xmlns:p14="http://schemas.microsoft.com/office/powerpoint/2010/main" val="87443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R&amp;D US Test Facilities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36833"/>
              </p:ext>
            </p:extLst>
          </p:nvPr>
        </p:nvGraphicFramePr>
        <p:xfrm>
          <a:off x="894145" y="2687320"/>
          <a:ext cx="7550607" cy="191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6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T</a:t>
                      </a:r>
                      <a:r>
                        <a:rPr lang="en-US" sz="1100" baseline="-25000" dirty="0" err="1"/>
                        <a:t>min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L</a:t>
                      </a:r>
                      <a:r>
                        <a:rPr lang="en-US" sz="1100" baseline="-25000" dirty="0" err="1"/>
                        <a:t>max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Arial"/>
                          <a:cs typeface="Arial"/>
                        </a:rPr>
                        <a:t>ID </a:t>
                      </a:r>
                      <a:r>
                        <a:rPr lang="en-US" sz="1100" baseline="-25000" dirty="0">
                          <a:latin typeface="Arial"/>
                          <a:cs typeface="Arial"/>
                        </a:rPr>
                        <a:t>max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</a:t>
                      </a:r>
                      <a:r>
                        <a:rPr lang="en-US" sz="1100" baseline="-25000" dirty="0"/>
                        <a:t>max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Availab</a:t>
                      </a:r>
                      <a:r>
                        <a:rPr lang="en-US" sz="1100" dirty="0"/>
                        <a:t>.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5.2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0.67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22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HL-LHC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 After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3.7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0.63</a:t>
                      </a:r>
                      <a:r>
                        <a:rPr lang="en-US" sz="1100" baseline="0" dirty="0">
                          <a:solidFill>
                            <a:srgbClr val="0000FF"/>
                          </a:solidFill>
                        </a:rPr>
                        <a:t> m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30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Open/MDP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4.5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0.48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10 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Open/MDP</a:t>
                      </a:r>
                    </a:p>
                    <a:p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LBNL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4.5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2.2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0.8</a:t>
                      </a:r>
                      <a:r>
                        <a:rPr lang="en-US" sz="11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25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Open/MDP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4EFD732-9B03-E84C-9B12-09C935A20E37}"/>
              </a:ext>
            </a:extLst>
          </p:cNvPr>
          <p:cNvSpPr/>
          <p:nvPr/>
        </p:nvSpPr>
        <p:spPr>
          <a:xfrm>
            <a:off x="3164833" y="1835082"/>
            <a:ext cx="2454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R&amp;D US Test Facilities*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22E5D-CF21-0B4E-8748-AF5262488B04}"/>
              </a:ext>
            </a:extLst>
          </p:cNvPr>
          <p:cNvSpPr txBox="1"/>
          <p:nvPr/>
        </p:nvSpPr>
        <p:spPr>
          <a:xfrm>
            <a:off x="411569" y="5068669"/>
            <a:ext cx="854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*There are other test stands, like stand 4  in Fermilab, which is  used to test production series of magnets, which can be used for  R&amp;D  after AUP is  tests are concluded </a:t>
            </a:r>
          </a:p>
        </p:txBody>
      </p:sp>
    </p:spTree>
    <p:extLst>
      <p:ext uri="{BB962C8B-B14F-4D97-AF65-F5344CB8AC3E}">
        <p14:creationId xmlns:p14="http://schemas.microsoft.com/office/powerpoint/2010/main" val="938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8AAC-F7D3-0B46-931A-25FAF8E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 Specifications - Test Facility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FEF2-AC51-DB45-A58E-6FC3F22A6607}"/>
              </a:ext>
            </a:extLst>
          </p:cNvPr>
          <p:cNvSpPr/>
          <p:nvPr/>
        </p:nvSpPr>
        <p:spPr>
          <a:xfrm>
            <a:off x="118335" y="1343929"/>
            <a:ext cx="8724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C5E39-D69F-1C4B-B61C-C1511B6BDC6B}"/>
              </a:ext>
            </a:extLst>
          </p:cNvPr>
          <p:cNvSpPr/>
          <p:nvPr/>
        </p:nvSpPr>
        <p:spPr>
          <a:xfrm>
            <a:off x="0" y="1156447"/>
            <a:ext cx="91870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opia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test facility will be constructed in Industrial Building 1, APS-TD, Fermilab. To save money, the proposed place is selected based on the proximity to the needed base infrastructure for a such test stand, including cryogenic, power, water and crane(s).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Minimum operating temperature of the facility is 1.8K for the magnet providing the background field and 4.2-4.5 K *(under discussion) for the test samples.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test pit cryostat should accommodate a dipole (cold mass) with maximum dimensions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Utopia"/>
              </a:rPr>
              <a:t>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=1.35 m and length of 2.5-3.0 m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maximum energy in the test field dipole should be &lt; 15MJ (under discussion)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maximum weight of the dipole cold mass should not exceed 25 t or  2x25 t with tooling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The test facility should be efficient and safe, minimizing the time for experiment preparation and no helium losses after quenches.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• Operational lifetime of the facility at  least 20 years.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4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8AAC-F7D3-0B46-931A-25FAF8E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Assumptions - Test Facility &amp;  FES requirements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7FEF2-AC51-DB45-A58E-6FC3F22A6607}"/>
              </a:ext>
            </a:extLst>
          </p:cNvPr>
          <p:cNvSpPr/>
          <p:nvPr/>
        </p:nvSpPr>
        <p:spPr>
          <a:xfrm>
            <a:off x="118335" y="1343929"/>
            <a:ext cx="8724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C5E39-D69F-1C4B-B61C-C1511B6BDC6B}"/>
              </a:ext>
            </a:extLst>
          </p:cNvPr>
          <p:cNvSpPr/>
          <p:nvPr/>
        </p:nvSpPr>
        <p:spPr>
          <a:xfrm>
            <a:off x="-43030" y="1166686"/>
            <a:ext cx="91870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main magnet cryostat includes  a Lambda plate and top plate assembly.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HTS test sample cryostat for  the magnet well with possibility to control the sample temperature to 1K in the region of 4.3 to 55 K. (under discussion)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Design and assembly a reliable Quench Monitoring and Protection systems  for the main dipole and testing samples.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Together with FES to design and manufacture appropriate SC transformer for test samples. The alternative option is to use high current  PS(s).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8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D8A8-E9B0-2B4B-9836-FEA778B2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Fermilab: VMTF and HFVMTF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79B24-F3C5-1042-A9A3-D9C551C6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3" y="6504214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189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43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31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20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509" algn="l" defTabSz="457189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Hi-lumi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B85F6-3DB8-EF46-B00D-A9DC33FC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1F470-5754-1D48-B168-34BF4272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5" y="1465524"/>
            <a:ext cx="3285428" cy="4380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2940B-EA05-4842-80D0-4F05940A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55923" y="1218338"/>
            <a:ext cx="4301911" cy="462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6AE60-5C3A-854F-9341-6B5C0D061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48" y="1218337"/>
            <a:ext cx="629264" cy="17343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9946EF-41F6-474B-ACBB-44E946B70E24}"/>
              </a:ext>
            </a:extLst>
          </p:cNvPr>
          <p:cNvCxnSpPr/>
          <p:nvPr/>
        </p:nvCxnSpPr>
        <p:spPr>
          <a:xfrm>
            <a:off x="1020948" y="4074240"/>
            <a:ext cx="670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66D2DD-DD91-664E-B211-353D56E64110}"/>
              </a:ext>
            </a:extLst>
          </p:cNvPr>
          <p:cNvCxnSpPr>
            <a:cxnSpLocks/>
          </p:cNvCxnSpPr>
          <p:nvPr/>
        </p:nvCxnSpPr>
        <p:spPr>
          <a:xfrm flipH="1">
            <a:off x="2508373" y="4074240"/>
            <a:ext cx="708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2044BF-9EB3-A64C-ABDE-12DFE7D48031}"/>
              </a:ext>
            </a:extLst>
          </p:cNvPr>
          <p:cNvCxnSpPr>
            <a:cxnSpLocks/>
          </p:cNvCxnSpPr>
          <p:nvPr/>
        </p:nvCxnSpPr>
        <p:spPr>
          <a:xfrm flipH="1">
            <a:off x="6920713" y="2190576"/>
            <a:ext cx="708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5031DE-4151-DA46-A7AB-14FE589E27D2}"/>
              </a:ext>
            </a:extLst>
          </p:cNvPr>
          <p:cNvCxnSpPr/>
          <p:nvPr/>
        </p:nvCxnSpPr>
        <p:spPr>
          <a:xfrm>
            <a:off x="5620888" y="2190576"/>
            <a:ext cx="670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A6CBF8-9428-194D-AA38-516855489998}"/>
              </a:ext>
            </a:extLst>
          </p:cNvPr>
          <p:cNvSpPr txBox="1"/>
          <p:nvPr/>
        </p:nvSpPr>
        <p:spPr>
          <a:xfrm>
            <a:off x="2706622" y="365580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0.6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36DE8-DEF8-4240-9146-28F908130295}"/>
              </a:ext>
            </a:extLst>
          </p:cNvPr>
          <p:cNvSpPr txBox="1"/>
          <p:nvPr/>
        </p:nvSpPr>
        <p:spPr>
          <a:xfrm>
            <a:off x="7101838" y="177500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1.3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88B20-46E7-C740-B43B-508DA597A1FE}"/>
              </a:ext>
            </a:extLst>
          </p:cNvPr>
          <p:cNvSpPr txBox="1"/>
          <p:nvPr/>
        </p:nvSpPr>
        <p:spPr>
          <a:xfrm>
            <a:off x="1447423" y="1056793"/>
            <a:ext cx="11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VMTF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5A5E0-1376-D741-927A-E09E3C2E962A}"/>
              </a:ext>
            </a:extLst>
          </p:cNvPr>
          <p:cNvSpPr txBox="1"/>
          <p:nvPr/>
        </p:nvSpPr>
        <p:spPr>
          <a:xfrm>
            <a:off x="7850294" y="1280858"/>
            <a:ext cx="11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HFVMTF</a:t>
            </a:r>
          </a:p>
        </p:txBody>
      </p:sp>
    </p:spTree>
    <p:extLst>
      <p:ext uri="{BB962C8B-B14F-4D97-AF65-F5344CB8AC3E}">
        <p14:creationId xmlns:p14="http://schemas.microsoft.com/office/powerpoint/2010/main" val="13452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848 L -0.00278 0.27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4B57-213D-BB4C-BC70-3565E9DF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A9F3D-BCF6-AF48-8F34-6CA108F5DAC8}"/>
              </a:ext>
            </a:extLst>
          </p:cNvPr>
          <p:cNvSpPr/>
          <p:nvPr/>
        </p:nvSpPr>
        <p:spPr>
          <a:xfrm>
            <a:off x="1" y="1156447"/>
            <a:ext cx="516367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opia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firsts tranche of money  are received from the Offices of FES and HEP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This project includes only the civil (pit) and the cryostat and top/lambda plates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 It was classified as GPP by Fermilab site DOE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Pit design is practically done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Needs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Bidding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Pit construction is expected late spring/early summer 20202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cryostat design is just starting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Utopia"/>
              </a:rPr>
              <a:t>The plan for this phase is to finish in July 2021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Utop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67DC2-AE77-A745-B563-5A26505FA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127" y="1317811"/>
            <a:ext cx="3504593" cy="47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3005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68728</TotalTime>
  <Words>1492</Words>
  <Application>Microsoft Macintosh PowerPoint</Application>
  <PresentationFormat>On-screen Show (4:3)</PresentationFormat>
  <Paragraphs>226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Franklin Gothic Book</vt:lpstr>
      <vt:lpstr>Franklin Gothic Medium</vt:lpstr>
      <vt:lpstr>Helvetica</vt:lpstr>
      <vt:lpstr>Utopia</vt:lpstr>
      <vt:lpstr>ATAP No Footer</vt:lpstr>
      <vt:lpstr>1_ATAP No Footer</vt:lpstr>
      <vt:lpstr>PowerPoint Presentation</vt:lpstr>
      <vt:lpstr>Outline</vt:lpstr>
      <vt:lpstr>PowerPoint Presentation</vt:lpstr>
      <vt:lpstr>Fermilab Site </vt:lpstr>
      <vt:lpstr>Current R&amp;D US Test Facilities</vt:lpstr>
      <vt:lpstr>Preliminary  Specifications - Test Facility </vt:lpstr>
      <vt:lpstr>Design Assumptions - Test Facility &amp;  FES requirements </vt:lpstr>
      <vt:lpstr>Fermilab: VMTF and HFVMTF</vt:lpstr>
      <vt:lpstr>Current Status</vt:lpstr>
      <vt:lpstr>Civil Construction Drawings</vt:lpstr>
      <vt:lpstr>Next Steps </vt:lpstr>
      <vt:lpstr>Quench Detection System GUI</vt:lpstr>
      <vt:lpstr>Specifications - Magnet </vt:lpstr>
      <vt:lpstr>PowerPoint Presentation</vt:lpstr>
      <vt:lpstr>Summary</vt:lpstr>
      <vt:lpstr>PowerPoint Presentation</vt:lpstr>
      <vt:lpstr>Fermilab VTF Summary</vt:lpstr>
      <vt:lpstr>New CERN  High Field Test Facility Proposal </vt:lpstr>
      <vt:lpstr>Project Structure </vt:lpstr>
      <vt:lpstr>Project schedule -  Magnet 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Gueorgui Velev</cp:lastModifiedBy>
  <cp:revision>733</cp:revision>
  <cp:lastPrinted>2019-11-06T14:22:03Z</cp:lastPrinted>
  <dcterms:created xsi:type="dcterms:W3CDTF">2015-07-10T17:44:33Z</dcterms:created>
  <dcterms:modified xsi:type="dcterms:W3CDTF">2019-11-06T20:18:47Z</dcterms:modified>
</cp:coreProperties>
</file>