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91" r:id="rId2"/>
    <p:sldId id="309" r:id="rId3"/>
    <p:sldId id="307" r:id="rId4"/>
    <p:sldId id="308" r:id="rId5"/>
    <p:sldId id="692" r:id="rId6"/>
    <p:sldId id="693" r:id="rId7"/>
    <p:sldId id="310" r:id="rId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4103" userDrawn="1">
          <p15:clr>
            <a:srgbClr val="A4A3A4"/>
          </p15:clr>
        </p15:guide>
        <p15:guide id="6" pos="221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1556" userDrawn="1">
          <p15:clr>
            <a:srgbClr val="A4A3A4"/>
          </p15:clr>
        </p15:guide>
        <p15:guide id="9" pos="2917" userDrawn="1">
          <p15:clr>
            <a:srgbClr val="A4A3A4"/>
          </p15:clr>
        </p15:guide>
        <p15:guide id="10" pos="2759" userDrawn="1">
          <p15:clr>
            <a:srgbClr val="A4A3A4"/>
          </p15:clr>
        </p15:guide>
        <p15:guide id="11" pos="2139" userDrawn="1">
          <p15:clr>
            <a:srgbClr val="A4A3A4"/>
          </p15:clr>
        </p15:guide>
        <p15:guide id="12" pos="1403" userDrawn="1">
          <p15:clr>
            <a:srgbClr val="A4A3A4"/>
          </p15:clr>
        </p15:guide>
        <p15:guide id="13" orient="horz" pos="1920" userDrawn="1">
          <p15:clr>
            <a:srgbClr val="A4A3A4"/>
          </p15:clr>
        </p15:guide>
        <p15:guide id="14" orient="horz" pos="758" userDrawn="1">
          <p15:clr>
            <a:srgbClr val="A4A3A4"/>
          </p15:clr>
        </p15:guide>
        <p15:guide id="15" orient="horz" pos="2723" userDrawn="1">
          <p15:clr>
            <a:srgbClr val="A4A3A4"/>
          </p15:clr>
        </p15:guide>
        <p15:guide id="16" orient="horz" pos="17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3399"/>
    <a:srgbClr val="203BE2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1"/>
    <p:restoredTop sz="85619" autoAdjust="0"/>
  </p:normalViewPr>
  <p:slideViewPr>
    <p:cSldViewPr snapToGrid="0" snapToObjects="1">
      <p:cViewPr varScale="1">
        <p:scale>
          <a:sx n="81" d="100"/>
          <a:sy n="81" d="100"/>
        </p:scale>
        <p:origin x="1890" y="108"/>
      </p:cViewPr>
      <p:guideLst>
        <p:guide orient="horz" pos="2560"/>
        <p:guide orient="horz" pos="1010"/>
        <p:guide orient="horz" pos="3630"/>
        <p:guide orient="horz" pos="2309"/>
        <p:guide pos="4103"/>
        <p:guide pos="221"/>
        <p:guide/>
        <p:guide pos="1556"/>
        <p:guide pos="2917"/>
        <p:guide pos="2759"/>
        <p:guide pos="2139"/>
        <p:guide pos="1403"/>
        <p:guide orient="horz" pos="1920"/>
        <p:guide orient="horz" pos="758"/>
        <p:guide orient="horz" pos="2723"/>
        <p:guide orient="horz" pos="17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18" y="1598138"/>
            <a:ext cx="5829970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868" y="2914987"/>
            <a:ext cx="4800266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44104" y="4767264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MDP Technology Roadmap Elements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14D7-8449-4DA0-9772-C31010F36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47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9000" y="914401"/>
            <a:ext cx="5940000" cy="3680222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57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2620" y="4878160"/>
            <a:ext cx="506526" cy="180975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7952" y="4878160"/>
            <a:ext cx="4695299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6688" y="190501"/>
            <a:ext cx="6506766" cy="435219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197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171451" y="728663"/>
            <a:ext cx="3154680" cy="2725341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19340" y="728663"/>
            <a:ext cx="3161537" cy="2725341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2024" y="3573826"/>
            <a:ext cx="3154107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19338" y="3573826"/>
            <a:ext cx="315467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52620" y="4878160"/>
            <a:ext cx="506526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7951" y="4878160"/>
            <a:ext cx="469658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6687" y="4878160"/>
            <a:ext cx="310754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1450" y="188814"/>
            <a:ext cx="65151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2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1450" y="728663"/>
            <a:ext cx="6504385" cy="379452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2165" y="407755"/>
            <a:ext cx="65151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52620" y="4878160"/>
            <a:ext cx="506526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7952" y="4878160"/>
            <a:ext cx="469658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6687" y="4878160"/>
            <a:ext cx="310754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4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2.jpeg" descr="20160714_001-2-Edit_blue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858001" cy="473529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0" y="3668953"/>
            <a:ext cx="6858000" cy="1066343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344092" y="3668953"/>
            <a:ext cx="6169820" cy="603791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342900" algn="ctr">
              <a:buSzTx/>
              <a:buFontTx/>
              <a:buNone/>
              <a:defRPr sz="1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685800" algn="ctr">
              <a:buSzTx/>
              <a:buFontTx/>
              <a:buNone/>
              <a:defRPr sz="1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1028700" algn="ctr">
              <a:buSzTx/>
              <a:buFontTx/>
              <a:buNone/>
              <a:defRPr sz="1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371600" algn="ctr">
              <a:buSzTx/>
              <a:buFontTx/>
              <a:buNone/>
              <a:defRPr sz="1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1637856"/>
            <a:ext cx="6858000" cy="1637857"/>
          </a:xfrm>
          <a:prstGeom prst="rect">
            <a:avLst/>
          </a:prstGeom>
          <a:solidFill>
            <a:srgbClr val="00395A">
              <a:alpha val="90000"/>
            </a:srgbClr>
          </a:solidFill>
          <a:ln>
            <a:solidFill>
              <a:srgbClr val="4A7EBB"/>
            </a:solidFill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57" name="Shape 57"/>
          <p:cNvSpPr>
            <a:spLocks noGrp="1"/>
          </p:cNvSpPr>
          <p:nvPr>
            <p:ph type="body" sz="half" idx="13"/>
          </p:nvPr>
        </p:nvSpPr>
        <p:spPr>
          <a:xfrm>
            <a:off x="344091" y="1904236"/>
            <a:ext cx="6169820" cy="1181101"/>
          </a:xfrm>
          <a:prstGeom prst="rect">
            <a:avLst/>
          </a:prstGeom>
        </p:spPr>
        <p:txBody>
          <a:bodyPr anchor="ctr"/>
          <a:lstStyle/>
          <a:p>
            <a:pPr marL="0" lvl="0" indent="0" algn="ctr">
              <a:spcBef>
                <a:spcPts val="600"/>
              </a:spcBef>
              <a:buSzTx/>
              <a:buFontTx/>
              <a:buNone/>
              <a:defRPr sz="3600">
                <a:solidFill>
                  <a:srgbClr val="FFFFFF"/>
                </a:solidFill>
              </a:defRPr>
            </a:pPr>
            <a:r>
              <a:rPr lang="en-US"/>
              <a:t>Click to edit Master text styles</a:t>
            </a:r>
          </a:p>
        </p:txBody>
      </p:sp>
      <p:pic>
        <p:nvPicPr>
          <p:cNvPr id="58" name="image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3" y="139979"/>
            <a:ext cx="2131754" cy="7653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23112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7"/>
          <p:cNvGrpSpPr/>
          <p:nvPr/>
        </p:nvGrpSpPr>
        <p:grpSpPr>
          <a:xfrm>
            <a:off x="-119040" y="-106972"/>
            <a:ext cx="7086098" cy="5353495"/>
            <a:chOff x="0" y="0"/>
            <a:chExt cx="9448129" cy="7137992"/>
          </a:xfrm>
        </p:grpSpPr>
        <p:grpSp>
          <p:nvGrpSpPr>
            <p:cNvPr id="103" name="Group 103"/>
            <p:cNvGrpSpPr/>
            <p:nvPr/>
          </p:nvGrpSpPr>
          <p:grpSpPr>
            <a:xfrm>
              <a:off x="626526" y="7015877"/>
              <a:ext cx="8217866" cy="122116"/>
              <a:chOff x="0" y="0"/>
              <a:chExt cx="8217865" cy="122115"/>
            </a:xfrm>
          </p:grpSpPr>
          <p:sp>
            <p:nvSpPr>
              <p:cNvPr id="95" name="Shape 95"/>
              <p:cNvSpPr/>
              <p:nvPr/>
            </p:nvSpPr>
            <p:spPr>
              <a:xfrm flipH="1">
                <a:off x="-1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821786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grpSp>
            <p:nvGrpSpPr>
              <p:cNvPr id="99" name="Group 99"/>
              <p:cNvGrpSpPr/>
              <p:nvPr/>
            </p:nvGrpSpPr>
            <p:grpSpPr>
              <a:xfrm>
                <a:off x="5247194" y="0"/>
                <a:ext cx="457201" cy="122116"/>
                <a:chOff x="0" y="0"/>
                <a:chExt cx="457200" cy="122115"/>
              </a:xfrm>
            </p:grpSpPr>
            <p:sp>
              <p:nvSpPr>
                <p:cNvPr id="97" name="Shape 97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98" name="Shape 98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 sz="1350"/>
                </a:p>
              </p:txBody>
            </p:sp>
          </p:grpSp>
          <p:grpSp>
            <p:nvGrpSpPr>
              <p:cNvPr id="102" name="Group 102"/>
              <p:cNvGrpSpPr/>
              <p:nvPr/>
            </p:nvGrpSpPr>
            <p:grpSpPr>
              <a:xfrm>
                <a:off x="2503993" y="0"/>
                <a:ext cx="457201" cy="122116"/>
                <a:chOff x="0" y="0"/>
                <a:chExt cx="457200" cy="122115"/>
              </a:xfrm>
            </p:grpSpPr>
            <p:sp>
              <p:nvSpPr>
                <p:cNvPr id="100" name="Shape 100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101" name="Shape 101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 sz="1350"/>
                </a:p>
              </p:txBody>
            </p:sp>
          </p:grpSp>
        </p:grpSp>
        <p:grpSp>
          <p:nvGrpSpPr>
            <p:cNvPr id="112" name="Group 112"/>
            <p:cNvGrpSpPr/>
            <p:nvPr/>
          </p:nvGrpSpPr>
          <p:grpSpPr>
            <a:xfrm>
              <a:off x="626526" y="0"/>
              <a:ext cx="8217866" cy="122116"/>
              <a:chOff x="0" y="0"/>
              <a:chExt cx="8217865" cy="122115"/>
            </a:xfrm>
          </p:grpSpPr>
          <p:sp>
            <p:nvSpPr>
              <p:cNvPr id="104" name="Shape 104"/>
              <p:cNvSpPr/>
              <p:nvPr/>
            </p:nvSpPr>
            <p:spPr>
              <a:xfrm flipH="1">
                <a:off x="-1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821786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grpSp>
            <p:nvGrpSpPr>
              <p:cNvPr id="108" name="Group 108"/>
              <p:cNvGrpSpPr/>
              <p:nvPr/>
            </p:nvGrpSpPr>
            <p:grpSpPr>
              <a:xfrm>
                <a:off x="5247194" y="0"/>
                <a:ext cx="457201" cy="122116"/>
                <a:chOff x="0" y="0"/>
                <a:chExt cx="457200" cy="122115"/>
              </a:xfrm>
            </p:grpSpPr>
            <p:sp>
              <p:nvSpPr>
                <p:cNvPr id="106" name="Shape 106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107" name="Shape 107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 sz="1350"/>
                </a:p>
              </p:txBody>
            </p:sp>
          </p:grpSp>
          <p:grpSp>
            <p:nvGrpSpPr>
              <p:cNvPr id="111" name="Group 111"/>
              <p:cNvGrpSpPr/>
              <p:nvPr/>
            </p:nvGrpSpPr>
            <p:grpSpPr>
              <a:xfrm>
                <a:off x="2503993" y="0"/>
                <a:ext cx="457201" cy="122116"/>
                <a:chOff x="0" y="0"/>
                <a:chExt cx="457200" cy="122115"/>
              </a:xfrm>
            </p:grpSpPr>
            <p:sp>
              <p:nvSpPr>
                <p:cNvPr id="109" name="Shape 109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110" name="Shape 110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 sz="1350"/>
                </a:p>
              </p:txBody>
            </p:sp>
          </p:grpSp>
        </p:grpSp>
        <p:grpSp>
          <p:nvGrpSpPr>
            <p:cNvPr id="119" name="Group 119"/>
            <p:cNvGrpSpPr/>
            <p:nvPr/>
          </p:nvGrpSpPr>
          <p:grpSpPr>
            <a:xfrm>
              <a:off x="0" y="1285059"/>
              <a:ext cx="122751" cy="5029135"/>
              <a:chOff x="0" y="0"/>
              <a:chExt cx="122750" cy="5029134"/>
            </a:xfrm>
          </p:grpSpPr>
          <p:sp>
            <p:nvSpPr>
              <p:cNvPr id="113" name="Shape 113"/>
              <p:cNvSpPr/>
              <p:nvPr/>
            </p:nvSpPr>
            <p:spPr>
              <a:xfrm flipH="1" flipV="1">
                <a:off x="635" y="-1"/>
                <a:ext cx="122116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14" name="Shape 114"/>
              <p:cNvSpPr/>
              <p:nvPr/>
            </p:nvSpPr>
            <p:spPr>
              <a:xfrm flipH="1">
                <a:off x="635" y="457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15" name="Shape 115"/>
              <p:cNvSpPr/>
              <p:nvPr/>
            </p:nvSpPr>
            <p:spPr>
              <a:xfrm flipH="1">
                <a:off x="635" y="5029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16" name="Shape 116"/>
              <p:cNvSpPr/>
              <p:nvPr/>
            </p:nvSpPr>
            <p:spPr>
              <a:xfrm flipH="1">
                <a:off x="0" y="2933216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17" name="Shape 117"/>
              <p:cNvSpPr/>
              <p:nvPr/>
            </p:nvSpPr>
            <p:spPr>
              <a:xfrm flipH="1">
                <a:off x="0" y="2537015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18" name="Shape 118"/>
              <p:cNvSpPr/>
              <p:nvPr/>
            </p:nvSpPr>
            <p:spPr>
              <a:xfrm flipH="1">
                <a:off x="0" y="4631449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</p:grpSp>
        <p:grpSp>
          <p:nvGrpSpPr>
            <p:cNvPr id="126" name="Group 126"/>
            <p:cNvGrpSpPr/>
            <p:nvPr/>
          </p:nvGrpSpPr>
          <p:grpSpPr>
            <a:xfrm>
              <a:off x="9325378" y="1285059"/>
              <a:ext cx="122752" cy="5029135"/>
              <a:chOff x="0" y="0"/>
              <a:chExt cx="122750" cy="5029134"/>
            </a:xfrm>
          </p:grpSpPr>
          <p:sp>
            <p:nvSpPr>
              <p:cNvPr id="120" name="Shape 120"/>
              <p:cNvSpPr/>
              <p:nvPr/>
            </p:nvSpPr>
            <p:spPr>
              <a:xfrm flipH="1" flipV="1">
                <a:off x="635" y="-1"/>
                <a:ext cx="122116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21" name="Shape 121"/>
              <p:cNvSpPr/>
              <p:nvPr/>
            </p:nvSpPr>
            <p:spPr>
              <a:xfrm flipH="1">
                <a:off x="635" y="457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22" name="Shape 122"/>
              <p:cNvSpPr/>
              <p:nvPr/>
            </p:nvSpPr>
            <p:spPr>
              <a:xfrm flipH="1">
                <a:off x="635" y="5029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23" name="Shape 123"/>
              <p:cNvSpPr/>
              <p:nvPr/>
            </p:nvSpPr>
            <p:spPr>
              <a:xfrm flipH="1">
                <a:off x="0" y="2933216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24" name="Shape 124"/>
              <p:cNvSpPr/>
              <p:nvPr/>
            </p:nvSpPr>
            <p:spPr>
              <a:xfrm flipH="1">
                <a:off x="0" y="2537015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25" name="Shape 125"/>
              <p:cNvSpPr/>
              <p:nvPr/>
            </p:nvSpPr>
            <p:spPr>
              <a:xfrm flipH="1">
                <a:off x="0" y="4631449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350"/>
              </a:p>
            </p:txBody>
          </p:sp>
        </p:grpSp>
      </p:grpSp>
      <p:sp>
        <p:nvSpPr>
          <p:cNvPr id="128" name="Shape 128"/>
          <p:cNvSpPr/>
          <p:nvPr/>
        </p:nvSpPr>
        <p:spPr>
          <a:xfrm>
            <a:off x="345" y="4742831"/>
            <a:ext cx="6874649" cy="40957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34281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/>
          </a:p>
        </p:txBody>
      </p:sp>
      <p:pic>
        <p:nvPicPr>
          <p:cNvPr id="129" name="image1.png" descr="RGB_White-Seal_White-Mark_SC_Horizontal–400dpi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2" y="4843396"/>
            <a:ext cx="1177851" cy="19771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0" y="0"/>
            <a:ext cx="6858001" cy="857250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1454825" y="-9525"/>
            <a:ext cx="5403175" cy="85725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/>
          <a:lstStyle>
            <a:lvl1pPr marL="46622" indent="-46622">
              <a:defRPr sz="1800"/>
            </a:lvl1pPr>
            <a:lvl2pPr marL="529936" indent="-187036"/>
            <a:lvl3pPr marL="833933" indent="-148133">
              <a:defRPr sz="1500"/>
            </a:lvl3pPr>
            <a:lvl4pPr marL="1131570" indent="-102870">
              <a:defRPr sz="1350"/>
            </a:lvl4pPr>
            <a:lvl5pPr marL="1474470" indent="-10287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6328908" y="4817507"/>
            <a:ext cx="186192" cy="1733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4" name="image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8" y="35487"/>
            <a:ext cx="1341536" cy="48161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 flipV="1">
            <a:off x="1433215" y="65009"/>
            <a:ext cx="1" cy="727367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01799401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5725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7597" y="4767264"/>
            <a:ext cx="3875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19040" y="-106972"/>
            <a:ext cx="7085621" cy="5353494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347" y="4742833"/>
            <a:ext cx="6874649" cy="4095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2" y="4843398"/>
            <a:ext cx="1177851" cy="1977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F475D-28E3-3F43-A56C-54FEC4A97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1272" y="4800205"/>
            <a:ext cx="285183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MDP Technology Roadmap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  <p:sldLayoutId id="214748368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321040" y="3452052"/>
            <a:ext cx="6169820" cy="52432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800"/>
            </a:pPr>
            <a:r>
              <a:rPr lang="en-US" dirty="0"/>
              <a:t>Steve Krave, FNAL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800"/>
            </a:pPr>
            <a:r>
              <a:rPr lang="en-US" dirty="0"/>
              <a:t>Tengming Shen, LBNL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800"/>
            </a:pPr>
            <a:r>
              <a:rPr lang="en-US" dirty="0"/>
              <a:t>10/31/2019</a:t>
            </a:r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344092" y="1736694"/>
            <a:ext cx="616982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2400" dirty="0"/>
              <a:t>Insulation Systems and Technology R&amp;D for FY20-22</a:t>
            </a:r>
          </a:p>
        </p:txBody>
      </p:sp>
      <p:pic>
        <p:nvPicPr>
          <p:cNvPr id="146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5219" y="4549573"/>
            <a:ext cx="952501" cy="603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Charges from US MDP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2" y="1125627"/>
            <a:ext cx="4850802" cy="33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01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goals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35872" y="970014"/>
          <a:ext cx="6147533" cy="3635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Tasks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Rationales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FY20 Q1/Q2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FY20</a:t>
                      </a:r>
                      <a:r>
                        <a:rPr lang="en-US" sz="1200" b="1" cap="none" spc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Q3/Q4</a:t>
                      </a:r>
                      <a:endParaRPr lang="en-US" sz="12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FY21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FY22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1.</a:t>
                      </a:r>
                      <a:r>
                        <a:rPr lang="en-US" sz="900" b="1" baseline="0" dirty="0"/>
                        <a:t> Thermoplastics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900" b="1" dirty="0"/>
                        <a:t>Pros: High toughness and high</a:t>
                      </a:r>
                      <a:r>
                        <a:rPr lang="en-US" sz="900" b="1" baseline="0" dirty="0"/>
                        <a:t> radiation toughness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900" b="1" baseline="0" dirty="0"/>
                        <a:t>Cons: (1) High viscosity and high processing temperature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Materials properties assessment: (1) CTE; (2) Shrinkage during cure.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Materials properties assessment: (3) Compression modulus and strength. (4) Shear strength.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rgbClr val="322CFF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Decision point: </a:t>
                      </a: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Testing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Thermoplastics on CCT Nb</a:t>
                      </a:r>
                      <a:r>
                        <a:rPr lang="en-US" sz="900" b="1" i="0" u="none" strike="noStrike" cap="none" spc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3</a:t>
                      </a: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Sn subscale magnet (SM)?</a:t>
                      </a:r>
                    </a:p>
                    <a:p>
                      <a:pPr algn="ctr"/>
                      <a:endParaRPr lang="en-US" sz="900" b="1" dirty="0"/>
                    </a:p>
                  </a:txBody>
                  <a:tcPr marL="68580" marR="68580"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 rowSpan="4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2. High toughness</a:t>
                      </a:r>
                      <a:r>
                        <a:rPr lang="en-US" sz="900" b="1" baseline="0" dirty="0"/>
                        <a:t> resins with CTD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 rowSpan="4">
                  <a:txBody>
                    <a:bodyPr/>
                    <a:lstStyle/>
                    <a:p>
                      <a:pPr marL="285750" indent="-285750" algn="ctr">
                        <a:buFont typeface="Arial" charset="0"/>
                        <a:buChar char="•"/>
                      </a:pPr>
                      <a:r>
                        <a:rPr lang="en-US" sz="900" b="1" baseline="0" dirty="0"/>
                        <a:t>Investigate high toughness epoxy system besides NHMFL mix-61.</a:t>
                      </a:r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r>
                        <a:rPr lang="en-US" sz="900" b="1" baseline="0" dirty="0"/>
                        <a:t>Support small business to develop and verify new products.</a:t>
                      </a:r>
                    </a:p>
                    <a:p>
                      <a:pPr marL="285750" marR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900" b="1" dirty="0"/>
                        <a:t>Supplement</a:t>
                      </a:r>
                      <a:r>
                        <a:rPr lang="en-US" sz="900" b="1" baseline="0" dirty="0"/>
                        <a:t> funding from SBIR.</a:t>
                      </a:r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endParaRPr lang="en-US" sz="900" b="1" dirty="0"/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Engage CTD</a:t>
                      </a:r>
                      <a:r>
                        <a:rPr lang="en-US" sz="900" b="1" baseline="0" dirty="0"/>
                        <a:t> materials testing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Franklin Gothic Boo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rgbClr val="322CFF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Decision point: </a:t>
                      </a:r>
                      <a:r>
                        <a:rPr lang="en-US" sz="900" b="1" dirty="0"/>
                        <a:t>Down selections and testing the</a:t>
                      </a:r>
                      <a:r>
                        <a:rPr lang="en-US" sz="900" b="1" baseline="0" dirty="0"/>
                        <a:t> best formulation on large size magnets.</a:t>
                      </a:r>
                    </a:p>
                    <a:p>
                      <a:pPr algn="ctr"/>
                      <a:endParaRPr lang="en-US" sz="900" b="1" baseline="0" dirty="0"/>
                    </a:p>
                    <a:p>
                      <a:pPr algn="ctr"/>
                      <a:r>
                        <a:rPr lang="en-US" sz="900" b="1" baseline="0" dirty="0"/>
                        <a:t>Radiation tests.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Cable and CCT mandrel fabrications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Testing CTD701x (not an epoxy) on CCT Nb</a:t>
                      </a:r>
                      <a:r>
                        <a:rPr lang="en-US" sz="900" b="1" i="0" u="none" strike="noStrike" cap="none" spc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3</a:t>
                      </a: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Sn SM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Franklin Gothic Boo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Testing second formulation on CCT Nb</a:t>
                      </a:r>
                      <a:r>
                        <a:rPr lang="en-US" sz="900" b="1" i="0" u="none" strike="noStrike" cap="none" spc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3</a:t>
                      </a: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Sn SM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Franklin Gothic Boo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Testing third formulation on CCT Nb</a:t>
                      </a:r>
                      <a:r>
                        <a:rPr lang="en-US" sz="900" b="1" i="0" u="none" strike="noStrike" cap="none" spc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3</a:t>
                      </a: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Sn SM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3068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68" y="0"/>
            <a:ext cx="5472332" cy="857250"/>
          </a:xfrm>
        </p:spPr>
        <p:txBody>
          <a:bodyPr/>
          <a:lstStyle/>
          <a:p>
            <a:r>
              <a:rPr lang="en-US" dirty="0"/>
              <a:t>Tasks and goals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5321" y="903467"/>
          <a:ext cx="6421230" cy="3734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3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3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1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Tasks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Rationales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FY20 Q1/Q2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FY20</a:t>
                      </a:r>
                      <a:r>
                        <a:rPr lang="en-US" sz="1200" b="1" cap="none" spc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Q3/Q4</a:t>
                      </a:r>
                      <a:endParaRPr lang="en-US" sz="12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FY21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FY22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3. High specific heat, low CTE</a:t>
                      </a:r>
                      <a:r>
                        <a:rPr lang="en-US" sz="900" b="1" baseline="0" dirty="0"/>
                        <a:t> </a:t>
                      </a:r>
                      <a:r>
                        <a:rPr lang="en-US" sz="900" b="1" dirty="0"/>
                        <a:t>Gd</a:t>
                      </a:r>
                      <a:r>
                        <a:rPr lang="en-US" sz="900" b="1" baseline="-25000" dirty="0"/>
                        <a:t>2</a:t>
                      </a:r>
                      <a:r>
                        <a:rPr lang="en-US" sz="900" b="1" dirty="0"/>
                        <a:t>O</a:t>
                      </a:r>
                      <a:r>
                        <a:rPr lang="en-US" sz="900" b="1" baseline="-25000" dirty="0"/>
                        <a:t>3</a:t>
                      </a:r>
                      <a:r>
                        <a:rPr lang="en-US" sz="900" b="1" dirty="0"/>
                        <a:t> nanoparticles</a:t>
                      </a:r>
                      <a:r>
                        <a:rPr lang="en-US" sz="900" b="1" baseline="0" dirty="0"/>
                        <a:t> filled epoxy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charset="0"/>
                        <a:buChar char="•"/>
                      </a:pPr>
                      <a:r>
                        <a:rPr lang="en-US" sz="900" b="1" dirty="0"/>
                        <a:t>Stress management for epoxy,</a:t>
                      </a:r>
                      <a:r>
                        <a:rPr lang="en-US" sz="900" b="1" baseline="0" dirty="0"/>
                        <a:t> especially those neat resin areas between strands within Rutherford cables.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Ten turn</a:t>
                      </a:r>
                      <a:r>
                        <a:rPr lang="en-US" sz="900" b="1" baseline="0" dirty="0"/>
                        <a:t> 3D-printed CCT mandrel potting tests.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rgbClr val="322CFF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Decision point: </a:t>
                      </a: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Testing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this approach on CCT Nb</a:t>
                      </a:r>
                      <a:r>
                        <a:rPr lang="en-US" sz="900" b="1" i="0" u="none" strike="noStrike" cap="none" spc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3</a:t>
                      </a: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Sn subscale magnet (SM)?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. Understand epoxy failure with advanced diagnostics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Understanding characteristic events, feeding into modeling and machine learning models 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charset="0"/>
                        <a:buChar char="•"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Four cable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 stack short beam shear.</a:t>
                      </a:r>
                    </a:p>
                    <a:p>
                      <a:pPr marL="171450" indent="-171450" algn="ctr">
                        <a:buFont typeface="Arial" charset="0"/>
                        <a:buChar char="•"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S-2/fiber epoxy short beam shear.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S-2/fiber epoxy compression/shear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9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65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5. Improve epoxy resin and Nb</a:t>
                      </a:r>
                      <a:r>
                        <a:rPr lang="en-US" sz="900" b="1" i="0" u="none" strike="noStrike" cap="none" spc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3</a:t>
                      </a: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Sn QA/QC  and processing controls </a:t>
                      </a:r>
                    </a:p>
                    <a:p>
                      <a:pPr algn="ctr"/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Understand impacts such as temperature gradient,</a:t>
                      </a:r>
                      <a:r>
                        <a:rPr lang="en-US" sz="900" b="1" baseline="0" dirty="0"/>
                        <a:t> shelf life, and moisture control </a:t>
                      </a:r>
                      <a:r>
                        <a:rPr lang="en-US" sz="900" b="1" i="1" baseline="0" dirty="0"/>
                        <a:t>etc</a:t>
                      </a:r>
                      <a:r>
                        <a:rPr lang="en-US" sz="900" b="1" baseline="0" dirty="0"/>
                        <a:t>. on properties of epoxy.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Effects of curing</a:t>
                      </a:r>
                      <a:r>
                        <a:rPr lang="en-US" sz="900" b="1" baseline="0" dirty="0"/>
                        <a:t> temperature on compression properties and </a:t>
                      </a:r>
                      <a:r>
                        <a:rPr lang="en-US" sz="900" b="1" i="1" baseline="0" dirty="0"/>
                        <a:t>T</a:t>
                      </a:r>
                      <a:r>
                        <a:rPr lang="en-US" sz="900" b="1" baseline="-25000" dirty="0"/>
                        <a:t>g</a:t>
                      </a:r>
                      <a:r>
                        <a:rPr lang="en-US" sz="900" b="1" baseline="0" dirty="0"/>
                        <a:t> </a:t>
                      </a:r>
                      <a:r>
                        <a:rPr lang="en-US" sz="900" b="1" i="1" baseline="0" dirty="0"/>
                        <a:t>etc</a:t>
                      </a:r>
                      <a:r>
                        <a:rPr lang="en-US" sz="900" b="1" baseline="0" dirty="0"/>
                        <a:t>.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Effects of moisture control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Franklin Gothic Book"/>
                        </a:rPr>
                        <a:t>Effects of shelf lives of epoxy components.</a:t>
                      </a:r>
                    </a:p>
                    <a:p>
                      <a:pPr algn="ctr"/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95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6. Nb</a:t>
                      </a:r>
                      <a:r>
                        <a:rPr lang="en-US" sz="900" b="1" baseline="-25000" dirty="0"/>
                        <a:t>3</a:t>
                      </a:r>
                      <a:r>
                        <a:rPr lang="en-US" sz="900" b="1" dirty="0"/>
                        <a:t>Sn Rutherford cable Insulation</a:t>
                      </a:r>
                      <a:r>
                        <a:rPr lang="en-US" sz="900" b="1" baseline="0" dirty="0"/>
                        <a:t> materials 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What are alternative</a:t>
                      </a:r>
                      <a:r>
                        <a:rPr lang="en-US" sz="900" b="1" baseline="0" dirty="0"/>
                        <a:t> insulation systems and how will they affect quench training? </a:t>
                      </a:r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8954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90418A-1CDF-455B-A818-AF13A177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A7EF3-861E-493E-89D7-DAADFE9E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1" y="1200151"/>
            <a:ext cx="3921227" cy="3394472"/>
          </a:xfrm>
        </p:spPr>
        <p:txBody>
          <a:bodyPr>
            <a:normAutofit/>
          </a:bodyPr>
          <a:lstStyle/>
          <a:p>
            <a:r>
              <a:rPr lang="en-US" sz="1500" dirty="0"/>
              <a:t>Insulation Systems, Epoxies and Resins</a:t>
            </a:r>
          </a:p>
          <a:p>
            <a:pPr lvl="1"/>
            <a:r>
              <a:rPr lang="en-US" sz="1350" dirty="0"/>
              <a:t>Targeting the interfaces that lead to training and limit magnet performance</a:t>
            </a:r>
          </a:p>
          <a:p>
            <a:pPr lvl="2"/>
            <a:r>
              <a:rPr lang="en-US" sz="1200" dirty="0"/>
              <a:t>Understand Behavior</a:t>
            </a:r>
          </a:p>
          <a:p>
            <a:pPr lvl="2"/>
            <a:r>
              <a:rPr lang="en-US" sz="1200" dirty="0"/>
              <a:t>Understand Variables</a:t>
            </a:r>
          </a:p>
          <a:p>
            <a:pPr lvl="2"/>
            <a:r>
              <a:rPr lang="en-US" sz="1200" dirty="0"/>
              <a:t>Develop controls</a:t>
            </a:r>
          </a:p>
          <a:p>
            <a:r>
              <a:rPr lang="en-US" sz="1500" dirty="0"/>
              <a:t>Tooling and Coatings</a:t>
            </a:r>
          </a:p>
          <a:p>
            <a:pPr lvl="1"/>
            <a:r>
              <a:rPr lang="en-US" sz="1350" dirty="0"/>
              <a:t>High Temperature compatible process developments</a:t>
            </a:r>
          </a:p>
          <a:p>
            <a:pPr lvl="1"/>
            <a:r>
              <a:rPr lang="en-US" sz="1350" dirty="0"/>
              <a:t>Co-developed with sample fabrication</a:t>
            </a:r>
          </a:p>
          <a:p>
            <a:r>
              <a:rPr lang="en-US" sz="1500" dirty="0"/>
              <a:t>Off Project Work</a:t>
            </a:r>
          </a:p>
          <a:p>
            <a:pPr lvl="1"/>
            <a:r>
              <a:rPr lang="en-US" sz="1350" dirty="0"/>
              <a:t>CTD SBIR</a:t>
            </a:r>
          </a:p>
          <a:p>
            <a:pPr lvl="1"/>
            <a:r>
              <a:rPr lang="en-US" sz="1350" dirty="0"/>
              <a:t>AUP Studies and QC?</a:t>
            </a:r>
            <a:endParaRPr lang="en-US" sz="2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DACCA-B6E3-4D45-81A3-D87A05FC1E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6BBDC-573F-4B56-B65E-10CD42B75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557" y="1200151"/>
            <a:ext cx="2112447" cy="1582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62EBFF-45FC-4217-A015-86C33637C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557" y="2897386"/>
            <a:ext cx="2102676" cy="1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539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839628-724F-495A-A530-9D6BFAB2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785220-A8D9-4260-A8DE-9A40999A8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1" y="1200151"/>
            <a:ext cx="394335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Continue development of thermoplastic resins</a:t>
            </a:r>
          </a:p>
          <a:p>
            <a:pPr lvl="1"/>
            <a:r>
              <a:rPr lang="en-US" dirty="0"/>
              <a:t>Re-design system for 8” ten stack system</a:t>
            </a:r>
          </a:p>
          <a:p>
            <a:pPr lvl="1"/>
            <a:r>
              <a:rPr lang="en-US" dirty="0"/>
              <a:t>Test ULTEM, PEEK, HDPE</a:t>
            </a:r>
          </a:p>
          <a:p>
            <a:r>
              <a:rPr lang="en-US" dirty="0"/>
              <a:t>Demonstrate Low CTE Resin on Nb3Sn</a:t>
            </a:r>
          </a:p>
          <a:p>
            <a:pPr lvl="1"/>
            <a:r>
              <a:rPr lang="en-US" dirty="0"/>
              <a:t>Improve adhesion to conductor</a:t>
            </a:r>
          </a:p>
          <a:p>
            <a:pPr lvl="1"/>
            <a:r>
              <a:rPr lang="en-US" dirty="0"/>
              <a:t>Define behavior relationships</a:t>
            </a:r>
          </a:p>
          <a:p>
            <a:pPr lvl="1"/>
            <a:r>
              <a:rPr lang="en-US" dirty="0"/>
              <a:t>Cable washing and etching</a:t>
            </a:r>
          </a:p>
          <a:p>
            <a:pPr lvl="1"/>
            <a:r>
              <a:rPr lang="en-US" dirty="0"/>
              <a:t>Oxidizing/reducing reaction environment</a:t>
            </a:r>
          </a:p>
          <a:p>
            <a:r>
              <a:rPr lang="en-US" dirty="0"/>
              <a:t>(Re)Develop Further testing, processing, and QA/QC capabilities</a:t>
            </a:r>
          </a:p>
          <a:p>
            <a:pPr lvl="1"/>
            <a:r>
              <a:rPr lang="en-US" dirty="0"/>
              <a:t>Fracture Toughness</a:t>
            </a:r>
          </a:p>
          <a:p>
            <a:pPr lvl="1"/>
            <a:r>
              <a:rPr lang="en-US" dirty="0"/>
              <a:t>Robust CTE</a:t>
            </a:r>
          </a:p>
          <a:p>
            <a:pPr lvl="1"/>
            <a:r>
              <a:rPr lang="en-US" dirty="0"/>
              <a:t>DSC</a:t>
            </a:r>
          </a:p>
          <a:p>
            <a:pPr lvl="1"/>
            <a:r>
              <a:rPr lang="en-US" dirty="0"/>
              <a:t>FTIR</a:t>
            </a:r>
          </a:p>
          <a:p>
            <a:pPr lvl="1"/>
            <a:r>
              <a:rPr lang="en-US" dirty="0"/>
              <a:t>Epoxy Handling equipment at MDTL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BF0E5-A2BF-4F69-A4E0-D5F414D955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F20245-9DB7-4100-B480-C7C6A4C0E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615" y="881866"/>
            <a:ext cx="1572959" cy="22364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9E314E-5391-4C3A-8B15-461142B3C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396" y="3152468"/>
            <a:ext cx="2093396" cy="155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814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D3B0-BF62-418E-9C24-F217EBAE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(FY 2020-2023)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7A5C7-A217-48EC-9DAF-04424CF945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2FA87D-7BB3-4B6F-9BCB-470EA6A507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3124" y="1257176"/>
          <a:ext cx="6260688" cy="38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5172">
                  <a:extLst>
                    <a:ext uri="{9D8B030D-6E8A-4147-A177-3AD203B41FA5}">
                      <a16:colId xmlns:a16="http://schemas.microsoft.com/office/drawing/2014/main" val="3877332620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2020 Q1/2</a:t>
                      </a:r>
                    </a:p>
                  </a:txBody>
                  <a:tcPr marL="51435" marR="51435" marT="25718" marB="25718">
                    <a:solidFill>
                      <a:srgbClr val="66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2020 Q3/4</a:t>
                      </a:r>
                    </a:p>
                  </a:txBody>
                  <a:tcPr marL="51435" marR="51435" marT="25718" marB="25718">
                    <a:solidFill>
                      <a:srgbClr val="66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2021</a:t>
                      </a:r>
                      <a:r>
                        <a:rPr lang="en-US" sz="1100" baseline="0" dirty="0"/>
                        <a:t> Q1/2</a:t>
                      </a:r>
                      <a:endParaRPr lang="en-US" sz="1100" dirty="0"/>
                    </a:p>
                  </a:txBody>
                  <a:tcPr marL="51435" marR="51435" marT="25718" marB="25718">
                    <a:solidFill>
                      <a:srgbClr val="66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2021 Q3/4</a:t>
                      </a:r>
                    </a:p>
                  </a:txBody>
                  <a:tcPr marL="51435" marR="51435" marT="25718" marB="25718">
                    <a:solidFill>
                      <a:srgbClr val="66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2022</a:t>
                      </a:r>
                    </a:p>
                  </a:txBody>
                  <a:tcPr marL="51435" marR="51435" marT="25718" marB="25718">
                    <a:solidFill>
                      <a:srgbClr val="66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2023</a:t>
                      </a:r>
                    </a:p>
                  </a:txBody>
                  <a:tcPr marL="51435" marR="51435" marT="25718" marB="25718">
                    <a:solidFill>
                      <a:srgbClr val="66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AutoShape 1">
            <a:extLst>
              <a:ext uri="{FF2B5EF4-FFF2-40B4-BE49-F238E27FC236}">
                <a16:creationId xmlns:a16="http://schemas.microsoft.com/office/drawing/2014/main" id="{695AED00-25FF-4052-91F6-F83166C42505}"/>
              </a:ext>
            </a:extLst>
          </p:cNvPr>
          <p:cNvSpPr>
            <a:spLocks/>
          </p:cNvSpPr>
          <p:nvPr/>
        </p:nvSpPr>
        <p:spPr bwMode="auto">
          <a:xfrm flipH="1">
            <a:off x="205741" y="1535321"/>
            <a:ext cx="991772" cy="352776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lnSpc>
                <a:spcPts val="844"/>
              </a:lnSpc>
            </a:pPr>
            <a:r>
              <a:rPr lang="en-US" sz="788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Demonstrate Thermoplastic on Nb3Sn Cable</a:t>
            </a:r>
          </a:p>
        </p:txBody>
      </p:sp>
      <p:sp>
        <p:nvSpPr>
          <p:cNvPr id="12" name="AutoShape 1">
            <a:extLst>
              <a:ext uri="{FF2B5EF4-FFF2-40B4-BE49-F238E27FC236}">
                <a16:creationId xmlns:a16="http://schemas.microsoft.com/office/drawing/2014/main" id="{99B59B2E-A78B-433B-83F6-1307FD9B1D4B}"/>
              </a:ext>
            </a:extLst>
          </p:cNvPr>
          <p:cNvSpPr>
            <a:spLocks/>
          </p:cNvSpPr>
          <p:nvPr/>
        </p:nvSpPr>
        <p:spPr bwMode="auto">
          <a:xfrm flipH="1">
            <a:off x="690276" y="1904055"/>
            <a:ext cx="1074854" cy="319211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lnSpc>
                <a:spcPts val="844"/>
              </a:lnSpc>
            </a:pPr>
            <a:r>
              <a:rPr lang="en-US" sz="788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Demonstrate CTE Matched resin on Nb3Sn</a:t>
            </a:r>
          </a:p>
        </p:txBody>
      </p:sp>
      <p:sp>
        <p:nvSpPr>
          <p:cNvPr id="18" name="AutoShape 1">
            <a:extLst>
              <a:ext uri="{FF2B5EF4-FFF2-40B4-BE49-F238E27FC236}">
                <a16:creationId xmlns:a16="http://schemas.microsoft.com/office/drawing/2014/main" id="{15D46822-1A63-475E-AD67-E9BF5D2AEA04}"/>
              </a:ext>
            </a:extLst>
          </p:cNvPr>
          <p:cNvSpPr>
            <a:spLocks/>
          </p:cNvSpPr>
          <p:nvPr/>
        </p:nvSpPr>
        <p:spPr bwMode="auto">
          <a:xfrm flipH="1">
            <a:off x="1718315" y="3159722"/>
            <a:ext cx="1028834" cy="447749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lnSpc>
                <a:spcPts val="844"/>
              </a:lnSpc>
            </a:pPr>
            <a:r>
              <a:rPr lang="en-US" sz="788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Technology Subscale Fabrication-</a:t>
            </a:r>
            <a:endParaRPr lang="en-US" sz="788" dirty="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D7A275-66B6-4F33-9419-C6083B24A46C}"/>
              </a:ext>
            </a:extLst>
          </p:cNvPr>
          <p:cNvGrpSpPr/>
          <p:nvPr/>
        </p:nvGrpSpPr>
        <p:grpSpPr>
          <a:xfrm>
            <a:off x="1785405" y="2080080"/>
            <a:ext cx="107501" cy="1038781"/>
            <a:chOff x="1753726" y="2478460"/>
            <a:chExt cx="221228" cy="187197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83857E5-6904-45B5-B916-2EEF8505F6F2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8A41B9-C214-4751-91F9-E804F7689D60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C43BD8-FD96-4676-98E6-14A2A6F7DD97}"/>
              </a:ext>
            </a:extLst>
          </p:cNvPr>
          <p:cNvGrpSpPr/>
          <p:nvPr/>
        </p:nvGrpSpPr>
        <p:grpSpPr>
          <a:xfrm>
            <a:off x="1197514" y="1709580"/>
            <a:ext cx="695392" cy="1414216"/>
            <a:chOff x="1753726" y="2478460"/>
            <a:chExt cx="221228" cy="187197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64D5A4F-D86C-411A-B778-174A77F5A1D9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C19939-64F7-4ED4-95CF-30E8B4E3E668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9DC13E-9780-49B7-8261-2AB0D841A428}"/>
              </a:ext>
            </a:extLst>
          </p:cNvPr>
          <p:cNvGrpSpPr/>
          <p:nvPr/>
        </p:nvGrpSpPr>
        <p:grpSpPr>
          <a:xfrm>
            <a:off x="2755145" y="3344878"/>
            <a:ext cx="204347" cy="229151"/>
            <a:chOff x="1753726" y="2478460"/>
            <a:chExt cx="221228" cy="187197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805BD7C-F52A-4D1C-8263-2FA49A1C8485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5D7E3F0-6E90-4013-BF5E-59EAEF324496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iamond 45">
            <a:extLst>
              <a:ext uri="{FF2B5EF4-FFF2-40B4-BE49-F238E27FC236}">
                <a16:creationId xmlns:a16="http://schemas.microsoft.com/office/drawing/2014/main" id="{94CDC5F7-3198-4EE4-8A18-55E4922C5559}"/>
              </a:ext>
            </a:extLst>
          </p:cNvPr>
          <p:cNvSpPr/>
          <p:nvPr/>
        </p:nvSpPr>
        <p:spPr>
          <a:xfrm>
            <a:off x="2891027" y="3684126"/>
            <a:ext cx="131945" cy="131945"/>
          </a:xfrm>
          <a:prstGeom prst="diamond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09499A-3ED1-4543-84B2-CD026DF40CFA}"/>
              </a:ext>
            </a:extLst>
          </p:cNvPr>
          <p:cNvSpPr txBox="1"/>
          <p:nvPr/>
        </p:nvSpPr>
        <p:spPr>
          <a:xfrm>
            <a:off x="2631088" y="3658058"/>
            <a:ext cx="3284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solidFill>
                  <a:schemeClr val="accent6"/>
                </a:solidFill>
              </a:rPr>
              <a:t>Test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D74BDA-E3C9-4957-BB13-99D0BC4F6AB2}"/>
              </a:ext>
            </a:extLst>
          </p:cNvPr>
          <p:cNvGrpSpPr/>
          <p:nvPr/>
        </p:nvGrpSpPr>
        <p:grpSpPr>
          <a:xfrm>
            <a:off x="3312944" y="2875256"/>
            <a:ext cx="257913" cy="243603"/>
            <a:chOff x="1753726" y="2478460"/>
            <a:chExt cx="221228" cy="187197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3AAA628-E360-4071-ADF9-ABFCAD412AE6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DEC3CB4-05DC-44E7-9522-11E285DE8AC0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47EA5C9-4C9B-42B3-82F0-9CE2C711FFB1}"/>
              </a:ext>
            </a:extLst>
          </p:cNvPr>
          <p:cNvGrpSpPr/>
          <p:nvPr/>
        </p:nvGrpSpPr>
        <p:grpSpPr>
          <a:xfrm>
            <a:off x="2581368" y="2531071"/>
            <a:ext cx="989491" cy="592724"/>
            <a:chOff x="1753726" y="2478460"/>
            <a:chExt cx="221228" cy="1871970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2037696-D247-45A3-A9C8-E040E9326299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8772FAB-9094-4246-8E45-BB1F7302800A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utoShape 1">
            <a:extLst>
              <a:ext uri="{FF2B5EF4-FFF2-40B4-BE49-F238E27FC236}">
                <a16:creationId xmlns:a16="http://schemas.microsoft.com/office/drawing/2014/main" id="{CFA4AB3D-2FFA-4571-BD88-58A23C7A4F6D}"/>
              </a:ext>
            </a:extLst>
          </p:cNvPr>
          <p:cNvSpPr>
            <a:spLocks/>
          </p:cNvSpPr>
          <p:nvPr/>
        </p:nvSpPr>
        <p:spPr bwMode="auto">
          <a:xfrm flipH="1">
            <a:off x="1506520" y="2341324"/>
            <a:ext cx="1074848" cy="365137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lnSpc>
                <a:spcPts val="844"/>
              </a:lnSpc>
            </a:pPr>
            <a:r>
              <a:rPr lang="en-US" sz="788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Interface Modification: Surface Treatments</a:t>
            </a:r>
          </a:p>
        </p:txBody>
      </p:sp>
      <p:sp>
        <p:nvSpPr>
          <p:cNvPr id="67" name="AutoShape 1">
            <a:extLst>
              <a:ext uri="{FF2B5EF4-FFF2-40B4-BE49-F238E27FC236}">
                <a16:creationId xmlns:a16="http://schemas.microsoft.com/office/drawing/2014/main" id="{5955C43F-B2F0-463A-AE5E-D7578E1CFD85}"/>
              </a:ext>
            </a:extLst>
          </p:cNvPr>
          <p:cNvSpPr>
            <a:spLocks/>
          </p:cNvSpPr>
          <p:nvPr/>
        </p:nvSpPr>
        <p:spPr bwMode="auto">
          <a:xfrm flipH="1">
            <a:off x="3224947" y="3131673"/>
            <a:ext cx="1028834" cy="447749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lnSpc>
                <a:spcPts val="844"/>
              </a:lnSpc>
            </a:pPr>
            <a:r>
              <a:rPr lang="en-US" sz="788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Technology Subscale Fabrication-</a:t>
            </a:r>
            <a:endParaRPr lang="en-US" sz="788" dirty="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CBC7A48-92D1-406A-9D4E-0B4E204C4E29}"/>
              </a:ext>
            </a:extLst>
          </p:cNvPr>
          <p:cNvGrpSpPr/>
          <p:nvPr/>
        </p:nvGrpSpPr>
        <p:grpSpPr>
          <a:xfrm>
            <a:off x="4261777" y="3316828"/>
            <a:ext cx="204347" cy="229151"/>
            <a:chOff x="1753726" y="2478460"/>
            <a:chExt cx="221228" cy="1871970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499E1CC-727B-4358-930C-0A993ABFDEBC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4A32B1F-8DF3-4A41-9202-6734E413AEC1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1">
            <a:extLst>
              <a:ext uri="{FF2B5EF4-FFF2-40B4-BE49-F238E27FC236}">
                <a16:creationId xmlns:a16="http://schemas.microsoft.com/office/drawing/2014/main" id="{5DAB01DD-8A5F-48ED-A83B-6C3936F34930}"/>
              </a:ext>
            </a:extLst>
          </p:cNvPr>
          <p:cNvSpPr>
            <a:spLocks/>
          </p:cNvSpPr>
          <p:nvPr/>
        </p:nvSpPr>
        <p:spPr bwMode="auto">
          <a:xfrm flipH="1">
            <a:off x="2243476" y="2738740"/>
            <a:ext cx="1115915" cy="352777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lnSpc>
                <a:spcPts val="844"/>
              </a:lnSpc>
            </a:pPr>
            <a:r>
              <a:rPr lang="en-US" sz="788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Interface Modification Process changes</a:t>
            </a:r>
          </a:p>
        </p:txBody>
      </p:sp>
      <p:sp>
        <p:nvSpPr>
          <p:cNvPr id="73" name="Diamond 72">
            <a:extLst>
              <a:ext uri="{FF2B5EF4-FFF2-40B4-BE49-F238E27FC236}">
                <a16:creationId xmlns:a16="http://schemas.microsoft.com/office/drawing/2014/main" id="{16C2C175-8E68-4CF7-AD4A-7A14F7BC0473}"/>
              </a:ext>
            </a:extLst>
          </p:cNvPr>
          <p:cNvSpPr/>
          <p:nvPr/>
        </p:nvSpPr>
        <p:spPr>
          <a:xfrm>
            <a:off x="4397659" y="3674552"/>
            <a:ext cx="131945" cy="131945"/>
          </a:xfrm>
          <a:prstGeom prst="diamond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B3F2F02-3E4C-41EB-B5EB-1B876001AB9A}"/>
              </a:ext>
            </a:extLst>
          </p:cNvPr>
          <p:cNvSpPr txBox="1"/>
          <p:nvPr/>
        </p:nvSpPr>
        <p:spPr>
          <a:xfrm>
            <a:off x="4137720" y="3648484"/>
            <a:ext cx="3284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solidFill>
                  <a:schemeClr val="accent6"/>
                </a:solidFill>
              </a:rPr>
              <a:t>Test</a:t>
            </a:r>
          </a:p>
        </p:txBody>
      </p:sp>
      <p:sp>
        <p:nvSpPr>
          <p:cNvPr id="75" name="AutoShape 1">
            <a:extLst>
              <a:ext uri="{FF2B5EF4-FFF2-40B4-BE49-F238E27FC236}">
                <a16:creationId xmlns:a16="http://schemas.microsoft.com/office/drawing/2014/main" id="{A98A05E8-DD2F-43B6-9B8C-BC35871BB6F4}"/>
              </a:ext>
            </a:extLst>
          </p:cNvPr>
          <p:cNvSpPr>
            <a:spLocks/>
          </p:cNvSpPr>
          <p:nvPr/>
        </p:nvSpPr>
        <p:spPr bwMode="auto">
          <a:xfrm flipH="1">
            <a:off x="2888122" y="1540364"/>
            <a:ext cx="1822451" cy="698396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  <a:alpha val="30000"/>
                </a:srgbClr>
              </a:gs>
              <a:gs pos="50000">
                <a:srgbClr val="00B050">
                  <a:shade val="67500"/>
                  <a:satMod val="115000"/>
                  <a:alpha val="38000"/>
                </a:srgbClr>
              </a:gs>
              <a:gs pos="100000">
                <a:srgbClr val="00B050">
                  <a:shade val="100000"/>
                  <a:satMod val="115000"/>
                  <a:alpha val="89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lnSpc>
                <a:spcPts val="844"/>
              </a:lnSpc>
            </a:pPr>
            <a:r>
              <a:rPr lang="en-US" sz="788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Materials Evaluations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D8F85D-50E2-4B46-A5B2-1BD52F133AE3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4538192" y="2341323"/>
            <a:ext cx="572894" cy="785254"/>
          </a:xfrm>
          <a:prstGeom prst="straightConnector1">
            <a:avLst/>
          </a:prstGeom>
          <a:ln>
            <a:solidFill>
              <a:srgbClr val="4E4E4E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AutoShape 1">
            <a:extLst>
              <a:ext uri="{FF2B5EF4-FFF2-40B4-BE49-F238E27FC236}">
                <a16:creationId xmlns:a16="http://schemas.microsoft.com/office/drawing/2014/main" id="{5913270F-2BE0-4CF4-90DF-229CBD324E81}"/>
              </a:ext>
            </a:extLst>
          </p:cNvPr>
          <p:cNvSpPr>
            <a:spLocks/>
          </p:cNvSpPr>
          <p:nvPr/>
        </p:nvSpPr>
        <p:spPr bwMode="auto">
          <a:xfrm flipH="1">
            <a:off x="4596670" y="3126577"/>
            <a:ext cx="1028834" cy="447749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0"/>
                </a:schemeClr>
              </a:gs>
              <a:gs pos="50000">
                <a:schemeClr val="accent5">
                  <a:shade val="67500"/>
                  <a:satMod val="115000"/>
                  <a:alpha val="27000"/>
                </a:schemeClr>
              </a:gs>
              <a:gs pos="100000">
                <a:schemeClr val="accent5">
                  <a:shade val="100000"/>
                  <a:satMod val="115000"/>
                  <a:alpha val="8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lnSpc>
                <a:spcPts val="844"/>
              </a:lnSpc>
            </a:pPr>
            <a:r>
              <a:rPr lang="en-US" sz="788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Technology Subscale Fabrication-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3AF7831-BB50-49BA-A0DC-3A3FDB6BE0CA}"/>
              </a:ext>
            </a:extLst>
          </p:cNvPr>
          <p:cNvGrpSpPr/>
          <p:nvPr/>
        </p:nvGrpSpPr>
        <p:grpSpPr>
          <a:xfrm>
            <a:off x="5633500" y="3311733"/>
            <a:ext cx="204347" cy="229151"/>
            <a:chOff x="1753726" y="2478460"/>
            <a:chExt cx="221228" cy="1871970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BA91C84-243B-4474-B2D1-F5B00C3308A3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882C961-8EE5-4B8D-B78A-A638C72F1569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AD86D457-EF82-4870-96E0-5E2E8C476AFA}"/>
              </a:ext>
            </a:extLst>
          </p:cNvPr>
          <p:cNvSpPr txBox="1"/>
          <p:nvPr/>
        </p:nvSpPr>
        <p:spPr>
          <a:xfrm>
            <a:off x="5509443" y="3604040"/>
            <a:ext cx="3284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solidFill>
                  <a:schemeClr val="accent6"/>
                </a:solidFill>
              </a:rPr>
              <a:t>Test</a:t>
            </a:r>
          </a:p>
        </p:txBody>
      </p:sp>
      <p:sp>
        <p:nvSpPr>
          <p:cNvPr id="81" name="Diamond 80">
            <a:extLst>
              <a:ext uri="{FF2B5EF4-FFF2-40B4-BE49-F238E27FC236}">
                <a16:creationId xmlns:a16="http://schemas.microsoft.com/office/drawing/2014/main" id="{9222A073-7EA7-4DAB-AC86-4C338A26399F}"/>
              </a:ext>
            </a:extLst>
          </p:cNvPr>
          <p:cNvSpPr/>
          <p:nvPr/>
        </p:nvSpPr>
        <p:spPr>
          <a:xfrm>
            <a:off x="5771874" y="3629582"/>
            <a:ext cx="131945" cy="131945"/>
          </a:xfrm>
          <a:prstGeom prst="diamond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AutoShape 1">
            <a:extLst>
              <a:ext uri="{FF2B5EF4-FFF2-40B4-BE49-F238E27FC236}">
                <a16:creationId xmlns:a16="http://schemas.microsoft.com/office/drawing/2014/main" id="{8EF6BC7B-E04F-470C-82C6-2BEA93D104A4}"/>
              </a:ext>
            </a:extLst>
          </p:cNvPr>
          <p:cNvSpPr>
            <a:spLocks/>
          </p:cNvSpPr>
          <p:nvPr/>
        </p:nvSpPr>
        <p:spPr bwMode="auto">
          <a:xfrm flipH="1">
            <a:off x="4844945" y="1524673"/>
            <a:ext cx="1408874" cy="698396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  <a:alpha val="30000"/>
                </a:srgbClr>
              </a:gs>
              <a:gs pos="50000">
                <a:srgbClr val="00B050">
                  <a:shade val="67500"/>
                  <a:satMod val="115000"/>
                  <a:alpha val="38000"/>
                </a:srgbClr>
              </a:gs>
              <a:gs pos="100000">
                <a:srgbClr val="00B050">
                  <a:shade val="100000"/>
                  <a:satMod val="115000"/>
                  <a:alpha val="89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lnSpc>
                <a:spcPts val="844"/>
              </a:lnSpc>
            </a:pPr>
            <a:r>
              <a:rPr lang="en-US" sz="788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Materials Evaluations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D047A40-F7C9-42D8-AA15-9719892CF6AB}"/>
              </a:ext>
            </a:extLst>
          </p:cNvPr>
          <p:cNvCxnSpPr>
            <a:cxnSpLocks/>
          </p:cNvCxnSpPr>
          <p:nvPr/>
        </p:nvCxnSpPr>
        <p:spPr>
          <a:xfrm>
            <a:off x="6495016" y="2325632"/>
            <a:ext cx="1074818" cy="774405"/>
          </a:xfrm>
          <a:prstGeom prst="straightConnector1">
            <a:avLst/>
          </a:prstGeom>
          <a:ln>
            <a:solidFill>
              <a:srgbClr val="4E4E4E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AutoShape 1">
            <a:extLst>
              <a:ext uri="{FF2B5EF4-FFF2-40B4-BE49-F238E27FC236}">
                <a16:creationId xmlns:a16="http://schemas.microsoft.com/office/drawing/2014/main" id="{FC99988A-7AC2-45C0-B5B2-BF4D99A3655C}"/>
              </a:ext>
            </a:extLst>
          </p:cNvPr>
          <p:cNvSpPr>
            <a:spLocks/>
          </p:cNvSpPr>
          <p:nvPr/>
        </p:nvSpPr>
        <p:spPr bwMode="auto">
          <a:xfrm flipH="1">
            <a:off x="6969464" y="3116508"/>
            <a:ext cx="559888" cy="447749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0"/>
                </a:schemeClr>
              </a:gs>
              <a:gs pos="50000">
                <a:schemeClr val="accent5">
                  <a:shade val="67500"/>
                  <a:satMod val="115000"/>
                  <a:alpha val="27000"/>
                </a:schemeClr>
              </a:gs>
              <a:gs pos="100000">
                <a:schemeClr val="accent5">
                  <a:shade val="100000"/>
                  <a:satMod val="115000"/>
                  <a:alpha val="8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lnSpc>
                <a:spcPts val="844"/>
              </a:lnSpc>
            </a:pPr>
            <a:r>
              <a:rPr lang="en-US" sz="788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Technology Subscale Fabrication-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0408AAB-7CA7-450D-A524-6033328B35F0}"/>
              </a:ext>
            </a:extLst>
          </p:cNvPr>
          <p:cNvGrpSpPr/>
          <p:nvPr/>
        </p:nvGrpSpPr>
        <p:grpSpPr>
          <a:xfrm>
            <a:off x="8006296" y="3301663"/>
            <a:ext cx="111205" cy="229151"/>
            <a:chOff x="1753726" y="2478460"/>
            <a:chExt cx="221228" cy="187197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C83482B-D4F0-412F-A635-548EAAAB307D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F133992-61C5-4AC4-B479-DA6AAEE4F747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1775583-251B-47AF-A049-6AA51C9326EE}"/>
              </a:ext>
            </a:extLst>
          </p:cNvPr>
          <p:cNvSpPr txBox="1"/>
          <p:nvPr/>
        </p:nvSpPr>
        <p:spPr>
          <a:xfrm>
            <a:off x="7882238" y="3593971"/>
            <a:ext cx="1787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solidFill>
                  <a:schemeClr val="accent6"/>
                </a:solidFill>
              </a:rPr>
              <a:t>Test</a:t>
            </a: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12ED4C3C-F557-48EC-BFD7-2D870704388E}"/>
              </a:ext>
            </a:extLst>
          </p:cNvPr>
          <p:cNvSpPr/>
          <p:nvPr/>
        </p:nvSpPr>
        <p:spPr>
          <a:xfrm>
            <a:off x="8144670" y="3619513"/>
            <a:ext cx="71804" cy="131945"/>
          </a:xfrm>
          <a:prstGeom prst="diamond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AutoShape 1">
            <a:extLst>
              <a:ext uri="{FF2B5EF4-FFF2-40B4-BE49-F238E27FC236}">
                <a16:creationId xmlns:a16="http://schemas.microsoft.com/office/drawing/2014/main" id="{BDCC6AA8-44D9-4A8F-A809-97E60D67E6D8}"/>
              </a:ext>
            </a:extLst>
          </p:cNvPr>
          <p:cNvSpPr>
            <a:spLocks/>
          </p:cNvSpPr>
          <p:nvPr/>
        </p:nvSpPr>
        <p:spPr bwMode="auto">
          <a:xfrm flipH="1">
            <a:off x="1885959" y="4364916"/>
            <a:ext cx="4955984" cy="349198"/>
          </a:xfrm>
          <a:prstGeom prst="roundRect">
            <a:avLst>
              <a:gd name="adj" fmla="val 10065"/>
            </a:avLst>
          </a:prstGeom>
          <a:ln/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r>
              <a:rPr lang="en-US" sz="900" dirty="0"/>
              <a:t>Allow for continuous process improvement as understanding improves through </a:t>
            </a:r>
            <a:r>
              <a:rPr lang="en-US" sz="900" b="1" dirty="0"/>
              <a:t>magnet testing</a:t>
            </a:r>
          </a:p>
        </p:txBody>
      </p:sp>
    </p:spTree>
    <p:extLst>
      <p:ext uri="{BB962C8B-B14F-4D97-AF65-F5344CB8AC3E}">
        <p14:creationId xmlns:p14="http://schemas.microsoft.com/office/powerpoint/2010/main" val="10595332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77497</TotalTime>
  <Words>554</Words>
  <Application>Microsoft Office PowerPoint</Application>
  <PresentationFormat>Custom</PresentationFormat>
  <Paragraphs>107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Franklin Gothic Book</vt:lpstr>
      <vt:lpstr>Franklin Gothic Medium</vt:lpstr>
      <vt:lpstr>Gill Sans</vt:lpstr>
      <vt:lpstr>Helvetica</vt:lpstr>
      <vt:lpstr>ATAP No Footer</vt:lpstr>
      <vt:lpstr>PowerPoint Presentation</vt:lpstr>
      <vt:lpstr>Charges from US MDP plan</vt:lpstr>
      <vt:lpstr>Tasks and goals</vt:lpstr>
      <vt:lpstr>Tasks and goals</vt:lpstr>
      <vt:lpstr>Overview</vt:lpstr>
      <vt:lpstr>Resins</vt:lpstr>
      <vt:lpstr>Roadmap (FY 2020-2023)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ltsw19</dc:title>
  <dc:creator>xrwang</dc:creator>
  <cp:lastModifiedBy>Steven Krave</cp:lastModifiedBy>
  <cp:revision>4823</cp:revision>
  <cp:lastPrinted>2019-10-29T21:54:33Z</cp:lastPrinted>
  <dcterms:created xsi:type="dcterms:W3CDTF">2015-07-10T17:44:33Z</dcterms:created>
  <dcterms:modified xsi:type="dcterms:W3CDTF">2019-11-04T14:55:22Z</dcterms:modified>
</cp:coreProperties>
</file>