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embedTrueTypeFonts="1" autoCompressPictures="0">
  <p:sldMasterIdLst>
    <p:sldMasterId id="2147483657" r:id="rId1"/>
  </p:sldMasterIdLst>
  <p:notesMasterIdLst>
    <p:notesMasterId r:id="rId15"/>
  </p:notesMasterIdLst>
  <p:sldIdLst>
    <p:sldId id="256" r:id="rId2"/>
    <p:sldId id="290" r:id="rId3"/>
    <p:sldId id="282" r:id="rId4"/>
    <p:sldId id="280" r:id="rId5"/>
    <p:sldId id="288" r:id="rId6"/>
    <p:sldId id="284" r:id="rId7"/>
    <p:sldId id="289" r:id="rId8"/>
    <p:sldId id="283" r:id="rId9"/>
    <p:sldId id="281" r:id="rId10"/>
    <p:sldId id="292" r:id="rId11"/>
    <p:sldId id="293" r:id="rId12"/>
    <p:sldId id="294" r:id="rId13"/>
    <p:sldId id="287" r:id="rId14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Helvetica Neue" panose="020B0604020202020204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DD8511B-C572-4F0E-92E3-968F25EB7EB1}">
  <a:tblStyle styleId="{EDD8511B-C572-4F0E-92E3-968F25EB7EB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5124" autoAdjust="0"/>
    <p:restoredTop sz="94639"/>
  </p:normalViewPr>
  <p:slideViewPr>
    <p:cSldViewPr snapToGrid="0">
      <p:cViewPr varScale="1">
        <p:scale>
          <a:sx n="75" d="100"/>
          <a:sy n="75" d="100"/>
        </p:scale>
        <p:origin x="43" y="25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Content" type="obj">
  <p:cSld name="OBJECT">
    <p:bg>
      <p:bgPr>
        <a:solidFill>
          <a:schemeClr val="lt2">
            <a:alpha val="0"/>
          </a:schemeClr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1" i="0" u="none" strike="noStrike" cap="none">
                <a:solidFill>
                  <a:srgbClr val="07418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1" i="0" u="none" strike="noStrike" cap="none">
                <a:solidFill>
                  <a:srgbClr val="07418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1" i="0" u="none" strike="noStrike" cap="none">
                <a:solidFill>
                  <a:srgbClr val="07418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1" i="0" u="none" strike="noStrike" cap="none">
                <a:solidFill>
                  <a:srgbClr val="07418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body"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40404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4040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68300" algn="l" rtl="0">
              <a:spcBef>
                <a:spcPts val="440"/>
              </a:spcBef>
              <a:spcAft>
                <a:spcPts val="0"/>
              </a:spcAft>
              <a:buClr>
                <a:srgbClr val="404040"/>
              </a:buClr>
              <a:buSzPts val="2200"/>
              <a:buFont typeface="Arial"/>
              <a:buChar char="–"/>
              <a:defRPr sz="2200" b="0" i="0" u="none" strike="noStrike" cap="none">
                <a:solidFill>
                  <a:srgbClr val="4040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rgbClr val="40404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4040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rgbClr val="4040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4040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dt" idx="10"/>
          </p:nvPr>
        </p:nvSpPr>
        <p:spPr>
          <a:xfrm>
            <a:off x="6450013" y="6515100"/>
            <a:ext cx="1076325" cy="24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12/09/2019</a:t>
            </a:r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ftr" idx="11"/>
          </p:nvPr>
        </p:nvSpPr>
        <p:spPr>
          <a:xfrm>
            <a:off x="806450" y="6515100"/>
            <a:ext cx="5373688" cy="24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04C97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228600" y="6515100"/>
            <a:ext cx="447675" cy="24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lvl="1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lvl="2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lvl="3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lvl="4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lvl="5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lvl="6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lvl="7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lvl="8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&amp; Caption">
  <p:cSld name="Content &amp; Caption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rgbClr val="50505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rgbClr val="595959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rgbClr val="595959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3469958" y="1043694"/>
            <a:ext cx="5420360" cy="499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50505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68300" algn="l" rtl="0">
              <a:spcBef>
                <a:spcPts val="440"/>
              </a:spcBef>
              <a:spcAft>
                <a:spcPts val="0"/>
              </a:spcAft>
              <a:buClr>
                <a:srgbClr val="505050"/>
              </a:buClr>
              <a:buSzPts val="2200"/>
              <a:buFont typeface="Arial"/>
              <a:buChar char="–"/>
              <a:defRPr sz="2200" b="0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rgbClr val="50505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rgbClr val="505050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rgbClr val="50505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1" i="0" u="none" strike="noStrike" cap="none">
                <a:solidFill>
                  <a:srgbClr val="07418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1" i="0" u="none" strike="noStrike" cap="none">
                <a:solidFill>
                  <a:srgbClr val="07418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1" i="0" u="none" strike="noStrike" cap="none">
                <a:solidFill>
                  <a:srgbClr val="07418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1" i="0" u="none" strike="noStrike" cap="none">
                <a:solidFill>
                  <a:srgbClr val="07418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dt" idx="10"/>
          </p:nvPr>
        </p:nvSpPr>
        <p:spPr>
          <a:xfrm>
            <a:off x="6459538" y="6515100"/>
            <a:ext cx="1076325" cy="24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12/09/2019</a:t>
            </a:r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ftr" idx="11"/>
          </p:nvPr>
        </p:nvSpPr>
        <p:spPr>
          <a:xfrm>
            <a:off x="806450" y="6515100"/>
            <a:ext cx="5373688" cy="24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sldNum" idx="12"/>
          </p:nvPr>
        </p:nvSpPr>
        <p:spPr>
          <a:xfrm>
            <a:off x="228600" y="6515100"/>
            <a:ext cx="447675" cy="24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lvl="1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lvl="2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lvl="3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lvl="4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lvl="5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lvl="6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lvl="7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lvl="8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&amp; Caption">
  <p:cSld name="Picture &amp; 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"/>
          <p:cNvSpPr>
            <a:spLocks noGrp="1"/>
          </p:cNvSpPr>
          <p:nvPr>
            <p:ph type="pic" idx="2"/>
          </p:nvPr>
        </p:nvSpPr>
        <p:spPr>
          <a:xfrm>
            <a:off x="224073" y="1043694"/>
            <a:ext cx="8700851" cy="3695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320"/>
              </a:spcBef>
              <a:spcAft>
                <a:spcPts val="0"/>
              </a:spcAft>
              <a:buClr>
                <a:srgbClr val="50505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1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rgbClr val="50505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rgbClr val="595959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rgbClr val="595959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1" i="0" u="none" strike="noStrike" cap="none">
                <a:solidFill>
                  <a:srgbClr val="07418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1" i="0" u="none" strike="noStrike" cap="none">
                <a:solidFill>
                  <a:srgbClr val="07418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1" i="0" u="none" strike="noStrike" cap="none">
                <a:solidFill>
                  <a:srgbClr val="07418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1" i="0" u="none" strike="noStrike" cap="none">
                <a:solidFill>
                  <a:srgbClr val="07418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dt" idx="10"/>
          </p:nvPr>
        </p:nvSpPr>
        <p:spPr>
          <a:xfrm>
            <a:off x="6459538" y="6515100"/>
            <a:ext cx="1076325" cy="24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12/09/2019</a:t>
            </a:r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ftr" idx="11"/>
          </p:nvPr>
        </p:nvSpPr>
        <p:spPr>
          <a:xfrm>
            <a:off x="806450" y="6515100"/>
            <a:ext cx="5373688" cy="24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sldNum" idx="12"/>
          </p:nvPr>
        </p:nvSpPr>
        <p:spPr>
          <a:xfrm>
            <a:off x="228600" y="6515100"/>
            <a:ext cx="447675" cy="24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lvl="1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lvl="2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lvl="3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lvl="4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lvl="5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lvl="6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lvl="7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lvl="8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Title Slid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2" descr="TitleSlide_060514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381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2"/>
          <p:cNvSpPr txBox="1">
            <a:spLocks noGrp="1"/>
          </p:cNvSpPr>
          <p:nvPr>
            <p:ph type="title"/>
          </p:nvPr>
        </p:nvSpPr>
        <p:spPr>
          <a:xfrm>
            <a:off x="806450" y="3559283"/>
            <a:ext cx="7526338" cy="1139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1" i="0" u="none" strike="noStrike" cap="none">
                <a:solidFill>
                  <a:srgbClr val="07418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1" i="0" u="none" strike="noStrike" cap="none">
                <a:solidFill>
                  <a:srgbClr val="07418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1" i="0" u="none" strike="noStrike" cap="none">
                <a:solidFill>
                  <a:srgbClr val="07418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1" i="0" u="none" strike="noStrike" cap="none">
                <a:solidFill>
                  <a:srgbClr val="07418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8" name="Google Shape;18;p2"/>
          <p:cNvSpPr txBox="1">
            <a:spLocks noGrp="1"/>
          </p:cNvSpPr>
          <p:nvPr>
            <p:ph type="body" idx="1"/>
          </p:nvPr>
        </p:nvSpPr>
        <p:spPr>
          <a:xfrm>
            <a:off x="806450" y="4841093"/>
            <a:ext cx="7526338" cy="1489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rgbClr val="004C97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spcBef>
                <a:spcPts val="320"/>
              </a:spcBef>
              <a:spcAft>
                <a:spcPts val="0"/>
              </a:spcAft>
              <a:buClr>
                <a:srgbClr val="2E5286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rgbClr val="2E5286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rgbClr val="2E5286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rgbClr val="2E5286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08803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>
            <a:alpha val="0"/>
          </a:schemeClr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dt" idx="10"/>
          </p:nvPr>
        </p:nvSpPr>
        <p:spPr>
          <a:xfrm>
            <a:off x="6459538" y="6515100"/>
            <a:ext cx="1076325" cy="24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12/09/2019</a:t>
            </a:r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ftr" idx="11"/>
          </p:nvPr>
        </p:nvSpPr>
        <p:spPr>
          <a:xfrm>
            <a:off x="806450" y="6515100"/>
            <a:ext cx="5373688" cy="24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sldNum" idx="12"/>
          </p:nvPr>
        </p:nvSpPr>
        <p:spPr>
          <a:xfrm>
            <a:off x="228600" y="6515100"/>
            <a:ext cx="447675" cy="24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3" name="Google Shape;13;p1" descr="HeaderFooter_0060314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8" r:id="rId4"/>
  </p:sldLayoutIdLst>
  <p:hf hdr="0" ftr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2"/>
          <p:cNvSpPr txBox="1">
            <a:spLocks noGrp="1"/>
          </p:cNvSpPr>
          <p:nvPr>
            <p:ph type="title"/>
          </p:nvPr>
        </p:nvSpPr>
        <p:spPr>
          <a:xfrm>
            <a:off x="963205" y="2623012"/>
            <a:ext cx="7526338" cy="1890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/>
            <a:r>
              <a:rPr lang="en-US" dirty="0"/>
              <a:t>GARD ABP Workshop 1 (WG1): </a:t>
            </a:r>
            <a:br>
              <a:rPr lang="en-US" dirty="0"/>
            </a:br>
            <a:r>
              <a:rPr lang="en-US" dirty="0"/>
              <a:t>Lattice research needs of next-generation HEP facilities</a:t>
            </a:r>
            <a:br>
              <a:rPr lang="en-US" dirty="0"/>
            </a:br>
            <a:br>
              <a:rPr lang="en-US" dirty="0"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-US" sz="2000" dirty="0">
                <a:latin typeface="Helvetica Neue"/>
                <a:ea typeface="Helvetica Neue"/>
                <a:cs typeface="Helvetica Neue"/>
                <a:sym typeface="Helvetica Neue"/>
              </a:rPr>
              <a:t>Valeri Lebedev</a:t>
            </a:r>
            <a:endParaRPr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3" name="Google Shape;83;p12"/>
          <p:cNvSpPr txBox="1">
            <a:spLocks noGrp="1"/>
          </p:cNvSpPr>
          <p:nvPr>
            <p:ph type="body" idx="1"/>
          </p:nvPr>
        </p:nvSpPr>
        <p:spPr>
          <a:xfrm>
            <a:off x="806450" y="5048250"/>
            <a:ext cx="7526338" cy="12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400"/>
              </a:spcBef>
              <a:spcAft>
                <a:spcPts val="0"/>
              </a:spcAft>
              <a:buClr>
                <a:srgbClr val="004C97"/>
              </a:buClr>
              <a:buSzPts val="2000"/>
              <a:buNone/>
            </a:pPr>
            <a:endParaRPr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Clr>
                <a:srgbClr val="004C97"/>
              </a:buClr>
              <a:buSzPts val="2000"/>
              <a:buNone/>
            </a:pPr>
            <a:r>
              <a:rPr lang="en-US" dirty="0"/>
              <a:t>December 9-10</a:t>
            </a:r>
            <a:r>
              <a:rPr lang="en-US" dirty="0">
                <a:latin typeface="Helvetica Neue"/>
                <a:ea typeface="Helvetica Neue"/>
                <a:cs typeface="Helvetica Neue"/>
                <a:sym typeface="Helvetica Neue"/>
              </a:rPr>
              <a:t>, 2019</a:t>
            </a:r>
            <a:endParaRPr dirty="0"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Clr>
                <a:srgbClr val="004C97"/>
              </a:buClr>
              <a:buSzPts val="2000"/>
              <a:buNone/>
            </a:pPr>
            <a:endParaRPr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56A698-4282-4F70-A01F-D5D685D20B80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374073" y="1043694"/>
            <a:ext cx="8516245" cy="4994275"/>
          </a:xfrm>
        </p:spPr>
        <p:txBody>
          <a:bodyPr/>
          <a:lstStyle/>
          <a:p>
            <a:r>
              <a:rPr lang="en-US" dirty="0"/>
              <a:t>Great progress in optics measurements and control </a:t>
            </a:r>
          </a:p>
          <a:p>
            <a:pPr lvl="1"/>
            <a:r>
              <a:rPr lang="en-US" dirty="0">
                <a:latin typeface="Symbol" panose="05050102010706020507" pitchFamily="18" charset="2"/>
              </a:rPr>
              <a:t>Db</a:t>
            </a:r>
            <a:r>
              <a:rPr lang="en-US" dirty="0"/>
              <a:t>/</a:t>
            </a:r>
            <a:r>
              <a:rPr lang="en-US" dirty="0">
                <a:latin typeface="Symbol" panose="05050102010706020507" pitchFamily="18" charset="2"/>
              </a:rPr>
              <a:t>b</a:t>
            </a:r>
            <a:r>
              <a:rPr lang="en-US" dirty="0"/>
              <a:t> </a:t>
            </a:r>
            <a:r>
              <a:rPr lang="en-US" dirty="0">
                <a:sym typeface="Symbol" panose="05050102010706020507" pitchFamily="18" charset="2"/>
              </a:rPr>
              <a:t> 5-10%: </a:t>
            </a:r>
            <a:r>
              <a:rPr lang="en-US" dirty="0"/>
              <a:t>Tevatron, LHC, …</a:t>
            </a:r>
          </a:p>
          <a:p>
            <a:pPr lvl="1"/>
            <a:r>
              <a:rPr lang="en-US" dirty="0">
                <a:latin typeface="Symbol" panose="05050102010706020507" pitchFamily="18" charset="2"/>
              </a:rPr>
              <a:t>Db</a:t>
            </a:r>
            <a:r>
              <a:rPr lang="en-US" dirty="0"/>
              <a:t>/</a:t>
            </a:r>
            <a:r>
              <a:rPr lang="en-US" dirty="0">
                <a:latin typeface="Symbol" panose="05050102010706020507" pitchFamily="18" charset="2"/>
              </a:rPr>
              <a:t>b</a:t>
            </a:r>
            <a:r>
              <a:rPr lang="en-US" dirty="0"/>
              <a:t> </a:t>
            </a:r>
            <a:r>
              <a:rPr lang="en-US" dirty="0">
                <a:sym typeface="Symbol" panose="05050102010706020507" pitchFamily="18" charset="2"/>
              </a:rPr>
              <a:t> 1%: </a:t>
            </a:r>
            <a:r>
              <a:rPr lang="en-US" dirty="0"/>
              <a:t>SR sources (electron rings) </a:t>
            </a:r>
          </a:p>
          <a:p>
            <a:pPr lvl="1"/>
            <a:r>
              <a:rPr lang="en-US" dirty="0"/>
              <a:t>Tevatron optics model included </a:t>
            </a:r>
            <a:r>
              <a:rPr lang="en-US" i="1" dirty="0"/>
              <a:t>x-y</a:t>
            </a:r>
            <a:r>
              <a:rPr lang="en-US" dirty="0"/>
              <a:t> coupling, which could not be fully compensated with existing skew-quads</a:t>
            </a:r>
          </a:p>
          <a:p>
            <a:pPr lvl="1"/>
            <a:r>
              <a:rPr lang="en-US" dirty="0"/>
              <a:t>FNAL high-energy cooler had strong x-y coupling by design</a:t>
            </a:r>
          </a:p>
          <a:p>
            <a:pPr lvl="2"/>
            <a:r>
              <a:rPr lang="en-US" dirty="0"/>
              <a:t>Optics was fully measured and corrected</a:t>
            </a:r>
          </a:p>
          <a:p>
            <a:r>
              <a:rPr lang="en-US" dirty="0"/>
              <a:t>Superperiodicity tests – JPARC, PS Booster </a:t>
            </a:r>
          </a:p>
          <a:p>
            <a:r>
              <a:rPr lang="en-US" dirty="0"/>
              <a:t>Our proposal for EIC ring-based electron cooling has 100% x-y coupling by design </a:t>
            </a:r>
          </a:p>
          <a:p>
            <a:r>
              <a:rPr lang="en-US" dirty="0"/>
              <a:t>Integrable optics studies are carried out in IOTA (Fermilab)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75295D5-3B46-4C7B-9CF9-E36A2A663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are we today?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DDC3CF-ECE0-4D36-B095-7B9AEA4E9CEA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12/09/2019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9209BE-D334-4ACF-A2E2-70BCE86A72F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7413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CFB520B-9369-40D6-9023-EB8C1B355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Synergies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BD5EBC-6B7B-414E-97B5-623A917DDF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topic is quite universal.  There are many potential synergies in this area with future BES and NP facilities.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AF4522-AA23-4DE4-9EA3-5971E42C5BD0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12/09/2019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45C879-AC40-44BE-8C59-BF60816FB13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1390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74885F1-229F-4B75-B5E9-4A510053B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Timeline / Milestones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436D7EA-4530-4BA1-B125-EE655D65D3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8600" y="870858"/>
            <a:ext cx="8672513" cy="5160056"/>
          </a:xfrm>
        </p:spPr>
        <p:txBody>
          <a:bodyPr/>
          <a:lstStyle/>
          <a:p>
            <a:r>
              <a:rPr lang="en-US" dirty="0"/>
              <a:t>IOTA and UMER are built and represent good playgrounds for experimental studies for coming years </a:t>
            </a:r>
          </a:p>
          <a:p>
            <a:pPr lvl="1"/>
            <a:r>
              <a:rPr lang="en-US" dirty="0"/>
              <a:t>IOTA has larger energy and supports studies both with proton and electron beams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Benchmarking of existing codes with experimental studies</a:t>
            </a:r>
          </a:p>
          <a:p>
            <a:r>
              <a:rPr lang="en-US" dirty="0"/>
              <a:t>Construction of small superperiodic ring with the goal to achieve the space charge tune shifts more than 1.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B8FCC0-3BD3-4774-8DE1-FDD5046C7817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12/09/2019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3FDD65-20D7-4395-A8C9-F35549F1C01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7285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4137A704-545B-455A-A1E2-3940CC02A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D841C74-DD93-4DEC-BA88-5291DC8736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8600" y="828941"/>
            <a:ext cx="8672513" cy="5597495"/>
          </a:xfrm>
        </p:spPr>
        <p:txBody>
          <a:bodyPr/>
          <a:lstStyle/>
          <a:p>
            <a:pPr marL="342900" indent="-342900">
              <a:spcBef>
                <a:spcPts val="0"/>
              </a:spcBef>
            </a:pPr>
            <a:r>
              <a:rPr lang="en-US" dirty="0"/>
              <a:t>The work on lattice research address all Grand Challenges of GARD ABP mission presented in the workshop template</a:t>
            </a:r>
          </a:p>
          <a:p>
            <a:pPr marL="342900" indent="-342900">
              <a:spcBef>
                <a:spcPts val="0"/>
              </a:spcBef>
            </a:pPr>
            <a:r>
              <a:rPr lang="en-US" dirty="0"/>
              <a:t>Major directions for future developments in beam optics</a:t>
            </a:r>
          </a:p>
          <a:p>
            <a:pPr marL="800100" lvl="1" indent="-342900">
              <a:spcBef>
                <a:spcPts val="0"/>
              </a:spcBef>
            </a:pPr>
            <a:r>
              <a:rPr lang="en-US" dirty="0"/>
              <a:t>Superperiodic lattices</a:t>
            </a:r>
          </a:p>
          <a:p>
            <a:pPr marL="800100" lvl="1" indent="-342900">
              <a:spcBef>
                <a:spcPts val="0"/>
              </a:spcBef>
            </a:pPr>
            <a:r>
              <a:rPr lang="en-US" dirty="0"/>
              <a:t>Integrable optics </a:t>
            </a:r>
          </a:p>
          <a:p>
            <a:pPr marL="800100" lvl="1" indent="-342900">
              <a:spcBef>
                <a:spcPts val="0"/>
              </a:spcBef>
            </a:pPr>
            <a:r>
              <a:rPr lang="en-US" dirty="0"/>
              <a:t>Chromaticity control in lattices with high betatron tunes </a:t>
            </a:r>
          </a:p>
          <a:p>
            <a:pPr marL="800100" lvl="1" indent="-342900">
              <a:spcBef>
                <a:spcPts val="0"/>
              </a:spcBef>
            </a:pPr>
            <a:r>
              <a:rPr lang="en-US" dirty="0"/>
              <a:t>Optics measurements and control </a:t>
            </a:r>
          </a:p>
          <a:p>
            <a:pPr marL="342900" indent="-342900">
              <a:spcBef>
                <a:spcPts val="0"/>
              </a:spcBef>
            </a:pPr>
            <a:r>
              <a:rPr lang="en-US" dirty="0"/>
              <a:t>Major fraction of experimental studies may be carried out at many existing machines</a:t>
            </a:r>
          </a:p>
          <a:p>
            <a:pPr marL="800100" lvl="1" indent="-342900">
              <a:spcBef>
                <a:spcPts val="0"/>
              </a:spcBef>
            </a:pPr>
            <a:r>
              <a:rPr lang="en-US" dirty="0"/>
              <a:t>While IOTA and UMER are the only machines built for such studies </a:t>
            </a:r>
          </a:p>
          <a:p>
            <a:pPr marL="800100" lvl="1" indent="-342900">
              <a:spcBef>
                <a:spcPts val="0"/>
              </a:spcBef>
              <a:buSzPts val="2400"/>
              <a:buChar char="•"/>
            </a:pPr>
            <a:endParaRPr lang="en-US" sz="2000" dirty="0"/>
          </a:p>
          <a:p>
            <a:pPr lvl="1" fontAlgn="base"/>
            <a:endParaRPr lang="en-US" dirty="0"/>
          </a:p>
          <a:p>
            <a:pPr lvl="1" fontAlgn="base"/>
            <a:endParaRPr lang="en-US" dirty="0"/>
          </a:p>
          <a:p>
            <a:pPr lvl="1" fontAlgn="base"/>
            <a:endParaRPr lang="en-US" dirty="0"/>
          </a:p>
          <a:p>
            <a:pPr lvl="1" fontAlgn="base"/>
            <a:endParaRPr lang="en-US" dirty="0"/>
          </a:p>
          <a:p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FCF515C-5C8C-42DD-8B78-2E33B4C9698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12/09/2019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B86EF2A-FED8-4877-AD4C-43620984328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2720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4137A704-545B-455A-A1E2-3940CC02A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Lattice Research Needs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D841C74-DD93-4DEC-BA88-5291DC8736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8600" y="745403"/>
            <a:ext cx="8672513" cy="5606629"/>
          </a:xfrm>
        </p:spPr>
        <p:txBody>
          <a:bodyPr/>
          <a:lstStyle/>
          <a:p>
            <a:r>
              <a:rPr lang="en-US" dirty="0"/>
              <a:t>Lattice design determines all main characteristics of accelerator, collider or storage ring</a:t>
            </a:r>
          </a:p>
          <a:p>
            <a:r>
              <a:rPr lang="en-US" dirty="0"/>
              <a:t>Present and future goals of beam physics 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Beam brightness increase (Grand Challenge #2)</a:t>
            </a:r>
          </a:p>
          <a:p>
            <a:pPr lvl="2"/>
            <a:r>
              <a:rPr lang="en-US" dirty="0">
                <a:solidFill>
                  <a:srgbClr val="00B050"/>
                </a:solidFill>
              </a:rPr>
              <a:t>Luminosity, SR brightness, etc. 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Beam loss reduction (Grand Challenge #3) </a:t>
            </a:r>
          </a:p>
          <a:p>
            <a:pPr lvl="2"/>
            <a:r>
              <a:rPr lang="en-US" dirty="0">
                <a:solidFill>
                  <a:srgbClr val="00B050"/>
                </a:solidFill>
              </a:rPr>
              <a:t>Reliability</a:t>
            </a:r>
          </a:p>
          <a:p>
            <a:pPr lvl="2"/>
            <a:r>
              <a:rPr lang="en-US" dirty="0">
                <a:solidFill>
                  <a:srgbClr val="00B050"/>
                </a:solidFill>
              </a:rPr>
              <a:t>Serviceability </a:t>
            </a:r>
          </a:p>
          <a:p>
            <a:pPr lvl="1"/>
            <a:r>
              <a:rPr lang="en-US" dirty="0"/>
              <a:t>Cost reduction </a:t>
            </a:r>
          </a:p>
          <a:p>
            <a:pPr lvl="2"/>
            <a:r>
              <a:rPr lang="en-US" dirty="0"/>
              <a:t>Creates ways to higher energy, power, …</a:t>
            </a:r>
          </a:p>
          <a:p>
            <a:pPr lvl="1"/>
            <a:r>
              <a:rPr lang="en-US" dirty="0"/>
              <a:t>Reliability improvement (other than beam loss)</a:t>
            </a:r>
          </a:p>
          <a:p>
            <a:pPr lvl="1"/>
            <a:r>
              <a:rPr lang="en-US" dirty="0"/>
              <a:t>Energy (wall-plug) efficiency improvement </a:t>
            </a:r>
          </a:p>
          <a:p>
            <a:r>
              <a:rPr lang="en-US" dirty="0"/>
              <a:t>The past shows that new ideas are usually applicable to a wide range of accelerator types: e.g. strong focusing, … 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FCF515C-5C8C-42DD-8B78-2E33B4C9698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12/09/2019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B86EF2A-FED8-4877-AD4C-43620984328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7476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4137A704-545B-455A-A1E2-3940CC02A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 we want High Beam Brightness?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D841C74-DD93-4DEC-BA88-5291DC8736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8600" y="1043046"/>
            <a:ext cx="8672513" cy="5308986"/>
          </a:xfrm>
        </p:spPr>
        <p:txBody>
          <a:bodyPr/>
          <a:lstStyle/>
          <a:p>
            <a:pPr fontAlgn="base"/>
            <a:r>
              <a:rPr lang="en-US" dirty="0"/>
              <a:t>Colliders</a:t>
            </a:r>
          </a:p>
          <a:p>
            <a:pPr lvl="1" fontAlgn="base"/>
            <a:r>
              <a:rPr lang="en-US" dirty="0"/>
              <a:t>Luminosity </a:t>
            </a:r>
            <a:r>
              <a:rPr lang="en-US" dirty="0">
                <a:sym typeface="Symbol" panose="05050102010706020507" pitchFamily="18" charset="2"/>
              </a:rPr>
              <a:t> 1/</a:t>
            </a:r>
            <a:r>
              <a:rPr lang="en-US" dirty="0">
                <a:latin typeface="Symbol" panose="05050102010706020507" pitchFamily="18" charset="2"/>
                <a:sym typeface="Symbol" panose="05050102010706020507" pitchFamily="18" charset="2"/>
              </a:rPr>
              <a:t>s</a:t>
            </a:r>
            <a:r>
              <a:rPr lang="en-US" baseline="-25000" dirty="0">
                <a:sym typeface="Symbol" panose="05050102010706020507" pitchFamily="18" charset="2"/>
              </a:rPr>
              <a:t></a:t>
            </a:r>
            <a:r>
              <a:rPr lang="en-US" baseline="30000" dirty="0">
                <a:sym typeface="Symbol" panose="05050102010706020507" pitchFamily="18" charset="2"/>
              </a:rPr>
              <a:t>2</a:t>
            </a:r>
            <a:endParaRPr lang="en-US" baseline="30000" dirty="0"/>
          </a:p>
          <a:p>
            <a:pPr fontAlgn="base"/>
            <a:r>
              <a:rPr lang="en-US" dirty="0"/>
              <a:t>High power proton (ion) synchrotrons </a:t>
            </a:r>
          </a:p>
          <a:p>
            <a:pPr lvl="1" fontAlgn="base"/>
            <a:r>
              <a:rPr lang="en-US" dirty="0"/>
              <a:t>Small beam cross-section </a:t>
            </a:r>
          </a:p>
          <a:p>
            <a:pPr lvl="2" fontAlgn="base"/>
            <a:r>
              <a:rPr lang="en-US" dirty="0"/>
              <a:t>Reduces the cost </a:t>
            </a:r>
          </a:p>
          <a:p>
            <a:pPr lvl="2" fontAlgn="base"/>
            <a:r>
              <a:rPr lang="en-US" dirty="0"/>
              <a:t>Allows to focus the beam to small size on the target</a:t>
            </a:r>
          </a:p>
          <a:p>
            <a:pPr lvl="2" fontAlgn="base"/>
            <a:r>
              <a:rPr lang="en-US" dirty="0"/>
              <a:t>An increase of beam brightness may be the only choice for power increase if machine is already built</a:t>
            </a:r>
          </a:p>
          <a:p>
            <a:pPr fontAlgn="base"/>
            <a:r>
              <a:rPr lang="en-US" dirty="0"/>
              <a:t>SR sources </a:t>
            </a:r>
          </a:p>
          <a:p>
            <a:pPr lvl="1" fontAlgn="base"/>
            <a:r>
              <a:rPr lang="en-US" dirty="0"/>
              <a:t>Increase the SR brightness </a:t>
            </a:r>
          </a:p>
          <a:p>
            <a:pPr fontAlgn="base"/>
            <a:r>
              <a:rPr lang="en-US" dirty="0"/>
              <a:t>High brightness implies small transverse emittances </a:t>
            </a:r>
            <a:br>
              <a:rPr lang="en-US" dirty="0"/>
            </a:br>
            <a:r>
              <a:rPr lang="en-US" dirty="0">
                <a:solidFill>
                  <a:srgbClr val="FF0000"/>
                </a:solidFill>
              </a:rPr>
              <a:t>However very small momentum spread typically is not  required </a:t>
            </a:r>
          </a:p>
          <a:p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FCF515C-5C8C-42DD-8B78-2E33B4C9698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12/09/2019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B86EF2A-FED8-4877-AD4C-43620984328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6809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4137A704-545B-455A-A1E2-3940CC02A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Barriers to Higher Beam Brightness 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D841C74-DD93-4DEC-BA88-5291DC8736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en-US" dirty="0"/>
              <a:t>Instabilities</a:t>
            </a:r>
          </a:p>
          <a:p>
            <a:pPr lvl="1" fontAlgn="base"/>
            <a:r>
              <a:rPr lang="en-US" dirty="0"/>
              <a:t>A limitation at all high-intensity machines </a:t>
            </a:r>
          </a:p>
          <a:p>
            <a:pPr fontAlgn="base"/>
            <a:r>
              <a:rPr lang="en-US" dirty="0"/>
              <a:t>Particle loss due to non-linearity of single particle motion, excited by beam space charge </a:t>
            </a:r>
          </a:p>
          <a:p>
            <a:pPr lvl="1" fontAlgn="base"/>
            <a:r>
              <a:rPr lang="en-US" dirty="0"/>
              <a:t>Important at </a:t>
            </a:r>
          </a:p>
          <a:p>
            <a:pPr lvl="2" fontAlgn="base"/>
            <a:r>
              <a:rPr lang="en-US" dirty="0"/>
              <a:t>low and medium energy high intensity accelerators</a:t>
            </a:r>
          </a:p>
          <a:p>
            <a:pPr lvl="2" fontAlgn="base"/>
            <a:r>
              <a:rPr lang="en-US" dirty="0"/>
              <a:t>beam-beam effects in colliders </a:t>
            </a:r>
          </a:p>
          <a:p>
            <a:pPr fontAlgn="base"/>
            <a:r>
              <a:rPr lang="en-US" dirty="0"/>
              <a:t>Intrabeam scattering</a:t>
            </a:r>
          </a:p>
          <a:p>
            <a:pPr lvl="1" fontAlgn="base"/>
            <a:r>
              <a:rPr lang="en-US" dirty="0"/>
              <a:t>Important for colliders and storage rings</a:t>
            </a:r>
          </a:p>
          <a:p>
            <a:pPr lvl="1" fontAlgn="base"/>
            <a:r>
              <a:rPr lang="en-US" dirty="0"/>
              <a:t>Multiple IBS drives emittance growth </a:t>
            </a:r>
          </a:p>
          <a:p>
            <a:pPr lvl="1" fontAlgn="base"/>
            <a:r>
              <a:rPr lang="en-US" dirty="0"/>
              <a:t>Single IBS (Touschek) creates beam loss </a:t>
            </a:r>
            <a:br>
              <a:rPr lang="en-US" dirty="0"/>
            </a:br>
            <a:r>
              <a:rPr lang="en-US" dirty="0"/>
              <a:t>and non-gaussian tails </a:t>
            </a:r>
          </a:p>
          <a:p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FCF515C-5C8C-42DD-8B78-2E33B4C9698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12/09/2019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B86EF2A-FED8-4877-AD4C-43620984328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7038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4137A704-545B-455A-A1E2-3940CC02A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Requirements to the Next Generation Lattices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D841C74-DD93-4DEC-BA88-5291DC8736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8600" y="871869"/>
            <a:ext cx="8672513" cy="5459657"/>
          </a:xfrm>
        </p:spPr>
        <p:txBody>
          <a:bodyPr/>
          <a:lstStyle/>
          <a:p>
            <a:pPr fontAlgn="base"/>
            <a:r>
              <a:rPr lang="en-US" dirty="0"/>
              <a:t>Goals</a:t>
            </a:r>
          </a:p>
          <a:p>
            <a:pPr lvl="1" fontAlgn="base"/>
            <a:r>
              <a:rPr lang="en-US" dirty="0"/>
              <a:t>High betatron tune </a:t>
            </a:r>
            <a:br>
              <a:rPr lang="en-US" dirty="0"/>
            </a:br>
            <a:r>
              <a:rPr lang="en-US" dirty="0"/>
              <a:t>(IBS, </a:t>
            </a:r>
            <a:r>
              <a:rPr lang="en-US" dirty="0">
                <a:sym typeface="Symbol" panose="05050102010706020507" pitchFamily="18" charset="2"/>
              </a:rPr>
              <a:t> instabilities, high transition energy)</a:t>
            </a:r>
            <a:endParaRPr lang="en-US" dirty="0"/>
          </a:p>
          <a:p>
            <a:pPr lvl="1" fontAlgn="base"/>
            <a:r>
              <a:rPr lang="en-US" dirty="0"/>
              <a:t>Effective chromaticity control at high betatron tunes</a:t>
            </a:r>
          </a:p>
          <a:p>
            <a:pPr lvl="2" fontAlgn="base"/>
            <a:r>
              <a:rPr lang="en-US" dirty="0"/>
              <a:t>Single particle stability (resonances), </a:t>
            </a:r>
            <a:r>
              <a:rPr lang="en-US" dirty="0">
                <a:sym typeface="Symbol" panose="05050102010706020507" pitchFamily="18" charset="2"/>
              </a:rPr>
              <a:t> instabilities</a:t>
            </a:r>
          </a:p>
          <a:p>
            <a:pPr lvl="2" fontAlgn="base"/>
            <a:r>
              <a:rPr lang="en-US" dirty="0">
                <a:sym typeface="Symbol" panose="05050102010706020507" pitchFamily="18" charset="2"/>
              </a:rPr>
              <a:t>Colliders: chromatic compensation of IR</a:t>
            </a:r>
            <a:endParaRPr lang="en-US" dirty="0"/>
          </a:p>
          <a:p>
            <a:pPr lvl="1" fontAlgn="base"/>
            <a:r>
              <a:rPr lang="en-US" dirty="0"/>
              <a:t>Large dynamic aperture </a:t>
            </a:r>
          </a:p>
          <a:p>
            <a:pPr fontAlgn="base"/>
            <a:r>
              <a:rPr lang="en-US" dirty="0"/>
              <a:t>Means of achieving these goals</a:t>
            </a:r>
          </a:p>
          <a:p>
            <a:pPr lvl="1" fontAlgn="base"/>
            <a:r>
              <a:rPr lang="en-US" dirty="0"/>
              <a:t>Superperiodicity </a:t>
            </a:r>
          </a:p>
          <a:p>
            <a:pPr lvl="1" fontAlgn="base"/>
            <a:r>
              <a:rPr lang="en-US" dirty="0"/>
              <a:t>Optics integrability</a:t>
            </a:r>
          </a:p>
          <a:p>
            <a:pPr lvl="1" fontAlgn="base"/>
            <a:r>
              <a:rPr lang="en-US" dirty="0"/>
              <a:t>Lattices with strong </a:t>
            </a:r>
            <a:r>
              <a:rPr lang="en-US" i="1" dirty="0"/>
              <a:t>x-y</a:t>
            </a:r>
            <a:r>
              <a:rPr lang="en-US" dirty="0"/>
              <a:t> coupling by design</a:t>
            </a:r>
          </a:p>
          <a:p>
            <a:pPr lvl="2" fontAlgn="base"/>
            <a:r>
              <a:rPr lang="en-US" dirty="0"/>
              <a:t>Space charge tune shift, IBS</a:t>
            </a:r>
          </a:p>
          <a:p>
            <a:pPr lvl="1" fontAlgn="base"/>
            <a:r>
              <a:rPr lang="en-US" dirty="0"/>
              <a:t>Superior optics measurement and correction</a:t>
            </a:r>
          </a:p>
          <a:p>
            <a:pPr lvl="1" fontAlgn="base"/>
            <a:r>
              <a:rPr lang="en-US" dirty="0"/>
              <a:t>…</a:t>
            </a:r>
          </a:p>
          <a:p>
            <a:pPr lvl="1" fontAlgn="base"/>
            <a:endParaRPr lang="en-US" dirty="0"/>
          </a:p>
          <a:p>
            <a:pPr lvl="1" fontAlgn="base"/>
            <a:endParaRPr lang="en-US" dirty="0"/>
          </a:p>
          <a:p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FCF515C-5C8C-42DD-8B78-2E33B4C9698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12/09/2019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B86EF2A-FED8-4877-AD4C-43620984328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3453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4137A704-545B-455A-A1E2-3940CC02A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Superperiodicity: </a:t>
            </a:r>
            <a:br>
              <a:rPr lang="en-US" dirty="0"/>
            </a:br>
            <a:r>
              <a:rPr lang="en-US" dirty="0"/>
              <a:t>            Effective Means for Space Charge Mitigation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D841C74-DD93-4DEC-BA88-5291DC8736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3210" y="831504"/>
            <a:ext cx="8837579" cy="5597495"/>
          </a:xfrm>
        </p:spPr>
        <p:txBody>
          <a:bodyPr/>
          <a:lstStyle/>
          <a:p>
            <a:pPr fontAlgn="base"/>
            <a:r>
              <a:rPr lang="en-US" dirty="0"/>
              <a:t>The tune shift due to beam-beam or space charge is typically limited to the total betatron tune shift for the entire ring</a:t>
            </a:r>
          </a:p>
          <a:p>
            <a:pPr fontAlgn="base"/>
            <a:r>
              <a:rPr lang="en-US" dirty="0"/>
              <a:t>It should be counted per 1 period for superperiodic machines </a:t>
            </a:r>
          </a:p>
          <a:p>
            <a:pPr fontAlgn="base"/>
            <a:r>
              <a:rPr lang="en-US" dirty="0"/>
              <a:t>Empirically, we know that superperiodicity helps (J-PARC)</a:t>
            </a:r>
          </a:p>
          <a:p>
            <a:pPr fontAlgn="base"/>
            <a:r>
              <a:rPr lang="en-US" dirty="0"/>
              <a:t>Superperiodicity creates a possibility to increase greatly the beam brightness/intensity</a:t>
            </a:r>
          </a:p>
          <a:p>
            <a:pPr lvl="1" fontAlgn="base"/>
            <a:r>
              <a:rPr lang="en-US" dirty="0"/>
              <a:t>It is easier to achieve in a Rapid Cycling Synchrotron where beam stays at high tune shifts only for few thousand turns and only low order non-linearities play significant role</a:t>
            </a:r>
          </a:p>
          <a:p>
            <a:pPr fontAlgn="base"/>
            <a:r>
              <a:rPr lang="en-US" dirty="0"/>
              <a:t>Modern instrumentation allows us to measure </a:t>
            </a:r>
            <a:r>
              <a:rPr lang="en-US" dirty="0">
                <a:latin typeface="Symbol" panose="05050102010706020507" pitchFamily="18" charset="2"/>
              </a:rPr>
              <a:t>b</a:t>
            </a:r>
            <a:r>
              <a:rPr lang="en-US" dirty="0"/>
              <a:t>-functions to ~1% accuracy</a:t>
            </a:r>
          </a:p>
          <a:p>
            <a:pPr fontAlgn="base"/>
            <a:r>
              <a:rPr lang="en-US" dirty="0"/>
              <a:t>We need to achieve better understanding to what accuracy we need to build and tune machine optics to get “the expected” gain in beam brightness </a:t>
            </a:r>
          </a:p>
          <a:p>
            <a:pPr lvl="1" fontAlgn="base"/>
            <a:endParaRPr lang="en-US" dirty="0"/>
          </a:p>
          <a:p>
            <a:pPr lvl="1" fontAlgn="base"/>
            <a:endParaRPr lang="en-US" dirty="0"/>
          </a:p>
          <a:p>
            <a:pPr lvl="1" fontAlgn="base"/>
            <a:endParaRPr lang="en-US" dirty="0"/>
          </a:p>
          <a:p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FCF515C-5C8C-42DD-8B78-2E33B4C9698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12/09/2019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B86EF2A-FED8-4877-AD4C-43620984328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8396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4137A704-545B-455A-A1E2-3940CC02A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Optics Integrability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D841C74-DD93-4DEC-BA88-5291DC8736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8600" y="828941"/>
            <a:ext cx="8672513" cy="5597495"/>
          </a:xfrm>
        </p:spPr>
        <p:txBody>
          <a:bodyPr/>
          <a:lstStyle/>
          <a:p>
            <a:pPr fontAlgn="base"/>
            <a:r>
              <a:rPr lang="en-US" dirty="0"/>
              <a:t>Main advantage: Creates a path to increase dynamic aperture</a:t>
            </a:r>
          </a:p>
          <a:p>
            <a:pPr fontAlgn="base"/>
            <a:r>
              <a:rPr lang="en-US" dirty="0"/>
              <a:t>Challenges with present proposals</a:t>
            </a:r>
          </a:p>
          <a:p>
            <a:pPr lvl="1" fontAlgn="base"/>
            <a:r>
              <a:rPr lang="en-US" dirty="0"/>
              <a:t>Quite complicated beam optics </a:t>
            </a:r>
          </a:p>
          <a:p>
            <a:pPr lvl="1" fontAlgn="base"/>
            <a:r>
              <a:rPr lang="en-US" dirty="0"/>
              <a:t>High sensitivity to focusing errors</a:t>
            </a:r>
          </a:p>
          <a:p>
            <a:pPr lvl="2" fontAlgn="base"/>
            <a:r>
              <a:rPr lang="en-US" dirty="0"/>
              <a:t>Some integrable optics concepts are more sensitive than others</a:t>
            </a:r>
          </a:p>
          <a:p>
            <a:pPr lvl="2" fontAlgn="base"/>
            <a:r>
              <a:rPr lang="en-US" dirty="0"/>
              <a:t>Complications with chromaticity control </a:t>
            </a:r>
          </a:p>
          <a:p>
            <a:pPr lvl="2" fontAlgn="base"/>
            <a:r>
              <a:rPr lang="en-US" dirty="0"/>
              <a:t>High sensitivity to the beam space charge </a:t>
            </a:r>
          </a:p>
          <a:p>
            <a:pPr fontAlgn="base"/>
            <a:r>
              <a:rPr lang="en-US" dirty="0"/>
              <a:t>New ideas are needed </a:t>
            </a:r>
          </a:p>
          <a:p>
            <a:pPr lvl="1" fontAlgn="base"/>
            <a:endParaRPr lang="en-US" dirty="0"/>
          </a:p>
          <a:p>
            <a:pPr lvl="1" fontAlgn="base"/>
            <a:endParaRPr lang="en-US" dirty="0"/>
          </a:p>
          <a:p>
            <a:pPr lvl="1" fontAlgn="base"/>
            <a:endParaRPr lang="en-US" dirty="0"/>
          </a:p>
          <a:p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FCF515C-5C8C-42DD-8B78-2E33B4C9698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12/09/2019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B86EF2A-FED8-4877-AD4C-43620984328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1242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4137A704-545B-455A-A1E2-3940CC02A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Lattices with High Betatron Tune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D841C74-DD93-4DEC-BA88-5291DC8736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8600" y="871870"/>
            <a:ext cx="8672513" cy="5295014"/>
          </a:xfrm>
        </p:spPr>
        <p:txBody>
          <a:bodyPr/>
          <a:lstStyle/>
          <a:p>
            <a:pPr fontAlgn="base"/>
            <a:r>
              <a:rPr lang="en-US" dirty="0"/>
              <a:t>High betatron tune (i.e. small beta-functions) advantages</a:t>
            </a:r>
          </a:p>
          <a:p>
            <a:pPr lvl="1" fontAlgn="base"/>
            <a:r>
              <a:rPr lang="en-US" dirty="0"/>
              <a:t>Reduces </a:t>
            </a:r>
            <a:r>
              <a:rPr lang="en-US" dirty="0">
                <a:sym typeface="Symbol" panose="05050102010706020507" pitchFamily="18" charset="2"/>
              </a:rPr>
              <a:t> </a:t>
            </a:r>
            <a:r>
              <a:rPr lang="en-US" dirty="0"/>
              <a:t>IBS</a:t>
            </a:r>
          </a:p>
          <a:p>
            <a:pPr lvl="1" fontAlgn="base"/>
            <a:r>
              <a:rPr lang="en-US" dirty="0"/>
              <a:t>Reduces </a:t>
            </a:r>
            <a:r>
              <a:rPr lang="en-US" dirty="0">
                <a:sym typeface="Symbol" panose="05050102010706020507" pitchFamily="18" charset="2"/>
              </a:rPr>
              <a:t></a:t>
            </a:r>
            <a:r>
              <a:rPr lang="en-US" dirty="0"/>
              <a:t> SR heating in electron storage rings/colliders </a:t>
            </a:r>
          </a:p>
          <a:p>
            <a:pPr lvl="1" fontAlgn="base"/>
            <a:r>
              <a:rPr lang="en-US" dirty="0"/>
              <a:t>Reduces growth rates of transverse instabilities </a:t>
            </a:r>
          </a:p>
          <a:p>
            <a:pPr lvl="1" fontAlgn="base"/>
            <a:r>
              <a:rPr lang="en-US" dirty="0"/>
              <a:t>Allows to reduce the vacuum chamber aperture </a:t>
            </a:r>
            <a:br>
              <a:rPr lang="en-US" dirty="0"/>
            </a:br>
            <a:r>
              <a:rPr lang="en-US" dirty="0"/>
              <a:t>and, consequently, the machine cost</a:t>
            </a:r>
          </a:p>
          <a:p>
            <a:pPr fontAlgn="base"/>
            <a:r>
              <a:rPr lang="en-US" dirty="0"/>
              <a:t>What limits high betatron tune </a:t>
            </a:r>
          </a:p>
          <a:p>
            <a:pPr lvl="1" fontAlgn="base"/>
            <a:r>
              <a:rPr lang="en-US" dirty="0"/>
              <a:t>Reduction of dispersion function. </a:t>
            </a:r>
          </a:p>
          <a:p>
            <a:pPr marL="1346200" lvl="2" indent="-342900" fontAlgn="base">
              <a:buFont typeface="Symbol" panose="05050102010706020507" pitchFamily="18" charset="2"/>
              <a:buChar char="Þ"/>
            </a:pPr>
            <a:r>
              <a:rPr lang="en-US" dirty="0"/>
              <a:t>Requires higher sextupole fields for chromaticity compensation</a:t>
            </a:r>
          </a:p>
          <a:p>
            <a:pPr marL="1346200" lvl="2" indent="-342900" fontAlgn="base">
              <a:buFont typeface="Symbol" panose="05050102010706020507" pitchFamily="18" charset="2"/>
              <a:buChar char="Þ"/>
            </a:pPr>
            <a:r>
              <a:rPr lang="en-US" dirty="0"/>
              <a:t>limitation of dynamic aperture </a:t>
            </a:r>
          </a:p>
          <a:p>
            <a:pPr fontAlgn="base"/>
            <a:r>
              <a:rPr lang="en-US" dirty="0"/>
              <a:t>We need to find how we could introduce suppression of chromaticity without compromising the dynamic aperture</a:t>
            </a:r>
          </a:p>
          <a:p>
            <a:pPr lvl="1" fontAlgn="base"/>
            <a:r>
              <a:rPr lang="en-US" dirty="0"/>
              <a:t>This may be part of research into optics integrability</a:t>
            </a:r>
          </a:p>
          <a:p>
            <a:pPr lvl="1" fontAlgn="base"/>
            <a:endParaRPr lang="en-US" dirty="0"/>
          </a:p>
          <a:p>
            <a:pPr lvl="1" fontAlgn="base"/>
            <a:endParaRPr lang="en-US" dirty="0"/>
          </a:p>
          <a:p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FCF515C-5C8C-42DD-8B78-2E33B4C9698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12/09/2019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B86EF2A-FED8-4877-AD4C-43620984328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3057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4137A704-545B-455A-A1E2-3940CC02A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couple of words about IBS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D841C74-DD93-4DEC-BA88-5291DC8736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8600" y="871870"/>
            <a:ext cx="8672513" cy="5295014"/>
          </a:xfrm>
        </p:spPr>
        <p:txBody>
          <a:bodyPr/>
          <a:lstStyle/>
          <a:p>
            <a:pPr fontAlgn="base"/>
            <a:r>
              <a:rPr lang="en-US" dirty="0"/>
              <a:t>Above transition </a:t>
            </a:r>
          </a:p>
          <a:p>
            <a:pPr lvl="1" fontAlgn="base"/>
            <a:r>
              <a:rPr lang="en-US" dirty="0"/>
              <a:t>Mitigation of longitudinal IBS</a:t>
            </a:r>
          </a:p>
          <a:p>
            <a:pPr lvl="2" fontAlgn="base"/>
            <a:r>
              <a:rPr lang="en-US" dirty="0"/>
              <a:t>Lifetime growth proportionally </a:t>
            </a:r>
            <a:br>
              <a:rPr lang="en-US" dirty="0"/>
            </a:br>
            <a:r>
              <a:rPr lang="en-US" dirty="0"/>
              <a:t>to the momentum spread increase</a:t>
            </a:r>
          </a:p>
          <a:p>
            <a:pPr lvl="3" fontAlgn="base"/>
            <a:r>
              <a:rPr lang="en-US" dirty="0"/>
              <a:t>It is the only effective means </a:t>
            </a:r>
          </a:p>
          <a:p>
            <a:pPr lvl="1" fontAlgn="base"/>
            <a:r>
              <a:rPr lang="en-US" dirty="0"/>
              <a:t>Mitigation of transverse IBS</a:t>
            </a:r>
          </a:p>
          <a:p>
            <a:pPr lvl="2" fontAlgn="base"/>
            <a:r>
              <a:rPr lang="en-US" dirty="0"/>
              <a:t>Decrease of </a:t>
            </a:r>
            <a:r>
              <a:rPr lang="en-US" i="1" dirty="0"/>
              <a:t>D</a:t>
            </a:r>
            <a:r>
              <a:rPr lang="en-US" baseline="30000" dirty="0"/>
              <a:t>2</a:t>
            </a:r>
            <a:r>
              <a:rPr lang="en-US" dirty="0"/>
              <a:t>/</a:t>
            </a:r>
            <a:r>
              <a:rPr lang="en-US" i="1" dirty="0">
                <a:latin typeface="Symbol" panose="05050102010706020507" pitchFamily="18" charset="2"/>
              </a:rPr>
              <a:t>b</a:t>
            </a:r>
            <a:r>
              <a:rPr lang="en-US" dirty="0"/>
              <a:t> requires </a:t>
            </a:r>
            <a:br>
              <a:rPr lang="en-US" dirty="0"/>
            </a:br>
            <a:r>
              <a:rPr lang="en-US" dirty="0"/>
              <a:t>high horizontal tune </a:t>
            </a:r>
          </a:p>
          <a:p>
            <a:pPr lvl="1" fontAlgn="base"/>
            <a:r>
              <a:rPr lang="en-US" dirty="0"/>
              <a:t>Lattices with high betatron tune are required for the IBS mitigation</a:t>
            </a:r>
          </a:p>
          <a:p>
            <a:pPr fontAlgn="base"/>
            <a:r>
              <a:rPr lang="en-US" dirty="0"/>
              <a:t>Below transition</a:t>
            </a:r>
          </a:p>
          <a:p>
            <a:pPr lvl="1" fontAlgn="base"/>
            <a:r>
              <a:rPr lang="en-US" dirty="0"/>
              <a:t>Quasi-equilibrium (</a:t>
            </a:r>
            <a:r>
              <a:rPr lang="en-US" dirty="0" err="1">
                <a:latin typeface="Symbol" panose="05050102010706020507" pitchFamily="18" charset="2"/>
              </a:rPr>
              <a:t>q</a:t>
            </a:r>
            <a:r>
              <a:rPr lang="en-US" baseline="-25000" dirty="0" err="1"/>
              <a:t>x</a:t>
            </a:r>
            <a:r>
              <a:rPr lang="en-US" dirty="0"/>
              <a:t> ~ </a:t>
            </a:r>
            <a:r>
              <a:rPr lang="en-US" dirty="0" err="1">
                <a:latin typeface="Symbol" panose="05050102010706020507" pitchFamily="18" charset="2"/>
              </a:rPr>
              <a:t>q</a:t>
            </a:r>
            <a:r>
              <a:rPr lang="en-US" baseline="-25000" dirty="0" err="1"/>
              <a:t>y</a:t>
            </a:r>
            <a:r>
              <a:rPr lang="en-US" dirty="0"/>
              <a:t> ~</a:t>
            </a:r>
            <a:r>
              <a:rPr lang="en-US" dirty="0">
                <a:latin typeface="Symbol" panose="05050102010706020507" pitchFamily="18" charset="2"/>
              </a:rPr>
              <a:t> </a:t>
            </a:r>
            <a:r>
              <a:rPr lang="en-US" dirty="0" err="1">
                <a:latin typeface="Symbol" panose="05050102010706020507" pitchFamily="18" charset="2"/>
              </a:rPr>
              <a:t>q</a:t>
            </a:r>
            <a:r>
              <a:rPr lang="en-US" baseline="-25000" dirty="0" err="1"/>
              <a:t>s</a:t>
            </a:r>
            <a:r>
              <a:rPr lang="en-US" dirty="0"/>
              <a:t> ) may greatly reduce IBS</a:t>
            </a:r>
          </a:p>
          <a:p>
            <a:pPr lvl="1" fontAlgn="base"/>
            <a:r>
              <a:rPr lang="en-US" dirty="0"/>
              <a:t>Small beta-beating</a:t>
            </a:r>
          </a:p>
          <a:p>
            <a:pPr lvl="1" fontAlgn="base"/>
            <a:r>
              <a:rPr lang="en-US" dirty="0"/>
              <a:t>High horizontal tune to increase transition energy (if required) </a:t>
            </a:r>
          </a:p>
          <a:p>
            <a:pPr lvl="1" fontAlgn="base"/>
            <a:endParaRPr lang="en-US" dirty="0"/>
          </a:p>
          <a:p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FCF515C-5C8C-42DD-8B78-2E33B4C9698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12/09/2019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B86EF2A-FED8-4877-AD4C-43620984328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9</a:t>
            </a:fld>
            <a:endParaRPr lang="en-US"/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C19D3A7C-35D5-418E-8D94-E179F47F764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6804644"/>
              </p:ext>
            </p:extLst>
          </p:nvPr>
        </p:nvGraphicFramePr>
        <p:xfrm>
          <a:off x="5749926" y="1395250"/>
          <a:ext cx="3151187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1" name="Equation" r:id="rId3" imgW="1739880" imgH="533160" progId="Equation.DSMT4">
                  <p:embed/>
                </p:oleObj>
              </mc:Choice>
              <mc:Fallback>
                <p:oleObj name="Equation" r:id="rId3" imgW="1739880" imgH="533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749926" y="1395250"/>
                        <a:ext cx="3151187" cy="965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5F60FD04-DAE4-40E5-B54A-7DCD2E1BC26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4092805"/>
              </p:ext>
            </p:extLst>
          </p:nvPr>
        </p:nvGraphicFramePr>
        <p:xfrm>
          <a:off x="5611019" y="2571669"/>
          <a:ext cx="3429000" cy="108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2" name="Equation" r:id="rId5" imgW="1892160" imgH="596880" progId="Equation.DSMT4">
                  <p:embed/>
                </p:oleObj>
              </mc:Choice>
              <mc:Fallback>
                <p:oleObj name="Equation" r:id="rId5" imgW="1892160" imgH="596880" progId="Equation.DSMT4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C19D3A7C-35D5-418E-8D94-E179F47F764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611019" y="2571669"/>
                        <a:ext cx="3429000" cy="1082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12796920"/>
      </p:ext>
    </p:extLst>
  </p:cSld>
  <p:clrMapOvr>
    <a:masterClrMapping/>
  </p:clrMapOvr>
</p:sld>
</file>

<file path=ppt/theme/theme1.xml><?xml version="1.0" encoding="utf-8"?>
<a:theme xmlns:a="http://schemas.openxmlformats.org/drawingml/2006/main" name="FNAL_TemplateMac_060514">
  <a:themeElements>
    <a:clrScheme name="Fermilab">
      <a:dk1>
        <a:srgbClr val="004C97"/>
      </a:dk1>
      <a:lt1>
        <a:srgbClr val="FFFFFF"/>
      </a:lt1>
      <a:dk2>
        <a:srgbClr val="004C9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755</Words>
  <Application>Microsoft Office PowerPoint</Application>
  <PresentationFormat>On-screen Show (4:3)</PresentationFormat>
  <Paragraphs>156</Paragraphs>
  <Slides>13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Helvetica Neue</vt:lpstr>
      <vt:lpstr>Symbol</vt:lpstr>
      <vt:lpstr>Calibri</vt:lpstr>
      <vt:lpstr>Arial</vt:lpstr>
      <vt:lpstr>FNAL_TemplateMac_060514</vt:lpstr>
      <vt:lpstr>Equation</vt:lpstr>
      <vt:lpstr>GARD ABP Workshop 1 (WG1):  Lattice research needs of next-generation HEP facilities  Valeri Lebedev</vt:lpstr>
      <vt:lpstr>Lattice Research Needs</vt:lpstr>
      <vt:lpstr>Why do we want High Beam Brightness?</vt:lpstr>
      <vt:lpstr>Main Barriers to Higher Beam Brightness </vt:lpstr>
      <vt:lpstr>General Requirements to the Next Generation Lattices</vt:lpstr>
      <vt:lpstr>Superperiodicity:              Effective Means for Space Charge Mitigation</vt:lpstr>
      <vt:lpstr>Optics Integrability</vt:lpstr>
      <vt:lpstr>Lattices with High Betatron Tune</vt:lpstr>
      <vt:lpstr>A couple of words about IBS</vt:lpstr>
      <vt:lpstr>Where are we today?</vt:lpstr>
      <vt:lpstr>Synergies</vt:lpstr>
      <vt:lpstr>Timeline / Milestones</vt:lpstr>
      <vt:lpstr>Conclusions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modified xsi:type="dcterms:W3CDTF">2019-12-08T04:18:34Z</dcterms:modified>
</cp:coreProperties>
</file>