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57" r:id="rId1"/>
    <p:sldMasterId id="2147483659" r:id="rId2"/>
  </p:sldMasterIdLst>
  <p:notesMasterIdLst>
    <p:notesMasterId r:id="rId14"/>
  </p:notesMasterIdLst>
  <p:sldIdLst>
    <p:sldId id="256" r:id="rId3"/>
    <p:sldId id="412" r:id="rId4"/>
    <p:sldId id="279" r:id="rId5"/>
    <p:sldId id="280" r:id="rId6"/>
    <p:sldId id="281" r:id="rId7"/>
    <p:sldId id="282" r:id="rId8"/>
    <p:sldId id="272" r:id="rId9"/>
    <p:sldId id="274" r:id="rId10"/>
    <p:sldId id="275" r:id="rId11"/>
    <p:sldId id="276" r:id="rId12"/>
    <p:sldId id="472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D8511B-C572-4F0E-92E3-968F25EB7EB1}">
  <a:tblStyle styleId="{EDD8511B-C572-4F0E-92E3-968F25EB7E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39"/>
  </p:normalViewPr>
  <p:slideViewPr>
    <p:cSldViewPr snapToGrid="0">
      <p:cViewPr varScale="1">
        <p:scale>
          <a:sx n="81" d="100"/>
          <a:sy n="81" d="100"/>
        </p:scale>
        <p:origin x="9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type="obj">
  <p:cSld name="OBJECT">
    <p:bg>
      <p:bgPr>
        <a:solidFill>
          <a:schemeClr val="lt2">
            <a:alpha val="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40EEF19-B5A7-461D-98E4-1EE77DAB454B}" type="datetime1">
              <a:rPr lang="en-US" smtClean="0"/>
              <a:t>12/10/2019</a:t>
            </a:fld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3BE1BBF-84C4-4A93-A4CC-E9B13DAEADFC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9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3C81863-F4C0-4A0A-A632-0A7076DCCEDB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645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9A3A0-B99E-462F-B697-DD832B66DDAE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81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3B00185A-7849-4097-AE52-80117ADFEB2A}" type="datetime1">
              <a:rPr lang="en-US" altLang="en-US" smtClean="0"/>
              <a:t>12/10/2019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86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&amp; Caption">
  <p:cSld name="Content &amp;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DC6D4C4-15C3-4911-AD49-93A53649D70B}" type="datetime1">
              <a:rPr lang="en-US" smtClean="0"/>
              <a:t>12/10/2019</a:t>
            </a:fld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&amp; Caption">
  <p:cSld name="Picture &amp;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>
            <a:spLocks noGrp="1"/>
          </p:cNvSpPr>
          <p:nvPr>
            <p:ph type="pic" idx="2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FD345F0-A403-4582-907D-51280B61E098}" type="datetime1">
              <a:rPr lang="en-US" smtClean="0"/>
              <a:t>12/10/2019</a:t>
            </a:fld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TitleSlide_06051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8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80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8DB0338-9813-4F89-BB89-858BCC8BCD56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7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D89E5FE-BCAC-41C2-AD0C-B07B381D83B2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6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0B7ADEE-8F3D-4D55-9C7C-2B2697A7F041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7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392A4F1-5B63-46D7-9183-B65C0B1FA951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9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B53FE449-9F0B-44E5-BC86-01CD0DF49DAE}" type="datetime1">
              <a:rPr lang="en-US" smtClean="0"/>
              <a:t>12/10/2019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 descr="HeaderFooter_00603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8" r:id="rId4"/>
    <p:sldLayoutId id="2147483668" r:id="rId5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7D33E96-CC4C-41E5-AFC8-CD89485D7A85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577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f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963205" y="2623012"/>
            <a:ext cx="7526338" cy="189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Optical Stochastic Cooling</a:t>
            </a:r>
            <a:br>
              <a:rPr lang="en-US" dirty="0"/>
            </a:br>
            <a:b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J. Jarvis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806450" y="5048250"/>
            <a:ext cx="7526338" cy="12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r>
              <a:rPr lang="en-US" dirty="0"/>
              <a:t>December 10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, 2019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0C722C1-D5B8-4066-9966-2C8C1A807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R&amp;D Activities in OSC: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9E0814-1F5C-415D-93DF-CBE423B5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40494"/>
            <a:ext cx="8672513" cy="4987867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Who is working on this now? Collaborations?</a:t>
            </a:r>
          </a:p>
          <a:p>
            <a:pPr lvl="1"/>
            <a:r>
              <a:rPr lang="en-US" dirty="0"/>
              <a:t>Experimental programs at FNAL (HEP) and Cornell (NSF)</a:t>
            </a:r>
          </a:p>
          <a:p>
            <a:pPr lvl="1"/>
            <a:r>
              <a:rPr lang="en-US" dirty="0"/>
              <a:t>Fermilab collaboration with Wurtele/</a:t>
            </a:r>
            <a:r>
              <a:rPr lang="en-US" dirty="0" err="1"/>
              <a:t>Charman</a:t>
            </a:r>
            <a:r>
              <a:rPr lang="en-US" dirty="0"/>
              <a:t> (Berkeley) on single/few-electron “cooling” in IOTA (theory &amp; experiment)</a:t>
            </a:r>
          </a:p>
          <a:p>
            <a:r>
              <a:rPr lang="en-US" b="1" dirty="0">
                <a:solidFill>
                  <a:schemeClr val="accent2"/>
                </a:solidFill>
              </a:rPr>
              <a:t>Are current facilities adequate? What’s available now?</a:t>
            </a:r>
          </a:p>
          <a:p>
            <a:pPr lvl="1"/>
            <a:r>
              <a:rPr lang="en-US" dirty="0"/>
              <a:t>IOTA is well suited for demonstrating fundamental OSC physics</a:t>
            </a:r>
          </a:p>
          <a:p>
            <a:pPr lvl="1"/>
            <a:r>
              <a:rPr lang="en-US" dirty="0"/>
              <a:t>Initial amplifier development can be performed at IOTA/FAST; first on the FAST </a:t>
            </a:r>
            <a:r>
              <a:rPr lang="en-US" dirty="0" err="1"/>
              <a:t>linac</a:t>
            </a:r>
            <a:r>
              <a:rPr lang="en-US" dirty="0"/>
              <a:t> then amplified OSC in IOTA</a:t>
            </a:r>
          </a:p>
          <a:p>
            <a:r>
              <a:rPr lang="en-US" b="1" dirty="0">
                <a:solidFill>
                  <a:schemeClr val="accent2"/>
                </a:solidFill>
              </a:rPr>
              <a:t>Facilities needed in the future?</a:t>
            </a:r>
          </a:p>
          <a:p>
            <a:pPr lvl="1"/>
            <a:r>
              <a:rPr lang="en-US" dirty="0"/>
              <a:t>IOTA is space and schedule constrained; could limit the development of more advanced system configurations (long term)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F100-6B1C-4D77-8BFC-AFACCD241A6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3A09C0-C14A-4C95-A59B-2A17D45BDADF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797782-E650-4801-8657-45E6F2B162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OSC team:</a:t>
            </a:r>
            <a:r>
              <a:rPr lang="en-US" dirty="0"/>
              <a:t> S. Chattopadhyay, V. </a:t>
            </a:r>
            <a:r>
              <a:rPr lang="en-US" dirty="0" err="1"/>
              <a:t>Lebedev</a:t>
            </a:r>
            <a:r>
              <a:rPr lang="en-US" dirty="0"/>
              <a:t>, H. </a:t>
            </a:r>
            <a:r>
              <a:rPr lang="en-US" dirty="0" err="1"/>
              <a:t>Peikarz</a:t>
            </a:r>
            <a:r>
              <a:rPr lang="en-US" dirty="0"/>
              <a:t>, P. Piot, A. Romanov, J. </a:t>
            </a:r>
            <a:r>
              <a:rPr lang="en-US" dirty="0" err="1"/>
              <a:t>Ruan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Supported by:</a:t>
            </a:r>
            <a:r>
              <a:rPr lang="en-US" dirty="0"/>
              <a:t> K. Carlson, D. Crawford, N. Eddy, D. Edstrom, R. Espinoza, D. Franck, W. Johnson, S. </a:t>
            </a:r>
            <a:r>
              <a:rPr lang="en-US" dirty="0" err="1"/>
              <a:t>Nagaitsev</a:t>
            </a:r>
            <a:r>
              <a:rPr lang="en-US" dirty="0"/>
              <a:t>, L. </a:t>
            </a:r>
            <a:r>
              <a:rPr lang="en-US" dirty="0" err="1"/>
              <a:t>Nobrega</a:t>
            </a:r>
            <a:r>
              <a:rPr lang="en-US" dirty="0"/>
              <a:t>, M. </a:t>
            </a:r>
            <a:r>
              <a:rPr lang="en-US" dirty="0" err="1"/>
              <a:t>Obrycki</a:t>
            </a:r>
            <a:r>
              <a:rPr lang="en-US" dirty="0"/>
              <a:t>, J. </a:t>
            </a:r>
            <a:r>
              <a:rPr lang="en-US" dirty="0" err="1"/>
              <a:t>Santucci</a:t>
            </a:r>
            <a:r>
              <a:rPr lang="en-US" dirty="0"/>
              <a:t>, L. Valerio, A. </a:t>
            </a:r>
            <a:r>
              <a:rPr lang="en-US" dirty="0" err="1"/>
              <a:t>Valishev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behalf of an excellent team: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5B7B33-4240-4920-A0F7-AB59DDB8B6CE}"/>
              </a:ext>
            </a:extLst>
          </p:cNvPr>
          <p:cNvSpPr txBox="1">
            <a:spLocks/>
          </p:cNvSpPr>
          <p:nvPr/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11/22/2019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D09F22-C875-4795-9221-3F270CC838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5D987D5-8037-4B27-98D7-EF73E6CD1B00}" type="datetime1">
              <a:rPr lang="en-US" smtClean="0"/>
              <a:t>12/10/2019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3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Physics\FNAL Projects\FAST_IOTA\OSC\GIFMaker.org_9iGlJ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21" y="2977944"/>
            <a:ext cx="2997216" cy="29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 extends the SC principle to optical bandwidth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514740" y="2723475"/>
            <a:ext cx="5154480" cy="200347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Wavepacket generated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Particle delayed in bypass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Wavepacket amplified and focused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Corrective kick applied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Cooling accumulates over many passes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4150" y="839682"/>
            <a:ext cx="5459459" cy="1763442"/>
            <a:chOff x="222250" y="763480"/>
            <a:chExt cx="8547322" cy="2760843"/>
          </a:xfrm>
        </p:grpSpPr>
        <p:pic>
          <p:nvPicPr>
            <p:cNvPr id="13" name="Picture 1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1133548"/>
              <a:ext cx="7668070" cy="2026878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808337" y="1245901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830684" y="763480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830684" y="3143323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6869159" y="1245901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962900" y="2247433"/>
              <a:ext cx="390525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8388572" y="2056933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18" y="798097"/>
            <a:ext cx="2432482" cy="5943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452" y="4646970"/>
            <a:ext cx="5603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720C"/>
                </a:solidFill>
                <a:effectLst/>
                <a:uLnTx/>
                <a:uFillTx/>
                <a:latin typeface="Calibri" charset="0"/>
              </a:rPr>
              <a:t>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DB720C"/>
                </a:solidFill>
                <a:effectLst/>
                <a:uLnTx/>
                <a:uFillTx/>
                <a:latin typeface="Calibri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720C"/>
                </a:solidFill>
                <a:effectLst/>
                <a:uLnTx/>
                <a:uFillTx/>
                <a:latin typeface="Calibri" charset="0"/>
              </a:rPr>
              <a:t> –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DB720C"/>
                </a:solidFill>
                <a:effectLst/>
                <a:uLnTx/>
                <a:uFillTx/>
                <a:latin typeface="Calibri" charset="0"/>
              </a:rPr>
              <a:t>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720C"/>
                </a:solidFill>
                <a:effectLst/>
                <a:uLnTx/>
                <a:uFillTx/>
                <a:latin typeface="Calibri" charset="0"/>
              </a:rPr>
              <a:t> increase in cooling rate over </a:t>
            </a:r>
            <a:r>
              <a:rPr lang="en-US" sz="2400" b="1" kern="1200" dirty="0">
                <a:solidFill>
                  <a:srgbClr val="DB720C"/>
                </a:solidFill>
                <a:latin typeface="Calibri" charset="0"/>
              </a:rPr>
              <a:t>microwave stochastic cooling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B720C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783" y="5596266"/>
            <a:ext cx="5394838" cy="50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A. A.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Mikhailichkenko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M.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Zolotorev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Phys. Rev. Lett. 71 (25), p. 4146 (1993)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285750" algn="l"/>
                <a:tab pos="3429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M.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Zolotorev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A. A.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Zholents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Phys. Rev. E 50 (4), p. 3087 (1994)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Jonathan\Downloads\GIFMaker.org_IfGT6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48" y="1341230"/>
            <a:ext cx="3389810" cy="19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7089" y="1526266"/>
            <a:ext cx="231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Energy exchange in kicker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1577" y="3328430"/>
            <a:ext cx="2255617" cy="584775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Cooling vs. betatron and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synchrotron amplitudes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6CC32D-CEF5-4CEF-BA74-F62C38EAE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5856" y="6504213"/>
            <a:ext cx="856303" cy="266580"/>
          </a:xfrm>
        </p:spPr>
        <p:txBody>
          <a:bodyPr/>
          <a:lstStyle/>
          <a:p>
            <a:pPr>
              <a:defRPr/>
            </a:pPr>
            <a:fld id="{5EEDA943-51B2-44FB-A8D3-91133AC9D6BE}" type="datetime1">
              <a:rPr lang="en-US" smtClean="0"/>
              <a:t>12/10/2019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6" dur="59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build="p"/>
      <p:bldP spid="29" grpId="0" animBg="1"/>
      <p:bldP spid="4" grpId="0"/>
      <p:bldP spid="25" grpId="0"/>
      <p:bldP spid="7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63A814-F980-4EA0-BEA6-010F2132B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6147"/>
          <a:stretch/>
        </p:blipFill>
        <p:spPr>
          <a:xfrm>
            <a:off x="0" y="4516665"/>
            <a:ext cx="9144000" cy="17940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1EC8C-D5C9-41FF-A29F-F9D9D9A6ABD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2606" y="845995"/>
            <a:ext cx="8686800" cy="4994275"/>
          </a:xfrm>
        </p:spPr>
        <p:txBody>
          <a:bodyPr/>
          <a:lstStyle/>
          <a:p>
            <a:r>
              <a:rPr lang="en-US" sz="1900" dirty="0"/>
              <a:t>Proposed at several facilities, but full experimental program/demonstration never materialized (RHIC, Bates, </a:t>
            </a:r>
            <a:r>
              <a:rPr lang="en-US" sz="1900" dirty="0" err="1"/>
              <a:t>Tevatron</a:t>
            </a:r>
            <a:r>
              <a:rPr lang="en-US" sz="1900" dirty="0"/>
              <a:t>, CESR)</a:t>
            </a:r>
          </a:p>
          <a:p>
            <a:r>
              <a:rPr lang="en-US" sz="1900" dirty="0"/>
              <a:t>R&amp;D program is underway at IOTA; preparing for initial operations in ~04/2020</a:t>
            </a:r>
            <a:endParaRPr lang="en-US" sz="1900" dirty="0">
              <a:solidFill>
                <a:schemeClr val="accent2"/>
              </a:solidFill>
            </a:endParaRPr>
          </a:p>
          <a:p>
            <a:r>
              <a:rPr lang="en-US" sz="1900" b="1" dirty="0">
                <a:solidFill>
                  <a:schemeClr val="accent2"/>
                </a:solidFill>
              </a:rPr>
              <a:t>Envision a comprehensive OSC program with fundamental beam-physics studies and pathfinding for operational cooling and control systems 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/>
              </a:solidFill>
            </a:endParaRPr>
          </a:p>
          <a:p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52B873-1F1A-42BC-A55F-3B8E274E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Proposing a broad experimental program based on OSC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A9C9B-A506-4458-B138-3BE9DF2A766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3D708E9-9743-4B3E-B8E0-8C72F9C403AB}" type="datetime1">
              <a:rPr lang="en-US" smtClean="0"/>
              <a:t>12/10/2019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0DD75-27FF-43D3-AD53-87FEA052F3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B26F1D-6C63-4094-896E-15F0282440D6}"/>
              </a:ext>
            </a:extLst>
          </p:cNvPr>
          <p:cNvGrpSpPr/>
          <p:nvPr/>
        </p:nvGrpSpPr>
        <p:grpSpPr>
          <a:xfrm>
            <a:off x="728545" y="3150830"/>
            <a:ext cx="7855338" cy="1435786"/>
            <a:chOff x="114593" y="2859754"/>
            <a:chExt cx="9028595" cy="16502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24485E-7F1A-4B65-A5EB-E339145C3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78" t="12575" r="10976" b="5178"/>
            <a:stretch/>
          </p:blipFill>
          <p:spPr>
            <a:xfrm rot="5400000">
              <a:off x="-90110" y="3064459"/>
              <a:ext cx="1637620" cy="1228214"/>
            </a:xfrm>
            <a:prstGeom prst="rect">
              <a:avLst/>
            </a:prstGeom>
          </p:spPr>
        </p:pic>
        <p:pic>
          <p:nvPicPr>
            <p:cNvPr id="15" name="Picture 2" descr="C:\Physics\FNAL Projects\FAST_IOTA\OSC\SCHEMATICS-MODELING-HARDWARE\QUADS\20191003_154819.jpg">
              <a:extLst>
                <a:ext uri="{FF2B5EF4-FFF2-40B4-BE49-F238E27FC236}">
                  <a16:creationId xmlns:a16="http://schemas.microsoft.com/office/drawing/2014/main" id="{8AA89070-407B-40C7-8F32-0EB88B9A9C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1" r="26691" b="5084"/>
            <a:stretch/>
          </p:blipFill>
          <p:spPr bwMode="auto">
            <a:xfrm rot="5400000">
              <a:off x="1497902" y="2941327"/>
              <a:ext cx="1637620" cy="147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30D964-81D3-465D-9A6F-F7E64BA1A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1369" y="2859754"/>
              <a:ext cx="1832240" cy="1637619"/>
            </a:xfrm>
            <a:prstGeom prst="rect">
              <a:avLst/>
            </a:prstGeom>
          </p:spPr>
        </p:pic>
        <p:pic>
          <p:nvPicPr>
            <p:cNvPr id="20" name="Picture 3" descr="C:\Physics\FNAL Projects\FAST_IOTA\OSC\SCHEMATICS-MODELING-HARDWARE\CHAMBERS\FABRICATION\20190424_152850-01.png">
              <a:extLst>
                <a:ext uri="{FF2B5EF4-FFF2-40B4-BE49-F238E27FC236}">
                  <a16:creationId xmlns:a16="http://schemas.microsoft.com/office/drawing/2014/main" id="{221C394E-D2CB-427A-911B-93961A4025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r="6907"/>
            <a:stretch/>
          </p:blipFill>
          <p:spPr bwMode="auto">
            <a:xfrm>
              <a:off x="7470274" y="2859754"/>
              <a:ext cx="1672914" cy="1650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D07D09-F87A-46E2-8082-C81443919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65" t="3294" r="7290" b="6007"/>
            <a:stretch/>
          </p:blipFill>
          <p:spPr>
            <a:xfrm>
              <a:off x="3290617" y="2859754"/>
              <a:ext cx="1874087" cy="1637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7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1EC8C-D5C9-41FF-A29F-F9D9D9A6ABD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28600" y="977703"/>
            <a:ext cx="8255524" cy="4994275"/>
          </a:xfrm>
        </p:spPr>
        <p:txBody>
          <a:bodyPr/>
          <a:lstStyle/>
          <a:p>
            <a:r>
              <a:rPr lang="en-US" dirty="0"/>
              <a:t>First successful demonstration of OSC, both with and without optical amplification</a:t>
            </a:r>
          </a:p>
          <a:p>
            <a:r>
              <a:rPr lang="en-US" dirty="0"/>
              <a:t>A broad portfolio of concepts and techniques in high-bandwidth beam cooling and control</a:t>
            </a:r>
          </a:p>
          <a:p>
            <a:r>
              <a:rPr lang="en-US" dirty="0"/>
              <a:t>Strong conceptual and technological progress towards operational systems for future facilities</a:t>
            </a:r>
          </a:p>
          <a:p>
            <a:r>
              <a:rPr lang="en-US" dirty="0"/>
              <a:t>OSC could provide good coverage of the low-</a:t>
            </a:r>
            <a:r>
              <a:rPr lang="en-US" dirty="0" err="1"/>
              <a:t>TeV</a:t>
            </a:r>
            <a:r>
              <a:rPr lang="en-US" dirty="0"/>
              <a:t> range in the event that the need arises in future programs</a:t>
            </a:r>
          </a:p>
          <a:p>
            <a:pPr lvl="1"/>
            <a:r>
              <a:rPr lang="en-US" sz="2400" dirty="0"/>
              <a:t>Feasibility look especially promising for 0.5-6 </a:t>
            </a:r>
            <a:r>
              <a:rPr lang="en-US" sz="2400" dirty="0" err="1"/>
              <a:t>TeV</a:t>
            </a:r>
            <a:r>
              <a:rPr lang="en-US" sz="2400" dirty="0"/>
              <a:t> protons (antiprotons); currently no beam-cooling solutions for this range</a:t>
            </a:r>
          </a:p>
          <a:p>
            <a:r>
              <a:rPr lang="en-US" dirty="0"/>
              <a:t>medium energy electrons (positrons): enhanced SR damping for specialized applications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52B873-1F1A-42BC-A55F-3B8E274E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outcomes and potential impacts: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A9C9B-A506-4458-B138-3BE9DF2A766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E6B1E1F-F83A-4AD3-B842-8B66D2E98E34}" type="datetime1">
              <a:rPr lang="en-US" smtClean="0"/>
              <a:t>12/10/2019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0DD75-27FF-43D3-AD53-87FEA052F3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0048F-173B-4F89-B287-D0BF0A4B42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28600" y="1043694"/>
            <a:ext cx="8661718" cy="4994275"/>
          </a:xfrm>
        </p:spPr>
        <p:txBody>
          <a:bodyPr/>
          <a:lstStyle/>
          <a:p>
            <a:pPr marL="800100" lvl="1" indent="-342900">
              <a:spcBef>
                <a:spcPts val="0"/>
              </a:spcBef>
              <a:buSzPts val="2400"/>
              <a:buChar char="•"/>
            </a:pPr>
            <a:r>
              <a:rPr lang="en-US" sz="2000" dirty="0"/>
              <a:t>Advance physics of accelerators and beams to enable future accelerators.</a:t>
            </a:r>
          </a:p>
          <a:p>
            <a:pPr marL="1257300" lvl="2" indent="-342900">
              <a:spcBef>
                <a:spcPts val="0"/>
              </a:spcBef>
              <a:buSzPts val="2400"/>
            </a:pPr>
            <a:r>
              <a:rPr lang="en-US" b="1" dirty="0">
                <a:solidFill>
                  <a:schemeClr val="accent2"/>
                </a:solidFill>
              </a:rPr>
              <a:t>OSC involves both fundamental and applied R&amp;D and can lead to operational concepts for use at future facilities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endParaRPr lang="en-US" sz="2000" dirty="0"/>
          </a:p>
          <a:p>
            <a:pPr marL="800100" lvl="1" indent="-342900">
              <a:spcBef>
                <a:spcPts val="480"/>
              </a:spcBef>
              <a:buSzPts val="2400"/>
              <a:buChar char="•"/>
            </a:pPr>
            <a:r>
              <a:rPr lang="en-US" sz="2000" dirty="0"/>
              <a:t>Guide and help to fully exploit science at the GARD beam facilities and operational accelerators.</a:t>
            </a:r>
          </a:p>
          <a:p>
            <a:pPr marL="1257300" lvl="2" indent="-342900">
              <a:spcBef>
                <a:spcPts val="480"/>
              </a:spcBef>
              <a:buSzPts val="2400"/>
            </a:pPr>
            <a:r>
              <a:rPr lang="en-US" b="1" dirty="0">
                <a:solidFill>
                  <a:schemeClr val="accent2"/>
                </a:solidFill>
              </a:rPr>
              <a:t>OSC is a high-impact topic that enhances the science program at IOTA/FAST</a:t>
            </a:r>
          </a:p>
          <a:p>
            <a:pPr marL="1257300" lvl="2" indent="-342900">
              <a:spcBef>
                <a:spcPts val="480"/>
              </a:spcBef>
              <a:buSzPts val="2400"/>
            </a:pPr>
            <a:r>
              <a:rPr lang="en-US" b="1" dirty="0">
                <a:solidFill>
                  <a:schemeClr val="accent2"/>
                </a:solidFill>
              </a:rPr>
              <a:t>There are good opportunities for follow-on activities in, and after, a full OSC R&amp;D program</a:t>
            </a:r>
          </a:p>
          <a:p>
            <a:pPr marL="800100" lvl="1" indent="-190500">
              <a:spcBef>
                <a:spcPts val="480"/>
              </a:spcBef>
              <a:buSzPts val="2400"/>
              <a:buNone/>
            </a:pPr>
            <a:endParaRPr lang="en-US" sz="2000" dirty="0"/>
          </a:p>
          <a:p>
            <a:pPr marL="800100" lvl="1" indent="-342900">
              <a:spcBef>
                <a:spcPts val="480"/>
              </a:spcBef>
              <a:buSzPts val="2400"/>
              <a:buChar char="•"/>
            </a:pPr>
            <a:r>
              <a:rPr lang="en-US" sz="2000" dirty="0"/>
              <a:t>Educate and train future accelerator physicists.</a:t>
            </a:r>
          </a:p>
          <a:p>
            <a:pPr marL="1257300" lvl="2" indent="-342900">
              <a:spcBef>
                <a:spcPts val="480"/>
              </a:spcBef>
              <a:buSzPts val="2400"/>
            </a:pPr>
            <a:r>
              <a:rPr lang="en-US" b="1" dirty="0">
                <a:solidFill>
                  <a:schemeClr val="accent2"/>
                </a:solidFill>
              </a:rPr>
              <a:t>Many opportunities for junior scientific staff, postdocs and doctoral students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5A393-DB9E-417E-9AF8-0856A8C6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 R&amp;D fits nicely into GARD ABP missions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338EB-8D0A-465B-98BC-5EB975051B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9386C0D-19FB-4811-9148-A91DE9A73BD5}" type="datetime1">
              <a:rPr lang="en-US" smtClean="0"/>
              <a:t>12/10/2019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72F84-774C-4A91-BE3F-B0E98D41F7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B0DBAE-8C9E-4D50-80B2-CCC9A620D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IOTA/FAST is an excellent facility for a full OSC R&amp;D program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D4368A-7AF6-4F72-87F2-79B510F7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611" y="826225"/>
            <a:ext cx="8839986" cy="4987867"/>
          </a:xfrm>
        </p:spPr>
        <p:txBody>
          <a:bodyPr/>
          <a:lstStyle/>
          <a:p>
            <a:r>
              <a:rPr lang="en-US" dirty="0"/>
              <a:t>Good beam properties for exploring OSC</a:t>
            </a:r>
          </a:p>
          <a:p>
            <a:r>
              <a:rPr lang="en-US" dirty="0"/>
              <a:t>Highly reconfigurable and can be dedicated to a particular experiment while still accommodating a wide range of parasitic activities</a:t>
            </a:r>
          </a:p>
          <a:p>
            <a:r>
              <a:rPr lang="en-US" dirty="0"/>
              <a:t>Compatible with amplifier development for next phases</a:t>
            </a:r>
          </a:p>
          <a:p>
            <a:pPr>
              <a:spcAft>
                <a:spcPts val="600"/>
              </a:spcAft>
            </a:pPr>
            <a:r>
              <a:rPr lang="en-US" dirty="0"/>
              <a:t>Strong heritage in beam cooling at FNAL</a:t>
            </a:r>
          </a:p>
          <a:p>
            <a:pPr marL="76200" indent="0">
              <a:buNone/>
            </a:pPr>
            <a:r>
              <a:rPr lang="en-US" b="1" dirty="0"/>
              <a:t>Risks:</a:t>
            </a:r>
            <a:r>
              <a:rPr lang="en-US" dirty="0"/>
              <a:t>		</a:t>
            </a:r>
          </a:p>
          <a:p>
            <a:r>
              <a:rPr lang="en-US" dirty="0"/>
              <a:t>Principal risk is in the first demonstration; success in initial experiments is important for a broader R&amp;D program</a:t>
            </a:r>
          </a:p>
          <a:p>
            <a:r>
              <a:rPr lang="en-US" dirty="0"/>
              <a:t>High amplifier gain (for some long-term applications) </a:t>
            </a:r>
          </a:p>
          <a:p>
            <a:r>
              <a:rPr lang="en-US" dirty="0"/>
              <a:t>Schedule pressure from IOTA’s other primary science goals (NL integrable optics with p</a:t>
            </a:r>
            <a:r>
              <a:rPr lang="en-US" baseline="30000" dirty="0"/>
              <a:t>+</a:t>
            </a:r>
            <a:r>
              <a:rPr lang="en-US" dirty="0"/>
              <a:t>, E-lens, </a:t>
            </a:r>
            <a:r>
              <a:rPr lang="en-US" dirty="0" err="1"/>
              <a:t>etc</a:t>
            </a:r>
            <a:r>
              <a:rPr lang="en-US" dirty="0"/>
              <a:t>…); development must be coherent with needs of the overall sci. program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091B3-889B-467F-8BAC-1E1E37B0102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378E309-1E58-42CB-88BA-DFA62B1BA69D}" type="datetime1">
              <a:rPr lang="en-US" smtClean="0"/>
              <a:t>12/10/2019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1576D5-1390-4175-A05A-3B14AF0C61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E047252-8711-46CA-A4B3-FB6B59D8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 R&amp;D is well aligned with GARD ABP Grand Challenges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275605-4B97-48C7-A820-EE926DE31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b="1" dirty="0"/>
              <a:t>Which Grand Challenges (see above) is this proposal/idea addressing?</a:t>
            </a:r>
          </a:p>
          <a:p>
            <a:r>
              <a:rPr lang="en-US" b="1" dirty="0">
                <a:solidFill>
                  <a:schemeClr val="accent2"/>
                </a:solidFill>
              </a:rPr>
              <a:t>GC2: Beam Quality</a:t>
            </a:r>
          </a:p>
          <a:p>
            <a:pPr lvl="1"/>
            <a:r>
              <a:rPr lang="en-US" dirty="0"/>
              <a:t>Aims to provide new high-bandwidth-cooling solutions for future accelerators and applications</a:t>
            </a:r>
          </a:p>
          <a:p>
            <a:r>
              <a:rPr lang="en-US" b="1" dirty="0">
                <a:solidFill>
                  <a:schemeClr val="accent2"/>
                </a:solidFill>
              </a:rPr>
              <a:t>GC3: Beam Control</a:t>
            </a:r>
          </a:p>
          <a:p>
            <a:pPr lvl="1"/>
            <a:r>
              <a:rPr lang="en-US" dirty="0"/>
              <a:t>Potential for active beam control with unprecedented levels of granularity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8A9197-DAD7-4315-AA64-B1D77F37AF5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7593E68-F602-4BE5-A5DA-72D5DF4465EF}" type="datetime1">
              <a:rPr lang="en-US" smtClean="0"/>
              <a:t>12/10/2019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FE92E9-E5D4-46C2-A574-110B3F5A0C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06DF5D-3914-4361-A69A-27C9F3BF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Cross-office synergies for OSC physics and technology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21BE78-638E-41DF-87C0-3C324934A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89221"/>
            <a:ext cx="8672513" cy="4987867"/>
          </a:xfrm>
        </p:spPr>
        <p:txBody>
          <a:bodyPr/>
          <a:lstStyle/>
          <a:p>
            <a:pPr marL="76200" indent="0">
              <a:buNone/>
            </a:pPr>
            <a:r>
              <a:rPr lang="en-US" b="1" dirty="0"/>
              <a:t>Describe potential synergies and connections to other GARD thrusts and other SC offices (BES, NP, QIS, FES, </a:t>
            </a:r>
            <a:r>
              <a:rPr lang="en-US" b="1" dirty="0" err="1"/>
              <a:t>etc</a:t>
            </a:r>
            <a:r>
              <a:rPr lang="en-US" b="1" dirty="0"/>
              <a:t>)</a:t>
            </a:r>
            <a:endParaRPr lang="en-US" dirty="0"/>
          </a:p>
          <a:p>
            <a:r>
              <a:rPr lang="en-US" sz="2000" dirty="0"/>
              <a:t>Performance enhancement of medium-energy ring coolers (EIC)</a:t>
            </a:r>
          </a:p>
          <a:p>
            <a:r>
              <a:rPr lang="en-US" sz="2000" dirty="0"/>
              <a:t>Active manipulation/shaping of particle distribution in phase space</a:t>
            </a:r>
          </a:p>
          <a:p>
            <a:r>
              <a:rPr lang="en-US" sz="2000" dirty="0"/>
              <a:t>Platform for QS experiments with relativistic single/few e</a:t>
            </a:r>
            <a:r>
              <a:rPr lang="en-US" sz="2000" baseline="30000" dirty="0"/>
              <a:t>-</a:t>
            </a:r>
            <a:endParaRPr lang="en-US" sz="2000" dirty="0"/>
          </a:p>
          <a:p>
            <a:r>
              <a:rPr lang="en-US" sz="2000" dirty="0"/>
              <a:t>Possible tool for steady-state microbunching systems</a:t>
            </a:r>
          </a:p>
          <a:p>
            <a:r>
              <a:rPr lang="en-US" sz="2000" dirty="0"/>
              <a:t>Performance enhancement of ring-based ICS sources</a:t>
            </a:r>
          </a:p>
          <a:p>
            <a:r>
              <a:rPr lang="en-US" sz="2000" dirty="0"/>
              <a:t>OSC hardware as a beam diagnostic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DF612-504B-4AA8-B8A2-2DE52DCE873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97F873-CF5D-4BB4-884F-02447D2A99AB}" type="datetime1">
              <a:rPr lang="en-US" smtClean="0"/>
              <a:t>12/10/2019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A7CF7A-2677-4E1E-BC59-64D9DA81F1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FB4E34-841F-4EF6-863B-2CB777AE585A}"/>
              </a:ext>
            </a:extLst>
          </p:cNvPr>
          <p:cNvGrpSpPr/>
          <p:nvPr/>
        </p:nvGrpSpPr>
        <p:grpSpPr>
          <a:xfrm>
            <a:off x="6775138" y="4106757"/>
            <a:ext cx="2221335" cy="1887721"/>
            <a:chOff x="4863432" y="3889793"/>
            <a:chExt cx="3911639" cy="3324157"/>
          </a:xfrm>
        </p:grpSpPr>
        <p:pic>
          <p:nvPicPr>
            <p:cNvPr id="12" name="Picture 3" descr="C:\Physics\FNAL Projects\FAST_IOTA\OSC\LATTICE DESIGNS\LETL DATA\gifmaker-org_nfmuyf.gif">
              <a:extLst>
                <a:ext uri="{FF2B5EF4-FFF2-40B4-BE49-F238E27FC236}">
                  <a16:creationId xmlns:a16="http://schemas.microsoft.com/office/drawing/2014/main" id="{A6DEB106-CAD0-4948-9E8A-1FA4385E91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471" y="3895577"/>
              <a:ext cx="3887600" cy="2288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C0342F-73B6-43F4-8275-D05098898BEC}"/>
                </a:ext>
              </a:extLst>
            </p:cNvPr>
            <p:cNvSpPr txBox="1"/>
            <p:nvPr/>
          </p:nvSpPr>
          <p:spPr>
            <a:xfrm>
              <a:off x="4863432" y="3889793"/>
              <a:ext cx="3361419" cy="470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IOTA LE lattice: few/single e-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D8389F-CDC8-4261-AF0B-6F9973516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887471" y="6322904"/>
              <a:ext cx="3887600" cy="89104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518FBDC-E4DD-49EC-A865-F8B3F0B9CE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53" y="4081118"/>
            <a:ext cx="2122681" cy="2139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00FD-3775-4BC6-8D00-4B0582540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3" y="4149487"/>
            <a:ext cx="4342677" cy="20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D4D5E7-BF33-453E-9C21-8BD55A638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Near-term Roadmap: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D71455-F203-47CB-82D3-DFA12FEE7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92214"/>
            <a:ext cx="8829942" cy="4987867"/>
          </a:xfrm>
        </p:spPr>
        <p:txBody>
          <a:bodyPr/>
          <a:lstStyle/>
          <a:p>
            <a:pPr marL="76200" indent="0">
              <a:spcAft>
                <a:spcPts val="600"/>
              </a:spcAft>
              <a:buNone/>
            </a:pPr>
            <a:r>
              <a:rPr lang="en-US" b="1" dirty="0">
                <a:solidFill>
                  <a:schemeClr val="accent6"/>
                </a:solidFill>
              </a:rPr>
              <a:t>Describe the proposed timeline and associated milestones</a:t>
            </a:r>
            <a:endParaRPr lang="en-US" dirty="0"/>
          </a:p>
          <a:p>
            <a:r>
              <a:rPr lang="en-US" sz="2200" b="1" dirty="0">
                <a:solidFill>
                  <a:schemeClr val="accent2"/>
                </a:solidFill>
              </a:rPr>
              <a:t>Initial non-amplified OSC experiments at IOTA: 04/2020</a:t>
            </a:r>
          </a:p>
          <a:p>
            <a:pPr lvl="1"/>
            <a:r>
              <a:rPr lang="en-US" dirty="0"/>
              <a:t>Demonstrate and explore fundamental cooling dynamics over wide range of beam densities: few/single electrons to ~10</a:t>
            </a:r>
            <a:r>
              <a:rPr lang="en-US" baseline="30000" dirty="0"/>
              <a:t>7</a:t>
            </a:r>
            <a:endParaRPr lang="en-US" dirty="0"/>
          </a:p>
          <a:p>
            <a:r>
              <a:rPr lang="en-US" sz="2200" b="1" dirty="0">
                <a:solidFill>
                  <a:schemeClr val="accent2"/>
                </a:solidFill>
              </a:rPr>
              <a:t>Development for initial amplified OSC experiments: ’21/’22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Develop and demonstrate a suitable amplifier; modify apparatus for amplified OSC experiments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Explore techniques for advanced phase-space control  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Amplified OSC experiments at IOTA: ’22/’23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Demonstrate and explore fundamental dynamics of amplified OSC; study effects of quantum noise in amplification process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Development for operational and advanced OSC systems ’24+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Higher-gain amplification (&gt;20 dB)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Advanced architectures for cooling 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pPr lvl="1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2F0CC-7837-4E0D-8631-B1606CDCC65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1AF1898-0207-4683-A539-C3D39E54082D}" type="datetime1">
              <a:rPr lang="en-US" smtClean="0"/>
              <a:t>12/10/2019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492C4C-5462-4DBF-BFD1-EAE6C14043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NAL_PowerPoint_4x3_100716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Microsoft Office PowerPoint</Application>
  <PresentationFormat>On-screen Show (4:3)</PresentationFormat>
  <Paragraphs>113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FNAL_TemplateMac_060514</vt:lpstr>
      <vt:lpstr>FNAL_PowerPoint_4x3_100716</vt:lpstr>
      <vt:lpstr>Optical Stochastic Cooling  J. Jarvis</vt:lpstr>
      <vt:lpstr>OSC extends the SC principle to optical bandwidth</vt:lpstr>
      <vt:lpstr>Proposing a broad experimental program based on OSC</vt:lpstr>
      <vt:lpstr>Desired outcomes and potential impacts:</vt:lpstr>
      <vt:lpstr>OSC R&amp;D fits nicely into GARD ABP missions</vt:lpstr>
      <vt:lpstr>IOTA/FAST is an excellent facility for a full OSC R&amp;D program</vt:lpstr>
      <vt:lpstr>OSC R&amp;D is well aligned with GARD ABP Grand Challenges</vt:lpstr>
      <vt:lpstr>Cross-office synergies for OSC physics and technology</vt:lpstr>
      <vt:lpstr>Near-term Roadmap:</vt:lpstr>
      <vt:lpstr>Current R&amp;D Activities in OSC:</vt:lpstr>
      <vt:lpstr>On behalf of an excellent team: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Stochastic Cooling  J. Jarvis</dc:title>
  <dc:creator/>
  <cp:lastModifiedBy/>
  <cp:revision>2</cp:revision>
  <dcterms:modified xsi:type="dcterms:W3CDTF">2019-12-10T17:48:31Z</dcterms:modified>
</cp:coreProperties>
</file>