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95" r:id="rId2"/>
    <p:sldId id="297" r:id="rId3"/>
    <p:sldId id="298" r:id="rId4"/>
    <p:sldId id="299" r:id="rId5"/>
    <p:sldId id="300" r:id="rId6"/>
    <p:sldId id="302" r:id="rId7"/>
    <p:sldId id="303" r:id="rId8"/>
    <p:sldId id="296" r:id="rId9"/>
    <p:sldId id="304" r:id="rId10"/>
    <p:sldId id="305" r:id="rId11"/>
    <p:sldId id="306" r:id="rId12"/>
    <p:sldId id="307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8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7571B-5EFF-441F-86DD-55219810BFE6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91ABA-67E7-4D7B-8A7A-357BA7B4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1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Boron nitride sheets?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A1315-5E18-4274-B95B-512F66AD53EA}" type="slidenum">
              <a:rPr lang="en-US" altLang="en-US" smtClean="0">
                <a:uFillTx/>
              </a:rPr>
              <a:pPr/>
              <a:t>2</a:t>
            </a:fld>
            <a:endParaRPr lang="en-US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109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Boron nitride sheets?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A1315-5E18-4274-B95B-512F66AD53EA}" type="slidenum">
              <a:rPr lang="en-US" altLang="en-US" smtClean="0">
                <a:uFillTx/>
              </a:rPr>
              <a:pPr/>
              <a:t>3</a:t>
            </a:fld>
            <a:endParaRPr lang="en-US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448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36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1"/>
            <a:ext cx="12191997" cy="8995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57" y="1"/>
            <a:ext cx="8415453" cy="884664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3" y="62346"/>
            <a:ext cx="2056655" cy="74846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V="1">
            <a:off x="2646556" y="0"/>
            <a:ext cx="2124" cy="914400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1219" y="6467707"/>
            <a:ext cx="694137" cy="274551"/>
          </a:xfr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084" y="96644"/>
            <a:ext cx="968706" cy="6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729592" y="6429983"/>
            <a:ext cx="1479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M. </a:t>
            </a:r>
            <a:r>
              <a:rPr lang="en-US" sz="1600" dirty="0" err="1" smtClean="0">
                <a:solidFill>
                  <a:schemeClr val="bg1"/>
                </a:solidFill>
              </a:rPr>
              <a:t>Marchevsky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43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54" y="123515"/>
            <a:ext cx="3303755" cy="88953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V="1">
            <a:off x="3588462" y="126093"/>
            <a:ext cx="1" cy="96982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0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A6BC56-B278-49AC-9B2F-3DF7481AACB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6920-DF3E-4262-9D48-26BA50CB5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1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" y="1112521"/>
            <a:ext cx="11562079" cy="482949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>
                <a:uFillTx/>
              </a:defRPr>
            </a:lvl1pPr>
            <a:lvl2pPr>
              <a:spcBef>
                <a:spcPts val="900"/>
              </a:spcBef>
              <a:buFont typeface="Arial"/>
              <a:buChar char="•"/>
              <a:defRPr>
                <a:uFillTx/>
              </a:defRPr>
            </a:lvl2pPr>
            <a:lvl3pPr marL="458788" indent="-177800">
              <a:spcBef>
                <a:spcPts val="500"/>
              </a:spcBef>
              <a:defRPr>
                <a:uFillTx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>
                <a:uFillTx/>
              </a:defRPr>
            </a:lvl4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9013" y="6356351"/>
            <a:ext cx="5677747" cy="365125"/>
          </a:xfrm>
          <a:prstGeom prst="rect">
            <a:avLst/>
          </a:prstGeo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 altLang="en-US" smtClean="0">
                <a:uFillTx/>
              </a:rPr>
              <a:t>Development of an experiment to explore training behavior in superconducting magnets</a:t>
            </a:r>
            <a:endParaRPr lang="en-US" altLang="en-US">
              <a:uFillTx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12200" y="6356351"/>
            <a:ext cx="528320" cy="365125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fld id="{793EB1FE-6EA5-4454-A14D-1FECADCE8A26}" type="slidenum">
              <a:rPr lang="en-US" altLang="en-US">
                <a:uFillTx/>
              </a:rPr>
              <a:pPr/>
              <a:t>‹#›</a:t>
            </a:fld>
            <a:endParaRPr lang="en-US" altLang="en-US">
              <a:uFillTx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6026575" y="6356351"/>
            <a:ext cx="2446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r>
              <a:rPr lang="en-US" smtClean="0">
                <a:uFillTx/>
              </a:rPr>
              <a:t>Wednesday, March 27th, 2019</a:t>
            </a:r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483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7535333" y="-457200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8343" y="4382487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7" y="186640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5E3F-FF69-45AE-9668-AB275D82726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5" y="123515"/>
            <a:ext cx="2482563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6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6" y="971553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A8B34666-DF67-4F22-AB8F-D8FA9DBA9054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7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DB035E3F-FF69-45AE-9668-AB275D827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6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117" y="1371600"/>
            <a:ext cx="5486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7" y="1371600"/>
            <a:ext cx="5486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477000"/>
            <a:ext cx="4064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8B34666-DF67-4F22-AB8F-D8FA9DBA9054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477001"/>
            <a:ext cx="4470400" cy="238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35E3F-FF69-45AE-9668-AB275D827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8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 userDrawn="1">
            <p:extLst/>
          </p:nvPr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3" imgW="16507800" imgH="8418960" progId="">
                  <p:embed/>
                </p:oleObj>
              </mc:Choice>
              <mc:Fallback>
                <p:oleObj r:id="rId3" imgW="16507800" imgH="8418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294" y="4806214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8916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510130"/>
            <a:ext cx="12192000" cy="347870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398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515101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8643" y="-1"/>
            <a:ext cx="9233941" cy="70453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662382" y="6550223"/>
            <a:ext cx="607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M.</a:t>
            </a:r>
            <a:r>
              <a:rPr lang="en-US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</a:rPr>
              <a:t>Marchevsky</a:t>
            </a:r>
            <a:r>
              <a:rPr lang="en-US" sz="1400" baseline="0" dirty="0" smtClean="0">
                <a:solidFill>
                  <a:schemeClr val="bg1"/>
                </a:solidFill>
              </a:rPr>
              <a:t>     -    2</a:t>
            </a:r>
            <a:r>
              <a:rPr lang="en-US" sz="1400" baseline="30000" dirty="0" smtClean="0">
                <a:solidFill>
                  <a:schemeClr val="bg1"/>
                </a:solidFill>
              </a:rPr>
              <a:t>nd</a:t>
            </a:r>
            <a:r>
              <a:rPr lang="en-US" sz="1400" baseline="0" dirty="0" smtClean="0">
                <a:solidFill>
                  <a:schemeClr val="bg1"/>
                </a:solidFill>
              </a:rPr>
              <a:t> MDP Collaboration Meeting, Gainesville FL, Feb. 2018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460" y="0"/>
            <a:ext cx="1819175" cy="653084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99" y="-17585"/>
            <a:ext cx="934032" cy="7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2063931" y="0"/>
            <a:ext cx="9196252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2069122" y="0"/>
            <a:ext cx="92026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4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1"/>
            <a:ext cx="12191997" cy="8995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57" y="1"/>
            <a:ext cx="8415453" cy="884664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3" y="62346"/>
            <a:ext cx="2056655" cy="74846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V="1">
            <a:off x="2646556" y="0"/>
            <a:ext cx="2124" cy="914400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1219" y="6467707"/>
            <a:ext cx="694137" cy="274551"/>
          </a:xfr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084" y="96644"/>
            <a:ext cx="968706" cy="6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9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1" y="6356351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B035E3F-FF69-45AE-9668-AB275D827269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613" y="6323775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1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2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3" r:id="rId10"/>
    <p:sldLayoutId id="2147483670" r:id="rId11"/>
    <p:sldLayoutId id="2147483671" r:id="rId12"/>
    <p:sldLayoutId id="2147483672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6473" y="2449126"/>
            <a:ext cx="8415453" cy="884664"/>
          </a:xfrm>
        </p:spPr>
        <p:txBody>
          <a:bodyPr/>
          <a:lstStyle/>
          <a:p>
            <a:r>
              <a:rPr lang="en-US" dirty="0" smtClean="0"/>
              <a:t>Solenoid training test update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3890" y="3628417"/>
            <a:ext cx="5370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dirty="0"/>
              <a:t>Sofia Jimenez </a:t>
            </a:r>
            <a:r>
              <a:rPr lang="en-US" sz="2400" dirty="0" err="1" smtClean="0"/>
              <a:t>Vinolo</a:t>
            </a:r>
            <a:r>
              <a:rPr lang="en-US" sz="2400" dirty="0" smtClean="0"/>
              <a:t>, Charlie </a:t>
            </a:r>
            <a:r>
              <a:rPr lang="en-US" sz="2400" dirty="0" err="1" smtClean="0"/>
              <a:t>Sanabria</a:t>
            </a:r>
            <a:r>
              <a:rPr lang="en-US" sz="2400" dirty="0" smtClean="0"/>
              <a:t>, </a:t>
            </a:r>
          </a:p>
          <a:p>
            <a:pPr algn="ctr"/>
            <a:r>
              <a:rPr lang="en-US" sz="2400" dirty="0" smtClean="0"/>
              <a:t>M. </a:t>
            </a:r>
            <a:r>
              <a:rPr lang="en-US" sz="2400" dirty="0" err="1" smtClean="0"/>
              <a:t>Marchevsky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57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AE </a:t>
            </a:r>
            <a:r>
              <a:rPr lang="en-US" dirty="0" err="1" smtClean="0"/>
              <a:t>r.m.s</a:t>
            </a:r>
            <a:r>
              <a:rPr lang="en-US" dirty="0" smtClean="0"/>
              <a:t>. amplitude as function of current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380304"/>
              </p:ext>
            </p:extLst>
          </p:nvPr>
        </p:nvGraphicFramePr>
        <p:xfrm>
          <a:off x="1417494" y="1368280"/>
          <a:ext cx="5301962" cy="400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Graph" r:id="rId3" imgW="3981600" imgH="3009600" progId="Origin50.Graph">
                  <p:embed/>
                </p:oleObj>
              </mc:Choice>
              <mc:Fallback>
                <p:oleObj name="Graph" r:id="rId3" imgW="3981600" imgH="3009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7494" y="1368280"/>
                        <a:ext cx="5301962" cy="400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48224" y="5353750"/>
            <a:ext cx="338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Quench #3 (375 A, compression)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735421" y="3132306"/>
            <a:ext cx="311285" cy="97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86017" y="4241260"/>
            <a:ext cx="372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rest of the data to be analyzed…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Epoxy cracks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0" b="24193"/>
          <a:stretch/>
        </p:blipFill>
        <p:spPr>
          <a:xfrm rot="10800000">
            <a:off x="761998" y="1012668"/>
            <a:ext cx="3408219" cy="2977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9" t="16781" r="10556" b="1229"/>
          <a:stretch/>
        </p:blipFill>
        <p:spPr>
          <a:xfrm rot="5400000">
            <a:off x="4433750" y="975124"/>
            <a:ext cx="3228106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6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71" t="33391" r="12934" b="7056"/>
          <a:stretch/>
        </p:blipFill>
        <p:spPr>
          <a:xfrm rot="10800000">
            <a:off x="2577240" y="3610139"/>
            <a:ext cx="2438400" cy="25097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245141" y="1605063"/>
            <a:ext cx="252919" cy="651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71865" y="1741251"/>
            <a:ext cx="324255" cy="609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17269" y="1329448"/>
            <a:ext cx="324255" cy="609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23099" y="4199105"/>
            <a:ext cx="324255" cy="609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32109" r="22865" b="-1816"/>
          <a:stretch/>
        </p:blipFill>
        <p:spPr>
          <a:xfrm rot="10800000">
            <a:off x="7013641" y="3192428"/>
            <a:ext cx="3466290" cy="29457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8161507" y="4322325"/>
            <a:ext cx="324255" cy="609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015593" y="3534384"/>
            <a:ext cx="324255" cy="609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7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steps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8566" y="1598426"/>
            <a:ext cx="99611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Analyze the acoustics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Analyze quench antenna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Repeat test to see if quench memory is preserved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/>
              <a:t>Build a new coil using and instrument it with multiple </a:t>
            </a:r>
            <a:r>
              <a:rPr lang="en-US" sz="2800" dirty="0" err="1" smtClean="0"/>
              <a:t>Vtaps</a:t>
            </a:r>
            <a:r>
              <a:rPr lang="en-US" sz="2800" dirty="0" smtClean="0"/>
              <a:t>, acoustic sensors and embedded thermometers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50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First Prototype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16490" y="6327168"/>
            <a:ext cx="528320" cy="365125"/>
          </a:xfrm>
        </p:spPr>
        <p:txBody>
          <a:bodyPr/>
          <a:lstStyle/>
          <a:p>
            <a:fld id="{793EB1FE-6EA5-4454-A14D-1FECADCE8A26}" type="slidenum">
              <a:rPr lang="en-US" altLang="en-US" smtClean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US" altLang="en-US" dirty="0"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91167" y="897130"/>
            <a:ext cx="3970828" cy="2758765"/>
            <a:chOff x="291167" y="897130"/>
            <a:chExt cx="3970828" cy="2758765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3001281" y="3213618"/>
              <a:ext cx="126071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10694" y="3227601"/>
              <a:ext cx="137676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>
              <a:spLocks/>
            </p:cNvSpPr>
            <p:nvPr/>
          </p:nvSpPr>
          <p:spPr>
            <a:xfrm>
              <a:off x="1231863" y="3047317"/>
              <a:ext cx="16326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1600" b="1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45.47 mm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292794" y="2979019"/>
              <a:ext cx="0" cy="3657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261995" y="2958943"/>
              <a:ext cx="0" cy="3657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91167" y="897130"/>
              <a:ext cx="3970123" cy="2758765"/>
              <a:chOff x="291167" y="897130"/>
              <a:chExt cx="3970123" cy="275876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92794" y="897130"/>
                <a:ext cx="3968496" cy="2758765"/>
                <a:chOff x="292794" y="897130"/>
                <a:chExt cx="3968496" cy="2758765"/>
              </a:xfrm>
            </p:grpSpPr>
            <p:sp>
              <p:nvSpPr>
                <p:cNvPr id="45" name="Rectangle 44"/>
                <p:cNvSpPr>
                  <a:spLocks/>
                </p:cNvSpPr>
                <p:nvPr/>
              </p:nvSpPr>
              <p:spPr>
                <a:xfrm>
                  <a:off x="292794" y="1246653"/>
                  <a:ext cx="3968496" cy="175564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266409" y="897130"/>
                  <a:ext cx="0" cy="27587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856087" y="1903295"/>
                  <a:ext cx="116269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34919" y="1898534"/>
                  <a:ext cx="119865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Rectangle 53"/>
                <p:cNvSpPr>
                  <a:spLocks/>
                </p:cNvSpPr>
                <p:nvPr/>
              </p:nvSpPr>
              <p:spPr>
                <a:xfrm>
                  <a:off x="1808914" y="1715116"/>
                  <a:ext cx="93166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 fontAlgn="b"/>
                  <a:r>
                    <a:rPr lang="en-US" sz="1600" b="1" dirty="0"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38.1 mm</a:t>
                  </a:r>
                </a:p>
              </p:txBody>
            </p:sp>
          </p:grpSp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291167" y="1444008"/>
                <a:ext cx="246888" cy="1369999"/>
              </a:xfrm>
              <a:prstGeom prst="rect">
                <a:avLst/>
              </a:prstGeom>
              <a:noFill/>
            </p:spPr>
          </p:pic>
          <p:pic>
            <p:nvPicPr>
              <p:cNvPr id="66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4014402" y="1434943"/>
                <a:ext cx="246888" cy="1369999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264958" y="3704458"/>
            <a:ext cx="2013650" cy="2469384"/>
            <a:chOff x="264958" y="3704458"/>
            <a:chExt cx="2013650" cy="2469384"/>
          </a:xfrm>
        </p:grpSpPr>
        <p:cxnSp>
          <p:nvCxnSpPr>
            <p:cNvPr id="72" name="Straight Connector 71"/>
            <p:cNvCxnSpPr/>
            <p:nvPr/>
          </p:nvCxnSpPr>
          <p:spPr>
            <a:xfrm flipH="1">
              <a:off x="264958" y="3985469"/>
              <a:ext cx="0" cy="4962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23205" y="4338229"/>
              <a:ext cx="0" cy="137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>
              <a:spLocks/>
            </p:cNvSpPr>
            <p:nvPr/>
          </p:nvSpPr>
          <p:spPr>
            <a:xfrm>
              <a:off x="280766" y="3704458"/>
              <a:ext cx="12554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b"/>
              <a:r>
                <a:rPr lang="en-US" sz="1400" b="1" i="1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1400" b="1" i="1" baseline="-25000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i="1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 21.70 mm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2278608" y="3887842"/>
              <a:ext cx="0" cy="2286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72307" y="4043219"/>
              <a:ext cx="199921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>
              <a:spLocks/>
            </p:cNvSpPr>
            <p:nvPr/>
          </p:nvSpPr>
          <p:spPr>
            <a:xfrm>
              <a:off x="861210" y="4104112"/>
              <a:ext cx="12554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b"/>
              <a:r>
                <a:rPr lang="en-US" sz="1400" b="1" i="1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1400" b="1" i="1" baseline="-25000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400" b="1" dirty="0">
                  <a:solidFill>
                    <a:srgbClr val="0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= 19.05 mm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523204" y="4406809"/>
              <a:ext cx="174650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>
            <a:spLocks/>
          </p:cNvSpPr>
          <p:nvPr/>
        </p:nvSpPr>
        <p:spPr>
          <a:xfrm>
            <a:off x="2352389" y="5093190"/>
            <a:ext cx="3570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Expected number of turns = 20 x 4 = 80</a:t>
            </a:r>
          </a:p>
        </p:txBody>
      </p:sp>
      <p:sp>
        <p:nvSpPr>
          <p:cNvPr id="81" name="TextBox 80"/>
          <p:cNvSpPr txBox="1">
            <a:spLocks/>
          </p:cNvSpPr>
          <p:nvPr/>
        </p:nvSpPr>
        <p:spPr>
          <a:xfrm>
            <a:off x="2696433" y="5489677"/>
            <a:ext cx="2061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Wire length ≈ 10.24 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72307" y="4505305"/>
            <a:ext cx="2001851" cy="1384619"/>
            <a:chOff x="272307" y="4515696"/>
            <a:chExt cx="2001851" cy="1384619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72307" y="4515696"/>
              <a:ext cx="1997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27654" y="5900314"/>
              <a:ext cx="174650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80766" y="4525234"/>
            <a:ext cx="1935081" cy="1389256"/>
            <a:chOff x="280766" y="4525234"/>
            <a:chExt cx="1935081" cy="1389256"/>
          </a:xfrm>
        </p:grpSpPr>
        <p:grpSp>
          <p:nvGrpSpPr>
            <p:cNvPr id="16" name="Group 15"/>
            <p:cNvGrpSpPr/>
            <p:nvPr/>
          </p:nvGrpSpPr>
          <p:grpSpPr>
            <a:xfrm>
              <a:off x="767418" y="4528284"/>
              <a:ext cx="1448429" cy="1386206"/>
              <a:chOff x="767418" y="4528284"/>
              <a:chExt cx="1448429" cy="1386206"/>
            </a:xfrm>
          </p:grpSpPr>
          <p:sp>
            <p:nvSpPr>
              <p:cNvPr id="68" name="Rectangle 67"/>
              <p:cNvSpPr>
                <a:spLocks/>
              </p:cNvSpPr>
              <p:nvPr/>
            </p:nvSpPr>
            <p:spPr>
              <a:xfrm>
                <a:off x="929918" y="4991412"/>
                <a:ext cx="128592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fontAlgn="b"/>
                <a:r>
                  <a:rPr lang="en-US" sz="1400" b="1" dirty="0">
                    <a:solidFill>
                      <a:srgbClr val="000000"/>
                    </a:solidFill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400" b="1" i="1" dirty="0">
                    <a:solidFill>
                      <a:srgbClr val="000000"/>
                    </a:solidFill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sz="1400" b="1" dirty="0">
                    <a:solidFill>
                      <a:srgbClr val="000000"/>
                    </a:solidFill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14.65 mm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V="1">
                <a:off x="767418" y="4528284"/>
                <a:ext cx="0" cy="138620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80766" y="4525234"/>
              <a:ext cx="246888" cy="1369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55" name="TextBox 54"/>
          <p:cNvSpPr txBox="1">
            <a:spLocks/>
          </p:cNvSpPr>
          <p:nvPr/>
        </p:nvSpPr>
        <p:spPr>
          <a:xfrm>
            <a:off x="2341370" y="4703341"/>
            <a:ext cx="2807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Wire + insulation Ø = 0.73 mm </a:t>
            </a:r>
          </a:p>
        </p:txBody>
      </p:sp>
      <p:pic>
        <p:nvPicPr>
          <p:cNvPr id="7" name="Picture 6" descr="A picture containing indoor, floor, table, sitting  Description automatically generated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8571244" y="4491707"/>
            <a:ext cx="3442738" cy="16871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50811" y="1125687"/>
            <a:ext cx="5763091" cy="3440411"/>
            <a:chOff x="6158630" y="199765"/>
            <a:chExt cx="5763091" cy="34404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8630" y="303018"/>
              <a:ext cx="5378713" cy="333715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6919307" y="199765"/>
              <a:ext cx="5002414" cy="3335714"/>
              <a:chOff x="6919307" y="199765"/>
              <a:chExt cx="5002414" cy="3335714"/>
            </a:xfrm>
          </p:grpSpPr>
          <p:sp>
            <p:nvSpPr>
              <p:cNvPr id="43" name="TextBox 42"/>
              <p:cNvSpPr txBox="1">
                <a:spLocks/>
              </p:cNvSpPr>
              <p:nvPr/>
            </p:nvSpPr>
            <p:spPr>
              <a:xfrm>
                <a:off x="8669341" y="199765"/>
                <a:ext cx="1989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Drawing prepared by</a:t>
                </a:r>
              </a:p>
              <a:p>
                <a:pPr algn="ctr"/>
                <a:r>
                  <a:rPr lang="en-US" sz="1200" b="1" dirty="0"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Ray </a:t>
                </a:r>
                <a:r>
                  <a:rPr lang="en-US" sz="1200" b="1" dirty="0" err="1"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Hafalia</a:t>
                </a:r>
                <a:endParaRPr lang="en-US" sz="1200" b="1" dirty="0"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H="1" flipV="1">
                <a:off x="10251383" y="1589309"/>
                <a:ext cx="252290" cy="15992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TextBox 21"/>
              <p:cNvSpPr txBox="1">
                <a:spLocks/>
              </p:cNvSpPr>
              <p:nvPr/>
            </p:nvSpPr>
            <p:spPr>
              <a:xfrm>
                <a:off x="10425267" y="1723356"/>
                <a:ext cx="149645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uFillTx/>
                  </a:rPr>
                  <a:t>OFHC Cu current </a:t>
                </a:r>
                <a:r>
                  <a:rPr lang="en-US" sz="1100" dirty="0">
                    <a:uFillTx/>
                  </a:rPr>
                  <a:t>leads</a:t>
                </a: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 bwMode="auto">
              <a:xfrm flipH="1" flipV="1">
                <a:off x="8115246" y="2527829"/>
                <a:ext cx="957192" cy="9336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4" name="TextBox 93"/>
              <p:cNvSpPr txBox="1">
                <a:spLocks/>
              </p:cNvSpPr>
              <p:nvPr/>
            </p:nvSpPr>
            <p:spPr>
              <a:xfrm>
                <a:off x="9003195" y="2595913"/>
                <a:ext cx="14964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uFillTx/>
                  </a:rPr>
                  <a:t>Alumina washers</a:t>
                </a:r>
              </a:p>
            </p:txBody>
          </p:sp>
          <p:cxnSp>
            <p:nvCxnSpPr>
              <p:cNvPr id="95" name="Straight Arrow Connector 94"/>
              <p:cNvCxnSpPr/>
              <p:nvPr/>
            </p:nvCxnSpPr>
            <p:spPr bwMode="auto">
              <a:xfrm>
                <a:off x="7920705" y="1182395"/>
                <a:ext cx="389083" cy="40691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6" name="TextBox 95"/>
              <p:cNvSpPr txBox="1">
                <a:spLocks/>
              </p:cNvSpPr>
              <p:nvPr/>
            </p:nvSpPr>
            <p:spPr>
              <a:xfrm>
                <a:off x="6919307" y="785688"/>
                <a:ext cx="149645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uFillTx/>
                  </a:rPr>
                  <a:t>Alumina-coated Stainless steel mandrel</a:t>
                </a:r>
              </a:p>
            </p:txBody>
          </p:sp>
          <p:cxnSp>
            <p:nvCxnSpPr>
              <p:cNvPr id="99" name="Straight Arrow Connector 98"/>
              <p:cNvCxnSpPr/>
              <p:nvPr/>
            </p:nvCxnSpPr>
            <p:spPr bwMode="auto">
              <a:xfrm flipH="1" flipV="1">
                <a:off x="7641362" y="3235476"/>
                <a:ext cx="459231" cy="1020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0" name="TextBox 99"/>
              <p:cNvSpPr txBox="1">
                <a:spLocks/>
              </p:cNvSpPr>
              <p:nvPr/>
            </p:nvSpPr>
            <p:spPr>
              <a:xfrm>
                <a:off x="8067257" y="3104592"/>
                <a:ext cx="12615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uFillTx/>
                  </a:rPr>
                  <a:t>Centering cone (G-10) for testing</a:t>
                </a: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 bwMode="auto">
              <a:xfrm flipV="1">
                <a:off x="9059863" y="1984968"/>
                <a:ext cx="111414" cy="63622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4864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Wire properties and stress </a:t>
            </a:r>
            <a:r>
              <a:rPr lang="en-US" dirty="0" smtClean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calculations</a:t>
            </a:r>
            <a:endParaRPr lang="en-US" dirty="0"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55400" y="6404989"/>
            <a:ext cx="528320" cy="365125"/>
          </a:xfrm>
        </p:spPr>
        <p:txBody>
          <a:bodyPr/>
          <a:lstStyle/>
          <a:p>
            <a:fld id="{793EB1FE-6EA5-4454-A14D-1FECADCE8A26}" type="slidenum">
              <a:rPr lang="en-US" altLang="en-US" smtClean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en-US" altLang="en-US" dirty="0"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958495"/>
              </p:ext>
            </p:extLst>
          </p:nvPr>
        </p:nvGraphicFramePr>
        <p:xfrm>
          <a:off x="479666" y="4712251"/>
          <a:ext cx="2431162" cy="76009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27874"/>
                <a:gridCol w="90328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uFillTx/>
                        </a:rPr>
                        <a:t> Diameter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</a:rPr>
                        <a:t>0.6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uFillTx/>
                        </a:rPr>
                        <a:t> Non-Cu%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</a:rPr>
                        <a:t>56.5%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uFillTx/>
                        </a:rPr>
                        <a:t> Average RRR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</a:rPr>
                        <a:t>200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70693"/>
              </p:ext>
            </p:extLst>
          </p:nvPr>
        </p:nvGraphicFramePr>
        <p:xfrm>
          <a:off x="662686" y="2184230"/>
          <a:ext cx="1945104" cy="20308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66800"/>
                <a:gridCol w="878304"/>
              </a:tblGrid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B (T)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I</a:t>
                      </a:r>
                      <a:r>
                        <a:rPr lang="en-US" sz="1600" u="none" strike="noStrike" baseline="-25000" dirty="0">
                          <a:effectLst/>
                          <a:uFillTx/>
                          <a:latin typeface="Arial (Body)"/>
                        </a:rPr>
                        <a:t>c</a:t>
                      </a:r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 (A)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8*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504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9*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420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10*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349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11*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uFillTx/>
                          <a:latin typeface="Arial (Body)"/>
                        </a:rPr>
                        <a:t>289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uFillTx/>
                          <a:latin typeface="Arial (Body)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uFillTx/>
                          <a:latin typeface="Arial (Body)"/>
                        </a:rPr>
                        <a:t>238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uFillTx/>
                          <a:latin typeface="Arial (Body)"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uFillTx/>
                          <a:latin typeface="Arial (Body)"/>
                        </a:rPr>
                        <a:t>194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uFillTx/>
                          <a:latin typeface="Arial (Body)"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uFillTx/>
                          <a:latin typeface="Arial (Body)"/>
                        </a:rPr>
                        <a:t>156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 (Body)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6" name="TextBox 55"/>
          <p:cNvSpPr txBox="1">
            <a:spLocks/>
          </p:cNvSpPr>
          <p:nvPr/>
        </p:nvSpPr>
        <p:spPr>
          <a:xfrm>
            <a:off x="227382" y="5743111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uFillTx/>
              </a:rPr>
              <a:t>*</a:t>
            </a:r>
          </a:p>
        </p:txBody>
      </p:sp>
      <p:sp>
        <p:nvSpPr>
          <p:cNvPr id="57" name="TextBox 56"/>
          <p:cNvSpPr txBox="1">
            <a:spLocks/>
          </p:cNvSpPr>
          <p:nvPr/>
        </p:nvSpPr>
        <p:spPr>
          <a:xfrm>
            <a:off x="338448" y="5723656"/>
            <a:ext cx="4155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uFillTx/>
              </a:rPr>
              <a:t>Extrapolated using the Pong-</a:t>
            </a:r>
            <a:r>
              <a:rPr lang="en-US" sz="1200" b="1" dirty="0" err="1">
                <a:uFillTx/>
              </a:rPr>
              <a:t>Ekin</a:t>
            </a:r>
            <a:r>
              <a:rPr lang="en-US" sz="1200" b="1" dirty="0">
                <a:uFillTx/>
              </a:rPr>
              <a:t> scaling spreadsheet</a:t>
            </a: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331039" y="1523042"/>
            <a:ext cx="6335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uFillTx/>
              </a:rPr>
              <a:t>“Medium </a:t>
            </a:r>
            <a:r>
              <a:rPr lang="en-US" sz="1400" b="1" i="1" dirty="0">
                <a:uFillTx/>
              </a:rPr>
              <a:t>J</a:t>
            </a:r>
            <a:r>
              <a:rPr lang="en-US" sz="1400" b="1" i="1" baseline="-25000" dirty="0">
                <a:uFillTx/>
              </a:rPr>
              <a:t>c</a:t>
            </a:r>
            <a:r>
              <a:rPr lang="en-US" sz="1400" b="1" dirty="0">
                <a:uFillTx/>
              </a:rPr>
              <a:t>” RRP wire critical current </a:t>
            </a:r>
            <a:r>
              <a:rPr lang="en-US" sz="1400" b="1" dirty="0" smtClean="0">
                <a:uFillTx/>
              </a:rPr>
              <a:t>(bold values provided </a:t>
            </a:r>
            <a:r>
              <a:rPr lang="en-US" sz="1400" b="1" dirty="0">
                <a:uFillTx/>
              </a:rPr>
              <a:t>by </a:t>
            </a:r>
            <a:r>
              <a:rPr lang="en-US" sz="1400" b="1" dirty="0" smtClean="0">
                <a:uFillTx/>
              </a:rPr>
              <a:t>vendor).</a:t>
            </a:r>
            <a:endParaRPr lang="en-US" sz="1400" b="1" dirty="0">
              <a:uFillTx/>
            </a:endParaRPr>
          </a:p>
        </p:txBody>
      </p:sp>
      <p:sp>
        <p:nvSpPr>
          <p:cNvPr id="58" name="TextBox 57"/>
          <p:cNvSpPr txBox="1">
            <a:spLocks/>
          </p:cNvSpPr>
          <p:nvPr/>
        </p:nvSpPr>
        <p:spPr>
          <a:xfrm>
            <a:off x="361183" y="4358265"/>
            <a:ext cx="3017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uFillTx/>
              </a:rPr>
              <a:t>“Medium </a:t>
            </a:r>
            <a:r>
              <a:rPr lang="en-US" sz="1400" b="1" i="1" dirty="0">
                <a:uFillTx/>
              </a:rPr>
              <a:t>J</a:t>
            </a:r>
            <a:r>
              <a:rPr lang="en-US" sz="1400" b="1" i="1" baseline="-25000" dirty="0">
                <a:uFillTx/>
              </a:rPr>
              <a:t>c</a:t>
            </a:r>
            <a:r>
              <a:rPr lang="en-US" sz="1400" b="1" dirty="0">
                <a:uFillTx/>
              </a:rPr>
              <a:t>” RRP wire properties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10199796" y="2272764"/>
            <a:ext cx="0" cy="1386206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>
            <a:spLocks/>
          </p:cNvSpPr>
          <p:nvPr/>
        </p:nvSpPr>
        <p:spPr>
          <a:xfrm>
            <a:off x="10362296" y="2735892"/>
            <a:ext cx="128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14.65 mm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11710986" y="1632322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9704685" y="2260176"/>
            <a:ext cx="1997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9960032" y="3644794"/>
            <a:ext cx="17465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9697336" y="1729949"/>
            <a:ext cx="0" cy="4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9955583" y="2082709"/>
            <a:ext cx="0" cy="137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9704685" y="1787699"/>
            <a:ext cx="1999218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>
            <a:spLocks/>
          </p:cNvSpPr>
          <p:nvPr/>
        </p:nvSpPr>
        <p:spPr>
          <a:xfrm>
            <a:off x="9681398" y="1479922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21.70 mm</a:t>
            </a:r>
          </a:p>
        </p:txBody>
      </p:sp>
      <p:sp>
        <p:nvSpPr>
          <p:cNvPr id="97" name="Rectangle 96"/>
          <p:cNvSpPr>
            <a:spLocks/>
          </p:cNvSpPr>
          <p:nvPr/>
        </p:nvSpPr>
        <p:spPr>
          <a:xfrm>
            <a:off x="10293588" y="1848592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19.05 mm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9955582" y="2151289"/>
            <a:ext cx="1746504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713144" y="2269714"/>
            <a:ext cx="246888" cy="1369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778237"/>
              </p:ext>
            </p:extLst>
          </p:nvPr>
        </p:nvGraphicFramePr>
        <p:xfrm>
          <a:off x="4462009" y="2618436"/>
          <a:ext cx="3148330" cy="22913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/>
                <a:gridCol w="1334770"/>
                <a:gridCol w="1203960"/>
              </a:tblGrid>
              <a:tr h="5400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B (T)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Stress on OD (MPa)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Stress on ID (MPa)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8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177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155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9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166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146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10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153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134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11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140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122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12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126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110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13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111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97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14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96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84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26" name="TextBox 25"/>
          <p:cNvSpPr txBox="1">
            <a:spLocks/>
          </p:cNvSpPr>
          <p:nvPr/>
        </p:nvSpPr>
        <p:spPr>
          <a:xfrm>
            <a:off x="9630107" y="5676054"/>
            <a:ext cx="2257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uFillTx/>
              </a:rPr>
              <a:t>Wire purchased by ASC</a:t>
            </a:r>
            <a:endParaRPr lang="en-US" sz="1400" b="1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776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>
            <a:spLocks/>
          </p:cNvSpPr>
          <p:nvPr/>
        </p:nvSpPr>
        <p:spPr>
          <a:xfrm>
            <a:off x="425338" y="1833343"/>
            <a:ext cx="2015200" cy="17556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Stress calculations at </a:t>
            </a:r>
            <a:r>
              <a:rPr lang="en-US" dirty="0">
                <a:uFillTx/>
              </a:rPr>
              <a:t>9 </a:t>
            </a:r>
            <a:r>
              <a:rPr lang="en-US" dirty="0" smtClean="0">
                <a:uFillTx/>
              </a:rPr>
              <a:t>T </a:t>
            </a:r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13766" y="6395262"/>
            <a:ext cx="528320" cy="365125"/>
          </a:xfrm>
        </p:spPr>
        <p:txBody>
          <a:bodyPr/>
          <a:lstStyle/>
          <a:p>
            <a:fld id="{793EB1FE-6EA5-4454-A14D-1FECADCE8A26}" type="slidenum">
              <a:rPr lang="en-US" altLang="en-US" smtClean="0">
                <a:uFillTx/>
              </a:rPr>
              <a:pPr/>
              <a:t>4</a:t>
            </a:fld>
            <a:endParaRPr lang="en-US" altLang="en-US" dirty="0">
              <a:uFillTx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7479595" y="1434225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uFillTx/>
              </a:rPr>
              <a:t>Hoop stress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9746532" y="1453058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uFillTx/>
              </a:rPr>
              <a:t>Displacement</a:t>
            </a:r>
          </a:p>
        </p:txBody>
      </p:sp>
      <p:sp>
        <p:nvSpPr>
          <p:cNvPr id="30" name="TextBox 29"/>
          <p:cNvSpPr txBox="1">
            <a:spLocks/>
          </p:cNvSpPr>
          <p:nvPr/>
        </p:nvSpPr>
        <p:spPr>
          <a:xfrm>
            <a:off x="7174082" y="226178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uFillTx/>
              </a:rPr>
              <a:t>ID</a:t>
            </a:r>
          </a:p>
        </p:txBody>
      </p:sp>
      <p:sp>
        <p:nvSpPr>
          <p:cNvPr id="31" name="TextBox 30"/>
          <p:cNvSpPr txBox="1">
            <a:spLocks/>
          </p:cNvSpPr>
          <p:nvPr/>
        </p:nvSpPr>
        <p:spPr>
          <a:xfrm>
            <a:off x="8713574" y="223164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uFillTx/>
              </a:rPr>
              <a:t>OD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92003" y="2464567"/>
            <a:ext cx="1121571" cy="3066034"/>
          </a:xfrm>
          <a:prstGeom prst="rect">
            <a:avLst/>
          </a:prstGeom>
        </p:spPr>
      </p:pic>
      <p:sp>
        <p:nvSpPr>
          <p:cNvPr id="34" name="TextBox 33"/>
          <p:cNvSpPr txBox="1">
            <a:spLocks/>
          </p:cNvSpPr>
          <p:nvPr/>
        </p:nvSpPr>
        <p:spPr>
          <a:xfrm>
            <a:off x="6442764" y="562599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uFillTx/>
              </a:rPr>
              <a:t>146 MPa</a:t>
            </a:r>
          </a:p>
        </p:txBody>
      </p:sp>
      <p:sp>
        <p:nvSpPr>
          <p:cNvPr id="35" name="TextBox 34"/>
          <p:cNvSpPr txBox="1">
            <a:spLocks/>
          </p:cNvSpPr>
          <p:nvPr/>
        </p:nvSpPr>
        <p:spPr>
          <a:xfrm>
            <a:off x="8651217" y="561236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uFillTx/>
              </a:rPr>
              <a:t>172 MPa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673" y="2444470"/>
            <a:ext cx="1566542" cy="3053843"/>
          </a:xfrm>
          <a:prstGeom prst="rect">
            <a:avLst/>
          </a:prstGeom>
        </p:spPr>
      </p:pic>
      <p:sp>
        <p:nvSpPr>
          <p:cNvPr id="38" name="Rectangle 37"/>
          <p:cNvSpPr>
            <a:spLocks/>
          </p:cNvSpPr>
          <p:nvPr/>
        </p:nvSpPr>
        <p:spPr>
          <a:xfrm>
            <a:off x="682761" y="2608047"/>
            <a:ext cx="128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14.65 mm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778531" y="1181553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21.70 mm</a:t>
            </a:r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689954" y="1571679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19.05 mm</a:t>
            </a:r>
          </a:p>
        </p:txBody>
      </p:sp>
      <p:grpSp>
        <p:nvGrpSpPr>
          <p:cNvPr id="49" name="Group 48"/>
          <p:cNvGrpSpPr/>
          <p:nvPr/>
        </p:nvGrpSpPr>
        <p:grpSpPr>
          <a:xfrm flipH="1">
            <a:off x="434237" y="1404906"/>
            <a:ext cx="2013650" cy="2286000"/>
            <a:chOff x="381677" y="1540088"/>
            <a:chExt cx="2013650" cy="228600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884137" y="2180530"/>
              <a:ext cx="0" cy="1386206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395327" y="1540088"/>
              <a:ext cx="0" cy="2286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9026" y="2167942"/>
              <a:ext cx="1997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44373" y="3552560"/>
              <a:ext cx="174650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381677" y="1637715"/>
              <a:ext cx="0" cy="4962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39924" y="1990475"/>
              <a:ext cx="0" cy="137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89026" y="1695465"/>
              <a:ext cx="199921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39923" y="2059055"/>
              <a:ext cx="174650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97485" y="2177480"/>
              <a:ext cx="246888" cy="1369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51" name="TextBox 50"/>
          <p:cNvSpPr txBox="1">
            <a:spLocks/>
          </p:cNvSpPr>
          <p:nvPr/>
        </p:nvSpPr>
        <p:spPr>
          <a:xfrm>
            <a:off x="9999163" y="5592264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uFillTx/>
              </a:rPr>
              <a:t>72.1 µm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10437235" y="3557436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10437235" y="4065436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10437235" y="4630586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10437235" y="5187799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/>
          <p:cNvSpPr txBox="1">
            <a:spLocks/>
          </p:cNvSpPr>
          <p:nvPr/>
        </p:nvSpPr>
        <p:spPr>
          <a:xfrm>
            <a:off x="8212107" y="5978123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uFillTx/>
              </a:rPr>
              <a:t>Simulations by L. </a:t>
            </a:r>
            <a:r>
              <a:rPr lang="en-US" sz="1600" dirty="0" err="1">
                <a:uFillTx/>
              </a:rPr>
              <a:t>Brouwer</a:t>
            </a:r>
            <a:endParaRPr lang="en-US" sz="1600" dirty="0">
              <a:uFillTx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0144604" y="3273994"/>
            <a:ext cx="267230" cy="5542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>
            <a:spLocks/>
          </p:cNvSpPr>
          <p:nvPr/>
        </p:nvSpPr>
        <p:spPr>
          <a:xfrm>
            <a:off x="9867674" y="2801440"/>
            <a:ext cx="895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uFillTx/>
              </a:rPr>
              <a:t>Sliding surface</a:t>
            </a:r>
            <a:endParaRPr lang="en-US" sz="1200" b="1" dirty="0">
              <a:solidFill>
                <a:schemeClr val="bg1"/>
              </a:solidFill>
              <a:uFillTx/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 flipH="1" flipV="1">
            <a:off x="8713574" y="5518410"/>
            <a:ext cx="65865" cy="1190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7487468" y="5530602"/>
            <a:ext cx="104536" cy="106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Arc 8"/>
          <p:cNvSpPr/>
          <p:nvPr/>
        </p:nvSpPr>
        <p:spPr>
          <a:xfrm>
            <a:off x="331596" y="4190162"/>
            <a:ext cx="3476729" cy="3255666"/>
          </a:xfrm>
          <a:prstGeom prst="arc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97309" y="5034225"/>
            <a:ext cx="522514" cy="10651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2311123" y="3928908"/>
            <a:ext cx="984737" cy="7234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3195374" y="4834933"/>
            <a:ext cx="262932" cy="1892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59912" y="367769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71256" y="581967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256" y="4322466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|F|= </a:t>
            </a:r>
            <a:r>
              <a:rPr lang="en-US" dirty="0" err="1" smtClean="0">
                <a:solidFill>
                  <a:srgbClr val="C00000"/>
                </a:solidFill>
              </a:rPr>
              <a:t>IBR</a:t>
            </a:r>
            <a:r>
              <a:rPr lang="en-US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endParaRPr lang="en-US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652766" y="3838470"/>
            <a:ext cx="1647930" cy="1929284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rot="16200000">
            <a:off x="2878487" y="4268767"/>
            <a:ext cx="244772" cy="208142"/>
          </a:xfrm>
          <a:prstGeom prst="arc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79629" y="525528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a/2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190540" y="4844979"/>
            <a:ext cx="1237624" cy="993113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572378" y="555673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2180493" y="5034224"/>
            <a:ext cx="1386672" cy="783772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2160396" y="4674158"/>
            <a:ext cx="1167283" cy="1163934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287485" y="553831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a/2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71" name="Arc 70"/>
          <p:cNvSpPr/>
          <p:nvPr/>
        </p:nvSpPr>
        <p:spPr>
          <a:xfrm rot="7702482">
            <a:off x="3744320" y="5566679"/>
            <a:ext cx="244772" cy="208142"/>
          </a:xfrm>
          <a:prstGeom prst="arc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146807" y="4121499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a/2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73" name="Arc 72"/>
          <p:cNvSpPr/>
          <p:nvPr/>
        </p:nvSpPr>
        <p:spPr>
          <a:xfrm rot="878022">
            <a:off x="2728322" y="4987172"/>
            <a:ext cx="458236" cy="428191"/>
          </a:xfrm>
          <a:prstGeom prst="arc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676209" y="471602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905648" y="45636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74172" y="4675834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 = 2T sin (</a:t>
            </a:r>
            <a:r>
              <a:rPr lang="en-US" dirty="0" smtClean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/2) ~T</a:t>
            </a:r>
            <a:r>
              <a:rPr lang="en-US" dirty="0" smtClean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endParaRPr lang="en-US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77" name="Down Arrow 76"/>
          <p:cNvSpPr/>
          <p:nvPr/>
        </p:nvSpPr>
        <p:spPr>
          <a:xfrm>
            <a:off x="723481" y="5104563"/>
            <a:ext cx="381837" cy="241160"/>
          </a:xfrm>
          <a:prstGeom prst="downArrow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82320" y="5355771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 = IBR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360894"/>
              </p:ext>
            </p:extLst>
          </p:nvPr>
        </p:nvGraphicFramePr>
        <p:xfrm>
          <a:off x="3217993" y="1392538"/>
          <a:ext cx="3148330" cy="22913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/>
                <a:gridCol w="1334770"/>
                <a:gridCol w="1203960"/>
              </a:tblGrid>
              <a:tr h="5400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B (T)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Stress on OD (MPa)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Stress on ID (MPa)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8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177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155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9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166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146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10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153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134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11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140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122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12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126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110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13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111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97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14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  <a:uFillTx/>
                        </a:rPr>
                        <a:t>96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  <a:uFillTx/>
                        </a:rPr>
                        <a:t>84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uFillTx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5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Winding</a:t>
            </a:r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>
                <a:uFillTx/>
              </a:rPr>
              <a:pPr/>
              <a:t>5</a:t>
            </a:fld>
            <a:endParaRPr lang="en-US" altLang="en-US">
              <a:uFillTx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Wednesday, March 27th, 2019</a:t>
            </a:r>
            <a:endParaRPr lang="en-US" dirty="0">
              <a:uFillTx/>
            </a:endParaRPr>
          </a:p>
        </p:txBody>
      </p:sp>
      <p:pic>
        <p:nvPicPr>
          <p:cNvPr id="21" name="Picture 20" descr="A picture containing indoor, wall  Description automatically generat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4523" y="2427000"/>
            <a:ext cx="3869211" cy="2924468"/>
          </a:xfrm>
          <a:prstGeom prst="rect">
            <a:avLst/>
          </a:prstGeom>
        </p:spPr>
      </p:pic>
      <p:pic>
        <p:nvPicPr>
          <p:cNvPr id="18" name="Picture 17" descr="A picture containing indoor, wall  Description automatically generated"/>
          <p:cNvPicPr>
            <a:picLocks noChangeAspect="1"/>
          </p:cNvPicPr>
          <p:nvPr/>
        </p:nvPicPr>
        <p:blipFill rotWithShape="1">
          <a:blip r:embed="rId2" cstate="print"/>
          <a:srcRect l="33881" t="40329" r="49557" b="29517"/>
          <a:stretch/>
        </p:blipFill>
        <p:spPr>
          <a:xfrm rot="5400000">
            <a:off x="4401685" y="689335"/>
            <a:ext cx="4351877" cy="5988785"/>
          </a:xfrm>
          <a:prstGeom prst="rect">
            <a:avLst/>
          </a:prstGeom>
        </p:spPr>
      </p:pic>
      <p:sp>
        <p:nvSpPr>
          <p:cNvPr id="19" name="Oval 18"/>
          <p:cNvSpPr>
            <a:spLocks/>
          </p:cNvSpPr>
          <p:nvPr/>
        </p:nvSpPr>
        <p:spPr bwMode="auto">
          <a:xfrm>
            <a:off x="1300678" y="3238316"/>
            <a:ext cx="421425" cy="552538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741251" y="2332625"/>
            <a:ext cx="4265865" cy="10039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>
            <a:spLocks/>
          </p:cNvSpPr>
          <p:nvPr/>
        </p:nvSpPr>
        <p:spPr>
          <a:xfrm>
            <a:off x="3931150" y="1905216"/>
            <a:ext cx="3039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uFillTx/>
              </a:rPr>
              <a:t>8 mm x 5 mm mica pieces</a:t>
            </a:r>
            <a:endParaRPr lang="en-US" sz="2000" b="1" dirty="0">
              <a:solidFill>
                <a:srgbClr val="FF0000"/>
              </a:solidFill>
              <a:uFillTx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9679303" y="1844521"/>
            <a:ext cx="23246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uFillTx/>
              </a:rPr>
              <a:t>Winding speed: ~3.7 RPM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uFillTx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uFillTx/>
              </a:rPr>
              <a:t> </a:t>
            </a:r>
            <a:r>
              <a:rPr lang="en-US" dirty="0">
                <a:solidFill>
                  <a:srgbClr val="002060"/>
                </a:solidFill>
                <a:uFillTx/>
              </a:rPr>
              <a:t>number of turns: 18, 17, 17, 17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  <a:uFillTx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uFillTx/>
              </a:rPr>
              <a:t>No voltage taps between </a:t>
            </a:r>
            <a:r>
              <a:rPr lang="en-US" dirty="0" smtClean="0">
                <a:solidFill>
                  <a:srgbClr val="002060"/>
                </a:solidFill>
                <a:uFillTx/>
              </a:rPr>
              <a:t>layers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uFillTx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uFillTx/>
              </a:rPr>
              <a:t>One pair of voltage taps will be added after HT.</a:t>
            </a:r>
            <a:endParaRPr lang="en-US" dirty="0">
              <a:solidFill>
                <a:srgbClr val="002060"/>
              </a:solidFill>
              <a:uFillTx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uFillTx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38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Heat </a:t>
            </a:r>
            <a:r>
              <a:rPr lang="en-US" dirty="0" smtClean="0">
                <a:uFillTx/>
              </a:rPr>
              <a:t>treatment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						</a:t>
            </a:r>
          </a:p>
          <a:p>
            <a:r>
              <a:rPr lang="en-US" dirty="0">
                <a:uFillTx/>
              </a:rPr>
              <a:t>								</a:t>
            </a:r>
          </a:p>
          <a:p>
            <a:endParaRPr lang="en-US" dirty="0">
              <a:uFillTx/>
            </a:endParaRPr>
          </a:p>
          <a:p>
            <a:r>
              <a:rPr lang="en-US" dirty="0">
                <a:uFillTx/>
              </a:rPr>
              <a:t>								</a:t>
            </a:r>
          </a:p>
          <a:p>
            <a:endParaRPr lang="en-US" dirty="0">
              <a:uFillTx/>
            </a:endParaRPr>
          </a:p>
          <a:p>
            <a:r>
              <a:rPr lang="en-US" dirty="0">
                <a:uFillTx/>
              </a:rPr>
              <a:t>						</a:t>
            </a:r>
          </a:p>
          <a:p>
            <a:r>
              <a:rPr lang="en-US" dirty="0">
                <a:uFillTx/>
              </a:rPr>
              <a:t>						</a:t>
            </a:r>
          </a:p>
          <a:p>
            <a:r>
              <a:rPr lang="en-US" dirty="0">
                <a:uFillTx/>
              </a:rPr>
              <a:t>							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>
                <a:uFillTx/>
              </a:rPr>
              <a:pPr/>
              <a:t>6</a:t>
            </a:fld>
            <a:endParaRPr lang="en-US" altLang="en-US">
              <a:uFillTx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532396" y="1285030"/>
            <a:ext cx="61173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uFillTx/>
              </a:rPr>
              <a:t>Standard </a:t>
            </a:r>
            <a:r>
              <a:rPr lang="en-US" dirty="0" smtClean="0">
                <a:solidFill>
                  <a:srgbClr val="002060"/>
                </a:solidFill>
                <a:uFillTx/>
              </a:rPr>
              <a:t>“Medium </a:t>
            </a:r>
            <a:r>
              <a:rPr lang="en-US" i="1" dirty="0" smtClean="0">
                <a:solidFill>
                  <a:srgbClr val="002060"/>
                </a:solidFill>
                <a:uFillTx/>
              </a:rPr>
              <a:t>J</a:t>
            </a:r>
            <a:r>
              <a:rPr lang="en-US" i="1" baseline="-25000" dirty="0" smtClean="0">
                <a:solidFill>
                  <a:srgbClr val="002060"/>
                </a:solidFill>
                <a:uFillTx/>
              </a:rPr>
              <a:t>c</a:t>
            </a:r>
            <a:r>
              <a:rPr lang="en-US" dirty="0" smtClean="0">
                <a:solidFill>
                  <a:srgbClr val="002060"/>
                </a:solidFill>
                <a:uFillTx/>
              </a:rPr>
              <a:t>” </a:t>
            </a:r>
            <a:r>
              <a:rPr lang="en-US" dirty="0">
                <a:solidFill>
                  <a:srgbClr val="002060"/>
                </a:solidFill>
                <a:uFillTx/>
              </a:rPr>
              <a:t>RRP heat </a:t>
            </a:r>
            <a:r>
              <a:rPr lang="en-US" dirty="0" smtClean="0">
                <a:solidFill>
                  <a:srgbClr val="002060"/>
                </a:solidFill>
                <a:uFillTx/>
              </a:rPr>
              <a:t>treatment.</a:t>
            </a:r>
            <a:endParaRPr lang="en-US" dirty="0">
              <a:solidFill>
                <a:srgbClr val="002060"/>
              </a:solidFill>
              <a:uFillTx/>
              <a:latin typeface="-webkit-standard"/>
            </a:endParaRPr>
          </a:p>
          <a:p>
            <a:r>
              <a:rPr lang="en-US" dirty="0">
                <a:uFillTx/>
              </a:rPr>
              <a:t/>
            </a:r>
            <a:br>
              <a:rPr lang="en-US" dirty="0">
                <a:uFillTx/>
              </a:rPr>
            </a:br>
            <a:r>
              <a:rPr lang="en-US" dirty="0">
                <a:uFillTx/>
              </a:rPr>
              <a:t/>
            </a:r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515" t="21545" r="5898" b="21635"/>
          <a:stretch/>
        </p:blipFill>
        <p:spPr>
          <a:xfrm>
            <a:off x="6992465" y="1837060"/>
            <a:ext cx="4787901" cy="1708150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325120" y="4636171"/>
            <a:ext cx="7377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" dirty="0">
                <a:solidFill>
                  <a:srgbClr val="002060"/>
                </a:solidFill>
                <a:uFillTx/>
              </a:rPr>
              <a:t>Recipe: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" dirty="0">
                <a:solidFill>
                  <a:srgbClr val="002060"/>
                </a:solidFill>
                <a:uFillTx/>
              </a:rPr>
              <a:t>210</a:t>
            </a:r>
            <a:r>
              <a:rPr lang="pt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dirty="0">
                <a:solidFill>
                  <a:srgbClr val="002060"/>
                </a:solidFill>
                <a:uFillTx/>
              </a:rPr>
              <a:t>C</a:t>
            </a:r>
            <a:r>
              <a:rPr lang="pt" dirty="0">
                <a:solidFill>
                  <a:srgbClr val="002060"/>
                </a:solidFill>
                <a:uFillTx/>
              </a:rPr>
              <a:t>/48h + 400</a:t>
            </a:r>
            <a:r>
              <a:rPr lang="pt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pt" dirty="0">
                <a:solidFill>
                  <a:srgbClr val="002060"/>
                </a:solidFill>
                <a:uFillTx/>
              </a:rPr>
              <a:t>C/48h </a:t>
            </a:r>
            <a:r>
              <a:rPr lang="pt" smtClean="0">
                <a:solidFill>
                  <a:srgbClr val="002060"/>
                </a:solidFill>
                <a:uFillTx/>
              </a:rPr>
              <a:t>+ 570</a:t>
            </a:r>
            <a:r>
              <a:rPr lang="pt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°</a:t>
            </a:r>
            <a:r>
              <a:rPr lang="pt" smtClean="0">
                <a:solidFill>
                  <a:srgbClr val="002060"/>
                </a:solidFill>
                <a:uFillTx/>
              </a:rPr>
              <a:t>C/24h </a:t>
            </a:r>
            <a:r>
              <a:rPr lang="pt" dirty="0" smtClean="0">
                <a:solidFill>
                  <a:srgbClr val="002060"/>
                </a:solidFill>
                <a:uFillTx/>
              </a:rPr>
              <a:t>+ 660</a:t>
            </a:r>
            <a:r>
              <a:rPr lang="pt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pt" dirty="0" smtClean="0">
                <a:solidFill>
                  <a:srgbClr val="002060"/>
                </a:solidFill>
                <a:uFillTx/>
              </a:rPr>
              <a:t>C/50h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pt" dirty="0">
              <a:solidFill>
                <a:srgbClr val="002060"/>
              </a:solidFill>
              <a:uFillTx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" dirty="0" smtClean="0">
                <a:solidFill>
                  <a:srgbClr val="002060"/>
                </a:solidFill>
                <a:uFillTx/>
              </a:rPr>
              <a:t>Starting date: Friday 8</a:t>
            </a:r>
            <a:r>
              <a:rPr lang="pt" baseline="30000" dirty="0" smtClean="0">
                <a:solidFill>
                  <a:srgbClr val="002060"/>
                </a:solidFill>
                <a:uFillTx/>
              </a:rPr>
              <a:t>th</a:t>
            </a:r>
            <a:r>
              <a:rPr lang="pt" dirty="0" smtClean="0">
                <a:solidFill>
                  <a:srgbClr val="002060"/>
                </a:solidFill>
                <a:uFillTx/>
              </a:rPr>
              <a:t>, 2019</a:t>
            </a:r>
            <a:endParaRPr lang="en-US" dirty="0">
              <a:uFillTx/>
            </a:endParaRP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196654" y="4307802"/>
            <a:ext cx="40877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uFillTx/>
              </a:rPr>
              <a:t>Wrapped with a fiberglass sheet.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  <a:uFillTx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uFillTx/>
              </a:rPr>
              <a:t>Inside tube furnace with flowing argon.</a:t>
            </a:r>
            <a:endParaRPr lang="en-US" dirty="0"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7" y="1991451"/>
            <a:ext cx="5754642" cy="2806218"/>
          </a:xfrm>
          <a:prstGeom prst="rect">
            <a:avLst/>
          </a:prstGeom>
        </p:spPr>
      </p:pic>
      <p:sp>
        <p:nvSpPr>
          <p:cNvPr id="9" name="Rectangle 8"/>
          <p:cNvSpPr>
            <a:spLocks/>
          </p:cNvSpPr>
          <p:nvPr/>
        </p:nvSpPr>
        <p:spPr>
          <a:xfrm>
            <a:off x="1589468" y="3186658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>
                <a:solidFill>
                  <a:srgbClr val="002060"/>
                </a:solidFill>
                <a:uFillTx/>
              </a:rPr>
              <a:t>210</a:t>
            </a:r>
            <a:r>
              <a:rPr lang="pt" sz="1400" b="1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  <a:uFillTx/>
              </a:rPr>
              <a:t>C</a:t>
            </a:r>
            <a:endParaRPr lang="en-US" sz="1400" b="1" dirty="0">
              <a:uFillTx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95308" y="2668867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 smtClean="0">
                <a:solidFill>
                  <a:srgbClr val="002060"/>
                </a:solidFill>
                <a:uFillTx/>
              </a:rPr>
              <a:t>400</a:t>
            </a:r>
            <a:r>
              <a:rPr lang="pt" sz="1400" b="1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  <a:uFillTx/>
              </a:rPr>
              <a:t>C</a:t>
            </a:r>
            <a:endParaRPr lang="en-US" sz="1400" b="1" dirty="0">
              <a:uFillTx/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3263844" y="2248747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 smtClean="0">
                <a:solidFill>
                  <a:srgbClr val="002060"/>
                </a:solidFill>
                <a:uFillTx/>
              </a:rPr>
              <a:t>570</a:t>
            </a:r>
            <a:r>
              <a:rPr lang="pt" sz="1400" b="1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  <a:uFillTx/>
              </a:rPr>
              <a:t>C</a:t>
            </a:r>
            <a:endParaRPr lang="en-US" sz="1400" b="1" dirty="0">
              <a:uFillTx/>
            </a:endParaRP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4114092" y="1991451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 smtClean="0">
                <a:solidFill>
                  <a:srgbClr val="002060"/>
                </a:solidFill>
                <a:uFillTx/>
              </a:rPr>
              <a:t>665</a:t>
            </a:r>
            <a:r>
              <a:rPr lang="pt" sz="1400" b="1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  <a:uFillTx/>
              </a:rPr>
              <a:t>C</a:t>
            </a:r>
            <a:endParaRPr lang="en-US" sz="1400" b="1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265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Coil potting</a:t>
            </a:r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42949" y="6385534"/>
            <a:ext cx="528320" cy="365125"/>
          </a:xfrm>
        </p:spPr>
        <p:txBody>
          <a:bodyPr/>
          <a:lstStyle/>
          <a:p>
            <a:fld id="{793EB1FE-6EA5-4454-A14D-1FECADCE8A26}" type="slidenum">
              <a:rPr lang="en-US" altLang="en-US" smtClean="0">
                <a:uFillTx/>
              </a:rPr>
              <a:pPr/>
              <a:t>7</a:t>
            </a:fld>
            <a:endParaRPr lang="en-US" altLang="en-US" dirty="0"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182" y="1371600"/>
            <a:ext cx="3101940" cy="2325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726" y="3756959"/>
            <a:ext cx="2973789" cy="2230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87" y="1780177"/>
            <a:ext cx="4460157" cy="33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r="12980" b="11875"/>
          <a:stretch/>
        </p:blipFill>
        <p:spPr>
          <a:xfrm>
            <a:off x="8066106" y="1979526"/>
            <a:ext cx="3449305" cy="3963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132" y="1818925"/>
            <a:ext cx="4277527" cy="3208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1059" y="1777894"/>
            <a:ext cx="4238293" cy="3178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7069" y="2682910"/>
            <a:ext cx="171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Acoustic sensor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35569" y="3054699"/>
            <a:ext cx="562708" cy="884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51861" y="1487227"/>
            <a:ext cx="20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Quench antennas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522092" y="1838528"/>
            <a:ext cx="2291168" cy="18237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098593" y="1798655"/>
            <a:ext cx="53591" cy="2957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545935" y="1828800"/>
            <a:ext cx="361740" cy="2431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1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270049"/>
              </p:ext>
            </p:extLst>
          </p:nvPr>
        </p:nvGraphicFramePr>
        <p:xfrm>
          <a:off x="2506979" y="1130836"/>
          <a:ext cx="6144009" cy="4976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Graph" r:id="rId3" imgW="3860640" imgH="3127680" progId="Origin50.Graph">
                  <p:embed/>
                </p:oleObj>
              </mc:Choice>
              <mc:Fallback>
                <p:oleObj name="Graph" r:id="rId3" imgW="3860640" imgH="3127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6979" y="1130836"/>
                        <a:ext cx="6144009" cy="4976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3861881" y="3579779"/>
            <a:ext cx="301557" cy="311285"/>
          </a:xfrm>
          <a:prstGeom prst="ellipse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00791" y="3871609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9 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1064" y="4153711"/>
            <a:ext cx="100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(81%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5839" y="2905327"/>
            <a:ext cx="100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(81%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4204" y="2642681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8.5 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757B8E86-07B5-4CAE-9591-90767A24AB5C}" vid="{FC3F09D9-AFFB-4487-A0D1-FE004CC1E4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</TotalTime>
  <Words>498</Words>
  <Application>Microsoft Office PowerPoint</Application>
  <PresentationFormat>Widescreen</PresentationFormat>
  <Paragraphs>181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ＭＳ Ｐゴシック</vt:lpstr>
      <vt:lpstr>Arial</vt:lpstr>
      <vt:lpstr>Arial (Body)</vt:lpstr>
      <vt:lpstr>Calibri</vt:lpstr>
      <vt:lpstr>Cambria</vt:lpstr>
      <vt:lpstr>Courier New</vt:lpstr>
      <vt:lpstr>Franklin Gothic Book</vt:lpstr>
      <vt:lpstr>Franklin Gothic Medium</vt:lpstr>
      <vt:lpstr>Helvetica</vt:lpstr>
      <vt:lpstr>Symbol</vt:lpstr>
      <vt:lpstr>-webkit-standard</vt:lpstr>
      <vt:lpstr>Wingdings</vt:lpstr>
      <vt:lpstr>Theme1</vt:lpstr>
      <vt:lpstr>Graph</vt:lpstr>
      <vt:lpstr>Solenoid training test update</vt:lpstr>
      <vt:lpstr>First Prototype</vt:lpstr>
      <vt:lpstr>Wire properties and stress calculations</vt:lpstr>
      <vt:lpstr>Stress calculations at 9 T </vt:lpstr>
      <vt:lpstr>Winding</vt:lpstr>
      <vt:lpstr>Heat treatment</vt:lpstr>
      <vt:lpstr>Coil potting</vt:lpstr>
      <vt:lpstr>Instrumentation</vt:lpstr>
      <vt:lpstr>Training</vt:lpstr>
      <vt:lpstr>AE r.m.s. amplitude as function of current</vt:lpstr>
      <vt:lpstr>Epoxy cracks</vt:lpstr>
      <vt:lpstr>Future steps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 Martchevskii</dc:creator>
  <cp:lastModifiedBy>Maxim Martchevskii</cp:lastModifiedBy>
  <cp:revision>109</cp:revision>
  <cp:lastPrinted>2019-09-09T22:52:54Z</cp:lastPrinted>
  <dcterms:created xsi:type="dcterms:W3CDTF">2019-09-09T18:19:55Z</dcterms:created>
  <dcterms:modified xsi:type="dcterms:W3CDTF">2019-11-14T23:06:57Z</dcterms:modified>
</cp:coreProperties>
</file>