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9" r:id="rId3"/>
    <p:sldId id="686" r:id="rId4"/>
    <p:sldId id="698" r:id="rId5"/>
    <p:sldId id="699" r:id="rId6"/>
    <p:sldId id="693" r:id="rId7"/>
    <p:sldId id="694" r:id="rId8"/>
    <p:sldId id="695" r:id="rId9"/>
    <p:sldId id="705" r:id="rId10"/>
    <p:sldId id="700" r:id="rId11"/>
    <p:sldId id="702" r:id="rId12"/>
    <p:sldId id="701" r:id="rId13"/>
    <p:sldId id="703" r:id="rId14"/>
    <p:sldId id="704" r:id="rId15"/>
    <p:sldId id="706" r:id="rId16"/>
    <p:sldId id="707" r:id="rId17"/>
    <p:sldId id="708" r:id="rId18"/>
    <p:sldId id="709" r:id="rId19"/>
    <p:sldId id="711" r:id="rId20"/>
    <p:sldId id="710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28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64"/>
    <p:restoredTop sz="94647"/>
  </p:normalViewPr>
  <p:slideViewPr>
    <p:cSldViewPr snapToGrid="0" snapToObjects="1">
      <p:cViewPr varScale="1">
        <p:scale>
          <a:sx n="61" d="100"/>
          <a:sy n="61" d="100"/>
        </p:scale>
        <p:origin x="312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306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7F4A44D-F9FB-F341-B4CB-D8DF2408A8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EE71D3-F16E-C74A-B850-2EBECCB97E7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78E4D7-26F9-5244-A705-35723188DE87}" type="datetimeFigureOut">
              <a:rPr lang="en-US" smtClean="0"/>
              <a:t>11/6/19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B42848-1C1B-3C47-B06A-D6323FB4D10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15902C-9A6D-9449-A842-0E9EEAB4E0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DA1B12-0D4C-8748-A5BF-F4746E4F2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5242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Shape 100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09" name="Shape 100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2400">
        <a:latin typeface="+mn-lt"/>
        <a:ea typeface="+mn-ea"/>
        <a:cs typeface="+mn-cs"/>
        <a:sym typeface="Calibri"/>
      </a:defRPr>
    </a:lvl1pPr>
    <a:lvl2pPr indent="228600" latinLnBrk="0">
      <a:defRPr sz="2400">
        <a:latin typeface="+mn-lt"/>
        <a:ea typeface="+mn-ea"/>
        <a:cs typeface="+mn-cs"/>
        <a:sym typeface="Calibri"/>
      </a:defRPr>
    </a:lvl2pPr>
    <a:lvl3pPr indent="457200" latinLnBrk="0">
      <a:defRPr sz="2400">
        <a:latin typeface="+mn-lt"/>
        <a:ea typeface="+mn-ea"/>
        <a:cs typeface="+mn-cs"/>
        <a:sym typeface="Calibri"/>
      </a:defRPr>
    </a:lvl3pPr>
    <a:lvl4pPr indent="685800" latinLnBrk="0">
      <a:defRPr sz="2400">
        <a:latin typeface="+mn-lt"/>
        <a:ea typeface="+mn-ea"/>
        <a:cs typeface="+mn-cs"/>
        <a:sym typeface="Calibri"/>
      </a:defRPr>
    </a:lvl4pPr>
    <a:lvl5pPr indent="914400" latinLnBrk="0">
      <a:defRPr sz="2400">
        <a:latin typeface="+mn-lt"/>
        <a:ea typeface="+mn-ea"/>
        <a:cs typeface="+mn-cs"/>
        <a:sym typeface="Calibri"/>
      </a:defRPr>
    </a:lvl5pPr>
    <a:lvl6pPr indent="1143000" latinLnBrk="0">
      <a:defRPr sz="2400">
        <a:latin typeface="+mn-lt"/>
        <a:ea typeface="+mn-ea"/>
        <a:cs typeface="+mn-cs"/>
        <a:sym typeface="Calibri"/>
      </a:defRPr>
    </a:lvl6pPr>
    <a:lvl7pPr indent="1371600" latinLnBrk="0">
      <a:defRPr sz="2400">
        <a:latin typeface="+mn-lt"/>
        <a:ea typeface="+mn-ea"/>
        <a:cs typeface="+mn-cs"/>
        <a:sym typeface="Calibri"/>
      </a:defRPr>
    </a:lvl7pPr>
    <a:lvl8pPr indent="1600200" latinLnBrk="0">
      <a:defRPr sz="2400">
        <a:latin typeface="+mn-lt"/>
        <a:ea typeface="+mn-ea"/>
        <a:cs typeface="+mn-cs"/>
        <a:sym typeface="Calibri"/>
      </a:defRPr>
    </a:lvl8pPr>
    <a:lvl9pPr indent="1828800" latinLnBrk="0">
      <a:defRPr sz="24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HTS: Quench protection</a:t>
            </a:r>
          </a:p>
        </p:txBody>
      </p:sp>
    </p:spTree>
    <p:extLst>
      <p:ext uri="{BB962C8B-B14F-4D97-AF65-F5344CB8AC3E}">
        <p14:creationId xmlns:p14="http://schemas.microsoft.com/office/powerpoint/2010/main" val="328518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Kathleen: Identify if there are any expertise gaps or potential issues</a:t>
            </a:r>
          </a:p>
          <a:p>
            <a:r>
              <a:rPr lang="en-US" dirty="0"/>
              <a:t>Feedback: clarify not a timeline (more a vertical integration line); hybrid is not the end goal,; etc.</a:t>
            </a:r>
          </a:p>
        </p:txBody>
      </p:sp>
    </p:spTree>
    <p:extLst>
      <p:ext uri="{BB962C8B-B14F-4D97-AF65-F5344CB8AC3E}">
        <p14:creationId xmlns:p14="http://schemas.microsoft.com/office/powerpoint/2010/main" val="1616640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Steve: Do we want it, or do we need it</a:t>
            </a:r>
          </a:p>
          <a:p>
            <a:r>
              <a:rPr lang="en-US" dirty="0"/>
              <a:t>Lance: at some point be ready for prioritization based on funding scenario</a:t>
            </a:r>
          </a:p>
        </p:txBody>
      </p:sp>
    </p:spTree>
    <p:extLst>
      <p:ext uri="{BB962C8B-B14F-4D97-AF65-F5344CB8AC3E}">
        <p14:creationId xmlns:p14="http://schemas.microsoft.com/office/powerpoint/2010/main" val="559687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"/>
          <p:cNvGrpSpPr/>
          <p:nvPr/>
        </p:nvGrpSpPr>
        <p:grpSpPr>
          <a:xfrm>
            <a:off x="2730559" y="-285258"/>
            <a:ext cx="18896263" cy="14275987"/>
            <a:chOff x="0" y="0"/>
            <a:chExt cx="18896262" cy="14275986"/>
          </a:xfrm>
        </p:grpSpPr>
        <p:grpSp>
          <p:nvGrpSpPr>
            <p:cNvPr id="67" name="Group"/>
            <p:cNvGrpSpPr/>
            <p:nvPr/>
          </p:nvGrpSpPr>
          <p:grpSpPr>
            <a:xfrm>
              <a:off x="1253052" y="14031754"/>
              <a:ext cx="16435735" cy="244233"/>
              <a:chOff x="0" y="0"/>
              <a:chExt cx="16435735" cy="244231"/>
            </a:xfrm>
          </p:grpSpPr>
          <p:sp>
            <p:nvSpPr>
              <p:cNvPr id="59" name="Line"/>
              <p:cNvSpPr/>
              <p:nvPr/>
            </p:nvSpPr>
            <p:spPr>
              <a:xfrm flipH="1">
                <a:off x="-1" y="0"/>
                <a:ext cx="2" cy="24423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0" name="Line"/>
              <p:cNvSpPr/>
              <p:nvPr/>
            </p:nvSpPr>
            <p:spPr>
              <a:xfrm>
                <a:off x="16435733" y="0"/>
                <a:ext cx="2" cy="24423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grpSp>
            <p:nvGrpSpPr>
              <p:cNvPr id="63" name="Group"/>
              <p:cNvGrpSpPr/>
              <p:nvPr/>
            </p:nvGrpSpPr>
            <p:grpSpPr>
              <a:xfrm>
                <a:off x="10494388" y="0"/>
                <a:ext cx="914404" cy="244232"/>
                <a:chOff x="0" y="0"/>
                <a:chExt cx="914403" cy="244231"/>
              </a:xfrm>
            </p:grpSpPr>
            <p:sp>
              <p:nvSpPr>
                <p:cNvPr id="61" name="Line"/>
                <p:cNvSpPr/>
                <p:nvPr/>
              </p:nvSpPr>
              <p:spPr>
                <a:xfrm>
                  <a:off x="91440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2" name="Line"/>
                <p:cNvSpPr/>
                <p:nvPr/>
              </p:nvSpPr>
              <p:spPr>
                <a:xfrm flipH="1">
                  <a:off x="-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66" name="Group"/>
              <p:cNvGrpSpPr/>
              <p:nvPr/>
            </p:nvGrpSpPr>
            <p:grpSpPr>
              <a:xfrm>
                <a:off x="5007986" y="0"/>
                <a:ext cx="914404" cy="244232"/>
                <a:chOff x="0" y="0"/>
                <a:chExt cx="914403" cy="244231"/>
              </a:xfrm>
            </p:grpSpPr>
            <p:sp>
              <p:nvSpPr>
                <p:cNvPr id="64" name="Line"/>
                <p:cNvSpPr/>
                <p:nvPr/>
              </p:nvSpPr>
              <p:spPr>
                <a:xfrm>
                  <a:off x="91440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5" name="Line"/>
                <p:cNvSpPr/>
                <p:nvPr/>
              </p:nvSpPr>
              <p:spPr>
                <a:xfrm flipH="1">
                  <a:off x="-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76" name="Group"/>
            <p:cNvGrpSpPr/>
            <p:nvPr/>
          </p:nvGrpSpPr>
          <p:grpSpPr>
            <a:xfrm>
              <a:off x="1253052" y="0"/>
              <a:ext cx="16435735" cy="244233"/>
              <a:chOff x="0" y="0"/>
              <a:chExt cx="16435735" cy="244231"/>
            </a:xfrm>
          </p:grpSpPr>
          <p:sp>
            <p:nvSpPr>
              <p:cNvPr id="68" name="Line"/>
              <p:cNvSpPr/>
              <p:nvPr/>
            </p:nvSpPr>
            <p:spPr>
              <a:xfrm flipH="1">
                <a:off x="-1" y="0"/>
                <a:ext cx="2" cy="24423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9" name="Line"/>
              <p:cNvSpPr/>
              <p:nvPr/>
            </p:nvSpPr>
            <p:spPr>
              <a:xfrm>
                <a:off x="16435733" y="0"/>
                <a:ext cx="2" cy="24423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grpSp>
            <p:nvGrpSpPr>
              <p:cNvPr id="72" name="Group"/>
              <p:cNvGrpSpPr/>
              <p:nvPr/>
            </p:nvGrpSpPr>
            <p:grpSpPr>
              <a:xfrm>
                <a:off x="10494388" y="0"/>
                <a:ext cx="914404" cy="244232"/>
                <a:chOff x="0" y="0"/>
                <a:chExt cx="914403" cy="244231"/>
              </a:xfrm>
            </p:grpSpPr>
            <p:sp>
              <p:nvSpPr>
                <p:cNvPr id="70" name="Line"/>
                <p:cNvSpPr/>
                <p:nvPr/>
              </p:nvSpPr>
              <p:spPr>
                <a:xfrm>
                  <a:off x="91440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1" name="Line"/>
                <p:cNvSpPr/>
                <p:nvPr/>
              </p:nvSpPr>
              <p:spPr>
                <a:xfrm flipH="1">
                  <a:off x="-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75" name="Group"/>
              <p:cNvGrpSpPr/>
              <p:nvPr/>
            </p:nvGrpSpPr>
            <p:grpSpPr>
              <a:xfrm>
                <a:off x="5007986" y="0"/>
                <a:ext cx="914404" cy="244232"/>
                <a:chOff x="0" y="0"/>
                <a:chExt cx="914403" cy="244231"/>
              </a:xfrm>
            </p:grpSpPr>
            <p:sp>
              <p:nvSpPr>
                <p:cNvPr id="73" name="Line"/>
                <p:cNvSpPr/>
                <p:nvPr/>
              </p:nvSpPr>
              <p:spPr>
                <a:xfrm>
                  <a:off x="91440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4" name="Line"/>
                <p:cNvSpPr/>
                <p:nvPr/>
              </p:nvSpPr>
              <p:spPr>
                <a:xfrm flipH="1">
                  <a:off x="-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83" name="Group"/>
            <p:cNvGrpSpPr/>
            <p:nvPr/>
          </p:nvGrpSpPr>
          <p:grpSpPr>
            <a:xfrm>
              <a:off x="0" y="2570118"/>
              <a:ext cx="245504" cy="10058272"/>
              <a:chOff x="0" y="-1"/>
              <a:chExt cx="245503" cy="10058271"/>
            </a:xfrm>
          </p:grpSpPr>
          <p:sp>
            <p:nvSpPr>
              <p:cNvPr id="77" name="Line"/>
              <p:cNvSpPr/>
              <p:nvPr/>
            </p:nvSpPr>
            <p:spPr>
              <a:xfrm flipH="1" flipV="1">
                <a:off x="1270" y="-2"/>
                <a:ext cx="244234" cy="3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78" name="Line"/>
              <p:cNvSpPr/>
              <p:nvPr/>
            </p:nvSpPr>
            <p:spPr>
              <a:xfrm flipH="1">
                <a:off x="1270" y="914269"/>
                <a:ext cx="244234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79" name="Line"/>
              <p:cNvSpPr/>
              <p:nvPr/>
            </p:nvSpPr>
            <p:spPr>
              <a:xfrm flipH="1">
                <a:off x="1270" y="10058269"/>
                <a:ext cx="244234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0" name="Line"/>
              <p:cNvSpPr/>
              <p:nvPr/>
            </p:nvSpPr>
            <p:spPr>
              <a:xfrm flipH="1">
                <a:off x="0" y="5866433"/>
                <a:ext cx="244229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1" name="Line"/>
              <p:cNvSpPr/>
              <p:nvPr/>
            </p:nvSpPr>
            <p:spPr>
              <a:xfrm flipH="1">
                <a:off x="0" y="5074030"/>
                <a:ext cx="244229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2" name="Line"/>
              <p:cNvSpPr/>
              <p:nvPr/>
            </p:nvSpPr>
            <p:spPr>
              <a:xfrm flipH="1">
                <a:off x="0" y="9262899"/>
                <a:ext cx="244229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0" name="Group"/>
            <p:cNvGrpSpPr/>
            <p:nvPr/>
          </p:nvGrpSpPr>
          <p:grpSpPr>
            <a:xfrm>
              <a:off x="18650759" y="2570118"/>
              <a:ext cx="245504" cy="10058272"/>
              <a:chOff x="0" y="-1"/>
              <a:chExt cx="245503" cy="10058271"/>
            </a:xfrm>
          </p:grpSpPr>
          <p:sp>
            <p:nvSpPr>
              <p:cNvPr id="84" name="Line"/>
              <p:cNvSpPr/>
              <p:nvPr/>
            </p:nvSpPr>
            <p:spPr>
              <a:xfrm flipH="1" flipV="1">
                <a:off x="1270" y="-2"/>
                <a:ext cx="244234" cy="3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5" name="Line"/>
              <p:cNvSpPr/>
              <p:nvPr/>
            </p:nvSpPr>
            <p:spPr>
              <a:xfrm flipH="1">
                <a:off x="1270" y="914269"/>
                <a:ext cx="244234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6" name="Line"/>
              <p:cNvSpPr/>
              <p:nvPr/>
            </p:nvSpPr>
            <p:spPr>
              <a:xfrm flipH="1">
                <a:off x="1270" y="10058269"/>
                <a:ext cx="244234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7" name="Line"/>
              <p:cNvSpPr/>
              <p:nvPr/>
            </p:nvSpPr>
            <p:spPr>
              <a:xfrm flipH="1">
                <a:off x="0" y="5866433"/>
                <a:ext cx="244229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8" name="Line"/>
              <p:cNvSpPr/>
              <p:nvPr/>
            </p:nvSpPr>
            <p:spPr>
              <a:xfrm flipH="1">
                <a:off x="0" y="5074030"/>
                <a:ext cx="244229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9" name="Line"/>
              <p:cNvSpPr/>
              <p:nvPr/>
            </p:nvSpPr>
            <p:spPr>
              <a:xfrm flipH="1">
                <a:off x="0" y="9262899"/>
                <a:ext cx="244229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92" name="Rectangle"/>
          <p:cNvSpPr/>
          <p:nvPr/>
        </p:nvSpPr>
        <p:spPr>
          <a:xfrm>
            <a:off x="3048919" y="12647548"/>
            <a:ext cx="21387918" cy="1092192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91438" tIns="91438" rIns="91438" bIns="91438" anchor="ctr"/>
          <a:lstStyle/>
          <a:p>
            <a:pPr algn="ctr" defTabSz="914162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93" name="RGB_White-Seal_White-Mark_SC_Horizontal–400dpi.png" descr="RGB_White-Seal_White-Mark_SC_Horizontal–400dp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285" y="12915720"/>
            <a:ext cx="3140938" cy="527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94" name="20160714_001-2-Edit_blueppt.jpg" descr="20160714_001-2-Edit_blue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80625" y="-1"/>
            <a:ext cx="24518542" cy="16929506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Rectangle"/>
          <p:cNvSpPr/>
          <p:nvPr/>
        </p:nvSpPr>
        <p:spPr>
          <a:xfrm>
            <a:off x="-53758" y="9783877"/>
            <a:ext cx="24491516" cy="3937828"/>
          </a:xfrm>
          <a:prstGeom prst="rect">
            <a:avLst/>
          </a:prstGeom>
          <a:gradFill>
            <a:gsLst>
              <a:gs pos="0">
                <a:srgbClr val="1F497D">
                  <a:alpha val="61000"/>
                </a:srgbClr>
              </a:gs>
              <a:gs pos="100000">
                <a:schemeClr val="accent3">
                  <a:alpha val="0"/>
                </a:schemeClr>
              </a:gs>
            </a:gsLst>
            <a:lin ang="16200000"/>
          </a:gradFill>
          <a:ln w="12700">
            <a:miter lim="400000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91438" tIns="91438" rIns="91438" bIns="9143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sp>
        <p:nvSpPr>
          <p:cNvPr id="9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65578" y="9783877"/>
            <a:ext cx="16452852" cy="1610107"/>
          </a:xfrm>
          <a:prstGeom prst="rect">
            <a:avLst/>
          </a:prstGeom>
        </p:spPr>
        <p:txBody>
          <a:bodyPr anchor="b"/>
          <a:lstStyle>
            <a:lvl1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Rectangle"/>
          <p:cNvSpPr/>
          <p:nvPr/>
        </p:nvSpPr>
        <p:spPr>
          <a:xfrm>
            <a:off x="-53758" y="4367615"/>
            <a:ext cx="24491516" cy="4367618"/>
          </a:xfrm>
          <a:prstGeom prst="rect">
            <a:avLst/>
          </a:prstGeom>
          <a:solidFill>
            <a:srgbClr val="00395A">
              <a:alpha val="90000"/>
            </a:srgbClr>
          </a:solidFill>
          <a:ln w="12700">
            <a:solidFill>
              <a:srgbClr val="4A7EBB"/>
            </a:solidFill>
          </a:ln>
        </p:spPr>
        <p:txBody>
          <a:bodyPr lIns="91438" tIns="91438" rIns="91438" bIns="9143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sp>
        <p:nvSpPr>
          <p:cNvPr id="98" name="Rectangle"/>
          <p:cNvSpPr>
            <a:spLocks noGrp="1"/>
          </p:cNvSpPr>
          <p:nvPr>
            <p:ph type="body" sz="half" idx="13"/>
          </p:nvPr>
        </p:nvSpPr>
        <p:spPr>
          <a:xfrm>
            <a:off x="4725" y="5077962"/>
            <a:ext cx="24374552" cy="3149602"/>
          </a:xfrm>
          <a:prstGeom prst="rect">
            <a:avLst/>
          </a:prstGeom>
        </p:spPr>
        <p:txBody>
          <a:bodyPr anchor="ctr"/>
          <a:lstStyle/>
          <a:p>
            <a:pPr marL="124324" indent="-124324">
              <a:defRPr sz="4800"/>
            </a:pPr>
            <a:endParaRPr/>
          </a:p>
        </p:txBody>
      </p:sp>
      <p:pic>
        <p:nvPicPr>
          <p:cNvPr id="99" name="image3.png" descr="image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308" y="143041"/>
            <a:ext cx="5684676" cy="2040801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670591" y="12481561"/>
            <a:ext cx="483809" cy="4622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94E1FD9-5A01-6048-A7ED-2AFE9F4960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77200" y="12712700"/>
            <a:ext cx="8229600" cy="73025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Guidelines for MDP Roadmap Updating</a:t>
            </a:r>
            <a:endParaRPr lang="en-US"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-35245" y="12647548"/>
            <a:ext cx="24454490" cy="1092192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91438" tIns="91438" rIns="91438" bIns="91438" anchor="ctr"/>
          <a:lstStyle/>
          <a:p>
            <a:pPr algn="ctr" defTabSz="914162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3" name="RGB_White-Seal_White-Mark_SC_Horizontal–400dpi.png" descr="RGB_White-Seal_White-Mark_SC_Horizontal–400dp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474" y="12883246"/>
            <a:ext cx="3140937" cy="52723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"/>
          <p:cNvSpPr/>
          <p:nvPr/>
        </p:nvSpPr>
        <p:spPr>
          <a:xfrm>
            <a:off x="-67861" y="0"/>
            <a:ext cx="24493100" cy="2286000"/>
          </a:xfrm>
          <a:prstGeom prst="rect">
            <a:avLst/>
          </a:prstGeom>
          <a:solidFill>
            <a:srgbClr val="1F497D"/>
          </a:solidFill>
          <a:ln w="12700">
            <a:solidFill>
              <a:srgbClr val="4A7EBB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91438" tIns="91438" rIns="91438" bIns="9143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pic>
        <p:nvPicPr>
          <p:cNvPr id="5" name="image3.png" descr="image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229" y="108413"/>
            <a:ext cx="3577429" cy="128429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Line"/>
          <p:cNvSpPr/>
          <p:nvPr/>
        </p:nvSpPr>
        <p:spPr>
          <a:xfrm flipV="1">
            <a:off x="3882952" y="187140"/>
            <a:ext cx="2" cy="1939646"/>
          </a:xfrm>
          <a:prstGeom prst="line">
            <a:avLst/>
          </a:prstGeom>
          <a:ln w="50800">
            <a:solidFill>
              <a:schemeClr val="accent2">
                <a:satOff val="-4966"/>
                <a:lumOff val="-10549"/>
              </a:schemeClr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" name="Title Text"/>
          <p:cNvSpPr txBox="1">
            <a:spLocks noGrp="1"/>
          </p:cNvSpPr>
          <p:nvPr>
            <p:ph type="title"/>
          </p:nvPr>
        </p:nvSpPr>
        <p:spPr>
          <a:xfrm>
            <a:off x="5021309" y="-25400"/>
            <a:ext cx="19396623" cy="2213071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8" tIns="91438" rIns="91438" bIns="9143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223645" y="13059562"/>
            <a:ext cx="483809" cy="462279"/>
          </a:xfrm>
          <a:prstGeom prst="rect">
            <a:avLst/>
          </a:prstGeom>
          <a:ln w="12700">
            <a:miter lim="400000"/>
          </a:ln>
        </p:spPr>
        <p:txBody>
          <a:bodyPr wrap="none" lIns="91438" tIns="91438" rIns="91438" bIns="91438" anchor="ctr">
            <a:spAutoFit/>
          </a:bodyPr>
          <a:lstStyle>
            <a:lvl1pPr algn="r">
              <a:defRPr sz="2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" name="Body Level One…"/>
          <p:cNvSpPr txBox="1">
            <a:spLocks noGrp="1"/>
          </p:cNvSpPr>
          <p:nvPr>
            <p:ph type="body" idx="1"/>
          </p:nvPr>
        </p:nvSpPr>
        <p:spPr>
          <a:xfrm>
            <a:off x="703555" y="2612015"/>
            <a:ext cx="22270530" cy="9051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8" tIns="91438" rIns="91438" bIns="91438">
            <a:normAutofit/>
          </a:bodyPr>
          <a:lstStyle>
            <a:lvl2pPr marL="977648" indent="-520448"/>
            <a:lvl3pPr marL="1388423" indent="-474023"/>
            <a:lvl4pPr marL="1754777" indent="-383177"/>
            <a:lvl5pPr marL="2281428" indent="-452628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F9F4FF4-AE5A-EA4E-87EE-2568EF9A8A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0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Guidelines for MDP Roadmap Updating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</p:sldLayoutIdLst>
  <p:transition spd="med"/>
  <p:hf hdr="0" dt="0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9pPr>
    </p:titleStyle>
    <p:bodyStyle>
      <a:lvl1pPr marL="103603" marR="0" indent="-103603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1pPr>
      <a:lvl2pPr marL="955962" marR="0" indent="-498763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o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2pPr>
      <a:lvl3pPr marL="1348921" marR="0" indent="-434521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3pPr>
      <a:lvl4pPr marL="1706880" marR="0" indent="-335280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–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4pPr>
      <a:lvl5pPr marL="2205990" marR="0" indent="-377190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»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5pPr>
      <a:lvl6pPr marL="2788919" marR="0" indent="-502919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6pPr>
      <a:lvl7pPr marL="3246120" marR="0" indent="-502919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7pPr>
      <a:lvl8pPr marL="3703320" marR="0" indent="-502919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8pPr>
      <a:lvl9pPr marL="4160520" marR="0" indent="-502920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9pPr>
    </p:bodyStyle>
    <p:otherStyle>
      <a:lvl1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1pPr>
      <a:lvl2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2pPr>
      <a:lvl3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3pPr>
      <a:lvl4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4pPr>
      <a:lvl5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5pPr>
      <a:lvl6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6pPr>
      <a:lvl7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7pPr>
      <a:lvl8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8pPr>
      <a:lvl9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Soren Prestemon…"/>
          <p:cNvSpPr txBox="1">
            <a:spLocks noGrp="1"/>
          </p:cNvSpPr>
          <p:nvPr>
            <p:ph type="body" sz="half" idx="1"/>
          </p:nvPr>
        </p:nvSpPr>
        <p:spPr>
          <a:xfrm>
            <a:off x="3965574" y="8798395"/>
            <a:ext cx="16452852" cy="438031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dirty="0"/>
              <a:t>Soren Prestemon</a:t>
            </a:r>
            <a:endParaRPr lang="en-US" dirty="0"/>
          </a:p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dirty="0"/>
              <a:t>US Magnet Development Program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3600"/>
            </a:pPr>
            <a:r>
              <a:rPr dirty="0"/>
              <a:t>Lawrence Berkeley National Laboratory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3600"/>
            </a:pPr>
            <a:endParaRPr dirty="0"/>
          </a:p>
        </p:txBody>
      </p:sp>
      <p:sp>
        <p:nvSpPr>
          <p:cNvPr id="1012" name="High Field Magnet Technology…"/>
          <p:cNvSpPr txBox="1"/>
          <p:nvPr/>
        </p:nvSpPr>
        <p:spPr>
          <a:xfrm>
            <a:off x="2914605" y="5012184"/>
            <a:ext cx="18528169" cy="2246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defRPr sz="6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rPr dirty="0"/>
              <a:t> </a:t>
            </a:r>
            <a:r>
              <a:rPr lang="en-US" dirty="0"/>
              <a:t>Roadmap update process</a:t>
            </a:r>
          </a:p>
          <a:p>
            <a:r>
              <a:rPr lang="en-US" dirty="0"/>
              <a:t>November 5, 2019</a:t>
            </a:r>
            <a:r>
              <a:rPr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E5701C-B3B8-B34E-AFA9-AC2A4E341B3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D83D7-6809-3347-AFE3-F92009288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05BCD3-E9CD-CC47-8B68-1AA86587B6B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3AB34-9DEA-1949-B55B-F3E248D91B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Guidelines for MDP Roadmap Updating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886FF8-1124-3949-9B68-879EE6790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988" y="-30382"/>
            <a:ext cx="19159944" cy="137463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5D7745-70AB-9A4E-A09C-B38FB7236054}"/>
              </a:ext>
            </a:extLst>
          </p:cNvPr>
          <p:cNvSpPr txBox="1"/>
          <p:nvPr/>
        </p:nvSpPr>
        <p:spPr>
          <a:xfrm>
            <a:off x="16306801" y="771920"/>
            <a:ext cx="7801708" cy="40626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1. “Stress-managed” cos-t (SMCT)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2. Continued CCT development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Themes: 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US" dirty="0"/>
              <a:t>Investigate stress management concepts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US" dirty="0"/>
              <a:t>Develop background field for HTS 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68B176-A5F4-5248-8EEA-68D2B19FD9E1}"/>
              </a:ext>
            </a:extLst>
          </p:cNvPr>
          <p:cNvSpPr txBox="1"/>
          <p:nvPr/>
        </p:nvSpPr>
        <p:spPr>
          <a:xfrm>
            <a:off x="14122288" y="7982625"/>
            <a:ext cx="6209414" cy="1292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Example areas where lessons-learned/feedback is valuable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87EA188-A768-904F-BF89-E84630178A03}"/>
              </a:ext>
            </a:extLst>
          </p:cNvPr>
          <p:cNvCxnSpPr>
            <a:cxnSpLocks/>
          </p:cNvCxnSpPr>
          <p:nvPr/>
        </p:nvCxnSpPr>
        <p:spPr>
          <a:xfrm flipH="1" flipV="1">
            <a:off x="12801601" y="5982058"/>
            <a:ext cx="3848985" cy="2000566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2A49EF5-4063-EE41-B1D7-EA2F03087FA8}"/>
              </a:ext>
            </a:extLst>
          </p:cNvPr>
          <p:cNvCxnSpPr>
            <a:cxnSpLocks/>
          </p:cNvCxnSpPr>
          <p:nvPr/>
        </p:nvCxnSpPr>
        <p:spPr>
          <a:xfrm flipV="1">
            <a:off x="16996512" y="7187609"/>
            <a:ext cx="3800772" cy="795017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14346199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2E598-C64C-DC48-BB22-A3666A562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F274D5-B8A3-B24E-9430-5C3443F8BD3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16CB8F-B931-8A44-B048-A54CEF946C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Guidelines for MDP Roadmap Updating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F2B94E-ABD5-1E44-B3EB-9949E160A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6024" y="0"/>
            <a:ext cx="19136552" cy="1372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8862DA-B263-8B4F-B6EB-EA5F88F50F70}"/>
              </a:ext>
            </a:extLst>
          </p:cNvPr>
          <p:cNvSpPr txBox="1"/>
          <p:nvPr/>
        </p:nvSpPr>
        <p:spPr>
          <a:xfrm>
            <a:off x="16567777" y="7727443"/>
            <a:ext cx="6209414" cy="1292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Example areas where down-select may be warranted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94B98BD-7E1A-6648-B1CA-C76CE8D111A1}"/>
              </a:ext>
            </a:extLst>
          </p:cNvPr>
          <p:cNvCxnSpPr/>
          <p:nvPr/>
        </p:nvCxnSpPr>
        <p:spPr>
          <a:xfrm flipH="1" flipV="1">
            <a:off x="15629860" y="7400260"/>
            <a:ext cx="937917" cy="531628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D81F954-9916-FD42-A6D5-F033BBD57912}"/>
              </a:ext>
            </a:extLst>
          </p:cNvPr>
          <p:cNvCxnSpPr>
            <a:cxnSpLocks/>
          </p:cNvCxnSpPr>
          <p:nvPr/>
        </p:nvCxnSpPr>
        <p:spPr>
          <a:xfrm flipH="1" flipV="1">
            <a:off x="10994065" y="6312047"/>
            <a:ext cx="5726113" cy="1772241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29253691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54C22-0E5B-0840-AD57-C42A8795D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BAC200-9145-944F-B159-C94EB8E7F33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F12B7E-0D05-5F4E-A3D4-AE2850EFA3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Guidelines for MDP Roadmap Updating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388888-AD71-7644-92AB-8B376C113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448" y="-1"/>
            <a:ext cx="20397552" cy="127568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A9CAF0-B595-6045-802C-C718A5FCE92A}"/>
              </a:ext>
            </a:extLst>
          </p:cNvPr>
          <p:cNvSpPr txBox="1"/>
          <p:nvPr/>
        </p:nvSpPr>
        <p:spPr>
          <a:xfrm>
            <a:off x="15480049" y="0"/>
            <a:ext cx="8903951" cy="24006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Themes: 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US" dirty="0"/>
              <a:t>Develop hybrid testing capabilities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US" dirty="0"/>
              <a:t>Explore standalone vs hybrid performance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Explore magnet structure concepts</a:t>
            </a:r>
          </a:p>
        </p:txBody>
      </p:sp>
    </p:spTree>
    <p:extLst>
      <p:ext uri="{BB962C8B-B14F-4D97-AF65-F5344CB8AC3E}">
        <p14:creationId xmlns:p14="http://schemas.microsoft.com/office/powerpoint/2010/main" val="334392794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6AB20E4-A745-E34C-8563-78BBC2102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957" y="1581615"/>
            <a:ext cx="21601043" cy="121133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01FF15-3F63-A847-AE62-919F10763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-25399"/>
            <a:ext cx="19388732" cy="1607014"/>
          </a:xfrm>
        </p:spPr>
        <p:txBody>
          <a:bodyPr/>
          <a:lstStyle/>
          <a:p>
            <a:r>
              <a:rPr lang="en-US" dirty="0"/>
              <a:t>Technology areas support the magnet developments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70FCEE-C1B4-A444-B00C-BB5888EE3C9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304927-06C2-0644-B57C-69BC2A9585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347DA-2966-A344-9AA7-FFD9804337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Guidelines for MDP Roadmap Updating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04E977-5D7F-E44A-B967-E96244B602ED}"/>
              </a:ext>
            </a:extLst>
          </p:cNvPr>
          <p:cNvSpPr txBox="1"/>
          <p:nvPr/>
        </p:nvSpPr>
        <p:spPr>
          <a:xfrm>
            <a:off x="16713950" y="4218652"/>
            <a:ext cx="7046512" cy="14773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Modeling focus: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US" sz="2800" dirty="0"/>
              <a:t>Tailoring techniques for HTS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Leveraging high-performance computing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FFC6FE-1564-4549-A207-22106A4BBD6F}"/>
              </a:ext>
            </a:extLst>
          </p:cNvPr>
          <p:cNvSpPr txBox="1"/>
          <p:nvPr/>
        </p:nvSpPr>
        <p:spPr>
          <a:xfrm>
            <a:off x="19551893" y="8855590"/>
            <a:ext cx="5501594" cy="6155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Impreg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. Techniques and interfaces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9F9490-2006-1D42-BA63-114779CF5AFB}"/>
              </a:ext>
            </a:extLst>
          </p:cNvPr>
          <p:cNvSpPr txBox="1"/>
          <p:nvPr/>
        </p:nvSpPr>
        <p:spPr>
          <a:xfrm>
            <a:off x="6176500" y="10580767"/>
            <a:ext cx="6015500" cy="10464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Bi2212 cable optimization and limitations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0D70F7-9537-4544-BD1A-9A90FF6F5931}"/>
              </a:ext>
            </a:extLst>
          </p:cNvPr>
          <p:cNvSpPr txBox="1"/>
          <p:nvPr/>
        </p:nvSpPr>
        <p:spPr>
          <a:xfrm>
            <a:off x="20331560" y="11011654"/>
            <a:ext cx="3375894" cy="6155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High Cp evaluation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B8AD68-7343-A84F-919E-DA0AFF2443B3}"/>
              </a:ext>
            </a:extLst>
          </p:cNvPr>
          <p:cNvSpPr txBox="1"/>
          <p:nvPr/>
        </p:nvSpPr>
        <p:spPr>
          <a:xfrm>
            <a:off x="16351499" y="12475405"/>
            <a:ext cx="4069406" cy="10464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Dedicated in-field </a:t>
            </a:r>
            <a:r>
              <a:rPr kumimoji="0" lang="en-US" sz="2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Corc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experiments </a:t>
            </a:r>
          </a:p>
        </p:txBody>
      </p:sp>
    </p:spTree>
    <p:extLst>
      <p:ext uri="{BB962C8B-B14F-4D97-AF65-F5344CB8AC3E}">
        <p14:creationId xmlns:p14="http://schemas.microsoft.com/office/powerpoint/2010/main" val="345450838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850C7-650E-8945-8B92-BD1D17933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1E1834-3C6B-F845-A4D9-A7E3A1E632D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14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F6A90C-CAAF-734F-872F-414091D0DB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EB6775-CD54-154F-BFE1-F1EBA84075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Guidelines for MDP Roadmap Updating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DCE325-43AC-2940-9873-E774E258A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4120" y="-25400"/>
            <a:ext cx="20555999" cy="126396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6C4D8C-E8ED-EA44-92E6-B9B21C433158}"/>
              </a:ext>
            </a:extLst>
          </p:cNvPr>
          <p:cNvSpPr txBox="1"/>
          <p:nvPr/>
        </p:nvSpPr>
        <p:spPr>
          <a:xfrm>
            <a:off x="18567938" y="944258"/>
            <a:ext cx="5816062" cy="12926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Cryo-electronics: potential for many spin-offs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6A6371-C5BD-B14A-97AC-628F570EDB1E}"/>
              </a:ext>
            </a:extLst>
          </p:cNvPr>
          <p:cNvSpPr txBox="1"/>
          <p:nvPr/>
        </p:nvSpPr>
        <p:spPr>
          <a:xfrm>
            <a:off x="18375177" y="2612015"/>
            <a:ext cx="5816062" cy="12926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Advance acoustics and garner more physics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C4F8AE-AB60-8545-B959-81E2137457F5}"/>
              </a:ext>
            </a:extLst>
          </p:cNvPr>
          <p:cNvSpPr txBox="1"/>
          <p:nvPr/>
        </p:nvSpPr>
        <p:spPr>
          <a:xfrm>
            <a:off x="18670764" y="5747130"/>
            <a:ext cx="5625440" cy="738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New probe developments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173BFF-A164-A649-A74E-7CFEC02E87D9}"/>
              </a:ext>
            </a:extLst>
          </p:cNvPr>
          <p:cNvSpPr txBox="1"/>
          <p:nvPr/>
        </p:nvSpPr>
        <p:spPr>
          <a:xfrm>
            <a:off x="19989610" y="10900575"/>
            <a:ext cx="4394389" cy="738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Enhance training rate</a:t>
            </a:r>
          </a:p>
        </p:txBody>
      </p:sp>
    </p:spTree>
    <p:extLst>
      <p:ext uri="{BB962C8B-B14F-4D97-AF65-F5344CB8AC3E}">
        <p14:creationId xmlns:p14="http://schemas.microsoft.com/office/powerpoint/2010/main" val="392853228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045D1-E46A-BD4F-B857-BFC8EB139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Conductor procurement and R&amp;D – focused on bringing concepts to scale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8DB334-2559-BF4B-A8F9-52827BC81CD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A85409-3B47-C14A-AE60-549176D179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B1BF1-10F8-EF4E-8C30-D6A9538787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Guidelines for MDP Roadmap Updating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7F3E0F-2F1A-E945-89BD-EBD85BB08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81" y="2344190"/>
            <a:ext cx="23358764" cy="537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3888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95EEF-D031-3E4B-8A90-D549C4480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Top-down perspective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61E1D8-449D-F146-AC5E-DE6BABB675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F4EEB1-7887-B949-8016-5E04D6EFBD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F19DE-EAFA-C344-BA18-8A2BD0A124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Guidelines for MDP Roadmap Updating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1E3A05-9ED3-3B47-BD56-BCEA80ED5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7671"/>
            <a:ext cx="21640648" cy="54101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644282-1D0A-894D-956F-F8B719862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475" y="3188939"/>
            <a:ext cx="22575074" cy="91986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6D135B-90CA-8A42-BA64-0CEBE7244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893" y="5171251"/>
            <a:ext cx="22641197" cy="735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661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E7938-CCAE-CC40-93F8-B6DBFBDA3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thoughts on our roadmaps so far – Nb3Sn magnets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5ECAA6-1660-8C4C-9DAB-37DD0586D6F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17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B4FD7C-EB13-ED4F-A36F-943BCF01B7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Magnets are drivers for the program</a:t>
            </a:r>
          </a:p>
          <a:p>
            <a:pPr lvl="1"/>
            <a:r>
              <a:rPr lang="en-US" dirty="0"/>
              <a:t>… but only as good as the conductors that go into them</a:t>
            </a:r>
          </a:p>
          <a:p>
            <a:r>
              <a:rPr lang="en-US" dirty="0"/>
              <a:t>Our focus / driving consideration is stress-management</a:t>
            </a:r>
          </a:p>
          <a:p>
            <a:pPr lvl="1"/>
            <a:r>
              <a:rPr lang="en-US" dirty="0"/>
              <a:t>The program must deliver on question: “Can stress-managed structures really work?”</a:t>
            </a:r>
          </a:p>
          <a:p>
            <a:pPr lvl="2"/>
            <a:r>
              <a:rPr lang="en-US" dirty="0"/>
              <a:t>Q: How do we define ”success” for a given structure?</a:t>
            </a:r>
          </a:p>
          <a:p>
            <a:pPr lvl="2"/>
            <a:r>
              <a:rPr lang="en-US" dirty="0"/>
              <a:t>Q: What technical insights are most effective at addressing limitations?</a:t>
            </a:r>
          </a:p>
          <a:p>
            <a:pPr lvl="2"/>
            <a:r>
              <a:rPr lang="en-US" dirty="0"/>
              <a:t>Q: What specific experiments are most useful to feed magnet design/fab/test?</a:t>
            </a:r>
          </a:p>
          <a:p>
            <a:pPr lvl="1"/>
            <a:r>
              <a:rPr lang="en-US" dirty="0"/>
              <a:t>Design studies can document…</a:t>
            </a:r>
          </a:p>
          <a:p>
            <a:pPr lvl="2"/>
            <a:r>
              <a:rPr lang="en-US" dirty="0"/>
              <a:t>To what degree SM structures deviate from “traditional” Cos-t, block, common coil,…</a:t>
            </a:r>
          </a:p>
          <a:p>
            <a:pPr lvl="2"/>
            <a:r>
              <a:rPr lang="en-US" dirty="0"/>
              <a:t>How structures (in particular SM) are impacted by / leverage advanced Nb3Sn</a:t>
            </a:r>
          </a:p>
          <a:p>
            <a:pPr lvl="2"/>
            <a:r>
              <a:rPr lang="en-US" dirty="0"/>
              <a:t>What additional limitations are encountered by advanced Nb3Sn (protection, stability,…)</a:t>
            </a:r>
          </a:p>
          <a:p>
            <a:pPr lvl="2"/>
            <a:r>
              <a:rPr lang="en-US" u="sng" dirty="0"/>
              <a:t>Try</a:t>
            </a:r>
            <a:r>
              <a:rPr lang="en-US" dirty="0"/>
              <a:t> to quantify scalability &amp; cost drivers for various structures</a:t>
            </a:r>
          </a:p>
          <a:p>
            <a:pPr lvl="1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C89876-BDBC-594A-9F8F-42B32F16B0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Guidelines for MDP Roadmap Updating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87221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0A41F-6F43-784E-B40E-81AD64313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thoughts on our roadmaps so far – HTS magnets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425C6E-6CA6-D54A-B919-7CC238055FC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66A9DD-0590-FA49-A82D-9BED7C1801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We are still just developing basic magnet technology…</a:t>
            </a:r>
          </a:p>
          <a:p>
            <a:pPr lvl="1"/>
            <a:r>
              <a:rPr lang="en-US" dirty="0"/>
              <a:t>But the path to high field is fairly clear</a:t>
            </a:r>
          </a:p>
          <a:p>
            <a:r>
              <a:rPr lang="en-US" dirty="0"/>
              <a:t>We should identify the key questions along the way and how we intend to answer them</a:t>
            </a:r>
          </a:p>
          <a:p>
            <a:pPr lvl="1"/>
            <a:r>
              <a:rPr lang="en-US" dirty="0"/>
              <a:t>Q: Do HTS magnets need traditional protection, e.g. extraction, heaters, etc.?</a:t>
            </a:r>
          </a:p>
          <a:p>
            <a:pPr lvl="1"/>
            <a:r>
              <a:rPr lang="en-US" dirty="0"/>
              <a:t>Q: Is hybrid operation effective, or do we inherit problems from both HTS and LTS?</a:t>
            </a:r>
          </a:p>
          <a:p>
            <a:r>
              <a:rPr lang="en-US" dirty="0"/>
              <a:t>We plan significant hybrid tests</a:t>
            </a:r>
          </a:p>
          <a:p>
            <a:pPr lvl="1"/>
            <a:r>
              <a:rPr lang="en-US" dirty="0"/>
              <a:t>Approach: </a:t>
            </a:r>
          </a:p>
          <a:p>
            <a:pPr lvl="2"/>
            <a:r>
              <a:rPr lang="en-US" dirty="0"/>
              <a:t>BNL has some hybrid testing capability; near term focus for MDP is on </a:t>
            </a:r>
            <a:r>
              <a:rPr lang="en-US" dirty="0" err="1"/>
              <a:t>Corc</a:t>
            </a:r>
            <a:r>
              <a:rPr lang="en-US" dirty="0"/>
              <a:t> cable tests</a:t>
            </a:r>
          </a:p>
          <a:p>
            <a:pPr lvl="2"/>
            <a:r>
              <a:rPr lang="en-US" dirty="0"/>
              <a:t>LBNL is developing hybrid testing capability; near term idea is to use CCT5</a:t>
            </a:r>
          </a:p>
          <a:p>
            <a:pPr lvl="2"/>
            <a:r>
              <a:rPr lang="en-US" dirty="0"/>
              <a:t>FNAL is developing hybrid testing capability as part of HTS cable test facility</a:t>
            </a:r>
          </a:p>
          <a:p>
            <a:pPr lvl="1"/>
            <a:r>
              <a:rPr lang="en-US" dirty="0"/>
              <a:t>Strong arguments for each; need to make case that all are relevant and used timely and effectively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14A9E-8304-054C-8BF7-1338A2ED0D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Guidelines for MDP Roadmap Updating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43267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0B8AC-9411-3547-A48F-9422B1D41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309" y="194159"/>
            <a:ext cx="19396623" cy="1993512"/>
          </a:xfrm>
        </p:spPr>
        <p:txBody>
          <a:bodyPr/>
          <a:lstStyle/>
          <a:p>
            <a:r>
              <a:rPr lang="en-US" dirty="0"/>
              <a:t>Some thoughts on our roadmaps so far – Technology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CB2AB2-34ED-0046-938D-CFD9B6B44D4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19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B6FB26-D377-904A-B36F-65CE09F18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177" y="2645266"/>
            <a:ext cx="22270530" cy="9051929"/>
          </a:xfrm>
        </p:spPr>
        <p:txBody>
          <a:bodyPr>
            <a:normAutofit fontScale="92500"/>
          </a:bodyPr>
          <a:lstStyle/>
          <a:p>
            <a:r>
              <a:rPr lang="en-US" dirty="0"/>
              <a:t>Lots of ideas and concepts to explore</a:t>
            </a:r>
          </a:p>
          <a:p>
            <a:pPr lvl="1"/>
            <a:r>
              <a:rPr lang="en-US" dirty="0"/>
              <a:t>Need to keep focus on questions that drive magnet performance</a:t>
            </a:r>
          </a:p>
          <a:p>
            <a:pPr lvl="1"/>
            <a:r>
              <a:rPr lang="en-US" dirty="0"/>
              <a:t>Need to strongly leverage “outside” sources – if they can benefit from a technology development, lets strive for “skin in the game”</a:t>
            </a:r>
          </a:p>
          <a:p>
            <a:pPr lvl="1"/>
            <a:r>
              <a:rPr lang="en-US" dirty="0"/>
              <a:t>Lets not reinvent the wheel</a:t>
            </a:r>
          </a:p>
          <a:p>
            <a:pPr lvl="2"/>
            <a:r>
              <a:rPr lang="en-US" dirty="0"/>
              <a:t>Always reach out to ”current” experts, give them credit, and get us up to speed as quickly as possible</a:t>
            </a:r>
          </a:p>
          <a:p>
            <a:pPr lvl="2"/>
            <a:r>
              <a:rPr lang="en-US" dirty="0"/>
              <a:t>Then collaborate with the ”current” experts to move things along faster</a:t>
            </a:r>
          </a:p>
          <a:p>
            <a:pPr lvl="3"/>
            <a:r>
              <a:rPr lang="en-US" dirty="0"/>
              <a:t>Our reputation should be one of an </a:t>
            </a:r>
            <a:r>
              <a:rPr lang="en-US" b="1" i="1" dirty="0"/>
              <a:t>“excellent collaborator" </a:t>
            </a:r>
          </a:p>
          <a:p>
            <a:r>
              <a:rPr lang="en-US" dirty="0"/>
              <a:t>We need to identify the platforms being used for various studies</a:t>
            </a:r>
          </a:p>
          <a:p>
            <a:pPr lvl="1"/>
            <a:r>
              <a:rPr lang="en-US" dirty="0"/>
              <a:t>Ex: what is the right test bed for the “QCD” experiments?</a:t>
            </a:r>
          </a:p>
          <a:p>
            <a:pPr lvl="1"/>
            <a:r>
              <a:rPr lang="en-US" dirty="0"/>
              <a:t>Are the machine learning databases “generic”, or magnet-specific? How will we be able to tell?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7AEBF-C1F5-784D-921E-9B7C9F44B3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Guidelines for MDP Roadmap Updating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65239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Rectangle"/>
          <p:cNvSpPr/>
          <p:nvPr/>
        </p:nvSpPr>
        <p:spPr>
          <a:xfrm>
            <a:off x="-35245" y="12647548"/>
            <a:ext cx="24454490" cy="1092192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91438" tIns="91438" rIns="91438" bIns="91438" anchor="ctr"/>
          <a:lstStyle/>
          <a:p>
            <a:pPr algn="ctr" defTabSz="914162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089" name="RGB_White-Seal_White-Mark_SC_Horizontal–400dpi.png" descr="RGB_White-Seal_White-Mark_SC_Horizontal–400dp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74" y="12883246"/>
            <a:ext cx="3140937" cy="527230"/>
          </a:xfrm>
          <a:prstGeom prst="rect">
            <a:avLst/>
          </a:prstGeom>
          <a:ln w="12700">
            <a:miter lim="400000"/>
          </a:ln>
        </p:spPr>
      </p:pic>
      <p:sp>
        <p:nvSpPr>
          <p:cNvPr id="1090" name="Rectangle"/>
          <p:cNvSpPr/>
          <p:nvPr/>
        </p:nvSpPr>
        <p:spPr>
          <a:xfrm>
            <a:off x="-67861" y="0"/>
            <a:ext cx="24493100" cy="2286000"/>
          </a:xfrm>
          <a:prstGeom prst="rect">
            <a:avLst/>
          </a:prstGeom>
          <a:solidFill>
            <a:srgbClr val="1F497D"/>
          </a:solidFill>
          <a:ln w="12700">
            <a:solidFill>
              <a:srgbClr val="4A7EBB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91438" tIns="91438" rIns="91438" bIns="9143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pic>
        <p:nvPicPr>
          <p:cNvPr id="1091" name="image3.png" descr="image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29" y="108413"/>
            <a:ext cx="3577429" cy="1284299"/>
          </a:xfrm>
          <a:prstGeom prst="rect">
            <a:avLst/>
          </a:prstGeom>
          <a:ln w="12700">
            <a:miter lim="400000"/>
          </a:ln>
        </p:spPr>
      </p:pic>
      <p:sp>
        <p:nvSpPr>
          <p:cNvPr id="1092" name="Line"/>
          <p:cNvSpPr/>
          <p:nvPr/>
        </p:nvSpPr>
        <p:spPr>
          <a:xfrm flipV="1">
            <a:off x="3882952" y="187140"/>
            <a:ext cx="2" cy="1939646"/>
          </a:xfrm>
          <a:prstGeom prst="line">
            <a:avLst/>
          </a:prstGeom>
          <a:ln w="50800">
            <a:solidFill>
              <a:schemeClr val="accent2">
                <a:satOff val="-4966"/>
                <a:lumOff val="-10549"/>
              </a:schemeClr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93" name="Title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Motivation</a:t>
            </a:r>
            <a:endParaRPr dirty="0"/>
          </a:p>
        </p:txBody>
      </p:sp>
      <p:sp>
        <p:nvSpPr>
          <p:cNvPr id="1095" name="Slide Number Placeholder 4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1096" name="Content Placeholder 6"/>
          <p:cNvSpPr txBox="1">
            <a:spLocks noGrp="1"/>
          </p:cNvSpPr>
          <p:nvPr>
            <p:ph type="body" idx="1"/>
          </p:nvPr>
        </p:nvSpPr>
        <p:spPr>
          <a:xfrm>
            <a:off x="459714" y="2612015"/>
            <a:ext cx="23406125" cy="980389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65226" indent="-665226" defTabSz="886968">
              <a:lnSpc>
                <a:spcPct val="80000"/>
              </a:lnSpc>
              <a:spcBef>
                <a:spcPts val="900"/>
              </a:spcBef>
              <a:defRPr sz="3880" b="1" i="1"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Motivation 1: We are on our 4</a:t>
            </a:r>
            <a:r>
              <a:rPr lang="en-US" baseline="30000" dirty="0"/>
              <a:t>th</a:t>
            </a:r>
            <a:r>
              <a:rPr lang="en-US" dirty="0"/>
              <a:t> year as a program – healthy exercise to look back at what we promised, what we achieved, what we learned,… and how our vision has evolved</a:t>
            </a:r>
          </a:p>
          <a:p>
            <a:pPr marL="0" indent="0" defTabSz="886968">
              <a:lnSpc>
                <a:spcPct val="80000"/>
              </a:lnSpc>
              <a:spcBef>
                <a:spcPts val="900"/>
              </a:spcBef>
              <a:buNone/>
              <a:defRPr sz="3880" b="1" i="1">
                <a:latin typeface="Arial"/>
                <a:ea typeface="Arial"/>
                <a:cs typeface="Arial"/>
                <a:sym typeface="Arial"/>
              </a:defRPr>
            </a:pPr>
            <a:endParaRPr lang="en-US" dirty="0"/>
          </a:p>
          <a:p>
            <a:pPr marL="665226" indent="-665226" defTabSz="886968">
              <a:lnSpc>
                <a:spcPct val="80000"/>
              </a:lnSpc>
              <a:spcBef>
                <a:spcPts val="900"/>
              </a:spcBef>
              <a:defRPr sz="3880" b="1" i="1"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Motivation 2: We have made progress in working as a team – plenty more to do, but that trust allows us to integrate efforts more effectively and efficiently</a:t>
            </a:r>
          </a:p>
          <a:p>
            <a:pPr marL="665226" indent="-665226" defTabSz="886968">
              <a:lnSpc>
                <a:spcPct val="80000"/>
              </a:lnSpc>
              <a:spcBef>
                <a:spcPts val="900"/>
              </a:spcBef>
              <a:defRPr sz="3880" b="1" i="1">
                <a:latin typeface="Arial"/>
                <a:ea typeface="Arial"/>
                <a:cs typeface="Arial"/>
                <a:sym typeface="Arial"/>
              </a:defRPr>
            </a:pPr>
            <a:endParaRPr lang="en-US" dirty="0"/>
          </a:p>
          <a:p>
            <a:pPr marL="665226" indent="-665226" defTabSz="886968">
              <a:lnSpc>
                <a:spcPct val="80000"/>
              </a:lnSpc>
              <a:spcBef>
                <a:spcPts val="900"/>
              </a:spcBef>
              <a:defRPr sz="3880" b="1" i="1"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Motivation 3: BNL has joined MDP, further strengthening our breadth and depth of expertise and facilities that can be brought to bear</a:t>
            </a:r>
          </a:p>
          <a:p>
            <a:pPr marL="665226" indent="-665226" defTabSz="886968">
              <a:lnSpc>
                <a:spcPct val="80000"/>
              </a:lnSpc>
              <a:spcBef>
                <a:spcPts val="900"/>
              </a:spcBef>
              <a:defRPr sz="3880" b="1" i="1">
                <a:latin typeface="Arial"/>
                <a:ea typeface="Arial"/>
                <a:cs typeface="Arial"/>
                <a:sym typeface="Arial"/>
              </a:defRPr>
            </a:pPr>
            <a:endParaRPr lang="en-US" dirty="0"/>
          </a:p>
          <a:p>
            <a:pPr marL="665226" indent="-665226" defTabSz="886968">
              <a:lnSpc>
                <a:spcPct val="80000"/>
              </a:lnSpc>
              <a:spcBef>
                <a:spcPts val="900"/>
              </a:spcBef>
              <a:defRPr sz="3880" b="1" i="1"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Motivation 4: There are significant programs and projects that are synergistic with MDP – e.g. FES and private industry efforts in HTS for fusion, special high field magnets for EIC, 40+T all superconducting solenoids for NHMFL, etc., and our program should be structured to both benefit from, and add value to, those efforts</a:t>
            </a:r>
          </a:p>
          <a:p>
            <a:pPr marL="665226" indent="-665226" defTabSz="886968">
              <a:lnSpc>
                <a:spcPct val="80000"/>
              </a:lnSpc>
              <a:spcBef>
                <a:spcPts val="900"/>
              </a:spcBef>
              <a:defRPr sz="3880" b="1" i="1">
                <a:latin typeface="Arial"/>
                <a:ea typeface="Arial"/>
                <a:cs typeface="Arial"/>
                <a:sym typeface="Arial"/>
              </a:defRPr>
            </a:pPr>
            <a:endParaRPr lang="en-US" dirty="0"/>
          </a:p>
          <a:p>
            <a:pPr marL="665226" indent="-665226" defTabSz="886968">
              <a:lnSpc>
                <a:spcPct val="80000"/>
              </a:lnSpc>
              <a:spcBef>
                <a:spcPts val="900"/>
              </a:spcBef>
              <a:defRPr sz="3880" b="1" i="1"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Motivation 5: DOE and our TAC have recommended that we update our roadmaps</a:t>
            </a:r>
          </a:p>
          <a:p>
            <a:pPr marL="665226" indent="-665226" defTabSz="886968">
              <a:lnSpc>
                <a:spcPct val="80000"/>
              </a:lnSpc>
              <a:spcBef>
                <a:spcPts val="900"/>
              </a:spcBef>
              <a:defRPr sz="3880" b="1" i="1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961A2A-08DF-8149-85D7-2D0A8CE1AD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Guidelines for MDP Roadmap Updating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61867-A7A5-A84B-811E-A9F09C2AD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areas where we have a gap/weakness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18A534-F872-9A4E-8CB3-284D3666611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20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F56C67-6EF8-8642-B96C-E2FE1BD6DB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Perhaps we need….</a:t>
            </a:r>
          </a:p>
          <a:p>
            <a:pPr lvl="1"/>
            <a:r>
              <a:rPr lang="en-US" dirty="0"/>
              <a:t>More effort on understanding strain limits in modern conductors and cables</a:t>
            </a:r>
          </a:p>
          <a:p>
            <a:pPr lvl="1"/>
            <a:r>
              <a:rPr lang="en-US" dirty="0"/>
              <a:t>More focus on understanding what material characteristics are most valuable for a given magnet structure (epoxy-interface bond? Epoxy modulus? Strength?)</a:t>
            </a:r>
          </a:p>
          <a:p>
            <a:r>
              <a:rPr lang="en-US" dirty="0"/>
              <a:t>Possible “gaps”:</a:t>
            </a:r>
          </a:p>
          <a:p>
            <a:pPr lvl="1"/>
            <a:r>
              <a:rPr lang="en-US" dirty="0"/>
              <a:t>We have invested in some preliminary “test beds”; what is there status? Are they ready for applications? They do now show up clearly on the roadmaps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5C2CC-3EF8-9F40-91E4-8094FA845F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Guidelines for MDP Roadmap Updating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9981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00D80-2C20-B444-9A22-56FD485C0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Some general guidelines that we will follow</a:t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FF4C63-9F6A-364F-AB27-C6A376B00FE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C96DD4-E862-BA4D-8893-A71431AA2D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dirty="0"/>
              <a:t>Stick to general program layout (unless strong reason to deviate; layout is designed to align with MDP goals)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Roadmaps for each area should have input/dialogue with staff from all laboratories; leads/coordinators are nominally defined, but updates can occur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Roadmaps should go out a few years and follow the “cartoon approach”</a:t>
            </a:r>
          </a:p>
          <a:p>
            <a:pPr marL="1445545" lvl="1" indent="-571500"/>
            <a:r>
              <a:rPr lang="en-US" dirty="0"/>
              <a:t>A separate word/excel document should have correlated milestones with quantitative elements roughly every 6 months; more granularity near-term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All major elements should have involvement of staff from at least 2 labs</a:t>
            </a:r>
          </a:p>
          <a:p>
            <a:pPr marL="1616995" lvl="1" indent="-742950"/>
            <a:r>
              <a:rPr lang="en-US" dirty="0"/>
              <a:t>this strengthens our ability to perform (shared expertise and facilities)</a:t>
            </a:r>
          </a:p>
          <a:p>
            <a:pPr marL="1616995" lvl="1" indent="-742950"/>
            <a:r>
              <a:rPr lang="en-US" dirty="0"/>
              <a:t>stimulates a higher level of rigor</a:t>
            </a:r>
          </a:p>
          <a:p>
            <a:pPr marL="1616995" lvl="1" indent="-742950"/>
            <a:r>
              <a:rPr lang="en-US" dirty="0"/>
              <a:t>…and introduces shared responsibility and ownership of results</a:t>
            </a:r>
          </a:p>
          <a:p>
            <a:pPr marL="742950" indent="-742950">
              <a:buFont typeface="+mj-lt"/>
              <a:buAutoNum type="arabicPeriod"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B818D-8828-7A43-BF2E-F7D5FC868E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Guidelines for MDP Roadmap Updating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51172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85E8C-5D45-CB43-A8A1-42D78531A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Driving questions, from the original MDP plan (I)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2AE15D-98AB-D44A-B925-5CF69A52011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00F486-40BA-E74F-8120-17F4BF5F9C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Questions related to ultimate performance: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What is the nature of accelerator magnet training? Can we reduce or eliminate it?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What are the drivers and required operation margin for Nb3Sn and HTS accelerator magnets?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What are the mechanical limits and possible stress management approaches for Nb3Sn and 20 T LTS/HTS magnets?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What are the limitations on means to safely protect Nb3Sn and HTS magnets?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06FB9-FC2E-9C45-9223-D3675E5011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Guidelines for MDP Roadmap Updating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11847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43D21-4062-B245-9ACB-19417E802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Driving questions, from the original MDP plan (II)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74D1AF-2B82-5E43-B8BD-9A519F6F29A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CFD29C-74D7-AA41-9302-925BEF38C4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Questions related to cost and operational considerations: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Can we provide accelerator quality Nb3Sn magnets in the range of 16 T?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Is operation at 16 T economically justified? What is the optimal operational field for Nb3Sn dipoles?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What is the optimal operating temperature for Nb3Sn and HTS magnets?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Can we build practical and affordable accelerator magnets with HTS conductor(s)?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Are there innovative approaches to magnet design that address the key cost drivers for Nb3Sn and HTS magnets that will shift the cost optimum to higher fields?</a:t>
            </a:r>
          </a:p>
          <a:p>
            <a:pPr marL="742950" indent="-7429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Question related to conductor development: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What are the near and long-term goals for Nb3Sn and HTS conductor development? What performance parameters in Nb3Sn and HTS conductors are most critical for high field accelerator magnets?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60945-DEC5-F440-8C98-B87835EC58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Guidelines for MDP Roadmap Updating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25012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8B515-6D03-784A-9BC3-525F484A7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377" y="0"/>
            <a:ext cx="19396623" cy="2213071"/>
          </a:xfrm>
        </p:spPr>
        <p:txBody>
          <a:bodyPr/>
          <a:lstStyle/>
          <a:p>
            <a:r>
              <a:rPr lang="en-US" dirty="0"/>
              <a:t>Process for consolidating roadmaps (I)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77DDD5-566B-494E-921E-F4EA9441649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A12F8F-9124-384E-8B9A-90FDE8387F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</a:t>
            </a:r>
            <a:r>
              <a:rPr lang="en-US" u="sng" dirty="0"/>
              <a:t> all </a:t>
            </a:r>
            <a:r>
              <a:rPr lang="en-US" dirty="0"/>
              <a:t>input into consideration</a:t>
            </a:r>
          </a:p>
          <a:p>
            <a:pPr lvl="1"/>
            <a:r>
              <a:rPr lang="en-US" dirty="0"/>
              <a:t>Everyone will be “heard”</a:t>
            </a:r>
          </a:p>
          <a:p>
            <a:pPr lvl="1"/>
            <a:r>
              <a:rPr lang="en-US" dirty="0"/>
              <a:t>There will be “compromises” in the final roadmaps</a:t>
            </a:r>
          </a:p>
          <a:p>
            <a:pPr lvl="2"/>
            <a:r>
              <a:rPr lang="en-US" dirty="0"/>
              <a:t>Not everyone will “get” what they want in the roadmaps, but they should expect a rationale for how compromises are arrived at</a:t>
            </a:r>
          </a:p>
          <a:p>
            <a:r>
              <a:rPr lang="en-US" dirty="0"/>
              <a:t>A major requirement of any roadmap element is that it have a well-articulated connection to one or more of the MDP goals; </a:t>
            </a:r>
          </a:p>
          <a:p>
            <a:pPr lvl="1"/>
            <a:r>
              <a:rPr lang="en-US" dirty="0"/>
              <a:t>A good approach is to identify questions associated with the goals that the roadmap element will answer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39645F-8ED9-0848-B6AE-383082A26C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Guidelines for MDP Roadmap Updating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00067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8A030-7805-8E4D-BFB6-4B99A8FCE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 for consolidating roadmaps (II)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15D425-6786-8947-B96A-AA70CE8582F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514D4-E513-6B4B-8719-44FFDB9DE0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Guidelines for MDP Roadmap Updating</a:t>
            </a:r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F02C624-635B-F845-8B15-9959632E45CE}"/>
              </a:ext>
            </a:extLst>
          </p:cNvPr>
          <p:cNvSpPr/>
          <p:nvPr/>
        </p:nvSpPr>
        <p:spPr>
          <a:xfrm>
            <a:off x="11413667" y="5655588"/>
            <a:ext cx="4156363" cy="817241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Nb3Sn magnets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16B60D2-77D6-914B-A3F3-85547DE51CF9}"/>
              </a:ext>
            </a:extLst>
          </p:cNvPr>
          <p:cNvSpPr/>
          <p:nvPr/>
        </p:nvSpPr>
        <p:spPr>
          <a:xfrm>
            <a:off x="11413667" y="8629201"/>
            <a:ext cx="4156363" cy="817241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HTS magnets</a:t>
            </a:r>
          </a:p>
        </p:txBody>
      </p:sp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D4A334EE-2FBB-6640-B131-A8568BA4BE14}"/>
              </a:ext>
            </a:extLst>
          </p:cNvPr>
          <p:cNvCxnSpPr>
            <a:cxnSpLocks/>
          </p:cNvCxnSpPr>
          <p:nvPr/>
        </p:nvCxnSpPr>
        <p:spPr>
          <a:xfrm>
            <a:off x="11588572" y="6312649"/>
            <a:ext cx="1685464" cy="698811"/>
          </a:xfrm>
          <a:prstGeom prst="curvedConnector3">
            <a:avLst/>
          </a:prstGeom>
          <a:noFill/>
          <a:ln w="57150" cap="flat">
            <a:solidFill>
              <a:schemeClr val="accent1"/>
            </a:solidFill>
            <a:prstDash val="sysDot"/>
            <a:round/>
            <a:tailEnd type="triangle" w="lg" len="med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Curved Connector 11">
            <a:extLst>
              <a:ext uri="{FF2B5EF4-FFF2-40B4-BE49-F238E27FC236}">
                <a16:creationId xmlns:a16="http://schemas.microsoft.com/office/drawing/2014/main" id="{CDCFD9BF-1512-E748-B09C-378E004678E2}"/>
              </a:ext>
            </a:extLst>
          </p:cNvPr>
          <p:cNvCxnSpPr>
            <a:cxnSpLocks/>
          </p:cNvCxnSpPr>
          <p:nvPr/>
        </p:nvCxnSpPr>
        <p:spPr>
          <a:xfrm flipV="1">
            <a:off x="11756864" y="8070410"/>
            <a:ext cx="1517172" cy="637758"/>
          </a:xfrm>
          <a:prstGeom prst="curvedConnector3">
            <a:avLst/>
          </a:prstGeom>
          <a:noFill/>
          <a:ln w="57150" cap="flat">
            <a:solidFill>
              <a:schemeClr val="accent1"/>
            </a:solidFill>
            <a:prstDash val="sysDot"/>
            <a:round/>
            <a:tailEnd type="triangle" w="lg" len="med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90325CA-FE06-1A48-9769-D1E95E16D5B5}"/>
              </a:ext>
            </a:extLst>
          </p:cNvPr>
          <p:cNvSpPr/>
          <p:nvPr/>
        </p:nvSpPr>
        <p:spPr>
          <a:xfrm>
            <a:off x="12025770" y="7114937"/>
            <a:ext cx="3732650" cy="817241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Hybrid magnets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83EEC5B-9359-6345-87C5-0620EDD22BF4}"/>
              </a:ext>
            </a:extLst>
          </p:cNvPr>
          <p:cNvSpPr/>
          <p:nvPr/>
        </p:nvSpPr>
        <p:spPr>
          <a:xfrm>
            <a:off x="3343704" y="5920643"/>
            <a:ext cx="2504661" cy="817241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Nb3Sn R&amp;D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C4DE72E-A269-B540-A0BC-11FC1F7CFC9C}"/>
              </a:ext>
            </a:extLst>
          </p:cNvPr>
          <p:cNvSpPr/>
          <p:nvPr/>
        </p:nvSpPr>
        <p:spPr>
          <a:xfrm>
            <a:off x="3343703" y="8432242"/>
            <a:ext cx="2504661" cy="817241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HTS R&amp;D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C58FDAB-1336-E04A-B0D6-4443BF5DBCB9}"/>
              </a:ext>
            </a:extLst>
          </p:cNvPr>
          <p:cNvSpPr/>
          <p:nvPr/>
        </p:nvSpPr>
        <p:spPr>
          <a:xfrm>
            <a:off x="6976967" y="6568454"/>
            <a:ext cx="2504661" cy="2043108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Magnet-ready conductor</a:t>
            </a: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D583ADDC-3FD3-3D4D-A8E2-B0DF2868B4AC}"/>
              </a:ext>
            </a:extLst>
          </p:cNvPr>
          <p:cNvSpPr/>
          <p:nvPr/>
        </p:nvSpPr>
        <p:spPr>
          <a:xfrm rot="5400000">
            <a:off x="5981519" y="8483111"/>
            <a:ext cx="1075243" cy="3846218"/>
          </a:xfrm>
          <a:prstGeom prst="rightBrace">
            <a:avLst>
              <a:gd name="adj1" fmla="val 37509"/>
              <a:gd name="adj2" fmla="val 50697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1156BF15-3664-EA41-A4E5-7627F5F33A62}"/>
              </a:ext>
            </a:extLst>
          </p:cNvPr>
          <p:cNvSpPr/>
          <p:nvPr/>
        </p:nvSpPr>
        <p:spPr>
          <a:xfrm rot="5400000">
            <a:off x="9281156" y="9103017"/>
            <a:ext cx="1075243" cy="3846218"/>
          </a:xfrm>
          <a:prstGeom prst="rightBrace">
            <a:avLst>
              <a:gd name="adj1" fmla="val 37509"/>
              <a:gd name="adj2" fmla="val 50697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0379C122-A39F-FB4C-BB8D-AD75AFA30FF0}"/>
              </a:ext>
            </a:extLst>
          </p:cNvPr>
          <p:cNvSpPr/>
          <p:nvPr/>
        </p:nvSpPr>
        <p:spPr>
          <a:xfrm rot="5400000">
            <a:off x="12912071" y="8483112"/>
            <a:ext cx="1075243" cy="3846218"/>
          </a:xfrm>
          <a:prstGeom prst="rightBrace">
            <a:avLst>
              <a:gd name="adj1" fmla="val 37509"/>
              <a:gd name="adj2" fmla="val 50697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FD034594-345F-FA4C-9A8A-48B39B74CC50}"/>
              </a:ext>
            </a:extLst>
          </p:cNvPr>
          <p:cNvSpPr/>
          <p:nvPr/>
        </p:nvSpPr>
        <p:spPr>
          <a:xfrm rot="5400000">
            <a:off x="16725656" y="8826575"/>
            <a:ext cx="1075243" cy="4443509"/>
          </a:xfrm>
          <a:prstGeom prst="rightBrace">
            <a:avLst>
              <a:gd name="adj1" fmla="val 37509"/>
              <a:gd name="adj2" fmla="val 50697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C0D28580-EB4E-584D-8BF3-5E3E2AFE72B4}"/>
              </a:ext>
            </a:extLst>
          </p:cNvPr>
          <p:cNvSpPr/>
          <p:nvPr/>
        </p:nvSpPr>
        <p:spPr>
          <a:xfrm>
            <a:off x="8458606" y="11502634"/>
            <a:ext cx="6930552" cy="817241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”Binning” of Technology elements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A52049C7-43AD-1542-9615-A2FEDD008E36}"/>
              </a:ext>
            </a:extLst>
          </p:cNvPr>
          <p:cNvCxnSpPr>
            <a:cxnSpLocks/>
          </p:cNvCxnSpPr>
          <p:nvPr/>
        </p:nvCxnSpPr>
        <p:spPr>
          <a:xfrm>
            <a:off x="5135939" y="6691976"/>
            <a:ext cx="1715799" cy="771580"/>
          </a:xfrm>
          <a:prstGeom prst="curvedConnector3">
            <a:avLst/>
          </a:prstGeom>
          <a:noFill/>
          <a:ln w="57150" cap="flat">
            <a:solidFill>
              <a:schemeClr val="accent1"/>
            </a:solidFill>
            <a:prstDash val="solid"/>
            <a:round/>
            <a:tailEnd type="triangle" w="lg" len="med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6B19258E-84FF-4E40-B223-2F3EF8E815AE}"/>
              </a:ext>
            </a:extLst>
          </p:cNvPr>
          <p:cNvCxnSpPr>
            <a:cxnSpLocks/>
          </p:cNvCxnSpPr>
          <p:nvPr/>
        </p:nvCxnSpPr>
        <p:spPr>
          <a:xfrm flipV="1">
            <a:off x="5169196" y="7904703"/>
            <a:ext cx="1715799" cy="665017"/>
          </a:xfrm>
          <a:prstGeom prst="curvedConnector3">
            <a:avLst/>
          </a:prstGeom>
          <a:noFill/>
          <a:ln w="57150" cap="flat">
            <a:solidFill>
              <a:schemeClr val="accent1"/>
            </a:solidFill>
            <a:prstDash val="solid"/>
            <a:round/>
            <a:tailEnd type="triangle" w="lg" len="med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" name="Right Arrow 25">
            <a:extLst>
              <a:ext uri="{FF2B5EF4-FFF2-40B4-BE49-F238E27FC236}">
                <a16:creationId xmlns:a16="http://schemas.microsoft.com/office/drawing/2014/main" id="{E08E8837-B3ED-A945-B62E-8678F585E36E}"/>
              </a:ext>
            </a:extLst>
          </p:cNvPr>
          <p:cNvSpPr/>
          <p:nvPr/>
        </p:nvSpPr>
        <p:spPr>
          <a:xfrm>
            <a:off x="9756330" y="7011460"/>
            <a:ext cx="1260348" cy="1157096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F1B60F91-C913-2246-A6E5-B86B30B98462}"/>
              </a:ext>
            </a:extLst>
          </p:cNvPr>
          <p:cNvSpPr/>
          <p:nvPr/>
        </p:nvSpPr>
        <p:spPr>
          <a:xfrm>
            <a:off x="3850333" y="4204906"/>
            <a:ext cx="14332689" cy="817241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algn="ctr"/>
            <a:r>
              <a:rPr lang="en-US" dirty="0"/>
              <a:t>Magnet design studies – concept evaluation; exploratory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2EC96D-C703-1C43-9F80-65CDEAD9CD14}"/>
              </a:ext>
            </a:extLst>
          </p:cNvPr>
          <p:cNvSpPr txBox="1"/>
          <p:nvPr/>
        </p:nvSpPr>
        <p:spPr>
          <a:xfrm>
            <a:off x="4596031" y="2257088"/>
            <a:ext cx="19396623" cy="18466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We are a vertically integrated program.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Look for a means of showing the “flow” of research and the interconnectivity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(avoid  disconnected “islands” or research)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4AD79084-04B3-3948-91A1-9C6DCEF3557E}"/>
              </a:ext>
            </a:extLst>
          </p:cNvPr>
          <p:cNvSpPr/>
          <p:nvPr/>
        </p:nvSpPr>
        <p:spPr>
          <a:xfrm>
            <a:off x="1382233" y="4040372"/>
            <a:ext cx="20478307" cy="8463516"/>
          </a:xfrm>
          <a:prstGeom prst="roundRect">
            <a:avLst/>
          </a:prstGeom>
          <a:noFill/>
          <a:ln w="25400" cap="flat">
            <a:solidFill>
              <a:schemeClr val="accent6">
                <a:lumMod val="50000"/>
              </a:schemeClr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3E50959B-A61C-E34D-9376-6EB764C7DC75}"/>
              </a:ext>
            </a:extLst>
          </p:cNvPr>
          <p:cNvSpPr/>
          <p:nvPr/>
        </p:nvSpPr>
        <p:spPr>
          <a:xfrm>
            <a:off x="18782243" y="6318813"/>
            <a:ext cx="2353089" cy="2609607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Magnet testing and feedback</a:t>
            </a:r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0A78DAA4-C419-0A46-9F73-090E6E62FD53}"/>
              </a:ext>
            </a:extLst>
          </p:cNvPr>
          <p:cNvSpPr/>
          <p:nvPr/>
        </p:nvSpPr>
        <p:spPr>
          <a:xfrm>
            <a:off x="17247193" y="7052323"/>
            <a:ext cx="725208" cy="1031690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747716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281D9-EC14-F845-9692-844C0C2BC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 for consolidating roadmaps (III)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D293C1-FD93-8940-B468-A5CF22DDC63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DF5EDF-0BB2-1748-B9D2-08A28A7E1F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technology elements as a “sanity/consistency” check, approach the problem from two sides:</a:t>
            </a:r>
          </a:p>
          <a:p>
            <a:pPr lvl="1"/>
            <a:r>
              <a:rPr lang="en-US" dirty="0"/>
              <a:t>A: bottoms-up, i.e. put all existing items on the table and consolidate where appropriate, then prioritize based on (imperfect) estimate of the value/impact</a:t>
            </a:r>
          </a:p>
          <a:p>
            <a:pPr lvl="1"/>
            <a:r>
              <a:rPr lang="en-US" dirty="0"/>
              <a:t>B: Top-down: start from MDP goals and the magnet roadmaps:</a:t>
            </a:r>
          </a:p>
          <a:p>
            <a:pPr lvl="2"/>
            <a:r>
              <a:rPr lang="en-US" dirty="0"/>
              <a:t>Identify “questions” that need to be answered/addressed</a:t>
            </a:r>
          </a:p>
          <a:p>
            <a:pPr lvl="2"/>
            <a:r>
              <a:rPr lang="en-US" dirty="0"/>
              <a:t>Bin the proposed technology elements to the questions</a:t>
            </a:r>
          </a:p>
          <a:p>
            <a:pPr lvl="2"/>
            <a:endParaRPr lang="en-US" dirty="0"/>
          </a:p>
          <a:p>
            <a:r>
              <a:rPr lang="en-US" dirty="0"/>
              <a:t>Major differences would indicate an issue of relevance or a gap in need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8035B-D9BB-2142-8E28-91D799ECB0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Guidelines for MDP Roadmap Updating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28169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82501-9778-0440-874D-50A23B066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Bottoms-up approach: pulling all proposed elements together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773F0D-37B6-564C-AC39-96C5657A3F7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9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AE36EA-D174-3B4E-A7DD-D5ACB3D7E5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Approach:</a:t>
            </a:r>
          </a:p>
          <a:p>
            <a:pPr lvl="1"/>
            <a:r>
              <a:rPr lang="en-US" dirty="0"/>
              <a:t>Try to capture all elements identified by the team</a:t>
            </a:r>
          </a:p>
          <a:p>
            <a:pPr lvl="1"/>
            <a:r>
              <a:rPr lang="en-US" dirty="0"/>
              <a:t>Capture “flow” from one element to another – natural connection to milestones</a:t>
            </a:r>
          </a:p>
          <a:p>
            <a:pPr lvl="1"/>
            <a:r>
              <a:rPr lang="en-US" dirty="0"/>
              <a:t>For magnets:</a:t>
            </a:r>
          </a:p>
          <a:p>
            <a:pPr lvl="2"/>
            <a:r>
              <a:rPr lang="en-US" dirty="0"/>
              <a:t>Attempt to identify cross links / opportunities for lessons learned to be shared</a:t>
            </a:r>
          </a:p>
          <a:p>
            <a:pPr lvl="2"/>
            <a:r>
              <a:rPr lang="en-US" dirty="0"/>
              <a:t>Identify potential points where “</a:t>
            </a:r>
            <a:r>
              <a:rPr lang="en-US" dirty="0" err="1"/>
              <a:t>downselect</a:t>
            </a:r>
            <a:r>
              <a:rPr lang="en-US" dirty="0"/>
              <a:t>” may occur based on progress/results/funding</a:t>
            </a:r>
          </a:p>
          <a:p>
            <a:pPr lvl="1"/>
            <a:r>
              <a:rPr lang="en-US" dirty="0"/>
              <a:t>For technology:</a:t>
            </a:r>
          </a:p>
          <a:p>
            <a:pPr lvl="2"/>
            <a:r>
              <a:rPr lang="en-US" dirty="0"/>
              <a:t>First look at “binning” proposals by general topic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6556FE-5669-734A-B758-02D0D82EB7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Guidelines for MDP Roadmap Updating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06620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ATAP No Footer">
  <a:themeElements>
    <a:clrScheme name="ATAP No Foote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ATAP No Footer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ATAP No Foot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8" tIns="91438" rIns="91438" bIns="9143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8" tIns="91438" rIns="91438" bIns="9143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ATAP No Footer">
  <a:themeElements>
    <a:clrScheme name="ATAP No Foote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ATAP No Footer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ATAP No Foot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8" tIns="91438" rIns="91438" bIns="9143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8" tIns="91438" rIns="91438" bIns="9143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36429</TotalTime>
  <Words>1723</Words>
  <Application>Microsoft Macintosh PowerPoint</Application>
  <PresentationFormat>Custom</PresentationFormat>
  <Paragraphs>190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Franklin Gothic Book</vt:lpstr>
      <vt:lpstr>Franklin Gothic Medium</vt:lpstr>
      <vt:lpstr>ATAP No Footer</vt:lpstr>
      <vt:lpstr>PowerPoint Presentation</vt:lpstr>
      <vt:lpstr>Motivation</vt:lpstr>
      <vt:lpstr>Some general guidelines that we will follow </vt:lpstr>
      <vt:lpstr>Driving questions, from the original MDP plan (I)</vt:lpstr>
      <vt:lpstr>Driving questions, from the original MDP plan (II)</vt:lpstr>
      <vt:lpstr>Process for consolidating roadmaps (I)</vt:lpstr>
      <vt:lpstr>Process for consolidating roadmaps (II)</vt:lpstr>
      <vt:lpstr>Process for consolidating roadmaps (III)</vt:lpstr>
      <vt:lpstr>Bottoms-up approach: pulling all proposed elements together</vt:lpstr>
      <vt:lpstr>PowerPoint Presentation</vt:lpstr>
      <vt:lpstr> </vt:lpstr>
      <vt:lpstr>PowerPoint Presentation</vt:lpstr>
      <vt:lpstr>Technology areas support the magnet developments</vt:lpstr>
      <vt:lpstr>PowerPoint Presentation</vt:lpstr>
      <vt:lpstr>Conductor procurement and R&amp;D – focused on bringing concepts to scale</vt:lpstr>
      <vt:lpstr>Top-down perspective</vt:lpstr>
      <vt:lpstr>Some thoughts on our roadmaps so far – Nb3Sn magnets</vt:lpstr>
      <vt:lpstr>Some thoughts on our roadmaps so far – HTS magnets</vt:lpstr>
      <vt:lpstr>Some thoughts on our roadmaps so far – Technology</vt:lpstr>
      <vt:lpstr>Possible areas where we have a gap/weakness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Soren Prestemon</cp:lastModifiedBy>
  <cp:revision>114</cp:revision>
  <dcterms:modified xsi:type="dcterms:W3CDTF">2019-11-13T21:00:21Z</dcterms:modified>
</cp:coreProperties>
</file>