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712" r:id="rId3"/>
    <p:sldId id="713" r:id="rId4"/>
    <p:sldId id="714" r:id="rId5"/>
    <p:sldId id="715" r:id="rId6"/>
    <p:sldId id="716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6"/>
    <p:restoredTop sz="94674"/>
  </p:normalViewPr>
  <p:slideViewPr>
    <p:cSldViewPr snapToGrid="0" snapToObjects="1">
      <p:cViewPr varScale="1">
        <p:scale>
          <a:sx n="55" d="100"/>
          <a:sy n="55" d="100"/>
        </p:scale>
        <p:origin x="28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F4A44D-F9FB-F341-B4CB-D8DF2408A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EE71D3-F16E-C74A-B850-2EBECCB97E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8E4D7-26F9-5244-A705-35723188DE87}" type="datetimeFigureOut">
              <a:rPr lang="en-US" smtClean="0"/>
              <a:t>12/3/19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42848-1C1B-3C47-B06A-D6323FB4D1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5902C-9A6D-9449-A842-0E9EEAB4E0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A1B12-0D4C-8748-A5BF-F4746E4F2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4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9" name="Shape 10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2400">
        <a:latin typeface="+mn-lt"/>
        <a:ea typeface="+mn-ea"/>
        <a:cs typeface="+mn-cs"/>
        <a:sym typeface="Calibri"/>
      </a:defRPr>
    </a:lvl1pPr>
    <a:lvl2pPr indent="228600" latinLnBrk="0">
      <a:defRPr sz="2400">
        <a:latin typeface="+mn-lt"/>
        <a:ea typeface="+mn-ea"/>
        <a:cs typeface="+mn-cs"/>
        <a:sym typeface="Calibri"/>
      </a:defRPr>
    </a:lvl2pPr>
    <a:lvl3pPr indent="457200" latinLnBrk="0">
      <a:defRPr sz="2400">
        <a:latin typeface="+mn-lt"/>
        <a:ea typeface="+mn-ea"/>
        <a:cs typeface="+mn-cs"/>
        <a:sym typeface="Calibri"/>
      </a:defRPr>
    </a:lvl3pPr>
    <a:lvl4pPr indent="685800" latinLnBrk="0">
      <a:defRPr sz="2400">
        <a:latin typeface="+mn-lt"/>
        <a:ea typeface="+mn-ea"/>
        <a:cs typeface="+mn-cs"/>
        <a:sym typeface="Calibri"/>
      </a:defRPr>
    </a:lvl4pPr>
    <a:lvl5pPr indent="914400" latinLnBrk="0">
      <a:defRPr sz="2400">
        <a:latin typeface="+mn-lt"/>
        <a:ea typeface="+mn-ea"/>
        <a:cs typeface="+mn-cs"/>
        <a:sym typeface="Calibri"/>
      </a:defRPr>
    </a:lvl5pPr>
    <a:lvl6pPr indent="1143000" latinLnBrk="0">
      <a:defRPr sz="2400">
        <a:latin typeface="+mn-lt"/>
        <a:ea typeface="+mn-ea"/>
        <a:cs typeface="+mn-cs"/>
        <a:sym typeface="Calibri"/>
      </a:defRPr>
    </a:lvl6pPr>
    <a:lvl7pPr indent="1371600" latinLnBrk="0">
      <a:defRPr sz="2400">
        <a:latin typeface="+mn-lt"/>
        <a:ea typeface="+mn-ea"/>
        <a:cs typeface="+mn-cs"/>
        <a:sym typeface="Calibri"/>
      </a:defRPr>
    </a:lvl7pPr>
    <a:lvl8pPr indent="1600200" latinLnBrk="0">
      <a:defRPr sz="2400">
        <a:latin typeface="+mn-lt"/>
        <a:ea typeface="+mn-ea"/>
        <a:cs typeface="+mn-cs"/>
        <a:sym typeface="Calibri"/>
      </a:defRPr>
    </a:lvl8pPr>
    <a:lvl9pPr indent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"/>
          <p:cNvGrpSpPr/>
          <p:nvPr/>
        </p:nvGrpSpPr>
        <p:grpSpPr>
          <a:xfrm>
            <a:off x="2730559" y="-285258"/>
            <a:ext cx="18896263" cy="14275987"/>
            <a:chOff x="0" y="0"/>
            <a:chExt cx="18896262" cy="14275986"/>
          </a:xfrm>
        </p:grpSpPr>
        <p:grpSp>
          <p:nvGrpSpPr>
            <p:cNvPr id="67" name="Group"/>
            <p:cNvGrpSpPr/>
            <p:nvPr/>
          </p:nvGrpSpPr>
          <p:grpSpPr>
            <a:xfrm>
              <a:off x="1253052" y="14031754"/>
              <a:ext cx="16435735" cy="244233"/>
              <a:chOff x="0" y="0"/>
              <a:chExt cx="16435735" cy="244231"/>
            </a:xfrm>
          </p:grpSpPr>
          <p:sp>
            <p:nvSpPr>
              <p:cNvPr id="59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63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61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6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64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6" name="Group"/>
            <p:cNvGrpSpPr/>
            <p:nvPr/>
          </p:nvGrpSpPr>
          <p:grpSpPr>
            <a:xfrm>
              <a:off x="1253052" y="0"/>
              <a:ext cx="16435735" cy="244233"/>
              <a:chOff x="0" y="0"/>
              <a:chExt cx="16435735" cy="244231"/>
            </a:xfrm>
          </p:grpSpPr>
          <p:sp>
            <p:nvSpPr>
              <p:cNvPr id="68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72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70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5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73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83" name="Group"/>
            <p:cNvGrpSpPr/>
            <p:nvPr/>
          </p:nvGrpSpPr>
          <p:grpSpPr>
            <a:xfrm>
              <a:off x="0" y="2570118"/>
              <a:ext cx="245504" cy="10058272"/>
              <a:chOff x="0" y="-1"/>
              <a:chExt cx="245503" cy="10058271"/>
            </a:xfrm>
          </p:grpSpPr>
          <p:sp>
            <p:nvSpPr>
              <p:cNvPr id="77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0" name="Group"/>
            <p:cNvGrpSpPr/>
            <p:nvPr/>
          </p:nvGrpSpPr>
          <p:grpSpPr>
            <a:xfrm>
              <a:off x="18650759" y="2570118"/>
              <a:ext cx="245504" cy="10058272"/>
              <a:chOff x="0" y="-1"/>
              <a:chExt cx="245503" cy="10058271"/>
            </a:xfrm>
          </p:grpSpPr>
          <p:sp>
            <p:nvSpPr>
              <p:cNvPr id="84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92" name="Rectangle"/>
          <p:cNvSpPr/>
          <p:nvPr/>
        </p:nvSpPr>
        <p:spPr>
          <a:xfrm>
            <a:off x="3048919" y="12647548"/>
            <a:ext cx="21387918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9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285" y="12915720"/>
            <a:ext cx="3140938" cy="527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20160714_001-2-Edit_blueppt.jpg" descr="20160714_001-2-Edit_blue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0625" y="-1"/>
            <a:ext cx="24518542" cy="16929506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ctangle"/>
          <p:cNvSpPr/>
          <p:nvPr/>
        </p:nvSpPr>
        <p:spPr>
          <a:xfrm>
            <a:off x="-53758" y="9783877"/>
            <a:ext cx="24491516" cy="3937828"/>
          </a:xfrm>
          <a:prstGeom prst="rect">
            <a:avLst/>
          </a:prstGeom>
          <a:gradFill>
            <a:gsLst>
              <a:gs pos="0">
                <a:srgbClr val="1F497D">
                  <a:alpha val="61000"/>
                </a:srgbClr>
              </a:gs>
              <a:gs pos="100000">
                <a:schemeClr val="accent3">
                  <a:alpha val="0"/>
                </a:schemeClr>
              </a:gs>
            </a:gsLst>
            <a:lin ang="16200000"/>
          </a:gra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65578" y="9783877"/>
            <a:ext cx="16452852" cy="1610107"/>
          </a:xfrm>
          <a:prstGeom prst="rect">
            <a:avLst/>
          </a:prstGeom>
        </p:spPr>
        <p:txBody>
          <a:bodyPr anchor="b"/>
          <a:lstStyle>
            <a:lvl1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Rectangle"/>
          <p:cNvSpPr/>
          <p:nvPr/>
        </p:nvSpPr>
        <p:spPr>
          <a:xfrm>
            <a:off x="-53758" y="4367615"/>
            <a:ext cx="24491516" cy="4367618"/>
          </a:xfrm>
          <a:prstGeom prst="rect">
            <a:avLst/>
          </a:prstGeom>
          <a:solidFill>
            <a:srgbClr val="00395A">
              <a:alpha val="90000"/>
            </a:srgbClr>
          </a:solidFill>
          <a:ln w="12700">
            <a:solidFill>
              <a:srgbClr val="4A7EBB"/>
            </a:solidFill>
          </a:ln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98" name="Rectangle"/>
          <p:cNvSpPr>
            <a:spLocks noGrp="1"/>
          </p:cNvSpPr>
          <p:nvPr>
            <p:ph type="body" sz="half" idx="13"/>
          </p:nvPr>
        </p:nvSpPr>
        <p:spPr>
          <a:xfrm>
            <a:off x="4725" y="5077962"/>
            <a:ext cx="24374552" cy="3149602"/>
          </a:xfrm>
          <a:prstGeom prst="rect">
            <a:avLst/>
          </a:prstGeom>
        </p:spPr>
        <p:txBody>
          <a:bodyPr anchor="ctr"/>
          <a:lstStyle/>
          <a:p>
            <a:pPr marL="124324" indent="-124324">
              <a:defRPr sz="4800"/>
            </a:pPr>
            <a:endParaRPr/>
          </a:p>
        </p:txBody>
      </p:sp>
      <p:pic>
        <p:nvPicPr>
          <p:cNvPr id="99" name="image3.png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08" y="143041"/>
            <a:ext cx="5684676" cy="2040801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670591" y="12481561"/>
            <a:ext cx="483809" cy="4622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4E1FD9-5A01-6048-A7ED-2AFE9F4960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Meeting Scope and Goals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3106010" y="12952150"/>
            <a:ext cx="601444" cy="677104"/>
          </a:xfr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fld id="{B128C41A-7A0A-A74C-A765-4BF8AA94B2B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60400" y="2787650"/>
            <a:ext cx="22965835" cy="9045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292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" y="3"/>
            <a:ext cx="24383994" cy="17990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3115" y="2"/>
            <a:ext cx="16830906" cy="1769328"/>
          </a:xfrm>
        </p:spPr>
        <p:txBody>
          <a:bodyPr>
            <a:normAutofit/>
          </a:bodyPr>
          <a:lstStyle>
            <a:lvl1pPr algn="ctr">
              <a:defRPr sz="8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367" y="124692"/>
            <a:ext cx="4113310" cy="1496932"/>
          </a:xfrm>
          <a:prstGeom prst="rect">
            <a:avLst/>
          </a:prstGeom>
        </p:spPr>
      </p:pic>
      <p:sp>
        <p:nvSpPr>
          <p:cNvPr id="8" name="Shape 71"/>
          <p:cNvSpPr/>
          <p:nvPr userDrawn="1"/>
        </p:nvSpPr>
        <p:spPr>
          <a:xfrm flipV="1">
            <a:off x="5293112" y="0"/>
            <a:ext cx="4248" cy="1828800"/>
          </a:xfrm>
          <a:prstGeom prst="line">
            <a:avLst/>
          </a:prstGeom>
          <a:ln w="254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91438" rIns="91438"/>
          <a:lstStyle/>
          <a:p>
            <a:endParaRPr sz="36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746365" y="12963747"/>
            <a:ext cx="444348" cy="492438"/>
          </a:xfrm>
        </p:spPr>
        <p:txBody>
          <a:bodyPr/>
          <a:lstStyle/>
          <a:p>
            <a:fld id="{D260E43B-7F43-FA45-AAB7-E054FD6CC4E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12" descr="Afbeeldingsresultaat voor lbl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8168" y="193288"/>
            <a:ext cx="1937412" cy="138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1459184" y="12859967"/>
            <a:ext cx="2735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M. </a:t>
            </a:r>
            <a:r>
              <a:rPr lang="en-US" sz="3200" dirty="0" err="1">
                <a:solidFill>
                  <a:schemeClr val="bg1"/>
                </a:solidFill>
              </a:rPr>
              <a:t>Marchevsky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71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35245" y="12647548"/>
            <a:ext cx="24454490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474" y="12883246"/>
            <a:ext cx="3140937" cy="52723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"/>
          <p:cNvSpPr/>
          <p:nvPr/>
        </p:nvSpPr>
        <p:spPr>
          <a:xfrm>
            <a:off x="-67861" y="0"/>
            <a:ext cx="24493100" cy="2286000"/>
          </a:xfrm>
          <a:prstGeom prst="rect">
            <a:avLst/>
          </a:prstGeom>
          <a:solidFill>
            <a:srgbClr val="1F497D"/>
          </a:solidFill>
          <a:ln w="12700">
            <a:solidFill>
              <a:srgbClr val="4A7EBB"/>
            </a:solidFill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pic>
        <p:nvPicPr>
          <p:cNvPr id="5" name="image3.png" descr="image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29" y="108413"/>
            <a:ext cx="3577429" cy="128429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Line"/>
          <p:cNvSpPr/>
          <p:nvPr/>
        </p:nvSpPr>
        <p:spPr>
          <a:xfrm flipV="1">
            <a:off x="3882952" y="187140"/>
            <a:ext cx="2" cy="1939646"/>
          </a:xfrm>
          <a:prstGeom prst="line">
            <a:avLst/>
          </a:prstGeom>
          <a:ln w="508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5021309" y="-25400"/>
            <a:ext cx="19396623" cy="2213071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223645" y="13059562"/>
            <a:ext cx="483809" cy="46227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lvl1pPr algn="r">
              <a:defRPr sz="2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703555" y="2612015"/>
            <a:ext cx="22270530" cy="9051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>
            <a:normAutofit/>
          </a:bodyPr>
          <a:lstStyle>
            <a:lvl2pPr marL="977648" indent="-520448"/>
            <a:lvl3pPr marL="1388423" indent="-474023"/>
            <a:lvl4pPr marL="1754777" indent="-383177"/>
            <a:lvl5pPr marL="2281428" indent="-452628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F9F4FF4-AE5A-EA4E-87EE-2568EF9A8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Meeting Scope and Goals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transition spd="med"/>
  <p:hf hd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titleStyle>
    <p:bodyStyle>
      <a:lvl1pPr marL="103603" marR="0" indent="-10360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955962" marR="0" indent="-49876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o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1348921" marR="0" indent="-434521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1706880" marR="0" indent="-33528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–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2205990" marR="0" indent="-37719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»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2788919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32461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37033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4160520" marR="0" indent="-50292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erences.lbl.gov/event/264/attachments/2147/217/Discussion_Sessions_questions-combined-v2.docx" TargetMode="External"/><Relationship Id="rId2" Type="http://schemas.openxmlformats.org/officeDocument/2006/relationships/hyperlink" Target="https://conferences.lbl.gov/event/264/timetable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Soren Prestemon…"/>
          <p:cNvSpPr txBox="1">
            <a:spLocks noGrp="1"/>
          </p:cNvSpPr>
          <p:nvPr>
            <p:ph type="body" sz="half" idx="1"/>
          </p:nvPr>
        </p:nvSpPr>
        <p:spPr>
          <a:xfrm>
            <a:off x="3965574" y="8798395"/>
            <a:ext cx="16452852" cy="438031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dirty="0"/>
              <a:t>Soren Prestemon</a:t>
            </a:r>
            <a:r>
              <a:rPr lang="en-US" dirty="0"/>
              <a:t> 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dirty="0"/>
              <a:t>US Magnet Development Program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3600"/>
            </a:pPr>
            <a:r>
              <a:rPr dirty="0"/>
              <a:t>Lawrence Berkeley National Laboratory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3600"/>
            </a:pPr>
            <a:endParaRPr dirty="0"/>
          </a:p>
        </p:txBody>
      </p:sp>
      <p:sp>
        <p:nvSpPr>
          <p:cNvPr id="1012" name="High Field Magnet Technology…"/>
          <p:cNvSpPr txBox="1"/>
          <p:nvPr/>
        </p:nvSpPr>
        <p:spPr>
          <a:xfrm>
            <a:off x="2927915" y="5642287"/>
            <a:ext cx="18528169" cy="1215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>
            <a:spAutoFit/>
          </a:bodyPr>
          <a:lstStyle>
            <a:lvl1pPr algn="ctr">
              <a:defRPr sz="67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lang="en-US" b="1" dirty="0"/>
              <a:t>Meeting Scope and Goals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592E7-DA75-D94D-8984-ACA2EB9B2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scope of the meeting is focused on strategy and planning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BAEF2F-84D7-BA4B-A382-FDBB41EA75E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842A6-6411-6742-B462-A8077FE51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4083" y="3659922"/>
            <a:ext cx="22300317" cy="7494511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Focus on summarizing the current state of research </a:t>
            </a:r>
          </a:p>
          <a:p>
            <a:pPr lvl="2"/>
            <a:r>
              <a:rPr lang="en-US" dirty="0"/>
              <a:t>in high-field superconductors </a:t>
            </a:r>
          </a:p>
          <a:p>
            <a:pPr lvl="2"/>
            <a:r>
              <a:rPr lang="en-US" dirty="0"/>
              <a:t>superconducting accelerator magnet technology</a:t>
            </a:r>
          </a:p>
          <a:p>
            <a:pPr lvl="1"/>
            <a:r>
              <a:rPr lang="en-US" dirty="0"/>
              <a:t> Surveying the research programs at premier organizations on the International stage</a:t>
            </a:r>
          </a:p>
          <a:p>
            <a:pPr lvl="1"/>
            <a:r>
              <a:rPr lang="en-US" dirty="0"/>
              <a:t>The meeting is dedicated to strategy and planning</a:t>
            </a:r>
          </a:p>
          <a:p>
            <a:pPr lvl="2"/>
            <a:r>
              <a:rPr lang="en-US" dirty="0"/>
              <a:t>Complements conferences, workshops, and collaboration meetings where technical research efforts are discussed in detail (so unfortunately less “Meat”!) </a:t>
            </a:r>
          </a:p>
          <a:p>
            <a:pPr lvl="2"/>
            <a:r>
              <a:rPr lang="en-US" dirty="0"/>
              <a:t>In particular updated roadmaps for the US MDP will be discussed</a:t>
            </a:r>
          </a:p>
          <a:p>
            <a:pPr lvl="2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5257C-FB87-1D45-BFB1-8E7CB5CC40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Meeting Scope and Goals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26801B-0FDA-CA4E-AC08-C0474293F483}"/>
              </a:ext>
            </a:extLst>
          </p:cNvPr>
          <p:cNvSpPr/>
          <p:nvPr/>
        </p:nvSpPr>
        <p:spPr>
          <a:xfrm>
            <a:off x="914400" y="10804358"/>
            <a:ext cx="22059685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Intent is to provide a unique opportunity for discussions on how programs can most effectively and strategically advance magnet technology for future collider applications.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48BB27-BAE3-ED4F-A99A-962E58E9A496}"/>
              </a:ext>
            </a:extLst>
          </p:cNvPr>
          <p:cNvSpPr/>
          <p:nvPr/>
        </p:nvSpPr>
        <p:spPr>
          <a:xfrm>
            <a:off x="914400" y="2600631"/>
            <a:ext cx="2248171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International Meeting on High Field Accelerator Magnet Research and Review of Recent US MDP Progress and Plans</a:t>
            </a:r>
          </a:p>
        </p:txBody>
      </p:sp>
    </p:spTree>
    <p:extLst>
      <p:ext uri="{BB962C8B-B14F-4D97-AF65-F5344CB8AC3E}">
        <p14:creationId xmlns:p14="http://schemas.microsoft.com/office/powerpoint/2010/main" val="426483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592E7-DA75-D94D-8984-ACA2EB9B2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goals revolve around identifying means to most rapidly advance the field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BAEF2F-84D7-BA4B-A382-FDBB41EA75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842A6-6411-6742-B462-A8077FE5190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Review recent results of the US MDP Cos-theta and canted-cos-theta magnets in the context of global progress, challenges and opportunities</a:t>
            </a:r>
          </a:p>
          <a:p>
            <a:pPr lvl="1"/>
            <a:r>
              <a:rPr lang="en-US" dirty="0"/>
              <a:t>Develop a clear understanding of worldwide research efforts into high field superconductors and accelerator magnet technology, summarizing recent progress and future plans </a:t>
            </a:r>
          </a:p>
          <a:p>
            <a:pPr lvl="1"/>
            <a:r>
              <a:rPr lang="en-US" dirty="0"/>
              <a:t>Identify opportunities to enhance and accelerate magnet research for future collider applications</a:t>
            </a:r>
          </a:p>
          <a:p>
            <a:pPr lvl="1"/>
            <a:r>
              <a:rPr lang="en-US" dirty="0"/>
              <a:t>Identify the primary issues that limit progress, and means/mechanisms that can be pursued to overcome them</a:t>
            </a:r>
          </a:p>
          <a:p>
            <a:pPr lvl="1"/>
            <a:r>
              <a:rPr lang="en-US" dirty="0"/>
              <a:t>Produce a written report summarizing review observations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5257C-FB87-1D45-BFB1-8E7CB5CC40C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12712700"/>
            <a:ext cx="8229600" cy="730250"/>
          </a:xfrm>
        </p:spPr>
        <p:txBody>
          <a:bodyPr/>
          <a:lstStyle/>
          <a:p>
            <a:r>
              <a:rPr lang="en-US"/>
              <a:t>Meeting Scope and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25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5ADBC-09E6-E342-B5CD-CF59E6C00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meeting  actually serves two purposes in parallel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2D37F4-FDE8-F141-B351-E321E0591C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8C41A-7A0A-A74C-A765-4BF8AA94B2BC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8021F-619B-3645-BE0B-5DF56B3FCC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60401" y="2787649"/>
            <a:ext cx="17128836" cy="926580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 Review of aspects of the US MDP program for the DOE-OHEP</a:t>
            </a:r>
          </a:p>
          <a:p>
            <a:pPr lvl="1"/>
            <a:r>
              <a:rPr lang="en-US" dirty="0"/>
              <a:t>The quality and significance of the recent test of the MDPCT1 Cos-theta magnet…</a:t>
            </a:r>
          </a:p>
          <a:p>
            <a:pPr lvl="1"/>
            <a:r>
              <a:rPr lang="en-US" dirty="0"/>
              <a:t>The quality and significance of recent tests of Nb3Sn and HTS Canted Cos-theta magnets…</a:t>
            </a:r>
          </a:p>
          <a:p>
            <a:pPr lvl="1"/>
            <a:r>
              <a:rPr lang="en-US" dirty="0"/>
              <a:t>The effectiveness of management in strategic planning…</a:t>
            </a:r>
          </a:p>
          <a:p>
            <a:pPr lvl="1"/>
            <a:r>
              <a:rPr lang="en-US" dirty="0"/>
              <a:t>The effectiveness and appropriateness of the laboratory interactions…</a:t>
            </a:r>
          </a:p>
          <a:p>
            <a:pPr lvl="1"/>
            <a:r>
              <a:rPr lang="en-US" dirty="0"/>
              <a:t>The appropriateness of existing and potential collaborations…</a:t>
            </a:r>
          </a:p>
          <a:p>
            <a:pPr lvl="1"/>
            <a:r>
              <a:rPr lang="en-US" dirty="0"/>
              <a:t>The soundness and feasibility of the draft updated US MDP roadmaps…</a:t>
            </a:r>
          </a:p>
          <a:p>
            <a:pPr lvl="1"/>
            <a:endParaRPr lang="en-US" dirty="0"/>
          </a:p>
          <a:p>
            <a:r>
              <a:rPr lang="en-US" dirty="0"/>
              <a:t>Strategy discussion with leaders from the international community</a:t>
            </a:r>
          </a:p>
          <a:p>
            <a:pPr lvl="1"/>
            <a:r>
              <a:rPr lang="en-US" dirty="0"/>
              <a:t>Develop a clear understanding of worldwide research efforts into high field superconductors and accelerator magnet technology</a:t>
            </a:r>
          </a:p>
          <a:p>
            <a:pPr lvl="1"/>
            <a:r>
              <a:rPr lang="en-US" dirty="0"/>
              <a:t>Identify opportunities to enhance and accelerate magnet research</a:t>
            </a:r>
          </a:p>
          <a:p>
            <a:pPr lvl="1"/>
            <a:r>
              <a:rPr lang="en-US" dirty="0"/>
              <a:t>Identify the primary issues that limit progress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EB1127-CBBC-6942-80F7-92C241A61E93}"/>
              </a:ext>
            </a:extLst>
          </p:cNvPr>
          <p:cNvSpPr/>
          <p:nvPr/>
        </p:nvSpPr>
        <p:spPr>
          <a:xfrm>
            <a:off x="17519072" y="5295353"/>
            <a:ext cx="6707927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We think this dual-nature of the meeting can be accommodated without too much pain…</a:t>
            </a:r>
          </a:p>
          <a:p>
            <a:endParaRPr lang="en-US" dirty="0"/>
          </a:p>
          <a:p>
            <a:r>
              <a:rPr lang="en-US" dirty="0"/>
              <a:t>Thanks to the review committee for wearing two hats: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dirty="0"/>
              <a:t>Reviewers of the program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dirty="0"/>
              <a:t>Contributors to the discussions</a:t>
            </a:r>
          </a:p>
        </p:txBody>
      </p:sp>
    </p:spTree>
    <p:extLst>
      <p:ext uri="{BB962C8B-B14F-4D97-AF65-F5344CB8AC3E}">
        <p14:creationId xmlns:p14="http://schemas.microsoft.com/office/powerpoint/2010/main" val="397406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83CC5-13EB-FE47-B3C5-42625D565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for today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10801D-1919-5E41-ACA6-707158AC6F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8C41A-7A0A-A74C-A765-4BF8AA94B2BC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39992-D6D0-BB4F-ADF9-C850EB01F78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See meeting site </a:t>
            </a:r>
            <a:r>
              <a:rPr lang="en-US" dirty="0">
                <a:hlinkClick r:id="rId2"/>
              </a:rPr>
              <a:t>https://conferences.lbl.gov/event/264/timetable/</a:t>
            </a:r>
            <a:r>
              <a:rPr lang="en-US" dirty="0"/>
              <a:t> for latest presentations and the meeting timeline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discussion sessions, we have moderators identified</a:t>
            </a:r>
          </a:p>
          <a:p>
            <a:pPr marL="0" indent="0">
              <a:buNone/>
            </a:pPr>
            <a:r>
              <a:rPr lang="en-US" dirty="0"/>
              <a:t>Moderator responsibilities:</a:t>
            </a:r>
          </a:p>
          <a:p>
            <a:r>
              <a:rPr lang="en-US" dirty="0"/>
              <a:t>Keep the discussion focused on the session topic</a:t>
            </a:r>
          </a:p>
          <a:p>
            <a:pPr lvl="1"/>
            <a:r>
              <a:rPr lang="en-US" dirty="0"/>
              <a:t>Where appropriate, use the prepared questions (</a:t>
            </a:r>
            <a:r>
              <a:rPr lang="en-US" dirty="0">
                <a:hlinkClick r:id="rId3"/>
              </a:rPr>
              <a:t>https://conferences.lbl.gov/event/264/attachments/2147/217/Discussion_Sessions_questions-combined-v2.docx</a:t>
            </a:r>
            <a:r>
              <a:rPr lang="en-US" dirty="0"/>
              <a:t>) to maintain discussion flow and focus</a:t>
            </a:r>
          </a:p>
          <a:p>
            <a:pPr lvl="1"/>
            <a:r>
              <a:rPr lang="en-US" dirty="0"/>
              <a:t>Strive to allow all participants a fair hearing</a:t>
            </a:r>
          </a:p>
          <a:p>
            <a:pPr lvl="1"/>
            <a:r>
              <a:rPr lang="en-US" dirty="0"/>
              <a:t>As much as possible, identify actionable outcomes for the session</a:t>
            </a:r>
          </a:p>
          <a:p>
            <a:pPr lvl="2"/>
            <a:r>
              <a:rPr lang="en-US" dirty="0"/>
              <a:t>You can identify another meeting participant to serve as your “scribe” to document important session outcomes (I will serve that role by default)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 the review committee, directly charge-relevant presentations are:</a:t>
            </a:r>
          </a:p>
          <a:p>
            <a:pPr lvl="1"/>
            <a:r>
              <a:rPr lang="en-US" dirty="0"/>
              <a:t>Sasha </a:t>
            </a:r>
            <a:r>
              <a:rPr lang="en-US" dirty="0" err="1"/>
              <a:t>Zlobin</a:t>
            </a:r>
            <a:r>
              <a:rPr lang="en-US" dirty="0"/>
              <a:t>: Cos-theta Magnet Development: Results and Next Steps</a:t>
            </a:r>
          </a:p>
          <a:p>
            <a:pPr lvl="1"/>
            <a:r>
              <a:rPr lang="en-US" dirty="0"/>
              <a:t>Soren Prestemon: CCT Magnet Development: Results and Next Steps</a:t>
            </a:r>
          </a:p>
          <a:p>
            <a:pPr lvl="1"/>
            <a:r>
              <a:rPr lang="en-US" dirty="0"/>
              <a:t>Lance Cooley: MDP's Conductor R&amp;D and Procurement</a:t>
            </a:r>
          </a:p>
        </p:txBody>
      </p:sp>
    </p:spTree>
    <p:extLst>
      <p:ext uri="{BB962C8B-B14F-4D97-AF65-F5344CB8AC3E}">
        <p14:creationId xmlns:p14="http://schemas.microsoft.com/office/powerpoint/2010/main" val="265981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5D757-843B-5540-BBB6-31E6AD0CA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get started!!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904A07-8187-5348-B037-1950CCE573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8C41A-7A0A-A74C-A765-4BF8AA94B2BC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E1FED1-AB6F-174E-8B3B-DC9ADEA4C25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Thank you all for coming – your expertise and input to the discussions is critical</a:t>
            </a:r>
          </a:p>
          <a:p>
            <a:endParaRPr lang="en-US" dirty="0"/>
          </a:p>
          <a:p>
            <a:r>
              <a:rPr lang="en-US" dirty="0"/>
              <a:t>Lets strive for vibrant discussions, that lead to actionable outcomes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50EDA0-E49A-3A4F-9AF4-CF88011AFCBB}"/>
              </a:ext>
            </a:extLst>
          </p:cNvPr>
          <p:cNvSpPr txBox="1"/>
          <p:nvPr/>
        </p:nvSpPr>
        <p:spPr>
          <a:xfrm>
            <a:off x="3282463" y="7620000"/>
            <a:ext cx="17115692" cy="35702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r>
              <a:rPr lang="en-US" sz="4400" dirty="0"/>
              <a:t>We all represent teams of scientists, engineers, and technicians that are working hard to advance superconductors and superconducting accelerator magnet technology – how can we best support and steer their efforts for the HEP community?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552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58966</TotalTime>
  <Words>641</Words>
  <Application>Microsoft Macintosh PowerPoint</Application>
  <PresentationFormat>Custom</PresentationFormat>
  <Paragraphs>65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Franklin Gothic Book</vt:lpstr>
      <vt:lpstr>Franklin Gothic Medium</vt:lpstr>
      <vt:lpstr>ATAP No Footer</vt:lpstr>
      <vt:lpstr>PowerPoint Presentation</vt:lpstr>
      <vt:lpstr>The scope of the meeting is focused on strategy and planning</vt:lpstr>
      <vt:lpstr>Meeting goals revolve around identifying means to most rapidly advance the field </vt:lpstr>
      <vt:lpstr>This meeting  actually serves two purposes in parallel</vt:lpstr>
      <vt:lpstr>Agenda for today</vt:lpstr>
      <vt:lpstr>Lets get started!!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Zlobin x8192 11001N</dc:creator>
  <cp:lastModifiedBy>Soren Prestemon</cp:lastModifiedBy>
  <cp:revision>254</cp:revision>
  <dcterms:modified xsi:type="dcterms:W3CDTF">2019-12-04T11:32:36Z</dcterms:modified>
</cp:coreProperties>
</file>