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95" r:id="rId3"/>
    <p:sldId id="259" r:id="rId4"/>
    <p:sldId id="271" r:id="rId5"/>
    <p:sldId id="698" r:id="rId6"/>
    <p:sldId id="689" r:id="rId7"/>
    <p:sldId id="257" r:id="rId8"/>
    <p:sldId id="707" r:id="rId9"/>
    <p:sldId id="696" r:id="rId10"/>
    <p:sldId id="697" r:id="rId11"/>
    <p:sldId id="706" r:id="rId12"/>
    <p:sldId id="700" r:id="rId13"/>
    <p:sldId id="701" r:id="rId14"/>
    <p:sldId id="708" r:id="rId15"/>
    <p:sldId id="702" r:id="rId16"/>
    <p:sldId id="703" r:id="rId17"/>
    <p:sldId id="699" r:id="rId18"/>
    <p:sldId id="709" r:id="rId19"/>
    <p:sldId id="710" r:id="rId20"/>
    <p:sldId id="711" r:id="rId21"/>
    <p:sldId id="705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DEADA"/>
    <a:srgbClr val="21434F"/>
    <a:srgbClr val="2E5C6C"/>
    <a:srgbClr val="194C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64" y="200"/>
      </p:cViewPr>
      <p:guideLst>
        <p:guide orient="horz" pos="4320"/>
        <p:guide pos="7680"/>
        <p:guide orient="horz" pos="28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308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8237"/>
          <a:stretch/>
        </p:blipFill>
        <p:spPr>
          <a:xfrm>
            <a:off x="4274820" y="45720"/>
            <a:ext cx="16226130" cy="13670280"/>
          </a:xfrm>
          <a:prstGeom prst="rect">
            <a:avLst/>
          </a:prstGeom>
        </p:spPr>
      </p:pic>
      <p:sp>
        <p:nvSpPr>
          <p:cNvPr id="47" name="Freeform 46"/>
          <p:cNvSpPr/>
          <p:nvPr userDrawn="1"/>
        </p:nvSpPr>
        <p:spPr>
          <a:xfrm flipH="1" flipV="1">
            <a:off x="-53759" y="0"/>
            <a:ext cx="8489094" cy="13761720"/>
          </a:xfrm>
          <a:custGeom>
            <a:avLst/>
            <a:gdLst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6680" h="13761720">
                <a:moveTo>
                  <a:pt x="160020" y="0"/>
                </a:moveTo>
                <a:lnTo>
                  <a:pt x="1257300" y="868680"/>
                </a:lnTo>
                <a:cubicBezTo>
                  <a:pt x="1611630" y="1203960"/>
                  <a:pt x="1920240" y="1455420"/>
                  <a:pt x="2286000" y="2011680"/>
                </a:cubicBezTo>
                <a:cubicBezTo>
                  <a:pt x="2651760" y="2567940"/>
                  <a:pt x="3204210" y="3501390"/>
                  <a:pt x="3451860" y="4206240"/>
                </a:cubicBezTo>
                <a:cubicBezTo>
                  <a:pt x="3699510" y="4911090"/>
                  <a:pt x="3726180" y="5558790"/>
                  <a:pt x="3771900" y="6240780"/>
                </a:cubicBezTo>
                <a:cubicBezTo>
                  <a:pt x="3817620" y="6922770"/>
                  <a:pt x="3840480" y="7608570"/>
                  <a:pt x="3726180" y="8298180"/>
                </a:cubicBezTo>
                <a:cubicBezTo>
                  <a:pt x="3611880" y="8987790"/>
                  <a:pt x="3341370" y="9776460"/>
                  <a:pt x="3086100" y="10378440"/>
                </a:cubicBezTo>
                <a:cubicBezTo>
                  <a:pt x="2830830" y="10980420"/>
                  <a:pt x="2537460" y="11449050"/>
                  <a:pt x="2194560" y="11910060"/>
                </a:cubicBezTo>
                <a:cubicBezTo>
                  <a:pt x="1851660" y="12371070"/>
                  <a:pt x="1394460" y="12835890"/>
                  <a:pt x="1028700" y="13144500"/>
                </a:cubicBezTo>
                <a:lnTo>
                  <a:pt x="0" y="13761720"/>
                </a:lnTo>
                <a:lnTo>
                  <a:pt x="7726680" y="13738860"/>
                </a:lnTo>
                <a:lnTo>
                  <a:pt x="7658100" y="0"/>
                </a:lnTo>
                <a:lnTo>
                  <a:pt x="160020" y="0"/>
                </a:lnTo>
                <a:close/>
              </a:path>
            </a:pathLst>
          </a:custGeom>
          <a:solidFill>
            <a:srgbClr val="194C6A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 dirty="0"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reeform 3"/>
          <p:cNvSpPr/>
          <p:nvPr userDrawn="1"/>
        </p:nvSpPr>
        <p:spPr>
          <a:xfrm>
            <a:off x="16710660" y="0"/>
            <a:ext cx="7726680" cy="13761720"/>
          </a:xfrm>
          <a:custGeom>
            <a:avLst/>
            <a:gdLst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6680" h="13761720">
                <a:moveTo>
                  <a:pt x="160020" y="0"/>
                </a:moveTo>
                <a:lnTo>
                  <a:pt x="1257300" y="868680"/>
                </a:lnTo>
                <a:cubicBezTo>
                  <a:pt x="1611630" y="1203960"/>
                  <a:pt x="1920240" y="1455420"/>
                  <a:pt x="2286000" y="2011680"/>
                </a:cubicBezTo>
                <a:cubicBezTo>
                  <a:pt x="2651760" y="2567940"/>
                  <a:pt x="3204210" y="3501390"/>
                  <a:pt x="3451860" y="4206240"/>
                </a:cubicBezTo>
                <a:cubicBezTo>
                  <a:pt x="3699510" y="4911090"/>
                  <a:pt x="3726180" y="5558790"/>
                  <a:pt x="3771900" y="6240780"/>
                </a:cubicBezTo>
                <a:cubicBezTo>
                  <a:pt x="3817620" y="6922770"/>
                  <a:pt x="3840480" y="7608570"/>
                  <a:pt x="3726180" y="8298180"/>
                </a:cubicBezTo>
                <a:cubicBezTo>
                  <a:pt x="3611880" y="8987790"/>
                  <a:pt x="3341370" y="9776460"/>
                  <a:pt x="3086100" y="10378440"/>
                </a:cubicBezTo>
                <a:cubicBezTo>
                  <a:pt x="2830830" y="10980420"/>
                  <a:pt x="2537460" y="11449050"/>
                  <a:pt x="2194560" y="11910060"/>
                </a:cubicBezTo>
                <a:cubicBezTo>
                  <a:pt x="1851660" y="12371070"/>
                  <a:pt x="1394460" y="12835890"/>
                  <a:pt x="1028700" y="13144500"/>
                </a:cubicBezTo>
                <a:lnTo>
                  <a:pt x="0" y="13761720"/>
                </a:lnTo>
                <a:lnTo>
                  <a:pt x="7726680" y="13738860"/>
                </a:lnTo>
                <a:lnTo>
                  <a:pt x="7658100" y="0"/>
                </a:lnTo>
                <a:lnTo>
                  <a:pt x="160020" y="0"/>
                </a:lnTo>
                <a:close/>
              </a:path>
            </a:pathLst>
          </a:custGeom>
          <a:solidFill>
            <a:srgbClr val="194C6A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0" y="12992386"/>
            <a:ext cx="3140938" cy="527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  <a:lvl2pPr marL="914400" indent="-457200">
              <a:defRPr/>
            </a:lvl2pPr>
            <a:lvl4pPr marL="1828800" indent="-457200">
              <a:defRPr/>
            </a:lvl4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CPRD Roadmap for International Review of MDP - 4 Dec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0" y="9784080"/>
            <a:ext cx="24384000" cy="2697481"/>
          </a:xfrm>
          <a:prstGeom prst="rect">
            <a:avLst/>
          </a:prstGeom>
          <a:gradFill flip="none" rotWithShape="1">
            <a:gsLst>
              <a:gs pos="0">
                <a:srgbClr val="194C6A">
                  <a:alpha val="70000"/>
                </a:srgbClr>
              </a:gs>
              <a:gs pos="50000">
                <a:srgbClr val="2E5C6C">
                  <a:alpha val="70000"/>
                </a:srgbClr>
              </a:gs>
              <a:gs pos="100000">
                <a:srgbClr val="194C6A">
                  <a:alpha val="70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Lance Cooley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  <a:r>
              <a:rPr lang="en-US" dirty="0"/>
              <a:t> / US Conductor Development Program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lang="en-US" dirty="0"/>
              <a:t>National High Magnetic Field Laboratory / Florida State University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" y="5527709"/>
            <a:ext cx="24384000" cy="2246765"/>
          </a:xfrm>
          <a:prstGeom prst="rect">
            <a:avLst/>
          </a:prstGeom>
          <a:gradFill>
            <a:gsLst>
              <a:gs pos="0">
                <a:srgbClr val="194C6A">
                  <a:alpha val="70000"/>
                </a:srgbClr>
              </a:gs>
              <a:gs pos="50000">
                <a:srgbClr val="21434F">
                  <a:alpha val="70000"/>
                </a:srgbClr>
              </a:gs>
              <a:gs pos="100000">
                <a:srgbClr val="194C6A">
                  <a:alpha val="70000"/>
                </a:srgbClr>
              </a:gs>
            </a:gsLst>
            <a:lin ang="162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 anchor="ctr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dirty="0"/>
              <a:t> </a:t>
            </a:r>
            <a:r>
              <a:rPr lang="en-US" dirty="0"/>
              <a:t>Conductor Procurement, Research, and Development </a:t>
            </a:r>
            <a:br>
              <a:rPr lang="en-US" dirty="0"/>
            </a:br>
            <a:r>
              <a:rPr lang="en-US" dirty="0"/>
              <a:t>Roadmap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flexible options for Nb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br>
              <a:rPr lang="en-US" dirty="0"/>
            </a:br>
            <a:r>
              <a:rPr lang="en-US" i="1" dirty="0"/>
              <a:t>Not necessary to continue any present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1705985"/>
          </a:xfrm>
        </p:spPr>
        <p:txBody>
          <a:bodyPr/>
          <a:lstStyle/>
          <a:p>
            <a:r>
              <a:rPr lang="en-US" dirty="0"/>
              <a:t>The conductors that emerge from the roadmap are as likely to be an optimal combination of alternatives as much as an evolution of a present 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38700" y="4533900"/>
            <a:ext cx="1257300" cy="7825260"/>
            <a:chOff x="4838700" y="4533900"/>
            <a:chExt cx="1257300" cy="782526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096000" y="4533900"/>
              <a:ext cx="0" cy="76200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96300" y="4495800"/>
            <a:ext cx="1257300" cy="7863360"/>
            <a:chOff x="4838700" y="4495800"/>
            <a:chExt cx="1257300" cy="786336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096000" y="4495800"/>
              <a:ext cx="0" cy="765810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53900" y="4495800"/>
            <a:ext cx="1257300" cy="7863360"/>
            <a:chOff x="4838700" y="4495800"/>
            <a:chExt cx="1257300" cy="786336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096000" y="4495800"/>
              <a:ext cx="0" cy="765810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TextBox 18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811500" y="4533900"/>
            <a:ext cx="1257300" cy="7825260"/>
            <a:chOff x="4838700" y="4533900"/>
            <a:chExt cx="1257300" cy="782526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096000" y="4533900"/>
              <a:ext cx="0" cy="76200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extBox 21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469100" y="4533900"/>
            <a:ext cx="1257300" cy="7825260"/>
            <a:chOff x="4838700" y="4533900"/>
            <a:chExt cx="1257300" cy="782526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096000" y="4533900"/>
              <a:ext cx="0" cy="76200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TextBox 24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2024</a:t>
              </a:r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5021309" y="4619920"/>
            <a:ext cx="2739368" cy="146731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5021309" y="6919593"/>
            <a:ext cx="2739368" cy="146731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Oxide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APC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021309" y="9219266"/>
            <a:ext cx="2739368" cy="146731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CW APC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1" name="Notched Right Arrow 50"/>
          <p:cNvSpPr/>
          <p:nvPr/>
        </p:nvSpPr>
        <p:spPr>
          <a:xfrm>
            <a:off x="9570224" y="5651362"/>
            <a:ext cx="6021468" cy="1467318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PIT-like High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Cp+APC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3" name="Notched Right Arrow 52"/>
          <p:cNvSpPr/>
          <p:nvPr/>
        </p:nvSpPr>
        <p:spPr>
          <a:xfrm>
            <a:off x="9544014" y="7182942"/>
            <a:ext cx="6021469" cy="3668308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RRP-like with both internal oxide and CW options</a:t>
            </a:r>
          </a:p>
        </p:txBody>
      </p:sp>
      <p:sp>
        <p:nvSpPr>
          <p:cNvPr id="55" name="Notched Right Arrow 54"/>
          <p:cNvSpPr/>
          <p:nvPr/>
        </p:nvSpPr>
        <p:spPr>
          <a:xfrm rot="19215824">
            <a:off x="7915003" y="6680426"/>
            <a:ext cx="1631383" cy="541442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Notched Right Arrow 55"/>
          <p:cNvSpPr/>
          <p:nvPr/>
        </p:nvSpPr>
        <p:spPr>
          <a:xfrm rot="2081641">
            <a:off x="7910716" y="5493969"/>
            <a:ext cx="1613592" cy="551367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7" name="Notched Right Arrow 56"/>
          <p:cNvSpPr/>
          <p:nvPr/>
        </p:nvSpPr>
        <p:spPr>
          <a:xfrm rot="2081641">
            <a:off x="7943844" y="7869600"/>
            <a:ext cx="1613592" cy="551367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8" name="Notched Right Arrow 57"/>
          <p:cNvSpPr/>
          <p:nvPr/>
        </p:nvSpPr>
        <p:spPr>
          <a:xfrm rot="19215824">
            <a:off x="7928000" y="9081660"/>
            <a:ext cx="1631383" cy="541442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334499" y="10397947"/>
            <a:ext cx="8434517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should coordinate the locus of ideas</a:t>
            </a:r>
          </a:p>
        </p:txBody>
      </p:sp>
    </p:spTree>
    <p:extLst>
      <p:ext uri="{BB962C8B-B14F-4D97-AF65-F5344CB8AC3E}">
        <p14:creationId xmlns:p14="http://schemas.microsoft.com/office/powerpoint/2010/main" val="55428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Bi-2212: Get conductor into magnets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208359" cy="97905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Opportunity</a:t>
            </a:r>
            <a:r>
              <a:rPr lang="en-US" dirty="0"/>
              <a:t>: Conductor current density has continued to increase, yet we are still only realizing &lt;1% of theoretical limit</a:t>
            </a:r>
          </a:p>
          <a:p>
            <a:pPr lvl="1"/>
            <a:r>
              <a:rPr lang="en-US" dirty="0"/>
              <a:t>Continued powder development (A Xu –SBIR; Jiang, </a:t>
            </a:r>
            <a:r>
              <a:rPr lang="en-US" dirty="0" err="1"/>
              <a:t>Hellstrom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/>
                </a:solidFill>
              </a:rPr>
              <a:t>Challenge</a:t>
            </a:r>
            <a:r>
              <a:rPr lang="en-US" dirty="0"/>
              <a:t>: Getting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Coil</a:t>
            </a:r>
            <a:r>
              <a:rPr lang="en-US" dirty="0"/>
              <a:t> reactions to utilize as much of the available </a:t>
            </a:r>
            <a:r>
              <a:rPr lang="en-US" dirty="0" err="1"/>
              <a:t>Ic</a:t>
            </a:r>
            <a:r>
              <a:rPr lang="en-US" dirty="0"/>
              <a:t> as possible</a:t>
            </a:r>
          </a:p>
          <a:p>
            <a:pPr lvl="1"/>
            <a:r>
              <a:rPr lang="en-US" dirty="0"/>
              <a:t>Make coils to understand OP HT needs </a:t>
            </a:r>
          </a:p>
          <a:p>
            <a:pPr lvl="2"/>
            <a:r>
              <a:rPr lang="en-US" dirty="0"/>
              <a:t>Higher </a:t>
            </a:r>
            <a:r>
              <a:rPr lang="en-US" dirty="0" err="1"/>
              <a:t>J</a:t>
            </a:r>
            <a:r>
              <a:rPr lang="en-US" baseline="-25000" dirty="0" err="1"/>
              <a:t>c</a:t>
            </a:r>
            <a:r>
              <a:rPr lang="en-US" dirty="0"/>
              <a:t> powder? Mix / grade?</a:t>
            </a:r>
          </a:p>
          <a:p>
            <a:pPr lvl="2"/>
            <a:r>
              <a:rPr lang="en-US" dirty="0"/>
              <a:t>Broaden the window?</a:t>
            </a:r>
          </a:p>
          <a:p>
            <a:r>
              <a:rPr lang="en-US" dirty="0">
                <a:solidFill>
                  <a:srgbClr val="C00000"/>
                </a:solidFill>
              </a:rPr>
              <a:t>Threats</a:t>
            </a:r>
            <a:r>
              <a:rPr lang="en-US" dirty="0"/>
              <a:t>: 1) cost; 2) Sole supply, will Bruker act to protect its REBCO-based NMR magnets?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9" y="2732185"/>
            <a:ext cx="11730681" cy="8507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91286" y="11663944"/>
            <a:ext cx="3687224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Peter Lee - NHMFL</a:t>
            </a:r>
          </a:p>
        </p:txBody>
      </p:sp>
    </p:spTree>
    <p:extLst>
      <p:ext uri="{BB962C8B-B14F-4D97-AF65-F5344CB8AC3E}">
        <p14:creationId xmlns:p14="http://schemas.microsoft.com/office/powerpoint/2010/main" val="152883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Bi-2212: path toward stable, consistent magnet conductor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19635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Consistent orders over next ~5 years, drive down costs, inject improvements when opportunities present</a:t>
            </a:r>
          </a:p>
          <a:p>
            <a:r>
              <a:rPr lang="en-US" dirty="0"/>
              <a:t>Encourage in-line QC and contribute to process diagnostics</a:t>
            </a:r>
          </a:p>
          <a:p>
            <a:r>
              <a:rPr lang="en-US" dirty="0"/>
              <a:t>Competition is emerging (A Otto – SBIR; WST showed conductor at MT-26)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38700" y="4495800"/>
            <a:ext cx="15887700" cy="7863360"/>
            <a:chOff x="4838700" y="4495800"/>
            <a:chExt cx="15887700" cy="7863360"/>
          </a:xfrm>
        </p:grpSpPr>
        <p:grpSp>
          <p:nvGrpSpPr>
            <p:cNvPr id="11" name="Group 10"/>
            <p:cNvGrpSpPr/>
            <p:nvPr/>
          </p:nvGrpSpPr>
          <p:grpSpPr>
            <a:xfrm>
              <a:off x="4838700" y="4533900"/>
              <a:ext cx="1257300" cy="7825260"/>
              <a:chOff x="4838700" y="4533900"/>
              <a:chExt cx="1257300" cy="782526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096000" y="4533900"/>
                <a:ext cx="0" cy="762000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2020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496300" y="4495800"/>
              <a:ext cx="1257300" cy="7863360"/>
              <a:chOff x="4838700" y="4495800"/>
              <a:chExt cx="1257300" cy="78633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6096000" y="4495800"/>
                <a:ext cx="0" cy="765810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2021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2153900" y="4495800"/>
              <a:ext cx="1257300" cy="7863360"/>
              <a:chOff x="4838700" y="4495800"/>
              <a:chExt cx="1257300" cy="786336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6096000" y="4495800"/>
                <a:ext cx="0" cy="765810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2022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5811500" y="4533900"/>
              <a:ext cx="1257300" cy="7825260"/>
              <a:chOff x="4838700" y="4533900"/>
              <a:chExt cx="1257300" cy="782526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096000" y="4533900"/>
                <a:ext cx="0" cy="762000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2023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469100" y="4533900"/>
              <a:ext cx="1257300" cy="7825260"/>
              <a:chOff x="4838700" y="4533900"/>
              <a:chExt cx="1257300" cy="782526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6096000" y="4533900"/>
                <a:ext cx="0" cy="762000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2024</a:t>
                </a:r>
              </a:p>
            </p:txBody>
          </p:sp>
        </p:grpSp>
      </p:grpSp>
      <p:sp>
        <p:nvSpPr>
          <p:cNvPr id="26" name="Chevron 25"/>
          <p:cNvSpPr/>
          <p:nvPr/>
        </p:nvSpPr>
        <p:spPr>
          <a:xfrm>
            <a:off x="483870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</a:p>
        </p:txBody>
      </p:sp>
      <p:sp>
        <p:nvSpPr>
          <p:cNvPr id="27" name="Bent-Up Arrow 26"/>
          <p:cNvSpPr/>
          <p:nvPr/>
        </p:nvSpPr>
        <p:spPr>
          <a:xfrm rot="5400000">
            <a:off x="732268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3023" y="7803663"/>
            <a:ext cx="3207925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</a:p>
        </p:txBody>
      </p:sp>
      <p:sp>
        <p:nvSpPr>
          <p:cNvPr id="31" name="Chevron 30"/>
          <p:cNvSpPr/>
          <p:nvPr/>
        </p:nvSpPr>
        <p:spPr>
          <a:xfrm>
            <a:off x="4793525" y="8937088"/>
            <a:ext cx="4937488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</p:txBody>
      </p:sp>
      <p:sp>
        <p:nvSpPr>
          <p:cNvPr id="32" name="Chevron 31"/>
          <p:cNvSpPr/>
          <p:nvPr/>
        </p:nvSpPr>
        <p:spPr>
          <a:xfrm>
            <a:off x="9056708" y="8938397"/>
            <a:ext cx="4937488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 lnSpcReduction="1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Lab coil? </a:t>
            </a:r>
            <a:r>
              <a:rPr lang="en-US" dirty="0" err="1">
                <a:solidFill>
                  <a:srgbClr val="000000"/>
                </a:solidFill>
              </a:rPr>
              <a:t>Cryomag</a:t>
            </a:r>
            <a:r>
              <a:rPr lang="en-US" dirty="0">
                <a:solidFill>
                  <a:srgbClr val="000000"/>
                </a:solidFill>
              </a:rPr>
              <a:t>. STTR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13319891" y="8939706"/>
            <a:ext cx="4937488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Lab coil? NMR?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17583074" y="8941015"/>
            <a:ext cx="5191866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NMR products??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912937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</a:p>
        </p:txBody>
      </p:sp>
      <p:sp>
        <p:nvSpPr>
          <p:cNvPr id="36" name="Bent-Up Arrow 35"/>
          <p:cNvSpPr/>
          <p:nvPr/>
        </p:nvSpPr>
        <p:spPr>
          <a:xfrm rot="5400000">
            <a:off x="1161335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33693" y="7803663"/>
            <a:ext cx="3207925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</a:p>
        </p:txBody>
      </p:sp>
      <p:sp>
        <p:nvSpPr>
          <p:cNvPr id="39" name="Chevron 38"/>
          <p:cNvSpPr/>
          <p:nvPr/>
        </p:nvSpPr>
        <p:spPr>
          <a:xfrm>
            <a:off x="1342004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</a:p>
        </p:txBody>
      </p:sp>
      <p:sp>
        <p:nvSpPr>
          <p:cNvPr id="40" name="Bent-Up Arrow 39"/>
          <p:cNvSpPr/>
          <p:nvPr/>
        </p:nvSpPr>
        <p:spPr>
          <a:xfrm rot="5400000">
            <a:off x="1590402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24363" y="7803663"/>
            <a:ext cx="3207925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</a:p>
        </p:txBody>
      </p:sp>
      <p:sp>
        <p:nvSpPr>
          <p:cNvPr id="43" name="Chevron 42"/>
          <p:cNvSpPr/>
          <p:nvPr/>
        </p:nvSpPr>
        <p:spPr>
          <a:xfrm>
            <a:off x="1771071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</a:p>
        </p:txBody>
      </p:sp>
      <p:sp>
        <p:nvSpPr>
          <p:cNvPr id="44" name="Bent-Up Arrow 43"/>
          <p:cNvSpPr/>
          <p:nvPr/>
        </p:nvSpPr>
        <p:spPr>
          <a:xfrm rot="5400000">
            <a:off x="2019469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715033" y="7803663"/>
            <a:ext cx="3207925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</a:p>
        </p:txBody>
      </p:sp>
      <p:sp>
        <p:nvSpPr>
          <p:cNvPr id="47" name="Chevron 46"/>
          <p:cNvSpPr/>
          <p:nvPr/>
        </p:nvSpPr>
        <p:spPr>
          <a:xfrm>
            <a:off x="9939572" y="10850855"/>
            <a:ext cx="12835367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B-OST competitor?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2083" y="10830250"/>
            <a:ext cx="3817621" cy="1430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 m x 250 mm OD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50-bar oven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4588671" y="10957583"/>
            <a:ext cx="3802413" cy="753855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911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REBCO – mostly conductor on round core (CORC), also symmetric tape round wire (STAR), possibly others…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Opportunities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THIN REBCO (now 20 µm) permits winding of ~2 mm diameter “strands” with isotropic, </a:t>
            </a:r>
            <a:r>
              <a:rPr lang="en-US" dirty="0" err="1"/>
              <a:t>multifilamentary</a:t>
            </a:r>
            <a:r>
              <a:rPr lang="en-US" dirty="0"/>
              <a:t>, current-sharing properties</a:t>
            </a:r>
          </a:p>
          <a:p>
            <a:pPr lvl="2"/>
            <a:r>
              <a:rPr lang="en-US" dirty="0"/>
              <a:t>T</a:t>
            </a:r>
            <a:r>
              <a:rPr lang="en-US" dirty="0">
                <a:sym typeface="Wingdings" panose="05000000000000000000" pitchFamily="2" charset="2"/>
              </a:rPr>
              <a:t>ape current density can be huge, &gt; 2 kA/mm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at 20 T, 4.2 K  high winding current density possible with CORC</a:t>
            </a:r>
          </a:p>
          <a:p>
            <a:pPr lvl="2"/>
            <a:r>
              <a:rPr lang="en-US" dirty="0"/>
              <a:t>Cables of REBCO “strands” on the horizon?</a:t>
            </a:r>
          </a:p>
          <a:p>
            <a:pPr lvl="1"/>
            <a:r>
              <a:rPr lang="en-US" dirty="0" err="1"/>
              <a:t>H</a:t>
            </a:r>
            <a:r>
              <a:rPr lang="en-US" baseline="-25000" dirty="0" err="1"/>
              <a:t>irr</a:t>
            </a:r>
            <a:r>
              <a:rPr lang="en-US" dirty="0"/>
              <a:t> &gt;&gt; 20 T at 20 K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Unique opportunity for outside-the-box magnets </a:t>
            </a:r>
          </a:p>
          <a:p>
            <a:pPr lvl="2"/>
            <a:r>
              <a:rPr lang="en-US" dirty="0"/>
              <a:t>Leverage advances supported by fusion and electric machines</a:t>
            </a:r>
          </a:p>
          <a:p>
            <a:pPr lvl="2"/>
            <a:r>
              <a:rPr lang="en-US" dirty="0"/>
              <a:t>Remove helium piping from the tunnel, cooling by units built into magnet??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06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REBCO – mostly conductor on round core (CORC), also symmetric tape round wire (STAR), possibly others…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Only </a:t>
            </a:r>
            <a:r>
              <a:rPr lang="en-US" dirty="0" err="1"/>
              <a:t>SuperPower</a:t>
            </a:r>
            <a:r>
              <a:rPr lang="en-US" dirty="0"/>
              <a:t> makes REBCO on 20-25 µm thick </a:t>
            </a:r>
            <a:r>
              <a:rPr lang="en-US" dirty="0" err="1"/>
              <a:t>Hastelloy</a:t>
            </a:r>
            <a:r>
              <a:rPr lang="en-US" dirty="0"/>
              <a:t>, slit @ 1 to 2 mm widths</a:t>
            </a:r>
          </a:p>
          <a:p>
            <a:pPr lvl="1"/>
            <a:r>
              <a:rPr lang="en-US" dirty="0"/>
              <a:t>Expensive</a:t>
            </a:r>
          </a:p>
          <a:p>
            <a:r>
              <a:rPr lang="en-US" dirty="0">
                <a:solidFill>
                  <a:schemeClr val="accent6"/>
                </a:solidFill>
              </a:rPr>
              <a:t>Unknowns and Challenges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Flaws come with the conductor, implications for I-REBCO (e.g. 32 T) and NI-REBCO are being learned, usually the “hard way”. What happens in CORC? What are the flaws that need attention and development of circumventions? </a:t>
            </a:r>
          </a:p>
          <a:p>
            <a:pPr lvl="1"/>
            <a:r>
              <a:rPr lang="en-US" dirty="0"/>
              <a:t>Splices in CORC and other cables? Production length is ~200 m… </a:t>
            </a:r>
          </a:p>
          <a:p>
            <a:pPr lvl="1"/>
            <a:r>
              <a:rPr lang="en-US" dirty="0"/>
              <a:t>Can cables tolerate </a:t>
            </a:r>
            <a:r>
              <a:rPr lang="en-US" dirty="0" err="1"/>
              <a:t>Ic</a:t>
            </a:r>
            <a:r>
              <a:rPr lang="en-US" dirty="0"/>
              <a:t> drop-outs, including those that occur due to strain in operation?</a:t>
            </a:r>
          </a:p>
          <a:p>
            <a:pPr lvl="1"/>
            <a:r>
              <a:rPr lang="en-US" dirty="0"/>
              <a:t>Contact resistance and uniform cross-section shape – what controls current sharing?</a:t>
            </a:r>
          </a:p>
          <a:p>
            <a:pPr lvl="1"/>
            <a:r>
              <a:rPr lang="en-US" dirty="0"/>
              <a:t>What is the appropriate level to engage with REBCO? There is enough work to fill a large conductor research program now that magnet technology is blooming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82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– 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Focus on achieving status of “magnet conductor” by retiring key obstacles by 2024, in no particular order</a:t>
            </a:r>
          </a:p>
          <a:p>
            <a:pPr marL="1028700" lvl="1" indent="-57150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c.f. Bi-2212 c. 2010 VHFSMC</a:t>
            </a:r>
          </a:p>
          <a:p>
            <a:r>
              <a:rPr lang="en-US" dirty="0"/>
              <a:t>Potential areas for CPRD investment:</a:t>
            </a:r>
          </a:p>
          <a:p>
            <a:pPr lvl="1"/>
            <a:r>
              <a:rPr lang="en-US" dirty="0"/>
              <a:t>Cost reduction, production (rate, length) increase</a:t>
            </a:r>
          </a:p>
          <a:p>
            <a:pPr lvl="1"/>
            <a:r>
              <a:rPr lang="en-US" dirty="0"/>
              <a:t>Isotropic pinning additives (Y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instead of BZO)</a:t>
            </a:r>
          </a:p>
          <a:p>
            <a:pPr lvl="1"/>
            <a:r>
              <a:rPr lang="en-US" dirty="0"/>
              <a:t>Reduction of property and shape variations</a:t>
            </a:r>
          </a:p>
          <a:p>
            <a:pPr lvl="1"/>
            <a:r>
              <a:rPr lang="en-US" dirty="0"/>
              <a:t>Slitting for very thin conductors</a:t>
            </a:r>
          </a:p>
          <a:p>
            <a:pPr lvl="1"/>
            <a:r>
              <a:rPr lang="en-US" dirty="0"/>
              <a:t>Tailoring of contact resistance, control of handling and environmental factors</a:t>
            </a:r>
          </a:p>
          <a:p>
            <a:pPr lvl="1"/>
            <a:r>
              <a:rPr lang="en-US" dirty="0"/>
              <a:t>Property grading</a:t>
            </a:r>
          </a:p>
          <a:p>
            <a:pPr lvl="1"/>
            <a:r>
              <a:rPr lang="en-US" dirty="0"/>
              <a:t>Innovative cable designs, e.g. strengthened core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823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Having a conductor inventory also facilitates conductor-level and cable-level investigations (which advise next advances in conductor)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of these studies are in core R&amp;D, university programs, etc.</a:t>
            </a:r>
          </a:p>
          <a:p>
            <a:r>
              <a:rPr lang="en-US" dirty="0"/>
              <a:t>Heat treatment studies (e.g. C. </a:t>
            </a:r>
            <a:r>
              <a:rPr lang="en-US" dirty="0" err="1"/>
              <a:t>Sanabria</a:t>
            </a:r>
            <a:r>
              <a:rPr lang="en-US" dirty="0"/>
              <a:t>), conductor potential</a:t>
            </a:r>
          </a:p>
          <a:p>
            <a:r>
              <a:rPr lang="en-US" dirty="0"/>
              <a:t>Limiting properties (e.g. </a:t>
            </a:r>
            <a:r>
              <a:rPr lang="en-US" dirty="0" err="1"/>
              <a:t>Tarantini</a:t>
            </a:r>
            <a:r>
              <a:rPr lang="en-US" dirty="0"/>
              <a:t>), identification of alloying opportunities</a:t>
            </a:r>
          </a:p>
          <a:p>
            <a:r>
              <a:rPr lang="en-US" dirty="0"/>
              <a:t>Fundamental behavior beneath opportunities related to APC and high </a:t>
            </a:r>
            <a:r>
              <a:rPr lang="en-US" dirty="0" err="1"/>
              <a:t>Cp</a:t>
            </a:r>
            <a:endParaRPr lang="en-US" dirty="0"/>
          </a:p>
          <a:p>
            <a:r>
              <a:rPr lang="en-US" dirty="0"/>
              <a:t>Strain-dependent measurements, strain cliff (are there more details?)</a:t>
            </a:r>
          </a:p>
          <a:p>
            <a:r>
              <a:rPr lang="en-US" dirty="0"/>
              <a:t>Cabling damage (RRR &amp; </a:t>
            </a:r>
            <a:r>
              <a:rPr lang="en-US" dirty="0" err="1"/>
              <a:t>Ic</a:t>
            </a:r>
            <a:r>
              <a:rPr lang="en-US" dirty="0"/>
              <a:t> loss; leakage), and characterization of extracted strands </a:t>
            </a:r>
          </a:p>
          <a:p>
            <a:r>
              <a:rPr lang="en-US" dirty="0"/>
              <a:t>Transverse stress (cable stacks measured under pressure)</a:t>
            </a:r>
          </a:p>
          <a:p>
            <a:r>
              <a:rPr lang="en-US" dirty="0"/>
              <a:t>Cable tests</a:t>
            </a:r>
          </a:p>
          <a:p>
            <a:r>
              <a:rPr lang="en-US" dirty="0"/>
              <a:t>SBIR ideas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538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reduction comes with magnet pull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0664661" cy="10011307"/>
          </a:xfrm>
        </p:spPr>
        <p:txBody>
          <a:bodyPr/>
          <a:lstStyle/>
          <a:p>
            <a:r>
              <a:rPr lang="en-US" dirty="0" err="1"/>
              <a:t>Nb-Ti</a:t>
            </a:r>
            <a:r>
              <a:rPr lang="en-US" dirty="0"/>
              <a:t> went from $16/m when current density was 1500 A/mm</a:t>
            </a:r>
            <a:r>
              <a:rPr lang="en-US" baseline="30000" dirty="0"/>
              <a:t>2</a:t>
            </a:r>
            <a:r>
              <a:rPr lang="en-US" dirty="0"/>
              <a:t> …</a:t>
            </a:r>
            <a:endParaRPr lang="en-US" baseline="30000" dirty="0"/>
          </a:p>
          <a:p>
            <a:r>
              <a:rPr lang="en-US" dirty="0"/>
              <a:t>to $1/m when current density reached 3000 A/mm</a:t>
            </a:r>
            <a:r>
              <a:rPr lang="en-US" baseline="30000" dirty="0"/>
              <a:t>2</a:t>
            </a:r>
            <a:r>
              <a:rPr lang="en-US" dirty="0"/>
              <a:t> and magnet demand drove production from ~1 ton per year to 200 tons per year</a:t>
            </a:r>
          </a:p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Sn: presently few ton per year, but not yet engaged with medical magnets</a:t>
            </a:r>
          </a:p>
          <a:p>
            <a:r>
              <a:rPr lang="en-US" dirty="0"/>
              <a:t>Will 2212 soon engage with NMR now that </a:t>
            </a:r>
            <a:r>
              <a:rPr lang="en-US" dirty="0" err="1"/>
              <a:t>Jc</a:t>
            </a:r>
            <a:r>
              <a:rPr lang="en-US" dirty="0"/>
              <a:t> is so high?</a:t>
            </a:r>
          </a:p>
          <a:p>
            <a:r>
              <a:rPr lang="en-US" dirty="0"/>
              <a:t>Will REBCO engage broadly now that magnet technology is blooming?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11713160" y="3530009"/>
            <a:ext cx="11994294" cy="90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08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CPRD “standard” funding scenario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the Nb</a:t>
            </a:r>
            <a:r>
              <a:rPr lang="en-US" baseline="-25000" dirty="0"/>
              <a:t>3</a:t>
            </a:r>
            <a:r>
              <a:rPr lang="en-US" dirty="0"/>
              <a:t>Sn magnet conductor and Bi-2212 magnet conductor pipelines full</a:t>
            </a:r>
          </a:p>
          <a:p>
            <a:pPr lvl="1"/>
            <a:r>
              <a:rPr lang="en-US" dirty="0"/>
              <a:t>100 kg Nb</a:t>
            </a:r>
            <a:r>
              <a:rPr lang="en-US" baseline="-25000" dirty="0"/>
              <a:t>3</a:t>
            </a:r>
            <a:r>
              <a:rPr lang="en-US" dirty="0"/>
              <a:t>Sn annual, $250k</a:t>
            </a:r>
          </a:p>
          <a:p>
            <a:pPr lvl="1"/>
            <a:r>
              <a:rPr lang="en-US" dirty="0"/>
              <a:t>20 kg Bi-2212 annual, $250k</a:t>
            </a:r>
          </a:p>
          <a:p>
            <a:r>
              <a:rPr lang="en-US" dirty="0"/>
              <a:t>Make targeted investments in emerging ideas, balanced across portfolio, per discussion and input from the CPRD Advisory Committee</a:t>
            </a:r>
          </a:p>
          <a:p>
            <a:pPr lvl="1"/>
            <a:r>
              <a:rPr lang="en-US" dirty="0"/>
              <a:t>$250k to $500k annual</a:t>
            </a:r>
          </a:p>
          <a:p>
            <a:pPr lvl="1"/>
            <a:r>
              <a:rPr lang="en-US" dirty="0"/>
              <a:t>Balanced portfolio: Nb</a:t>
            </a:r>
            <a:r>
              <a:rPr lang="en-US" baseline="-25000" dirty="0"/>
              <a:t>3</a:t>
            </a:r>
            <a:r>
              <a:rPr lang="en-US" dirty="0"/>
              <a:t>Sn, Bi-2212, REBCO</a:t>
            </a:r>
          </a:p>
          <a:p>
            <a:pPr lvl="1"/>
            <a:r>
              <a:rPr lang="en-US" dirty="0"/>
              <a:t>Sustain existing development teams at e.g. Bruker-OST</a:t>
            </a:r>
          </a:p>
          <a:p>
            <a:pPr lvl="1"/>
            <a:endParaRPr lang="en-US" dirty="0"/>
          </a:p>
          <a:p>
            <a:r>
              <a:rPr lang="en-US" dirty="0"/>
              <a:t>Total: $1M annual set-aside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264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Big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are in a short period where rosy funding scenarios are playing out</a:t>
            </a:r>
          </a:p>
          <a:p>
            <a:pPr lvl="1"/>
            <a:r>
              <a:rPr lang="en-US" dirty="0"/>
              <a:t>AIP FYI: all P5 project opportunities have been enacted. The “re-baseline” of accelerator R&amp;D from 25% to 18% of program can be reversed.</a:t>
            </a:r>
          </a:p>
          <a:p>
            <a:r>
              <a:rPr lang="en-US" dirty="0">
                <a:solidFill>
                  <a:srgbClr val="00B050"/>
                </a:solidFill>
              </a:rPr>
              <a:t>What can we do with a significant boost?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Challenge: some things take time, e.g. 12-18 months from alloy order to delivery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3 years for alloy order to wire R&amp;D order to delivery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Stockpile conductor to respond to boosted MDP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Commit raw materials orders, stockpile monofilament of Nb4Ta2Hf and </a:t>
            </a:r>
            <a:r>
              <a:rPr lang="en-US" dirty="0" err="1">
                <a:solidFill>
                  <a:srgbClr val="00B050"/>
                </a:solidFill>
              </a:rPr>
              <a:t>Engimat</a:t>
            </a:r>
            <a:r>
              <a:rPr lang="en-US" dirty="0">
                <a:solidFill>
                  <a:srgbClr val="00B050"/>
                </a:solidFill>
              </a:rPr>
              <a:t> run 56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Accelerate getting advanced Nb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r>
              <a:rPr lang="en-US" dirty="0">
                <a:solidFill>
                  <a:srgbClr val="00B050"/>
                </a:solidFill>
              </a:rPr>
              <a:t>Sn into cables and magnets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Drive competition for cost reduction: </a:t>
            </a:r>
            <a:r>
              <a:rPr lang="en-US" dirty="0" err="1">
                <a:solidFill>
                  <a:srgbClr val="00B050"/>
                </a:solidFill>
              </a:rPr>
              <a:t>Luvata</a:t>
            </a:r>
            <a:r>
              <a:rPr lang="en-US" dirty="0">
                <a:solidFill>
                  <a:srgbClr val="00B050"/>
                </a:solidFill>
              </a:rPr>
              <a:t> Nb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r>
              <a:rPr lang="en-US" dirty="0">
                <a:solidFill>
                  <a:srgbClr val="00B050"/>
                </a:solidFill>
              </a:rPr>
              <a:t>Sn, alternative Bi-2212 mfg.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Reduce the need for OP HT for Bi-2212 – remove / reduce bubble sources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Fund a suite of linked REBCO projects coordinated by a common cable design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Material for 20 m, 30 conductor CORC solenoids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32T, 40TSC, LBC projects reveal that REBCO still poses many unknowns for magnets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845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for CPRD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The Conductor Development Program has been active since the mid 1990s --- we have sustained and adapted this program for present needs</a:t>
            </a:r>
          </a:p>
          <a:p>
            <a:pPr marL="457200" indent="-457200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Mission 1: Define research opportunities for university, LDRD, and SBIR programs</a:t>
            </a:r>
          </a:p>
          <a:p>
            <a:pPr lvl="1"/>
            <a:r>
              <a:rPr lang="en-US" b="1" i="1" dirty="0"/>
              <a:t>This Roadmap should be the important focal point of discussions</a:t>
            </a:r>
          </a:p>
          <a:p>
            <a:pPr marL="457200" indent="-457200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Mission 2: Invest in developmental magnet conductors</a:t>
            </a:r>
          </a:p>
          <a:p>
            <a:pPr lvl="1"/>
            <a:r>
              <a:rPr lang="en-US" i="1" dirty="0"/>
              <a:t>Direct procurements of best-effort R&amp;D conductors, typically at 10 kg scale and higher</a:t>
            </a:r>
          </a:p>
          <a:p>
            <a:pPr lvl="1"/>
            <a:r>
              <a:rPr lang="en-US" i="1" dirty="0"/>
              <a:t>Acquisition of emerging conductors by agreement or procurement</a:t>
            </a:r>
          </a:p>
          <a:p>
            <a:pPr marL="457200" indent="-457200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Mission 3: Maintain a viable inventory of conductor for foreseen magnet R&amp;D</a:t>
            </a:r>
          </a:p>
          <a:p>
            <a:pPr lvl="1"/>
            <a:r>
              <a:rPr lang="en-US" i="1" dirty="0"/>
              <a:t>Present inventory ~90 kg of long-length Nb</a:t>
            </a:r>
            <a:r>
              <a:rPr lang="en-US" i="1" baseline="-25000" dirty="0"/>
              <a:t>3</a:t>
            </a:r>
            <a:r>
              <a:rPr lang="en-US" i="1" dirty="0"/>
              <a:t>Sn plus ~200 kg short lengths</a:t>
            </a:r>
          </a:p>
          <a:p>
            <a:pPr lvl="1"/>
            <a:r>
              <a:rPr lang="en-US" i="1" dirty="0"/>
              <a:t>100-200 kg procurements of Nb</a:t>
            </a:r>
            <a:r>
              <a:rPr lang="en-US" i="1" baseline="-25000" dirty="0"/>
              <a:t>3</a:t>
            </a:r>
            <a:r>
              <a:rPr lang="en-US" i="1" dirty="0"/>
              <a:t>Sn wire are needed</a:t>
            </a:r>
          </a:p>
          <a:p>
            <a:pPr lvl="1"/>
            <a:r>
              <a:rPr lang="en-US" i="1" dirty="0"/>
              <a:t>20 kg procurements of Bi-2212 are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7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Bigger and Longer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RRP will inevitably remain a double-stack </a:t>
            </a:r>
            <a:r>
              <a:rPr lang="en-US" dirty="0">
                <a:sym typeface="Wingdings" panose="05000000000000000000" pitchFamily="2" charset="2"/>
              </a:rPr>
              <a:t> difficult to scale beyond 100 kg without innovation “skunk works” (e.g. cranes in clean restack rooms)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Mono  sub-element  conductor</a:t>
            </a:r>
          </a:p>
          <a:p>
            <a:r>
              <a:rPr lang="en-US" dirty="0">
                <a:sym typeface="Wingdings" panose="05000000000000000000" pitchFamily="2" charset="2"/>
              </a:rPr>
              <a:t>ITER style </a:t>
            </a:r>
            <a:r>
              <a:rPr lang="en-US" dirty="0" err="1">
                <a:sym typeface="Wingdings" panose="05000000000000000000" pitchFamily="2" charset="2"/>
              </a:rPr>
              <a:t>Nb</a:t>
            </a:r>
            <a:r>
              <a:rPr lang="en-US" dirty="0">
                <a:sym typeface="Wingdings" panose="05000000000000000000" pitchFamily="2" charset="2"/>
              </a:rPr>
              <a:t>-Ta-</a:t>
            </a:r>
            <a:r>
              <a:rPr lang="en-US" dirty="0" err="1">
                <a:sym typeface="Wingdings" panose="05000000000000000000" pitchFamily="2" charset="2"/>
              </a:rPr>
              <a:t>Hf</a:t>
            </a:r>
            <a:r>
              <a:rPr lang="en-US" dirty="0">
                <a:sym typeface="Wingdings" panose="05000000000000000000" pitchFamily="2" charset="2"/>
              </a:rPr>
              <a:t> is single stack at scale and could be interesting</a:t>
            </a:r>
          </a:p>
          <a:p>
            <a:r>
              <a:rPr lang="en-US" dirty="0">
                <a:sym typeface="Wingdings" panose="05000000000000000000" pitchFamily="2" charset="2"/>
              </a:rPr>
              <a:t>Nb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Sn PIT is single stack, but continues to have challenges intrinsic to cabling deformation, which subtract 15% or more of </a:t>
            </a:r>
            <a:r>
              <a:rPr lang="en-US" dirty="0" err="1">
                <a:sym typeface="Wingdings" panose="05000000000000000000" pitchFamily="2" charset="2"/>
              </a:rPr>
              <a:t>Jc</a:t>
            </a:r>
            <a:r>
              <a:rPr lang="en-US" dirty="0">
                <a:sym typeface="Wingdings" panose="05000000000000000000" pitchFamily="2" charset="2"/>
              </a:rPr>
              <a:t>  flattened conductors in novel cabling?</a:t>
            </a:r>
          </a:p>
          <a:p>
            <a:r>
              <a:rPr lang="en-US" dirty="0">
                <a:sym typeface="Wingdings" panose="05000000000000000000" pitchFamily="2" charset="2"/>
              </a:rPr>
              <a:t>Bi-2212 could be a large single-stack billet  possible scale to 400 kg billet? </a:t>
            </a:r>
            <a:r>
              <a:rPr lang="en-US" dirty="0" err="1">
                <a:sym typeface="Wingdings" panose="05000000000000000000" pitchFamily="2" charset="2"/>
              </a:rPr>
              <a:t>Extrudable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Long-term cost reduction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$2000/kg (Nb</a:t>
            </a:r>
            <a:r>
              <a:rPr lang="en-US" baseline="-25000" dirty="0"/>
              <a:t>3</a:t>
            </a:r>
            <a:r>
              <a:rPr lang="en-US" dirty="0"/>
              <a:t>Sn price): larger scale offsets $$ material</a:t>
            </a:r>
          </a:p>
          <a:p>
            <a:r>
              <a:rPr lang="en-US" dirty="0"/>
              <a:t>REBCO has cheap raw materials </a:t>
            </a:r>
            <a:r>
              <a:rPr lang="en-US" dirty="0">
                <a:sym typeface="Wingdings" panose="05000000000000000000" pitchFamily="2" charset="2"/>
              </a:rPr>
              <a:t> Will vendors scale to very wide (&gt; 100 mm) foils and very long production lengths?</a:t>
            </a:r>
          </a:p>
          <a:p>
            <a:r>
              <a:rPr lang="en-US" dirty="0">
                <a:sym typeface="Wingdings" panose="05000000000000000000" pitchFamily="2" charset="2"/>
              </a:rPr>
              <a:t>30-year manufacturing without industry pull  MDP-supported Conductor Institute, aka “skunk works”?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Ohio State - HTR model? NHMFL-ASC wire shop expansion? NETL </a:t>
            </a:r>
            <a:r>
              <a:rPr lang="en-US">
                <a:sym typeface="Wingdings" panose="05000000000000000000" pitchFamily="2" charset="2"/>
              </a:rPr>
              <a:t>Albany partnership?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223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Priorities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Keep the magnet conductor pipeline full</a:t>
            </a:r>
          </a:p>
          <a:p>
            <a:pPr lvl="1"/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as needed, which has assistance from AUP remnants</a:t>
            </a:r>
          </a:p>
          <a:p>
            <a:pPr lvl="1"/>
            <a:r>
              <a:rPr lang="en-US" dirty="0"/>
              <a:t>Bi-2212 needs consistent orders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Leverage conductor advances, keeping all activities in view</a:t>
            </a:r>
          </a:p>
          <a:p>
            <a:pPr lvl="1"/>
            <a:r>
              <a:rPr lang="en-US" dirty="0"/>
              <a:t>Complement Early Career activities</a:t>
            </a:r>
          </a:p>
          <a:p>
            <a:pPr lvl="1"/>
            <a:r>
              <a:rPr lang="en-US" dirty="0"/>
              <a:t>Kick in at 10 kg to utilize </a:t>
            </a:r>
            <a:r>
              <a:rPr lang="en-US" dirty="0" err="1"/>
              <a:t>Nb</a:t>
            </a:r>
            <a:r>
              <a:rPr lang="en-US" dirty="0"/>
              <a:t>-Ta-</a:t>
            </a:r>
            <a:r>
              <a:rPr lang="en-US" dirty="0" err="1"/>
              <a:t>Hf</a:t>
            </a:r>
            <a:r>
              <a:rPr lang="en-US" dirty="0"/>
              <a:t> from CERN/ASC</a:t>
            </a:r>
          </a:p>
          <a:p>
            <a:pPr lvl="1"/>
            <a:r>
              <a:rPr lang="en-US" dirty="0"/>
              <a:t>Inject other advances as they emerge, e.g. High-</a:t>
            </a:r>
            <a:r>
              <a:rPr lang="en-US" dirty="0" err="1"/>
              <a:t>Cp</a:t>
            </a:r>
            <a:r>
              <a:rPr lang="en-US" dirty="0"/>
              <a:t>, new Bi-2212 powder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Help REBCO to emerge</a:t>
            </a:r>
          </a:p>
          <a:p>
            <a:pPr lvl="1"/>
            <a:r>
              <a:rPr lang="en-US" dirty="0"/>
              <a:t>Target specific purchases that advance status toward magnet conductor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Supply conductor for basic investigations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2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89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91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9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Status: 27 Aug 2018 Summary to MDP-TAC</a:t>
            </a:r>
            <a:endParaRPr dirty="0"/>
          </a:p>
        </p:txBody>
      </p:sp>
      <p:sp>
        <p:nvSpPr>
          <p:cNvPr id="1095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3</a:t>
            </a:fld>
            <a:endParaRPr/>
          </a:p>
        </p:txBody>
      </p:sp>
      <p:sp>
        <p:nvSpPr>
          <p:cNvPr id="1096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459714" y="2612015"/>
            <a:ext cx="23406125" cy="98038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Conductor roadmap approved October 17, 2017; Updated August 27, 2018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Request: dedicated annual set-aside of ~$0.5M for conductor R&amp;D (not incl. procurements)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2"/>
                </a:solidFill>
              </a:rPr>
              <a:t>Nb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Sn baseline</a:t>
            </a:r>
            <a:r>
              <a:rPr lang="en-US" dirty="0"/>
              <a:t>: 150/169 RRP at 1.0 mm dia. 3.6:1 </a:t>
            </a:r>
            <a:r>
              <a:rPr lang="en-US" dirty="0" err="1"/>
              <a:t>Nb:Sn</a:t>
            </a:r>
            <a:r>
              <a:rPr lang="en-US" dirty="0"/>
              <a:t>, </a:t>
            </a:r>
            <a:r>
              <a:rPr lang="en-US" dirty="0" err="1"/>
              <a:t>Ti</a:t>
            </a:r>
            <a:r>
              <a:rPr lang="en-US" dirty="0"/>
              <a:t> doped (aka the Hi-</a:t>
            </a:r>
            <a:r>
              <a:rPr lang="en-US" dirty="0" err="1"/>
              <a:t>Lumi</a:t>
            </a:r>
            <a:r>
              <a:rPr lang="en-US" dirty="0"/>
              <a:t> sub-element) with reactions favored at 680 °C to drive up </a:t>
            </a:r>
            <a:r>
              <a:rPr lang="en-US" dirty="0" err="1"/>
              <a:t>H</a:t>
            </a:r>
            <a:r>
              <a:rPr lang="en-US" baseline="-25000" dirty="0" err="1"/>
              <a:t>irr</a:t>
            </a:r>
            <a:endParaRPr lang="en-US" baseline="-25000" dirty="0"/>
          </a:p>
          <a:p>
            <a:pPr marL="1596449" lvl="2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We made a procurement of 90 kg using ECAE niobium</a:t>
            </a:r>
          </a:p>
          <a:p>
            <a:pPr marL="1596449" lvl="2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Hi-</a:t>
            </a:r>
            <a:r>
              <a:rPr lang="en-US" dirty="0" err="1"/>
              <a:t>Lumi</a:t>
            </a:r>
            <a:r>
              <a:rPr lang="en-US" dirty="0"/>
              <a:t> 108/127 RRP at 0.85 mm diameter – spool ends are made available to MDP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HyperTech</a:t>
            </a:r>
            <a:r>
              <a:rPr lang="en-US" dirty="0"/>
              <a:t> Research tube-type conductor – pending evaluation for cabling damage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2"/>
                </a:solidFill>
              </a:rPr>
              <a:t>Nb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Sn R&amp;D</a:t>
            </a:r>
            <a:r>
              <a:rPr lang="en-US" dirty="0"/>
              <a:t>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research opportunities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CPRD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invest in research billets when ready for 10 kg scale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High-</a:t>
            </a:r>
            <a:r>
              <a:rPr lang="en-US" dirty="0" err="1"/>
              <a:t>Cp</a:t>
            </a:r>
            <a:r>
              <a:rPr lang="en-US" dirty="0"/>
              <a:t> conductor – pending next stage development with HTR and B-OST from FNAL LDRD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APC – both internal oxidized (</a:t>
            </a:r>
            <a:r>
              <a:rPr lang="en-US" dirty="0" err="1"/>
              <a:t>Zr</a:t>
            </a:r>
            <a:r>
              <a:rPr lang="en-US" dirty="0"/>
              <a:t>) and retained cold work (</a:t>
            </a:r>
            <a:r>
              <a:rPr lang="en-US" dirty="0" err="1"/>
              <a:t>Ta+Hf</a:t>
            </a:r>
            <a:r>
              <a:rPr lang="en-US" dirty="0"/>
              <a:t>) – pending next stages and alloy development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2"/>
                </a:solidFill>
              </a:rPr>
              <a:t>Bi-2212</a:t>
            </a:r>
            <a:r>
              <a:rPr lang="en-US" dirty="0"/>
              <a:t>: support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implementation in magnets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Present high-</a:t>
            </a:r>
            <a:r>
              <a:rPr lang="en-US" dirty="0" err="1"/>
              <a:t>Jc</a:t>
            </a:r>
            <a:r>
              <a:rPr lang="en-US" dirty="0"/>
              <a:t> conductor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stable, US-based, and configurable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2"/>
                </a:solidFill>
              </a:rPr>
              <a:t>REBCO</a:t>
            </a:r>
            <a:r>
              <a:rPr lang="en-US" dirty="0"/>
              <a:t>: monitoring other programs, esp. CORC implementation. 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Tailoring contact resistance </a:t>
            </a:r>
            <a:r>
              <a:rPr lang="en-US" dirty="0"/>
              <a:t>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uniform</a:t>
            </a:r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very thin conductors </a:t>
            </a:r>
            <a:r>
              <a:rPr lang="en-US" dirty="0"/>
              <a:t>are key topics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1A2A-08DF-8149-85D7-2D0A8CE1A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755F-DC63-794E-A5E9-37D37917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172995"/>
            <a:ext cx="19396623" cy="2014676"/>
          </a:xfrm>
        </p:spPr>
        <p:txBody>
          <a:bodyPr>
            <a:normAutofit/>
          </a:bodyPr>
          <a:lstStyle/>
          <a:p>
            <a:r>
              <a:rPr lang="en-US" dirty="0"/>
              <a:t>TAC and Steering Group Recommendations for CPRD</a:t>
            </a:r>
            <a:br>
              <a:rPr lang="en-US" dirty="0"/>
            </a:br>
            <a:r>
              <a:rPr lang="en-US" sz="4800" i="1" dirty="0"/>
              <a:t>And considerations for implementing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6E2CB-1162-F34D-96CC-121F11AD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406125" cy="9762865"/>
          </a:xfrm>
        </p:spPr>
        <p:txBody>
          <a:bodyPr>
            <a:normAutofit/>
          </a:bodyPr>
          <a:lstStyle/>
          <a:p>
            <a:r>
              <a:rPr lang="en-US" dirty="0"/>
              <a:t>TAC: Provide a prioritized plan for conductor procurement in potential funding scenarios. </a:t>
            </a:r>
          </a:p>
          <a:p>
            <a:pPr lvl="1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MDP roadmaps and their priorities will define procurement needs for each area</a:t>
            </a:r>
          </a:p>
          <a:p>
            <a:pPr lvl="2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R&amp;D investments underpin future roadmap stages</a:t>
            </a:r>
          </a:p>
          <a:p>
            <a:r>
              <a:rPr lang="en-US" dirty="0"/>
              <a:t>TAC: Continue to leverage SBIR and non-HEP R&amp;D efforts on conductors, and clearly identify synergies that can directly support the 20T HTS roadmap. </a:t>
            </a:r>
          </a:p>
          <a:p>
            <a:pPr lvl="1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Nb</a:t>
            </a:r>
            <a:r>
              <a:rPr lang="en-US" i="1" baseline="-250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Sn R&amp;D (16 T roadmap) has emerged as a priority, it should not compete with conductor priorities on the 20 T HTS roadmap</a:t>
            </a:r>
          </a:p>
          <a:p>
            <a:pPr lvl="1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Fusion is driving REBCO production</a:t>
            </a:r>
          </a:p>
          <a:p>
            <a:pPr lvl="1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High-field magnets outside of HEP define additional research areas for REBCO and Bi-2212</a:t>
            </a:r>
          </a:p>
          <a:p>
            <a:r>
              <a:rPr lang="en-US" dirty="0"/>
              <a:t>ESG: Provide a prioritized plan for managing a dedicated conductor set-aside</a:t>
            </a:r>
          </a:p>
          <a:p>
            <a:pPr lvl="1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The context here is a dedicated set-aside for R&amp;D to move emerging conductors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CCCF-5840-6640-93C9-82A4543FA6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34861-FD0F-0142-B1A5-7D76C25F7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019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Procurement and R&amp;D thresholds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Conductors for procurement are &gt; 10 kg scale, &gt; 1 km pieces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Baseline Nb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r>
              <a:rPr lang="en-US" dirty="0">
                <a:solidFill>
                  <a:srgbClr val="00B050"/>
                </a:solidFill>
              </a:rPr>
              <a:t>Sn conductor mentioned previously: 1 mm OD RRP 150/169 (3 km typ.)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Bi-2212 has stable 10 kg design, beginning procurement-like QC (2 km typ.)</a:t>
            </a:r>
          </a:p>
          <a:p>
            <a:endParaRPr lang="en-US" i="1" u="sng" dirty="0">
              <a:solidFill>
                <a:schemeClr val="accent2"/>
              </a:solidFill>
            </a:endParaRPr>
          </a:p>
          <a:p>
            <a:r>
              <a:rPr lang="en-US" i="1" u="sng" dirty="0"/>
              <a:t>R&amp;D</a:t>
            </a:r>
            <a:r>
              <a:rPr lang="en-US" dirty="0"/>
              <a:t> conductors are, at present, not “procurement variants” (unlike past CDP actions). Focus is on bringing emerging ideas to fruition</a:t>
            </a:r>
            <a:endParaRPr lang="en-US" i="1" u="sng" dirty="0"/>
          </a:p>
          <a:p>
            <a:r>
              <a:rPr lang="en-US" dirty="0"/>
              <a:t>Emerging conductor “threshold”: less than 2 kg, pieces less than 100 m</a:t>
            </a:r>
          </a:p>
          <a:p>
            <a:pPr lvl="1"/>
            <a:r>
              <a:rPr lang="en-US" dirty="0"/>
              <a:t>Emerging conductors are evaluated continually, engagement is vibrant</a:t>
            </a:r>
          </a:p>
          <a:p>
            <a:pPr lvl="2"/>
            <a:r>
              <a:rPr lang="en-US" dirty="0"/>
              <a:t>Dramatic advances can bring them into the roadmap when suitable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59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64D0-2D19-034C-94E1-A2E715BE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the CPRD Roadmap for the next 5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5D06D-2A49-6146-B46B-099AC93CB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ED5A6-6B15-7748-8CE7-F5CFCC9E5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Very dynamic activities, and much activity is not directly supported by CPRD. </a:t>
            </a:r>
            <a:r>
              <a:rPr lang="en-US" sz="3600" dirty="0">
                <a:solidFill>
                  <a:schemeClr val="accent2"/>
                </a:solidFill>
              </a:rPr>
              <a:t>How to keep CPRD in the nexus? </a:t>
            </a:r>
            <a:endParaRPr lang="en-US" sz="3600" dirty="0"/>
          </a:p>
          <a:p>
            <a:pPr lvl="1"/>
            <a:r>
              <a:rPr lang="en-US" sz="3600" dirty="0"/>
              <a:t>CERN: investments in conductor development worldwide (e.g. </a:t>
            </a:r>
            <a:r>
              <a:rPr lang="en-US" sz="3600" dirty="0" err="1"/>
              <a:t>EuroCirCol</a:t>
            </a:r>
            <a:r>
              <a:rPr lang="en-US" sz="3600" dirty="0"/>
              <a:t>)</a:t>
            </a:r>
          </a:p>
          <a:p>
            <a:pPr lvl="2"/>
            <a:r>
              <a:rPr lang="en-US" sz="3600" dirty="0"/>
              <a:t>Also teamed with FSU to support procurement of </a:t>
            </a:r>
            <a:r>
              <a:rPr lang="en-US" sz="3600" dirty="0" err="1"/>
              <a:t>Nb</a:t>
            </a:r>
            <a:r>
              <a:rPr lang="en-US" sz="3600" dirty="0"/>
              <a:t>-Ta-</a:t>
            </a:r>
            <a:r>
              <a:rPr lang="en-US" sz="3600" dirty="0" err="1"/>
              <a:t>Hf</a:t>
            </a:r>
            <a:r>
              <a:rPr lang="en-US" sz="3600" dirty="0"/>
              <a:t> alloys </a:t>
            </a:r>
          </a:p>
          <a:p>
            <a:pPr lvl="1"/>
            <a:r>
              <a:rPr lang="en-US" sz="3600" dirty="0"/>
              <a:t>Fusion Energy Sciences: re-starting programs with focus on REBCO</a:t>
            </a:r>
          </a:p>
          <a:p>
            <a:pPr lvl="1"/>
            <a:r>
              <a:rPr lang="en-US" sz="3600" dirty="0" err="1"/>
              <a:t>Fermilab</a:t>
            </a:r>
            <a:r>
              <a:rPr lang="en-US" sz="3600" dirty="0"/>
              <a:t> Early Career and Laboratory-Directed Research activities</a:t>
            </a:r>
          </a:p>
          <a:p>
            <a:pPr lvl="1"/>
            <a:r>
              <a:rPr lang="en-US" sz="3600" dirty="0"/>
              <a:t>University R&amp;D grants</a:t>
            </a:r>
          </a:p>
          <a:p>
            <a:pPr lvl="1"/>
            <a:r>
              <a:rPr lang="en-US" sz="3600" dirty="0"/>
              <a:t>Synergistic projects at </a:t>
            </a:r>
            <a:r>
              <a:rPr lang="en-US" sz="3600" dirty="0" err="1"/>
              <a:t>MagLab</a:t>
            </a:r>
            <a:r>
              <a:rPr lang="en-US" sz="3600" dirty="0"/>
              <a:t> (e.g. 40T-SC) and elsewhere</a:t>
            </a:r>
          </a:p>
          <a:p>
            <a:pPr lvl="1"/>
            <a:r>
              <a:rPr lang="en-US" sz="3600" dirty="0"/>
              <a:t>SBIR: Multiple companies have received awards relevant to CPRD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Technical challenges are difficult, progress will be slow, support must be sustained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Conductors are expensive; mileage for investment dollar is 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7D4D-59FB-5445-A787-6DDF9C75B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0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ounded Rectangle 1031"/>
          <p:cNvSpPr/>
          <p:nvPr/>
        </p:nvSpPr>
        <p:spPr>
          <a:xfrm>
            <a:off x="11752143" y="6566491"/>
            <a:ext cx="7712431" cy="4750393"/>
          </a:xfrm>
          <a:prstGeom prst="roundRect">
            <a:avLst>
              <a:gd name="adj" fmla="val 8112"/>
            </a:avLst>
          </a:prstGeom>
          <a:solidFill>
            <a:schemeClr val="bg1">
              <a:lumMod val="8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b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MDP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954482" y="9075794"/>
            <a:ext cx="3444959" cy="2421439"/>
          </a:xfrm>
          <a:prstGeom prst="roundRect">
            <a:avLst>
              <a:gd name="adj" fmla="val 8112"/>
            </a:avLst>
          </a:prstGeom>
          <a:solidFill>
            <a:srgbClr val="FDEADA">
              <a:alpha val="50196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b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advisory</a:t>
            </a:r>
          </a:p>
        </p:txBody>
      </p:sp>
      <p:pic>
        <p:nvPicPr>
          <p:cNvPr id="1019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020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21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1022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57" name="Magnet technology is driving the cost and reach of a future collider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CPRD Management &amp; Advisory Committee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0B1B46-E0FD-0A49-822E-88067742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378721" cy="96123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CDP / CPRD manager operates under advice from a committee generally composed of members from stakeholder labs</a:t>
            </a:r>
          </a:p>
          <a:p>
            <a:pPr lvl="1"/>
            <a:r>
              <a:rPr lang="en-US" dirty="0"/>
              <a:t>Present committee: MDP G6 plus </a:t>
            </a:r>
            <a:br>
              <a:rPr lang="en-US" dirty="0"/>
            </a:br>
            <a:r>
              <a:rPr lang="en-US" dirty="0"/>
              <a:t>J </a:t>
            </a:r>
            <a:r>
              <a:rPr lang="en-US" dirty="0" err="1"/>
              <a:t>Minervini</a:t>
            </a:r>
            <a:r>
              <a:rPr lang="en-US" dirty="0"/>
              <a:t>, E </a:t>
            </a:r>
            <a:r>
              <a:rPr lang="en-US" dirty="0" err="1"/>
              <a:t>Hellstrom</a:t>
            </a:r>
            <a:endParaRPr lang="en-US" dirty="0"/>
          </a:p>
          <a:p>
            <a:pPr lvl="1"/>
            <a:r>
              <a:rPr lang="en-US" dirty="0"/>
              <a:t>Needs: </a:t>
            </a:r>
            <a:br>
              <a:rPr lang="en-US" dirty="0"/>
            </a:br>
            <a:r>
              <a:rPr lang="en-US" dirty="0"/>
              <a:t>a) balanced MDP representation; </a:t>
            </a:r>
            <a:br>
              <a:rPr lang="en-US" dirty="0"/>
            </a:br>
            <a:r>
              <a:rPr lang="en-US" dirty="0"/>
              <a:t>b) expertise in all conductor aspects; </a:t>
            </a:r>
            <a:br>
              <a:rPr lang="en-US" dirty="0"/>
            </a:br>
            <a:r>
              <a:rPr lang="en-US" dirty="0"/>
              <a:t>c) connections to broader conductor      	activities</a:t>
            </a:r>
          </a:p>
          <a:p>
            <a:pPr lvl="1"/>
            <a:r>
              <a:rPr lang="en-US" dirty="0"/>
              <a:t>Charge: establish and prioritize </a:t>
            </a:r>
            <a:br>
              <a:rPr lang="en-US" dirty="0"/>
            </a:br>
            <a:r>
              <a:rPr lang="en-US" dirty="0"/>
              <a:t>conductors under R&amp;D set-aside</a:t>
            </a:r>
          </a:p>
          <a:p>
            <a:pPr lvl="1"/>
            <a:r>
              <a:rPr lang="en-US" dirty="0"/>
              <a:t>Method: proposals solicited from companies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CDDF3-3F14-6D43-A856-ABBFEDDC3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sp>
        <p:nvSpPr>
          <p:cNvPr id="976" name="TextBox 975"/>
          <p:cNvSpPr txBox="1"/>
          <p:nvPr/>
        </p:nvSpPr>
        <p:spPr>
          <a:xfrm>
            <a:off x="10691446" y="11696078"/>
            <a:ext cx="13614706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Decisions have to be made in full awareness of other activities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2388580" y="6750431"/>
            <a:ext cx="1668613" cy="2043108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FNAL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LBNL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BNL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241075" y="2612015"/>
            <a:ext cx="2305050" cy="1430174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SBIR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STTR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724773" y="5595797"/>
            <a:ext cx="2305050" cy="817241"/>
          </a:xfrm>
          <a:prstGeom prst="roundRect">
            <a:avLst/>
          </a:prstGeom>
          <a:solidFill>
            <a:schemeClr val="accent4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CERN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49254" y="2643700"/>
            <a:ext cx="3601205" cy="1430174"/>
          </a:xfrm>
          <a:prstGeom prst="roundRect">
            <a:avLst/>
          </a:prstGeom>
          <a:solidFill>
            <a:srgbClr val="1F497D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B-OST,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Luvata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,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SuperPower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57919" y="9682403"/>
            <a:ext cx="1907110" cy="817241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CPRD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cxnSp>
        <p:nvCxnSpPr>
          <p:cNvPr id="11" name="Straight Connector 10"/>
          <p:cNvCxnSpPr>
            <a:stCxn id="9" idx="0"/>
            <a:endCxn id="22" idx="2"/>
          </p:cNvCxnSpPr>
          <p:nvPr/>
        </p:nvCxnSpPr>
        <p:spPr>
          <a:xfrm flipV="1">
            <a:off x="18111474" y="4073874"/>
            <a:ext cx="1638383" cy="560852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>
            <a:stCxn id="20" idx="1"/>
            <a:endCxn id="22" idx="2"/>
          </p:cNvCxnSpPr>
          <p:nvPr/>
        </p:nvCxnSpPr>
        <p:spPr>
          <a:xfrm flipH="1" flipV="1">
            <a:off x="19749857" y="4073874"/>
            <a:ext cx="1974916" cy="193054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21" idx="1"/>
            <a:endCxn id="22" idx="2"/>
          </p:cNvCxnSpPr>
          <p:nvPr/>
        </p:nvCxnSpPr>
        <p:spPr>
          <a:xfrm flipH="1" flipV="1">
            <a:off x="19749857" y="4073874"/>
            <a:ext cx="1299169" cy="393520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>
            <a:stCxn id="21" idx="1"/>
            <a:endCxn id="19" idx="2"/>
          </p:cNvCxnSpPr>
          <p:nvPr/>
        </p:nvCxnSpPr>
        <p:spPr>
          <a:xfrm flipH="1" flipV="1">
            <a:off x="16393600" y="4042189"/>
            <a:ext cx="4655426" cy="396688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>
            <a:stCxn id="9" idx="0"/>
            <a:endCxn id="19" idx="2"/>
          </p:cNvCxnSpPr>
          <p:nvPr/>
        </p:nvCxnSpPr>
        <p:spPr>
          <a:xfrm flipH="1" flipV="1">
            <a:off x="16393600" y="4042189"/>
            <a:ext cx="1717874" cy="564021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>
            <a:stCxn id="122" idx="3"/>
            <a:endCxn id="19" idx="2"/>
          </p:cNvCxnSpPr>
          <p:nvPr/>
        </p:nvCxnSpPr>
        <p:spPr>
          <a:xfrm flipV="1">
            <a:off x="14686628" y="4042189"/>
            <a:ext cx="1706972" cy="141444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/>
          <p:cNvCxnSpPr>
            <a:stCxn id="122" idx="3"/>
            <a:endCxn id="22" idx="2"/>
          </p:cNvCxnSpPr>
          <p:nvPr/>
        </p:nvCxnSpPr>
        <p:spPr>
          <a:xfrm flipV="1">
            <a:off x="14686628" y="4073874"/>
            <a:ext cx="5063229" cy="138275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1" name="Straight Connector 960"/>
          <p:cNvCxnSpPr>
            <a:stCxn id="46" idx="3"/>
            <a:endCxn id="20" idx="1"/>
          </p:cNvCxnSpPr>
          <p:nvPr/>
        </p:nvCxnSpPr>
        <p:spPr>
          <a:xfrm flipV="1">
            <a:off x="15668255" y="6004418"/>
            <a:ext cx="6056518" cy="31755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3" name="Straight Connector 962"/>
          <p:cNvCxnSpPr>
            <a:stCxn id="46" idx="3"/>
            <a:endCxn id="19" idx="2"/>
          </p:cNvCxnSpPr>
          <p:nvPr/>
        </p:nvCxnSpPr>
        <p:spPr>
          <a:xfrm flipV="1">
            <a:off x="15668255" y="4042189"/>
            <a:ext cx="725345" cy="513775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>
            <a:stCxn id="21" idx="1"/>
            <a:endCxn id="46" idx="3"/>
          </p:cNvCxnSpPr>
          <p:nvPr/>
        </p:nvCxnSpPr>
        <p:spPr>
          <a:xfrm flipH="1">
            <a:off x="15668255" y="8009077"/>
            <a:ext cx="5380771" cy="117086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5" name="Straight Connector 964"/>
          <p:cNvCxnSpPr>
            <a:stCxn id="46" idx="3"/>
            <a:endCxn id="22" idx="2"/>
          </p:cNvCxnSpPr>
          <p:nvPr/>
        </p:nvCxnSpPr>
        <p:spPr>
          <a:xfrm flipV="1">
            <a:off x="15668255" y="4073874"/>
            <a:ext cx="4081602" cy="510606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/>
          <p:cNvSpPr txBox="1"/>
          <p:nvPr/>
        </p:nvSpPr>
        <p:spPr>
          <a:xfrm rot="4371220">
            <a:off x="16024520" y="5635086"/>
            <a:ext cx="137729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Topic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 rot="17154965">
            <a:off x="18863070" y="5324394"/>
            <a:ext cx="130355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Funds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4330996" y="8771321"/>
            <a:ext cx="1337259" cy="817241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ASC</a:t>
            </a:r>
          </a:p>
        </p:txBody>
      </p:sp>
      <p:cxnSp>
        <p:nvCxnSpPr>
          <p:cNvPr id="983" name="Straight Connector 982"/>
          <p:cNvCxnSpPr>
            <a:stCxn id="45" idx="3"/>
            <a:endCxn id="20" idx="1"/>
          </p:cNvCxnSpPr>
          <p:nvPr/>
        </p:nvCxnSpPr>
        <p:spPr>
          <a:xfrm flipV="1">
            <a:off x="14057193" y="6004418"/>
            <a:ext cx="7667580" cy="176756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5" name="Straight Connector 984"/>
          <p:cNvCxnSpPr>
            <a:stCxn id="45" idx="3"/>
            <a:endCxn id="21" idx="1"/>
          </p:cNvCxnSpPr>
          <p:nvPr/>
        </p:nvCxnSpPr>
        <p:spPr>
          <a:xfrm>
            <a:off x="14057193" y="7771985"/>
            <a:ext cx="6991833" cy="23709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TextBox 121"/>
          <p:cNvSpPr txBox="1"/>
          <p:nvPr/>
        </p:nvSpPr>
        <p:spPr>
          <a:xfrm>
            <a:off x="13490471" y="4810302"/>
            <a:ext cx="1196157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LDRD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ECRA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26" name="Straight Connector 125"/>
          <p:cNvCxnSpPr>
            <a:stCxn id="45" idx="0"/>
            <a:endCxn id="122" idx="2"/>
          </p:cNvCxnSpPr>
          <p:nvPr/>
        </p:nvCxnSpPr>
        <p:spPr>
          <a:xfrm flipV="1">
            <a:off x="13222887" y="6102960"/>
            <a:ext cx="865663" cy="64747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Elbow Connector 73"/>
          <p:cNvCxnSpPr>
            <a:stCxn id="21" idx="2"/>
            <a:endCxn id="9" idx="2"/>
          </p:cNvCxnSpPr>
          <p:nvPr/>
        </p:nvCxnSpPr>
        <p:spPr>
          <a:xfrm rot="5400000">
            <a:off x="19115540" y="7413632"/>
            <a:ext cx="2081947" cy="4090077"/>
          </a:xfrm>
          <a:prstGeom prst="bentConnector3">
            <a:avLst>
              <a:gd name="adj1" fmla="val 110980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Elbow Connector 75"/>
          <p:cNvCxnSpPr>
            <a:stCxn id="20" idx="2"/>
            <a:endCxn id="9" idx="2"/>
          </p:cNvCxnSpPr>
          <p:nvPr/>
        </p:nvCxnSpPr>
        <p:spPr>
          <a:xfrm rot="5400000">
            <a:off x="18451083" y="6073429"/>
            <a:ext cx="4086606" cy="4765824"/>
          </a:xfrm>
          <a:prstGeom prst="bentConnector3">
            <a:avLst>
              <a:gd name="adj1" fmla="val 105594"/>
            </a:avLst>
          </a:prstGeom>
          <a:noFill/>
          <a:ln w="25400" cap="flat">
            <a:solidFill>
              <a:srgbClr val="FF0000"/>
            </a:solidFill>
            <a:prstDash val="dash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/>
          <p:cNvSpPr/>
          <p:nvPr/>
        </p:nvSpPr>
        <p:spPr>
          <a:xfrm>
            <a:off x="21049026" y="7600456"/>
            <a:ext cx="2305050" cy="817241"/>
          </a:xfrm>
          <a:prstGeom prst="roundRect">
            <a:avLst/>
          </a:prstGeom>
          <a:solidFill>
            <a:schemeClr val="accent4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Fusion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cxnSp>
        <p:nvCxnSpPr>
          <p:cNvPr id="92" name="Elbow Connector 91"/>
          <p:cNvCxnSpPr>
            <a:stCxn id="46" idx="2"/>
            <a:endCxn id="9" idx="2"/>
          </p:cNvCxnSpPr>
          <p:nvPr/>
        </p:nvCxnSpPr>
        <p:spPr>
          <a:xfrm rot="16200000" flipH="1">
            <a:off x="16100009" y="8488179"/>
            <a:ext cx="911082" cy="3111848"/>
          </a:xfrm>
          <a:prstGeom prst="bentConnector3">
            <a:avLst>
              <a:gd name="adj1" fmla="val 125091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Elbow Connector 98"/>
          <p:cNvCxnSpPr>
            <a:stCxn id="45" idx="2"/>
            <a:endCxn id="9" idx="2"/>
          </p:cNvCxnSpPr>
          <p:nvPr/>
        </p:nvCxnSpPr>
        <p:spPr>
          <a:xfrm rot="16200000" flipH="1">
            <a:off x="14814128" y="7202297"/>
            <a:ext cx="1706105" cy="4888587"/>
          </a:xfrm>
          <a:prstGeom prst="bentConnector3">
            <a:avLst>
              <a:gd name="adj1" fmla="val 113399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7" name="Straight Connector 1026"/>
          <p:cNvCxnSpPr>
            <a:stCxn id="45" idx="3"/>
            <a:endCxn id="19" idx="2"/>
          </p:cNvCxnSpPr>
          <p:nvPr/>
        </p:nvCxnSpPr>
        <p:spPr>
          <a:xfrm flipV="1">
            <a:off x="14057193" y="4042189"/>
            <a:ext cx="2336407" cy="372979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8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Threats and Opportunities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974477" cy="90519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Opportunity</a:t>
            </a:r>
            <a:r>
              <a:rPr lang="en-US" dirty="0"/>
              <a:t>: 30% to 100% more pinning at high field, maybe also tolerant of training</a:t>
            </a:r>
          </a:p>
          <a:p>
            <a:pPr lvl="1"/>
            <a:r>
              <a:rPr lang="en-US" dirty="0"/>
              <a:t>The microstructures for both oxide particle doped material and </a:t>
            </a:r>
            <a:r>
              <a:rPr lang="en-US" dirty="0" err="1"/>
              <a:t>Hf</a:t>
            </a:r>
            <a:r>
              <a:rPr lang="en-US" dirty="0"/>
              <a:t> grain-refined material are different than that of the present RRP baseline; these are gains rooted at the fundamental level for flux pinning</a:t>
            </a:r>
          </a:p>
          <a:p>
            <a:r>
              <a:rPr lang="en-US" dirty="0">
                <a:solidFill>
                  <a:srgbClr val="C00000"/>
                </a:solidFill>
              </a:rPr>
              <a:t>Threat</a:t>
            </a:r>
            <a:r>
              <a:rPr lang="en-US" dirty="0"/>
              <a:t>: HTS</a:t>
            </a:r>
          </a:p>
          <a:p>
            <a:pPr lvl="1"/>
            <a:r>
              <a:rPr lang="en-US" dirty="0"/>
              <a:t>Is there enough time and resources to develop alloys and manufacturing processes before HTS steals the show?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36" y="2842055"/>
            <a:ext cx="8934378" cy="4246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136" y="2911637"/>
            <a:ext cx="4299231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4218" y="8013877"/>
            <a:ext cx="9211501" cy="3545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15523" y="7792361"/>
            <a:ext cx="1430196" cy="3693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0" rIns="91438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X Xu 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et al.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4554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evron 28"/>
          <p:cNvSpPr/>
          <p:nvPr/>
        </p:nvSpPr>
        <p:spPr>
          <a:xfrm>
            <a:off x="15174770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half billets – optimized </a:t>
            </a:r>
          </a:p>
        </p:txBody>
      </p:sp>
      <p:sp>
        <p:nvSpPr>
          <p:cNvPr id="28" name="Chevron 27"/>
          <p:cNvSpPr/>
          <p:nvPr/>
        </p:nvSpPr>
        <p:spPr>
          <a:xfrm>
            <a:off x="11582184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half billets</a:t>
            </a:r>
          </a:p>
        </p:txBody>
      </p:sp>
      <p:sp>
        <p:nvSpPr>
          <p:cNvPr id="27" name="Chevron 26"/>
          <p:cNvSpPr/>
          <p:nvPr/>
        </p:nvSpPr>
        <p:spPr>
          <a:xfrm>
            <a:off x="7989598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kg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Industrial pilot –  CPRD?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397012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 kg</a:t>
            </a:r>
            <a:endParaRPr lang="en-US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University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&amp;</a:t>
            </a:r>
            <a:r>
              <a:rPr lang="en-US" dirty="0">
                <a:solidFill>
                  <a:srgbClr val="000000"/>
                </a:solidFill>
              </a:rPr>
              <a:t> ECRA</a:t>
            </a:r>
            <a:endParaRPr kumimoji="0" lang="en-US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Roadmap: APC and High-</a:t>
            </a:r>
            <a:r>
              <a:rPr lang="en-US" dirty="0" err="1"/>
              <a:t>Cp</a:t>
            </a:r>
            <a:r>
              <a:rPr lang="en-US" dirty="0"/>
              <a:t> development </a:t>
            </a:r>
            <a:br>
              <a:rPr lang="en-US" dirty="0"/>
            </a:br>
            <a:r>
              <a:rPr lang="en-US" dirty="0"/>
              <a:t>Both RRP and PIT designs are possible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893185"/>
          </a:xfrm>
        </p:spPr>
        <p:txBody>
          <a:bodyPr/>
          <a:lstStyle/>
          <a:p>
            <a:r>
              <a:rPr lang="en-US" dirty="0"/>
              <a:t>The same general timeline applies to </a:t>
            </a:r>
            <a:r>
              <a:rPr lang="en-US" dirty="0" err="1"/>
              <a:t>Zr</a:t>
            </a:r>
            <a:r>
              <a:rPr lang="en-US" dirty="0"/>
              <a:t>, Ta-</a:t>
            </a:r>
            <a:r>
              <a:rPr lang="en-US" dirty="0" err="1"/>
              <a:t>Hf</a:t>
            </a:r>
            <a:r>
              <a:rPr lang="en-US" dirty="0"/>
              <a:t>, and high-</a:t>
            </a:r>
            <a:r>
              <a:rPr lang="en-US" dirty="0" err="1"/>
              <a:t>Cp</a:t>
            </a:r>
            <a:r>
              <a:rPr lang="en-US" dirty="0"/>
              <a:t> conductors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CPRD Roadmap for International Review of MDP - 4 Dec 2019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38700" y="2612015"/>
            <a:ext cx="1257300" cy="9747145"/>
            <a:chOff x="4838700" y="2612015"/>
            <a:chExt cx="1257300" cy="974714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96300" y="2612015"/>
            <a:ext cx="1257300" cy="9747145"/>
            <a:chOff x="4838700" y="2612015"/>
            <a:chExt cx="1257300" cy="974714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53900" y="2612015"/>
            <a:ext cx="1257300" cy="9747145"/>
            <a:chOff x="4838700" y="2612015"/>
            <a:chExt cx="1257300" cy="974714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811500" y="2612015"/>
            <a:ext cx="1257300" cy="9747145"/>
            <a:chOff x="4838700" y="2612015"/>
            <a:chExt cx="1257300" cy="974714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Box 17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469100" y="2612015"/>
            <a:ext cx="1257300" cy="9747145"/>
            <a:chOff x="4838700" y="2612015"/>
            <a:chExt cx="1257300" cy="974714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TextBox 20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65780" y="7393369"/>
            <a:ext cx="4488725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alloys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Demonstrate</a:t>
            </a:r>
            <a:r>
              <a:rPr lang="en-US" dirty="0"/>
              <a:t> ductility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Demonstrate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reactions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Small</a:t>
            </a:r>
            <a:r>
              <a:rPr lang="en-US" dirty="0"/>
              <a:t> restacks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67743" y="8424029"/>
            <a:ext cx="3005947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Alloy studies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HT studies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Cabling studies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73533" y="9424692"/>
            <a:ext cx="214673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First coils?</a:t>
            </a:r>
          </a:p>
        </p:txBody>
      </p:sp>
      <p:sp>
        <p:nvSpPr>
          <p:cNvPr id="32" name="Bent-Up Arrow 31"/>
          <p:cNvSpPr/>
          <p:nvPr/>
        </p:nvSpPr>
        <p:spPr>
          <a:xfrm rot="5400000">
            <a:off x="14115916" y="6788474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36253" y="8449705"/>
            <a:ext cx="3207925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40 kg conductor</a:t>
            </a:r>
          </a:p>
        </p:txBody>
      </p:sp>
      <p:sp>
        <p:nvSpPr>
          <p:cNvPr id="34" name="Bent-Up Arrow 33"/>
          <p:cNvSpPr/>
          <p:nvPr/>
        </p:nvSpPr>
        <p:spPr>
          <a:xfrm rot="5400000">
            <a:off x="17883640" y="6788474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03977" y="8449705"/>
            <a:ext cx="3207925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40 kg conductor</a:t>
            </a:r>
          </a:p>
        </p:txBody>
      </p:sp>
      <p:sp>
        <p:nvSpPr>
          <p:cNvPr id="36" name="Bent-Up Arrow 35"/>
          <p:cNvSpPr/>
          <p:nvPr/>
        </p:nvSpPr>
        <p:spPr>
          <a:xfrm rot="5400000">
            <a:off x="10655875" y="6764583"/>
            <a:ext cx="829626" cy="699278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98288" y="7554084"/>
            <a:ext cx="2154753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Conductor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334499" y="10397947"/>
            <a:ext cx="13179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could become the curator of new alloys until stable production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596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2" grpId="0" animBg="1"/>
    </p:bld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16819</TotalTime>
  <Words>2625</Words>
  <Application>Microsoft Macintosh PowerPoint</Application>
  <PresentationFormat>Custom</PresentationFormat>
  <Paragraphs>294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ATAP No Footer</vt:lpstr>
      <vt:lpstr>PowerPoint Presentation</vt:lpstr>
      <vt:lpstr>Mission statement for CPRD</vt:lpstr>
      <vt:lpstr>Status: 27 Aug 2018 Summary to MDP-TAC</vt:lpstr>
      <vt:lpstr>TAC and Steering Group Recommendations for CPRD And considerations for implementing recommendations</vt:lpstr>
      <vt:lpstr>Conductor Procurement and R&amp;D thresholds</vt:lpstr>
      <vt:lpstr>Challenges for the CPRD Roadmap for the next 5 years</vt:lpstr>
      <vt:lpstr>CPRD Management &amp; Advisory Committee</vt:lpstr>
      <vt:lpstr>Nb3Sn Threats and Opportunities </vt:lpstr>
      <vt:lpstr>Nb3Sn Roadmap: APC and High-Cp development  Both RRP and PIT designs are possible</vt:lpstr>
      <vt:lpstr>Goal: flexible options for Nb3Sn Not necessary to continue any present path</vt:lpstr>
      <vt:lpstr>Bi-2212: Get conductor into magnets</vt:lpstr>
      <vt:lpstr>Bi-2212: path toward stable, consistent magnet conductor </vt:lpstr>
      <vt:lpstr>REBCO – mostly conductor on round core (CORC), also symmetric tape round wire (STAR), possibly others…</vt:lpstr>
      <vt:lpstr>REBCO – mostly conductor on round core (CORC), also symmetric tape round wire (STAR), possibly others…</vt:lpstr>
      <vt:lpstr>REBCO – Roadmap</vt:lpstr>
      <vt:lpstr>Having a conductor inventory also facilitates conductor-level and cable-level investigations (which advise next advances in conductor)</vt:lpstr>
      <vt:lpstr>Cost reduction comes with magnet pull</vt:lpstr>
      <vt:lpstr>CPRD “standard” funding scenario</vt:lpstr>
      <vt:lpstr>Go Big</vt:lpstr>
      <vt:lpstr>Go Bigger and Longer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Cooley</dc:creator>
  <cp:lastModifiedBy>Soren Prestemon</cp:lastModifiedBy>
  <cp:revision>152</cp:revision>
  <dcterms:modified xsi:type="dcterms:W3CDTF">2019-12-11T18:55:46Z</dcterms:modified>
</cp:coreProperties>
</file>