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9" r:id="rId7"/>
    <p:sldId id="261" r:id="rId8"/>
    <p:sldId id="268" r:id="rId9"/>
    <p:sldId id="262" r:id="rId10"/>
    <p:sldId id="263" r:id="rId11"/>
    <p:sldId id="264" r:id="rId12"/>
    <p:sldId id="271" r:id="rId13"/>
    <p:sldId id="265" r:id="rId14"/>
    <p:sldId id="266" r:id="rId15"/>
    <p:sldId id="267"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60"/>
  </p:normalViewPr>
  <p:slideViewPr>
    <p:cSldViewPr snapToGrid="0">
      <p:cViewPr varScale="1">
        <p:scale>
          <a:sx n="59" d="100"/>
          <a:sy n="59" d="100"/>
        </p:scale>
        <p:origin x="1407" y="3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DBB25B6-A365-453F-BCAD-09691673964F}"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255B6-FA99-4FA4-8D36-0C4F6433983C}" type="slidenum">
              <a:rPr lang="en-US" smtClean="0"/>
              <a:t>‹#›</a:t>
            </a:fld>
            <a:endParaRPr lang="en-US"/>
          </a:p>
        </p:txBody>
      </p:sp>
    </p:spTree>
    <p:extLst>
      <p:ext uri="{BB962C8B-B14F-4D97-AF65-F5344CB8AC3E}">
        <p14:creationId xmlns:p14="http://schemas.microsoft.com/office/powerpoint/2010/main" val="2663041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BB25B6-A365-453F-BCAD-09691673964F}"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255B6-FA99-4FA4-8D36-0C4F6433983C}" type="slidenum">
              <a:rPr lang="en-US" smtClean="0"/>
              <a:t>‹#›</a:t>
            </a:fld>
            <a:endParaRPr lang="en-US"/>
          </a:p>
        </p:txBody>
      </p:sp>
    </p:spTree>
    <p:extLst>
      <p:ext uri="{BB962C8B-B14F-4D97-AF65-F5344CB8AC3E}">
        <p14:creationId xmlns:p14="http://schemas.microsoft.com/office/powerpoint/2010/main" val="2330626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BB25B6-A365-453F-BCAD-09691673964F}"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255B6-FA99-4FA4-8D36-0C4F6433983C}" type="slidenum">
              <a:rPr lang="en-US" smtClean="0"/>
              <a:t>‹#›</a:t>
            </a:fld>
            <a:endParaRPr lang="en-US"/>
          </a:p>
        </p:txBody>
      </p:sp>
    </p:spTree>
    <p:extLst>
      <p:ext uri="{BB962C8B-B14F-4D97-AF65-F5344CB8AC3E}">
        <p14:creationId xmlns:p14="http://schemas.microsoft.com/office/powerpoint/2010/main" val="1617005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BB25B6-A365-453F-BCAD-09691673964F}"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255B6-FA99-4FA4-8D36-0C4F6433983C}" type="slidenum">
              <a:rPr lang="en-US" smtClean="0"/>
              <a:t>‹#›</a:t>
            </a:fld>
            <a:endParaRPr lang="en-US"/>
          </a:p>
        </p:txBody>
      </p:sp>
    </p:spTree>
    <p:extLst>
      <p:ext uri="{BB962C8B-B14F-4D97-AF65-F5344CB8AC3E}">
        <p14:creationId xmlns:p14="http://schemas.microsoft.com/office/powerpoint/2010/main" val="1788959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BB25B6-A365-453F-BCAD-09691673964F}"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255B6-FA99-4FA4-8D36-0C4F6433983C}" type="slidenum">
              <a:rPr lang="en-US" smtClean="0"/>
              <a:t>‹#›</a:t>
            </a:fld>
            <a:endParaRPr lang="en-US"/>
          </a:p>
        </p:txBody>
      </p:sp>
    </p:spTree>
    <p:extLst>
      <p:ext uri="{BB962C8B-B14F-4D97-AF65-F5344CB8AC3E}">
        <p14:creationId xmlns:p14="http://schemas.microsoft.com/office/powerpoint/2010/main" val="738767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BB25B6-A365-453F-BCAD-09691673964F}" type="datetimeFigureOut">
              <a:rPr lang="en-US" smtClean="0"/>
              <a:t>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5255B6-FA99-4FA4-8D36-0C4F6433983C}" type="slidenum">
              <a:rPr lang="en-US" smtClean="0"/>
              <a:t>‹#›</a:t>
            </a:fld>
            <a:endParaRPr lang="en-US"/>
          </a:p>
        </p:txBody>
      </p:sp>
    </p:spTree>
    <p:extLst>
      <p:ext uri="{BB962C8B-B14F-4D97-AF65-F5344CB8AC3E}">
        <p14:creationId xmlns:p14="http://schemas.microsoft.com/office/powerpoint/2010/main" val="4237531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DBB25B6-A365-453F-BCAD-09691673964F}" type="datetimeFigureOut">
              <a:rPr lang="en-US" smtClean="0"/>
              <a:t>12/6/2019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5255B6-FA99-4FA4-8D36-0C4F6433983C}" type="slidenum">
              <a:rPr lang="en-US" smtClean="0"/>
              <a:t>‹#›</a:t>
            </a:fld>
            <a:endParaRPr lang="en-US"/>
          </a:p>
        </p:txBody>
      </p:sp>
    </p:spTree>
    <p:extLst>
      <p:ext uri="{BB962C8B-B14F-4D97-AF65-F5344CB8AC3E}">
        <p14:creationId xmlns:p14="http://schemas.microsoft.com/office/powerpoint/2010/main" val="3271689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DBB25B6-A365-453F-BCAD-09691673964F}" type="datetimeFigureOut">
              <a:rPr lang="en-US" smtClean="0"/>
              <a:t>12/6/2019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5255B6-FA99-4FA4-8D36-0C4F6433983C}" type="slidenum">
              <a:rPr lang="en-US" smtClean="0"/>
              <a:t>‹#›</a:t>
            </a:fld>
            <a:endParaRPr lang="en-US"/>
          </a:p>
        </p:txBody>
      </p:sp>
    </p:spTree>
    <p:extLst>
      <p:ext uri="{BB962C8B-B14F-4D97-AF65-F5344CB8AC3E}">
        <p14:creationId xmlns:p14="http://schemas.microsoft.com/office/powerpoint/2010/main" val="3867884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BB25B6-A365-453F-BCAD-09691673964F}" type="datetimeFigureOut">
              <a:rPr lang="en-US" smtClean="0"/>
              <a:t>12/6/2019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5255B6-FA99-4FA4-8D36-0C4F6433983C}" type="slidenum">
              <a:rPr lang="en-US" smtClean="0"/>
              <a:t>‹#›</a:t>
            </a:fld>
            <a:endParaRPr lang="en-US"/>
          </a:p>
        </p:txBody>
      </p:sp>
    </p:spTree>
    <p:extLst>
      <p:ext uri="{BB962C8B-B14F-4D97-AF65-F5344CB8AC3E}">
        <p14:creationId xmlns:p14="http://schemas.microsoft.com/office/powerpoint/2010/main" val="3712767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DBB25B6-A365-453F-BCAD-09691673964F}" type="datetimeFigureOut">
              <a:rPr lang="en-US" smtClean="0"/>
              <a:t>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5255B6-FA99-4FA4-8D36-0C4F6433983C}" type="slidenum">
              <a:rPr lang="en-US" smtClean="0"/>
              <a:t>‹#›</a:t>
            </a:fld>
            <a:endParaRPr lang="en-US"/>
          </a:p>
        </p:txBody>
      </p:sp>
    </p:spTree>
    <p:extLst>
      <p:ext uri="{BB962C8B-B14F-4D97-AF65-F5344CB8AC3E}">
        <p14:creationId xmlns:p14="http://schemas.microsoft.com/office/powerpoint/2010/main" val="229155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DBB25B6-A365-453F-BCAD-09691673964F}" type="datetimeFigureOut">
              <a:rPr lang="en-US" smtClean="0"/>
              <a:t>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5255B6-FA99-4FA4-8D36-0C4F6433983C}" type="slidenum">
              <a:rPr lang="en-US" smtClean="0"/>
              <a:t>‹#›</a:t>
            </a:fld>
            <a:endParaRPr lang="en-US"/>
          </a:p>
        </p:txBody>
      </p:sp>
    </p:spTree>
    <p:extLst>
      <p:ext uri="{BB962C8B-B14F-4D97-AF65-F5344CB8AC3E}">
        <p14:creationId xmlns:p14="http://schemas.microsoft.com/office/powerpoint/2010/main" val="3270775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BB25B6-A365-453F-BCAD-09691673964F}" type="datetimeFigureOut">
              <a:rPr lang="en-US" smtClean="0"/>
              <a:t>12/6/2019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5255B6-FA99-4FA4-8D36-0C4F6433983C}" type="slidenum">
              <a:rPr lang="en-US" smtClean="0"/>
              <a:t>‹#›</a:t>
            </a:fld>
            <a:endParaRPr lang="en-US"/>
          </a:p>
        </p:txBody>
      </p:sp>
    </p:spTree>
    <p:extLst>
      <p:ext uri="{BB962C8B-B14F-4D97-AF65-F5344CB8AC3E}">
        <p14:creationId xmlns:p14="http://schemas.microsoft.com/office/powerpoint/2010/main" val="7069048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5CFB0-1508-4A46-AFE8-874F8D9975B3}"/>
              </a:ext>
            </a:extLst>
          </p:cNvPr>
          <p:cNvSpPr>
            <a:spLocks noGrp="1"/>
          </p:cNvSpPr>
          <p:nvPr>
            <p:ph type="ctrTitle"/>
          </p:nvPr>
        </p:nvSpPr>
        <p:spPr/>
        <p:txBody>
          <a:bodyPr>
            <a:normAutofit fontScale="90000"/>
          </a:bodyPr>
          <a:lstStyle/>
          <a:p>
            <a:r>
              <a:rPr lang="en-US" dirty="0"/>
              <a:t>DOE GARD Review of the U.S. Magnet Development Program</a:t>
            </a:r>
          </a:p>
        </p:txBody>
      </p:sp>
      <p:sp>
        <p:nvSpPr>
          <p:cNvPr id="3" name="Subtitle 2">
            <a:extLst>
              <a:ext uri="{FF2B5EF4-FFF2-40B4-BE49-F238E27FC236}">
                <a16:creationId xmlns:a16="http://schemas.microsoft.com/office/drawing/2014/main" id="{4611C63B-08A4-44B0-BCBE-DE85CE833125}"/>
              </a:ext>
            </a:extLst>
          </p:cNvPr>
          <p:cNvSpPr>
            <a:spLocks noGrp="1"/>
          </p:cNvSpPr>
          <p:nvPr>
            <p:ph type="subTitle" idx="1"/>
          </p:nvPr>
        </p:nvSpPr>
        <p:spPr/>
        <p:txBody>
          <a:bodyPr>
            <a:normAutofit fontScale="70000" lnSpcReduction="20000"/>
          </a:bodyPr>
          <a:lstStyle/>
          <a:p>
            <a:r>
              <a:rPr lang="en-US" dirty="0"/>
              <a:t>Review Closeout</a:t>
            </a:r>
          </a:p>
          <a:p>
            <a:r>
              <a:rPr lang="en-US" dirty="0"/>
              <a:t>Summary of Preliminary Findings and Comments</a:t>
            </a:r>
          </a:p>
          <a:p>
            <a:endParaRPr lang="en-US" dirty="0"/>
          </a:p>
          <a:p>
            <a:r>
              <a:rPr lang="en-US" dirty="0"/>
              <a:t>Review Committee:  </a:t>
            </a:r>
          </a:p>
          <a:p>
            <a:r>
              <a:rPr lang="en-US" dirty="0"/>
              <a:t>Ruben Fair (</a:t>
            </a:r>
            <a:r>
              <a:rPr lang="en-US" dirty="0" err="1"/>
              <a:t>Jlab</a:t>
            </a:r>
            <a:r>
              <a:rPr lang="en-US" dirty="0"/>
              <a:t>) Andy Lankford (UCI, Chair), Pierre Vedrine (CEA </a:t>
            </a:r>
            <a:r>
              <a:rPr lang="en-US" dirty="0" err="1"/>
              <a:t>Saclay</a:t>
            </a:r>
            <a:r>
              <a:rPr lang="en-US" dirty="0"/>
              <a:t>)</a:t>
            </a:r>
          </a:p>
        </p:txBody>
      </p:sp>
    </p:spTree>
    <p:extLst>
      <p:ext uri="{BB962C8B-B14F-4D97-AF65-F5344CB8AC3E}">
        <p14:creationId xmlns:p14="http://schemas.microsoft.com/office/powerpoint/2010/main" val="3715192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0B18E-602F-4257-9194-18E5B2ED59B8}"/>
              </a:ext>
            </a:extLst>
          </p:cNvPr>
          <p:cNvSpPr>
            <a:spLocks noGrp="1"/>
          </p:cNvSpPr>
          <p:nvPr>
            <p:ph type="title"/>
          </p:nvPr>
        </p:nvSpPr>
        <p:spPr>
          <a:xfrm>
            <a:off x="628650" y="365126"/>
            <a:ext cx="7886700" cy="511437"/>
          </a:xfrm>
        </p:spPr>
        <p:txBody>
          <a:bodyPr>
            <a:noAutofit/>
          </a:bodyPr>
          <a:lstStyle/>
          <a:p>
            <a:pPr algn="ctr"/>
            <a:r>
              <a:rPr lang="en-US" sz="3200" b="1" dirty="0">
                <a:solidFill>
                  <a:srgbClr val="FF0000"/>
                </a:solidFill>
              </a:rPr>
              <a:t>Strategic Planning</a:t>
            </a:r>
          </a:p>
        </p:txBody>
      </p:sp>
      <p:sp>
        <p:nvSpPr>
          <p:cNvPr id="3" name="TextBox 2">
            <a:extLst>
              <a:ext uri="{FF2B5EF4-FFF2-40B4-BE49-F238E27FC236}">
                <a16:creationId xmlns:a16="http://schemas.microsoft.com/office/drawing/2014/main" id="{DC9E7729-0C4B-4454-AD9B-A1ABC791975D}"/>
              </a:ext>
            </a:extLst>
          </p:cNvPr>
          <p:cNvSpPr txBox="1"/>
          <p:nvPr/>
        </p:nvSpPr>
        <p:spPr>
          <a:xfrm>
            <a:off x="605396" y="1000288"/>
            <a:ext cx="7933208" cy="5940088"/>
          </a:xfrm>
          <a:prstGeom prst="rect">
            <a:avLst/>
          </a:prstGeom>
          <a:noFill/>
        </p:spPr>
        <p:txBody>
          <a:bodyPr wrap="square" rtlCol="0">
            <a:spAutoFit/>
          </a:bodyPr>
          <a:lstStyle/>
          <a:p>
            <a:r>
              <a:rPr lang="en-US" sz="2000" b="1" i="1" dirty="0"/>
              <a:t>Some further comments:</a:t>
            </a:r>
            <a:endParaRPr lang="en-US" sz="2000" b="1" dirty="0"/>
          </a:p>
          <a:p>
            <a:pPr marL="285750" indent="-285750">
              <a:buFont typeface="Arial" panose="020B0604020202020204" pitchFamily="34" charset="0"/>
              <a:buChar char="•"/>
            </a:pPr>
            <a:r>
              <a:rPr lang="en-US" i="1" dirty="0"/>
              <a:t>The long-range and ambitious goals of MDP are appropriate to the GARD program.</a:t>
            </a:r>
          </a:p>
          <a:p>
            <a:pPr marL="285750" indent="-285750">
              <a:buFont typeface="Arial" panose="020B0604020202020204" pitchFamily="34" charset="0"/>
              <a:buChar char="•"/>
            </a:pPr>
            <a:r>
              <a:rPr lang="en-US" i="1" dirty="0"/>
              <a:t>The 4-5 year time horizon of the roadmap is appropriate.</a:t>
            </a:r>
          </a:p>
          <a:p>
            <a:pPr marL="742950" lvl="1" indent="-285750">
              <a:buFont typeface="Arial" panose="020B0604020202020204" pitchFamily="34" charset="0"/>
              <a:buChar char="•"/>
            </a:pPr>
            <a:r>
              <a:rPr lang="en-US" i="1" dirty="0"/>
              <a:t>MDP should also maintain the long-term vision laid out in its program goals and its list of 10 driving questions.</a:t>
            </a:r>
          </a:p>
          <a:p>
            <a:pPr marL="285750" indent="-285750">
              <a:buFont typeface="Arial" panose="020B0604020202020204" pitchFamily="34" charset="0"/>
              <a:buChar char="•"/>
            </a:pPr>
            <a:r>
              <a:rPr lang="en-US" i="1" dirty="0"/>
              <a:t>At this point, maintaining LTS &amp; HTS parallel R&amp;D paths is critically important.</a:t>
            </a:r>
          </a:p>
          <a:p>
            <a:pPr marL="742950" lvl="1" indent="-285750">
              <a:buFont typeface="Arial" panose="020B0604020202020204" pitchFamily="34" charset="0"/>
              <a:buChar char="•"/>
            </a:pPr>
            <a:r>
              <a:rPr lang="en-US" i="1" dirty="0"/>
              <a:t>We do not know the optimum solution within the multiparameter space. It is premature to choose a preferred path.</a:t>
            </a:r>
          </a:p>
          <a:p>
            <a:pPr marL="742950" lvl="1" indent="-285750">
              <a:buFont typeface="Arial" panose="020B0604020202020204" pitchFamily="34" charset="0"/>
              <a:buChar char="•"/>
            </a:pPr>
            <a:r>
              <a:rPr lang="en-US" i="1" dirty="0"/>
              <a:t>Pursuing LTS and HTS R&amp;D in parallel is within MDP capabilities. </a:t>
            </a:r>
          </a:p>
          <a:p>
            <a:pPr marL="285750" indent="-285750">
              <a:buFont typeface="Arial" panose="020B0604020202020204" pitchFamily="34" charset="0"/>
              <a:buChar char="•"/>
            </a:pPr>
            <a:r>
              <a:rPr lang="en-US" i="1" dirty="0"/>
              <a:t>It appears that the roadmap is missing an R&amp;D line on measuring mechanical properties of cables and coils in order to better understand these issues.</a:t>
            </a:r>
          </a:p>
          <a:p>
            <a:pPr marL="285750" indent="-285750">
              <a:buFont typeface="Arial" panose="020B0604020202020204" pitchFamily="34" charset="0"/>
              <a:buChar char="•"/>
            </a:pPr>
            <a:r>
              <a:rPr lang="en-US" i="1" dirty="0"/>
              <a:t>The committee encourages MDP to continue to feedback their test results into their modeling and to continue to share their modeling with the rest of the community.</a:t>
            </a:r>
          </a:p>
          <a:p>
            <a:pPr marL="285750" indent="-285750">
              <a:buFont typeface="Arial" panose="020B0604020202020204" pitchFamily="34" charset="0"/>
              <a:buChar char="•"/>
            </a:pPr>
            <a:r>
              <a:rPr lang="en-US" i="1" dirty="0"/>
              <a:t>How the many R&amp;D threads come together to inform future steps is not made clear in the roadmap.</a:t>
            </a:r>
          </a:p>
          <a:p>
            <a:pPr marL="285750" indent="-285750">
              <a:buFont typeface="Arial" panose="020B0604020202020204" pitchFamily="34" charset="0"/>
              <a:buChar char="•"/>
            </a:pPr>
            <a:r>
              <a:rPr lang="en-US" i="1" dirty="0"/>
              <a:t>The international context in which MDP exists is likely to become somewhat better defined by the report of the European Strategy for Particle Physics Update in early 2020.</a:t>
            </a:r>
          </a:p>
          <a:p>
            <a:pPr marL="742950"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3524049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0B18E-602F-4257-9194-18E5B2ED59B8}"/>
              </a:ext>
            </a:extLst>
          </p:cNvPr>
          <p:cNvSpPr>
            <a:spLocks noGrp="1"/>
          </p:cNvSpPr>
          <p:nvPr>
            <p:ph type="title"/>
          </p:nvPr>
        </p:nvSpPr>
        <p:spPr>
          <a:xfrm>
            <a:off x="628650" y="365126"/>
            <a:ext cx="7886700" cy="511437"/>
          </a:xfrm>
        </p:spPr>
        <p:txBody>
          <a:bodyPr>
            <a:noAutofit/>
          </a:bodyPr>
          <a:lstStyle/>
          <a:p>
            <a:pPr algn="ctr"/>
            <a:r>
              <a:rPr lang="en-US" sz="3200" b="1" dirty="0">
                <a:solidFill>
                  <a:srgbClr val="FF0000"/>
                </a:solidFill>
              </a:rPr>
              <a:t>Strategic Planning</a:t>
            </a:r>
          </a:p>
        </p:txBody>
      </p:sp>
      <p:sp>
        <p:nvSpPr>
          <p:cNvPr id="3" name="TextBox 2">
            <a:extLst>
              <a:ext uri="{FF2B5EF4-FFF2-40B4-BE49-F238E27FC236}">
                <a16:creationId xmlns:a16="http://schemas.microsoft.com/office/drawing/2014/main" id="{DC9E7729-0C4B-4454-AD9B-A1ABC791975D}"/>
              </a:ext>
            </a:extLst>
          </p:cNvPr>
          <p:cNvSpPr txBox="1"/>
          <p:nvPr/>
        </p:nvSpPr>
        <p:spPr>
          <a:xfrm>
            <a:off x="605396" y="1154036"/>
            <a:ext cx="7933208" cy="5109091"/>
          </a:xfrm>
          <a:prstGeom prst="rect">
            <a:avLst/>
          </a:prstGeom>
          <a:noFill/>
        </p:spPr>
        <p:txBody>
          <a:bodyPr wrap="square" rtlCol="0">
            <a:spAutoFit/>
          </a:bodyPr>
          <a:lstStyle/>
          <a:p>
            <a:r>
              <a:rPr lang="en-US" sz="2000" b="1" i="1" dirty="0"/>
              <a:t>Some more further comments:</a:t>
            </a:r>
            <a:endParaRPr lang="en-US" sz="2000" b="1" dirty="0"/>
          </a:p>
          <a:p>
            <a:pPr marL="285750" indent="-285750">
              <a:buFont typeface="Arial" panose="020B0604020202020204" pitchFamily="34" charset="0"/>
              <a:buChar char="•"/>
            </a:pPr>
            <a:r>
              <a:rPr lang="en-US" i="1" dirty="0"/>
              <a:t>Collaborative work with CERN on development of test facilities is a positive development, particularly because the High-Field Vertical Magnet Test Facility is much needed by MDP. MDP should work closely with CERN in designing and realizing this facility.</a:t>
            </a:r>
            <a:endParaRPr lang="en-US" dirty="0"/>
          </a:p>
          <a:p>
            <a:pPr marL="285750" indent="-285750">
              <a:buFont typeface="Arial" panose="020B0604020202020204" pitchFamily="34" charset="0"/>
              <a:buChar char="•"/>
            </a:pPr>
            <a:r>
              <a:rPr lang="en-US" i="1" dirty="0"/>
              <a:t>In its planning, MDP considers how to leverage, particularly in the conductor area, R&amp;D in other fields and for other applications. Recent collaboration with FES has provided the opportunity for a much needed high-field vertical test facility. </a:t>
            </a:r>
            <a:endParaRPr lang="en-US" dirty="0"/>
          </a:p>
          <a:p>
            <a:pPr marL="285750" indent="-285750">
              <a:buFont typeface="Arial" panose="020B0604020202020204" pitchFamily="34" charset="0"/>
              <a:buChar char="•"/>
            </a:pPr>
            <a:r>
              <a:rPr lang="en-US" i="1" dirty="0"/>
              <a:t>The strategic plan reflects thoughtful consideration of existing infrastructure and expertise. Moreover, the strategic plan does not restrict itself to R&amp;D activities for which there is existing expertise. Rather it includes priority R&amp;D activities that demand development of important new expertise.</a:t>
            </a:r>
            <a:endParaRPr lang="en-US" dirty="0"/>
          </a:p>
          <a:p>
            <a:pPr marL="285750" indent="-285750">
              <a:buFont typeface="Arial" panose="020B0604020202020204" pitchFamily="34" charset="0"/>
              <a:buChar char="•"/>
            </a:pPr>
            <a:r>
              <a:rPr lang="en-US" i="1" dirty="0"/>
              <a:t>The R&amp;D activities called for in the draft MDP strategic plan, are more complementary to international activities and plans than they are duplicative. </a:t>
            </a:r>
          </a:p>
          <a:p>
            <a:pPr marL="742950" lvl="1" indent="-285750">
              <a:buFont typeface="Arial" panose="020B0604020202020204" pitchFamily="34" charset="0"/>
              <a:buChar char="•"/>
            </a:pPr>
            <a:r>
              <a:rPr lang="en-US" i="1" dirty="0"/>
              <a:t>In fact, when activities appear to be duplicative, they can be seen as largely complementary when viewed more closely.</a:t>
            </a:r>
            <a:endParaRPr lang="en-US" sz="1200" dirty="0"/>
          </a:p>
          <a:p>
            <a:pPr marL="742950"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785688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0B18E-602F-4257-9194-18E5B2ED59B8}"/>
              </a:ext>
            </a:extLst>
          </p:cNvPr>
          <p:cNvSpPr>
            <a:spLocks noGrp="1"/>
          </p:cNvSpPr>
          <p:nvPr>
            <p:ph type="title"/>
          </p:nvPr>
        </p:nvSpPr>
        <p:spPr>
          <a:xfrm>
            <a:off x="628650" y="365126"/>
            <a:ext cx="7886700" cy="511437"/>
          </a:xfrm>
        </p:spPr>
        <p:txBody>
          <a:bodyPr>
            <a:noAutofit/>
          </a:bodyPr>
          <a:lstStyle/>
          <a:p>
            <a:pPr algn="ctr"/>
            <a:r>
              <a:rPr lang="en-US" sz="3200" b="1" dirty="0">
                <a:solidFill>
                  <a:srgbClr val="FF0000"/>
                </a:solidFill>
              </a:rPr>
              <a:t>Strategic Planning</a:t>
            </a:r>
          </a:p>
        </p:txBody>
      </p:sp>
      <p:sp>
        <p:nvSpPr>
          <p:cNvPr id="3" name="TextBox 2">
            <a:extLst>
              <a:ext uri="{FF2B5EF4-FFF2-40B4-BE49-F238E27FC236}">
                <a16:creationId xmlns:a16="http://schemas.microsoft.com/office/drawing/2014/main" id="{DC9E7729-0C4B-4454-AD9B-A1ABC791975D}"/>
              </a:ext>
            </a:extLst>
          </p:cNvPr>
          <p:cNvSpPr txBox="1"/>
          <p:nvPr/>
        </p:nvSpPr>
        <p:spPr>
          <a:xfrm>
            <a:off x="605396" y="1154036"/>
            <a:ext cx="7933208" cy="1785104"/>
          </a:xfrm>
          <a:prstGeom prst="rect">
            <a:avLst/>
          </a:prstGeom>
          <a:noFill/>
        </p:spPr>
        <p:txBody>
          <a:bodyPr wrap="square" rtlCol="0">
            <a:spAutoFit/>
          </a:bodyPr>
          <a:lstStyle/>
          <a:p>
            <a:r>
              <a:rPr lang="en-US" sz="2000" b="1" i="1" dirty="0"/>
              <a:t>Some more further comments:</a:t>
            </a:r>
            <a:endParaRPr lang="en-US" sz="2000" b="1" dirty="0"/>
          </a:p>
          <a:p>
            <a:pPr marL="285750" indent="-285750">
              <a:buFont typeface="Arial" panose="020B0604020202020204" pitchFamily="34" charset="0"/>
              <a:buChar char="•"/>
            </a:pPr>
            <a:r>
              <a:rPr lang="en-US" i="1" dirty="0"/>
              <a:t>MDP cannot be a fully comprehensive R&amp;D program. For this reason, its strategic plan need not be comprehensive; however, it would be valuable to explicitly account for R&amp;D lines covered by others, particularly by university groups and by international collaborators. (stop here?) Such accounting would help guide worldwide efforts towards a complete global roadmap.</a:t>
            </a:r>
            <a:endParaRPr lang="en-US" dirty="0"/>
          </a:p>
        </p:txBody>
      </p:sp>
    </p:spTree>
    <p:extLst>
      <p:ext uri="{BB962C8B-B14F-4D97-AF65-F5344CB8AC3E}">
        <p14:creationId xmlns:p14="http://schemas.microsoft.com/office/powerpoint/2010/main" val="4164549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0B18E-602F-4257-9194-18E5B2ED59B8}"/>
              </a:ext>
            </a:extLst>
          </p:cNvPr>
          <p:cNvSpPr>
            <a:spLocks noGrp="1"/>
          </p:cNvSpPr>
          <p:nvPr>
            <p:ph type="title"/>
          </p:nvPr>
        </p:nvSpPr>
        <p:spPr>
          <a:xfrm>
            <a:off x="628650" y="365126"/>
            <a:ext cx="7886700" cy="511437"/>
          </a:xfrm>
        </p:spPr>
        <p:txBody>
          <a:bodyPr>
            <a:noAutofit/>
          </a:bodyPr>
          <a:lstStyle/>
          <a:p>
            <a:pPr algn="ctr"/>
            <a:r>
              <a:rPr lang="en-US" sz="3200" b="1" dirty="0">
                <a:solidFill>
                  <a:srgbClr val="FF0000"/>
                </a:solidFill>
              </a:rPr>
              <a:t>Management</a:t>
            </a:r>
          </a:p>
        </p:txBody>
      </p:sp>
      <p:sp>
        <p:nvSpPr>
          <p:cNvPr id="3" name="TextBox 2">
            <a:extLst>
              <a:ext uri="{FF2B5EF4-FFF2-40B4-BE49-F238E27FC236}">
                <a16:creationId xmlns:a16="http://schemas.microsoft.com/office/drawing/2014/main" id="{DC9E7729-0C4B-4454-AD9B-A1ABC791975D}"/>
              </a:ext>
            </a:extLst>
          </p:cNvPr>
          <p:cNvSpPr txBox="1"/>
          <p:nvPr/>
        </p:nvSpPr>
        <p:spPr>
          <a:xfrm>
            <a:off x="605396" y="1154036"/>
            <a:ext cx="7933208" cy="3970318"/>
          </a:xfrm>
          <a:prstGeom prst="rect">
            <a:avLst/>
          </a:prstGeom>
          <a:noFill/>
        </p:spPr>
        <p:txBody>
          <a:bodyPr wrap="square" rtlCol="0">
            <a:spAutoFit/>
          </a:bodyPr>
          <a:lstStyle/>
          <a:p>
            <a:pPr marL="285750" indent="-285750">
              <a:buFont typeface="Arial" panose="020B0604020202020204" pitchFamily="34" charset="0"/>
              <a:buChar char="•"/>
            </a:pPr>
            <a:r>
              <a:rPr lang="en-US" i="1" dirty="0"/>
              <a:t>MDP Management has demonstrated its effectiveness in strategic planning and in implementing a prioritized and optimized program.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Effectiveness of </a:t>
            </a:r>
            <a:r>
              <a:rPr lang="en-US" i="1" dirty="0"/>
              <a:t>strategic planning</a:t>
            </a:r>
            <a:endParaRPr lang="en-US" dirty="0"/>
          </a:p>
          <a:p>
            <a:pPr marL="742950" lvl="1" indent="-285750">
              <a:buFont typeface="Arial" panose="020B0604020202020204" pitchFamily="34" charset="0"/>
              <a:buChar char="•"/>
            </a:pPr>
            <a:r>
              <a:rPr lang="en-US" i="1" dirty="0"/>
              <a:t>MDP is at a point in time at which its original roadmap is well advanced and it has assembled a draft roadmap for the coming years. </a:t>
            </a:r>
            <a:endParaRPr lang="en-US" dirty="0"/>
          </a:p>
          <a:p>
            <a:pPr marL="742950" lvl="1" indent="-285750">
              <a:buFont typeface="Arial" panose="020B0604020202020204" pitchFamily="34" charset="0"/>
              <a:buChar char="•"/>
            </a:pPr>
            <a:r>
              <a:rPr lang="en-US" i="1" dirty="0"/>
              <a:t>The strategic plan of the original roadmap formulated by MDP </a:t>
            </a:r>
            <a:r>
              <a:rPr lang="en-US" i="1" dirty="0" err="1"/>
              <a:t>Mgmt</a:t>
            </a:r>
            <a:r>
              <a:rPr lang="en-US" i="1" dirty="0"/>
              <a:t>, at the time MDP was established, successfully guided MDP to the significant accomplishments achieved to date. </a:t>
            </a:r>
            <a:endParaRPr lang="en-US" dirty="0"/>
          </a:p>
          <a:p>
            <a:pPr marL="742950" lvl="1" indent="-285750">
              <a:buFont typeface="Arial" panose="020B0604020202020204" pitchFamily="34" charset="0"/>
              <a:buChar char="•"/>
            </a:pPr>
            <a:r>
              <a:rPr lang="en-US" i="1" dirty="0"/>
              <a:t>The new draft roadmap for the coming years assembled by MDP </a:t>
            </a:r>
            <a:r>
              <a:rPr lang="en-US" i="1" dirty="0" err="1"/>
              <a:t>Mgmt</a:t>
            </a:r>
            <a:r>
              <a:rPr lang="en-US" i="1" dirty="0"/>
              <a:t> outlines a comprehensive high-field magnet development program. </a:t>
            </a:r>
            <a:endParaRPr lang="en-US" dirty="0"/>
          </a:p>
          <a:p>
            <a:pPr lvl="3"/>
            <a:r>
              <a:rPr lang="en-US" i="1" dirty="0"/>
              <a:t>It reflects extensive, thoughtful discussion of the needed R&amp;D directions and the best way to accomplish that R&amp;D.</a:t>
            </a:r>
            <a:endParaRPr lang="en-US" dirty="0"/>
          </a:p>
          <a:p>
            <a:pPr marL="742950"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2195290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0B18E-602F-4257-9194-18E5B2ED59B8}"/>
              </a:ext>
            </a:extLst>
          </p:cNvPr>
          <p:cNvSpPr>
            <a:spLocks noGrp="1"/>
          </p:cNvSpPr>
          <p:nvPr>
            <p:ph type="title"/>
          </p:nvPr>
        </p:nvSpPr>
        <p:spPr>
          <a:xfrm>
            <a:off x="628650" y="365126"/>
            <a:ext cx="7886700" cy="511437"/>
          </a:xfrm>
        </p:spPr>
        <p:txBody>
          <a:bodyPr>
            <a:noAutofit/>
          </a:bodyPr>
          <a:lstStyle/>
          <a:p>
            <a:pPr algn="ctr"/>
            <a:r>
              <a:rPr lang="en-US" sz="3200" b="1" dirty="0">
                <a:solidFill>
                  <a:srgbClr val="FF0000"/>
                </a:solidFill>
              </a:rPr>
              <a:t>Management</a:t>
            </a:r>
          </a:p>
        </p:txBody>
      </p:sp>
      <p:sp>
        <p:nvSpPr>
          <p:cNvPr id="3" name="TextBox 2">
            <a:extLst>
              <a:ext uri="{FF2B5EF4-FFF2-40B4-BE49-F238E27FC236}">
                <a16:creationId xmlns:a16="http://schemas.microsoft.com/office/drawing/2014/main" id="{DC9E7729-0C4B-4454-AD9B-A1ABC791975D}"/>
              </a:ext>
            </a:extLst>
          </p:cNvPr>
          <p:cNvSpPr txBox="1"/>
          <p:nvPr/>
        </p:nvSpPr>
        <p:spPr>
          <a:xfrm>
            <a:off x="605396" y="1154036"/>
            <a:ext cx="7933208" cy="5909310"/>
          </a:xfrm>
          <a:prstGeom prst="rect">
            <a:avLst/>
          </a:prstGeom>
          <a:noFill/>
        </p:spPr>
        <p:txBody>
          <a:bodyPr wrap="square" rtlCol="0">
            <a:spAutoFit/>
          </a:bodyPr>
          <a:lstStyle/>
          <a:p>
            <a:pPr marL="285750" indent="-285750">
              <a:buFont typeface="Arial" panose="020B0604020202020204" pitchFamily="34" charset="0"/>
              <a:buChar char="•"/>
            </a:pPr>
            <a:r>
              <a:rPr lang="en-US" dirty="0"/>
              <a:t>Effectiveness of </a:t>
            </a:r>
            <a:r>
              <a:rPr lang="en-US" b="1" i="1" dirty="0"/>
              <a:t>implementing</a:t>
            </a:r>
            <a:r>
              <a:rPr lang="en-US" i="1" dirty="0"/>
              <a:t> a prioritized and optimized program</a:t>
            </a:r>
            <a:endParaRPr lang="en-US" dirty="0"/>
          </a:p>
          <a:p>
            <a:pPr marL="742950" lvl="1" indent="-285750">
              <a:buFont typeface="Arial" panose="020B0604020202020204" pitchFamily="34" charset="0"/>
              <a:buChar char="•"/>
            </a:pPr>
            <a:r>
              <a:rPr lang="en-US" i="1" dirty="0"/>
              <a:t>MDP </a:t>
            </a:r>
            <a:r>
              <a:rPr lang="en-US" i="1" dirty="0" err="1"/>
              <a:t>Mgmt</a:t>
            </a:r>
            <a:r>
              <a:rPr lang="en-US" i="1" dirty="0"/>
              <a:t> was effective in establishing a successful R&amp;D program.</a:t>
            </a:r>
            <a:endParaRPr lang="en-US" dirty="0"/>
          </a:p>
          <a:p>
            <a:pPr marL="742950" lvl="1" indent="-285750">
              <a:buFont typeface="Arial" panose="020B0604020202020204" pitchFamily="34" charset="0"/>
              <a:buChar char="•"/>
            </a:pPr>
            <a:r>
              <a:rPr lang="en-US" i="1" dirty="0"/>
              <a:t>It has also been effective in implementing its strategic plan, as demonstrated by the important accomplishments in each of its thrusts.</a:t>
            </a:r>
            <a:endParaRPr lang="en-US" dirty="0"/>
          </a:p>
          <a:p>
            <a:pPr marL="742950" lvl="1" indent="-285750">
              <a:buFont typeface="Arial" panose="020B0604020202020204" pitchFamily="34" charset="0"/>
              <a:buChar char="•"/>
            </a:pPr>
            <a:r>
              <a:rPr lang="en-US" i="1" dirty="0"/>
              <a:t>Resource utilization:</a:t>
            </a:r>
          </a:p>
          <a:p>
            <a:pPr marL="1200150" lvl="2" indent="-285750">
              <a:buFont typeface="Arial" panose="020B0604020202020204" pitchFamily="34" charset="0"/>
              <a:buChar char="•"/>
            </a:pPr>
            <a:r>
              <a:rPr lang="en-US" i="1" dirty="0"/>
              <a:t>In the context of this review/international workshop, it is difficult to evaluate in detail the effectiveness of resource utilization. </a:t>
            </a:r>
          </a:p>
          <a:p>
            <a:pPr marL="1200150" lvl="2" indent="-285750">
              <a:buFont typeface="Arial" panose="020B0604020202020204" pitchFamily="34" charset="0"/>
              <a:buChar char="•"/>
            </a:pPr>
            <a:r>
              <a:rPr lang="en-US" i="1" dirty="0"/>
              <a:t>There is clear evidence of consideration of existing infrastructure and expertise. </a:t>
            </a:r>
          </a:p>
          <a:p>
            <a:pPr marL="1200150" lvl="2" indent="-285750">
              <a:buFont typeface="Arial" panose="020B0604020202020204" pitchFamily="34" charset="0"/>
              <a:buChar char="•"/>
            </a:pPr>
            <a:r>
              <a:rPr lang="en-US" i="1" dirty="0"/>
              <a:t>There is no obvious evidence of ineffective or inefficient use of resources.</a:t>
            </a:r>
          </a:p>
          <a:p>
            <a:pPr marL="1200150" lvl="2" indent="-285750">
              <a:buFont typeface="Arial" panose="020B0604020202020204" pitchFamily="34" charset="0"/>
              <a:buChar char="•"/>
            </a:pPr>
            <a:endParaRPr lang="en-US" i="1" dirty="0"/>
          </a:p>
          <a:p>
            <a:pPr marL="285750" indent="-285750">
              <a:buFont typeface="Arial" panose="020B0604020202020204" pitchFamily="34" charset="0"/>
              <a:buChar char="•"/>
            </a:pPr>
            <a:r>
              <a:rPr lang="en-US" i="1" dirty="0"/>
              <a:t>The interactions among the laboratories appear to be working relatively well, and the laboratories’ managements appear to support and provide resources to the program.</a:t>
            </a:r>
          </a:p>
          <a:p>
            <a:pPr marL="285750" indent="-285750">
              <a:buFont typeface="Arial" panose="020B0604020202020204" pitchFamily="34" charset="0"/>
              <a:buChar char="•"/>
            </a:pPr>
            <a:r>
              <a:rPr lang="en-US" i="1" dirty="0"/>
              <a:t>We encourage continued growth in the interactions between individuals from the different laboratories. </a:t>
            </a:r>
          </a:p>
          <a:p>
            <a:pPr marL="1200150" lvl="2" indent="-285750">
              <a:buFont typeface="Arial" panose="020B0604020202020204" pitchFamily="34" charset="0"/>
              <a:buChar char="•"/>
            </a:pPr>
            <a:endParaRPr lang="en-US" i="1" dirty="0"/>
          </a:p>
          <a:p>
            <a:pPr marL="285750" indent="-285750">
              <a:buFont typeface="Arial" panose="020B0604020202020204" pitchFamily="34" charset="0"/>
              <a:buChar char="•"/>
            </a:pPr>
            <a:endParaRPr lang="en-US" dirty="0"/>
          </a:p>
          <a:p>
            <a:pPr lvl="3"/>
            <a:endParaRPr lang="en-US" dirty="0"/>
          </a:p>
          <a:p>
            <a:pPr marL="742950"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428691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0B18E-602F-4257-9194-18E5B2ED59B8}"/>
              </a:ext>
            </a:extLst>
          </p:cNvPr>
          <p:cNvSpPr>
            <a:spLocks noGrp="1"/>
          </p:cNvSpPr>
          <p:nvPr>
            <p:ph type="title"/>
          </p:nvPr>
        </p:nvSpPr>
        <p:spPr>
          <a:xfrm>
            <a:off x="628650" y="365126"/>
            <a:ext cx="7886700" cy="511437"/>
          </a:xfrm>
        </p:spPr>
        <p:txBody>
          <a:bodyPr>
            <a:noAutofit/>
          </a:bodyPr>
          <a:lstStyle/>
          <a:p>
            <a:pPr algn="ctr"/>
            <a:r>
              <a:rPr lang="en-US" sz="3200" b="1" dirty="0">
                <a:solidFill>
                  <a:srgbClr val="FF0000"/>
                </a:solidFill>
              </a:rPr>
              <a:t>Collaborations</a:t>
            </a:r>
          </a:p>
        </p:txBody>
      </p:sp>
      <p:sp>
        <p:nvSpPr>
          <p:cNvPr id="3" name="TextBox 2">
            <a:extLst>
              <a:ext uri="{FF2B5EF4-FFF2-40B4-BE49-F238E27FC236}">
                <a16:creationId xmlns:a16="http://schemas.microsoft.com/office/drawing/2014/main" id="{DC9E7729-0C4B-4454-AD9B-A1ABC791975D}"/>
              </a:ext>
            </a:extLst>
          </p:cNvPr>
          <p:cNvSpPr txBox="1"/>
          <p:nvPr/>
        </p:nvSpPr>
        <p:spPr>
          <a:xfrm>
            <a:off x="605396" y="1154036"/>
            <a:ext cx="7933208" cy="5355312"/>
          </a:xfrm>
          <a:prstGeom prst="rect">
            <a:avLst/>
          </a:prstGeom>
          <a:noFill/>
        </p:spPr>
        <p:txBody>
          <a:bodyPr wrap="square" rtlCol="0">
            <a:spAutoFit/>
          </a:bodyPr>
          <a:lstStyle/>
          <a:p>
            <a:pPr marL="285750" indent="-285750">
              <a:buFont typeface="Arial" panose="020B0604020202020204" pitchFamily="34" charset="0"/>
              <a:buChar char="•"/>
            </a:pPr>
            <a:r>
              <a:rPr lang="en-US" dirty="0"/>
              <a:t>MDP has established numerous collaborations that enhance its effectiveness.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international workshop in which this review was embedded demonstrated benefits of interactions with R&amp;D programs outside MDP.</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 subject to be considered is how MDP could enhance its progress and effectiveness by increased interactions with R&amp;D activities outside MDP, at other US institutions and at institutions abroad.</a:t>
            </a:r>
          </a:p>
          <a:p>
            <a:pPr marL="742950" lvl="1" indent="-285750">
              <a:buFont typeface="Arial" panose="020B0604020202020204" pitchFamily="34" charset="0"/>
              <a:buChar char="•"/>
            </a:pPr>
            <a:r>
              <a:rPr lang="en-US" dirty="0"/>
              <a:t>The committee does not prejudge the degree or frequency of interaction, </a:t>
            </a:r>
          </a:p>
          <a:p>
            <a:pPr marL="1200150" lvl="2" indent="-285750">
              <a:buFont typeface="Arial" panose="020B0604020202020204" pitchFamily="34" charset="0"/>
              <a:buChar char="•"/>
            </a:pPr>
            <a:r>
              <a:rPr lang="en-US" dirty="0"/>
              <a:t>for instance whether interaction is through workshops, international discussions of a worldwide R&amp;D strategic plan, further collaborations, coordination of programs, etc.</a:t>
            </a:r>
          </a:p>
          <a:p>
            <a:pPr marL="742950" lvl="1" indent="-285750">
              <a:buFont typeface="Arial" panose="020B0604020202020204" pitchFamily="34" charset="0"/>
              <a:buChar char="•"/>
            </a:pPr>
            <a:r>
              <a:rPr lang="en-US" dirty="0"/>
              <a:t>In the spirit of the international workshop in which this review was embedded, MDP should consider how international experts can help identify, develop, and optimize the required R&amp;D activities.</a:t>
            </a:r>
          </a:p>
          <a:p>
            <a:pPr marL="742950" lvl="1" indent="-285750">
              <a:buFont typeface="Arial" panose="020B0604020202020204" pitchFamily="34" charset="0"/>
              <a:buChar char="•"/>
            </a:pPr>
            <a:endParaRPr lang="en-US" dirty="0">
              <a:solidFill>
                <a:srgbClr val="00B050"/>
              </a:solidFill>
            </a:endParaRPr>
          </a:p>
          <a:p>
            <a:pPr lvl="2"/>
            <a:endParaRPr lang="en-US" dirty="0">
              <a:solidFill>
                <a:srgbClr val="00B050"/>
              </a:solidFill>
            </a:endParaRPr>
          </a:p>
          <a:p>
            <a:pPr lvl="3"/>
            <a:endParaRPr lang="en-US" dirty="0"/>
          </a:p>
          <a:p>
            <a:pPr marL="742950"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2654140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0B18E-602F-4257-9194-18E5B2ED59B8}"/>
              </a:ext>
            </a:extLst>
          </p:cNvPr>
          <p:cNvSpPr>
            <a:spLocks noGrp="1"/>
          </p:cNvSpPr>
          <p:nvPr>
            <p:ph type="title"/>
          </p:nvPr>
        </p:nvSpPr>
        <p:spPr>
          <a:xfrm>
            <a:off x="628650" y="365126"/>
            <a:ext cx="7886700" cy="511437"/>
          </a:xfrm>
        </p:spPr>
        <p:txBody>
          <a:bodyPr>
            <a:noAutofit/>
          </a:bodyPr>
          <a:lstStyle/>
          <a:p>
            <a:pPr algn="ctr"/>
            <a:r>
              <a:rPr lang="en-US" sz="3200" b="1" dirty="0">
                <a:solidFill>
                  <a:srgbClr val="FF0000"/>
                </a:solidFill>
              </a:rPr>
              <a:t>Nb3Sn Magnet Development</a:t>
            </a:r>
          </a:p>
        </p:txBody>
      </p:sp>
      <p:sp>
        <p:nvSpPr>
          <p:cNvPr id="3" name="TextBox 2">
            <a:extLst>
              <a:ext uri="{FF2B5EF4-FFF2-40B4-BE49-F238E27FC236}">
                <a16:creationId xmlns:a16="http://schemas.microsoft.com/office/drawing/2014/main" id="{DC9E7729-0C4B-4454-AD9B-A1ABC791975D}"/>
              </a:ext>
            </a:extLst>
          </p:cNvPr>
          <p:cNvSpPr txBox="1"/>
          <p:nvPr/>
        </p:nvSpPr>
        <p:spPr>
          <a:xfrm>
            <a:off x="605396" y="1154036"/>
            <a:ext cx="7933208" cy="5109091"/>
          </a:xfrm>
          <a:prstGeom prst="rect">
            <a:avLst/>
          </a:prstGeom>
          <a:noFill/>
        </p:spPr>
        <p:txBody>
          <a:bodyPr wrap="square" rtlCol="0">
            <a:spAutoFit/>
          </a:bodyPr>
          <a:lstStyle/>
          <a:p>
            <a:r>
              <a:rPr lang="en-US" sz="2000" b="1" dirty="0"/>
              <a:t>Cos-theta – </a:t>
            </a:r>
            <a:r>
              <a:rPr lang="en-US" b="1" i="1" dirty="0" err="1"/>
              <a:t>MDPCTl</a:t>
            </a:r>
            <a:r>
              <a:rPr lang="en-US" b="1" i="1" dirty="0"/>
              <a:t>  - </a:t>
            </a:r>
            <a:r>
              <a:rPr lang="en-US" i="1" dirty="0"/>
              <a:t>quality and impact of the recent scientific achievements</a:t>
            </a:r>
          </a:p>
          <a:p>
            <a:pPr marL="285750" indent="-285750">
              <a:buFont typeface="Arial" panose="020B0604020202020204" pitchFamily="34" charset="0"/>
              <a:buChar char="•"/>
            </a:pPr>
            <a:r>
              <a:rPr lang="en-US" dirty="0"/>
              <a:t>The goals of the first test have been achieved</a:t>
            </a:r>
          </a:p>
          <a:p>
            <a:pPr marL="285750" indent="-285750">
              <a:buFont typeface="Arial" panose="020B0604020202020204" pitchFamily="34" charset="0"/>
              <a:buChar char="•"/>
            </a:pPr>
            <a:r>
              <a:rPr lang="en-US" dirty="0"/>
              <a:t>Some accomplishments</a:t>
            </a:r>
          </a:p>
          <a:p>
            <a:pPr marL="742950" lvl="1" indent="-285750">
              <a:buFont typeface="Arial" panose="020B0604020202020204" pitchFamily="34" charset="0"/>
              <a:buChar char="•"/>
            </a:pPr>
            <a:r>
              <a:rPr lang="en-US" dirty="0" err="1"/>
              <a:t>Bmax</a:t>
            </a:r>
            <a:r>
              <a:rPr lang="en-US" dirty="0"/>
              <a:t> = 14.10±0.04 T  - a record field at 4.5 K for accelerator magnets</a:t>
            </a:r>
            <a:endParaRPr lang="en-US" sz="1200" dirty="0"/>
          </a:p>
          <a:p>
            <a:pPr marL="742950" lvl="1" indent="-285750">
              <a:buFont typeface="Arial" panose="020B0604020202020204" pitchFamily="34" charset="0"/>
              <a:buChar char="•"/>
            </a:pPr>
            <a:r>
              <a:rPr lang="en-US" dirty="0"/>
              <a:t>Graded 4-layer coil design.</a:t>
            </a:r>
            <a:endParaRPr lang="en-US" sz="1200" dirty="0"/>
          </a:p>
          <a:p>
            <a:pPr marL="742950" lvl="1" indent="-285750">
              <a:buFont typeface="Arial" panose="020B0604020202020204" pitchFamily="34" charset="0"/>
              <a:buChar char="•"/>
            </a:pPr>
            <a:r>
              <a:rPr lang="en-US" dirty="0"/>
              <a:t>Innovative support structure and magnet fabrication procedure have been developed and tested.</a:t>
            </a:r>
            <a:endParaRPr lang="en-US" sz="1200" dirty="0"/>
          </a:p>
          <a:p>
            <a:pPr marL="285750" indent="-285750">
              <a:buFont typeface="Arial" panose="020B0604020202020204" pitchFamily="34" charset="0"/>
              <a:buChar char="•"/>
            </a:pPr>
            <a:r>
              <a:rPr lang="en-US" dirty="0"/>
              <a:t>Findings from the recent tests:</a:t>
            </a:r>
            <a:endParaRPr lang="en-US" sz="1200" dirty="0"/>
          </a:p>
          <a:p>
            <a:pPr marL="742950" lvl="1" indent="-285750">
              <a:buFont typeface="Arial" panose="020B0604020202020204" pitchFamily="34" charset="0"/>
              <a:buChar char="•"/>
            </a:pPr>
            <a:r>
              <a:rPr lang="en-US" dirty="0"/>
              <a:t>Better understanding of how to improve stress management</a:t>
            </a:r>
            <a:endParaRPr lang="en-US" sz="1200" dirty="0"/>
          </a:p>
          <a:p>
            <a:pPr marL="742950" lvl="1" indent="-285750">
              <a:buFont typeface="Arial" panose="020B0604020202020204" pitchFamily="34" charset="0"/>
              <a:buChar char="•"/>
            </a:pPr>
            <a:r>
              <a:rPr lang="en-US" dirty="0"/>
              <a:t>Improved definition of acceptable design stress limits</a:t>
            </a:r>
            <a:endParaRPr lang="en-US" sz="1200" dirty="0"/>
          </a:p>
          <a:p>
            <a:pPr marL="742950" lvl="1" indent="-285750">
              <a:buFont typeface="Arial" panose="020B0604020202020204" pitchFamily="34" charset="0"/>
              <a:buChar char="•"/>
            </a:pPr>
            <a:r>
              <a:rPr lang="en-US" dirty="0"/>
              <a:t>Better understanding of the use of diagnostics and the exchange of information and techniques between LBNL and FNAL</a:t>
            </a:r>
            <a:endParaRPr lang="en-US" sz="1200" dirty="0"/>
          </a:p>
          <a:p>
            <a:pPr marL="285750" indent="-285750">
              <a:buFont typeface="Arial" panose="020B0604020202020204" pitchFamily="34" charset="0"/>
              <a:buChar char="•"/>
            </a:pPr>
            <a:r>
              <a:rPr lang="en-US" dirty="0"/>
              <a:t>The quality and significance of the recent test is high</a:t>
            </a:r>
          </a:p>
          <a:p>
            <a:pPr marL="742950" lvl="1" indent="-285750">
              <a:buFont typeface="Arial" panose="020B0604020202020204" pitchFamily="34" charset="0"/>
              <a:buChar char="•"/>
            </a:pPr>
            <a:r>
              <a:rPr lang="en-US" dirty="0"/>
              <a:t>as demonstrated by the achieved goals and findings described above. </a:t>
            </a:r>
          </a:p>
          <a:p>
            <a:pPr marL="742950" lvl="1" indent="-285750">
              <a:buFont typeface="Arial" panose="020B0604020202020204" pitchFamily="34" charset="0"/>
              <a:buChar char="•"/>
            </a:pPr>
            <a:r>
              <a:rPr lang="en-US" dirty="0"/>
              <a:t>as attested by comments of international workshop participants, including:</a:t>
            </a:r>
          </a:p>
          <a:p>
            <a:pPr marL="1200150" lvl="2" indent="-285750">
              <a:buFont typeface="Arial" panose="020B0604020202020204" pitchFamily="34" charset="0"/>
              <a:buChar char="•"/>
            </a:pPr>
            <a:r>
              <a:rPr lang="en-US" dirty="0"/>
              <a:t>Achieved performance gives significant credibility to the FCC target of 16 T.</a:t>
            </a:r>
          </a:p>
          <a:p>
            <a:pPr marL="742950"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799585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0B18E-602F-4257-9194-18E5B2ED59B8}"/>
              </a:ext>
            </a:extLst>
          </p:cNvPr>
          <p:cNvSpPr>
            <a:spLocks noGrp="1"/>
          </p:cNvSpPr>
          <p:nvPr>
            <p:ph type="title"/>
          </p:nvPr>
        </p:nvSpPr>
        <p:spPr>
          <a:xfrm>
            <a:off x="628650" y="365126"/>
            <a:ext cx="7886700" cy="511437"/>
          </a:xfrm>
        </p:spPr>
        <p:txBody>
          <a:bodyPr>
            <a:noAutofit/>
          </a:bodyPr>
          <a:lstStyle/>
          <a:p>
            <a:pPr algn="ctr"/>
            <a:r>
              <a:rPr lang="en-US" sz="3200" b="1" dirty="0">
                <a:solidFill>
                  <a:srgbClr val="FF0000"/>
                </a:solidFill>
              </a:rPr>
              <a:t>Nb3Sn Magnet Development</a:t>
            </a:r>
          </a:p>
        </p:txBody>
      </p:sp>
      <p:sp>
        <p:nvSpPr>
          <p:cNvPr id="3" name="TextBox 2">
            <a:extLst>
              <a:ext uri="{FF2B5EF4-FFF2-40B4-BE49-F238E27FC236}">
                <a16:creationId xmlns:a16="http://schemas.microsoft.com/office/drawing/2014/main" id="{DC9E7729-0C4B-4454-AD9B-A1ABC791975D}"/>
              </a:ext>
            </a:extLst>
          </p:cNvPr>
          <p:cNvSpPr txBox="1"/>
          <p:nvPr/>
        </p:nvSpPr>
        <p:spPr>
          <a:xfrm>
            <a:off x="605396" y="1154036"/>
            <a:ext cx="7933208" cy="5478423"/>
          </a:xfrm>
          <a:prstGeom prst="rect">
            <a:avLst/>
          </a:prstGeom>
          <a:noFill/>
        </p:spPr>
        <p:txBody>
          <a:bodyPr wrap="square" rtlCol="0">
            <a:spAutoFit/>
          </a:bodyPr>
          <a:lstStyle/>
          <a:p>
            <a:r>
              <a:rPr lang="en-US" sz="2000" b="1" dirty="0"/>
              <a:t>Cos-theta – </a:t>
            </a:r>
            <a:r>
              <a:rPr lang="en-US" b="1" i="1" dirty="0" err="1"/>
              <a:t>MDPCTl</a:t>
            </a:r>
            <a:r>
              <a:rPr lang="en-US" b="1" i="1" dirty="0"/>
              <a:t>  - </a:t>
            </a:r>
            <a:r>
              <a:rPr lang="en-US" i="1" dirty="0"/>
              <a:t>merit, feasibility and impact of the future test plan</a:t>
            </a:r>
            <a:endParaRPr lang="en-US" dirty="0"/>
          </a:p>
          <a:p>
            <a:endParaRPr lang="en-US" b="1" i="1" dirty="0"/>
          </a:p>
          <a:p>
            <a:pPr marL="285750" indent="-285750">
              <a:buFont typeface="Arial" panose="020B0604020202020204" pitchFamily="34" charset="0"/>
              <a:buChar char="•"/>
            </a:pPr>
            <a:r>
              <a:rPr lang="en-US" dirty="0"/>
              <a:t>The test plans for the immediate future for this magnet, to achieve 15 T, are logical and should provide additional valuable information to improve stress management techniques and to understand quench initiating mechanisms.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future steps in stress-managed cos-theta are logical and define a valuable line of investigation. It is the first investigation of stress management in cos-theta magnets. However, the full plan is overly ambitious for the coming three to four years, particularly considering that this thrust of MDP must be prioritized against other activities within budget constraints. Funding allowing, it is desirable to accomplish the goals of tasks 2 and 3 within the coming years. Task 5 seems beyond the scope. MDP could consider whether to progress through task 2 on the way to task 3 or whether to move directly to task 3, including cost in these considerations. </a:t>
            </a:r>
          </a:p>
          <a:p>
            <a:pPr marL="285750" indent="-285750">
              <a:buFont typeface="Arial" panose="020B0604020202020204" pitchFamily="34" charset="0"/>
              <a:buChar char="•"/>
            </a:pPr>
            <a:endParaRPr lang="en-US" sz="1200" dirty="0"/>
          </a:p>
          <a:p>
            <a:pPr marL="285750" indent="-285750">
              <a:buFont typeface="Arial" panose="020B0604020202020204" pitchFamily="34" charset="0"/>
              <a:buChar char="•"/>
            </a:pPr>
            <a:r>
              <a:rPr lang="en-US" dirty="0"/>
              <a:t>The schedule presented from 2020 to 2023 is certainly ambitious but also very aggressive bearing in mind the challenges still to be overcome.</a:t>
            </a:r>
            <a:endParaRPr lang="en-US" sz="1200" dirty="0"/>
          </a:p>
          <a:p>
            <a:pPr marL="742950"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3199927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0B18E-602F-4257-9194-18E5B2ED59B8}"/>
              </a:ext>
            </a:extLst>
          </p:cNvPr>
          <p:cNvSpPr>
            <a:spLocks noGrp="1"/>
          </p:cNvSpPr>
          <p:nvPr>
            <p:ph type="title"/>
          </p:nvPr>
        </p:nvSpPr>
        <p:spPr>
          <a:xfrm>
            <a:off x="628650" y="365126"/>
            <a:ext cx="7886700" cy="511437"/>
          </a:xfrm>
        </p:spPr>
        <p:txBody>
          <a:bodyPr>
            <a:noAutofit/>
          </a:bodyPr>
          <a:lstStyle/>
          <a:p>
            <a:pPr algn="ctr"/>
            <a:r>
              <a:rPr lang="en-US" sz="3200" b="1" dirty="0">
                <a:solidFill>
                  <a:srgbClr val="FF0000"/>
                </a:solidFill>
              </a:rPr>
              <a:t>Nb3Sn Magnet Development</a:t>
            </a:r>
          </a:p>
        </p:txBody>
      </p:sp>
      <p:sp>
        <p:nvSpPr>
          <p:cNvPr id="3" name="TextBox 2">
            <a:extLst>
              <a:ext uri="{FF2B5EF4-FFF2-40B4-BE49-F238E27FC236}">
                <a16:creationId xmlns:a16="http://schemas.microsoft.com/office/drawing/2014/main" id="{DC9E7729-0C4B-4454-AD9B-A1ABC791975D}"/>
              </a:ext>
            </a:extLst>
          </p:cNvPr>
          <p:cNvSpPr txBox="1"/>
          <p:nvPr/>
        </p:nvSpPr>
        <p:spPr>
          <a:xfrm>
            <a:off x="605396" y="1154036"/>
            <a:ext cx="7933208" cy="3447098"/>
          </a:xfrm>
          <a:prstGeom prst="rect">
            <a:avLst/>
          </a:prstGeom>
          <a:noFill/>
        </p:spPr>
        <p:txBody>
          <a:bodyPr wrap="square" rtlCol="0">
            <a:spAutoFit/>
          </a:bodyPr>
          <a:lstStyle/>
          <a:p>
            <a:r>
              <a:rPr lang="en-US" sz="2000" b="1" dirty="0"/>
              <a:t>CCT </a:t>
            </a:r>
            <a:r>
              <a:rPr lang="en-US" b="1" i="1" dirty="0"/>
              <a:t>- </a:t>
            </a:r>
            <a:r>
              <a:rPr lang="en-US" i="1" dirty="0"/>
              <a:t>quality and impact of the recent scientific achievements</a:t>
            </a:r>
          </a:p>
          <a:p>
            <a:pPr marL="285750" indent="-285750">
              <a:buFont typeface="Arial" panose="020B0604020202020204" pitchFamily="34" charset="0"/>
              <a:buChar char="•"/>
            </a:pPr>
            <a:r>
              <a:rPr lang="en-US" dirty="0"/>
              <a:t>The progress in understanding CCT coil configuration has been systematic.</a:t>
            </a:r>
          </a:p>
          <a:p>
            <a:pPr marL="285750" indent="-285750">
              <a:buFont typeface="Arial" panose="020B0604020202020204" pitchFamily="34" charset="0"/>
              <a:buChar char="•"/>
            </a:pPr>
            <a:r>
              <a:rPr lang="en-US" dirty="0"/>
              <a:t>Findings from recent tests:</a:t>
            </a:r>
            <a:endParaRPr lang="en-US" sz="1200" dirty="0"/>
          </a:p>
          <a:p>
            <a:pPr marL="742950" lvl="1" indent="-285750">
              <a:buFont typeface="Arial" panose="020B0604020202020204" pitchFamily="34" charset="0"/>
              <a:buChar char="•"/>
            </a:pPr>
            <a:r>
              <a:rPr lang="en-US" dirty="0"/>
              <a:t>Some improvement of early training – change of epoxy mix and interface conditions</a:t>
            </a:r>
            <a:endParaRPr lang="en-US" sz="1200" dirty="0"/>
          </a:p>
          <a:p>
            <a:pPr marL="742950" lvl="1" indent="-285750">
              <a:buFont typeface="Arial" panose="020B0604020202020204" pitchFamily="34" charset="0"/>
              <a:buChar char="•"/>
            </a:pPr>
            <a:r>
              <a:rPr lang="en-US" dirty="0"/>
              <a:t>Good use of acoustic emission sensors and development of effective data interrogation methods to understand observed training.</a:t>
            </a:r>
            <a:endParaRPr lang="en-US" sz="1200" dirty="0"/>
          </a:p>
          <a:p>
            <a:pPr marL="742950" lvl="1" indent="-285750">
              <a:buFont typeface="Arial" panose="020B0604020202020204" pitchFamily="34" charset="0"/>
              <a:buChar char="•"/>
            </a:pPr>
            <a:r>
              <a:rPr lang="en-US" dirty="0"/>
              <a:t>Better understanding that observed training is due to force and not short sample limit</a:t>
            </a:r>
            <a:endParaRPr lang="en-US" sz="1200" dirty="0"/>
          </a:p>
          <a:p>
            <a:pPr marL="742950" lvl="1" indent="-285750">
              <a:buFont typeface="Arial" panose="020B0604020202020204" pitchFamily="34" charset="0"/>
              <a:buChar char="•"/>
            </a:pPr>
            <a:r>
              <a:rPr lang="en-US" dirty="0"/>
              <a:t>Better understanding of how to improve stress management</a:t>
            </a:r>
            <a:endParaRPr lang="en-US" sz="1200" dirty="0"/>
          </a:p>
          <a:p>
            <a:pPr marL="285750" indent="-285750">
              <a:buFont typeface="Arial" panose="020B0604020202020204" pitchFamily="34" charset="0"/>
              <a:buChar char="•"/>
            </a:pPr>
            <a:r>
              <a:rPr lang="en-US" dirty="0"/>
              <a:t>The quality and significance of the recent test is high as demonstrated by the findings outlined above. </a:t>
            </a:r>
          </a:p>
        </p:txBody>
      </p:sp>
    </p:spTree>
    <p:extLst>
      <p:ext uri="{BB962C8B-B14F-4D97-AF65-F5344CB8AC3E}">
        <p14:creationId xmlns:p14="http://schemas.microsoft.com/office/powerpoint/2010/main" val="834190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0B18E-602F-4257-9194-18E5B2ED59B8}"/>
              </a:ext>
            </a:extLst>
          </p:cNvPr>
          <p:cNvSpPr>
            <a:spLocks noGrp="1"/>
          </p:cNvSpPr>
          <p:nvPr>
            <p:ph type="title"/>
          </p:nvPr>
        </p:nvSpPr>
        <p:spPr>
          <a:xfrm>
            <a:off x="628650" y="365126"/>
            <a:ext cx="7886700" cy="511437"/>
          </a:xfrm>
        </p:spPr>
        <p:txBody>
          <a:bodyPr>
            <a:noAutofit/>
          </a:bodyPr>
          <a:lstStyle/>
          <a:p>
            <a:pPr algn="ctr"/>
            <a:r>
              <a:rPr lang="en-US" sz="3200" b="1" dirty="0">
                <a:solidFill>
                  <a:srgbClr val="FF0000"/>
                </a:solidFill>
              </a:rPr>
              <a:t>Nb3Sn Magnet Development</a:t>
            </a:r>
          </a:p>
        </p:txBody>
      </p:sp>
      <p:sp>
        <p:nvSpPr>
          <p:cNvPr id="3" name="TextBox 2">
            <a:extLst>
              <a:ext uri="{FF2B5EF4-FFF2-40B4-BE49-F238E27FC236}">
                <a16:creationId xmlns:a16="http://schemas.microsoft.com/office/drawing/2014/main" id="{DC9E7729-0C4B-4454-AD9B-A1ABC791975D}"/>
              </a:ext>
            </a:extLst>
          </p:cNvPr>
          <p:cNvSpPr txBox="1"/>
          <p:nvPr/>
        </p:nvSpPr>
        <p:spPr>
          <a:xfrm>
            <a:off x="605396" y="1154036"/>
            <a:ext cx="7933208" cy="3077766"/>
          </a:xfrm>
          <a:prstGeom prst="rect">
            <a:avLst/>
          </a:prstGeom>
          <a:noFill/>
        </p:spPr>
        <p:txBody>
          <a:bodyPr wrap="square" rtlCol="0">
            <a:spAutoFit/>
          </a:bodyPr>
          <a:lstStyle/>
          <a:p>
            <a:r>
              <a:rPr lang="en-US" sz="2000" b="1" dirty="0"/>
              <a:t>CCT </a:t>
            </a:r>
            <a:r>
              <a:rPr lang="en-US" b="1" i="1" dirty="0"/>
              <a:t>- </a:t>
            </a:r>
            <a:r>
              <a:rPr lang="en-US" i="1" dirty="0"/>
              <a:t>merit, feasibility and impact of the future test plan</a:t>
            </a:r>
          </a:p>
          <a:p>
            <a:pPr marL="285750" indent="-285750">
              <a:buFont typeface="Arial" panose="020B0604020202020204" pitchFamily="34" charset="0"/>
              <a:buChar char="•"/>
            </a:pPr>
            <a:r>
              <a:rPr lang="en-US" dirty="0"/>
              <a:t>The next steps for this magnet transition to a subscale program for CCT and target specific areas for further investigation, such as:</a:t>
            </a:r>
          </a:p>
          <a:p>
            <a:pPr marL="742950" lvl="1" indent="-285750">
              <a:buFont typeface="Arial" panose="020B0604020202020204" pitchFamily="34" charset="0"/>
              <a:buChar char="•"/>
            </a:pPr>
            <a:r>
              <a:rPr lang="en-US" dirty="0"/>
              <a:t>Testing of epoxies and interfaces</a:t>
            </a:r>
          </a:p>
          <a:p>
            <a:pPr marL="742950" lvl="1" indent="-285750">
              <a:buFont typeface="Arial" panose="020B0604020202020204" pitchFamily="34" charset="0"/>
              <a:buChar char="•"/>
            </a:pPr>
            <a:r>
              <a:rPr lang="en-US" dirty="0"/>
              <a:t>Mandrel deformation during heat treatment</a:t>
            </a:r>
          </a:p>
          <a:p>
            <a:pPr marL="742950" lvl="1" indent="-285750">
              <a:buFont typeface="Arial" panose="020B0604020202020204" pitchFamily="34" charset="0"/>
              <a:buChar char="•"/>
            </a:pPr>
            <a:r>
              <a:rPr lang="en-US" dirty="0"/>
              <a:t>Test of assembly methods</a:t>
            </a:r>
          </a:p>
          <a:p>
            <a:pPr marL="742950" lvl="1" indent="-285750">
              <a:buFont typeface="Arial" panose="020B0604020202020204" pitchFamily="34" charset="0"/>
              <a:buChar char="•"/>
            </a:pPr>
            <a:r>
              <a:rPr lang="en-US" dirty="0"/>
              <a:t>Test of new instrumentation methods</a:t>
            </a:r>
          </a:p>
          <a:p>
            <a:pPr marL="285750" indent="-285750">
              <a:buFont typeface="Arial" panose="020B0604020202020204" pitchFamily="34" charset="0"/>
              <a:buChar char="•"/>
            </a:pPr>
            <a:r>
              <a:rPr lang="en-US" dirty="0"/>
              <a:t>We agree that this is a sensible approach for the Nb3Sn CCT magnet program.</a:t>
            </a:r>
          </a:p>
          <a:p>
            <a:endParaRPr lang="en-US" dirty="0"/>
          </a:p>
          <a:p>
            <a:pPr marL="285750" indent="-285750">
              <a:buFont typeface="Arial" panose="020B0604020202020204" pitchFamily="34" charset="0"/>
              <a:buChar char="•"/>
            </a:pPr>
            <a:endParaRPr lang="en-US" sz="1200" dirty="0"/>
          </a:p>
          <a:p>
            <a:pPr marL="742950"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3295264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0B18E-602F-4257-9194-18E5B2ED59B8}"/>
              </a:ext>
            </a:extLst>
          </p:cNvPr>
          <p:cNvSpPr>
            <a:spLocks noGrp="1"/>
          </p:cNvSpPr>
          <p:nvPr>
            <p:ph type="title"/>
          </p:nvPr>
        </p:nvSpPr>
        <p:spPr>
          <a:xfrm>
            <a:off x="628650" y="365126"/>
            <a:ext cx="7886700" cy="511437"/>
          </a:xfrm>
        </p:spPr>
        <p:txBody>
          <a:bodyPr>
            <a:noAutofit/>
          </a:bodyPr>
          <a:lstStyle/>
          <a:p>
            <a:pPr algn="ctr"/>
            <a:r>
              <a:rPr lang="en-US" sz="3200" b="1" dirty="0">
                <a:solidFill>
                  <a:srgbClr val="FF0000"/>
                </a:solidFill>
              </a:rPr>
              <a:t>Nb3Sn Conductor Development</a:t>
            </a:r>
          </a:p>
        </p:txBody>
      </p:sp>
      <p:sp>
        <p:nvSpPr>
          <p:cNvPr id="3" name="TextBox 2">
            <a:extLst>
              <a:ext uri="{FF2B5EF4-FFF2-40B4-BE49-F238E27FC236}">
                <a16:creationId xmlns:a16="http://schemas.microsoft.com/office/drawing/2014/main" id="{DC9E7729-0C4B-4454-AD9B-A1ABC791975D}"/>
              </a:ext>
            </a:extLst>
          </p:cNvPr>
          <p:cNvSpPr txBox="1"/>
          <p:nvPr/>
        </p:nvSpPr>
        <p:spPr>
          <a:xfrm>
            <a:off x="605396" y="1154036"/>
            <a:ext cx="7933208" cy="4678204"/>
          </a:xfrm>
          <a:prstGeom prst="rect">
            <a:avLst/>
          </a:prstGeom>
          <a:noFill/>
        </p:spPr>
        <p:txBody>
          <a:bodyPr wrap="square" rtlCol="0">
            <a:spAutoFit/>
          </a:bodyPr>
          <a:lstStyle/>
          <a:p>
            <a:r>
              <a:rPr lang="en-US" sz="2000" i="1" dirty="0"/>
              <a:t>Recent significant advances in conductor have been accomplished:</a:t>
            </a:r>
          </a:p>
          <a:p>
            <a:pPr marL="342900" indent="-342900">
              <a:buFont typeface="Arial" panose="020B0604020202020204" pitchFamily="34" charset="0"/>
              <a:buChar char="•"/>
            </a:pPr>
            <a:r>
              <a:rPr lang="en-US" sz="2000" i="1" dirty="0"/>
              <a:t>Controlling grain size, two techniques</a:t>
            </a:r>
          </a:p>
          <a:p>
            <a:pPr marL="800100" lvl="1" indent="-342900">
              <a:buFont typeface="Arial" panose="020B0604020202020204" pitchFamily="34" charset="0"/>
              <a:buChar char="•"/>
            </a:pPr>
            <a:r>
              <a:rPr lang="en-US" sz="2000" i="1" dirty="0"/>
              <a:t>APC via oxidation – have reached FCC </a:t>
            </a:r>
            <a:r>
              <a:rPr lang="en-US" sz="2000" i="1" dirty="0" err="1"/>
              <a:t>Jc</a:t>
            </a:r>
            <a:r>
              <a:rPr lang="en-US" sz="2000" i="1" dirty="0"/>
              <a:t> goal in research samples</a:t>
            </a:r>
          </a:p>
          <a:p>
            <a:pPr marL="800100" lvl="1" indent="-342900">
              <a:buFont typeface="Arial" panose="020B0604020202020204" pitchFamily="34" charset="0"/>
              <a:buChar char="•"/>
            </a:pPr>
            <a:r>
              <a:rPr lang="en-US" sz="2000" i="1" dirty="0"/>
              <a:t>Hf – shows potential to reach FCC goal</a:t>
            </a:r>
          </a:p>
          <a:p>
            <a:pPr marL="342900" indent="-342900">
              <a:buFont typeface="Arial" panose="020B0604020202020204" pitchFamily="34" charset="0"/>
              <a:buChar char="•"/>
            </a:pPr>
            <a:r>
              <a:rPr lang="en-US" sz="2000" i="1" dirty="0"/>
              <a:t>Eliminated an important constraint on Nb3Sn performance</a:t>
            </a:r>
          </a:p>
          <a:p>
            <a:pPr marL="342900" indent="-342900">
              <a:buFont typeface="Arial" panose="020B0604020202020204" pitchFamily="34" charset="0"/>
              <a:buChar char="•"/>
            </a:pPr>
            <a:r>
              <a:rPr lang="en-US" sz="2000" i="1" dirty="0"/>
              <a:t>Impact recognized by interest of the international community</a:t>
            </a:r>
          </a:p>
          <a:p>
            <a:pPr marL="342900" indent="-342900">
              <a:buFont typeface="Arial" panose="020B0604020202020204" pitchFamily="34" charset="0"/>
              <a:buChar char="•"/>
            </a:pPr>
            <a:r>
              <a:rPr lang="en-US" sz="2000" i="1" dirty="0"/>
              <a:t>Significant further work is necessary to turn this R&amp;D into magnet conductors.</a:t>
            </a:r>
          </a:p>
          <a:p>
            <a:endParaRPr lang="en-US" sz="2000" i="1" dirty="0"/>
          </a:p>
          <a:p>
            <a:pPr marL="342900" indent="-342900">
              <a:buFont typeface="Arial" panose="020B0604020202020204" pitchFamily="34" charset="0"/>
              <a:buChar char="•"/>
            </a:pPr>
            <a:endParaRPr lang="en-US" sz="2000" i="1" dirty="0"/>
          </a:p>
          <a:p>
            <a:r>
              <a:rPr lang="en-US" sz="2000" i="1" dirty="0"/>
              <a:t>It was noted by the international workshop that improvements are also desirable in Nb3Sn conductor parameters other than </a:t>
            </a:r>
            <a:r>
              <a:rPr lang="en-US" sz="2000" i="1" dirty="0" err="1"/>
              <a:t>Jc</a:t>
            </a:r>
            <a:r>
              <a:rPr lang="en-US" sz="2000" i="1" dirty="0"/>
              <a:t>, particularly considering the high </a:t>
            </a:r>
            <a:r>
              <a:rPr lang="en-US" sz="2000" i="1" dirty="0" err="1"/>
              <a:t>Jc</a:t>
            </a:r>
            <a:r>
              <a:rPr lang="en-US" sz="2000" i="1" dirty="0"/>
              <a:t> now being achieved.</a:t>
            </a:r>
          </a:p>
          <a:p>
            <a:endParaRPr lang="en-US" sz="2000" i="1" dirty="0"/>
          </a:p>
          <a:p>
            <a:pPr marL="742950"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371215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0B18E-602F-4257-9194-18E5B2ED59B8}"/>
              </a:ext>
            </a:extLst>
          </p:cNvPr>
          <p:cNvSpPr>
            <a:spLocks noGrp="1"/>
          </p:cNvSpPr>
          <p:nvPr>
            <p:ph type="title"/>
          </p:nvPr>
        </p:nvSpPr>
        <p:spPr>
          <a:xfrm>
            <a:off x="628650" y="365126"/>
            <a:ext cx="7886700" cy="511437"/>
          </a:xfrm>
        </p:spPr>
        <p:txBody>
          <a:bodyPr>
            <a:noAutofit/>
          </a:bodyPr>
          <a:lstStyle/>
          <a:p>
            <a:pPr algn="ctr"/>
            <a:r>
              <a:rPr lang="en-US" sz="3200" b="1" dirty="0">
                <a:solidFill>
                  <a:srgbClr val="FF0000"/>
                </a:solidFill>
              </a:rPr>
              <a:t>HTS Magnet Development</a:t>
            </a:r>
          </a:p>
        </p:txBody>
      </p:sp>
      <p:sp>
        <p:nvSpPr>
          <p:cNvPr id="3" name="TextBox 2">
            <a:extLst>
              <a:ext uri="{FF2B5EF4-FFF2-40B4-BE49-F238E27FC236}">
                <a16:creationId xmlns:a16="http://schemas.microsoft.com/office/drawing/2014/main" id="{DC9E7729-0C4B-4454-AD9B-A1ABC791975D}"/>
              </a:ext>
            </a:extLst>
          </p:cNvPr>
          <p:cNvSpPr txBox="1"/>
          <p:nvPr/>
        </p:nvSpPr>
        <p:spPr>
          <a:xfrm>
            <a:off x="605396" y="1154036"/>
            <a:ext cx="7933208" cy="3447098"/>
          </a:xfrm>
          <a:prstGeom prst="rect">
            <a:avLst/>
          </a:prstGeom>
          <a:noFill/>
        </p:spPr>
        <p:txBody>
          <a:bodyPr wrap="square" rtlCol="0">
            <a:spAutoFit/>
          </a:bodyPr>
          <a:lstStyle/>
          <a:p>
            <a:r>
              <a:rPr lang="en-US" sz="2000" i="1" dirty="0"/>
              <a:t>Quality and impact of the recent scientific achievements</a:t>
            </a:r>
          </a:p>
          <a:p>
            <a:pPr marL="342900" indent="-342900">
              <a:buFont typeface="Arial" panose="020B0604020202020204" pitchFamily="34" charset="0"/>
              <a:buChar char="•"/>
            </a:pPr>
            <a:r>
              <a:rPr lang="en-US" sz="2000" i="1" dirty="0"/>
              <a:t>REBCO</a:t>
            </a:r>
          </a:p>
          <a:p>
            <a:pPr marL="800100" lvl="1" indent="-342900">
              <a:buFont typeface="Arial" panose="020B0604020202020204" pitchFamily="34" charset="0"/>
              <a:buChar char="•"/>
            </a:pPr>
            <a:r>
              <a:rPr lang="en-US" sz="2000" i="1" dirty="0"/>
              <a:t>Good, steady progress on magnets</a:t>
            </a:r>
          </a:p>
          <a:p>
            <a:pPr marL="800100" lvl="1" indent="-342900">
              <a:buFont typeface="Arial" panose="020B0604020202020204" pitchFamily="34" charset="0"/>
              <a:buChar char="•"/>
            </a:pPr>
            <a:r>
              <a:rPr lang="en-US" sz="2000" i="1" dirty="0"/>
              <a:t>MDP seems to be leading REBCO dipole development</a:t>
            </a:r>
          </a:p>
          <a:p>
            <a:pPr marL="342900" indent="-342900">
              <a:buFont typeface="Arial" panose="020B0604020202020204" pitchFamily="34" charset="0"/>
              <a:buChar char="•"/>
            </a:pPr>
            <a:r>
              <a:rPr lang="en-US" sz="2000" i="1" dirty="0"/>
              <a:t>Bi2212</a:t>
            </a:r>
          </a:p>
          <a:p>
            <a:pPr marL="800100" lvl="1" indent="-342900">
              <a:buFont typeface="Arial" panose="020B0604020202020204" pitchFamily="34" charset="0"/>
              <a:buChar char="•"/>
            </a:pPr>
            <a:r>
              <a:rPr lang="en-US" sz="2000" i="1" dirty="0"/>
              <a:t>MDP has driven significant performance improvements in conductor </a:t>
            </a:r>
          </a:p>
          <a:p>
            <a:pPr marL="800100" lvl="1" indent="-342900">
              <a:buFont typeface="Arial" panose="020B0604020202020204" pitchFamily="34" charset="0"/>
              <a:buChar char="•"/>
            </a:pPr>
            <a:r>
              <a:rPr lang="en-US" sz="2000" i="1" dirty="0"/>
              <a:t>MDP has achieved record performance in racetrack coils</a:t>
            </a:r>
          </a:p>
          <a:p>
            <a:pPr marL="800100" lvl="1" indent="-342900">
              <a:buFont typeface="Arial" panose="020B0604020202020204" pitchFamily="34" charset="0"/>
              <a:buChar char="•"/>
            </a:pPr>
            <a:r>
              <a:rPr lang="en-US" sz="2000" i="1" dirty="0"/>
              <a:t>Bi2212 is attractive in that it may yield quench-free magnets</a:t>
            </a:r>
          </a:p>
          <a:p>
            <a:pPr marL="800100" lvl="1" indent="-342900">
              <a:buFont typeface="Arial" panose="020B0604020202020204" pitchFamily="34" charset="0"/>
              <a:buChar char="•"/>
            </a:pPr>
            <a:endParaRPr lang="en-US" sz="2000" i="1" dirty="0"/>
          </a:p>
          <a:p>
            <a:pPr marL="742950"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3871290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0B18E-602F-4257-9194-18E5B2ED59B8}"/>
              </a:ext>
            </a:extLst>
          </p:cNvPr>
          <p:cNvSpPr>
            <a:spLocks noGrp="1"/>
          </p:cNvSpPr>
          <p:nvPr>
            <p:ph type="title"/>
          </p:nvPr>
        </p:nvSpPr>
        <p:spPr>
          <a:xfrm>
            <a:off x="628650" y="365126"/>
            <a:ext cx="7886700" cy="511437"/>
          </a:xfrm>
        </p:spPr>
        <p:txBody>
          <a:bodyPr>
            <a:noAutofit/>
          </a:bodyPr>
          <a:lstStyle/>
          <a:p>
            <a:pPr algn="ctr"/>
            <a:r>
              <a:rPr lang="en-US" sz="3200" b="1" dirty="0">
                <a:solidFill>
                  <a:srgbClr val="FF0000"/>
                </a:solidFill>
              </a:rPr>
              <a:t>HTS Magnet Development</a:t>
            </a:r>
          </a:p>
        </p:txBody>
      </p:sp>
      <p:sp>
        <p:nvSpPr>
          <p:cNvPr id="3" name="TextBox 2">
            <a:extLst>
              <a:ext uri="{FF2B5EF4-FFF2-40B4-BE49-F238E27FC236}">
                <a16:creationId xmlns:a16="http://schemas.microsoft.com/office/drawing/2014/main" id="{DC9E7729-0C4B-4454-AD9B-A1ABC791975D}"/>
              </a:ext>
            </a:extLst>
          </p:cNvPr>
          <p:cNvSpPr txBox="1"/>
          <p:nvPr/>
        </p:nvSpPr>
        <p:spPr>
          <a:xfrm>
            <a:off x="605396" y="1154036"/>
            <a:ext cx="7933208" cy="5016758"/>
          </a:xfrm>
          <a:prstGeom prst="rect">
            <a:avLst/>
          </a:prstGeom>
          <a:noFill/>
        </p:spPr>
        <p:txBody>
          <a:bodyPr wrap="square" rtlCol="0">
            <a:spAutoFit/>
          </a:bodyPr>
          <a:lstStyle/>
          <a:p>
            <a:r>
              <a:rPr lang="en-US" sz="2000" i="1" dirty="0"/>
              <a:t>M</a:t>
            </a:r>
            <a:r>
              <a:rPr lang="en-US" i="1" dirty="0"/>
              <a:t>erit, feasibility and impact of the future test plan</a:t>
            </a:r>
          </a:p>
          <a:p>
            <a:pPr marL="285750" indent="-285750">
              <a:buFont typeface="Arial" panose="020B0604020202020204" pitchFamily="34" charset="0"/>
              <a:buChar char="•"/>
            </a:pPr>
            <a:r>
              <a:rPr lang="en-US" i="1" dirty="0"/>
              <a:t>Committee supports the stepwise approach being followed with both conductors, and supports parallel investigations of both conductors.</a:t>
            </a:r>
          </a:p>
          <a:p>
            <a:pPr marL="285750" indent="-285750">
              <a:buFont typeface="Arial" panose="020B0604020202020204" pitchFamily="34" charset="0"/>
              <a:buChar char="•"/>
            </a:pPr>
            <a:r>
              <a:rPr lang="en-US" i="1" dirty="0"/>
              <a:t>The rate of progress has been limited by conductor availability. It would be desirable to fund additional conductor procurement, within an overall balanced MDP program.</a:t>
            </a:r>
          </a:p>
          <a:p>
            <a:pPr marL="285750" indent="-285750">
              <a:buFont typeface="Arial" panose="020B0604020202020204" pitchFamily="34" charset="0"/>
              <a:buChar char="•"/>
            </a:pPr>
            <a:r>
              <a:rPr lang="en-US" i="1" dirty="0"/>
              <a:t>Progress on HTS magnets depends upon progress on HTS conductor development. Progress on conductors is currently being accomplished outside MDP. MDP should continue to take advantage of this outside work and maintaining collaborations with university and other efforts. It would be desirable for MDP to foster further conductor development via investment in industry.</a:t>
            </a:r>
          </a:p>
          <a:p>
            <a:endParaRPr lang="en-US" i="1" dirty="0"/>
          </a:p>
          <a:p>
            <a:endParaRPr lang="en-US" i="1" dirty="0"/>
          </a:p>
          <a:p>
            <a:endParaRPr lang="en-US" i="1" dirty="0"/>
          </a:p>
          <a:p>
            <a:endParaRPr lang="en-US" dirty="0"/>
          </a:p>
          <a:p>
            <a:pPr marL="285750" indent="-285750">
              <a:buFont typeface="Arial" panose="020B0604020202020204" pitchFamily="34" charset="0"/>
              <a:buChar char="•"/>
            </a:pPr>
            <a:endParaRPr lang="en-US" sz="1200" dirty="0"/>
          </a:p>
          <a:p>
            <a:pPr marL="742950"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3308233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0B18E-602F-4257-9194-18E5B2ED59B8}"/>
              </a:ext>
            </a:extLst>
          </p:cNvPr>
          <p:cNvSpPr>
            <a:spLocks noGrp="1"/>
          </p:cNvSpPr>
          <p:nvPr>
            <p:ph type="title"/>
          </p:nvPr>
        </p:nvSpPr>
        <p:spPr>
          <a:xfrm>
            <a:off x="628650" y="365126"/>
            <a:ext cx="7886700" cy="511437"/>
          </a:xfrm>
        </p:spPr>
        <p:txBody>
          <a:bodyPr>
            <a:noAutofit/>
          </a:bodyPr>
          <a:lstStyle/>
          <a:p>
            <a:pPr algn="ctr"/>
            <a:r>
              <a:rPr lang="en-US" sz="3200" b="1" dirty="0">
                <a:solidFill>
                  <a:srgbClr val="FF0000"/>
                </a:solidFill>
              </a:rPr>
              <a:t>Strategic Planning</a:t>
            </a:r>
          </a:p>
        </p:txBody>
      </p:sp>
      <p:sp>
        <p:nvSpPr>
          <p:cNvPr id="3" name="TextBox 2">
            <a:extLst>
              <a:ext uri="{FF2B5EF4-FFF2-40B4-BE49-F238E27FC236}">
                <a16:creationId xmlns:a16="http://schemas.microsoft.com/office/drawing/2014/main" id="{DC9E7729-0C4B-4454-AD9B-A1ABC791975D}"/>
              </a:ext>
            </a:extLst>
          </p:cNvPr>
          <p:cNvSpPr txBox="1"/>
          <p:nvPr/>
        </p:nvSpPr>
        <p:spPr>
          <a:xfrm>
            <a:off x="605396" y="1154036"/>
            <a:ext cx="7933208" cy="5293757"/>
          </a:xfrm>
          <a:prstGeom prst="rect">
            <a:avLst/>
          </a:prstGeom>
          <a:noFill/>
        </p:spPr>
        <p:txBody>
          <a:bodyPr wrap="square" rtlCol="0">
            <a:spAutoFit/>
          </a:bodyPr>
          <a:lstStyle/>
          <a:p>
            <a:r>
              <a:rPr lang="en-US" sz="2000" b="1" i="1" dirty="0"/>
              <a:t>Soundness and feasibility of the draft updated roadmap</a:t>
            </a:r>
            <a:endParaRPr lang="en-US" sz="2000" b="1" dirty="0"/>
          </a:p>
          <a:p>
            <a:pPr marL="285750" indent="-285750">
              <a:buFont typeface="Arial" panose="020B0604020202020204" pitchFamily="34" charset="0"/>
              <a:buChar char="•"/>
            </a:pPr>
            <a:r>
              <a:rPr lang="en-US" i="1" dirty="0"/>
              <a:t>The strategic plan is described in terms of a “roadmap”. </a:t>
            </a:r>
            <a:endParaRPr lang="en-US" dirty="0"/>
          </a:p>
          <a:p>
            <a:pPr marL="742950" lvl="1" indent="-285750">
              <a:buFont typeface="Arial" panose="020B0604020202020204" pitchFamily="34" charset="0"/>
              <a:buChar char="•"/>
            </a:pPr>
            <a:r>
              <a:rPr lang="en-US" i="1" dirty="0"/>
              <a:t>It is a comprehensive strategic plan identifying and defining the necessary steps for the next 4-5 years in R&amp;D to provide high-field dipoles for the next-generation very high-energy proton-proton collider. </a:t>
            </a:r>
            <a:endParaRPr lang="en-US" dirty="0"/>
          </a:p>
          <a:p>
            <a:pPr marL="742950" lvl="1" indent="-285750">
              <a:buFont typeface="Arial" panose="020B0604020202020204" pitchFamily="34" charset="0"/>
              <a:buChar char="•"/>
            </a:pPr>
            <a:r>
              <a:rPr lang="en-US" i="1" dirty="0"/>
              <a:t>The strategic plan reflects a broad perspective on the challenges of high-field magnet R&amp;D and extensive discussion of program optimization.</a:t>
            </a:r>
            <a:endParaRPr lang="en-US" dirty="0"/>
          </a:p>
          <a:p>
            <a:pPr marL="285750" indent="-285750">
              <a:buFont typeface="Arial" panose="020B0604020202020204" pitchFamily="34" charset="0"/>
              <a:buChar char="•"/>
            </a:pPr>
            <a:r>
              <a:rPr lang="en-US" i="1" dirty="0"/>
              <a:t>As a draft, this roadmap does not yet describe a strategic plan that can be accomplished on the timescale outlined within present budget levels, and probably not within foreseeable budgets. </a:t>
            </a:r>
          </a:p>
          <a:p>
            <a:pPr marL="742950" lvl="1" indent="-285750">
              <a:buFont typeface="Arial" panose="020B0604020202020204" pitchFamily="34" charset="0"/>
              <a:buChar char="•"/>
            </a:pPr>
            <a:r>
              <a:rPr lang="en-US" i="1" dirty="0"/>
              <a:t>The elements of the plan need to be prioritized to a degree that can guide budget discussions with the agency. </a:t>
            </a:r>
          </a:p>
          <a:p>
            <a:pPr marL="1200150" lvl="2" indent="-285750">
              <a:buFont typeface="Arial" panose="020B0604020202020204" pitchFamily="34" charset="0"/>
              <a:buChar char="•"/>
            </a:pPr>
            <a:r>
              <a:rPr lang="en-US" i="1" dirty="0"/>
              <a:t>These discussions do not require a rank ordering of all program elements. </a:t>
            </a:r>
          </a:p>
          <a:p>
            <a:pPr marL="1200150" lvl="2" indent="-285750">
              <a:buFont typeface="Arial" panose="020B0604020202020204" pitchFamily="34" charset="0"/>
              <a:buChar char="•"/>
            </a:pPr>
            <a:r>
              <a:rPr lang="en-US" i="1" dirty="0"/>
              <a:t>Rather, identification of the highest priority elements, along with their budget needs, is needed. </a:t>
            </a:r>
            <a:endParaRPr lang="en-US" dirty="0"/>
          </a:p>
          <a:p>
            <a:endParaRPr lang="en-US" dirty="0"/>
          </a:p>
          <a:p>
            <a:pPr marL="285750" indent="-285750">
              <a:buFont typeface="Arial" panose="020B0604020202020204" pitchFamily="34" charset="0"/>
              <a:buChar char="•"/>
            </a:pPr>
            <a:endParaRPr lang="en-US" sz="1200" dirty="0"/>
          </a:p>
          <a:p>
            <a:pPr marL="742950"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259351070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240</TotalTime>
  <Words>1857</Words>
  <Application>Microsoft Office PowerPoint</Application>
  <PresentationFormat>On-screen Show (4:3)</PresentationFormat>
  <Paragraphs>140</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DOE GARD Review of the U.S. Magnet Development Program</vt:lpstr>
      <vt:lpstr>Nb3Sn Magnet Development</vt:lpstr>
      <vt:lpstr>Nb3Sn Magnet Development</vt:lpstr>
      <vt:lpstr>Nb3Sn Magnet Development</vt:lpstr>
      <vt:lpstr>Nb3Sn Magnet Development</vt:lpstr>
      <vt:lpstr>Nb3Sn Conductor Development</vt:lpstr>
      <vt:lpstr>HTS Magnet Development</vt:lpstr>
      <vt:lpstr>HTS Magnet Development</vt:lpstr>
      <vt:lpstr>Strategic Planning</vt:lpstr>
      <vt:lpstr>Strategic Planning</vt:lpstr>
      <vt:lpstr>Strategic Planning</vt:lpstr>
      <vt:lpstr>Strategic Planning</vt:lpstr>
      <vt:lpstr>Management</vt:lpstr>
      <vt:lpstr>Management</vt:lpstr>
      <vt:lpstr>Collaborations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Lankford</dc:creator>
  <cp:lastModifiedBy> </cp:lastModifiedBy>
  <cp:revision>26</cp:revision>
  <dcterms:created xsi:type="dcterms:W3CDTF">2019-12-06T02:47:20Z</dcterms:created>
  <dcterms:modified xsi:type="dcterms:W3CDTF">2019-12-06T16:44:18Z</dcterms:modified>
</cp:coreProperties>
</file>