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761" r:id="rId5"/>
  </p:sldMasterIdLst>
  <p:notesMasterIdLst>
    <p:notesMasterId r:id="rId25"/>
  </p:notesMasterIdLst>
  <p:handoutMasterIdLst>
    <p:handoutMasterId r:id="rId26"/>
  </p:handoutMasterIdLst>
  <p:sldIdLst>
    <p:sldId id="256" r:id="rId6"/>
    <p:sldId id="405" r:id="rId7"/>
    <p:sldId id="511" r:id="rId8"/>
    <p:sldId id="291" r:id="rId9"/>
    <p:sldId id="263" r:id="rId10"/>
    <p:sldId id="510" r:id="rId11"/>
    <p:sldId id="375" r:id="rId12"/>
    <p:sldId id="364" r:id="rId13"/>
    <p:sldId id="320" r:id="rId14"/>
    <p:sldId id="404" r:id="rId15"/>
    <p:sldId id="362" r:id="rId16"/>
    <p:sldId id="396" r:id="rId17"/>
    <p:sldId id="265" r:id="rId18"/>
    <p:sldId id="481" r:id="rId19"/>
    <p:sldId id="385" r:id="rId20"/>
    <p:sldId id="512" r:id="rId21"/>
    <p:sldId id="513" r:id="rId22"/>
    <p:sldId id="394" r:id="rId23"/>
    <p:sldId id="514" r:id="rId2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5161" autoAdjust="0"/>
  </p:normalViewPr>
  <p:slideViewPr>
    <p:cSldViewPr snapToGrid="0" showGuides="1">
      <p:cViewPr varScale="1">
        <p:scale>
          <a:sx n="62" d="100"/>
          <a:sy n="62" d="100"/>
        </p:scale>
        <p:origin x="994" y="28"/>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3/2/2020</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1" y="8810627"/>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3/2/2020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 your handout</a:t>
            </a:r>
          </a:p>
        </p:txBody>
      </p:sp>
      <p:sp>
        <p:nvSpPr>
          <p:cNvPr id="4" name="Slide Number Placeholder 3"/>
          <p:cNvSpPr>
            <a:spLocks noGrp="1"/>
          </p:cNvSpPr>
          <p:nvPr>
            <p:ph type="sldNum" sz="quarter" idx="10"/>
          </p:nvPr>
        </p:nvSpPr>
        <p:spPr/>
        <p:txBody>
          <a:bodyPr/>
          <a:lstStyle/>
          <a:p>
            <a:fld id="{A0BD29B5-A7BA-884E-BD13-B6F37FBFF9E7}" type="slidenum">
              <a:rPr lang="en-US" smtClean="0"/>
              <a:t>5</a:t>
            </a:fld>
            <a:endParaRPr lang="en-US" dirty="0"/>
          </a:p>
        </p:txBody>
      </p:sp>
    </p:spTree>
    <p:extLst>
      <p:ext uri="{BB962C8B-B14F-4D97-AF65-F5344CB8AC3E}">
        <p14:creationId xmlns:p14="http://schemas.microsoft.com/office/powerpoint/2010/main" val="52723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Tree>
    <p:extLst>
      <p:ext uri="{BB962C8B-B14F-4D97-AF65-F5344CB8AC3E}">
        <p14:creationId xmlns:p14="http://schemas.microsoft.com/office/powerpoint/2010/main" val="2482596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406400" y="696913"/>
            <a:ext cx="6197600" cy="3486150"/>
          </a:xfrm>
          <a:ln/>
        </p:spPr>
      </p:sp>
      <p:sp>
        <p:nvSpPr>
          <p:cNvPr id="368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extLst>
      <p:ext uri="{BB962C8B-B14F-4D97-AF65-F5344CB8AC3E}">
        <p14:creationId xmlns:p14="http://schemas.microsoft.com/office/powerpoint/2010/main" val="368776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B76B1E-D121-4602-919A-0BAC13F00E27}" type="slidenum">
              <a:rPr lang="en-US" smtClean="0"/>
              <a:pPr/>
              <a:t>13</a:t>
            </a:fld>
            <a:endParaRPr lang="en-US" dirty="0"/>
          </a:p>
        </p:txBody>
      </p:sp>
    </p:spTree>
    <p:extLst>
      <p:ext uri="{BB962C8B-B14F-4D97-AF65-F5344CB8AC3E}">
        <p14:creationId xmlns:p14="http://schemas.microsoft.com/office/powerpoint/2010/main" val="88918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0" name="Picture 19">
            <a:extLst>
              <a:ext uri="{FF2B5EF4-FFF2-40B4-BE49-F238E27FC236}">
                <a16:creationId xmlns:a16="http://schemas.microsoft.com/office/drawing/2014/main" id="{4FCA792B-F3C6-440D-9FAF-B0D8AC4CDC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911" y="236982"/>
            <a:ext cx="11515053" cy="507831"/>
          </a:xfrm>
        </p:spPr>
        <p:txBody>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268224" y="1508760"/>
            <a:ext cx="11523520" cy="419541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996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218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09601" y="216290"/>
            <a:ext cx="12191999" cy="535509"/>
          </a:xfrm>
          <a:prstGeom prst="rect">
            <a:avLst/>
          </a:prstGeom>
          <a:noFill/>
          <a:ln w="9525">
            <a:solidFill>
              <a:srgbClr val="1F497D"/>
            </a:solidFill>
            <a:miter lim="800000"/>
            <a:headEnd/>
            <a:tailEnd/>
          </a:ln>
        </p:spPr>
        <p:txBody>
          <a:bodyPr vert="horz" wrap="square" lIns="91416" tIns="45709" rIns="91416" bIns="45709" numCol="1" anchor="ctr" anchorCtr="0" compatLnSpc="1">
            <a:prstTxWarp prst="textNoShape">
              <a:avLst/>
            </a:prstTxWarp>
          </a:bodyPr>
          <a:lstStyle/>
          <a:p>
            <a:pPr lvl="0"/>
            <a:r>
              <a:rPr lang="en-US" dirty="0"/>
              <a:t>Click to edit Master title style</a:t>
            </a:r>
          </a:p>
        </p:txBody>
      </p:sp>
      <p:sp>
        <p:nvSpPr>
          <p:cNvPr id="3" name="TextBox 11"/>
          <p:cNvSpPr txBox="1">
            <a:spLocks noChangeArrowheads="1"/>
          </p:cNvSpPr>
          <p:nvPr userDrawn="1"/>
        </p:nvSpPr>
        <p:spPr bwMode="auto">
          <a:xfrm>
            <a:off x="5848353" y="6581779"/>
            <a:ext cx="372169" cy="276977"/>
          </a:xfrm>
          <a:prstGeom prst="rect">
            <a:avLst/>
          </a:prstGeom>
          <a:noFill/>
          <a:ln>
            <a:noFill/>
          </a:ln>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082" eaLnBrk="1" fontAlgn="base" hangingPunct="1">
              <a:spcBef>
                <a:spcPct val="0"/>
              </a:spcBef>
              <a:spcAft>
                <a:spcPct val="0"/>
              </a:spcAft>
              <a:defRPr/>
            </a:pPr>
            <a:fld id="{62B45342-D41F-3246-BC88-9305F376649F}" type="slidenum">
              <a:rPr lang="en-US" sz="1200" smtClean="0">
                <a:solidFill>
                  <a:srgbClr val="FFFFFF"/>
                </a:solidFill>
              </a:rPr>
              <a:pPr defTabSz="457082" eaLnBrk="1" fontAlgn="base" hangingPunct="1">
                <a:spcBef>
                  <a:spcPct val="0"/>
                </a:spcBef>
                <a:spcAft>
                  <a:spcPct val="0"/>
                </a:spcAft>
                <a:defRPr/>
              </a:pPr>
              <a:t>‹#›</a:t>
            </a:fld>
            <a:endParaRPr lang="en-US" sz="1200" dirty="0">
              <a:solidFill>
                <a:srgbClr val="FFFFFF"/>
              </a:solidFill>
            </a:endParaRPr>
          </a:p>
        </p:txBody>
      </p:sp>
      <p:sp>
        <p:nvSpPr>
          <p:cNvPr id="5" name="TextBox 9"/>
          <p:cNvSpPr txBox="1">
            <a:spLocks noChangeArrowheads="1"/>
          </p:cNvSpPr>
          <p:nvPr userDrawn="1"/>
        </p:nvSpPr>
        <p:spPr bwMode="auto">
          <a:xfrm>
            <a:off x="11633421" y="6486539"/>
            <a:ext cx="489844" cy="246199"/>
          </a:xfrm>
          <a:prstGeom prst="rect">
            <a:avLst/>
          </a:prstGeom>
          <a:noFill/>
          <a:ln>
            <a:noFill/>
          </a:ln>
        </p:spPr>
        <p:txBody>
          <a:bodyPr wrap="squar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082" eaLnBrk="1" fontAlgn="base" hangingPunct="1">
              <a:spcBef>
                <a:spcPct val="0"/>
              </a:spcBef>
              <a:spcAft>
                <a:spcPct val="0"/>
              </a:spcAft>
              <a:defRPr/>
            </a:pPr>
            <a:fld id="{AF46901F-252C-D946-B4FD-40072B8BE34D}" type="slidenum">
              <a:rPr lang="en-US" sz="1000" smtClean="0">
                <a:solidFill>
                  <a:srgbClr val="FFFFFF"/>
                </a:solidFill>
                <a:latin typeface="Helvetica Light"/>
              </a:rPr>
              <a:pPr algn="ctr" defTabSz="457082" eaLnBrk="1" fontAlgn="base" hangingPunct="1">
                <a:spcBef>
                  <a:spcPct val="0"/>
                </a:spcBef>
                <a:spcAft>
                  <a:spcPct val="0"/>
                </a:spcAft>
                <a:defRPr/>
              </a:pPr>
              <a:t>‹#›</a:t>
            </a:fld>
            <a:endParaRPr lang="en-US" sz="1000" dirty="0">
              <a:solidFill>
                <a:srgbClr val="FFFFFF"/>
              </a:solidFill>
              <a:latin typeface="Helvetica Light"/>
            </a:endParaRPr>
          </a:p>
        </p:txBody>
      </p:sp>
    </p:spTree>
    <p:extLst>
      <p:ext uri="{BB962C8B-B14F-4D97-AF65-F5344CB8AC3E}">
        <p14:creationId xmlns:p14="http://schemas.microsoft.com/office/powerpoint/2010/main" val="397377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2FD4-9539-4880-9D59-CB646920C561}"/>
              </a:ext>
            </a:extLst>
          </p:cNvPr>
          <p:cNvSpPr>
            <a:spLocks noGrp="1"/>
          </p:cNvSpPr>
          <p:nvPr>
            <p:ph type="title"/>
          </p:nvPr>
        </p:nvSpPr>
        <p:spPr>
          <a:xfrm>
            <a:off x="0" y="0"/>
            <a:ext cx="12192000" cy="914400"/>
          </a:xfrm>
        </p:spPr>
        <p:txBody>
          <a:bodyPr/>
          <a:lstStyle>
            <a:lvl1pPr algn="ctr">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809080" y="6432047"/>
            <a:ext cx="425955" cy="425955"/>
          </a:xfrm>
          <a:prstGeom prst="rect">
            <a:avLst/>
          </a:prstGeom>
        </p:spPr>
      </p:pic>
    </p:spTree>
    <p:extLst>
      <p:ext uri="{BB962C8B-B14F-4D97-AF65-F5344CB8AC3E}">
        <p14:creationId xmlns:p14="http://schemas.microsoft.com/office/powerpoint/2010/main" val="29062618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824333"/>
            <a:ext cx="9085179" cy="1639468"/>
          </a:xfrm>
          <a:prstGeom prst="rect">
            <a:avLst/>
          </a:prstGeom>
        </p:spPr>
        <p:txBody>
          <a:bodyPr>
            <a:noAutofit/>
          </a:bodyPr>
          <a:lstStyle>
            <a:lvl1pPr algn="l">
              <a:defRPr sz="3750">
                <a:solidFill>
                  <a:srgbClr val="E09E19"/>
                </a:solidFill>
              </a:defRPr>
            </a:lvl1pPr>
          </a:lstStyle>
          <a:p>
            <a:r>
              <a:rPr lang="en-US" dirty="0"/>
              <a:t>Click to edit Master title style</a:t>
            </a:r>
          </a:p>
        </p:txBody>
      </p:sp>
      <p:sp>
        <p:nvSpPr>
          <p:cNvPr id="3" name="Subtitle 2"/>
          <p:cNvSpPr>
            <a:spLocks noGrp="1"/>
          </p:cNvSpPr>
          <p:nvPr>
            <p:ph type="subTitle" idx="1"/>
          </p:nvPr>
        </p:nvSpPr>
        <p:spPr>
          <a:xfrm>
            <a:off x="914400" y="2575258"/>
            <a:ext cx="8534400" cy="1113590"/>
          </a:xfrm>
          <a:prstGeom prst="rect">
            <a:avLst/>
          </a:prstGeom>
        </p:spPr>
        <p:txBody>
          <a:bodyPr/>
          <a:lstStyle>
            <a:lvl1pPr marL="0" indent="0" algn="l">
              <a:buNone/>
              <a:defRPr>
                <a:solidFill>
                  <a:srgbClr val="2D637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591226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0033"/>
            <a:ext cx="10354733" cy="1150353"/>
          </a:xfrm>
          <a:prstGeom prst="rect">
            <a:avLst/>
          </a:prstGeom>
        </p:spPr>
        <p:txBody>
          <a:bodyPr>
            <a:normAutofit/>
          </a:bodyPr>
          <a:lstStyle>
            <a:lvl1pPr>
              <a:defRPr sz="3150"/>
            </a:lvl1pPr>
          </a:lstStyle>
          <a:p>
            <a:r>
              <a:rPr lang="en-US" dirty="0"/>
              <a:t>Click to edit Master title style</a:t>
            </a:r>
          </a:p>
        </p:txBody>
      </p:sp>
      <p:sp>
        <p:nvSpPr>
          <p:cNvPr id="3" name="Content Placeholder 2"/>
          <p:cNvSpPr>
            <a:spLocks noGrp="1"/>
          </p:cNvSpPr>
          <p:nvPr>
            <p:ph idx="1"/>
          </p:nvPr>
        </p:nvSpPr>
        <p:spPr>
          <a:xfrm>
            <a:off x="643469" y="2518953"/>
            <a:ext cx="10320867" cy="206466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609603" y="316793"/>
            <a:ext cx="4660900" cy="488017"/>
          </a:xfrm>
          <a:prstGeom prst="rect">
            <a:avLst/>
          </a:prstGeom>
        </p:spPr>
        <p:txBody>
          <a:bodyPr>
            <a:normAutofit/>
          </a:bodyPr>
          <a:lstStyle>
            <a:lvl1pPr marL="0" indent="0">
              <a:buNone/>
              <a:defRPr sz="1350" b="1">
                <a:solidFill>
                  <a:srgbClr val="E09E19"/>
                </a:solidFill>
                <a:latin typeface="Georgia"/>
                <a:cs typeface="Georgia"/>
              </a:defRPr>
            </a:lvl1pPr>
          </a:lstStyle>
          <a:p>
            <a:pPr lvl="0"/>
            <a:r>
              <a:rPr lang="en-US" dirty="0"/>
              <a:t>CLICK TO EDIT MASTER  |</a:t>
            </a:r>
          </a:p>
        </p:txBody>
      </p:sp>
      <p:sp>
        <p:nvSpPr>
          <p:cNvPr id="10" name="Content Placeholder 2"/>
          <p:cNvSpPr>
            <a:spLocks noGrp="1"/>
          </p:cNvSpPr>
          <p:nvPr>
            <p:ph idx="14" hasCustomPrompt="1"/>
          </p:nvPr>
        </p:nvSpPr>
        <p:spPr>
          <a:xfrm>
            <a:off x="5062711" y="312445"/>
            <a:ext cx="2984500" cy="492365"/>
          </a:xfrm>
          <a:prstGeom prst="rect">
            <a:avLst/>
          </a:prstGeom>
        </p:spPr>
        <p:txBody>
          <a:bodyPr>
            <a:normAutofit/>
          </a:bodyPr>
          <a:lstStyle>
            <a:lvl1pPr marL="0" indent="0">
              <a:buNone/>
              <a:defRPr sz="1350" b="1">
                <a:solidFill>
                  <a:srgbClr val="2D637F"/>
                </a:solidFill>
                <a:latin typeface="Georgia"/>
                <a:cs typeface="Georgia"/>
              </a:defRPr>
            </a:lvl1pPr>
          </a:lstStyle>
          <a:p>
            <a:pPr lvl="0"/>
            <a:r>
              <a:rPr lang="en-US" dirty="0"/>
              <a:t>CLICK TO EDIT</a:t>
            </a:r>
          </a:p>
        </p:txBody>
      </p:sp>
    </p:spTree>
    <p:extLst>
      <p:ext uri="{BB962C8B-B14F-4D97-AF65-F5344CB8AC3E}">
        <p14:creationId xmlns:p14="http://schemas.microsoft.com/office/powerpoint/2010/main" val="38085551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C1AE7B96-D2A6-4A16-9C8C-9BA017C83499}"/>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227458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7767" y="2017306"/>
            <a:ext cx="10363200" cy="1996573"/>
          </a:xfrm>
          <a:prstGeom prst="rect">
            <a:avLst/>
          </a:prstGeom>
        </p:spPr>
        <p:txBody>
          <a:bodyPr anchor="t">
            <a:noAutofit/>
          </a:bodyPr>
          <a:lstStyle>
            <a:lvl1pPr algn="l">
              <a:defRPr sz="3150" b="0" cap="none"/>
            </a:lvl1pPr>
          </a:lstStyle>
          <a:p>
            <a:r>
              <a:rPr lang="en-US" dirty="0"/>
              <a:t>Click to edit master title style</a:t>
            </a:r>
          </a:p>
        </p:txBody>
      </p:sp>
      <p:sp>
        <p:nvSpPr>
          <p:cNvPr id="3" name="Text Placeholder 2"/>
          <p:cNvSpPr>
            <a:spLocks noGrp="1"/>
          </p:cNvSpPr>
          <p:nvPr>
            <p:ph type="body" idx="1"/>
          </p:nvPr>
        </p:nvSpPr>
        <p:spPr>
          <a:xfrm>
            <a:off x="757767" y="1019352"/>
            <a:ext cx="10363200" cy="895685"/>
          </a:xfrm>
          <a:prstGeom prst="rect">
            <a:avLst/>
          </a:prstGeom>
        </p:spPr>
        <p:txBody>
          <a:bodyPr anchor="b">
            <a:normAutofit/>
          </a:bodyPr>
          <a:lstStyle>
            <a:lvl1pPr marL="0" indent="0">
              <a:buNone/>
              <a:defRPr sz="1650">
                <a:solidFill>
                  <a:srgbClr val="2D637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Content Placeholder 2"/>
          <p:cNvSpPr>
            <a:spLocks noGrp="1"/>
          </p:cNvSpPr>
          <p:nvPr>
            <p:ph idx="13" hasCustomPrompt="1"/>
          </p:nvPr>
        </p:nvSpPr>
        <p:spPr>
          <a:xfrm>
            <a:off x="609603" y="316793"/>
            <a:ext cx="4660900" cy="488017"/>
          </a:xfrm>
          <a:prstGeom prst="rect">
            <a:avLst/>
          </a:prstGeom>
        </p:spPr>
        <p:txBody>
          <a:bodyPr>
            <a:normAutofit/>
          </a:bodyPr>
          <a:lstStyle>
            <a:lvl1pPr marL="0" indent="0">
              <a:buNone/>
              <a:defRPr sz="1350" b="1">
                <a:solidFill>
                  <a:srgbClr val="E09E19"/>
                </a:solidFill>
                <a:latin typeface="Georgia"/>
                <a:cs typeface="Georgia"/>
              </a:defRPr>
            </a:lvl1pPr>
          </a:lstStyle>
          <a:p>
            <a:pPr lvl="0"/>
            <a:r>
              <a:rPr lang="en-US" dirty="0"/>
              <a:t>CLICK TO EDIT MASTER  |</a:t>
            </a:r>
          </a:p>
        </p:txBody>
      </p:sp>
      <p:sp>
        <p:nvSpPr>
          <p:cNvPr id="7" name="Content Placeholder 2"/>
          <p:cNvSpPr>
            <a:spLocks noGrp="1"/>
          </p:cNvSpPr>
          <p:nvPr>
            <p:ph idx="14" hasCustomPrompt="1"/>
          </p:nvPr>
        </p:nvSpPr>
        <p:spPr>
          <a:xfrm>
            <a:off x="5062711" y="312445"/>
            <a:ext cx="2984500" cy="492365"/>
          </a:xfrm>
          <a:prstGeom prst="rect">
            <a:avLst/>
          </a:prstGeom>
        </p:spPr>
        <p:txBody>
          <a:bodyPr>
            <a:normAutofit/>
          </a:bodyPr>
          <a:lstStyle>
            <a:lvl1pPr marL="0" indent="0">
              <a:buNone/>
              <a:defRPr sz="1350" b="1">
                <a:solidFill>
                  <a:srgbClr val="2D637F"/>
                </a:solidFill>
                <a:latin typeface="Georgia"/>
                <a:cs typeface="Georgia"/>
              </a:defRPr>
            </a:lvl1pPr>
          </a:lstStyle>
          <a:p>
            <a:pPr lvl="0"/>
            <a:r>
              <a:rPr lang="en-US" dirty="0"/>
              <a:t>CLICK TO EDIT</a:t>
            </a:r>
          </a:p>
        </p:txBody>
      </p:sp>
    </p:spTree>
    <p:extLst>
      <p:ext uri="{BB962C8B-B14F-4D97-AF65-F5344CB8AC3E}">
        <p14:creationId xmlns:p14="http://schemas.microsoft.com/office/powerpoint/2010/main" val="368909098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7" y="972051"/>
            <a:ext cx="9952567" cy="1143000"/>
          </a:xfrm>
          <a:prstGeom prst="rect">
            <a:avLst/>
          </a:prstGeom>
        </p:spPr>
        <p:txBody>
          <a:bodyPr>
            <a:normAutofit/>
          </a:bodyPr>
          <a:lstStyle>
            <a:lvl1pPr>
              <a:defRPr sz="3150"/>
            </a:lvl1pPr>
          </a:lstStyle>
          <a:p>
            <a:r>
              <a:rPr lang="en-US" dirty="0"/>
              <a:t>Click to edit Master</a:t>
            </a:r>
          </a:p>
        </p:txBody>
      </p:sp>
      <p:sp>
        <p:nvSpPr>
          <p:cNvPr id="3" name="Content Placeholder 2"/>
          <p:cNvSpPr>
            <a:spLocks noGrp="1"/>
          </p:cNvSpPr>
          <p:nvPr>
            <p:ph sz="half" idx="1"/>
          </p:nvPr>
        </p:nvSpPr>
        <p:spPr>
          <a:xfrm>
            <a:off x="609608" y="2097755"/>
            <a:ext cx="4957233" cy="2823496"/>
          </a:xfrm>
          <a:prstGeom prst="rect">
            <a:avLst/>
          </a:prstGeom>
        </p:spPr>
        <p:txBody>
          <a:bodyPr/>
          <a:lstStyle>
            <a:lvl1pPr>
              <a:defRPr sz="165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0"/>
          </p:nvPr>
        </p:nvSpPr>
        <p:spPr>
          <a:xfrm>
            <a:off x="5566836" y="2097761"/>
            <a:ext cx="4995333" cy="2823497"/>
          </a:xfrm>
          <a:prstGeom prst="rect">
            <a:avLst/>
          </a:prstGeom>
        </p:spPr>
        <p:txBody>
          <a:bodyPr/>
          <a:lstStyle>
            <a:lvl1pPr>
              <a:defRPr sz="1650">
                <a:solidFill>
                  <a:srgbClr val="2D637F"/>
                </a:solidFill>
              </a:defRPr>
            </a:lvl1pPr>
            <a:lvl2pPr>
              <a:defRPr sz="1500">
                <a:solidFill>
                  <a:srgbClr val="2D637F"/>
                </a:solidFill>
              </a:defRPr>
            </a:lvl2pPr>
            <a:lvl3pPr>
              <a:defRPr sz="1350">
                <a:solidFill>
                  <a:srgbClr val="2D637F"/>
                </a:solidFill>
              </a:defRPr>
            </a:lvl3pPr>
            <a:lvl4pPr>
              <a:defRPr sz="1200">
                <a:solidFill>
                  <a:srgbClr val="2D637F"/>
                </a:solidFill>
              </a:defRPr>
            </a:lvl4pPr>
            <a:lvl5pPr>
              <a:defRPr sz="1050">
                <a:solidFill>
                  <a:srgbClr val="2D637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3" hasCustomPrompt="1"/>
          </p:nvPr>
        </p:nvSpPr>
        <p:spPr>
          <a:xfrm>
            <a:off x="609603" y="316793"/>
            <a:ext cx="4660900" cy="488017"/>
          </a:xfrm>
          <a:prstGeom prst="rect">
            <a:avLst/>
          </a:prstGeom>
        </p:spPr>
        <p:txBody>
          <a:bodyPr>
            <a:normAutofit/>
          </a:bodyPr>
          <a:lstStyle>
            <a:lvl1pPr marL="0" indent="0">
              <a:buNone/>
              <a:defRPr sz="1350" b="1">
                <a:solidFill>
                  <a:srgbClr val="E09E19"/>
                </a:solidFill>
                <a:latin typeface="Georgia"/>
                <a:cs typeface="Georgia"/>
              </a:defRPr>
            </a:lvl1pPr>
          </a:lstStyle>
          <a:p>
            <a:pPr lvl="0"/>
            <a:r>
              <a:rPr lang="en-US" dirty="0"/>
              <a:t>CLICK TO EDIT MASTER  |</a:t>
            </a:r>
          </a:p>
        </p:txBody>
      </p:sp>
      <p:sp>
        <p:nvSpPr>
          <p:cNvPr id="7" name="Content Placeholder 2"/>
          <p:cNvSpPr>
            <a:spLocks noGrp="1"/>
          </p:cNvSpPr>
          <p:nvPr>
            <p:ph idx="14" hasCustomPrompt="1"/>
          </p:nvPr>
        </p:nvSpPr>
        <p:spPr>
          <a:xfrm>
            <a:off x="5062711" y="312445"/>
            <a:ext cx="2984500" cy="492365"/>
          </a:xfrm>
          <a:prstGeom prst="rect">
            <a:avLst/>
          </a:prstGeom>
        </p:spPr>
        <p:txBody>
          <a:bodyPr>
            <a:normAutofit/>
          </a:bodyPr>
          <a:lstStyle>
            <a:lvl1pPr marL="0" indent="0">
              <a:buNone/>
              <a:defRPr sz="1350" b="1">
                <a:solidFill>
                  <a:srgbClr val="2D637F"/>
                </a:solidFill>
                <a:latin typeface="Georgia"/>
                <a:cs typeface="Georgia"/>
              </a:defRPr>
            </a:lvl1pPr>
          </a:lstStyle>
          <a:p>
            <a:pPr lvl="0"/>
            <a:r>
              <a:rPr lang="en-US" dirty="0"/>
              <a:t>CLICK TO EDIT</a:t>
            </a:r>
          </a:p>
        </p:txBody>
      </p:sp>
    </p:spTree>
    <p:extLst>
      <p:ext uri="{BB962C8B-B14F-4D97-AF65-F5344CB8AC3E}">
        <p14:creationId xmlns:p14="http://schemas.microsoft.com/office/powerpoint/2010/main" val="229604508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729789"/>
            <a:ext cx="7315200" cy="566738"/>
          </a:xfrm>
          <a:prstGeom prst="rect">
            <a:avLst/>
          </a:prstGeo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508000" y="358775"/>
            <a:ext cx="7315200" cy="337101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508000" y="4296527"/>
            <a:ext cx="7315200" cy="477294"/>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297062506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3" y="1041995"/>
            <a:ext cx="4011084" cy="404988"/>
          </a:xfrm>
        </p:spPr>
        <p:txBody>
          <a:bodyPr anchor="b"/>
          <a:lstStyle>
            <a:lvl1pPr algn="l">
              <a:defRPr sz="15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4766741" y="1042006"/>
            <a:ext cx="6049433" cy="3657005"/>
          </a:xfr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609603" y="1531662"/>
            <a:ext cx="4011084" cy="31673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609603" y="316793"/>
            <a:ext cx="4660900" cy="488017"/>
          </a:xfrm>
          <a:prstGeom prst="rect">
            <a:avLst/>
          </a:prstGeom>
        </p:spPr>
        <p:txBody>
          <a:bodyPr>
            <a:normAutofit/>
          </a:bodyPr>
          <a:lstStyle>
            <a:lvl1pPr marL="0" indent="0">
              <a:buNone/>
              <a:defRPr sz="1350" b="1">
                <a:solidFill>
                  <a:srgbClr val="E09E19"/>
                </a:solidFill>
                <a:latin typeface="Georgia"/>
                <a:cs typeface="Georgia"/>
              </a:defRPr>
            </a:lvl1pPr>
          </a:lstStyle>
          <a:p>
            <a:pPr lvl="0"/>
            <a:r>
              <a:rPr lang="en-US" dirty="0"/>
              <a:t>CLICK TO EDIT MASTER  |</a:t>
            </a:r>
          </a:p>
        </p:txBody>
      </p:sp>
      <p:sp>
        <p:nvSpPr>
          <p:cNvPr id="10" name="Content Placeholder 2"/>
          <p:cNvSpPr>
            <a:spLocks noGrp="1"/>
          </p:cNvSpPr>
          <p:nvPr>
            <p:ph idx="14" hasCustomPrompt="1"/>
          </p:nvPr>
        </p:nvSpPr>
        <p:spPr>
          <a:xfrm>
            <a:off x="5062711" y="312445"/>
            <a:ext cx="2984500" cy="492365"/>
          </a:xfrm>
          <a:prstGeom prst="rect">
            <a:avLst/>
          </a:prstGeom>
        </p:spPr>
        <p:txBody>
          <a:bodyPr>
            <a:normAutofit/>
          </a:bodyPr>
          <a:lstStyle>
            <a:lvl1pPr marL="0" indent="0">
              <a:buNone/>
              <a:defRPr sz="1350" b="1">
                <a:solidFill>
                  <a:srgbClr val="2D637F"/>
                </a:solidFill>
                <a:latin typeface="Georgia"/>
                <a:cs typeface="Georgia"/>
              </a:defRPr>
            </a:lvl1pPr>
          </a:lstStyle>
          <a:p>
            <a:pPr lvl="0"/>
            <a:r>
              <a:rPr lang="en-US" dirty="0"/>
              <a:t>CLICK TO EDIT</a:t>
            </a:r>
          </a:p>
        </p:txBody>
      </p:sp>
    </p:spTree>
    <p:extLst>
      <p:ext uri="{BB962C8B-B14F-4D97-AF65-F5344CB8AC3E}">
        <p14:creationId xmlns:p14="http://schemas.microsoft.com/office/powerpoint/2010/main" val="277364452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 y="3"/>
            <a:ext cx="12191999" cy="705554"/>
          </a:xfrm>
          <a:solidFill>
            <a:srgbClr val="1F497D"/>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4300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6" name="Picture 5">
            <a:extLst>
              <a:ext uri="{FF2B5EF4-FFF2-40B4-BE49-F238E27FC236}">
                <a16:creationId xmlns:a16="http://schemas.microsoft.com/office/drawing/2014/main" id="{6C911F93-34D4-49C9-8A88-C4DDE1F1E031}"/>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87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17010"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17010"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E4EEDC71-13B7-4B76-A967-98C8665C451E}"/>
              </a:ext>
            </a:extLst>
          </p:cNvPr>
          <p:cNvPicPr>
            <a:picLocks noChangeAspect="1"/>
          </p:cNvPicPr>
          <p:nvPr userDrawn="1"/>
        </p:nvPicPr>
        <p:blipFill>
          <a:blip r:embed="rId2"/>
          <a:stretch>
            <a:fillRect/>
          </a:stretch>
        </p:blipFill>
        <p:spPr>
          <a:xfrm>
            <a:off x="413129" y="6486525"/>
            <a:ext cx="1088136" cy="261860"/>
          </a:xfrm>
          <a:prstGeom prst="rect">
            <a:avLst/>
          </a:prstGeom>
        </p:spPr>
      </p:pic>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07690CFA-BCE4-4BCB-BADE-0862029B12BF}"/>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5840756"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585" y="1435551"/>
            <a:ext cx="5840415"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3867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584" y="948037"/>
            <a:ext cx="584041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0804" y="966165"/>
            <a:ext cx="5815195"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0804" y="1517523"/>
            <a:ext cx="5815195"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7344" y="966165"/>
            <a:ext cx="5811876"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7344" y="1517523"/>
            <a:ext cx="5811876"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2737"/>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8317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35551"/>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000" y="966165"/>
            <a:ext cx="3833880"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3833880"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12016" y="966165"/>
            <a:ext cx="3831692"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19831" y="1517904"/>
            <a:ext cx="3831692"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37939" y="966165"/>
            <a:ext cx="3797323"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45754" y="1517904"/>
            <a:ext cx="3797323" cy="4110352"/>
          </a:xfrm>
          <a:ln w="12700">
            <a:noFill/>
          </a:ln>
        </p:spPr>
        <p:txBody>
          <a:bodyPr tIns="45720" bIns="91440"/>
          <a:lstStyle>
            <a:lvl1pPr marL="227013" indent="-227013">
              <a:lnSpc>
                <a:spcPct val="90000"/>
              </a:lnSpc>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936"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08521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816" y="966459"/>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914400" indent="-227013">
              <a:lnSpc>
                <a:spcPct val="90000"/>
              </a:lnSpc>
              <a:buFont typeface="Century Gothic" panose="020B0502020202020204" pitchFamily="34" charset="0"/>
              <a:buChar char="•"/>
              <a:tabLst/>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3916" y="969264"/>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30537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a:lnSpc>
                <a:spcPct val="90000"/>
              </a:lnSpc>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04922" y="969264"/>
            <a:ext cx="2868091"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2498" y="969264"/>
            <a:ext cx="2879502"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3193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Tree>
    <p:extLst>
      <p:ext uri="{BB962C8B-B14F-4D97-AF65-F5344CB8AC3E}">
        <p14:creationId xmlns:p14="http://schemas.microsoft.com/office/powerpoint/2010/main" val="184697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8.tif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7.emf"/><Relationship Id="rId5" Type="http://schemas.openxmlformats.org/officeDocument/2006/relationships/slideLayout" Target="../slideLayouts/slideLayout21.xml"/><Relationship Id="rId10" Type="http://schemas.openxmlformats.org/officeDocument/2006/relationships/image" Target="../media/image6.emf"/><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8"/>
          <a:stretch>
            <a:fillRect/>
          </a:stretch>
        </p:blipFill>
        <p:spPr>
          <a:xfrm>
            <a:off x="413129" y="6477000"/>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736" r:id="rId4"/>
    <p:sldLayoutId id="2147483663" r:id="rId5"/>
    <p:sldLayoutId id="2147483685" r:id="rId6"/>
    <p:sldLayoutId id="2147483750" r:id="rId7"/>
    <p:sldLayoutId id="2147483755" r:id="rId8"/>
    <p:sldLayoutId id="2147483754" r:id="rId9"/>
    <p:sldLayoutId id="2147483667" r:id="rId10"/>
    <p:sldLayoutId id="2147483725" r:id="rId11"/>
    <p:sldLayoutId id="2147483756" r:id="rId12"/>
    <p:sldLayoutId id="2147483678" r:id="rId13"/>
    <p:sldLayoutId id="2147483758" r:id="rId14"/>
    <p:sldLayoutId id="2147483759" r:id="rId15"/>
    <p:sldLayoutId id="2147483772" r:id="rId16"/>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356498" y="5307263"/>
            <a:ext cx="184731" cy="300082"/>
          </a:xfrm>
          <a:prstGeom prst="rect">
            <a:avLst/>
          </a:prstGeom>
          <a:noFill/>
        </p:spPr>
        <p:txBody>
          <a:bodyPr wrap="none" rtlCol="0">
            <a:spAutoFit/>
          </a:bodyPr>
          <a:lstStyle/>
          <a:p>
            <a:endParaRPr lang="en-US" sz="1350" dirty="0"/>
          </a:p>
        </p:txBody>
      </p:sp>
      <p:sp>
        <p:nvSpPr>
          <p:cNvPr id="9" name="Text Placeholder 2"/>
          <p:cNvSpPr>
            <a:spLocks noGrp="1"/>
          </p:cNvSpPr>
          <p:nvPr>
            <p:ph type="body" idx="1"/>
          </p:nvPr>
        </p:nvSpPr>
        <p:spPr>
          <a:xfrm>
            <a:off x="609600" y="1808079"/>
            <a:ext cx="10972800" cy="2526418"/>
          </a:xfrm>
          <a:prstGeom prst="rect">
            <a:avLst/>
          </a:prstGeom>
        </p:spPr>
        <p:txBody>
          <a:bodyPr vert="horz" lIns="91440" tIns="45720" rIns="91440" bIns="45720" rtlCol="0">
            <a:normAutofit/>
          </a:bodyPr>
          <a:lstStyle/>
          <a:p>
            <a:pPr lvl="0"/>
            <a:r>
              <a:rPr lang="en-US" dirty="0" err="1"/>
              <a:t>Lorem</a:t>
            </a:r>
            <a:r>
              <a:rPr lang="en-US" dirty="0"/>
              <a:t> </a:t>
            </a:r>
            <a:r>
              <a:rPr lang="en-US" dirty="0" err="1"/>
              <a:t>Ipsum</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0"/>
          <a:stretch>
            <a:fillRect/>
          </a:stretch>
        </p:blipFill>
        <p:spPr>
          <a:xfrm>
            <a:off x="8366012" y="11"/>
            <a:ext cx="3825989" cy="2379579"/>
          </a:xfrm>
          <a:prstGeom prst="rect">
            <a:avLst/>
          </a:prstGeom>
        </p:spPr>
      </p:pic>
      <p:sp>
        <p:nvSpPr>
          <p:cNvPr id="8" name="Title Placeholder 1"/>
          <p:cNvSpPr>
            <a:spLocks noGrp="1"/>
          </p:cNvSpPr>
          <p:nvPr>
            <p:ph type="title"/>
          </p:nvPr>
        </p:nvSpPr>
        <p:spPr>
          <a:xfrm>
            <a:off x="0" y="-232259"/>
            <a:ext cx="10972800" cy="1143000"/>
          </a:xfrm>
          <a:prstGeom prst="rect">
            <a:avLst/>
          </a:prstGeom>
        </p:spPr>
        <p:txBody>
          <a:bodyPr vert="horz" lIns="91440" tIns="45720" rIns="91440" bIns="45720" rtlCol="0" anchor="ctr">
            <a:normAutofit/>
          </a:bodyPr>
          <a:lstStyle/>
          <a:p>
            <a:r>
              <a:rPr lang="en-US" dirty="0"/>
              <a:t>Project Title</a:t>
            </a:r>
          </a:p>
        </p:txBody>
      </p:sp>
      <p:sp>
        <p:nvSpPr>
          <p:cNvPr id="20" name="TextBox 11"/>
          <p:cNvSpPr txBox="1">
            <a:spLocks noChangeArrowheads="1"/>
          </p:cNvSpPr>
          <p:nvPr userDrawn="1"/>
        </p:nvSpPr>
        <p:spPr bwMode="auto">
          <a:xfrm>
            <a:off x="4386263" y="6581777"/>
            <a:ext cx="279527" cy="207733"/>
          </a:xfrm>
          <a:prstGeom prst="rect">
            <a:avLst/>
          </a:prstGeom>
          <a:noFill/>
          <a:ln>
            <a:noFill/>
          </a:ln>
        </p:spPr>
        <p:txBody>
          <a:bodyPr wrap="none" lIns="68562" tIns="34282" rIns="68562" bIns="34282">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342812" eaLnBrk="1" fontAlgn="base" hangingPunct="1">
              <a:spcBef>
                <a:spcPct val="0"/>
              </a:spcBef>
              <a:spcAft>
                <a:spcPct val="0"/>
              </a:spcAft>
              <a:defRPr/>
            </a:pPr>
            <a:fld id="{62B45342-D41F-3246-BC88-9305F376649F}" type="slidenum">
              <a:rPr lang="en-US" sz="900" smtClean="0">
                <a:solidFill>
                  <a:srgbClr val="FFFFFF"/>
                </a:solidFill>
              </a:rPr>
              <a:pPr defTabSz="342812" eaLnBrk="1" fontAlgn="base" hangingPunct="1">
                <a:spcBef>
                  <a:spcPct val="0"/>
                </a:spcBef>
                <a:spcAft>
                  <a:spcPct val="0"/>
                </a:spcAft>
                <a:defRPr/>
              </a:pPr>
              <a:t>‹#›</a:t>
            </a:fld>
            <a:endParaRPr lang="en-US" sz="900" dirty="0">
              <a:solidFill>
                <a:srgbClr val="FFFFFF"/>
              </a:solidFill>
            </a:endParaRPr>
          </a:p>
        </p:txBody>
      </p:sp>
      <p:sp>
        <p:nvSpPr>
          <p:cNvPr id="21" name="Rectangle 20"/>
          <p:cNvSpPr/>
          <p:nvPr userDrawn="1"/>
        </p:nvSpPr>
        <p:spPr>
          <a:xfrm>
            <a:off x="0" y="6400800"/>
            <a:ext cx="12192000" cy="457200"/>
          </a:xfrm>
          <a:prstGeom prst="rect">
            <a:avLst/>
          </a:prstGeom>
          <a:solidFill>
            <a:srgbClr val="1F497D"/>
          </a:solidFill>
          <a:ln>
            <a:solidFill>
              <a:srgbClr val="4D72A9"/>
            </a:solid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ctr" defTabSz="342812" fontAlgn="base">
              <a:spcBef>
                <a:spcPct val="0"/>
              </a:spcBef>
              <a:spcAft>
                <a:spcPct val="0"/>
              </a:spcAft>
              <a:defRPr/>
            </a:pPr>
            <a:endParaRPr lang="en-US" sz="1350" dirty="0">
              <a:solidFill>
                <a:srgbClr val="FFFFFF"/>
              </a:solidFill>
              <a:latin typeface="Arial" charset="0"/>
              <a:ea typeface="ＭＳ Ｐゴシック" charset="0"/>
              <a:cs typeface="ＭＳ Ｐゴシック" charset="0"/>
            </a:endParaRPr>
          </a:p>
          <a:p>
            <a:pPr algn="ctr" defTabSz="342812" fontAlgn="base">
              <a:spcBef>
                <a:spcPct val="0"/>
              </a:spcBef>
              <a:spcAft>
                <a:spcPct val="0"/>
              </a:spcAft>
              <a:defRPr/>
            </a:pPr>
            <a:endParaRPr lang="en-US" sz="1350" dirty="0">
              <a:solidFill>
                <a:srgbClr val="FFFFFF"/>
              </a:solidFill>
              <a:latin typeface="Arial" charset="0"/>
              <a:ea typeface="ＭＳ Ｐゴシック" charset="0"/>
              <a:cs typeface="ＭＳ Ｐゴシック" charset="0"/>
            </a:endParaRPr>
          </a:p>
        </p:txBody>
      </p:sp>
      <p:cxnSp>
        <p:nvCxnSpPr>
          <p:cNvPr id="23" name="Straight Connector 22"/>
          <p:cNvCxnSpPr/>
          <p:nvPr userDrawn="1"/>
        </p:nvCxnSpPr>
        <p:spPr>
          <a:xfrm>
            <a:off x="1626313" y="6448432"/>
            <a:ext cx="0" cy="366713"/>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1718814" y="6453203"/>
            <a:ext cx="6917278" cy="230832"/>
          </a:xfrm>
          <a:prstGeom prst="rect">
            <a:avLst/>
          </a:prstGeom>
          <a:noFill/>
        </p:spPr>
        <p:txBody>
          <a:bodyPr wrap="none" rtlCol="0">
            <a:spAutoFit/>
          </a:bodyPr>
          <a:lstStyle/>
          <a:p>
            <a:r>
              <a:rPr lang="en-US" sz="900" dirty="0">
                <a:solidFill>
                  <a:prstClr val="white"/>
                </a:solidFill>
                <a:latin typeface="Helvetica Light"/>
                <a:cs typeface="Calibri"/>
              </a:rPr>
              <a:t>Lee Bernstein			     			 Nuclear</a:t>
            </a:r>
            <a:r>
              <a:rPr lang="en-US" sz="900" baseline="0" dirty="0">
                <a:solidFill>
                  <a:prstClr val="white"/>
                </a:solidFill>
                <a:latin typeface="Helvetica Light"/>
                <a:cs typeface="Calibri"/>
              </a:rPr>
              <a:t> Structure 2018</a:t>
            </a:r>
            <a:endParaRPr lang="en-US" sz="900" dirty="0">
              <a:solidFill>
                <a:prstClr val="white"/>
              </a:solidFill>
              <a:latin typeface="Helvetica Light"/>
              <a:cs typeface="Calibri"/>
            </a:endParaRPr>
          </a:p>
        </p:txBody>
      </p:sp>
      <p:pic>
        <p:nvPicPr>
          <p:cNvPr id="25" name="Picture 12"/>
          <p:cNvPicPr>
            <a:picLocks noChangeAspect="1"/>
          </p:cNvPicPr>
          <p:nvPr userDrawn="1"/>
        </p:nvPicPr>
        <p:blipFill>
          <a:blip r:embed="rId11" cstate="hqprint">
            <a:extLst>
              <a:ext uri="{28A0092B-C50C-407E-A947-70E740481C1C}">
                <a14:useLocalDpi xmlns:a14="http://schemas.microsoft.com/office/drawing/2010/main"/>
              </a:ext>
            </a:extLst>
          </a:blip>
          <a:srcRect l="6667" t="8601" r="7967" b="18398"/>
          <a:stretch>
            <a:fillRect/>
          </a:stretch>
        </p:blipFill>
        <p:spPr bwMode="auto">
          <a:xfrm>
            <a:off x="69852" y="6430441"/>
            <a:ext cx="534304" cy="390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p:cNvPicPr>
            <a:picLocks noChangeAspect="1"/>
          </p:cNvPicPr>
          <p:nvPr userDrawn="1"/>
        </p:nvPicPr>
        <p:blipFill>
          <a:blip r:embed="rId12"/>
          <a:stretch>
            <a:fillRect/>
          </a:stretch>
        </p:blipFill>
        <p:spPr>
          <a:xfrm>
            <a:off x="809080" y="6432047"/>
            <a:ext cx="577760" cy="425955"/>
          </a:xfrm>
          <a:prstGeom prst="rect">
            <a:avLst/>
          </a:prstGeom>
        </p:spPr>
      </p:pic>
    </p:spTree>
    <p:extLst>
      <p:ext uri="{BB962C8B-B14F-4D97-AF65-F5344CB8AC3E}">
        <p14:creationId xmlns:p14="http://schemas.microsoft.com/office/powerpoint/2010/main" val="370333716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70" r:id="rId8"/>
  </p:sldLayoutIdLst>
  <p:transition>
    <p:fade/>
  </p:transition>
  <p:hf hdr="0" ftr="0" dt="0"/>
  <p:txStyles>
    <p:titleStyle>
      <a:lvl1pPr algn="l" defTabSz="342900" rtl="0" eaLnBrk="1" latinLnBrk="0" hangingPunct="1">
        <a:spcBef>
          <a:spcPct val="0"/>
        </a:spcBef>
        <a:buNone/>
        <a:defRPr sz="3750" b="1" kern="1200">
          <a:solidFill>
            <a:schemeClr val="bg1"/>
          </a:solidFill>
          <a:latin typeface="Georgia"/>
          <a:ea typeface="+mj-ea"/>
          <a:cs typeface="Georgia"/>
        </a:defRPr>
      </a:lvl1pPr>
    </p:titleStyle>
    <p:bodyStyle>
      <a:lvl1pPr marL="257175" indent="-257175" algn="l" defTabSz="342900" rtl="0" eaLnBrk="1" latinLnBrk="0" hangingPunct="1">
        <a:spcBef>
          <a:spcPct val="20000"/>
        </a:spcBef>
        <a:buFont typeface="Arial"/>
        <a:buChar char="•"/>
        <a:defRPr sz="1650" kern="1200">
          <a:solidFill>
            <a:srgbClr val="2D637F"/>
          </a:solidFill>
          <a:latin typeface="Lucida Grande"/>
          <a:ea typeface="+mn-ea"/>
          <a:cs typeface="Lucida Grande"/>
        </a:defRPr>
      </a:lvl1pPr>
      <a:lvl2pPr marL="557213" indent="-214313" algn="l" defTabSz="342900" rtl="0" eaLnBrk="1" latinLnBrk="0" hangingPunct="1">
        <a:spcBef>
          <a:spcPct val="20000"/>
        </a:spcBef>
        <a:buFont typeface="Arial"/>
        <a:buChar char="–"/>
        <a:defRPr sz="1500" kern="1200">
          <a:solidFill>
            <a:srgbClr val="2D637F"/>
          </a:solidFill>
          <a:latin typeface="Lucida Grande"/>
          <a:ea typeface="+mn-ea"/>
          <a:cs typeface="Lucida Grande"/>
        </a:defRPr>
      </a:lvl2pPr>
      <a:lvl3pPr marL="857250" indent="-171450" algn="l" defTabSz="342900" rtl="0" eaLnBrk="1" latinLnBrk="0" hangingPunct="1">
        <a:spcBef>
          <a:spcPct val="20000"/>
        </a:spcBef>
        <a:buFont typeface="Arial"/>
        <a:buChar char="•"/>
        <a:defRPr sz="1350" kern="1200">
          <a:solidFill>
            <a:srgbClr val="2D637F"/>
          </a:solidFill>
          <a:latin typeface="Lucida Grande"/>
          <a:ea typeface="+mn-ea"/>
          <a:cs typeface="Lucida Grande"/>
        </a:defRPr>
      </a:lvl3pPr>
      <a:lvl4pPr marL="1200150" indent="-171450" algn="l" defTabSz="342900" rtl="0" eaLnBrk="1" latinLnBrk="0" hangingPunct="1">
        <a:spcBef>
          <a:spcPct val="20000"/>
        </a:spcBef>
        <a:buFont typeface="Arial"/>
        <a:buChar char="–"/>
        <a:defRPr sz="1200" kern="1200">
          <a:solidFill>
            <a:srgbClr val="2D637F"/>
          </a:solidFill>
          <a:latin typeface="Lucida Grande"/>
          <a:ea typeface="+mn-ea"/>
          <a:cs typeface="Lucida Grande"/>
        </a:defRPr>
      </a:lvl4pPr>
      <a:lvl5pPr marL="1543050" indent="-171450" algn="l" defTabSz="342900" rtl="0" eaLnBrk="1" latinLnBrk="0" hangingPunct="1">
        <a:spcBef>
          <a:spcPct val="20000"/>
        </a:spcBef>
        <a:buFont typeface="Arial"/>
        <a:buChar char="»"/>
        <a:defRPr sz="1050" kern="1200">
          <a:solidFill>
            <a:srgbClr val="2D637F"/>
          </a:solidFill>
          <a:latin typeface="Lucida Grande"/>
          <a:ea typeface="+mn-ea"/>
          <a:cs typeface="Lucida Grand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mailto:hylee@lanl.gov" TargetMode="External"/><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romanoce@ornl.gov" TargetMode="Externa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0C1-4BD0-4441-9F02-CABA00D22C2F}"/>
              </a:ext>
            </a:extLst>
          </p:cNvPr>
          <p:cNvSpPr>
            <a:spLocks noGrp="1"/>
          </p:cNvSpPr>
          <p:nvPr>
            <p:ph type="ctrTitle"/>
          </p:nvPr>
        </p:nvSpPr>
        <p:spPr>
          <a:xfrm>
            <a:off x="428736" y="1388962"/>
            <a:ext cx="7134114" cy="535531"/>
          </a:xfrm>
        </p:spPr>
        <p:txBody>
          <a:bodyPr/>
          <a:lstStyle/>
          <a:p>
            <a:r>
              <a:rPr lang="en-US" dirty="0"/>
              <a:t>WANDA2020</a:t>
            </a:r>
          </a:p>
        </p:txBody>
      </p:sp>
      <p:sp>
        <p:nvSpPr>
          <p:cNvPr id="3" name="Subtitle 2">
            <a:extLst>
              <a:ext uri="{FF2B5EF4-FFF2-40B4-BE49-F238E27FC236}">
                <a16:creationId xmlns:a16="http://schemas.microsoft.com/office/drawing/2014/main" id="{14112E8D-8CA8-4596-914D-BD6FE69564F5}"/>
              </a:ext>
            </a:extLst>
          </p:cNvPr>
          <p:cNvSpPr>
            <a:spLocks noGrp="1"/>
          </p:cNvSpPr>
          <p:nvPr>
            <p:ph type="subTitle" idx="1"/>
          </p:nvPr>
        </p:nvSpPr>
        <p:spPr/>
        <p:txBody>
          <a:bodyPr/>
          <a:lstStyle/>
          <a:p>
            <a:r>
              <a:rPr lang="en-US" dirty="0"/>
              <a:t>Catherine Romano</a:t>
            </a:r>
            <a:br>
              <a:rPr lang="en-US" dirty="0"/>
            </a:br>
            <a:endParaRPr lang="en-US" dirty="0"/>
          </a:p>
          <a:p>
            <a:pPr>
              <a:spcBef>
                <a:spcPts val="0"/>
              </a:spcBef>
            </a:pPr>
            <a:endParaRPr lang="en-US" dirty="0"/>
          </a:p>
          <a:p>
            <a:pPr>
              <a:spcBef>
                <a:spcPts val="0"/>
              </a:spcBef>
            </a:pPr>
            <a:endParaRPr lang="en-US" sz="1600" dirty="0"/>
          </a:p>
          <a:p>
            <a:pPr>
              <a:spcBef>
                <a:spcPts val="0"/>
              </a:spcBef>
            </a:pPr>
            <a:r>
              <a:rPr lang="en-US" sz="1600" dirty="0"/>
              <a:t>Workshop for Applied Nuclear Data Activities</a:t>
            </a:r>
          </a:p>
          <a:p>
            <a:pPr>
              <a:spcBef>
                <a:spcPts val="0"/>
              </a:spcBef>
            </a:pPr>
            <a:r>
              <a:rPr lang="en-US" sz="1600" dirty="0"/>
              <a:t>March 3-5, 2019</a:t>
            </a:r>
          </a:p>
          <a:p>
            <a:pPr>
              <a:spcBef>
                <a:spcPts val="0"/>
              </a:spcBef>
            </a:pPr>
            <a:r>
              <a:rPr lang="en-US" sz="1600" dirty="0"/>
              <a:t>Washington, DC</a:t>
            </a:r>
          </a:p>
        </p:txBody>
      </p:sp>
    </p:spTree>
    <p:extLst>
      <p:ext uri="{BB962C8B-B14F-4D97-AF65-F5344CB8AC3E}">
        <p14:creationId xmlns:p14="http://schemas.microsoft.com/office/powerpoint/2010/main" val="171318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lowchart: Connector 25">
            <a:extLst>
              <a:ext uri="{FF2B5EF4-FFF2-40B4-BE49-F238E27FC236}">
                <a16:creationId xmlns:a16="http://schemas.microsoft.com/office/drawing/2014/main" id="{55D76BA9-2F25-4514-A668-3D33517AC65A}"/>
              </a:ext>
            </a:extLst>
          </p:cNvPr>
          <p:cNvSpPr>
            <a:spLocks noChangeAspect="1"/>
          </p:cNvSpPr>
          <p:nvPr/>
        </p:nvSpPr>
        <p:spPr>
          <a:xfrm>
            <a:off x="2737474" y="3937147"/>
            <a:ext cx="2652338" cy="2654363"/>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6" name="Flowchart: Connector 15">
            <a:extLst>
              <a:ext uri="{FF2B5EF4-FFF2-40B4-BE49-F238E27FC236}">
                <a16:creationId xmlns:a16="http://schemas.microsoft.com/office/drawing/2014/main" id="{4EB77B82-A250-4E7F-AB03-462C03219500}"/>
              </a:ext>
            </a:extLst>
          </p:cNvPr>
          <p:cNvSpPr>
            <a:spLocks noChangeAspect="1"/>
          </p:cNvSpPr>
          <p:nvPr/>
        </p:nvSpPr>
        <p:spPr>
          <a:xfrm>
            <a:off x="2551466" y="1466603"/>
            <a:ext cx="2652339" cy="2654363"/>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7" name="Flowchart: Connector 16">
            <a:extLst>
              <a:ext uri="{FF2B5EF4-FFF2-40B4-BE49-F238E27FC236}">
                <a16:creationId xmlns:a16="http://schemas.microsoft.com/office/drawing/2014/main" id="{528ECDB0-F169-4C47-A349-1B9F3AD7DC97}"/>
              </a:ext>
            </a:extLst>
          </p:cNvPr>
          <p:cNvSpPr>
            <a:spLocks noChangeAspect="1"/>
          </p:cNvSpPr>
          <p:nvPr/>
        </p:nvSpPr>
        <p:spPr>
          <a:xfrm>
            <a:off x="6307701" y="4145680"/>
            <a:ext cx="2656478" cy="2658506"/>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8" name="Flowchart: Connector 17">
            <a:extLst>
              <a:ext uri="{FF2B5EF4-FFF2-40B4-BE49-F238E27FC236}">
                <a16:creationId xmlns:a16="http://schemas.microsoft.com/office/drawing/2014/main" id="{1E139D4A-05D2-4F28-93BA-5C572D698DCD}"/>
              </a:ext>
            </a:extLst>
          </p:cNvPr>
          <p:cNvSpPr>
            <a:spLocks noChangeAspect="1"/>
          </p:cNvSpPr>
          <p:nvPr/>
        </p:nvSpPr>
        <p:spPr>
          <a:xfrm>
            <a:off x="6419439" y="1760764"/>
            <a:ext cx="2656477" cy="2658505"/>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9" name="Flowchart: Connector 18">
            <a:extLst>
              <a:ext uri="{FF2B5EF4-FFF2-40B4-BE49-F238E27FC236}">
                <a16:creationId xmlns:a16="http://schemas.microsoft.com/office/drawing/2014/main" id="{AE913ADB-1DB6-449D-AC5E-F8C2669E05C6}"/>
              </a:ext>
            </a:extLst>
          </p:cNvPr>
          <p:cNvSpPr>
            <a:spLocks noChangeAspect="1"/>
          </p:cNvSpPr>
          <p:nvPr/>
        </p:nvSpPr>
        <p:spPr>
          <a:xfrm>
            <a:off x="4582683" y="584788"/>
            <a:ext cx="2652338" cy="2654363"/>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72FFE3D3-E5E8-492B-80D6-CE07A09EB944}"/>
              </a:ext>
            </a:extLst>
          </p:cNvPr>
          <p:cNvSpPr>
            <a:spLocks noGrp="1"/>
          </p:cNvSpPr>
          <p:nvPr>
            <p:ph type="title"/>
          </p:nvPr>
        </p:nvSpPr>
        <p:spPr>
          <a:xfrm>
            <a:off x="265909" y="101655"/>
            <a:ext cx="11926091" cy="507831"/>
          </a:xfrm>
        </p:spPr>
        <p:txBody>
          <a:bodyPr/>
          <a:lstStyle/>
          <a:p>
            <a:r>
              <a:rPr lang="en-US" dirty="0"/>
              <a:t>Communication Facilitated by Nuclear Data Workshops</a:t>
            </a:r>
          </a:p>
        </p:txBody>
      </p:sp>
      <p:sp>
        <p:nvSpPr>
          <p:cNvPr id="5" name="TextBox 4">
            <a:extLst>
              <a:ext uri="{FF2B5EF4-FFF2-40B4-BE49-F238E27FC236}">
                <a16:creationId xmlns:a16="http://schemas.microsoft.com/office/drawing/2014/main" id="{4A7898B5-BFB3-4983-A9F1-C80122937AF5}"/>
              </a:ext>
            </a:extLst>
          </p:cNvPr>
          <p:cNvSpPr txBox="1"/>
          <p:nvPr/>
        </p:nvSpPr>
        <p:spPr>
          <a:xfrm>
            <a:off x="5327363" y="1828185"/>
            <a:ext cx="1140056" cy="480131"/>
          </a:xfrm>
          <a:prstGeom prst="rect">
            <a:avLst/>
          </a:prstGeom>
          <a:noFill/>
        </p:spPr>
        <p:txBody>
          <a:bodyPr wrap="none" rtlCol="0">
            <a:spAutoFit/>
          </a:bodyPr>
          <a:lstStyle/>
          <a:p>
            <a:pPr algn="l">
              <a:lnSpc>
                <a:spcPct val="90000"/>
              </a:lnSpc>
            </a:pPr>
            <a:r>
              <a:rPr lang="en-US" sz="1400" b="1" dirty="0">
                <a:latin typeface="+mn-lt"/>
              </a:rPr>
              <a:t>Needs and</a:t>
            </a:r>
          </a:p>
          <a:p>
            <a:pPr algn="l">
              <a:lnSpc>
                <a:spcPct val="90000"/>
              </a:lnSpc>
            </a:pPr>
            <a:r>
              <a:rPr lang="en-US" sz="1400" b="1" dirty="0">
                <a:latin typeface="+mn-lt"/>
              </a:rPr>
              <a:t>Impact</a:t>
            </a:r>
          </a:p>
        </p:txBody>
      </p:sp>
      <p:sp>
        <p:nvSpPr>
          <p:cNvPr id="6" name="TextBox 5">
            <a:extLst>
              <a:ext uri="{FF2B5EF4-FFF2-40B4-BE49-F238E27FC236}">
                <a16:creationId xmlns:a16="http://schemas.microsoft.com/office/drawing/2014/main" id="{BCFB88BC-D793-4B7C-957E-F2E9C430E461}"/>
              </a:ext>
            </a:extLst>
          </p:cNvPr>
          <p:cNvSpPr txBox="1"/>
          <p:nvPr/>
        </p:nvSpPr>
        <p:spPr>
          <a:xfrm>
            <a:off x="6979263" y="3156185"/>
            <a:ext cx="1864613" cy="480131"/>
          </a:xfrm>
          <a:prstGeom prst="rect">
            <a:avLst/>
          </a:prstGeom>
          <a:noFill/>
        </p:spPr>
        <p:txBody>
          <a:bodyPr wrap="none" rtlCol="0">
            <a:spAutoFit/>
          </a:bodyPr>
          <a:lstStyle/>
          <a:p>
            <a:pPr algn="l">
              <a:lnSpc>
                <a:spcPct val="90000"/>
              </a:lnSpc>
            </a:pPr>
            <a:r>
              <a:rPr lang="en-US" sz="1400" b="1" dirty="0">
                <a:latin typeface="+mn-lt"/>
              </a:rPr>
              <a:t>Experimental </a:t>
            </a:r>
          </a:p>
          <a:p>
            <a:pPr algn="l">
              <a:lnSpc>
                <a:spcPct val="90000"/>
              </a:lnSpc>
            </a:pPr>
            <a:r>
              <a:rPr lang="en-US" sz="1400" b="1" dirty="0">
                <a:latin typeface="+mn-lt"/>
              </a:rPr>
              <a:t>Capabilities/Needs</a:t>
            </a:r>
          </a:p>
        </p:txBody>
      </p:sp>
      <p:sp>
        <p:nvSpPr>
          <p:cNvPr id="7" name="TextBox 6">
            <a:extLst>
              <a:ext uri="{FF2B5EF4-FFF2-40B4-BE49-F238E27FC236}">
                <a16:creationId xmlns:a16="http://schemas.microsoft.com/office/drawing/2014/main" id="{964D310D-EC62-49E3-92DE-D6FFFC13D3E5}"/>
              </a:ext>
            </a:extLst>
          </p:cNvPr>
          <p:cNvSpPr txBox="1"/>
          <p:nvPr/>
        </p:nvSpPr>
        <p:spPr>
          <a:xfrm>
            <a:off x="7086355" y="5734418"/>
            <a:ext cx="1597795" cy="480131"/>
          </a:xfrm>
          <a:prstGeom prst="rect">
            <a:avLst/>
          </a:prstGeom>
          <a:noFill/>
        </p:spPr>
        <p:txBody>
          <a:bodyPr wrap="square" rtlCol="0">
            <a:spAutoFit/>
          </a:bodyPr>
          <a:lstStyle/>
          <a:p>
            <a:pPr algn="l">
              <a:lnSpc>
                <a:spcPct val="90000"/>
              </a:lnSpc>
            </a:pPr>
            <a:r>
              <a:rPr lang="en-US" sz="1400" b="1" dirty="0">
                <a:latin typeface="+mn-lt"/>
              </a:rPr>
              <a:t>Coordinate efforts</a:t>
            </a:r>
          </a:p>
        </p:txBody>
      </p:sp>
      <p:sp>
        <p:nvSpPr>
          <p:cNvPr id="8" name="TextBox 7">
            <a:extLst>
              <a:ext uri="{FF2B5EF4-FFF2-40B4-BE49-F238E27FC236}">
                <a16:creationId xmlns:a16="http://schemas.microsoft.com/office/drawing/2014/main" id="{760E7E64-F515-4C7E-A1A1-2DBD4061D286}"/>
              </a:ext>
            </a:extLst>
          </p:cNvPr>
          <p:cNvSpPr txBox="1"/>
          <p:nvPr/>
        </p:nvSpPr>
        <p:spPr>
          <a:xfrm>
            <a:off x="2707667" y="2609966"/>
            <a:ext cx="1864613" cy="480131"/>
          </a:xfrm>
          <a:prstGeom prst="rect">
            <a:avLst/>
          </a:prstGeom>
          <a:noFill/>
        </p:spPr>
        <p:txBody>
          <a:bodyPr wrap="none" rtlCol="0">
            <a:spAutoFit/>
          </a:bodyPr>
          <a:lstStyle/>
          <a:p>
            <a:pPr algn="l">
              <a:lnSpc>
                <a:spcPct val="90000"/>
              </a:lnSpc>
            </a:pPr>
            <a:r>
              <a:rPr lang="en-US" sz="1400" b="1" dirty="0">
                <a:latin typeface="+mn-lt"/>
              </a:rPr>
              <a:t>Evaluation Code </a:t>
            </a:r>
          </a:p>
          <a:p>
            <a:pPr algn="l">
              <a:lnSpc>
                <a:spcPct val="90000"/>
              </a:lnSpc>
            </a:pPr>
            <a:r>
              <a:rPr lang="en-US" sz="1400" b="1" dirty="0">
                <a:latin typeface="+mn-lt"/>
              </a:rPr>
              <a:t>Capabilities/Needs</a:t>
            </a:r>
          </a:p>
        </p:txBody>
      </p:sp>
      <p:sp>
        <p:nvSpPr>
          <p:cNvPr id="20" name="TextBox 19">
            <a:extLst>
              <a:ext uri="{FF2B5EF4-FFF2-40B4-BE49-F238E27FC236}">
                <a16:creationId xmlns:a16="http://schemas.microsoft.com/office/drawing/2014/main" id="{01F36E96-9F76-4BE1-817C-5C9CDB3F3F35}"/>
              </a:ext>
            </a:extLst>
          </p:cNvPr>
          <p:cNvSpPr txBox="1"/>
          <p:nvPr/>
        </p:nvSpPr>
        <p:spPr>
          <a:xfrm>
            <a:off x="5471175" y="1337302"/>
            <a:ext cx="829073" cy="341632"/>
          </a:xfrm>
          <a:prstGeom prst="rect">
            <a:avLst/>
          </a:prstGeom>
          <a:noFill/>
        </p:spPr>
        <p:txBody>
          <a:bodyPr wrap="none" rtlCol="0">
            <a:spAutoFit/>
          </a:bodyPr>
          <a:lstStyle/>
          <a:p>
            <a:pPr algn="l">
              <a:lnSpc>
                <a:spcPct val="90000"/>
              </a:lnSpc>
            </a:pPr>
            <a:r>
              <a:rPr lang="en-US" b="1" dirty="0">
                <a:solidFill>
                  <a:srgbClr val="FF0000"/>
                </a:solidFill>
                <a:latin typeface="+mn-lt"/>
              </a:rPr>
              <a:t>USERS</a:t>
            </a:r>
          </a:p>
        </p:txBody>
      </p:sp>
      <p:sp>
        <p:nvSpPr>
          <p:cNvPr id="21" name="TextBox 20">
            <a:extLst>
              <a:ext uri="{FF2B5EF4-FFF2-40B4-BE49-F238E27FC236}">
                <a16:creationId xmlns:a16="http://schemas.microsoft.com/office/drawing/2014/main" id="{CDA7815A-B232-4BA8-BDD7-7C76622F53A8}"/>
              </a:ext>
            </a:extLst>
          </p:cNvPr>
          <p:cNvSpPr txBox="1"/>
          <p:nvPr/>
        </p:nvSpPr>
        <p:spPr>
          <a:xfrm>
            <a:off x="6935682" y="2818574"/>
            <a:ext cx="2180405" cy="341632"/>
          </a:xfrm>
          <a:prstGeom prst="rect">
            <a:avLst/>
          </a:prstGeom>
          <a:noFill/>
        </p:spPr>
        <p:txBody>
          <a:bodyPr wrap="none" rtlCol="0">
            <a:spAutoFit/>
          </a:bodyPr>
          <a:lstStyle/>
          <a:p>
            <a:pPr algn="l">
              <a:lnSpc>
                <a:spcPct val="90000"/>
              </a:lnSpc>
            </a:pPr>
            <a:r>
              <a:rPr lang="en-US" b="1" dirty="0">
                <a:solidFill>
                  <a:srgbClr val="FF0000"/>
                </a:solidFill>
                <a:latin typeface="+mn-lt"/>
              </a:rPr>
              <a:t>EXPERIMENTALISTS</a:t>
            </a:r>
          </a:p>
        </p:txBody>
      </p:sp>
      <p:sp>
        <p:nvSpPr>
          <p:cNvPr id="22" name="TextBox 21">
            <a:extLst>
              <a:ext uri="{FF2B5EF4-FFF2-40B4-BE49-F238E27FC236}">
                <a16:creationId xmlns:a16="http://schemas.microsoft.com/office/drawing/2014/main" id="{F218DE50-DF42-4CEB-A634-7458AB79634C}"/>
              </a:ext>
            </a:extLst>
          </p:cNvPr>
          <p:cNvSpPr txBox="1"/>
          <p:nvPr/>
        </p:nvSpPr>
        <p:spPr>
          <a:xfrm>
            <a:off x="6855833" y="5151530"/>
            <a:ext cx="2111475" cy="590931"/>
          </a:xfrm>
          <a:prstGeom prst="rect">
            <a:avLst/>
          </a:prstGeom>
          <a:noFill/>
        </p:spPr>
        <p:txBody>
          <a:bodyPr wrap="none" rtlCol="0">
            <a:spAutoFit/>
          </a:bodyPr>
          <a:lstStyle/>
          <a:p>
            <a:pPr algn="l">
              <a:lnSpc>
                <a:spcPct val="90000"/>
              </a:lnSpc>
            </a:pPr>
            <a:r>
              <a:rPr lang="en-US" b="1" dirty="0">
                <a:solidFill>
                  <a:srgbClr val="FF0000"/>
                </a:solidFill>
                <a:latin typeface="+mn-lt"/>
              </a:rPr>
              <a:t>INTERNATIONAL </a:t>
            </a:r>
          </a:p>
          <a:p>
            <a:pPr algn="l">
              <a:lnSpc>
                <a:spcPct val="90000"/>
              </a:lnSpc>
            </a:pPr>
            <a:r>
              <a:rPr lang="en-US" b="1" dirty="0">
                <a:solidFill>
                  <a:srgbClr val="FF0000"/>
                </a:solidFill>
                <a:latin typeface="+mn-lt"/>
              </a:rPr>
              <a:t>COLLABORATORS</a:t>
            </a:r>
          </a:p>
        </p:txBody>
      </p:sp>
      <p:sp>
        <p:nvSpPr>
          <p:cNvPr id="24" name="TextBox 23">
            <a:extLst>
              <a:ext uri="{FF2B5EF4-FFF2-40B4-BE49-F238E27FC236}">
                <a16:creationId xmlns:a16="http://schemas.microsoft.com/office/drawing/2014/main" id="{3AD1108B-292F-4836-95C7-D635EE093027}"/>
              </a:ext>
            </a:extLst>
          </p:cNvPr>
          <p:cNvSpPr txBox="1"/>
          <p:nvPr/>
        </p:nvSpPr>
        <p:spPr>
          <a:xfrm>
            <a:off x="2828726" y="1995496"/>
            <a:ext cx="1709122" cy="590931"/>
          </a:xfrm>
          <a:prstGeom prst="rect">
            <a:avLst/>
          </a:prstGeom>
          <a:noFill/>
        </p:spPr>
        <p:txBody>
          <a:bodyPr wrap="none" rtlCol="0">
            <a:spAutoFit/>
          </a:bodyPr>
          <a:lstStyle/>
          <a:p>
            <a:pPr algn="l">
              <a:lnSpc>
                <a:spcPct val="90000"/>
              </a:lnSpc>
            </a:pPr>
            <a:r>
              <a:rPr lang="en-US" b="1" dirty="0">
                <a:solidFill>
                  <a:srgbClr val="FF0000"/>
                </a:solidFill>
                <a:latin typeface="+mn-lt"/>
              </a:rPr>
              <a:t>EVALUATORS/</a:t>
            </a:r>
          </a:p>
          <a:p>
            <a:pPr algn="l">
              <a:lnSpc>
                <a:spcPct val="90000"/>
              </a:lnSpc>
            </a:pPr>
            <a:r>
              <a:rPr lang="en-US" b="1" dirty="0">
                <a:solidFill>
                  <a:srgbClr val="FF0000"/>
                </a:solidFill>
                <a:latin typeface="+mn-lt"/>
              </a:rPr>
              <a:t>PROCESSORS</a:t>
            </a:r>
          </a:p>
        </p:txBody>
      </p:sp>
      <p:sp>
        <p:nvSpPr>
          <p:cNvPr id="25" name="TextBox 24">
            <a:extLst>
              <a:ext uri="{FF2B5EF4-FFF2-40B4-BE49-F238E27FC236}">
                <a16:creationId xmlns:a16="http://schemas.microsoft.com/office/drawing/2014/main" id="{DC447E07-39C4-4B45-9ACD-B0FBA6EDF4C9}"/>
              </a:ext>
            </a:extLst>
          </p:cNvPr>
          <p:cNvSpPr txBox="1"/>
          <p:nvPr/>
        </p:nvSpPr>
        <p:spPr>
          <a:xfrm>
            <a:off x="2956630" y="5041534"/>
            <a:ext cx="1569660" cy="341632"/>
          </a:xfrm>
          <a:prstGeom prst="rect">
            <a:avLst/>
          </a:prstGeom>
          <a:noFill/>
        </p:spPr>
        <p:txBody>
          <a:bodyPr wrap="none" rtlCol="0">
            <a:spAutoFit/>
          </a:bodyPr>
          <a:lstStyle/>
          <a:p>
            <a:pPr algn="l">
              <a:lnSpc>
                <a:spcPct val="90000"/>
              </a:lnSpc>
            </a:pPr>
            <a:r>
              <a:rPr lang="en-US" b="1" dirty="0">
                <a:solidFill>
                  <a:srgbClr val="FF0000"/>
                </a:solidFill>
                <a:latin typeface="+mn-lt"/>
              </a:rPr>
              <a:t>UNIVERSITIES</a:t>
            </a:r>
          </a:p>
        </p:txBody>
      </p:sp>
      <p:sp>
        <p:nvSpPr>
          <p:cNvPr id="27" name="TextBox 26">
            <a:extLst>
              <a:ext uri="{FF2B5EF4-FFF2-40B4-BE49-F238E27FC236}">
                <a16:creationId xmlns:a16="http://schemas.microsoft.com/office/drawing/2014/main" id="{B84C2DCD-2898-4EE3-80EA-85E76854046D}"/>
              </a:ext>
            </a:extLst>
          </p:cNvPr>
          <p:cNvSpPr txBox="1"/>
          <p:nvPr/>
        </p:nvSpPr>
        <p:spPr>
          <a:xfrm>
            <a:off x="3396499" y="5466704"/>
            <a:ext cx="1597795" cy="480131"/>
          </a:xfrm>
          <a:prstGeom prst="rect">
            <a:avLst/>
          </a:prstGeom>
          <a:noFill/>
        </p:spPr>
        <p:txBody>
          <a:bodyPr wrap="square" rtlCol="0">
            <a:spAutoFit/>
          </a:bodyPr>
          <a:lstStyle/>
          <a:p>
            <a:pPr algn="l">
              <a:lnSpc>
                <a:spcPct val="90000"/>
              </a:lnSpc>
            </a:pPr>
            <a:r>
              <a:rPr lang="en-US" sz="1400" b="1" dirty="0">
                <a:latin typeface="+mn-lt"/>
              </a:rPr>
              <a:t>Collaboration Opportunities</a:t>
            </a:r>
          </a:p>
        </p:txBody>
      </p:sp>
      <p:sp>
        <p:nvSpPr>
          <p:cNvPr id="11" name="Flowchart: Connector 10">
            <a:extLst>
              <a:ext uri="{FF2B5EF4-FFF2-40B4-BE49-F238E27FC236}">
                <a16:creationId xmlns:a16="http://schemas.microsoft.com/office/drawing/2014/main" id="{9476667D-A1C0-4B91-84FF-E8F4CE53EB23}"/>
              </a:ext>
            </a:extLst>
          </p:cNvPr>
          <p:cNvSpPr>
            <a:spLocks noChangeAspect="1"/>
          </p:cNvSpPr>
          <p:nvPr/>
        </p:nvSpPr>
        <p:spPr>
          <a:xfrm>
            <a:off x="4444323" y="2899218"/>
            <a:ext cx="2656478" cy="2658506"/>
          </a:xfrm>
          <a:prstGeom prst="flowChartConnector">
            <a:avLst/>
          </a:prstGeom>
          <a:solidFill>
            <a:schemeClr val="accent1">
              <a:lumMod val="20000"/>
              <a:lumOff val="80000"/>
            </a:schemeClr>
          </a:solidFill>
          <a:ln w="38100">
            <a:solidFill>
              <a:schemeClr val="accent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3" name="TextBox 22">
            <a:extLst>
              <a:ext uri="{FF2B5EF4-FFF2-40B4-BE49-F238E27FC236}">
                <a16:creationId xmlns:a16="http://schemas.microsoft.com/office/drawing/2014/main" id="{D3AEA216-0087-4C7A-87F4-9C938F84E4FA}"/>
              </a:ext>
            </a:extLst>
          </p:cNvPr>
          <p:cNvSpPr txBox="1"/>
          <p:nvPr/>
        </p:nvSpPr>
        <p:spPr>
          <a:xfrm>
            <a:off x="4402536" y="4023668"/>
            <a:ext cx="2707793" cy="341632"/>
          </a:xfrm>
          <a:prstGeom prst="rect">
            <a:avLst/>
          </a:prstGeom>
          <a:noFill/>
        </p:spPr>
        <p:txBody>
          <a:bodyPr wrap="none" rtlCol="0">
            <a:spAutoFit/>
          </a:bodyPr>
          <a:lstStyle/>
          <a:p>
            <a:pPr algn="l">
              <a:lnSpc>
                <a:spcPct val="90000"/>
              </a:lnSpc>
            </a:pPr>
            <a:r>
              <a:rPr lang="en-US" b="1" dirty="0">
                <a:solidFill>
                  <a:srgbClr val="FF0000"/>
                </a:solidFill>
                <a:latin typeface="+mn-lt"/>
              </a:rPr>
              <a:t>PROGRAM MANAGERS</a:t>
            </a:r>
          </a:p>
        </p:txBody>
      </p:sp>
      <p:sp>
        <p:nvSpPr>
          <p:cNvPr id="9" name="TextBox 8">
            <a:extLst>
              <a:ext uri="{FF2B5EF4-FFF2-40B4-BE49-F238E27FC236}">
                <a16:creationId xmlns:a16="http://schemas.microsoft.com/office/drawing/2014/main" id="{1E04D14B-ECE2-4B8D-9600-780BFA1A924F}"/>
              </a:ext>
            </a:extLst>
          </p:cNvPr>
          <p:cNvSpPr txBox="1"/>
          <p:nvPr/>
        </p:nvSpPr>
        <p:spPr>
          <a:xfrm>
            <a:off x="4537848" y="4297660"/>
            <a:ext cx="2549096" cy="369332"/>
          </a:xfrm>
          <a:prstGeom prst="rect">
            <a:avLst/>
          </a:prstGeom>
          <a:noFill/>
        </p:spPr>
        <p:txBody>
          <a:bodyPr wrap="none" rtlCol="0">
            <a:spAutoFit/>
          </a:bodyPr>
          <a:lstStyle/>
          <a:p>
            <a:pPr algn="l">
              <a:lnSpc>
                <a:spcPct val="90000"/>
              </a:lnSpc>
            </a:pPr>
            <a:r>
              <a:rPr lang="en-US" sz="2000" b="1" dirty="0">
                <a:latin typeface="+mn-lt"/>
              </a:rPr>
              <a:t>MISSION PRIORITIES</a:t>
            </a:r>
          </a:p>
        </p:txBody>
      </p:sp>
    </p:spTree>
    <p:extLst>
      <p:ext uri="{BB962C8B-B14F-4D97-AF65-F5344CB8AC3E}">
        <p14:creationId xmlns:p14="http://schemas.microsoft.com/office/powerpoint/2010/main" val="1390707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Text Box 12"/>
          <p:cNvSpPr txBox="1">
            <a:spLocks noChangeArrowheads="1"/>
          </p:cNvSpPr>
          <p:nvPr/>
        </p:nvSpPr>
        <p:spPr bwMode="auto">
          <a:xfrm>
            <a:off x="2057400" y="6248401"/>
            <a:ext cx="33528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accent2"/>
                </a:solidFill>
                <a:latin typeface="Times New Roman" charset="0"/>
                <a:ea typeface="ＭＳ Ｐゴシック" charset="0"/>
                <a:cs typeface="ＭＳ Ｐゴシック" charset="0"/>
              </a:defRPr>
            </a:lvl1pPr>
            <a:lvl2pPr marL="742950" indent="-285750">
              <a:defRPr sz="2400" i="1">
                <a:solidFill>
                  <a:schemeClr val="accent2"/>
                </a:solidFill>
                <a:latin typeface="Times New Roman" charset="0"/>
                <a:ea typeface="ＭＳ Ｐゴシック" charset="0"/>
              </a:defRPr>
            </a:lvl2pPr>
            <a:lvl3pPr marL="1143000" indent="-228600">
              <a:defRPr sz="2400" i="1">
                <a:solidFill>
                  <a:schemeClr val="accent2"/>
                </a:solidFill>
                <a:latin typeface="Times New Roman" charset="0"/>
                <a:ea typeface="ＭＳ Ｐゴシック" charset="0"/>
              </a:defRPr>
            </a:lvl3pPr>
            <a:lvl4pPr marL="1600200" indent="-228600">
              <a:defRPr sz="2400" i="1">
                <a:solidFill>
                  <a:schemeClr val="accent2"/>
                </a:solidFill>
                <a:latin typeface="Times New Roman" charset="0"/>
                <a:ea typeface="ＭＳ Ｐゴシック" charset="0"/>
              </a:defRPr>
            </a:lvl4pPr>
            <a:lvl5pPr marL="2057400" indent="-228600">
              <a:defRPr sz="2400" i="1">
                <a:solidFill>
                  <a:schemeClr val="accent2"/>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accent2"/>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accent2"/>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accent2"/>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accent2"/>
                </a:solidFill>
                <a:latin typeface="Times New Roman" charset="0"/>
                <a:ea typeface="ＭＳ Ｐゴシック" charset="0"/>
              </a:defRPr>
            </a:lvl9pPr>
          </a:lstStyle>
          <a:p>
            <a:pPr defTabSz="457200" fontAlgn="auto">
              <a:spcBef>
                <a:spcPct val="50000"/>
              </a:spcBef>
              <a:spcAft>
                <a:spcPts val="0"/>
              </a:spcAft>
              <a:defRPr/>
            </a:pPr>
            <a:endParaRPr lang="en-US" sz="1400" dirty="0">
              <a:solidFill>
                <a:srgbClr val="0039A6"/>
              </a:solidFill>
              <a:latin typeface="Impact" charset="0"/>
              <a:cs typeface="MS PGothic" charset="0"/>
            </a:endParaRPr>
          </a:p>
        </p:txBody>
      </p:sp>
      <p:pic>
        <p:nvPicPr>
          <p:cNvPr id="15" name="image25.png" descr="NDNCA_logo.png"/>
          <p:cNvPicPr/>
          <p:nvPr/>
        </p:nvPicPr>
        <p:blipFill rotWithShape="1">
          <a:blip r:embed="rId3" cstate="print">
            <a:extLst>
              <a:ext uri="{28A0092B-C50C-407E-A947-70E740481C1C}">
                <a14:useLocalDpi xmlns:a14="http://schemas.microsoft.com/office/drawing/2010/main"/>
              </a:ext>
            </a:extLst>
          </a:blip>
          <a:srcRect/>
          <a:stretch/>
        </p:blipFill>
        <p:spPr>
          <a:xfrm>
            <a:off x="821803" y="1380642"/>
            <a:ext cx="4174170" cy="4383550"/>
          </a:xfrm>
          <a:prstGeom prst="rect">
            <a:avLst/>
          </a:prstGeom>
          <a:ln/>
        </p:spPr>
      </p:pic>
      <p:sp>
        <p:nvSpPr>
          <p:cNvPr id="16" name="Rectangle 15"/>
          <p:cNvSpPr/>
          <p:nvPr/>
        </p:nvSpPr>
        <p:spPr>
          <a:xfrm>
            <a:off x="5715001" y="1116681"/>
            <a:ext cx="4571999" cy="461665"/>
          </a:xfrm>
          <a:prstGeom prst="rect">
            <a:avLst/>
          </a:prstGeom>
        </p:spPr>
        <p:txBody>
          <a:bodyPr wrap="square">
            <a:spAutoFit/>
          </a:bodyPr>
          <a:lstStyle/>
          <a:p>
            <a:pPr algn="ctr" defTabSz="457200" fontAlgn="auto">
              <a:spcBef>
                <a:spcPct val="20000"/>
              </a:spcBef>
              <a:spcAft>
                <a:spcPts val="0"/>
              </a:spcAft>
              <a:buClr>
                <a:srgbClr val="124A91"/>
              </a:buClr>
              <a:defRPr/>
            </a:pPr>
            <a:r>
              <a:rPr lang="en-US" sz="2400" b="1" kern="0" dirty="0">
                <a:solidFill>
                  <a:srgbClr val="000000"/>
                </a:solidFill>
                <a:latin typeface="+mn-lt"/>
                <a:ea typeface="MS PGothic"/>
                <a:cs typeface="Times New Roman"/>
              </a:rPr>
              <a:t>Cross-cutting needs</a:t>
            </a:r>
          </a:p>
        </p:txBody>
      </p:sp>
      <p:sp>
        <p:nvSpPr>
          <p:cNvPr id="4" name="Rectangle 3"/>
          <p:cNvSpPr/>
          <p:nvPr/>
        </p:nvSpPr>
        <p:spPr>
          <a:xfrm>
            <a:off x="5429794" y="1569479"/>
            <a:ext cx="6322368" cy="4470455"/>
          </a:xfrm>
          <a:prstGeom prst="rect">
            <a:avLst/>
          </a:prstGeom>
        </p:spPr>
        <p:txBody>
          <a:bodyPr wrap="square">
            <a:spAutoFit/>
          </a:bodyPr>
          <a:lstStyle/>
          <a:p>
            <a:pPr marL="342900" indent="-342900" defTabSz="457200" fontAlgn="auto">
              <a:spcBef>
                <a:spcPts val="0"/>
              </a:spcBef>
              <a:spcAft>
                <a:spcPts val="300"/>
              </a:spcAft>
              <a:buFont typeface="+mj-lt"/>
              <a:buAutoNum type="arabicPeriod"/>
              <a:defRPr/>
            </a:pPr>
            <a:r>
              <a:rPr lang="en-US" sz="1600" b="1" dirty="0">
                <a:solidFill>
                  <a:prstClr val="black"/>
                </a:solidFill>
                <a:latin typeface="+mn-lt"/>
                <a:cs typeface="Times New Roman"/>
              </a:rPr>
              <a:t>Dosimetry Standards:</a:t>
            </a:r>
            <a:r>
              <a:rPr lang="en-US" sz="1600" dirty="0">
                <a:solidFill>
                  <a:prstClr val="black"/>
                </a:solidFill>
                <a:latin typeface="+mn-lt"/>
                <a:cs typeface="Times New Roman"/>
              </a:rPr>
              <a:t> for </a:t>
            </a:r>
            <a:r>
              <a:rPr lang="en-US" sz="1600" i="1" dirty="0">
                <a:solidFill>
                  <a:prstClr val="black"/>
                </a:solidFill>
                <a:latin typeface="+mn-lt"/>
                <a:cs typeface="Times New Roman"/>
              </a:rPr>
              <a:t>E</a:t>
            </a:r>
            <a:r>
              <a:rPr lang="en-US" sz="1600" i="1" baseline="-25000" dirty="0">
                <a:solidFill>
                  <a:prstClr val="black"/>
                </a:solidFill>
                <a:latin typeface="+mn-lt"/>
                <a:cs typeface="Times New Roman"/>
              </a:rPr>
              <a:t>n</a:t>
            </a:r>
            <a:r>
              <a:rPr lang="en-US" sz="1600" i="1" dirty="0">
                <a:solidFill>
                  <a:prstClr val="black"/>
                </a:solidFill>
                <a:latin typeface="+mn-lt"/>
                <a:cs typeface="Times New Roman"/>
              </a:rPr>
              <a:t> </a:t>
            </a:r>
            <a:r>
              <a:rPr lang="en-US" sz="1600" dirty="0">
                <a:solidFill>
                  <a:prstClr val="black"/>
                </a:solidFill>
                <a:latin typeface="+mn-lt"/>
                <a:cs typeface="Times New Roman"/>
              </a:rPr>
              <a:t>up to 60 MeV to support the International Fusion Materials Irradiation Facility (IFMIF), accelerator-driven systems (ADSs), and spallation sources</a:t>
            </a:r>
          </a:p>
          <a:p>
            <a:pPr marL="342900" indent="-342900" defTabSz="457200" fontAlgn="auto">
              <a:spcBef>
                <a:spcPts val="0"/>
              </a:spcBef>
              <a:spcAft>
                <a:spcPts val="300"/>
              </a:spcAft>
              <a:buFont typeface="+mj-lt"/>
              <a:buAutoNum type="arabicPeriod"/>
              <a:defRPr/>
            </a:pPr>
            <a:r>
              <a:rPr lang="en-US" sz="1600" b="1" dirty="0">
                <a:solidFill>
                  <a:prstClr val="black"/>
                </a:solidFill>
                <a:latin typeface="+mn-lt"/>
                <a:cs typeface="Times New Roman"/>
              </a:rPr>
              <a:t>Fission:</a:t>
            </a:r>
            <a:r>
              <a:rPr lang="en-US" sz="1600" dirty="0">
                <a:solidFill>
                  <a:prstClr val="black"/>
                </a:solidFill>
                <a:latin typeface="+mn-lt"/>
                <a:cs typeface="Times New Roman"/>
              </a:rPr>
              <a:t> the “Mother of All Fission Experiments,” where </a:t>
            </a:r>
            <a:r>
              <a:rPr lang="en-US" sz="1600" i="1" dirty="0">
                <a:solidFill>
                  <a:prstClr val="black"/>
                </a:solidFill>
                <a:latin typeface="+mn-lt"/>
                <a:cs typeface="Times New Roman"/>
              </a:rPr>
              <a:t>TKE(A)</a:t>
            </a:r>
            <a:r>
              <a:rPr lang="en-US" sz="1600" dirty="0">
                <a:solidFill>
                  <a:prstClr val="black"/>
                </a:solidFill>
                <a:latin typeface="+mn-lt"/>
                <a:cs typeface="Times New Roman"/>
              </a:rPr>
              <a:t>, </a:t>
            </a:r>
            <a:r>
              <a:rPr lang="en-US" sz="1600" i="1" dirty="0">
                <a:solidFill>
                  <a:prstClr val="black"/>
                </a:solidFill>
                <a:latin typeface="+mn-lt"/>
                <a:cs typeface="Symbol" charset="2"/>
              </a:rPr>
              <a:t>n</a:t>
            </a:r>
            <a:r>
              <a:rPr lang="en-US" sz="1600" dirty="0">
                <a:solidFill>
                  <a:prstClr val="black"/>
                </a:solidFill>
                <a:latin typeface="+mn-lt"/>
                <a:cs typeface="Times New Roman"/>
              </a:rPr>
              <a:t>, </a:t>
            </a:r>
            <a:r>
              <a:rPr lang="en-US" sz="1600" i="1" dirty="0">
                <a:solidFill>
                  <a:prstClr val="black"/>
                </a:solidFill>
                <a:latin typeface="+mn-lt"/>
                <a:cs typeface="Symbol" charset="2"/>
              </a:rPr>
              <a:t>g</a:t>
            </a:r>
            <a:r>
              <a:rPr lang="en-US" sz="1600" dirty="0">
                <a:solidFill>
                  <a:prstClr val="black"/>
                </a:solidFill>
                <a:latin typeface="+mn-lt"/>
                <a:cs typeface="Times New Roman"/>
              </a:rPr>
              <a:t>’s fragment yields for a range of actinides for </a:t>
            </a:r>
            <a:r>
              <a:rPr lang="en-US" sz="1600" i="1" dirty="0">
                <a:solidFill>
                  <a:prstClr val="black"/>
                </a:solidFill>
                <a:latin typeface="+mn-lt"/>
                <a:cs typeface="Times New Roman"/>
              </a:rPr>
              <a:t>E</a:t>
            </a:r>
            <a:r>
              <a:rPr lang="en-US" sz="1600" i="1" baseline="-25000" dirty="0">
                <a:solidFill>
                  <a:prstClr val="black"/>
                </a:solidFill>
                <a:latin typeface="+mn-lt"/>
                <a:cs typeface="Times New Roman"/>
              </a:rPr>
              <a:t>n</a:t>
            </a:r>
            <a:r>
              <a:rPr lang="en-US" sz="1600" dirty="0">
                <a:solidFill>
                  <a:prstClr val="black"/>
                </a:solidFill>
                <a:latin typeface="+mn-lt"/>
                <a:cs typeface="Times New Roman"/>
              </a:rPr>
              <a:t>=thermal-20+ MeV  </a:t>
            </a:r>
          </a:p>
          <a:p>
            <a:pPr marL="342900" indent="-342900" defTabSz="457200" fontAlgn="auto">
              <a:spcBef>
                <a:spcPts val="0"/>
              </a:spcBef>
              <a:spcAft>
                <a:spcPts val="300"/>
              </a:spcAft>
              <a:buFont typeface="+mj-lt"/>
              <a:buAutoNum type="arabicPeriod"/>
              <a:defRPr/>
            </a:pPr>
            <a:r>
              <a:rPr lang="en-US" sz="1600" b="1" dirty="0">
                <a:solidFill>
                  <a:prstClr val="black"/>
                </a:solidFill>
                <a:latin typeface="+mn-lt"/>
                <a:cs typeface="Times New Roman"/>
              </a:rPr>
              <a:t>Decay Data and </a:t>
            </a:r>
            <a:r>
              <a:rPr lang="en-US" sz="1600" b="1" dirty="0">
                <a:solidFill>
                  <a:prstClr val="black"/>
                </a:solidFill>
                <a:latin typeface="+mn-lt"/>
                <a:cs typeface="Symbol" charset="2"/>
              </a:rPr>
              <a:t>g-</a:t>
            </a:r>
            <a:r>
              <a:rPr lang="en-US" sz="1600" b="1" dirty="0">
                <a:solidFill>
                  <a:prstClr val="black"/>
                </a:solidFill>
                <a:latin typeface="+mn-lt"/>
                <a:cs typeface="Times New Roman"/>
              </a:rPr>
              <a:t>Branching Ratios: </a:t>
            </a:r>
            <a:r>
              <a:rPr lang="en-US" sz="1600" dirty="0">
                <a:solidFill>
                  <a:prstClr val="black"/>
                </a:solidFill>
                <a:latin typeface="+mn-lt"/>
                <a:cs typeface="Times New Roman"/>
              </a:rPr>
              <a:t>includes an International Atomic Energy Agency (IAEA) list of decay data for “certain medical isotopes”</a:t>
            </a:r>
          </a:p>
          <a:p>
            <a:pPr marL="342900" indent="-342900" defTabSz="457200" fontAlgn="auto">
              <a:spcBef>
                <a:spcPts val="0"/>
              </a:spcBef>
              <a:spcAft>
                <a:spcPts val="300"/>
              </a:spcAft>
              <a:buFont typeface="+mj-lt"/>
              <a:buAutoNum type="arabicPeriod"/>
              <a:defRPr/>
            </a:pPr>
            <a:r>
              <a:rPr lang="en-US" sz="1600" b="1" dirty="0">
                <a:solidFill>
                  <a:prstClr val="black"/>
                </a:solidFill>
                <a:latin typeface="+mn-lt"/>
                <a:cs typeface="Times New Roman"/>
              </a:rPr>
              <a:t>Neutron Transport Covariance Reduction:</a:t>
            </a:r>
            <a:r>
              <a:rPr lang="en-US" sz="1600" dirty="0">
                <a:solidFill>
                  <a:prstClr val="black"/>
                </a:solidFill>
                <a:latin typeface="+mn-lt"/>
                <a:cs typeface="Times New Roman"/>
              </a:rPr>
              <a:t> particular need for actinide (n,x) cross sections from 1–1000 keV</a:t>
            </a:r>
          </a:p>
          <a:p>
            <a:pPr marL="342900" indent="-342900" defTabSz="457200" fontAlgn="auto">
              <a:spcBef>
                <a:spcPts val="0"/>
              </a:spcBef>
              <a:spcAft>
                <a:spcPts val="300"/>
              </a:spcAft>
              <a:buFont typeface="+mj-lt"/>
              <a:buAutoNum type="arabicPeriod"/>
              <a:defRPr/>
            </a:pPr>
            <a:r>
              <a:rPr lang="en-US" sz="1600" b="1" dirty="0">
                <a:solidFill>
                  <a:prstClr val="black"/>
                </a:solidFill>
                <a:latin typeface="+mn-lt"/>
                <a:cs typeface="Times New Roman"/>
              </a:rPr>
              <a:t>Expanded Integral Validation: </a:t>
            </a:r>
            <a:r>
              <a:rPr lang="en-US" sz="1600" dirty="0">
                <a:solidFill>
                  <a:prstClr val="black"/>
                </a:solidFill>
                <a:latin typeface="+mn-lt"/>
                <a:cs typeface="Times New Roman"/>
              </a:rPr>
              <a:t>includes semi-integral data (e.g., pulsed sphere) to diagnose (n,n</a:t>
            </a:r>
            <a:r>
              <a:rPr lang="en-US" sz="1600" baseline="-25000" dirty="0">
                <a:solidFill>
                  <a:prstClr val="black"/>
                </a:solidFill>
                <a:latin typeface="+mn-lt"/>
                <a:cs typeface="Times New Roman"/>
              </a:rPr>
              <a:t>el</a:t>
            </a:r>
            <a:r>
              <a:rPr lang="en-US" sz="1600" dirty="0">
                <a:solidFill>
                  <a:prstClr val="black"/>
                </a:solidFill>
                <a:latin typeface="+mn-lt"/>
                <a:cs typeface="Times New Roman"/>
              </a:rPr>
              <a:t>), (n,n</a:t>
            </a:r>
            <a:r>
              <a:rPr lang="en-US" sz="1600" baseline="-25000" dirty="0">
                <a:solidFill>
                  <a:prstClr val="black"/>
                </a:solidFill>
                <a:latin typeface="+mn-lt"/>
                <a:cs typeface="Times New Roman"/>
              </a:rPr>
              <a:t>inel</a:t>
            </a:r>
            <a:r>
              <a:rPr lang="en-US" sz="1600" dirty="0">
                <a:solidFill>
                  <a:prstClr val="black"/>
                </a:solidFill>
                <a:latin typeface="+mn-lt"/>
                <a:cs typeface="Times New Roman"/>
              </a:rPr>
              <a:t>) shortcomings.</a:t>
            </a:r>
          </a:p>
          <a:p>
            <a:pPr marL="342900" indent="-342900" defTabSz="457200" fontAlgn="auto">
              <a:spcBef>
                <a:spcPts val="0"/>
              </a:spcBef>
              <a:spcAft>
                <a:spcPts val="300"/>
              </a:spcAft>
              <a:buFont typeface="+mj-lt"/>
              <a:buAutoNum type="arabicPeriod"/>
              <a:defRPr/>
            </a:pPr>
            <a:r>
              <a:rPr lang="en-US" sz="1600" b="1" dirty="0">
                <a:solidFill>
                  <a:prstClr val="black"/>
                </a:solidFill>
                <a:latin typeface="+mn-lt"/>
                <a:cs typeface="Times New Roman"/>
              </a:rPr>
              <a:t>Antineutrinos from Reactors:</a:t>
            </a:r>
            <a:r>
              <a:rPr lang="en-US" sz="1600" dirty="0">
                <a:solidFill>
                  <a:prstClr val="black"/>
                </a:solidFill>
                <a:latin typeface="+mn-lt"/>
                <a:cs typeface="Times New Roman"/>
              </a:rPr>
              <a:t> includes a specific call for new data for </a:t>
            </a:r>
            <a:r>
              <a:rPr lang="en-US" sz="1600" baseline="30000" dirty="0">
                <a:solidFill>
                  <a:prstClr val="black"/>
                </a:solidFill>
                <a:latin typeface="+mn-lt"/>
                <a:cs typeface="Times New Roman"/>
              </a:rPr>
              <a:t>235,238</a:t>
            </a:r>
            <a:r>
              <a:rPr lang="en-US" sz="1600" dirty="0">
                <a:solidFill>
                  <a:prstClr val="black"/>
                </a:solidFill>
                <a:latin typeface="+mn-lt"/>
                <a:cs typeface="Times New Roman"/>
              </a:rPr>
              <a:t>U and </a:t>
            </a:r>
            <a:r>
              <a:rPr lang="en-US" sz="1600" baseline="30000" dirty="0">
                <a:solidFill>
                  <a:prstClr val="black"/>
                </a:solidFill>
                <a:latin typeface="+mn-lt"/>
                <a:cs typeface="Times New Roman"/>
              </a:rPr>
              <a:t>239,241</a:t>
            </a:r>
            <a:r>
              <a:rPr lang="en-US" sz="1600" dirty="0">
                <a:solidFill>
                  <a:prstClr val="black"/>
                </a:solidFill>
                <a:latin typeface="+mn-lt"/>
                <a:cs typeface="Times New Roman"/>
              </a:rPr>
              <a:t>Pu…fission yields for odd-odd nuclei and </a:t>
            </a:r>
            <a:r>
              <a:rPr lang="en-US" sz="1600" dirty="0">
                <a:solidFill>
                  <a:prstClr val="black"/>
                </a:solidFill>
                <a:latin typeface="+mn-lt"/>
                <a:cs typeface="Symbol" charset="2"/>
              </a:rPr>
              <a:t>b</a:t>
            </a:r>
            <a:r>
              <a:rPr lang="en-US" sz="1600" dirty="0">
                <a:solidFill>
                  <a:prstClr val="black"/>
                </a:solidFill>
                <a:latin typeface="+mn-lt"/>
                <a:cs typeface="Times New Roman"/>
              </a:rPr>
              <a:t>-spectral measurements. </a:t>
            </a:r>
          </a:p>
        </p:txBody>
      </p:sp>
      <p:sp>
        <p:nvSpPr>
          <p:cNvPr id="17" name="Title 1"/>
          <p:cNvSpPr>
            <a:spLocks noGrp="1"/>
          </p:cNvSpPr>
          <p:nvPr>
            <p:ph type="title" idx="4294967295"/>
          </p:nvPr>
        </p:nvSpPr>
        <p:spPr>
          <a:xfrm>
            <a:off x="439837" y="116114"/>
            <a:ext cx="9846161" cy="1865126"/>
          </a:xfrm>
          <a:noFill/>
        </p:spPr>
        <p:txBody>
          <a:bodyPr/>
          <a:lstStyle/>
          <a:p>
            <a:r>
              <a:rPr lang="en-US" dirty="0">
                <a:ea typeface="Helvetica" charset="0"/>
                <a:cs typeface="Helvetica" charset="0"/>
              </a:rPr>
              <a:t>NDNCA Whitepaper: Compilation of Workshop </a:t>
            </a:r>
            <a:br>
              <a:rPr lang="en-US" dirty="0">
                <a:ea typeface="Helvetica" charset="0"/>
                <a:cs typeface="Helvetica" charset="0"/>
              </a:rPr>
            </a:br>
            <a:r>
              <a:rPr lang="en-US" dirty="0">
                <a:ea typeface="Helvetica" charset="0"/>
                <a:cs typeface="Helvetica" charset="0"/>
              </a:rPr>
              <a:t>Results and Needs from Current Literature</a:t>
            </a:r>
          </a:p>
        </p:txBody>
      </p:sp>
    </p:spTree>
    <p:extLst>
      <p:ext uri="{BB962C8B-B14F-4D97-AF65-F5344CB8AC3E}">
        <p14:creationId xmlns:p14="http://schemas.microsoft.com/office/powerpoint/2010/main" val="164493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2435" y="1564639"/>
            <a:ext cx="11060125" cy="3239348"/>
          </a:xfrm>
          <a:prstGeom prst="rect">
            <a:avLst/>
          </a:prstGeom>
        </p:spPr>
        <p:txBody>
          <a:bodyPr wrap="square">
            <a:spAutoFit/>
          </a:bodyPr>
          <a:lstStyle/>
          <a:p>
            <a:pPr marL="342900" indent="-342900">
              <a:spcAft>
                <a:spcPts val="300"/>
              </a:spcAft>
              <a:buFont typeface="+mj-lt"/>
              <a:buAutoNum type="arabicPeriod"/>
            </a:pPr>
            <a:r>
              <a:rPr lang="en-US" sz="2400" dirty="0">
                <a:latin typeface="+mn-lt"/>
                <a:cs typeface="Times New Roman"/>
              </a:rPr>
              <a:t>Revitalize the Nuclear Data Pipeline </a:t>
            </a:r>
          </a:p>
          <a:p>
            <a:pPr marL="342900" indent="-342900">
              <a:spcAft>
                <a:spcPts val="300"/>
              </a:spcAft>
              <a:buFont typeface="+mj-lt"/>
              <a:buAutoNum type="arabicPeriod"/>
            </a:pPr>
            <a:r>
              <a:rPr lang="en-US" sz="2400" dirty="0">
                <a:latin typeface="+mn-lt"/>
                <a:cs typeface="Times New Roman"/>
              </a:rPr>
              <a:t>Expand Covariance Data and Its Use </a:t>
            </a:r>
          </a:p>
          <a:p>
            <a:pPr marL="342900" indent="-342900">
              <a:spcAft>
                <a:spcPts val="300"/>
              </a:spcAft>
              <a:buFont typeface="+mj-lt"/>
              <a:buAutoNum type="arabicPeriod"/>
            </a:pPr>
            <a:r>
              <a:rPr lang="en-US" sz="2400" dirty="0">
                <a:latin typeface="+mn-lt"/>
                <a:cs typeface="Times New Roman"/>
              </a:rPr>
              <a:t>Improve Inelastic Scattering Data for Neutron </a:t>
            </a:r>
            <a:br>
              <a:rPr lang="en-US" sz="2400" dirty="0">
                <a:latin typeface="+mn-lt"/>
                <a:cs typeface="Times New Roman"/>
              </a:rPr>
            </a:br>
            <a:r>
              <a:rPr lang="en-US" sz="2400" dirty="0">
                <a:latin typeface="+mn-lt"/>
                <a:cs typeface="Times New Roman"/>
              </a:rPr>
              <a:t>Transport </a:t>
            </a:r>
          </a:p>
          <a:p>
            <a:pPr marL="342900" indent="-342900">
              <a:spcAft>
                <a:spcPts val="300"/>
              </a:spcAft>
              <a:buFont typeface="+mj-lt"/>
              <a:buAutoNum type="arabicPeriod"/>
            </a:pPr>
            <a:r>
              <a:rPr lang="en-US" sz="2400" dirty="0">
                <a:latin typeface="+mn-lt"/>
                <a:cs typeface="Times New Roman"/>
              </a:rPr>
              <a:t>Upgrade Capture Gamma-ray Data in ENDF </a:t>
            </a:r>
          </a:p>
          <a:p>
            <a:pPr marL="342900" indent="-342900">
              <a:spcAft>
                <a:spcPts val="300"/>
              </a:spcAft>
              <a:buFont typeface="+mj-lt"/>
              <a:buAutoNum type="arabicPeriod"/>
            </a:pPr>
            <a:r>
              <a:rPr lang="en-US" sz="2400" dirty="0">
                <a:latin typeface="+mn-lt"/>
                <a:cs typeface="Times New Roman"/>
              </a:rPr>
              <a:t>Improve Theory, Modeling, Data and Evaluation of Fission Fragment Yields</a:t>
            </a:r>
          </a:p>
          <a:p>
            <a:pPr marL="342900" indent="-342900">
              <a:spcAft>
                <a:spcPts val="300"/>
              </a:spcAft>
              <a:buFont typeface="+mj-lt"/>
              <a:buAutoNum type="arabicPeriod"/>
            </a:pPr>
            <a:r>
              <a:rPr lang="en-US" sz="2400" dirty="0">
                <a:latin typeface="+mn-lt"/>
                <a:cs typeface="Times New Roman"/>
              </a:rPr>
              <a:t>Reestablishment of Actinide Target Production Capabilities</a:t>
            </a:r>
            <a:endParaRPr lang="en-US" sz="2400" b="0" dirty="0">
              <a:latin typeface="+mn-lt"/>
              <a:cs typeface="Times New Roman"/>
            </a:endParaRPr>
          </a:p>
        </p:txBody>
      </p:sp>
      <p:sp>
        <p:nvSpPr>
          <p:cNvPr id="17" name="Title 1"/>
          <p:cNvSpPr>
            <a:spLocks noGrp="1"/>
          </p:cNvSpPr>
          <p:nvPr>
            <p:ph type="title"/>
          </p:nvPr>
        </p:nvSpPr>
        <p:spPr>
          <a:xfrm>
            <a:off x="532435" y="79398"/>
            <a:ext cx="11273742" cy="1048485"/>
          </a:xfrm>
          <a:noFill/>
          <a:ln>
            <a:noFill/>
          </a:ln>
        </p:spPr>
        <p:txBody>
          <a:bodyPr>
            <a:noAutofit/>
          </a:bodyPr>
          <a:lstStyle/>
          <a:p>
            <a:r>
              <a:rPr lang="en-US" dirty="0">
                <a:ea typeface="Helvetica" charset="0"/>
                <a:cs typeface="Helvetica" charset="0"/>
              </a:rPr>
              <a:t>NDWG: 5-year plan to address high priority cross-cutting </a:t>
            </a:r>
            <a:br>
              <a:rPr lang="en-US" dirty="0">
                <a:ea typeface="Helvetica" charset="0"/>
                <a:cs typeface="Helvetica" charset="0"/>
              </a:rPr>
            </a:br>
            <a:r>
              <a:rPr lang="en-US" dirty="0">
                <a:ea typeface="Helvetica" charset="0"/>
                <a:cs typeface="Helvetica" charset="0"/>
              </a:rPr>
              <a:t>nuclear data needs</a:t>
            </a:r>
          </a:p>
        </p:txBody>
      </p:sp>
      <p:grpSp>
        <p:nvGrpSpPr>
          <p:cNvPr id="9" name="Group 8"/>
          <p:cNvGrpSpPr>
            <a:grpSpLocks noChangeAspect="1"/>
          </p:cNvGrpSpPr>
          <p:nvPr/>
        </p:nvGrpSpPr>
        <p:grpSpPr>
          <a:xfrm>
            <a:off x="9683729" y="1436267"/>
            <a:ext cx="1726478" cy="1629317"/>
            <a:chOff x="768659" y="609599"/>
            <a:chExt cx="5791664" cy="5465727"/>
          </a:xfrm>
        </p:grpSpPr>
        <p:grpSp>
          <p:nvGrpSpPr>
            <p:cNvPr id="10" name="Group 9"/>
            <p:cNvGrpSpPr>
              <a:grpSpLocks noChangeAspect="1"/>
            </p:cNvGrpSpPr>
            <p:nvPr/>
          </p:nvGrpSpPr>
          <p:grpSpPr>
            <a:xfrm>
              <a:off x="768659" y="609599"/>
              <a:ext cx="5791664" cy="5465727"/>
              <a:chOff x="768659" y="609599"/>
              <a:chExt cx="5791664" cy="5465727"/>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3557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2A555D-A4BC-45BB-BF89-234E2CFD2C79}"/>
              </a:ext>
            </a:extLst>
          </p:cNvPr>
          <p:cNvPicPr>
            <a:picLocks noChangeAspect="1"/>
          </p:cNvPicPr>
          <p:nvPr/>
        </p:nvPicPr>
        <p:blipFill>
          <a:blip r:embed="rId3"/>
          <a:stretch>
            <a:fillRect/>
          </a:stretch>
        </p:blipFill>
        <p:spPr>
          <a:xfrm>
            <a:off x="474065" y="3790915"/>
            <a:ext cx="11449722" cy="2576187"/>
          </a:xfrm>
          <a:prstGeom prst="rect">
            <a:avLst/>
          </a:prstGeom>
        </p:spPr>
      </p:pic>
      <p:sp>
        <p:nvSpPr>
          <p:cNvPr id="6" name="Title 5">
            <a:extLst>
              <a:ext uri="{FF2B5EF4-FFF2-40B4-BE49-F238E27FC236}">
                <a16:creationId xmlns:a16="http://schemas.microsoft.com/office/drawing/2014/main" id="{A966859E-E61F-466B-86FD-D075CCEF24F7}"/>
              </a:ext>
            </a:extLst>
          </p:cNvPr>
          <p:cNvSpPr>
            <a:spLocks noGrp="1"/>
          </p:cNvSpPr>
          <p:nvPr>
            <p:ph type="title"/>
          </p:nvPr>
        </p:nvSpPr>
        <p:spPr>
          <a:xfrm>
            <a:off x="257484" y="66420"/>
            <a:ext cx="11515053" cy="923330"/>
          </a:xfrm>
        </p:spPr>
        <p:txBody>
          <a:bodyPr/>
          <a:lstStyle/>
          <a:p>
            <a:r>
              <a:rPr lang="en-US" dirty="0"/>
              <a:t>Nuclear Data Roadmapping and Enhancement Workshop (NDREW)</a:t>
            </a:r>
          </a:p>
        </p:txBody>
      </p:sp>
      <p:sp>
        <p:nvSpPr>
          <p:cNvPr id="2" name="Rectangle 1">
            <a:extLst>
              <a:ext uri="{FF2B5EF4-FFF2-40B4-BE49-F238E27FC236}">
                <a16:creationId xmlns:a16="http://schemas.microsoft.com/office/drawing/2014/main" id="{DD4EA891-49E8-42ED-A73E-0B2E634FD175}"/>
              </a:ext>
            </a:extLst>
          </p:cNvPr>
          <p:cNvSpPr/>
          <p:nvPr/>
        </p:nvSpPr>
        <p:spPr>
          <a:xfrm>
            <a:off x="186294" y="1162372"/>
            <a:ext cx="6417706" cy="1754326"/>
          </a:xfrm>
          <a:prstGeom prst="rect">
            <a:avLst/>
          </a:prstGeom>
        </p:spPr>
        <p:txBody>
          <a:bodyPr wrap="square">
            <a:spAutoFit/>
          </a:bodyPr>
          <a:lstStyle/>
          <a:p>
            <a:pPr marL="742950" lvl="1" indent="-285750">
              <a:buFont typeface="Arial" panose="020B0604020202020204" pitchFamily="34" charset="0"/>
              <a:buChar char="•"/>
            </a:pPr>
            <a:r>
              <a:rPr lang="en-US" dirty="0"/>
              <a:t>Uncertainty, Sensitivity, and Covariance</a:t>
            </a:r>
          </a:p>
          <a:p>
            <a:pPr marL="742950" lvl="1" indent="-285750">
              <a:buFont typeface="Arial" panose="020B0604020202020204" pitchFamily="34" charset="0"/>
              <a:buChar char="•"/>
            </a:pPr>
            <a:r>
              <a:rPr lang="en-US" dirty="0"/>
              <a:t>Neutron Capture and Associated Spectra</a:t>
            </a:r>
          </a:p>
          <a:p>
            <a:pPr marL="742950" lvl="1" indent="-285750">
              <a:buFont typeface="Arial" panose="020B0604020202020204" pitchFamily="34" charset="0"/>
              <a:buChar char="•"/>
            </a:pPr>
            <a:r>
              <a:rPr lang="en-US" dirty="0"/>
              <a:t>Fission I, Independent and Cumulative Yields</a:t>
            </a:r>
          </a:p>
          <a:p>
            <a:pPr marL="742950" lvl="1" indent="-285750">
              <a:buFont typeface="Arial" panose="020B0604020202020204" pitchFamily="34" charset="0"/>
              <a:buChar char="•"/>
            </a:pPr>
            <a:r>
              <a:rPr lang="en-US" dirty="0"/>
              <a:t>Fission II, Prompt Gammas and Neutrons</a:t>
            </a:r>
          </a:p>
          <a:p>
            <a:pPr marL="742950" lvl="1" indent="-285750">
              <a:buFont typeface="Arial" panose="020B0604020202020204" pitchFamily="34" charset="0"/>
              <a:buChar char="•"/>
            </a:pPr>
            <a:r>
              <a:rPr lang="en-US" dirty="0"/>
              <a:t>Fission III, Decay Data</a:t>
            </a:r>
          </a:p>
          <a:p>
            <a:pPr marL="742950" lvl="1" indent="-285750">
              <a:buFont typeface="Arial" panose="020B0604020202020204" pitchFamily="34" charset="0"/>
              <a:buChar char="•"/>
            </a:pPr>
            <a:r>
              <a:rPr lang="en-US" dirty="0"/>
              <a:t>Inelastic Neutron Scattering and Associated Spectra</a:t>
            </a:r>
          </a:p>
        </p:txBody>
      </p:sp>
      <p:sp>
        <p:nvSpPr>
          <p:cNvPr id="9" name="Rectangle 8">
            <a:extLst>
              <a:ext uri="{FF2B5EF4-FFF2-40B4-BE49-F238E27FC236}">
                <a16:creationId xmlns:a16="http://schemas.microsoft.com/office/drawing/2014/main" id="{5FA439D2-BCD1-4920-A842-D09744D4179D}"/>
              </a:ext>
            </a:extLst>
          </p:cNvPr>
          <p:cNvSpPr/>
          <p:nvPr/>
        </p:nvSpPr>
        <p:spPr>
          <a:xfrm>
            <a:off x="6096000" y="1162372"/>
            <a:ext cx="6096000" cy="2031325"/>
          </a:xfrm>
          <a:prstGeom prst="rect">
            <a:avLst/>
          </a:prstGeom>
        </p:spPr>
        <p:txBody>
          <a:bodyPr>
            <a:spAutoFit/>
          </a:bodyPr>
          <a:lstStyle/>
          <a:p>
            <a:pPr marL="742950" lvl="1" indent="-285750">
              <a:buFont typeface="Arial" panose="020B0604020202020204" pitchFamily="34" charset="0"/>
              <a:buChar char="•"/>
            </a:pPr>
            <a:r>
              <a:rPr lang="en-US" dirty="0"/>
              <a:t>(α,n) Reactions</a:t>
            </a:r>
          </a:p>
          <a:p>
            <a:pPr marL="742950" lvl="1" indent="-285750">
              <a:buFont typeface="Arial" panose="020B0604020202020204" pitchFamily="34" charset="0"/>
              <a:buChar char="•"/>
            </a:pPr>
            <a:r>
              <a:rPr lang="en-US" dirty="0"/>
              <a:t>Targets, Facilities and Detector System</a:t>
            </a:r>
          </a:p>
          <a:p>
            <a:pPr marL="742950" lvl="1" indent="-285750">
              <a:buFont typeface="Arial" panose="020B0604020202020204" pitchFamily="34" charset="0"/>
              <a:buChar char="•"/>
            </a:pPr>
            <a:r>
              <a:rPr lang="en-US" dirty="0"/>
              <a:t>Development of Benchmark Exercises</a:t>
            </a:r>
          </a:p>
          <a:p>
            <a:pPr marL="742950" lvl="1" indent="-285750">
              <a:buFont typeface="Arial" panose="020B0604020202020204" pitchFamily="34" charset="0"/>
              <a:buChar char="•"/>
            </a:pPr>
            <a:r>
              <a:rPr lang="en-US" dirty="0"/>
              <a:t>Data Processing &amp; Transport Code Needs</a:t>
            </a:r>
          </a:p>
          <a:p>
            <a:pPr marL="742950" lvl="1" indent="-285750">
              <a:buFont typeface="Arial" panose="020B0604020202020204" pitchFamily="34" charset="0"/>
              <a:buChar char="•"/>
            </a:pPr>
            <a:r>
              <a:rPr lang="en-US" dirty="0"/>
              <a:t>Actinide Cross Sections</a:t>
            </a:r>
          </a:p>
          <a:p>
            <a:pPr marL="742950" lvl="1" indent="-285750">
              <a:buFont typeface="Arial" panose="020B0604020202020204" pitchFamily="34" charset="0"/>
              <a:buChar char="•"/>
            </a:pPr>
            <a:r>
              <a:rPr lang="en-US" dirty="0"/>
              <a:t>Gamma-Induced Reactions </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48981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B0C5-154A-4F54-9335-AFE7C7E2B07B}"/>
              </a:ext>
            </a:extLst>
          </p:cNvPr>
          <p:cNvSpPr>
            <a:spLocks noGrp="1"/>
          </p:cNvSpPr>
          <p:nvPr>
            <p:ph type="title"/>
          </p:nvPr>
        </p:nvSpPr>
        <p:spPr>
          <a:xfrm>
            <a:off x="265911" y="139016"/>
            <a:ext cx="11515053" cy="923330"/>
          </a:xfrm>
        </p:spPr>
        <p:txBody>
          <a:bodyPr/>
          <a:lstStyle/>
          <a:p>
            <a:r>
              <a:rPr lang="en-US" sz="2800" dirty="0"/>
              <a:t>Workshop for Applied Nuclear Data Activities</a:t>
            </a:r>
            <a:br>
              <a:rPr lang="en-US" dirty="0"/>
            </a:br>
            <a:endParaRPr lang="en-US" dirty="0"/>
          </a:p>
        </p:txBody>
      </p:sp>
      <p:sp>
        <p:nvSpPr>
          <p:cNvPr id="3" name="Content Placeholder 2">
            <a:extLst>
              <a:ext uri="{FF2B5EF4-FFF2-40B4-BE49-F238E27FC236}">
                <a16:creationId xmlns:a16="http://schemas.microsoft.com/office/drawing/2014/main" id="{E69BEFD0-AF5F-4541-ABCF-D49F6A1CDD35}"/>
              </a:ext>
            </a:extLst>
          </p:cNvPr>
          <p:cNvSpPr>
            <a:spLocks noGrp="1"/>
          </p:cNvSpPr>
          <p:nvPr>
            <p:ph idx="1"/>
          </p:nvPr>
        </p:nvSpPr>
        <p:spPr>
          <a:xfrm>
            <a:off x="265911" y="985309"/>
            <a:ext cx="7440933" cy="4195415"/>
          </a:xfrm>
        </p:spPr>
        <p:txBody>
          <a:bodyPr/>
          <a:lstStyle/>
          <a:p>
            <a:r>
              <a:rPr lang="en-US" dirty="0"/>
              <a:t>January 22 – 24, 2019</a:t>
            </a:r>
          </a:p>
          <a:p>
            <a:r>
              <a:rPr lang="en-US" dirty="0"/>
              <a:t>George Washington University, Washington, DC</a:t>
            </a:r>
          </a:p>
          <a:p>
            <a:r>
              <a:rPr lang="en-US" dirty="0"/>
              <a:t>Program focus on:</a:t>
            </a:r>
          </a:p>
          <a:p>
            <a:pPr lvl="1"/>
            <a:r>
              <a:rPr lang="en-US" dirty="0"/>
              <a:t>Nuclear Energy </a:t>
            </a:r>
          </a:p>
          <a:p>
            <a:pPr lvl="1"/>
            <a:r>
              <a:rPr lang="en-US" dirty="0"/>
              <a:t>Materials Damage</a:t>
            </a:r>
          </a:p>
          <a:p>
            <a:pPr lvl="1"/>
            <a:r>
              <a:rPr lang="en-US" dirty="0"/>
              <a:t>Isotope Production</a:t>
            </a:r>
          </a:p>
          <a:p>
            <a:pPr lvl="1"/>
            <a:r>
              <a:rPr lang="en-US" dirty="0"/>
              <a:t>Atomic Data</a:t>
            </a:r>
          </a:p>
          <a:p>
            <a:pPr lvl="1"/>
            <a:r>
              <a:rPr lang="en-US" dirty="0"/>
              <a:t>Safeguards</a:t>
            </a:r>
          </a:p>
          <a:p>
            <a:pPr lvl="1"/>
            <a:r>
              <a:rPr lang="en-US" dirty="0"/>
              <a:t>(</a:t>
            </a:r>
            <a:r>
              <a:rPr lang="en-US" dirty="0" err="1"/>
              <a:t>n,x</a:t>
            </a:r>
            <a:r>
              <a:rPr lang="en-US" dirty="0"/>
              <a:t>) reactions</a:t>
            </a:r>
          </a:p>
          <a:p>
            <a:r>
              <a:rPr lang="en-US" dirty="0"/>
              <a:t>Review of NDIWG FOA funded projects</a:t>
            </a:r>
          </a:p>
          <a:p>
            <a:r>
              <a:rPr lang="en-US" dirty="0"/>
              <a:t>Program updates by program managers</a:t>
            </a:r>
          </a:p>
          <a:p>
            <a:pPr lvl="1"/>
            <a:endParaRPr lang="en-US" dirty="0"/>
          </a:p>
          <a:p>
            <a:endParaRPr lang="en-US" baseline="30000" dirty="0"/>
          </a:p>
          <a:p>
            <a:pPr marL="0" indent="0">
              <a:buNone/>
            </a:pPr>
            <a:endParaRPr lang="en-US" dirty="0"/>
          </a:p>
          <a:p>
            <a:endParaRPr lang="en-US" dirty="0"/>
          </a:p>
        </p:txBody>
      </p:sp>
      <p:pic>
        <p:nvPicPr>
          <p:cNvPr id="8" name="Picture 7">
            <a:extLst>
              <a:ext uri="{FF2B5EF4-FFF2-40B4-BE49-F238E27FC236}">
                <a16:creationId xmlns:a16="http://schemas.microsoft.com/office/drawing/2014/main" id="{76E87F47-E24B-490B-B926-A9559FD3F17F}"/>
              </a:ext>
            </a:extLst>
          </p:cNvPr>
          <p:cNvPicPr>
            <a:picLocks noChangeAspect="1"/>
          </p:cNvPicPr>
          <p:nvPr/>
        </p:nvPicPr>
        <p:blipFill>
          <a:blip r:embed="rId2"/>
          <a:stretch>
            <a:fillRect/>
          </a:stretch>
        </p:blipFill>
        <p:spPr>
          <a:xfrm>
            <a:off x="7506789" y="600681"/>
            <a:ext cx="4419300" cy="6204876"/>
          </a:xfrm>
          <a:prstGeom prst="rect">
            <a:avLst/>
          </a:prstGeom>
        </p:spPr>
      </p:pic>
    </p:spTree>
    <p:extLst>
      <p:ext uri="{BB962C8B-B14F-4D97-AF65-F5344CB8AC3E}">
        <p14:creationId xmlns:p14="http://schemas.microsoft.com/office/powerpoint/2010/main" val="1556308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73AB-3697-408A-9264-2F52D66098C9}"/>
              </a:ext>
            </a:extLst>
          </p:cNvPr>
          <p:cNvSpPr>
            <a:spLocks noGrp="1"/>
          </p:cNvSpPr>
          <p:nvPr>
            <p:ph type="title"/>
          </p:nvPr>
        </p:nvSpPr>
        <p:spPr>
          <a:xfrm>
            <a:off x="335902" y="137542"/>
            <a:ext cx="8807304" cy="507831"/>
          </a:xfrm>
        </p:spPr>
        <p:txBody>
          <a:bodyPr/>
          <a:lstStyle/>
          <a:p>
            <a:r>
              <a:rPr lang="en-US" dirty="0"/>
              <a:t>Breakout Session Goals</a:t>
            </a:r>
          </a:p>
        </p:txBody>
      </p:sp>
      <p:sp>
        <p:nvSpPr>
          <p:cNvPr id="3" name="Content Placeholder 2">
            <a:extLst>
              <a:ext uri="{FF2B5EF4-FFF2-40B4-BE49-F238E27FC236}">
                <a16:creationId xmlns:a16="http://schemas.microsoft.com/office/drawing/2014/main" id="{E20B5964-DB67-46ED-8B0E-D2013E2AA1CB}"/>
              </a:ext>
            </a:extLst>
          </p:cNvPr>
          <p:cNvSpPr>
            <a:spLocks noGrp="1"/>
          </p:cNvSpPr>
          <p:nvPr>
            <p:ph idx="1"/>
          </p:nvPr>
        </p:nvSpPr>
        <p:spPr>
          <a:xfrm>
            <a:off x="441974" y="735562"/>
            <a:ext cx="10144931" cy="5413567"/>
          </a:xfrm>
        </p:spPr>
        <p:txBody>
          <a:bodyPr/>
          <a:lstStyle/>
          <a:p>
            <a:pPr>
              <a:spcBef>
                <a:spcPts val="600"/>
              </a:spcBef>
            </a:pPr>
            <a:r>
              <a:rPr lang="en-US" sz="2000" dirty="0"/>
              <a:t>Determine</a:t>
            </a:r>
            <a:r>
              <a:rPr lang="en-US" sz="2000" dirty="0">
                <a:solidFill>
                  <a:srgbClr val="FF0000"/>
                </a:solidFill>
              </a:rPr>
              <a:t> mission-driven </a:t>
            </a:r>
            <a:r>
              <a:rPr lang="en-US" sz="2000" dirty="0"/>
              <a:t>nuclear data priorities with targeted uncertainties</a:t>
            </a:r>
          </a:p>
          <a:p>
            <a:pPr lvl="1">
              <a:spcBef>
                <a:spcPts val="600"/>
              </a:spcBef>
            </a:pPr>
            <a:r>
              <a:rPr lang="en-US" sz="1600" dirty="0"/>
              <a:t>Obtain user input</a:t>
            </a:r>
          </a:p>
          <a:p>
            <a:pPr>
              <a:spcBef>
                <a:spcPts val="600"/>
              </a:spcBef>
            </a:pPr>
            <a:r>
              <a:rPr lang="en-US" sz="2000" dirty="0"/>
              <a:t>Determine all </a:t>
            </a:r>
            <a:r>
              <a:rPr lang="en-US" sz="2000" dirty="0">
                <a:solidFill>
                  <a:srgbClr val="FF0000"/>
                </a:solidFill>
              </a:rPr>
              <a:t>tasks</a:t>
            </a:r>
            <a:r>
              <a:rPr lang="en-US" sz="2000" dirty="0"/>
              <a:t> required to ensure that nuclear data are available to users:</a:t>
            </a:r>
          </a:p>
          <a:p>
            <a:pPr lvl="1">
              <a:spcBef>
                <a:spcPts val="600"/>
              </a:spcBef>
            </a:pPr>
            <a:r>
              <a:rPr lang="en-US" sz="1800" dirty="0"/>
              <a:t>Measurements – differential and integral</a:t>
            </a:r>
          </a:p>
          <a:p>
            <a:pPr lvl="1">
              <a:spcBef>
                <a:spcPts val="600"/>
              </a:spcBef>
            </a:pPr>
            <a:r>
              <a:rPr lang="en-US" sz="1800" dirty="0"/>
              <a:t>Evaluations</a:t>
            </a:r>
          </a:p>
          <a:p>
            <a:pPr lvl="1">
              <a:spcBef>
                <a:spcPts val="600"/>
              </a:spcBef>
            </a:pPr>
            <a:r>
              <a:rPr lang="en-US" sz="1800" dirty="0"/>
              <a:t>Processing </a:t>
            </a:r>
          </a:p>
          <a:p>
            <a:pPr lvl="1">
              <a:spcBef>
                <a:spcPts val="600"/>
              </a:spcBef>
            </a:pPr>
            <a:r>
              <a:rPr lang="en-US" sz="1800" dirty="0"/>
              <a:t>Covariance data</a:t>
            </a:r>
          </a:p>
          <a:p>
            <a:pPr lvl="1">
              <a:spcBef>
                <a:spcPts val="600"/>
              </a:spcBef>
            </a:pPr>
            <a:r>
              <a:rPr lang="en-US" sz="1800" dirty="0"/>
              <a:t>Validation</a:t>
            </a:r>
          </a:p>
          <a:p>
            <a:pPr lvl="1">
              <a:spcBef>
                <a:spcPts val="600"/>
              </a:spcBef>
            </a:pPr>
            <a:r>
              <a:rPr lang="en-US" sz="1800" dirty="0"/>
              <a:t>Testing</a:t>
            </a:r>
            <a:endParaRPr lang="en-US" sz="1600" dirty="0"/>
          </a:p>
          <a:p>
            <a:pPr>
              <a:spcBef>
                <a:spcPts val="600"/>
              </a:spcBef>
            </a:pPr>
            <a:r>
              <a:rPr lang="en-US" sz="2000" dirty="0"/>
              <a:t>Create a mechanism for </a:t>
            </a:r>
            <a:r>
              <a:rPr lang="en-US" sz="2000" dirty="0">
                <a:solidFill>
                  <a:srgbClr val="FF0000"/>
                </a:solidFill>
              </a:rPr>
              <a:t>peer reviewed </a:t>
            </a:r>
            <a:r>
              <a:rPr lang="en-US" sz="2000" dirty="0"/>
              <a:t>ideas</a:t>
            </a:r>
          </a:p>
          <a:p>
            <a:pPr>
              <a:spcBef>
                <a:spcPts val="600"/>
              </a:spcBef>
            </a:pPr>
            <a:r>
              <a:rPr lang="en-US" sz="2000" dirty="0"/>
              <a:t>Determine where needs </a:t>
            </a:r>
            <a:r>
              <a:rPr lang="en-US" sz="2000" dirty="0">
                <a:solidFill>
                  <a:srgbClr val="FF0000"/>
                </a:solidFill>
              </a:rPr>
              <a:t>overlap</a:t>
            </a:r>
            <a:r>
              <a:rPr lang="en-US" sz="2000" dirty="0"/>
              <a:t> with other mission spaces</a:t>
            </a:r>
            <a:endParaRPr lang="en-US" sz="2000" dirty="0">
              <a:solidFill>
                <a:srgbClr val="FF0000"/>
              </a:solidFill>
            </a:endParaRPr>
          </a:p>
          <a:p>
            <a:pPr>
              <a:spcBef>
                <a:spcPts val="600"/>
              </a:spcBef>
            </a:pPr>
            <a:r>
              <a:rPr lang="en-US" sz="2000" dirty="0"/>
              <a:t>Capture opportunities to </a:t>
            </a:r>
            <a:r>
              <a:rPr lang="en-US" sz="2000" dirty="0">
                <a:solidFill>
                  <a:srgbClr val="FF0000"/>
                </a:solidFill>
              </a:rPr>
              <a:t>leverage</a:t>
            </a:r>
            <a:r>
              <a:rPr lang="en-US" sz="2000" dirty="0"/>
              <a:t> or enhance existing funded/planned work </a:t>
            </a:r>
          </a:p>
          <a:p>
            <a:pPr>
              <a:spcBef>
                <a:spcPts val="600"/>
              </a:spcBef>
            </a:pPr>
            <a:r>
              <a:rPr lang="en-US" dirty="0"/>
              <a:t>Think outside the confines of the typical funding mechanisms</a:t>
            </a:r>
          </a:p>
          <a:p>
            <a:pPr marL="342900" lvl="1" indent="0">
              <a:spcBef>
                <a:spcPts val="600"/>
              </a:spcBef>
              <a:buNone/>
            </a:pPr>
            <a:r>
              <a:rPr lang="en-US" dirty="0">
                <a:solidFill>
                  <a:srgbClr val="FF0000"/>
                </a:solidFill>
              </a:rPr>
              <a:t>What does it really take to get it done right?</a:t>
            </a:r>
          </a:p>
          <a:p>
            <a:endParaRPr lang="en-US" dirty="0"/>
          </a:p>
        </p:txBody>
      </p:sp>
    </p:spTree>
    <p:extLst>
      <p:ext uri="{BB962C8B-B14F-4D97-AF65-F5344CB8AC3E}">
        <p14:creationId xmlns:p14="http://schemas.microsoft.com/office/powerpoint/2010/main" val="132405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D398-C30C-4A9C-AC6D-0CE0B473CEF9}"/>
              </a:ext>
            </a:extLst>
          </p:cNvPr>
          <p:cNvSpPr>
            <a:spLocks noGrp="1"/>
          </p:cNvSpPr>
          <p:nvPr>
            <p:ph type="title"/>
          </p:nvPr>
        </p:nvSpPr>
        <p:spPr/>
        <p:txBody>
          <a:bodyPr/>
          <a:lstStyle/>
          <a:p>
            <a:r>
              <a:rPr lang="en-US" dirty="0"/>
              <a:t>Charge to Session Participants	</a:t>
            </a:r>
          </a:p>
        </p:txBody>
      </p:sp>
      <p:sp>
        <p:nvSpPr>
          <p:cNvPr id="3" name="Content Placeholder 2">
            <a:extLst>
              <a:ext uri="{FF2B5EF4-FFF2-40B4-BE49-F238E27FC236}">
                <a16:creationId xmlns:a16="http://schemas.microsoft.com/office/drawing/2014/main" id="{5448B226-03E6-4BDB-B906-084063C4F877}"/>
              </a:ext>
            </a:extLst>
          </p:cNvPr>
          <p:cNvSpPr>
            <a:spLocks noGrp="1"/>
          </p:cNvSpPr>
          <p:nvPr>
            <p:ph idx="1"/>
          </p:nvPr>
        </p:nvSpPr>
        <p:spPr>
          <a:xfrm>
            <a:off x="265911" y="1139645"/>
            <a:ext cx="11523520" cy="4195415"/>
          </a:xfrm>
        </p:spPr>
        <p:txBody>
          <a:bodyPr/>
          <a:lstStyle/>
          <a:p>
            <a:r>
              <a:rPr lang="en-US" dirty="0"/>
              <a:t>Participate!  All viewpoints are valuable.</a:t>
            </a:r>
          </a:p>
          <a:p>
            <a:r>
              <a:rPr lang="en-US" dirty="0"/>
              <a:t>Do not speak for your own interests, but in the interest of resolving the problem in the most beneficial and cost effective manner.</a:t>
            </a:r>
          </a:p>
          <a:p>
            <a:r>
              <a:rPr lang="en-US" dirty="0"/>
              <a:t>Do not confine your ideas to stay within a budget or timeframe.  Determine the full solution.</a:t>
            </a:r>
          </a:p>
          <a:p>
            <a:r>
              <a:rPr lang="en-US" dirty="0"/>
              <a:t>Focus on mission impact.</a:t>
            </a:r>
          </a:p>
          <a:p>
            <a:r>
              <a:rPr lang="en-US" dirty="0"/>
              <a:t>Ask questions.</a:t>
            </a:r>
          </a:p>
          <a:p>
            <a:pPr marL="0" indent="0">
              <a:buNone/>
            </a:pPr>
            <a:endParaRPr lang="en-US" dirty="0"/>
          </a:p>
          <a:p>
            <a:endParaRPr lang="en-US" dirty="0"/>
          </a:p>
        </p:txBody>
      </p:sp>
    </p:spTree>
    <p:extLst>
      <p:ext uri="{BB962C8B-B14F-4D97-AF65-F5344CB8AC3E}">
        <p14:creationId xmlns:p14="http://schemas.microsoft.com/office/powerpoint/2010/main" val="4106039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88FC-2A2E-49F9-A44C-7B576AA6866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F2011316-3CDD-4CD5-970F-D3CEAC3B215E}"/>
              </a:ext>
            </a:extLst>
          </p:cNvPr>
          <p:cNvSpPr>
            <a:spLocks noGrp="1"/>
          </p:cNvSpPr>
          <p:nvPr>
            <p:ph idx="1"/>
          </p:nvPr>
        </p:nvSpPr>
        <p:spPr>
          <a:xfrm>
            <a:off x="257444" y="744813"/>
            <a:ext cx="11523520" cy="5655987"/>
          </a:xfrm>
        </p:spPr>
        <p:txBody>
          <a:bodyPr/>
          <a:lstStyle/>
          <a:p>
            <a:r>
              <a:rPr lang="en-US" dirty="0"/>
              <a:t>Office of Nuclear Physics for their support of the NDWG efforts</a:t>
            </a:r>
          </a:p>
          <a:p>
            <a:r>
              <a:rPr lang="en-US" dirty="0"/>
              <a:t>DP for their support of logistics staff</a:t>
            </a:r>
          </a:p>
          <a:p>
            <a:r>
              <a:rPr lang="en-US" dirty="0"/>
              <a:t>Julie Marchand and her team for organizational support</a:t>
            </a:r>
          </a:p>
          <a:p>
            <a:r>
              <a:rPr lang="en-US" dirty="0"/>
              <a:t>Session leads:</a:t>
            </a:r>
          </a:p>
          <a:p>
            <a:pPr lvl="1">
              <a:buFont typeface="Wingdings" panose="05000000000000000000" pitchFamily="2" charset="2"/>
              <a:buChar char="§"/>
            </a:pPr>
            <a:r>
              <a:rPr lang="en-US" b="1" dirty="0"/>
              <a:t>AI/Machine Learning:  </a:t>
            </a:r>
            <a:r>
              <a:rPr lang="en-US" dirty="0"/>
              <a:t>Vlad Sobes (UTK), Mike Grosskopf (LANL), Kyle Wendt (LLNL), Michael Smith (ORNL), Patrick </a:t>
            </a:r>
            <a:r>
              <a:rPr lang="en-US" dirty="0" err="1"/>
              <a:t>Talou</a:t>
            </a:r>
            <a:r>
              <a:rPr lang="en-US" dirty="0"/>
              <a:t> (LANL), Dave Brown (BNL)</a:t>
            </a:r>
          </a:p>
          <a:p>
            <a:pPr lvl="1">
              <a:buFont typeface="Wingdings" panose="05000000000000000000" pitchFamily="2" charset="2"/>
              <a:buChar char="§"/>
            </a:pPr>
            <a:r>
              <a:rPr lang="en-US" b="1" dirty="0"/>
              <a:t>Detector Models, Atomic Data, Stopping Powers: </a:t>
            </a:r>
            <a:r>
              <a:rPr lang="en-US" dirty="0"/>
              <a:t>Bruce Pierson (PNNL), Bethany Goldblum (UCB), Matt Devlin (LANL)</a:t>
            </a:r>
          </a:p>
          <a:p>
            <a:pPr lvl="1">
              <a:buFont typeface="Wingdings" panose="05000000000000000000" pitchFamily="2" charset="2"/>
              <a:buChar char="§"/>
            </a:pPr>
            <a:r>
              <a:rPr lang="en-US" b="1" dirty="0" err="1"/>
              <a:t>Cov</a:t>
            </a:r>
            <a:r>
              <a:rPr lang="en-US" b="1" dirty="0"/>
              <a:t>/Sen/</a:t>
            </a:r>
            <a:r>
              <a:rPr lang="en-US" b="1" dirty="0" err="1"/>
              <a:t>Unc</a:t>
            </a:r>
            <a:r>
              <a:rPr lang="en-US" b="1" dirty="0"/>
              <a:t>/Val: </a:t>
            </a:r>
            <a:r>
              <a:rPr lang="en-US" dirty="0"/>
              <a:t>Denise Neudecker (LANL), Robert Casperson (LLNL), </a:t>
            </a:r>
            <a:r>
              <a:rPr lang="en-US" dirty="0" err="1"/>
              <a:t>Rike</a:t>
            </a:r>
            <a:r>
              <a:rPr lang="en-US" dirty="0"/>
              <a:t> Bostelmann (ORNL), Fredrik Tovesson (ANL)</a:t>
            </a:r>
          </a:p>
          <a:p>
            <a:pPr lvl="1">
              <a:buFont typeface="Wingdings" panose="05000000000000000000" pitchFamily="2" charset="2"/>
              <a:buChar char="§"/>
            </a:pPr>
            <a:r>
              <a:rPr lang="en-US" b="1" dirty="0"/>
              <a:t>Isotope Production:  </a:t>
            </a:r>
            <a:r>
              <a:rPr lang="en-US" dirty="0"/>
              <a:t>Etienne Vermeulen (LANL), Greg Severin (FRIB,MSU), Emily O’Brien (LANL)</a:t>
            </a:r>
          </a:p>
          <a:p>
            <a:pPr lvl="1">
              <a:buFont typeface="Wingdings" panose="05000000000000000000" pitchFamily="2" charset="2"/>
              <a:buChar char="§"/>
            </a:pPr>
            <a:r>
              <a:rPr lang="en-US" b="1" dirty="0"/>
              <a:t>Gamma Emission</a:t>
            </a:r>
            <a:r>
              <a:rPr lang="en-US" dirty="0"/>
              <a:t>: Lee Bernstein (LBL, UCB), Amanda Lewis (UCB), Alejandro </a:t>
            </a:r>
            <a:r>
              <a:rPr lang="en-US" dirty="0" err="1"/>
              <a:t>Sonzogni</a:t>
            </a:r>
            <a:r>
              <a:rPr lang="en-US" dirty="0"/>
              <a:t> (BNL)</a:t>
            </a:r>
          </a:p>
          <a:p>
            <a:pPr lvl="1">
              <a:buFont typeface="Wingdings" panose="05000000000000000000" pitchFamily="2" charset="2"/>
              <a:buChar char="§"/>
            </a:pPr>
            <a:r>
              <a:rPr lang="en-US" b="1" dirty="0"/>
              <a:t>Scattering, Transport, Shielding:  </a:t>
            </a:r>
            <a:r>
              <a:rPr lang="en-US" dirty="0"/>
              <a:t>Brian </a:t>
            </a:r>
            <a:r>
              <a:rPr lang="en-US" dirty="0" err="1"/>
              <a:t>Quiter</a:t>
            </a:r>
            <a:r>
              <a:rPr lang="en-US" dirty="0"/>
              <a:t> (LANL), Mike </a:t>
            </a:r>
            <a:r>
              <a:rPr lang="en-US" dirty="0" err="1"/>
              <a:t>Zerkle</a:t>
            </a:r>
            <a:r>
              <a:rPr lang="en-US" dirty="0"/>
              <a:t> (NNL)</a:t>
            </a:r>
          </a:p>
          <a:p>
            <a:pPr lvl="1"/>
            <a:endParaRPr lang="en-US" dirty="0"/>
          </a:p>
        </p:txBody>
      </p:sp>
    </p:spTree>
    <p:extLst>
      <p:ext uri="{BB962C8B-B14F-4D97-AF65-F5344CB8AC3E}">
        <p14:creationId xmlns:p14="http://schemas.microsoft.com/office/powerpoint/2010/main" val="1464773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899CD5-1E29-433D-8D7D-DB94029A9FD0}"/>
              </a:ext>
            </a:extLst>
          </p:cNvPr>
          <p:cNvSpPr>
            <a:spLocks noGrp="1"/>
          </p:cNvSpPr>
          <p:nvPr>
            <p:ph idx="1"/>
          </p:nvPr>
        </p:nvSpPr>
        <p:spPr/>
        <p:txBody>
          <a:bodyPr/>
          <a:lstStyle/>
          <a:p>
            <a:pPr marL="0" indent="0" algn="ctr">
              <a:buNone/>
            </a:pPr>
            <a:endParaRPr lang="en-US" sz="6600" dirty="0"/>
          </a:p>
          <a:p>
            <a:pPr marL="0" indent="0" algn="ctr">
              <a:buNone/>
            </a:pPr>
            <a:r>
              <a:rPr lang="en-US" sz="6600" dirty="0"/>
              <a:t>Questions?</a:t>
            </a:r>
          </a:p>
          <a:p>
            <a:pPr marL="0" indent="0" algn="ctr">
              <a:buNone/>
            </a:pPr>
            <a:endParaRPr lang="en-US" dirty="0"/>
          </a:p>
        </p:txBody>
      </p:sp>
    </p:spTree>
    <p:extLst>
      <p:ext uri="{BB962C8B-B14F-4D97-AF65-F5344CB8AC3E}">
        <p14:creationId xmlns:p14="http://schemas.microsoft.com/office/powerpoint/2010/main" val="803667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018569-D631-4BCE-97EE-54C313B06EC7}"/>
              </a:ext>
            </a:extLst>
          </p:cNvPr>
          <p:cNvPicPr>
            <a:picLocks noChangeAspect="1"/>
          </p:cNvPicPr>
          <p:nvPr/>
        </p:nvPicPr>
        <p:blipFill>
          <a:blip r:embed="rId2"/>
          <a:stretch>
            <a:fillRect/>
          </a:stretch>
        </p:blipFill>
        <p:spPr>
          <a:xfrm>
            <a:off x="309685" y="0"/>
            <a:ext cx="9467385" cy="6858000"/>
          </a:xfrm>
          <a:prstGeom prst="rect">
            <a:avLst/>
          </a:prstGeom>
        </p:spPr>
      </p:pic>
      <p:sp>
        <p:nvSpPr>
          <p:cNvPr id="5" name="TextBox 4">
            <a:extLst>
              <a:ext uri="{FF2B5EF4-FFF2-40B4-BE49-F238E27FC236}">
                <a16:creationId xmlns:a16="http://schemas.microsoft.com/office/drawing/2014/main" id="{4237F385-C77B-457B-B94C-AF7A6ADE7ED4}"/>
              </a:ext>
            </a:extLst>
          </p:cNvPr>
          <p:cNvSpPr txBox="1"/>
          <p:nvPr/>
        </p:nvSpPr>
        <p:spPr>
          <a:xfrm>
            <a:off x="9777071" y="935665"/>
            <a:ext cx="2301516" cy="1338828"/>
          </a:xfrm>
          <a:prstGeom prst="rect">
            <a:avLst/>
          </a:prstGeom>
          <a:noFill/>
        </p:spPr>
        <p:txBody>
          <a:bodyPr wrap="square" rtlCol="0">
            <a:spAutoFit/>
          </a:bodyPr>
          <a:lstStyle/>
          <a:p>
            <a:pPr algn="l">
              <a:lnSpc>
                <a:spcPct val="90000"/>
              </a:lnSpc>
            </a:pPr>
            <a:r>
              <a:rPr lang="en-US" dirty="0">
                <a:latin typeface="+mn-lt"/>
              </a:rPr>
              <a:t>For more information:</a:t>
            </a:r>
          </a:p>
          <a:p>
            <a:pPr algn="l">
              <a:lnSpc>
                <a:spcPct val="90000"/>
              </a:lnSpc>
            </a:pPr>
            <a:r>
              <a:rPr lang="en-US" dirty="0" err="1">
                <a:latin typeface="+mn-lt"/>
              </a:rPr>
              <a:t>Hye</a:t>
            </a:r>
            <a:r>
              <a:rPr lang="en-US" dirty="0">
                <a:latin typeface="+mn-lt"/>
              </a:rPr>
              <a:t> Young Lee</a:t>
            </a:r>
          </a:p>
          <a:p>
            <a:pPr algn="l">
              <a:lnSpc>
                <a:spcPct val="90000"/>
              </a:lnSpc>
            </a:pPr>
            <a:r>
              <a:rPr lang="en-US" dirty="0">
                <a:latin typeface="+mn-lt"/>
              </a:rPr>
              <a:t>(LANL)</a:t>
            </a:r>
          </a:p>
          <a:p>
            <a:pPr>
              <a:lnSpc>
                <a:spcPct val="90000"/>
              </a:lnSpc>
            </a:pPr>
            <a:r>
              <a:rPr lang="en-US" dirty="0">
                <a:latin typeface="+mn-lt"/>
              </a:rPr>
              <a:t> </a:t>
            </a:r>
            <a:r>
              <a:rPr lang="en-US" dirty="0">
                <a:latin typeface="+mn-lt"/>
                <a:hlinkClick r:id="rId3"/>
              </a:rPr>
              <a:t>hylee@lanl.gov</a:t>
            </a:r>
            <a:r>
              <a:rPr lang="en-US" dirty="0">
                <a:latin typeface="+mn-lt"/>
              </a:rPr>
              <a:t> </a:t>
            </a:r>
          </a:p>
        </p:txBody>
      </p:sp>
    </p:spTree>
    <p:extLst>
      <p:ext uri="{BB962C8B-B14F-4D97-AF65-F5344CB8AC3E}">
        <p14:creationId xmlns:p14="http://schemas.microsoft.com/office/powerpoint/2010/main" val="3213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B0C5-154A-4F54-9335-AFE7C7E2B07B}"/>
              </a:ext>
            </a:extLst>
          </p:cNvPr>
          <p:cNvSpPr>
            <a:spLocks noGrp="1"/>
          </p:cNvSpPr>
          <p:nvPr>
            <p:ph type="title"/>
          </p:nvPr>
        </p:nvSpPr>
        <p:spPr>
          <a:xfrm>
            <a:off x="265911" y="139016"/>
            <a:ext cx="11515053" cy="923330"/>
          </a:xfrm>
        </p:spPr>
        <p:txBody>
          <a:bodyPr/>
          <a:lstStyle/>
          <a:p>
            <a:r>
              <a:rPr lang="en-US" sz="2800" dirty="0"/>
              <a:t>Welcome to Workshop for Applied Nuclear Data Activities 2020</a:t>
            </a:r>
            <a:br>
              <a:rPr lang="en-US" dirty="0"/>
            </a:br>
            <a:endParaRPr lang="en-US" dirty="0"/>
          </a:p>
        </p:txBody>
      </p:sp>
      <p:sp>
        <p:nvSpPr>
          <p:cNvPr id="3" name="Content Placeholder 2">
            <a:extLst>
              <a:ext uri="{FF2B5EF4-FFF2-40B4-BE49-F238E27FC236}">
                <a16:creationId xmlns:a16="http://schemas.microsoft.com/office/drawing/2014/main" id="{E69BEFD0-AF5F-4541-ABCF-D49F6A1CDD35}"/>
              </a:ext>
            </a:extLst>
          </p:cNvPr>
          <p:cNvSpPr>
            <a:spLocks noGrp="1"/>
          </p:cNvSpPr>
          <p:nvPr>
            <p:ph idx="1"/>
          </p:nvPr>
        </p:nvSpPr>
        <p:spPr>
          <a:xfrm>
            <a:off x="265911" y="1117494"/>
            <a:ext cx="7440933" cy="4623011"/>
          </a:xfrm>
        </p:spPr>
        <p:txBody>
          <a:bodyPr/>
          <a:lstStyle/>
          <a:p>
            <a:r>
              <a:rPr lang="en-US" sz="2000" dirty="0">
                <a:latin typeface="+mn-lt"/>
              </a:rPr>
              <a:t>Sponsored by the Nuclear Data Interagency Working Group</a:t>
            </a:r>
          </a:p>
          <a:p>
            <a:endParaRPr lang="en-US" sz="2000" dirty="0">
              <a:latin typeface="+mn-lt"/>
            </a:endParaRPr>
          </a:p>
          <a:p>
            <a:r>
              <a:rPr lang="en-US" sz="2000" dirty="0" err="1">
                <a:latin typeface="+mn-lt"/>
              </a:rPr>
              <a:t>Roadmapping</a:t>
            </a:r>
            <a:r>
              <a:rPr lang="en-US" sz="2000" dirty="0">
                <a:latin typeface="+mn-lt"/>
              </a:rPr>
              <a:t> Sessions:</a:t>
            </a:r>
          </a:p>
          <a:p>
            <a:pPr lvl="1"/>
            <a:r>
              <a:rPr lang="en-US" sz="1800" dirty="0">
                <a:latin typeface="+mn-lt"/>
              </a:rPr>
              <a:t>Artificial Intelligence/Machine Learning for Nuclear Data</a:t>
            </a:r>
          </a:p>
          <a:p>
            <a:pPr lvl="1"/>
            <a:r>
              <a:rPr lang="en-US" sz="1800" dirty="0">
                <a:latin typeface="+mn-lt"/>
              </a:rPr>
              <a:t>Detector Models, Atomic Data and Stopping Powers</a:t>
            </a:r>
          </a:p>
          <a:p>
            <a:pPr lvl="1"/>
            <a:r>
              <a:rPr lang="en-US" sz="1800" dirty="0">
                <a:latin typeface="+mn-lt"/>
              </a:rPr>
              <a:t>Covariance/Sensitivity/Uncertainty/Validation and its impact on applications</a:t>
            </a:r>
          </a:p>
          <a:p>
            <a:pPr lvl="1"/>
            <a:r>
              <a:rPr lang="en-US" sz="1800" dirty="0">
                <a:latin typeface="+mn-lt"/>
              </a:rPr>
              <a:t>Nuclear Data for Isotope Production and Target Fabrication</a:t>
            </a:r>
          </a:p>
          <a:p>
            <a:pPr lvl="1"/>
            <a:r>
              <a:rPr lang="en-US" sz="1800" dirty="0">
                <a:latin typeface="+mn-lt"/>
              </a:rPr>
              <a:t>Neutron Induced Gamma Production and Gamma Decay</a:t>
            </a:r>
          </a:p>
          <a:p>
            <a:pPr lvl="1"/>
            <a:r>
              <a:rPr lang="en-US" sz="1800" dirty="0">
                <a:latin typeface="+mn-lt"/>
              </a:rPr>
              <a:t>Scattering Transport and Shielding</a:t>
            </a:r>
          </a:p>
          <a:p>
            <a:pPr marL="0" indent="0">
              <a:buNone/>
            </a:pPr>
            <a:endParaRPr lang="en-US" dirty="0"/>
          </a:p>
          <a:p>
            <a:pPr marL="403225" lvl="1" indent="0">
              <a:buNone/>
            </a:pPr>
            <a:endParaRPr lang="en-US" dirty="0"/>
          </a:p>
          <a:p>
            <a:pPr marL="0" indent="0">
              <a:buNone/>
            </a:pPr>
            <a:endParaRPr lang="en-US" baseline="30000" dirty="0"/>
          </a:p>
          <a:p>
            <a:pPr marL="0" indent="0">
              <a:buNone/>
            </a:pPr>
            <a:endParaRPr lang="en-US" dirty="0"/>
          </a:p>
          <a:p>
            <a:endParaRPr lang="en-US" dirty="0"/>
          </a:p>
        </p:txBody>
      </p:sp>
      <p:pic>
        <p:nvPicPr>
          <p:cNvPr id="8" name="Picture 7">
            <a:extLst>
              <a:ext uri="{FF2B5EF4-FFF2-40B4-BE49-F238E27FC236}">
                <a16:creationId xmlns:a16="http://schemas.microsoft.com/office/drawing/2014/main" id="{76E87F47-E24B-490B-B926-A9559FD3F17F}"/>
              </a:ext>
            </a:extLst>
          </p:cNvPr>
          <p:cNvPicPr>
            <a:picLocks noChangeAspect="1"/>
          </p:cNvPicPr>
          <p:nvPr/>
        </p:nvPicPr>
        <p:blipFill>
          <a:blip r:embed="rId2"/>
          <a:stretch>
            <a:fillRect/>
          </a:stretch>
        </p:blipFill>
        <p:spPr>
          <a:xfrm>
            <a:off x="7506789" y="600681"/>
            <a:ext cx="4419300" cy="6204876"/>
          </a:xfrm>
          <a:prstGeom prst="rect">
            <a:avLst/>
          </a:prstGeom>
        </p:spPr>
      </p:pic>
      <p:sp>
        <p:nvSpPr>
          <p:cNvPr id="4" name="TextBox 3">
            <a:extLst>
              <a:ext uri="{FF2B5EF4-FFF2-40B4-BE49-F238E27FC236}">
                <a16:creationId xmlns:a16="http://schemas.microsoft.com/office/drawing/2014/main" id="{47585C5E-9941-4260-B0E4-D6B4F86A6A53}"/>
              </a:ext>
            </a:extLst>
          </p:cNvPr>
          <p:cNvSpPr txBox="1"/>
          <p:nvPr/>
        </p:nvSpPr>
        <p:spPr>
          <a:xfrm rot="20315977">
            <a:off x="10886441" y="680044"/>
            <a:ext cx="1498600" cy="590931"/>
          </a:xfrm>
          <a:prstGeom prst="rect">
            <a:avLst/>
          </a:prstGeom>
          <a:noFill/>
        </p:spPr>
        <p:txBody>
          <a:bodyPr wrap="square" rtlCol="0">
            <a:spAutoFit/>
          </a:bodyPr>
          <a:lstStyle/>
          <a:p>
            <a:pPr algn="l">
              <a:lnSpc>
                <a:spcPct val="90000"/>
              </a:lnSpc>
            </a:pPr>
            <a:r>
              <a:rPr lang="en-US" sz="3600" b="1" dirty="0">
                <a:solidFill>
                  <a:srgbClr val="C00000"/>
                </a:solidFill>
                <a:latin typeface="+mn-lt"/>
              </a:rPr>
              <a:t>2020</a:t>
            </a:r>
          </a:p>
        </p:txBody>
      </p:sp>
    </p:spTree>
    <p:extLst>
      <p:ext uri="{BB962C8B-B14F-4D97-AF65-F5344CB8AC3E}">
        <p14:creationId xmlns:p14="http://schemas.microsoft.com/office/powerpoint/2010/main" val="874187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B0C5-154A-4F54-9335-AFE7C7E2B07B}"/>
              </a:ext>
            </a:extLst>
          </p:cNvPr>
          <p:cNvSpPr>
            <a:spLocks noGrp="1"/>
          </p:cNvSpPr>
          <p:nvPr>
            <p:ph type="title"/>
          </p:nvPr>
        </p:nvSpPr>
        <p:spPr>
          <a:xfrm>
            <a:off x="265911" y="139016"/>
            <a:ext cx="11515053" cy="923330"/>
          </a:xfrm>
        </p:spPr>
        <p:txBody>
          <a:bodyPr/>
          <a:lstStyle/>
          <a:p>
            <a:r>
              <a:rPr lang="en-US" sz="2800" dirty="0"/>
              <a:t>Welcome to Workshop for Applied Nuclear Data Activities 2020</a:t>
            </a:r>
            <a:br>
              <a:rPr lang="en-US" dirty="0"/>
            </a:br>
            <a:endParaRPr lang="en-US" dirty="0"/>
          </a:p>
        </p:txBody>
      </p:sp>
      <p:sp>
        <p:nvSpPr>
          <p:cNvPr id="3" name="Content Placeholder 2">
            <a:extLst>
              <a:ext uri="{FF2B5EF4-FFF2-40B4-BE49-F238E27FC236}">
                <a16:creationId xmlns:a16="http://schemas.microsoft.com/office/drawing/2014/main" id="{E69BEFD0-AF5F-4541-ABCF-D49F6A1CDD35}"/>
              </a:ext>
            </a:extLst>
          </p:cNvPr>
          <p:cNvSpPr>
            <a:spLocks noGrp="1"/>
          </p:cNvSpPr>
          <p:nvPr>
            <p:ph idx="1"/>
          </p:nvPr>
        </p:nvSpPr>
        <p:spPr>
          <a:xfrm>
            <a:off x="265911" y="1117494"/>
            <a:ext cx="7440933" cy="4623011"/>
          </a:xfrm>
        </p:spPr>
        <p:txBody>
          <a:bodyPr/>
          <a:lstStyle/>
          <a:p>
            <a:pPr marL="0" indent="0">
              <a:buNone/>
            </a:pPr>
            <a:endParaRPr lang="en-US" dirty="0"/>
          </a:p>
          <a:p>
            <a:pPr marL="403225" lvl="1" indent="0">
              <a:buNone/>
            </a:pPr>
            <a:endParaRPr lang="en-US" dirty="0"/>
          </a:p>
          <a:p>
            <a:pPr marL="0" indent="0">
              <a:buNone/>
            </a:pPr>
            <a:endParaRPr lang="en-US" baseline="30000" dirty="0"/>
          </a:p>
          <a:p>
            <a:pPr marL="0" indent="0">
              <a:buNone/>
            </a:pPr>
            <a:endParaRPr lang="en-US" dirty="0"/>
          </a:p>
          <a:p>
            <a:endParaRPr lang="en-US" dirty="0"/>
          </a:p>
        </p:txBody>
      </p:sp>
      <p:pic>
        <p:nvPicPr>
          <p:cNvPr id="8" name="Picture 7">
            <a:extLst>
              <a:ext uri="{FF2B5EF4-FFF2-40B4-BE49-F238E27FC236}">
                <a16:creationId xmlns:a16="http://schemas.microsoft.com/office/drawing/2014/main" id="{76E87F47-E24B-490B-B926-A9559FD3F17F}"/>
              </a:ext>
            </a:extLst>
          </p:cNvPr>
          <p:cNvPicPr>
            <a:picLocks noChangeAspect="1"/>
          </p:cNvPicPr>
          <p:nvPr/>
        </p:nvPicPr>
        <p:blipFill>
          <a:blip r:embed="rId2"/>
          <a:stretch>
            <a:fillRect/>
          </a:stretch>
        </p:blipFill>
        <p:spPr>
          <a:xfrm>
            <a:off x="7506789" y="600681"/>
            <a:ext cx="4419300" cy="6204876"/>
          </a:xfrm>
          <a:prstGeom prst="rect">
            <a:avLst/>
          </a:prstGeom>
        </p:spPr>
      </p:pic>
      <p:sp>
        <p:nvSpPr>
          <p:cNvPr id="4" name="TextBox 3">
            <a:extLst>
              <a:ext uri="{FF2B5EF4-FFF2-40B4-BE49-F238E27FC236}">
                <a16:creationId xmlns:a16="http://schemas.microsoft.com/office/drawing/2014/main" id="{47585C5E-9941-4260-B0E4-D6B4F86A6A53}"/>
              </a:ext>
            </a:extLst>
          </p:cNvPr>
          <p:cNvSpPr txBox="1"/>
          <p:nvPr/>
        </p:nvSpPr>
        <p:spPr>
          <a:xfrm rot="20315977">
            <a:off x="10886441" y="680044"/>
            <a:ext cx="1498600" cy="590931"/>
          </a:xfrm>
          <a:prstGeom prst="rect">
            <a:avLst/>
          </a:prstGeom>
          <a:noFill/>
        </p:spPr>
        <p:txBody>
          <a:bodyPr wrap="square" rtlCol="0">
            <a:spAutoFit/>
          </a:bodyPr>
          <a:lstStyle/>
          <a:p>
            <a:pPr algn="l">
              <a:lnSpc>
                <a:spcPct val="90000"/>
              </a:lnSpc>
            </a:pPr>
            <a:r>
              <a:rPr lang="en-US" sz="3600" b="1" dirty="0">
                <a:solidFill>
                  <a:srgbClr val="C00000"/>
                </a:solidFill>
                <a:latin typeface="+mn-lt"/>
              </a:rPr>
              <a:t>2020</a:t>
            </a:r>
          </a:p>
        </p:txBody>
      </p:sp>
      <p:graphicFrame>
        <p:nvGraphicFramePr>
          <p:cNvPr id="6" name="Table 5">
            <a:extLst>
              <a:ext uri="{FF2B5EF4-FFF2-40B4-BE49-F238E27FC236}">
                <a16:creationId xmlns:a16="http://schemas.microsoft.com/office/drawing/2014/main" id="{1AD482E8-A4AE-477B-B2E0-15A46AFC2295}"/>
              </a:ext>
            </a:extLst>
          </p:cNvPr>
          <p:cNvGraphicFramePr>
            <a:graphicFrameLocks noGrp="1"/>
          </p:cNvGraphicFramePr>
          <p:nvPr>
            <p:extLst>
              <p:ext uri="{D42A27DB-BD31-4B8C-83A1-F6EECF244321}">
                <p14:modId xmlns:p14="http://schemas.microsoft.com/office/powerpoint/2010/main" val="3885280704"/>
              </p:ext>
            </p:extLst>
          </p:nvPr>
        </p:nvGraphicFramePr>
        <p:xfrm>
          <a:off x="905069" y="816293"/>
          <a:ext cx="5901260" cy="5526475"/>
        </p:xfrm>
        <a:graphic>
          <a:graphicData uri="http://schemas.openxmlformats.org/drawingml/2006/table">
            <a:tbl>
              <a:tblPr/>
              <a:tblGrid>
                <a:gridCol w="5901260">
                  <a:extLst>
                    <a:ext uri="{9D8B030D-6E8A-4147-A177-3AD203B41FA5}">
                      <a16:colId xmlns:a16="http://schemas.microsoft.com/office/drawing/2014/main" val="1687255291"/>
                    </a:ext>
                  </a:extLst>
                </a:gridCol>
              </a:tblGrid>
              <a:tr h="161671">
                <a:tc>
                  <a:txBody>
                    <a:bodyPr/>
                    <a:lstStyle/>
                    <a:p>
                      <a:pPr algn="l" fontAlgn="b"/>
                      <a:r>
                        <a:rPr lang="en-US" sz="1400" b="1" i="0" u="none" strike="noStrike">
                          <a:solidFill>
                            <a:srgbClr val="000000"/>
                          </a:solidFill>
                          <a:effectLst/>
                          <a:latin typeface="Calibri" panose="020F0502020204030204" pitchFamily="34" charset="0"/>
                        </a:rPr>
                        <a:t>TUESDAY, MAR 3</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20553447"/>
                  </a:ext>
                </a:extLst>
              </a:tr>
              <a:tr h="161671">
                <a:tc>
                  <a:txBody>
                    <a:bodyPr/>
                    <a:lstStyle/>
                    <a:p>
                      <a:pPr algn="l" fontAlgn="b"/>
                      <a:r>
                        <a:rPr lang="en-US" sz="1400" b="0" i="0" u="none" strike="noStrike">
                          <a:solidFill>
                            <a:srgbClr val="000000"/>
                          </a:solidFill>
                          <a:effectLst/>
                          <a:latin typeface="Calibri" panose="020F0502020204030204" pitchFamily="34" charset="0"/>
                        </a:rPr>
                        <a:t>Morning</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633203428"/>
                  </a:ext>
                </a:extLst>
              </a:tr>
              <a:tr h="161671">
                <a:tc>
                  <a:txBody>
                    <a:bodyPr/>
                    <a:lstStyle/>
                    <a:p>
                      <a:pPr algn="l" fontAlgn="b"/>
                      <a:r>
                        <a:rPr lang="en-US" sz="1400" b="0" i="0" u="none" strike="noStrike">
                          <a:solidFill>
                            <a:srgbClr val="000000"/>
                          </a:solidFill>
                          <a:effectLst/>
                          <a:latin typeface="Calibri" panose="020F0502020204030204" pitchFamily="34" charset="0"/>
                        </a:rPr>
                        <a:t>Interagency Talks</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294185"/>
                  </a:ext>
                </a:extLst>
              </a:tr>
              <a:tr h="161671">
                <a:tc>
                  <a:txBody>
                    <a:bodyPr/>
                    <a:lstStyle/>
                    <a:p>
                      <a:pPr algn="l" fontAlgn="b"/>
                      <a:r>
                        <a:rPr lang="en-US" sz="1400" b="0" i="0" u="none" strike="noStrike">
                          <a:solidFill>
                            <a:srgbClr val="000000"/>
                          </a:solidFill>
                          <a:effectLst/>
                          <a:latin typeface="Calibri" panose="020F0502020204030204" pitchFamily="34" charset="0"/>
                        </a:rPr>
                        <a:t>Nuclear Data Pipeline</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34954"/>
                  </a:ext>
                </a:extLst>
              </a:tr>
              <a:tr h="161671">
                <a:tc>
                  <a:txBody>
                    <a:bodyPr/>
                    <a:lstStyle/>
                    <a:p>
                      <a:pPr algn="l" fontAlgn="b"/>
                      <a:r>
                        <a:rPr lang="en-US" sz="1400" b="0" i="0" u="none" strike="noStrike">
                          <a:solidFill>
                            <a:srgbClr val="000000"/>
                          </a:solidFill>
                          <a:effectLst/>
                          <a:latin typeface="Calibri" panose="020F0502020204030204" pitchFamily="34" charset="0"/>
                        </a:rPr>
                        <a:t>Afternoon</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577611039"/>
                  </a:ext>
                </a:extLst>
              </a:tr>
              <a:tr h="161671">
                <a:tc>
                  <a:txBody>
                    <a:bodyPr/>
                    <a:lstStyle/>
                    <a:p>
                      <a:pPr algn="l" fontAlgn="b"/>
                      <a:r>
                        <a:rPr lang="en-US" sz="1400" b="0" i="0" u="none" strike="noStrike">
                          <a:solidFill>
                            <a:srgbClr val="000000"/>
                          </a:solidFill>
                          <a:effectLst/>
                          <a:latin typeface="Calibri" panose="020F0502020204030204" pitchFamily="34" charset="0"/>
                        </a:rPr>
                        <a:t>Artificial Intelligence and Machine Learning for Nuclear Data</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554244"/>
                  </a:ext>
                </a:extLst>
              </a:tr>
              <a:tr h="161671">
                <a:tc>
                  <a:txBody>
                    <a:bodyPr/>
                    <a:lstStyle/>
                    <a:p>
                      <a:pPr algn="l" fontAlgn="b"/>
                      <a:r>
                        <a:rPr lang="en-US" sz="1400" b="0" i="0" u="none" strike="noStrike">
                          <a:solidFill>
                            <a:srgbClr val="000000"/>
                          </a:solidFill>
                          <a:effectLst/>
                          <a:latin typeface="Calibri" panose="020F0502020204030204" pitchFamily="34" charset="0"/>
                        </a:rPr>
                        <a:t>Detector Models, Atomic Data and Stopping Powers</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416755"/>
                  </a:ext>
                </a:extLst>
              </a:tr>
              <a:tr h="161671">
                <a:tc>
                  <a:txBody>
                    <a:bodyPr/>
                    <a:lstStyle/>
                    <a:p>
                      <a:pPr algn="l" fontAlgn="b"/>
                      <a:r>
                        <a:rPr lang="en-US" sz="1400" b="0" i="0" u="none" strike="noStrike">
                          <a:solidFill>
                            <a:srgbClr val="000000"/>
                          </a:solidFill>
                          <a:effectLst/>
                          <a:latin typeface="Calibri" panose="020F0502020204030204" pitchFamily="34" charset="0"/>
                        </a:rPr>
                        <a:t> </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453041"/>
                  </a:ext>
                </a:extLst>
              </a:tr>
              <a:tr h="161671">
                <a:tc>
                  <a:txBody>
                    <a:bodyPr/>
                    <a:lstStyle/>
                    <a:p>
                      <a:pPr algn="l" fontAlgn="b"/>
                      <a:r>
                        <a:rPr lang="en-US" sz="1400" b="1" i="0" u="none" strike="noStrike">
                          <a:solidFill>
                            <a:srgbClr val="000000"/>
                          </a:solidFill>
                          <a:effectLst/>
                          <a:latin typeface="Calibri" panose="020F0502020204030204" pitchFamily="34" charset="0"/>
                        </a:rPr>
                        <a:t>WEDNESDAY,  MAR 4</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941003411"/>
                  </a:ext>
                </a:extLst>
              </a:tr>
              <a:tr h="161671">
                <a:tc>
                  <a:txBody>
                    <a:bodyPr/>
                    <a:lstStyle/>
                    <a:p>
                      <a:pPr algn="l" fontAlgn="b"/>
                      <a:r>
                        <a:rPr lang="en-US" sz="1400" b="0" i="0" u="none" strike="noStrike">
                          <a:solidFill>
                            <a:srgbClr val="000000"/>
                          </a:solidFill>
                          <a:effectLst/>
                          <a:latin typeface="Calibri" panose="020F0502020204030204" pitchFamily="34" charset="0"/>
                        </a:rPr>
                        <a:t>Morning</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830579483"/>
                  </a:ext>
                </a:extLst>
              </a:tr>
              <a:tr h="161671">
                <a:tc>
                  <a:txBody>
                    <a:bodyPr/>
                    <a:lstStyle/>
                    <a:p>
                      <a:pPr algn="l" fontAlgn="b"/>
                      <a:r>
                        <a:rPr lang="en-US" sz="1400" b="0" i="0" u="none" strike="noStrike">
                          <a:solidFill>
                            <a:srgbClr val="000000"/>
                          </a:solidFill>
                          <a:effectLst/>
                          <a:latin typeface="Calibri" panose="020F0502020204030204" pitchFamily="34" charset="0"/>
                        </a:rPr>
                        <a:t>Covariance/Sensitivity/Uncertainty/Validation and Its Impact on Applications</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028023"/>
                  </a:ext>
                </a:extLst>
              </a:tr>
              <a:tr h="161671">
                <a:tc>
                  <a:txBody>
                    <a:bodyPr/>
                    <a:lstStyle/>
                    <a:p>
                      <a:pPr algn="l" fontAlgn="b"/>
                      <a:r>
                        <a:rPr lang="en-US" sz="1400" b="0" i="0" u="none" strike="noStrike">
                          <a:solidFill>
                            <a:srgbClr val="000000"/>
                          </a:solidFill>
                          <a:effectLst/>
                          <a:latin typeface="Calibri" panose="020F0502020204030204" pitchFamily="34" charset="0"/>
                        </a:rPr>
                        <a:t>Nuclear Data for Isotope Production and Nuclear Data Target Fabrication</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703392"/>
                  </a:ext>
                </a:extLst>
              </a:tr>
              <a:tr h="161671">
                <a:tc>
                  <a:txBody>
                    <a:bodyPr/>
                    <a:lstStyle/>
                    <a:p>
                      <a:pPr algn="l" fontAlgn="b"/>
                      <a:r>
                        <a:rPr lang="en-US" sz="1400" b="0" i="0" u="none" strike="noStrike">
                          <a:solidFill>
                            <a:srgbClr val="000000"/>
                          </a:solidFill>
                          <a:effectLst/>
                          <a:latin typeface="Calibri" panose="020F0502020204030204" pitchFamily="34" charset="0"/>
                        </a:rPr>
                        <a:t>Afternoon</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211847854"/>
                  </a:ext>
                </a:extLst>
              </a:tr>
              <a:tr h="161671">
                <a:tc>
                  <a:txBody>
                    <a:bodyPr/>
                    <a:lstStyle/>
                    <a:p>
                      <a:pPr algn="l" fontAlgn="b"/>
                      <a:r>
                        <a:rPr lang="en-US" sz="1400" b="0" i="0" u="none" strike="noStrike">
                          <a:solidFill>
                            <a:srgbClr val="000000"/>
                          </a:solidFill>
                          <a:effectLst/>
                          <a:latin typeface="Calibri" panose="020F0502020204030204" pitchFamily="34" charset="0"/>
                        </a:rPr>
                        <a:t>Neutron Induced Gamma Production and Gamma Decay</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002652"/>
                  </a:ext>
                </a:extLst>
              </a:tr>
              <a:tr h="161671">
                <a:tc>
                  <a:txBody>
                    <a:bodyPr/>
                    <a:lstStyle/>
                    <a:p>
                      <a:pPr algn="l" fontAlgn="b"/>
                      <a:r>
                        <a:rPr lang="en-US" sz="1400" b="0" i="0" u="none" strike="noStrike">
                          <a:solidFill>
                            <a:srgbClr val="000000"/>
                          </a:solidFill>
                          <a:effectLst/>
                          <a:latin typeface="Calibri" panose="020F0502020204030204" pitchFamily="34" charset="0"/>
                        </a:rPr>
                        <a:t>Scattering, Transport and Shielding</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125949"/>
                  </a:ext>
                </a:extLst>
              </a:tr>
              <a:tr h="161671">
                <a:tc>
                  <a:txBody>
                    <a:bodyPr/>
                    <a:lstStyle/>
                    <a:p>
                      <a:pPr algn="l" fontAlgn="b"/>
                      <a:r>
                        <a:rPr lang="en-US" sz="1400" b="0" i="0" u="none" strike="noStrike">
                          <a:solidFill>
                            <a:srgbClr val="000000"/>
                          </a:solidFill>
                          <a:effectLst/>
                          <a:latin typeface="Calibri" panose="020F0502020204030204" pitchFamily="34" charset="0"/>
                        </a:rPr>
                        <a:t>Optional No Host Social at the Elliott School</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2687412"/>
                  </a:ext>
                </a:extLst>
              </a:tr>
              <a:tr h="161671">
                <a:tc>
                  <a:txBody>
                    <a:bodyPr/>
                    <a:lstStyle/>
                    <a:p>
                      <a:pPr algn="l" fontAlgn="b"/>
                      <a:r>
                        <a:rPr lang="en-US" sz="1400" b="0" i="0" u="none" strike="noStrike">
                          <a:solidFill>
                            <a:srgbClr val="000000"/>
                          </a:solidFill>
                          <a:effectLst/>
                          <a:latin typeface="Calibri" panose="020F0502020204030204" pitchFamily="34" charset="0"/>
                        </a:rPr>
                        <a:t> </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676639"/>
                  </a:ext>
                </a:extLst>
              </a:tr>
              <a:tr h="161671">
                <a:tc>
                  <a:txBody>
                    <a:bodyPr/>
                    <a:lstStyle/>
                    <a:p>
                      <a:pPr algn="l" fontAlgn="b"/>
                      <a:r>
                        <a:rPr lang="en-US" sz="1400" b="1" i="0" u="none" strike="noStrike">
                          <a:solidFill>
                            <a:srgbClr val="000000"/>
                          </a:solidFill>
                          <a:effectLst/>
                          <a:latin typeface="Calibri" panose="020F0502020204030204" pitchFamily="34" charset="0"/>
                        </a:rPr>
                        <a:t>THURSDAY, MAR 5</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349775233"/>
                  </a:ext>
                </a:extLst>
              </a:tr>
              <a:tr h="161671">
                <a:tc>
                  <a:txBody>
                    <a:bodyPr/>
                    <a:lstStyle/>
                    <a:p>
                      <a:pPr algn="l" fontAlgn="b"/>
                      <a:r>
                        <a:rPr lang="en-US" sz="1400" b="0" i="0" u="none" strike="noStrike">
                          <a:solidFill>
                            <a:srgbClr val="000000"/>
                          </a:solidFill>
                          <a:effectLst/>
                          <a:latin typeface="Calibri" panose="020F0502020204030204" pitchFamily="34" charset="0"/>
                        </a:rPr>
                        <a:t>Morning</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968318193"/>
                  </a:ext>
                </a:extLst>
              </a:tr>
              <a:tr h="161671">
                <a:tc>
                  <a:txBody>
                    <a:bodyPr/>
                    <a:lstStyle/>
                    <a:p>
                      <a:pPr algn="l" fontAlgn="b"/>
                      <a:r>
                        <a:rPr lang="en-US" sz="1400" b="0" i="0" u="none" strike="noStrike">
                          <a:solidFill>
                            <a:srgbClr val="000000"/>
                          </a:solidFill>
                          <a:effectLst/>
                          <a:latin typeface="Calibri" panose="020F0502020204030204" pitchFamily="34" charset="0"/>
                        </a:rPr>
                        <a:t>The NDIAWG FOA</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66661"/>
                  </a:ext>
                </a:extLst>
              </a:tr>
              <a:tr h="161671">
                <a:tc>
                  <a:txBody>
                    <a:bodyPr/>
                    <a:lstStyle/>
                    <a:p>
                      <a:pPr algn="l" fontAlgn="b"/>
                      <a:r>
                        <a:rPr lang="en-US" sz="1400" b="0" i="0" u="none" strike="noStrike">
                          <a:solidFill>
                            <a:srgbClr val="000000"/>
                          </a:solidFill>
                          <a:effectLst/>
                          <a:latin typeface="Calibri" panose="020F0502020204030204" pitchFamily="34" charset="0"/>
                        </a:rPr>
                        <a:t>Funded Project Review Talks</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891623"/>
                  </a:ext>
                </a:extLst>
              </a:tr>
              <a:tr h="161671">
                <a:tc>
                  <a:txBody>
                    <a:bodyPr/>
                    <a:lstStyle/>
                    <a:p>
                      <a:pPr algn="l" fontAlgn="b"/>
                      <a:r>
                        <a:rPr lang="en-US" sz="1400" b="0" i="0" u="none" strike="noStrike">
                          <a:solidFill>
                            <a:srgbClr val="000000"/>
                          </a:solidFill>
                          <a:effectLst/>
                          <a:latin typeface="Calibri" panose="020F0502020204030204" pitchFamily="34" charset="0"/>
                        </a:rPr>
                        <a:t>Afternoon</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179271519"/>
                  </a:ext>
                </a:extLst>
              </a:tr>
              <a:tr h="161671">
                <a:tc>
                  <a:txBody>
                    <a:bodyPr/>
                    <a:lstStyle/>
                    <a:p>
                      <a:pPr algn="l" fontAlgn="b"/>
                      <a:r>
                        <a:rPr lang="en-US" sz="1400" b="0" i="0" u="none" strike="noStrike">
                          <a:solidFill>
                            <a:srgbClr val="000000"/>
                          </a:solidFill>
                          <a:effectLst/>
                          <a:latin typeface="Calibri" panose="020F0502020204030204" pitchFamily="34" charset="0"/>
                        </a:rPr>
                        <a:t>Session Outcomes</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710374"/>
                  </a:ext>
                </a:extLst>
              </a:tr>
              <a:tr h="161671">
                <a:tc>
                  <a:txBody>
                    <a:bodyPr/>
                    <a:lstStyle/>
                    <a:p>
                      <a:pPr algn="l" fontAlgn="b"/>
                      <a:r>
                        <a:rPr lang="en-US" sz="1400" b="0" i="0" u="none" strike="noStrike">
                          <a:solidFill>
                            <a:srgbClr val="000000"/>
                          </a:solidFill>
                          <a:effectLst/>
                          <a:latin typeface="Calibri" panose="020F0502020204030204" pitchFamily="34" charset="0"/>
                        </a:rPr>
                        <a:t>Q&amp;A Session </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126233"/>
                  </a:ext>
                </a:extLst>
              </a:tr>
              <a:tr h="161671">
                <a:tc>
                  <a:txBody>
                    <a:bodyPr/>
                    <a:lstStyle/>
                    <a:p>
                      <a:pPr algn="l" fontAlgn="b"/>
                      <a:r>
                        <a:rPr lang="en-US" sz="1400" b="0" i="0" u="none" strike="noStrike" dirty="0">
                          <a:solidFill>
                            <a:srgbClr val="000000"/>
                          </a:solidFill>
                          <a:effectLst/>
                          <a:latin typeface="Calibri" panose="020F0502020204030204" pitchFamily="34" charset="0"/>
                        </a:rPr>
                        <a:t>Workshop Closing and Next Steps</a:t>
                      </a:r>
                    </a:p>
                  </a:txBody>
                  <a:tcPr marL="7699" marR="7699" marT="76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645353"/>
                  </a:ext>
                </a:extLst>
              </a:tr>
            </a:tbl>
          </a:graphicData>
        </a:graphic>
      </p:graphicFrame>
    </p:spTree>
    <p:extLst>
      <p:ext uri="{BB962C8B-B14F-4D97-AF65-F5344CB8AC3E}">
        <p14:creationId xmlns:p14="http://schemas.microsoft.com/office/powerpoint/2010/main" val="325075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The Need for a New Emphasis on Quality Nuclear Data</a:t>
            </a:r>
          </a:p>
        </p:txBody>
      </p:sp>
      <p:sp>
        <p:nvSpPr>
          <p:cNvPr id="3" name="Content Placeholder 2"/>
          <p:cNvSpPr>
            <a:spLocks noGrp="1"/>
          </p:cNvSpPr>
          <p:nvPr>
            <p:ph idx="1"/>
          </p:nvPr>
        </p:nvSpPr>
        <p:spPr>
          <a:xfrm>
            <a:off x="268224" y="1084522"/>
            <a:ext cx="11523520" cy="5050464"/>
          </a:xfrm>
        </p:spPr>
        <p:txBody>
          <a:bodyPr>
            <a:normAutofit fontScale="92500" lnSpcReduction="20000"/>
          </a:bodyPr>
          <a:lstStyle/>
          <a:p>
            <a:r>
              <a:rPr lang="en-US" sz="3500" dirty="0">
                <a:latin typeface="+mn-lt"/>
              </a:rPr>
              <a:t>There has been little interest in nuclear data since the 1980s due to:</a:t>
            </a:r>
          </a:p>
          <a:p>
            <a:pPr lvl="1"/>
            <a:r>
              <a:rPr lang="en-US" sz="3000" dirty="0">
                <a:latin typeface="+mn-lt"/>
              </a:rPr>
              <a:t>The end of the cold war</a:t>
            </a:r>
          </a:p>
          <a:p>
            <a:pPr lvl="1"/>
            <a:r>
              <a:rPr lang="en-US" sz="3000" dirty="0">
                <a:latin typeface="+mn-lt"/>
              </a:rPr>
              <a:t>Lack of new nuclear power development</a:t>
            </a:r>
          </a:p>
          <a:p>
            <a:r>
              <a:rPr lang="en-US" sz="3500" dirty="0">
                <a:latin typeface="+mn-lt"/>
              </a:rPr>
              <a:t>Nuclear data needs to be revisited due to:</a:t>
            </a:r>
          </a:p>
          <a:p>
            <a:pPr lvl="1"/>
            <a:r>
              <a:rPr lang="en-US" sz="3000" dirty="0">
                <a:latin typeface="+mn-lt"/>
              </a:rPr>
              <a:t>Recent global resurgence in nuclear energy</a:t>
            </a:r>
          </a:p>
          <a:p>
            <a:pPr lvl="1"/>
            <a:r>
              <a:rPr lang="en-US" sz="3000" dirty="0">
                <a:latin typeface="+mn-lt"/>
              </a:rPr>
              <a:t>Reliance on more accurate safeguards measurements</a:t>
            </a:r>
          </a:p>
          <a:p>
            <a:pPr lvl="1"/>
            <a:r>
              <a:rPr lang="en-US" sz="3000" dirty="0">
                <a:latin typeface="+mn-lt"/>
              </a:rPr>
              <a:t>New potential nuclear threats</a:t>
            </a:r>
          </a:p>
          <a:p>
            <a:pPr lvl="1"/>
            <a:r>
              <a:rPr lang="en-US" sz="3000" dirty="0">
                <a:latin typeface="+mn-lt"/>
              </a:rPr>
              <a:t>Greatly increased reliance on modeling and simulations</a:t>
            </a:r>
          </a:p>
          <a:p>
            <a:r>
              <a:rPr lang="en-US" sz="3500" dirty="0">
                <a:solidFill>
                  <a:srgbClr val="FF0000"/>
                </a:solidFill>
                <a:latin typeface="+mn-lt"/>
              </a:rPr>
              <a:t>Modeling and Simulation capabilities have reached a level where, in many cases, nuclear data drive the total uncertainties.</a:t>
            </a:r>
          </a:p>
          <a:p>
            <a:pPr lvl="1"/>
            <a:endParaRPr lang="en-US" dirty="0"/>
          </a:p>
        </p:txBody>
      </p:sp>
      <p:sp>
        <p:nvSpPr>
          <p:cNvPr id="4" name="Slide Number Placeholder 3"/>
          <p:cNvSpPr>
            <a:spLocks noGrp="1"/>
          </p:cNvSpPr>
          <p:nvPr>
            <p:ph type="sldNum" sz="quarter" idx="12"/>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17629C-ECC2-416D-B398-D8AE1840B516}" type="slidenum">
              <a:rPr lang="en-US" smtClean="0"/>
              <a:pPr/>
              <a:t>4</a:t>
            </a:fld>
            <a:endParaRPr lang="en-US">
              <a:solidFill>
                <a:prstClr val="black">
                  <a:tint val="75000"/>
                </a:prstClr>
              </a:solidFill>
            </a:endParaRPr>
          </a:p>
        </p:txBody>
      </p:sp>
    </p:spTree>
    <p:extLst>
      <p:ext uri="{BB962C8B-B14F-4D97-AF65-F5344CB8AC3E}">
        <p14:creationId xmlns:p14="http://schemas.microsoft.com/office/powerpoint/2010/main" val="359003748"/>
      </p:ext>
    </p:extLst>
  </p:cSld>
  <p:clrMapOvr>
    <a:masterClrMapping/>
  </p:clrMapOvr>
  <mc:AlternateContent xmlns:mc="http://schemas.openxmlformats.org/markup-compatibility/2006" xmlns:p14="http://schemas.microsoft.com/office/powerpoint/2010/main">
    <mc:Choice Requires="p14">
      <p:transition spd="slow" p14:dur="2000" advTm="65260"/>
    </mc:Choice>
    <mc:Fallback xmlns="">
      <p:transition spd="slow" advTm="6526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flipV="1">
            <a:off x="524540" y="3937953"/>
            <a:ext cx="11667460" cy="8844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1372" y="1788892"/>
            <a:ext cx="1338146" cy="830997"/>
          </a:xfrm>
          <a:prstGeom prst="rect">
            <a:avLst/>
          </a:prstGeom>
          <a:gradFill>
            <a:gsLst>
              <a:gs pos="0">
                <a:schemeClr val="accent2">
                  <a:lumMod val="75000"/>
                </a:schemeClr>
              </a:gs>
              <a:gs pos="100000">
                <a:schemeClr val="accent2">
                  <a:lumMod val="75000"/>
                </a:schemeClr>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dirty="0">
                <a:solidFill>
                  <a:prstClr val="white"/>
                </a:solidFill>
                <a:latin typeface="Helvetica Light"/>
                <a:cs typeface="Helvetica Light"/>
              </a:rPr>
              <a:t>USNDP Review (</a:t>
            </a:r>
            <a:r>
              <a:rPr lang="en-US" sz="2000" dirty="0">
                <a:solidFill>
                  <a:prstClr val="white"/>
                </a:solidFill>
                <a:latin typeface="Helvetica Light"/>
                <a:cs typeface="Helvetica Light"/>
              </a:rPr>
              <a:t>7/14</a:t>
            </a:r>
            <a:r>
              <a:rPr lang="en-US" sz="1400" dirty="0">
                <a:solidFill>
                  <a:prstClr val="white"/>
                </a:solidFill>
                <a:latin typeface="Helvetica Light"/>
                <a:cs typeface="Helvetica Light"/>
              </a:rPr>
              <a:t>)</a:t>
            </a:r>
          </a:p>
        </p:txBody>
      </p:sp>
      <p:sp>
        <p:nvSpPr>
          <p:cNvPr id="9" name="Oval 8"/>
          <p:cNvSpPr/>
          <p:nvPr/>
        </p:nvSpPr>
        <p:spPr>
          <a:xfrm>
            <a:off x="1336003" y="3948313"/>
            <a:ext cx="101325" cy="101325"/>
          </a:xfrm>
          <a:prstGeom prst="ellipse">
            <a:avLst/>
          </a:prstGeom>
          <a:solidFill>
            <a:srgbClr val="95373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15" name="Oval 14"/>
          <p:cNvSpPr/>
          <p:nvPr/>
        </p:nvSpPr>
        <p:spPr>
          <a:xfrm>
            <a:off x="1701695" y="3965517"/>
            <a:ext cx="101325" cy="101325"/>
          </a:xfrm>
          <a:prstGeom prst="ellipse">
            <a:avLst/>
          </a:prstGeom>
          <a:solidFill>
            <a:srgbClr val="5F4A7B"/>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16" name="Oval 15"/>
          <p:cNvSpPr/>
          <p:nvPr/>
        </p:nvSpPr>
        <p:spPr>
          <a:xfrm>
            <a:off x="3758494" y="3919030"/>
            <a:ext cx="101325" cy="101325"/>
          </a:xfrm>
          <a:prstGeom prst="ellipse">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21" name="Oval 20"/>
          <p:cNvSpPr/>
          <p:nvPr/>
        </p:nvSpPr>
        <p:spPr>
          <a:xfrm>
            <a:off x="4974155" y="3912225"/>
            <a:ext cx="101325" cy="101325"/>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cxnSp>
        <p:nvCxnSpPr>
          <p:cNvPr id="22" name="Straight Connector 21"/>
          <p:cNvCxnSpPr>
            <a:cxnSpLocks/>
            <a:endCxn id="8" idx="2"/>
          </p:cNvCxnSpPr>
          <p:nvPr/>
        </p:nvCxnSpPr>
        <p:spPr>
          <a:xfrm flipV="1">
            <a:off x="1394338" y="2619889"/>
            <a:ext cx="26107" cy="1336004"/>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25" name="Frame 24"/>
          <p:cNvSpPr/>
          <p:nvPr/>
        </p:nvSpPr>
        <p:spPr>
          <a:xfrm>
            <a:off x="411126" y="4273694"/>
            <a:ext cx="2223710" cy="959562"/>
          </a:xfrm>
          <a:prstGeom prst="frame">
            <a:avLst>
              <a:gd name="adj1" fmla="val 6250"/>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Nuclear Data Needs and Capabilities for Applications (NDNCA) Workshop (5/15</a:t>
            </a:r>
            <a:r>
              <a:rPr lang="en-US" sz="1050" dirty="0">
                <a:solidFill>
                  <a:prstClr val="black"/>
                </a:solidFill>
                <a:latin typeface="Helvetica Light"/>
                <a:cs typeface="Helvetica Light"/>
              </a:rPr>
              <a:t>)</a:t>
            </a:r>
            <a:endParaRPr lang="en-US" sz="1200" dirty="0">
              <a:solidFill>
                <a:prstClr val="black"/>
              </a:solidFill>
              <a:latin typeface="Helvetica Light"/>
              <a:cs typeface="Helvetica Light"/>
            </a:endParaRPr>
          </a:p>
        </p:txBody>
      </p:sp>
      <p:sp>
        <p:nvSpPr>
          <p:cNvPr id="28" name="Frame 27"/>
          <p:cNvSpPr/>
          <p:nvPr/>
        </p:nvSpPr>
        <p:spPr>
          <a:xfrm>
            <a:off x="2686277" y="2284493"/>
            <a:ext cx="2222628" cy="1078839"/>
          </a:xfrm>
          <a:prstGeom prst="frame">
            <a:avLst>
              <a:gd name="adj1" fmla="val 6250"/>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Nuclear Data Exchange Meeting presentations to program managers (4/16)</a:t>
            </a:r>
            <a:endParaRPr lang="en-US" dirty="0">
              <a:solidFill>
                <a:prstClr val="black"/>
              </a:solidFill>
              <a:latin typeface="Helvetica Light"/>
              <a:cs typeface="Helvetica Light"/>
            </a:endParaRPr>
          </a:p>
        </p:txBody>
      </p:sp>
      <p:cxnSp>
        <p:nvCxnSpPr>
          <p:cNvPr id="30" name="Straight Connector 29"/>
          <p:cNvCxnSpPr>
            <a:cxnSpLocks/>
            <a:endCxn id="72" idx="2"/>
          </p:cNvCxnSpPr>
          <p:nvPr/>
        </p:nvCxnSpPr>
        <p:spPr>
          <a:xfrm flipH="1" flipV="1">
            <a:off x="5023162" y="1979837"/>
            <a:ext cx="1656" cy="1932146"/>
          </a:xfrm>
          <a:prstGeom prst="line">
            <a:avLst/>
          </a:prstGeom>
          <a:ln w="28575" cmpd="sng">
            <a:solidFill>
              <a:srgbClr val="215968"/>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cxnSpLocks/>
          </p:cNvCxnSpPr>
          <p:nvPr/>
        </p:nvCxnSpPr>
        <p:spPr>
          <a:xfrm flipV="1">
            <a:off x="1744605" y="4074541"/>
            <a:ext cx="9811" cy="208516"/>
          </a:xfrm>
          <a:prstGeom prst="line">
            <a:avLst/>
          </a:prstGeom>
          <a:ln w="28575" cmpd="sng">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63" name="Frame 62"/>
          <p:cNvSpPr/>
          <p:nvPr/>
        </p:nvSpPr>
        <p:spPr>
          <a:xfrm>
            <a:off x="2286806" y="5348754"/>
            <a:ext cx="2394764" cy="1213549"/>
          </a:xfrm>
          <a:prstGeom prst="frame">
            <a:avLst>
              <a:gd name="adj1" fmla="val 6250"/>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Nuclear Data Working Group </a:t>
            </a:r>
          </a:p>
          <a:p>
            <a:pPr algn="ctr"/>
            <a:r>
              <a:rPr lang="en-US" sz="1400" dirty="0">
                <a:solidFill>
                  <a:prstClr val="black"/>
                </a:solidFill>
                <a:latin typeface="Helvetica Light"/>
                <a:cs typeface="Helvetica Light"/>
              </a:rPr>
              <a:t>DOE-NP, DOE-NE, NNSA, DTRA, DNDO</a:t>
            </a:r>
          </a:p>
          <a:p>
            <a:pPr algn="ctr"/>
            <a:r>
              <a:rPr lang="en-US" sz="1400" dirty="0">
                <a:solidFill>
                  <a:prstClr val="black"/>
                </a:solidFill>
                <a:latin typeface="Helvetica Light"/>
                <a:cs typeface="Helvetica Light"/>
              </a:rPr>
              <a:t>(11/15, 12/15, 2/16, 3/16)</a:t>
            </a:r>
            <a:endParaRPr lang="en-US" sz="1100" dirty="0">
              <a:solidFill>
                <a:prstClr val="black"/>
              </a:solidFill>
              <a:latin typeface="Helvetica Light"/>
              <a:cs typeface="Helvetica Light"/>
            </a:endParaRPr>
          </a:p>
        </p:txBody>
      </p:sp>
      <p:cxnSp>
        <p:nvCxnSpPr>
          <p:cNvPr id="64" name="Straight Connector 63"/>
          <p:cNvCxnSpPr>
            <a:cxnSpLocks/>
          </p:cNvCxnSpPr>
          <p:nvPr/>
        </p:nvCxnSpPr>
        <p:spPr>
          <a:xfrm flipV="1">
            <a:off x="3298411" y="3981832"/>
            <a:ext cx="29219" cy="1362625"/>
          </a:xfrm>
          <a:prstGeom prst="line">
            <a:avLst/>
          </a:prstGeom>
          <a:ln w="28575" cmpd="sng">
            <a:solidFill>
              <a:srgbClr val="1E497C"/>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3814012" y="3303191"/>
            <a:ext cx="0" cy="704279"/>
          </a:xfrm>
          <a:prstGeom prst="line">
            <a:avLst/>
          </a:prstGeom>
          <a:ln w="28575" cmpd="sng">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72" name="Frame 71"/>
          <p:cNvSpPr/>
          <p:nvPr/>
        </p:nvSpPr>
        <p:spPr>
          <a:xfrm>
            <a:off x="4072330" y="889944"/>
            <a:ext cx="1901663" cy="1089893"/>
          </a:xfrm>
          <a:prstGeom prst="frame">
            <a:avLst>
              <a:gd name="adj1" fmla="val 6250"/>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Nuclear Data Interagency Working Group (PMs) (6,/16)</a:t>
            </a:r>
            <a:endParaRPr lang="en-US" dirty="0">
              <a:solidFill>
                <a:prstClr val="black"/>
              </a:solidFill>
              <a:latin typeface="Helvetica Light"/>
              <a:cs typeface="Helvetica Light"/>
            </a:endParaRPr>
          </a:p>
        </p:txBody>
      </p:sp>
      <p:grpSp>
        <p:nvGrpSpPr>
          <p:cNvPr id="93" name="Group 92"/>
          <p:cNvGrpSpPr>
            <a:grpSpLocks noChangeAspect="1"/>
          </p:cNvGrpSpPr>
          <p:nvPr/>
        </p:nvGrpSpPr>
        <p:grpSpPr>
          <a:xfrm>
            <a:off x="3776971" y="4187647"/>
            <a:ext cx="1046385" cy="987497"/>
            <a:chOff x="768659" y="609599"/>
            <a:chExt cx="5791664" cy="5465727"/>
          </a:xfrm>
        </p:grpSpPr>
        <p:grpSp>
          <p:nvGrpSpPr>
            <p:cNvPr id="94" name="Group 93"/>
            <p:cNvGrpSpPr>
              <a:grpSpLocks noChangeAspect="1"/>
            </p:cNvGrpSpPr>
            <p:nvPr/>
          </p:nvGrpSpPr>
          <p:grpSpPr>
            <a:xfrm>
              <a:off x="768659" y="609599"/>
              <a:ext cx="5791664" cy="5465727"/>
              <a:chOff x="768659" y="609599"/>
              <a:chExt cx="5791664" cy="5465727"/>
            </a:xfrm>
          </p:grpSpPr>
          <p:pic>
            <p:nvPicPr>
              <p:cNvPr id="9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Oval 96"/>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5"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3" name="Oval 102"/>
          <p:cNvSpPr/>
          <p:nvPr/>
        </p:nvSpPr>
        <p:spPr>
          <a:xfrm>
            <a:off x="6020844" y="3924530"/>
            <a:ext cx="101325" cy="101325"/>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71" name="Frame 70"/>
          <p:cNvSpPr/>
          <p:nvPr/>
        </p:nvSpPr>
        <p:spPr>
          <a:xfrm>
            <a:off x="5165133" y="2190991"/>
            <a:ext cx="1511681" cy="1335814"/>
          </a:xfrm>
          <a:prstGeom prst="frame">
            <a:avLst>
              <a:gd name="adj1" fmla="val 6250"/>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NDIWG FOA Released</a:t>
            </a:r>
          </a:p>
          <a:p>
            <a:pPr algn="ctr"/>
            <a:r>
              <a:rPr lang="en-US" sz="1400" dirty="0">
                <a:solidFill>
                  <a:prstClr val="black"/>
                </a:solidFill>
                <a:latin typeface="Helvetica Light"/>
                <a:cs typeface="Helvetica Light"/>
              </a:rPr>
              <a:t>NP, NE, IP, </a:t>
            </a:r>
            <a:br>
              <a:rPr lang="en-US" sz="1400" dirty="0">
                <a:solidFill>
                  <a:prstClr val="black"/>
                </a:solidFill>
                <a:latin typeface="Helvetica Light"/>
                <a:cs typeface="Helvetica Light"/>
              </a:rPr>
            </a:br>
            <a:r>
              <a:rPr lang="en-US" sz="1400" dirty="0">
                <a:solidFill>
                  <a:prstClr val="black"/>
                </a:solidFill>
                <a:latin typeface="Helvetica Light"/>
                <a:cs typeface="Helvetica Light"/>
              </a:rPr>
              <a:t>DNN R&amp;D, DNDO   (4/17)</a:t>
            </a:r>
            <a:endParaRPr lang="en-US" dirty="0">
              <a:solidFill>
                <a:prstClr val="black"/>
              </a:solidFill>
              <a:latin typeface="Helvetica Light"/>
              <a:cs typeface="Helvetica Light"/>
            </a:endParaRPr>
          </a:p>
        </p:txBody>
      </p:sp>
      <p:cxnSp>
        <p:nvCxnSpPr>
          <p:cNvPr id="73" name="Straight Connector 72"/>
          <p:cNvCxnSpPr>
            <a:cxnSpLocks/>
          </p:cNvCxnSpPr>
          <p:nvPr/>
        </p:nvCxnSpPr>
        <p:spPr>
          <a:xfrm flipV="1">
            <a:off x="6071505" y="3539920"/>
            <a:ext cx="1" cy="422968"/>
          </a:xfrm>
          <a:prstGeom prst="line">
            <a:avLst/>
          </a:prstGeom>
          <a:ln w="28575" cmpd="sng">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6566145" y="3932195"/>
            <a:ext cx="101325" cy="101325"/>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54" name="Frame 53"/>
          <p:cNvSpPr/>
          <p:nvPr/>
        </p:nvSpPr>
        <p:spPr>
          <a:xfrm>
            <a:off x="5423931" y="4643250"/>
            <a:ext cx="2079504" cy="1305840"/>
          </a:xfrm>
          <a:prstGeom prst="frame">
            <a:avLst>
              <a:gd name="adj1" fmla="val 6250"/>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DNN R&amp;D Nuclear Data Roadmapping Workshop (NDREW) (01/18)</a:t>
            </a:r>
            <a:endParaRPr lang="en-US" sz="1100" dirty="0">
              <a:solidFill>
                <a:prstClr val="black"/>
              </a:solidFill>
              <a:latin typeface="Helvetica Light"/>
              <a:cs typeface="Helvetica Light"/>
            </a:endParaRPr>
          </a:p>
        </p:txBody>
      </p:sp>
      <p:cxnSp>
        <p:nvCxnSpPr>
          <p:cNvPr id="55" name="Straight Connector 54"/>
          <p:cNvCxnSpPr>
            <a:cxnSpLocks/>
          </p:cNvCxnSpPr>
          <p:nvPr/>
        </p:nvCxnSpPr>
        <p:spPr>
          <a:xfrm flipV="1">
            <a:off x="6616807" y="4020358"/>
            <a:ext cx="4702" cy="630019"/>
          </a:xfrm>
          <a:prstGeom prst="line">
            <a:avLst/>
          </a:prstGeom>
          <a:ln w="28575" cmpd="sng">
            <a:solidFill>
              <a:srgbClr val="1E497C"/>
            </a:solidFill>
          </a:ln>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AD6020D7-B49F-4936-8709-F22315F8E300}"/>
              </a:ext>
            </a:extLst>
          </p:cNvPr>
          <p:cNvSpPr/>
          <p:nvPr/>
        </p:nvSpPr>
        <p:spPr>
          <a:xfrm>
            <a:off x="7596441" y="3869667"/>
            <a:ext cx="123906" cy="113697"/>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59" name="Frame 58">
            <a:extLst>
              <a:ext uri="{FF2B5EF4-FFF2-40B4-BE49-F238E27FC236}">
                <a16:creationId xmlns:a16="http://schemas.microsoft.com/office/drawing/2014/main" id="{6889CB59-8055-4315-87BC-3F4CD2010A8A}"/>
              </a:ext>
            </a:extLst>
          </p:cNvPr>
          <p:cNvSpPr/>
          <p:nvPr/>
        </p:nvSpPr>
        <p:spPr>
          <a:xfrm>
            <a:off x="6964190" y="2204107"/>
            <a:ext cx="1508369" cy="1335813"/>
          </a:xfrm>
          <a:prstGeom prst="frame">
            <a:avLst>
              <a:gd name="adj1" fmla="val 6250"/>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NDIWG FOA Released</a:t>
            </a:r>
          </a:p>
          <a:p>
            <a:pPr algn="ctr"/>
            <a:r>
              <a:rPr lang="en-US" sz="1400" dirty="0">
                <a:solidFill>
                  <a:prstClr val="black"/>
                </a:solidFill>
                <a:latin typeface="Helvetica Light"/>
                <a:cs typeface="Helvetica Light"/>
              </a:rPr>
              <a:t>NP, ASCR, NE,  </a:t>
            </a:r>
            <a:br>
              <a:rPr lang="en-US" sz="1400" dirty="0">
                <a:solidFill>
                  <a:prstClr val="black"/>
                </a:solidFill>
                <a:latin typeface="Helvetica Light"/>
                <a:cs typeface="Helvetica Light"/>
              </a:rPr>
            </a:br>
            <a:r>
              <a:rPr lang="en-US" sz="1400" dirty="0">
                <a:solidFill>
                  <a:prstClr val="black"/>
                </a:solidFill>
                <a:latin typeface="Helvetica Light"/>
                <a:cs typeface="Helvetica Light"/>
              </a:rPr>
              <a:t>DNN R&amp;D, DP   (3/18)</a:t>
            </a:r>
            <a:endParaRPr lang="en-US" dirty="0">
              <a:solidFill>
                <a:prstClr val="black"/>
              </a:solidFill>
              <a:latin typeface="Helvetica Light"/>
              <a:cs typeface="Helvetica Light"/>
            </a:endParaRPr>
          </a:p>
        </p:txBody>
      </p:sp>
      <p:cxnSp>
        <p:nvCxnSpPr>
          <p:cNvPr id="60" name="Straight Connector 59">
            <a:extLst>
              <a:ext uri="{FF2B5EF4-FFF2-40B4-BE49-F238E27FC236}">
                <a16:creationId xmlns:a16="http://schemas.microsoft.com/office/drawing/2014/main" id="{1474C030-6A65-4997-BFF1-B644CE672BE1}"/>
              </a:ext>
            </a:extLst>
          </p:cNvPr>
          <p:cNvCxnSpPr>
            <a:cxnSpLocks/>
          </p:cNvCxnSpPr>
          <p:nvPr/>
        </p:nvCxnSpPr>
        <p:spPr>
          <a:xfrm flipV="1">
            <a:off x="7641985" y="3539920"/>
            <a:ext cx="16174" cy="346398"/>
          </a:xfrm>
          <a:prstGeom prst="line">
            <a:avLst/>
          </a:prstGeom>
          <a:ln w="28575" cmpd="sng">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A180213-F929-4C15-B546-B9CEEEC84A85}"/>
              </a:ext>
            </a:extLst>
          </p:cNvPr>
          <p:cNvCxnSpPr>
            <a:cxnSpLocks/>
          </p:cNvCxnSpPr>
          <p:nvPr/>
        </p:nvCxnSpPr>
        <p:spPr>
          <a:xfrm flipV="1">
            <a:off x="8729124" y="3919098"/>
            <a:ext cx="8624" cy="808452"/>
          </a:xfrm>
          <a:prstGeom prst="line">
            <a:avLst/>
          </a:prstGeom>
          <a:ln w="28575" cmpd="sng">
            <a:solidFill>
              <a:srgbClr val="1E497C"/>
            </a:solidFill>
          </a:ln>
        </p:spPr>
        <p:style>
          <a:lnRef idx="2">
            <a:schemeClr val="accent1"/>
          </a:lnRef>
          <a:fillRef idx="0">
            <a:schemeClr val="accent1"/>
          </a:fillRef>
          <a:effectRef idx="1">
            <a:schemeClr val="accent1"/>
          </a:effectRef>
          <a:fontRef idx="minor">
            <a:schemeClr val="tx1"/>
          </a:fontRef>
        </p:style>
      </p:cxnSp>
      <p:sp>
        <p:nvSpPr>
          <p:cNvPr id="70" name="Title 1">
            <a:extLst>
              <a:ext uri="{FF2B5EF4-FFF2-40B4-BE49-F238E27FC236}">
                <a16:creationId xmlns:a16="http://schemas.microsoft.com/office/drawing/2014/main" id="{EED74ADC-D02A-4D9C-81A4-707D7FC770B6}"/>
              </a:ext>
            </a:extLst>
          </p:cNvPr>
          <p:cNvSpPr txBox="1">
            <a:spLocks/>
          </p:cNvSpPr>
          <p:nvPr/>
        </p:nvSpPr>
        <p:spPr bwMode="auto">
          <a:xfrm>
            <a:off x="394341" y="38525"/>
            <a:ext cx="9144000" cy="524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1" fontAlgn="base" hangingPunct="1">
              <a:lnSpc>
                <a:spcPct val="85000"/>
              </a:lnSpc>
              <a:spcBef>
                <a:spcPct val="0"/>
              </a:spcBef>
              <a:spcAft>
                <a:spcPct val="0"/>
              </a:spcAft>
              <a:defRPr sz="30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r>
              <a:rPr lang="en-US" b="0" dirty="0">
                <a:solidFill>
                  <a:schemeClr val="tx1"/>
                </a:solidFill>
                <a:cs typeface="Helvetica Light"/>
              </a:rPr>
              <a:t>Recent Events in Nuclear Data</a:t>
            </a:r>
          </a:p>
        </p:txBody>
      </p:sp>
      <p:sp>
        <p:nvSpPr>
          <p:cNvPr id="7" name="Rectangle 6">
            <a:extLst>
              <a:ext uri="{FF2B5EF4-FFF2-40B4-BE49-F238E27FC236}">
                <a16:creationId xmlns:a16="http://schemas.microsoft.com/office/drawing/2014/main" id="{9B484CFD-3E4F-4894-8509-45EF626366F9}"/>
              </a:ext>
            </a:extLst>
          </p:cNvPr>
          <p:cNvSpPr/>
          <p:nvPr/>
        </p:nvSpPr>
        <p:spPr>
          <a:xfrm>
            <a:off x="7416225" y="6347112"/>
            <a:ext cx="2512098" cy="338554"/>
          </a:xfrm>
          <a:prstGeom prst="rect">
            <a:avLst/>
          </a:prstGeom>
        </p:spPr>
        <p:txBody>
          <a:bodyPr wrap="none">
            <a:spAutoFit/>
          </a:bodyPr>
          <a:lstStyle/>
          <a:p>
            <a:r>
              <a:rPr lang="en-US" sz="1600" dirty="0">
                <a:solidFill>
                  <a:srgbClr val="FF0000"/>
                </a:solidFill>
              </a:rPr>
              <a:t>https://www.nndc.bnl.gov/</a:t>
            </a:r>
          </a:p>
        </p:txBody>
      </p:sp>
      <p:sp>
        <p:nvSpPr>
          <p:cNvPr id="43" name="Frame 42">
            <a:extLst>
              <a:ext uri="{FF2B5EF4-FFF2-40B4-BE49-F238E27FC236}">
                <a16:creationId xmlns:a16="http://schemas.microsoft.com/office/drawing/2014/main" id="{8DEE11E6-4BD0-4EB5-8908-97143F6A5520}"/>
              </a:ext>
            </a:extLst>
          </p:cNvPr>
          <p:cNvSpPr/>
          <p:nvPr/>
        </p:nvSpPr>
        <p:spPr>
          <a:xfrm>
            <a:off x="7641985" y="4654701"/>
            <a:ext cx="2119169" cy="1335813"/>
          </a:xfrm>
          <a:prstGeom prst="frame">
            <a:avLst>
              <a:gd name="adj1" fmla="val 6250"/>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Workshop for Applied Nuclear Data Activities (WANDA) (1/19)</a:t>
            </a:r>
            <a:endParaRPr lang="en-US" dirty="0">
              <a:solidFill>
                <a:prstClr val="black"/>
              </a:solidFill>
              <a:latin typeface="Helvetica Light"/>
              <a:cs typeface="Helvetica Light"/>
            </a:endParaRPr>
          </a:p>
        </p:txBody>
      </p:sp>
      <p:sp>
        <p:nvSpPr>
          <p:cNvPr id="49" name="Oval 48">
            <a:extLst>
              <a:ext uri="{FF2B5EF4-FFF2-40B4-BE49-F238E27FC236}">
                <a16:creationId xmlns:a16="http://schemas.microsoft.com/office/drawing/2014/main" id="{ADA8A050-3B29-4463-8B7B-BE69A3829410}"/>
              </a:ext>
            </a:extLst>
          </p:cNvPr>
          <p:cNvSpPr/>
          <p:nvPr/>
        </p:nvSpPr>
        <p:spPr>
          <a:xfrm>
            <a:off x="9751597" y="3883401"/>
            <a:ext cx="101325" cy="101325"/>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cxnSp>
        <p:nvCxnSpPr>
          <p:cNvPr id="50" name="Straight Connector 49">
            <a:extLst>
              <a:ext uri="{FF2B5EF4-FFF2-40B4-BE49-F238E27FC236}">
                <a16:creationId xmlns:a16="http://schemas.microsoft.com/office/drawing/2014/main" id="{517009AB-5477-4CE4-B1CA-473C94DB71DD}"/>
              </a:ext>
            </a:extLst>
          </p:cNvPr>
          <p:cNvCxnSpPr>
            <a:cxnSpLocks/>
          </p:cNvCxnSpPr>
          <p:nvPr/>
        </p:nvCxnSpPr>
        <p:spPr>
          <a:xfrm flipV="1">
            <a:off x="9819585" y="3508274"/>
            <a:ext cx="1" cy="422968"/>
          </a:xfrm>
          <a:prstGeom prst="line">
            <a:avLst/>
          </a:prstGeom>
          <a:ln w="28575" cmpd="sng">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51" name="Oval 50">
            <a:extLst>
              <a:ext uri="{FF2B5EF4-FFF2-40B4-BE49-F238E27FC236}">
                <a16:creationId xmlns:a16="http://schemas.microsoft.com/office/drawing/2014/main" id="{AA3A47BF-3E00-4285-A08C-E2075449C56C}"/>
              </a:ext>
            </a:extLst>
          </p:cNvPr>
          <p:cNvSpPr/>
          <p:nvPr/>
        </p:nvSpPr>
        <p:spPr>
          <a:xfrm>
            <a:off x="8672274" y="3880951"/>
            <a:ext cx="123906" cy="113697"/>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52" name="Frame 51">
            <a:extLst>
              <a:ext uri="{FF2B5EF4-FFF2-40B4-BE49-F238E27FC236}">
                <a16:creationId xmlns:a16="http://schemas.microsoft.com/office/drawing/2014/main" id="{EE67D96D-924A-46F0-825A-00E64CBB25DC}"/>
              </a:ext>
            </a:extLst>
          </p:cNvPr>
          <p:cNvSpPr/>
          <p:nvPr/>
        </p:nvSpPr>
        <p:spPr>
          <a:xfrm>
            <a:off x="9006969" y="2204107"/>
            <a:ext cx="1508369" cy="1335813"/>
          </a:xfrm>
          <a:prstGeom prst="frame">
            <a:avLst>
              <a:gd name="adj1" fmla="val 6250"/>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NDIWG FOA Released</a:t>
            </a:r>
          </a:p>
          <a:p>
            <a:pPr algn="ctr"/>
            <a:r>
              <a:rPr lang="en-US" sz="1400" dirty="0">
                <a:solidFill>
                  <a:prstClr val="black"/>
                </a:solidFill>
                <a:latin typeface="Helvetica Light"/>
                <a:cs typeface="Helvetica Light"/>
              </a:rPr>
              <a:t>NP, NE, IP </a:t>
            </a:r>
            <a:br>
              <a:rPr lang="en-US" sz="1400" dirty="0">
                <a:solidFill>
                  <a:prstClr val="black"/>
                </a:solidFill>
                <a:latin typeface="Helvetica Light"/>
                <a:cs typeface="Helvetica Light"/>
              </a:rPr>
            </a:br>
            <a:r>
              <a:rPr lang="en-US" sz="1400" dirty="0">
                <a:solidFill>
                  <a:prstClr val="black"/>
                </a:solidFill>
                <a:latin typeface="Helvetica Light"/>
                <a:cs typeface="Helvetica Light"/>
              </a:rPr>
              <a:t>DNN R&amp;D   (3/19)</a:t>
            </a:r>
            <a:endParaRPr lang="en-US" dirty="0">
              <a:solidFill>
                <a:prstClr val="black"/>
              </a:solidFill>
              <a:latin typeface="Helvetica Light"/>
              <a:cs typeface="Helvetica Light"/>
            </a:endParaRPr>
          </a:p>
        </p:txBody>
      </p:sp>
      <p:sp>
        <p:nvSpPr>
          <p:cNvPr id="56" name="Frame 55">
            <a:extLst>
              <a:ext uri="{FF2B5EF4-FFF2-40B4-BE49-F238E27FC236}">
                <a16:creationId xmlns:a16="http://schemas.microsoft.com/office/drawing/2014/main" id="{508E15FF-B004-439C-9934-914861025820}"/>
              </a:ext>
            </a:extLst>
          </p:cNvPr>
          <p:cNvSpPr/>
          <p:nvPr/>
        </p:nvSpPr>
        <p:spPr>
          <a:xfrm>
            <a:off x="9890630" y="4648580"/>
            <a:ext cx="2119169" cy="1335813"/>
          </a:xfrm>
          <a:prstGeom prst="frame">
            <a:avLst>
              <a:gd name="adj1" fmla="val 6250"/>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Workshop for Applied Nuclear Data Activities (WANDA2020) (3/20)</a:t>
            </a:r>
            <a:endParaRPr lang="en-US" dirty="0">
              <a:solidFill>
                <a:prstClr val="black"/>
              </a:solidFill>
              <a:latin typeface="Helvetica Light"/>
              <a:cs typeface="Helvetica Light"/>
            </a:endParaRPr>
          </a:p>
        </p:txBody>
      </p:sp>
      <p:cxnSp>
        <p:nvCxnSpPr>
          <p:cNvPr id="58" name="Straight Connector 57">
            <a:extLst>
              <a:ext uri="{FF2B5EF4-FFF2-40B4-BE49-F238E27FC236}">
                <a16:creationId xmlns:a16="http://schemas.microsoft.com/office/drawing/2014/main" id="{0561B9AD-B635-409A-8DA7-B4630A8487E9}"/>
              </a:ext>
            </a:extLst>
          </p:cNvPr>
          <p:cNvCxnSpPr>
            <a:cxnSpLocks/>
          </p:cNvCxnSpPr>
          <p:nvPr/>
        </p:nvCxnSpPr>
        <p:spPr>
          <a:xfrm flipV="1">
            <a:off x="10914036" y="3897504"/>
            <a:ext cx="8624" cy="808452"/>
          </a:xfrm>
          <a:prstGeom prst="line">
            <a:avLst/>
          </a:prstGeom>
          <a:ln w="28575" cmpd="sng">
            <a:solidFill>
              <a:srgbClr val="1E497C"/>
            </a:solidFill>
          </a:ln>
        </p:spPr>
        <p:style>
          <a:lnRef idx="2">
            <a:schemeClr val="accent1"/>
          </a:lnRef>
          <a:fillRef idx="0">
            <a:schemeClr val="accent1"/>
          </a:fillRef>
          <a:effectRef idx="1">
            <a:schemeClr val="accent1"/>
          </a:effectRef>
          <a:fontRef idx="minor">
            <a:schemeClr val="tx1"/>
          </a:fontRef>
        </p:style>
      </p:cxnSp>
      <p:sp>
        <p:nvSpPr>
          <p:cNvPr id="61" name="Oval 60">
            <a:extLst>
              <a:ext uri="{FF2B5EF4-FFF2-40B4-BE49-F238E27FC236}">
                <a16:creationId xmlns:a16="http://schemas.microsoft.com/office/drawing/2014/main" id="{C904EDF5-E9BE-48D3-B93A-129E86F4D517}"/>
              </a:ext>
            </a:extLst>
          </p:cNvPr>
          <p:cNvSpPr/>
          <p:nvPr/>
        </p:nvSpPr>
        <p:spPr>
          <a:xfrm>
            <a:off x="10855997" y="3893705"/>
            <a:ext cx="101325" cy="101325"/>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62" name="Oval 61">
            <a:extLst>
              <a:ext uri="{FF2B5EF4-FFF2-40B4-BE49-F238E27FC236}">
                <a16:creationId xmlns:a16="http://schemas.microsoft.com/office/drawing/2014/main" id="{E8B71EFF-B317-463C-A205-62777ADDD0EB}"/>
              </a:ext>
            </a:extLst>
          </p:cNvPr>
          <p:cNvSpPr/>
          <p:nvPr/>
        </p:nvSpPr>
        <p:spPr>
          <a:xfrm>
            <a:off x="3290936" y="3934063"/>
            <a:ext cx="123906" cy="113697"/>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Tree>
    <p:extLst>
      <p:ext uri="{BB962C8B-B14F-4D97-AF65-F5344CB8AC3E}">
        <p14:creationId xmlns:p14="http://schemas.microsoft.com/office/powerpoint/2010/main" val="26300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C322CD-A4A0-4AF4-830E-916A0376323C}"/>
              </a:ext>
            </a:extLst>
          </p:cNvPr>
          <p:cNvSpPr>
            <a:spLocks noGrp="1"/>
          </p:cNvSpPr>
          <p:nvPr>
            <p:ph idx="1"/>
          </p:nvPr>
        </p:nvSpPr>
        <p:spPr>
          <a:xfrm>
            <a:off x="274378" y="1256665"/>
            <a:ext cx="11523520" cy="5011420"/>
          </a:xfrm>
        </p:spPr>
        <p:txBody>
          <a:bodyPr>
            <a:normAutofit lnSpcReduction="10000"/>
          </a:bodyPr>
          <a:lstStyle/>
          <a:p>
            <a:r>
              <a:rPr lang="en-US" dirty="0">
                <a:latin typeface="+mn-lt"/>
              </a:rPr>
              <a:t>In FY19 we formalized the collaboration with a new charter</a:t>
            </a:r>
          </a:p>
          <a:p>
            <a:pPr marL="0" indent="0">
              <a:buNone/>
            </a:pPr>
            <a:r>
              <a:rPr lang="en-US" dirty="0">
                <a:latin typeface="+mn-lt"/>
              </a:rPr>
              <a:t>MISSION STATEMENT</a:t>
            </a:r>
          </a:p>
          <a:p>
            <a:r>
              <a:rPr lang="en-US" dirty="0">
                <a:latin typeface="+mn-lt"/>
              </a:rPr>
              <a:t>The goal of the Nuclear Data Working Group (NDWG) is to facilitate communication, collaboration, coordination and prioritization of nuclear data efforts across multiple program offices, the national laboratories, universities, and industry.</a:t>
            </a:r>
          </a:p>
          <a:p>
            <a:pPr marL="0" indent="0">
              <a:buNone/>
            </a:pPr>
            <a:r>
              <a:rPr lang="en-US" dirty="0">
                <a:latin typeface="+mn-lt"/>
              </a:rPr>
              <a:t>MEMBERSHIP </a:t>
            </a:r>
            <a:endParaRPr lang="en-US" sz="2000" dirty="0">
              <a:latin typeface="+mn-lt"/>
            </a:endParaRPr>
          </a:p>
          <a:p>
            <a:pPr lvl="0"/>
            <a:r>
              <a:rPr lang="en-US" dirty="0">
                <a:latin typeface="+mn-lt"/>
              </a:rPr>
              <a:t>Members shall be experts in their respective fields and be nominated to serve on the committee by program managers or national laboratories. </a:t>
            </a:r>
            <a:endParaRPr lang="en-US" sz="2000" dirty="0">
              <a:latin typeface="+mn-lt"/>
            </a:endParaRPr>
          </a:p>
          <a:p>
            <a:pPr lvl="1"/>
            <a:r>
              <a:rPr lang="en-US" dirty="0">
                <a:latin typeface="+mn-lt"/>
              </a:rPr>
              <a:t>Up to 2 members can be nominated per program manager</a:t>
            </a:r>
            <a:endParaRPr lang="en-US" sz="1800" dirty="0">
              <a:latin typeface="+mn-lt"/>
            </a:endParaRPr>
          </a:p>
          <a:p>
            <a:pPr lvl="1"/>
            <a:r>
              <a:rPr lang="en-US" dirty="0">
                <a:latin typeface="+mn-lt"/>
              </a:rPr>
              <a:t>Up to 2 members can be nominated per national laboratory </a:t>
            </a:r>
          </a:p>
          <a:p>
            <a:pPr lvl="1"/>
            <a:endParaRPr lang="en-US" dirty="0">
              <a:latin typeface="+mn-lt"/>
            </a:endParaRPr>
          </a:p>
          <a:p>
            <a:pPr marL="0" indent="0">
              <a:buNone/>
            </a:pPr>
            <a:r>
              <a:rPr lang="en-US" dirty="0">
                <a:latin typeface="+mn-lt"/>
              </a:rPr>
              <a:t> </a:t>
            </a:r>
            <a:r>
              <a:rPr lang="en-US" dirty="0">
                <a:highlight>
                  <a:srgbClr val="FFFF00"/>
                </a:highlight>
                <a:latin typeface="+mn-lt"/>
              </a:rPr>
              <a:t>Please contact me </a:t>
            </a:r>
            <a:r>
              <a:rPr lang="en-US" dirty="0">
                <a:highlight>
                  <a:srgbClr val="FFFF00"/>
                </a:highlight>
                <a:latin typeface="+mn-lt"/>
                <a:hlinkClick r:id="rId2"/>
              </a:rPr>
              <a:t>romanoce@ornl.gov</a:t>
            </a:r>
            <a:r>
              <a:rPr lang="en-US" dirty="0">
                <a:highlight>
                  <a:srgbClr val="FFFF00"/>
                </a:highlight>
                <a:latin typeface="+mn-lt"/>
              </a:rPr>
              <a:t> for information on participation</a:t>
            </a:r>
          </a:p>
        </p:txBody>
      </p:sp>
      <p:sp>
        <p:nvSpPr>
          <p:cNvPr id="3" name="Slide Number Placeholder 2">
            <a:extLst>
              <a:ext uri="{FF2B5EF4-FFF2-40B4-BE49-F238E27FC236}">
                <a16:creationId xmlns:a16="http://schemas.microsoft.com/office/drawing/2014/main" id="{465445E8-2ED1-430C-88F9-5683732FB55F}"/>
              </a:ext>
            </a:extLst>
          </p:cNvPr>
          <p:cNvSpPr>
            <a:spLocks noGrp="1"/>
          </p:cNvSpPr>
          <p:nvPr>
            <p:ph type="sldNum" sz="quarter" idx="12"/>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17629C-ECC2-416D-B398-D8AE1840B516}" type="slidenum">
              <a:rPr lang="en-US" smtClean="0"/>
              <a:pPr/>
              <a:t>6</a:t>
            </a:fld>
            <a:endParaRPr lang="en-US"/>
          </a:p>
        </p:txBody>
      </p:sp>
      <p:sp>
        <p:nvSpPr>
          <p:cNvPr id="4" name="Title 3">
            <a:extLst>
              <a:ext uri="{FF2B5EF4-FFF2-40B4-BE49-F238E27FC236}">
                <a16:creationId xmlns:a16="http://schemas.microsoft.com/office/drawing/2014/main" id="{E9618875-4918-4F99-84E9-46C5737B6581}"/>
              </a:ext>
            </a:extLst>
          </p:cNvPr>
          <p:cNvSpPr>
            <a:spLocks noGrp="1"/>
          </p:cNvSpPr>
          <p:nvPr>
            <p:ph type="title"/>
          </p:nvPr>
        </p:nvSpPr>
        <p:spPr/>
        <p:txBody>
          <a:bodyPr/>
          <a:lstStyle/>
          <a:p>
            <a:r>
              <a:rPr lang="en-US" dirty="0"/>
              <a:t>The Nuclear Data Working group (NDWG)</a:t>
            </a:r>
          </a:p>
        </p:txBody>
      </p:sp>
      <p:grpSp>
        <p:nvGrpSpPr>
          <p:cNvPr id="5" name="Group 4">
            <a:extLst>
              <a:ext uri="{FF2B5EF4-FFF2-40B4-BE49-F238E27FC236}">
                <a16:creationId xmlns:a16="http://schemas.microsoft.com/office/drawing/2014/main" id="{8B31609C-E5CB-4615-B072-64462BC6FEED}"/>
              </a:ext>
            </a:extLst>
          </p:cNvPr>
          <p:cNvGrpSpPr>
            <a:grpSpLocks noChangeAspect="1"/>
          </p:cNvGrpSpPr>
          <p:nvPr/>
        </p:nvGrpSpPr>
        <p:grpSpPr>
          <a:xfrm>
            <a:off x="9956801" y="114045"/>
            <a:ext cx="2125118" cy="2005522"/>
            <a:chOff x="768659" y="609599"/>
            <a:chExt cx="5791664" cy="5465727"/>
          </a:xfrm>
        </p:grpSpPr>
        <p:grpSp>
          <p:nvGrpSpPr>
            <p:cNvPr id="6" name="Group 5">
              <a:extLst>
                <a:ext uri="{FF2B5EF4-FFF2-40B4-BE49-F238E27FC236}">
                  <a16:creationId xmlns:a16="http://schemas.microsoft.com/office/drawing/2014/main" id="{3FB6017E-F350-4E27-8FAE-247465F53687}"/>
                </a:ext>
              </a:extLst>
            </p:cNvPr>
            <p:cNvGrpSpPr>
              <a:grpSpLocks noChangeAspect="1"/>
            </p:cNvGrpSpPr>
            <p:nvPr/>
          </p:nvGrpSpPr>
          <p:grpSpPr>
            <a:xfrm>
              <a:off x="768659" y="609599"/>
              <a:ext cx="5791664" cy="5465727"/>
              <a:chOff x="768659" y="609599"/>
              <a:chExt cx="5791664" cy="5465727"/>
            </a:xfrm>
          </p:grpSpPr>
          <p:pic>
            <p:nvPicPr>
              <p:cNvPr id="8" name="Picture 3">
                <a:extLst>
                  <a:ext uri="{FF2B5EF4-FFF2-40B4-BE49-F238E27FC236}">
                    <a16:creationId xmlns:a16="http://schemas.microsoft.com/office/drawing/2014/main" id="{7EBFBC5E-5BC5-42B8-8947-EDCC64E1A5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a:extLst>
                  <a:ext uri="{FF2B5EF4-FFF2-40B4-BE49-F238E27FC236}">
                    <a16:creationId xmlns:a16="http://schemas.microsoft.com/office/drawing/2014/main" id="{83CF3D77-62A5-4909-AB9F-2F06A962AFEC}"/>
                  </a:ext>
                </a:extLst>
              </p:cNvPr>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7" name="Picture 4">
              <a:extLst>
                <a:ext uri="{FF2B5EF4-FFF2-40B4-BE49-F238E27FC236}">
                  <a16:creationId xmlns:a16="http://schemas.microsoft.com/office/drawing/2014/main" id="{B73C3C92-C0DF-4B96-84E9-0EE0C4A47925}"/>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9889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224" y="207556"/>
            <a:ext cx="11337998" cy="420687"/>
          </a:xfrm>
        </p:spPr>
        <p:txBody>
          <a:bodyPr>
            <a:noAutofit/>
          </a:bodyPr>
          <a:lstStyle/>
          <a:p>
            <a:r>
              <a:rPr lang="en-US" dirty="0"/>
              <a:t>Nuclear Data Interagency Working Group (NDIWG)</a:t>
            </a:r>
            <a:br>
              <a:rPr lang="en-US" dirty="0"/>
            </a:br>
            <a:endParaRPr lang="en-US" dirty="0"/>
          </a:p>
        </p:txBody>
      </p:sp>
      <p:sp>
        <p:nvSpPr>
          <p:cNvPr id="5" name="Title 1">
            <a:extLst>
              <a:ext uri="{FF2B5EF4-FFF2-40B4-BE49-F238E27FC236}">
                <a16:creationId xmlns:a16="http://schemas.microsoft.com/office/drawing/2014/main" id="{C2F8F41E-3EB4-4926-BEDE-3CEC13B41B66}"/>
              </a:ext>
            </a:extLst>
          </p:cNvPr>
          <p:cNvSpPr txBox="1">
            <a:spLocks/>
          </p:cNvSpPr>
          <p:nvPr/>
        </p:nvSpPr>
        <p:spPr bwMode="auto">
          <a:xfrm>
            <a:off x="276691" y="3398430"/>
            <a:ext cx="11515053" cy="5078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90000"/>
              </a:lnSpc>
              <a:spcBef>
                <a:spcPct val="0"/>
              </a:spcBef>
              <a:spcAft>
                <a:spcPct val="0"/>
              </a:spcAft>
              <a:defRPr sz="30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r>
              <a:rPr lang="en-US" dirty="0"/>
              <a:t>Benefits of participation in the NDIWG</a:t>
            </a:r>
          </a:p>
        </p:txBody>
      </p:sp>
      <p:sp>
        <p:nvSpPr>
          <p:cNvPr id="6" name="Rectangle 5">
            <a:extLst>
              <a:ext uri="{FF2B5EF4-FFF2-40B4-BE49-F238E27FC236}">
                <a16:creationId xmlns:a16="http://schemas.microsoft.com/office/drawing/2014/main" id="{E06694CA-2A10-4DE8-888F-AD3ECD6F4762}"/>
              </a:ext>
            </a:extLst>
          </p:cNvPr>
          <p:cNvSpPr/>
          <p:nvPr/>
        </p:nvSpPr>
        <p:spPr>
          <a:xfrm>
            <a:off x="268224" y="3906261"/>
            <a:ext cx="11923776" cy="1960537"/>
          </a:xfrm>
          <a:prstGeom prst="rect">
            <a:avLst/>
          </a:prstGeom>
        </p:spPr>
        <p:txBody>
          <a:bodyPr wrap="square">
            <a:spAutoFit/>
          </a:bodyPr>
          <a:lstStyle/>
          <a:p>
            <a:pPr marL="385763" lvl="0" indent="-385763">
              <a:lnSpc>
                <a:spcPct val="90000"/>
              </a:lnSpc>
              <a:spcBef>
                <a:spcPts val="1400"/>
              </a:spcBef>
              <a:buClr>
                <a:prstClr val="black"/>
              </a:buClr>
              <a:buSzPct val="90000"/>
              <a:buFont typeface="Century Gothic" panose="020B0502020202020204" pitchFamily="34" charset="0"/>
              <a:buChar char="•"/>
            </a:pPr>
            <a:r>
              <a:rPr lang="en-US" altLang="en-US" sz="2400" dirty="0">
                <a:solidFill>
                  <a:prstClr val="black"/>
                </a:solidFill>
                <a:latin typeface="Arial" panose="020B0604020202020204" pitchFamily="34" charset="0"/>
                <a:ea typeface="ＭＳ Ｐゴシック" charset="-128"/>
                <a:cs typeface="Arial" panose="020B0604020202020204" pitchFamily="34" charset="0"/>
              </a:rPr>
              <a:t>Collaborative funding opportunities</a:t>
            </a:r>
          </a:p>
          <a:p>
            <a:pPr marL="385763" lvl="0" indent="-385763">
              <a:lnSpc>
                <a:spcPct val="90000"/>
              </a:lnSpc>
              <a:spcBef>
                <a:spcPts val="1400"/>
              </a:spcBef>
              <a:buClr>
                <a:prstClr val="black"/>
              </a:buClr>
              <a:buSzPct val="90000"/>
              <a:buFont typeface="Century Gothic" panose="020B0502020202020204" pitchFamily="34" charset="0"/>
              <a:buChar char="•"/>
            </a:pPr>
            <a:r>
              <a:rPr lang="en-US" altLang="en-US" sz="2400" dirty="0">
                <a:solidFill>
                  <a:prstClr val="black"/>
                </a:solidFill>
                <a:latin typeface="Arial" panose="020B0604020202020204" pitchFamily="34" charset="0"/>
                <a:ea typeface="ＭＳ Ｐゴシック" charset="-128"/>
                <a:cs typeface="Arial" panose="020B0604020202020204" pitchFamily="34" charset="0"/>
              </a:rPr>
              <a:t>Coordination of efforts</a:t>
            </a:r>
          </a:p>
          <a:p>
            <a:pPr marL="385763" lvl="0" indent="-385763">
              <a:lnSpc>
                <a:spcPct val="90000"/>
              </a:lnSpc>
              <a:spcBef>
                <a:spcPts val="1400"/>
              </a:spcBef>
              <a:buClr>
                <a:prstClr val="black"/>
              </a:buClr>
              <a:buSzPct val="90000"/>
              <a:buFont typeface="Century Gothic" panose="020B0502020202020204" pitchFamily="34" charset="0"/>
              <a:buChar char="•"/>
            </a:pPr>
            <a:r>
              <a:rPr lang="en-US" altLang="en-US" sz="2400" dirty="0">
                <a:solidFill>
                  <a:prstClr val="black"/>
                </a:solidFill>
                <a:latin typeface="Arial" panose="020B0604020202020204" pitchFamily="34" charset="0"/>
                <a:ea typeface="ＭＳ Ｐゴシック" charset="-128"/>
                <a:cs typeface="Arial" panose="020B0604020202020204" pitchFamily="34" charset="0"/>
              </a:rPr>
              <a:t>Incorporation of best practices in nuclear data funding</a:t>
            </a:r>
          </a:p>
          <a:p>
            <a:pPr marL="385763" lvl="0" indent="-385763">
              <a:lnSpc>
                <a:spcPct val="90000"/>
              </a:lnSpc>
              <a:spcBef>
                <a:spcPts val="1400"/>
              </a:spcBef>
              <a:buClr>
                <a:prstClr val="black"/>
              </a:buClr>
              <a:buSzPct val="90000"/>
              <a:buFont typeface="Century Gothic" panose="020B0502020202020204" pitchFamily="34" charset="0"/>
              <a:buChar char="•"/>
            </a:pPr>
            <a:r>
              <a:rPr lang="en-US" altLang="en-US" sz="2400" dirty="0">
                <a:solidFill>
                  <a:srgbClr val="C00000"/>
                </a:solidFill>
                <a:latin typeface="Arial" panose="020B0604020202020204" pitchFamily="34" charset="0"/>
                <a:ea typeface="ＭＳ Ｐゴシック" charset="-128"/>
                <a:cs typeface="Arial" panose="020B0604020202020204" pitchFamily="34" charset="0"/>
              </a:rPr>
              <a:t>Increased probability of mission impact</a:t>
            </a:r>
          </a:p>
        </p:txBody>
      </p:sp>
      <p:sp>
        <p:nvSpPr>
          <p:cNvPr id="8" name="Content Placeholder 1">
            <a:extLst>
              <a:ext uri="{FF2B5EF4-FFF2-40B4-BE49-F238E27FC236}">
                <a16:creationId xmlns:a16="http://schemas.microsoft.com/office/drawing/2014/main" id="{4DA145CF-896C-48E7-AE82-08DE0D1CCED2}"/>
              </a:ext>
            </a:extLst>
          </p:cNvPr>
          <p:cNvSpPr>
            <a:spLocks noGrp="1"/>
          </p:cNvSpPr>
          <p:nvPr>
            <p:ph idx="1"/>
          </p:nvPr>
        </p:nvSpPr>
        <p:spPr>
          <a:xfrm>
            <a:off x="334169" y="1300548"/>
            <a:ext cx="11523662" cy="4195763"/>
          </a:xfrm>
        </p:spPr>
        <p:txBody>
          <a:bodyPr>
            <a:normAutofit/>
          </a:bodyPr>
          <a:lstStyle/>
          <a:p>
            <a:r>
              <a:rPr lang="en-US" dirty="0"/>
              <a:t>Led by the Office of Science, Office of Nuclear Physics (Tim Hallman)</a:t>
            </a:r>
          </a:p>
          <a:p>
            <a:r>
              <a:rPr lang="en-US" dirty="0"/>
              <a:t>Goal is to meet twice a year</a:t>
            </a:r>
          </a:p>
          <a:p>
            <a:r>
              <a:rPr lang="en-US" dirty="0"/>
              <a:t>Annual nuclear data “</a:t>
            </a:r>
            <a:r>
              <a:rPr lang="en-US" dirty="0" err="1"/>
              <a:t>roadmapping</a:t>
            </a:r>
            <a:r>
              <a:rPr lang="en-US" dirty="0"/>
              <a:t>” workshops</a:t>
            </a:r>
          </a:p>
          <a:p>
            <a:r>
              <a:rPr lang="en-US" dirty="0"/>
              <a:t>Annual collaborative NDIWG FOA</a:t>
            </a:r>
          </a:p>
          <a:p>
            <a:endParaRPr lang="en-US" dirty="0"/>
          </a:p>
        </p:txBody>
      </p:sp>
    </p:spTree>
    <p:extLst>
      <p:ext uri="{BB962C8B-B14F-4D97-AF65-F5344CB8AC3E}">
        <p14:creationId xmlns:p14="http://schemas.microsoft.com/office/powerpoint/2010/main" val="79552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1FD2E22-5803-4308-A7CA-06203C1E84E5}"/>
              </a:ext>
            </a:extLst>
          </p:cNvPr>
          <p:cNvSpPr>
            <a:spLocks noGrp="1"/>
          </p:cNvSpPr>
          <p:nvPr>
            <p:ph type="title"/>
          </p:nvPr>
        </p:nvSpPr>
        <p:spPr>
          <a:xfrm>
            <a:off x="265911" y="243924"/>
            <a:ext cx="10914926" cy="507831"/>
          </a:xfrm>
        </p:spPr>
        <p:txBody>
          <a:bodyPr/>
          <a:lstStyle/>
          <a:p>
            <a:r>
              <a:rPr lang="en-US" dirty="0"/>
              <a:t>NDWG/NDIAWG  Participants</a:t>
            </a:r>
          </a:p>
        </p:txBody>
      </p:sp>
      <p:sp>
        <p:nvSpPr>
          <p:cNvPr id="4" name="Content Placeholder 1">
            <a:extLst>
              <a:ext uri="{FF2B5EF4-FFF2-40B4-BE49-F238E27FC236}">
                <a16:creationId xmlns:a16="http://schemas.microsoft.com/office/drawing/2014/main" id="{36C9EF72-AAA2-4F65-80D2-925C6B0B8CF2}"/>
              </a:ext>
            </a:extLst>
          </p:cNvPr>
          <p:cNvSpPr>
            <a:spLocks noGrp="1"/>
          </p:cNvSpPr>
          <p:nvPr>
            <p:ph idx="1"/>
          </p:nvPr>
        </p:nvSpPr>
        <p:spPr>
          <a:xfrm>
            <a:off x="265911" y="1003300"/>
            <a:ext cx="11523520" cy="5356860"/>
          </a:xfrm>
        </p:spPr>
        <p:txBody>
          <a:bodyPr>
            <a:normAutofit fontScale="85000" lnSpcReduction="20000"/>
          </a:bodyPr>
          <a:lstStyle/>
          <a:p>
            <a:r>
              <a:rPr lang="en-US" dirty="0">
                <a:latin typeface="+mn-lt"/>
              </a:rPr>
              <a:t>Office of Nuclear Physics</a:t>
            </a:r>
          </a:p>
          <a:p>
            <a:pPr lvl="1"/>
            <a:r>
              <a:rPr lang="en-US" dirty="0">
                <a:latin typeface="+mn-lt"/>
              </a:rPr>
              <a:t>US Nuclear Data Program</a:t>
            </a:r>
          </a:p>
          <a:p>
            <a:r>
              <a:rPr lang="en-US" dirty="0">
                <a:latin typeface="+mn-lt"/>
              </a:rPr>
              <a:t>Isotope Program</a:t>
            </a:r>
          </a:p>
          <a:p>
            <a:r>
              <a:rPr lang="en-US" dirty="0">
                <a:latin typeface="+mn-lt"/>
              </a:rPr>
              <a:t>NNSA/Defense Programs (NA-113,NA-114)</a:t>
            </a:r>
          </a:p>
          <a:p>
            <a:r>
              <a:rPr lang="en-US" dirty="0">
                <a:latin typeface="+mn-lt"/>
              </a:rPr>
              <a:t>NNSA/DNN R&amp;D (NA-221,NA-222)</a:t>
            </a:r>
          </a:p>
          <a:p>
            <a:r>
              <a:rPr lang="en-US" dirty="0">
                <a:latin typeface="+mn-lt"/>
              </a:rPr>
              <a:t>NNSA/Safeguards and Security (NA-24)</a:t>
            </a:r>
          </a:p>
          <a:p>
            <a:r>
              <a:rPr lang="en-US" dirty="0">
                <a:latin typeface="+mn-lt"/>
              </a:rPr>
              <a:t>NNSA/Naval Reactors (NA-30)</a:t>
            </a:r>
          </a:p>
          <a:p>
            <a:r>
              <a:rPr lang="en-US" dirty="0">
                <a:latin typeface="+mn-lt"/>
              </a:rPr>
              <a:t>NNSA/Nuclear Criticality and Safety Program (NA-511)</a:t>
            </a:r>
          </a:p>
          <a:p>
            <a:r>
              <a:rPr lang="en-US" dirty="0">
                <a:latin typeface="+mn-lt"/>
              </a:rPr>
              <a:t>Office of Nuclear Energy</a:t>
            </a:r>
          </a:p>
          <a:p>
            <a:r>
              <a:rPr lang="en-US" dirty="0">
                <a:latin typeface="+mn-lt"/>
              </a:rPr>
              <a:t>Nuclear Regulatory Commission (NRC)</a:t>
            </a:r>
          </a:p>
          <a:p>
            <a:r>
              <a:rPr lang="en-US" dirty="0">
                <a:latin typeface="+mn-lt"/>
              </a:rPr>
              <a:t>Department of Homeland Security (DHS)</a:t>
            </a:r>
          </a:p>
          <a:p>
            <a:r>
              <a:rPr lang="en-US" dirty="0">
                <a:latin typeface="+mn-lt"/>
              </a:rPr>
              <a:t>Defense Threat Reduction Agency (DTRA)</a:t>
            </a:r>
          </a:p>
          <a:p>
            <a:r>
              <a:rPr lang="en-US" dirty="0">
                <a:latin typeface="+mn-lt"/>
              </a:rPr>
              <a:t>Air Force Technical Applications Center (AFTAC)</a:t>
            </a:r>
          </a:p>
          <a:p>
            <a:r>
              <a:rPr lang="en-US" dirty="0">
                <a:latin typeface="+mn-lt"/>
              </a:rPr>
              <a:t>National Institute of Standards and Technology (NIST)</a:t>
            </a:r>
          </a:p>
          <a:p>
            <a:endParaRPr lang="en-US" dirty="0">
              <a:latin typeface="+mn-lt"/>
            </a:endParaRPr>
          </a:p>
          <a:p>
            <a:endParaRPr lang="en-US" dirty="0">
              <a:latin typeface="+mn-lt"/>
            </a:endParaRPr>
          </a:p>
          <a:p>
            <a:endParaRPr lang="en-US" dirty="0">
              <a:latin typeface="+mn-lt"/>
            </a:endParaRPr>
          </a:p>
          <a:p>
            <a:pPr lvl="1"/>
            <a:endParaRPr lang="en-US" dirty="0">
              <a:latin typeface="+mn-lt"/>
            </a:endParaRPr>
          </a:p>
          <a:p>
            <a:pPr lvl="1"/>
            <a:endParaRPr lang="en-US" dirty="0">
              <a:latin typeface="+mn-lt"/>
            </a:endParaRPr>
          </a:p>
        </p:txBody>
      </p:sp>
    </p:spTree>
    <p:extLst>
      <p:ext uri="{BB962C8B-B14F-4D97-AF65-F5344CB8AC3E}">
        <p14:creationId xmlns:p14="http://schemas.microsoft.com/office/powerpoint/2010/main" val="97273431"/>
      </p:ext>
    </p:extLst>
  </p:cSld>
  <p:clrMapOvr>
    <a:masterClrMapping/>
  </p:clrMapOvr>
  <mc:AlternateContent xmlns:mc="http://schemas.openxmlformats.org/markup-compatibility/2006" xmlns:p14="http://schemas.microsoft.com/office/powerpoint/2010/main">
    <mc:Choice Requires="p14">
      <p:transition spd="slow" p14:dur="2000" advTm="70012"/>
    </mc:Choice>
    <mc:Fallback xmlns="">
      <p:transition spd="slow" advTm="700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224" y="1149292"/>
            <a:ext cx="11523520" cy="4554883"/>
          </a:xfrm>
        </p:spPr>
        <p:txBody>
          <a:bodyPr>
            <a:normAutofit/>
          </a:bodyPr>
          <a:lstStyle/>
          <a:p>
            <a:r>
              <a:rPr lang="en-US" dirty="0"/>
              <a:t>Most nuclear data users do not have a background in nuclear data</a:t>
            </a:r>
          </a:p>
          <a:p>
            <a:pPr lvl="1"/>
            <a:r>
              <a:rPr lang="en-US" dirty="0"/>
              <a:t>They do not realize the uncertainties can be quite large.</a:t>
            </a:r>
          </a:p>
          <a:p>
            <a:r>
              <a:rPr lang="en-US" dirty="0"/>
              <a:t>Many  program managers have no background in nuclear data</a:t>
            </a:r>
          </a:p>
          <a:p>
            <a:r>
              <a:rPr lang="en-US" dirty="0"/>
              <a:t>Many nuclear data “needs” documents are written, but programs often do not know where to begin to meet those needs.</a:t>
            </a:r>
          </a:p>
          <a:p>
            <a:r>
              <a:rPr lang="en-US" dirty="0"/>
              <a:t>The scope of nuclear data is large and no one program can resolve all issues.</a:t>
            </a:r>
          </a:p>
          <a:p>
            <a:r>
              <a:rPr lang="en-US" dirty="0"/>
              <a:t>There are many opportunities to collaborate on cross-cutting nuclear data needs.</a:t>
            </a:r>
          </a:p>
          <a:p>
            <a:r>
              <a:rPr lang="en-US" dirty="0"/>
              <a:t>Nuclear data producers can benefit in understanding user needs.</a:t>
            </a:r>
          </a:p>
          <a:p>
            <a:endParaRPr lang="en-US" dirty="0"/>
          </a:p>
        </p:txBody>
      </p:sp>
      <p:sp>
        <p:nvSpPr>
          <p:cNvPr id="3" name="Slide Number Placeholder 2"/>
          <p:cNvSpPr>
            <a:spLocks noGrp="1"/>
          </p:cNvSpPr>
          <p:nvPr>
            <p:ph type="sldNum" sz="quarter" idx="12"/>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17629C-ECC2-416D-B398-D8AE1840B516}" type="slidenum">
              <a:rPr lang="en-US" smtClean="0"/>
              <a:pPr/>
              <a:t>9</a:t>
            </a:fld>
            <a:endParaRPr lang="en-US"/>
          </a:p>
        </p:txBody>
      </p:sp>
      <p:sp>
        <p:nvSpPr>
          <p:cNvPr id="4" name="Title 3"/>
          <p:cNvSpPr>
            <a:spLocks noGrp="1"/>
          </p:cNvSpPr>
          <p:nvPr>
            <p:ph type="title"/>
          </p:nvPr>
        </p:nvSpPr>
        <p:spPr/>
        <p:txBody>
          <a:bodyPr>
            <a:normAutofit/>
          </a:bodyPr>
          <a:lstStyle/>
          <a:p>
            <a:r>
              <a:rPr lang="en-US" dirty="0"/>
              <a:t>Why is communication so important?</a:t>
            </a:r>
          </a:p>
        </p:txBody>
      </p:sp>
    </p:spTree>
    <p:extLst>
      <p:ext uri="{BB962C8B-B14F-4D97-AF65-F5344CB8AC3E}">
        <p14:creationId xmlns:p14="http://schemas.microsoft.com/office/powerpoint/2010/main" val="2280995329"/>
      </p:ext>
    </p:extLst>
  </p:cSld>
  <p:clrMapOvr>
    <a:masterClrMapping/>
  </p:clrMapOvr>
  <mc:AlternateContent xmlns:mc="http://schemas.openxmlformats.org/markup-compatibility/2006" xmlns:p14="http://schemas.microsoft.com/office/powerpoint/2010/main">
    <mc:Choice Requires="p14">
      <p:transition spd="slow" p14:dur="2000" advTm="9953"/>
    </mc:Choice>
    <mc:Fallback xmlns="">
      <p:transition spd="slow" advTm="9953"/>
    </mc:Fallback>
  </mc:AlternateContent>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6B0504-AE38-4B68-B5E7-89AA94502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BA20C22-D077-412B-81BA-8B2541026FA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14FB6BD-000C-41AF-9DE8-4264F777F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1577</Words>
  <Application>Microsoft Office PowerPoint</Application>
  <PresentationFormat>Widescreen</PresentationFormat>
  <Paragraphs>229</Paragraphs>
  <Slides>19</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Arial</vt:lpstr>
      <vt:lpstr>Arial Black</vt:lpstr>
      <vt:lpstr>Calibri</vt:lpstr>
      <vt:lpstr>Century Gothic</vt:lpstr>
      <vt:lpstr>Georgia</vt:lpstr>
      <vt:lpstr>Helvetica Light</vt:lpstr>
      <vt:lpstr>Impact</vt:lpstr>
      <vt:lpstr>Lucida Grande</vt:lpstr>
      <vt:lpstr>Times New Roman</vt:lpstr>
      <vt:lpstr>Wingdings</vt:lpstr>
      <vt:lpstr>ORNL</vt:lpstr>
      <vt:lpstr>Custom Design</vt:lpstr>
      <vt:lpstr>WANDA2020</vt:lpstr>
      <vt:lpstr>Welcome to Workshop for Applied Nuclear Data Activities 2020 </vt:lpstr>
      <vt:lpstr>Welcome to Workshop for Applied Nuclear Data Activities 2020 </vt:lpstr>
      <vt:lpstr>The Need for a New Emphasis on Quality Nuclear Data</vt:lpstr>
      <vt:lpstr>PowerPoint Presentation</vt:lpstr>
      <vt:lpstr>The Nuclear Data Working group (NDWG)</vt:lpstr>
      <vt:lpstr>Nuclear Data Interagency Working Group (NDIWG) </vt:lpstr>
      <vt:lpstr>NDWG/NDIAWG  Participants</vt:lpstr>
      <vt:lpstr>Why is communication so important?</vt:lpstr>
      <vt:lpstr>Communication Facilitated by Nuclear Data Workshops</vt:lpstr>
      <vt:lpstr>NDNCA Whitepaper: Compilation of Workshop  Results and Needs from Current Literature</vt:lpstr>
      <vt:lpstr>NDWG: 5-year plan to address high priority cross-cutting  nuclear data needs</vt:lpstr>
      <vt:lpstr>Nuclear Data Roadmapping and Enhancement Workshop (NDREW)</vt:lpstr>
      <vt:lpstr>Workshop for Applied Nuclear Data Activities </vt:lpstr>
      <vt:lpstr>Breakout Session Goals</vt:lpstr>
      <vt:lpstr>Charge to Session Participants </vt:lpstr>
      <vt:lpstr>Thank You!</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2018-07-12T19:30:01Z</dcterms:created>
  <dcterms:modified xsi:type="dcterms:W3CDTF">2020-03-03T01:34:21Z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