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635" r:id="rId2"/>
    <p:sldId id="296" r:id="rId3"/>
    <p:sldId id="708" r:id="rId4"/>
    <p:sldId id="446" r:id="rId5"/>
    <p:sldId id="717" r:id="rId6"/>
    <p:sldId id="719" r:id="rId7"/>
    <p:sldId id="720" r:id="rId8"/>
    <p:sldId id="718" r:id="rId9"/>
    <p:sldId id="464" r:id="rId10"/>
    <p:sldId id="716" r:id="rId11"/>
    <p:sldId id="661" r:id="rId12"/>
    <p:sldId id="714" r:id="rId13"/>
    <p:sldId id="712" r:id="rId14"/>
    <p:sldId id="715" r:id="rId15"/>
    <p:sldId id="670" r:id="rId16"/>
    <p:sldId id="710" r:id="rId17"/>
    <p:sldId id="668" r:id="rId18"/>
    <p:sldId id="486" r:id="rId19"/>
    <p:sldId id="72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510000"/>
    <a:srgbClr val="5F697D"/>
    <a:srgbClr val="0700FF"/>
    <a:srgbClr val="1F45F6"/>
    <a:srgbClr val="848484"/>
    <a:srgbClr val="7F7F7F"/>
    <a:srgbClr val="C6C6C6"/>
    <a:srgbClr val="9B4CF5"/>
    <a:srgbClr val="1E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9"/>
    <p:restoredTop sz="89892"/>
  </p:normalViewPr>
  <p:slideViewPr>
    <p:cSldViewPr snapToGrid="0" snapToObjects="1">
      <p:cViewPr>
        <p:scale>
          <a:sx n="96" d="100"/>
          <a:sy n="96" d="100"/>
        </p:scale>
        <p:origin x="776" y="176"/>
      </p:cViewPr>
      <p:guideLst>
        <p:guide orient="horz" pos="2160"/>
        <p:guide pos="2880"/>
      </p:guideLst>
    </p:cSldViewPr>
  </p:slideViewPr>
  <p:outlineViewPr>
    <p:cViewPr>
      <p:scale>
        <a:sx n="33" d="100"/>
        <a:sy n="33" d="100"/>
      </p:scale>
      <p:origin x="0" y="-1752"/>
    </p:cViewPr>
  </p:outlineViewPr>
  <p:notesTextViewPr>
    <p:cViewPr>
      <p:scale>
        <a:sx n="110" d="100"/>
        <a:sy n="110" d="100"/>
      </p:scale>
      <p:origin x="0" y="0"/>
    </p:cViewPr>
  </p:notesTextViewPr>
  <p:sorterViewPr>
    <p:cViewPr varScale="1">
      <p:scale>
        <a:sx n="1" d="1"/>
        <a:sy n="1" d="1"/>
      </p:scale>
      <p:origin x="0" y="0"/>
    </p:cViewPr>
  </p:sorterViewPr>
  <p:notesViewPr>
    <p:cSldViewPr snapToGrid="0" snapToObjects="1">
      <p:cViewPr varScale="1">
        <p:scale>
          <a:sx n="62" d="100"/>
          <a:sy n="62" d="100"/>
        </p:scale>
        <p:origin x="301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7843E-5846-634D-BE82-29DB6492E927}" type="datetimeFigureOut">
              <a:rPr lang="en-US" smtClean="0"/>
              <a:t>2/28/20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D29B5-A7BA-884E-BD13-B6F37FBFF9E7}" type="slidenum">
              <a:rPr lang="en-US" smtClean="0"/>
              <a:t>‹#›</a:t>
            </a:fld>
            <a:endParaRPr lang="en-US" dirty="0"/>
          </a:p>
        </p:txBody>
      </p:sp>
    </p:spTree>
    <p:extLst>
      <p:ext uri="{BB962C8B-B14F-4D97-AF65-F5344CB8AC3E}">
        <p14:creationId xmlns:p14="http://schemas.microsoft.com/office/powerpoint/2010/main" val="136164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spcBef>
                <a:spcPct val="20000"/>
              </a:spcBef>
              <a:buFont typeface="Arial"/>
              <a:buChar char="•"/>
            </a:pPr>
            <a:endParaRPr lang="en-US" sz="2000" dirty="0">
              <a:solidFill>
                <a:srgbClr val="2D637F"/>
              </a:solidFill>
              <a:latin typeface="Lucida Grande"/>
              <a:cs typeface="Lucida Grande"/>
            </a:endParaRPr>
          </a:p>
        </p:txBody>
      </p:sp>
      <p:sp>
        <p:nvSpPr>
          <p:cNvPr id="4" name="Slide Number Placeholder 3"/>
          <p:cNvSpPr>
            <a:spLocks noGrp="1"/>
          </p:cNvSpPr>
          <p:nvPr>
            <p:ph type="sldNum" sz="quarter" idx="10"/>
          </p:nvPr>
        </p:nvSpPr>
        <p:spPr/>
        <p:txBody>
          <a:bodyPr/>
          <a:lstStyle/>
          <a:p>
            <a:fld id="{84B7DBC5-2A13-CA47-B9EE-6017A92B6B18}" type="slidenum">
              <a:rPr lang="en-US" smtClean="0"/>
              <a:pPr/>
              <a:t>1</a:t>
            </a:fld>
            <a:endParaRPr lang="en-US" dirty="0"/>
          </a:p>
        </p:txBody>
      </p:sp>
    </p:spTree>
    <p:extLst>
      <p:ext uri="{BB962C8B-B14F-4D97-AF65-F5344CB8AC3E}">
        <p14:creationId xmlns:p14="http://schemas.microsoft.com/office/powerpoint/2010/main" val="1888335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696913"/>
            <a:ext cx="4649788" cy="3487737"/>
          </a:xfrm>
        </p:spPr>
      </p:sp>
      <p:sp>
        <p:nvSpPr>
          <p:cNvPr id="3" name="Notes Placeholder 2"/>
          <p:cNvSpPr>
            <a:spLocks noGrp="1"/>
          </p:cNvSpPr>
          <p:nvPr>
            <p:ph type="body" idx="1"/>
          </p:nvPr>
        </p:nvSpPr>
        <p:spPr/>
        <p:txBody>
          <a:bodyPr/>
          <a:lstStyle/>
          <a:p>
            <a:r>
              <a:rPr lang="en-US" dirty="0"/>
              <a:t>Next up: protons on antimony and lead.  </a:t>
            </a:r>
          </a:p>
        </p:txBody>
      </p:sp>
      <p:sp>
        <p:nvSpPr>
          <p:cNvPr id="4" name="Slide Number Placeholder 3"/>
          <p:cNvSpPr>
            <a:spLocks noGrp="1"/>
          </p:cNvSpPr>
          <p:nvPr>
            <p:ph type="sldNum" sz="quarter" idx="10"/>
          </p:nvPr>
        </p:nvSpPr>
        <p:spPr/>
        <p:txBody>
          <a:bodyPr/>
          <a:lstStyle/>
          <a:p>
            <a:fld id="{A0BD29B5-A7BA-884E-BD13-B6F37FBFF9E7}" type="slidenum">
              <a:rPr lang="en-US" smtClean="0"/>
              <a:t>15</a:t>
            </a:fld>
            <a:endParaRPr lang="en-US" dirty="0"/>
          </a:p>
        </p:txBody>
      </p:sp>
    </p:spTree>
    <p:extLst>
      <p:ext uri="{BB962C8B-B14F-4D97-AF65-F5344CB8AC3E}">
        <p14:creationId xmlns:p14="http://schemas.microsoft.com/office/powerpoint/2010/main" val="1557200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29cc263b5_0_68:notes"/>
          <p:cNvSpPr txBox="1">
            <a:spLocks noGrp="1"/>
          </p:cNvSpPr>
          <p:nvPr>
            <p:ph type="body" idx="1"/>
          </p:nvPr>
        </p:nvSpPr>
        <p:spPr>
          <a:xfrm>
            <a:off x="914400" y="4414837"/>
            <a:ext cx="5029200" cy="4184700"/>
          </a:xfrm>
          <a:prstGeom prst="rect">
            <a:avLst/>
          </a:prstGeom>
        </p:spPr>
        <p:txBody>
          <a:bodyPr spcFirstLastPara="1" wrap="square" lIns="93075" tIns="46550" rIns="93075" bIns="46550" anchor="t" anchorCtr="0">
            <a:noAutofit/>
          </a:bodyPr>
          <a:lstStyle/>
          <a:p>
            <a:pPr marL="0" lvl="0" indent="0" algn="l" rtl="0">
              <a:spcBef>
                <a:spcPts val="0"/>
              </a:spcBef>
              <a:spcAft>
                <a:spcPts val="0"/>
              </a:spcAft>
              <a:buNone/>
            </a:pPr>
            <a:r>
              <a:rPr lang="en-US" dirty="0"/>
              <a:t>All of these young people will tell you that their Ph.D. is in nuclear data for applications!</a:t>
            </a:r>
            <a:endParaRPr dirty="0"/>
          </a:p>
        </p:txBody>
      </p:sp>
      <p:sp>
        <p:nvSpPr>
          <p:cNvPr id="165" name="Google Shape;165;g629cc263b5_0_68:notes"/>
          <p:cNvSpPr>
            <a:spLocks noGrp="1" noRot="1" noChangeAspect="1"/>
          </p:cNvSpPr>
          <p:nvPr>
            <p:ph type="sldImg" idx="2"/>
          </p:nvPr>
        </p:nvSpPr>
        <p:spPr>
          <a:xfrm>
            <a:off x="1114425" y="696913"/>
            <a:ext cx="4649788" cy="34877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412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19</a:t>
            </a:fld>
            <a:endParaRPr lang="en-US" dirty="0"/>
          </a:p>
        </p:txBody>
      </p:sp>
    </p:spTree>
    <p:extLst>
      <p:ext uri="{BB962C8B-B14F-4D97-AF65-F5344CB8AC3E}">
        <p14:creationId xmlns:p14="http://schemas.microsoft.com/office/powerpoint/2010/main" val="340837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the technical co-chair</a:t>
            </a:r>
          </a:p>
        </p:txBody>
      </p:sp>
      <p:sp>
        <p:nvSpPr>
          <p:cNvPr id="4" name="Slide Number Placeholder 3"/>
          <p:cNvSpPr>
            <a:spLocks noGrp="1"/>
          </p:cNvSpPr>
          <p:nvPr>
            <p:ph type="sldNum" sz="quarter" idx="10"/>
          </p:nvPr>
        </p:nvSpPr>
        <p:spPr/>
        <p:txBody>
          <a:bodyPr/>
          <a:lstStyle/>
          <a:p>
            <a:fld id="{A0BD29B5-A7BA-884E-BD13-B6F37FBFF9E7}" type="slidenum">
              <a:rPr lang="en-US" smtClean="0"/>
              <a:t>2</a:t>
            </a:fld>
            <a:endParaRPr lang="en-US" dirty="0"/>
          </a:p>
        </p:txBody>
      </p:sp>
    </p:spTree>
    <p:extLst>
      <p:ext uri="{BB962C8B-B14F-4D97-AF65-F5344CB8AC3E}">
        <p14:creationId xmlns:p14="http://schemas.microsoft.com/office/powerpoint/2010/main" val="117924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your handout</a:t>
            </a:r>
          </a:p>
        </p:txBody>
      </p:sp>
      <p:sp>
        <p:nvSpPr>
          <p:cNvPr id="4" name="Slide Number Placeholder 3"/>
          <p:cNvSpPr>
            <a:spLocks noGrp="1"/>
          </p:cNvSpPr>
          <p:nvPr>
            <p:ph type="sldNum" sz="quarter" idx="10"/>
          </p:nvPr>
        </p:nvSpPr>
        <p:spPr/>
        <p:txBody>
          <a:bodyPr/>
          <a:lstStyle/>
          <a:p>
            <a:fld id="{A0BD29B5-A7BA-884E-BD13-B6F37FBFF9E7}" type="slidenum">
              <a:rPr lang="en-US" smtClean="0"/>
              <a:t>4</a:t>
            </a:fld>
            <a:endParaRPr lang="en-US" dirty="0"/>
          </a:p>
        </p:txBody>
      </p:sp>
    </p:spTree>
    <p:extLst>
      <p:ext uri="{BB962C8B-B14F-4D97-AF65-F5344CB8AC3E}">
        <p14:creationId xmlns:p14="http://schemas.microsoft.com/office/powerpoint/2010/main" val="414539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your handout</a:t>
            </a:r>
          </a:p>
        </p:txBody>
      </p:sp>
      <p:sp>
        <p:nvSpPr>
          <p:cNvPr id="4" name="Slide Number Placeholder 3"/>
          <p:cNvSpPr>
            <a:spLocks noGrp="1"/>
          </p:cNvSpPr>
          <p:nvPr>
            <p:ph type="sldNum" sz="quarter" idx="10"/>
          </p:nvPr>
        </p:nvSpPr>
        <p:spPr/>
        <p:txBody>
          <a:bodyPr/>
          <a:lstStyle/>
          <a:p>
            <a:fld id="{A0BD29B5-A7BA-884E-BD13-B6F37FBFF9E7}" type="slidenum">
              <a:rPr lang="en-US" smtClean="0"/>
              <a:t>5</a:t>
            </a:fld>
            <a:endParaRPr lang="en-US" dirty="0"/>
          </a:p>
        </p:txBody>
      </p:sp>
    </p:spTree>
    <p:extLst>
      <p:ext uri="{BB962C8B-B14F-4D97-AF65-F5344CB8AC3E}">
        <p14:creationId xmlns:p14="http://schemas.microsoft.com/office/powerpoint/2010/main" val="37752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a:t>
            </a:r>
            <a:r>
              <a:rPr lang="en-US" baseline="0" dirty="0"/>
              <a:t> on the last sentence</a:t>
            </a:r>
            <a:endParaRPr lang="en-US" dirty="0"/>
          </a:p>
        </p:txBody>
      </p:sp>
      <p:sp>
        <p:nvSpPr>
          <p:cNvPr id="4" name="Slide Number Placeholder 3"/>
          <p:cNvSpPr>
            <a:spLocks noGrp="1"/>
          </p:cNvSpPr>
          <p:nvPr>
            <p:ph type="sldNum" sz="quarter" idx="10"/>
          </p:nvPr>
        </p:nvSpPr>
        <p:spPr/>
        <p:txBody>
          <a:bodyPr/>
          <a:lstStyle/>
          <a:p>
            <a:fld id="{A0BD29B5-A7BA-884E-BD13-B6F37FBFF9E7}" type="slidenum">
              <a:rPr lang="en-US" smtClean="0"/>
              <a:t>9</a:t>
            </a:fld>
            <a:endParaRPr lang="en-US" dirty="0"/>
          </a:p>
        </p:txBody>
      </p:sp>
    </p:spTree>
    <p:extLst>
      <p:ext uri="{BB962C8B-B14F-4D97-AF65-F5344CB8AC3E}">
        <p14:creationId xmlns:p14="http://schemas.microsoft.com/office/powerpoint/2010/main" val="3547846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D29B5-A7BA-884E-BD13-B6F37FBFF9E7}" type="slidenum">
              <a:rPr lang="en-US" smtClean="0"/>
              <a:t>11</a:t>
            </a:fld>
            <a:endParaRPr lang="en-US" dirty="0"/>
          </a:p>
        </p:txBody>
      </p:sp>
    </p:spTree>
    <p:extLst>
      <p:ext uri="{BB962C8B-B14F-4D97-AF65-F5344CB8AC3E}">
        <p14:creationId xmlns:p14="http://schemas.microsoft.com/office/powerpoint/2010/main" val="288500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step 7 – Sorry Jeremy!</a:t>
            </a:r>
          </a:p>
        </p:txBody>
      </p:sp>
      <p:sp>
        <p:nvSpPr>
          <p:cNvPr id="4" name="Slide Number Placeholder 3"/>
          <p:cNvSpPr>
            <a:spLocks noGrp="1"/>
          </p:cNvSpPr>
          <p:nvPr>
            <p:ph type="sldNum" sz="quarter" idx="5"/>
          </p:nvPr>
        </p:nvSpPr>
        <p:spPr/>
        <p:txBody>
          <a:bodyPr/>
          <a:lstStyle/>
          <a:p>
            <a:fld id="{A0BD29B5-A7BA-884E-BD13-B6F37FBFF9E7}" type="slidenum">
              <a:rPr lang="en-US" smtClean="0"/>
              <a:t>12</a:t>
            </a:fld>
            <a:endParaRPr lang="en-US" dirty="0"/>
          </a:p>
        </p:txBody>
      </p:sp>
    </p:spTree>
    <p:extLst>
      <p:ext uri="{BB962C8B-B14F-4D97-AF65-F5344CB8AC3E}">
        <p14:creationId xmlns:p14="http://schemas.microsoft.com/office/powerpoint/2010/main" val="215614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13</a:t>
            </a:fld>
            <a:endParaRPr lang="en-US" dirty="0"/>
          </a:p>
        </p:txBody>
      </p:sp>
    </p:spTree>
    <p:extLst>
      <p:ext uri="{BB962C8B-B14F-4D97-AF65-F5344CB8AC3E}">
        <p14:creationId xmlns:p14="http://schemas.microsoft.com/office/powerpoint/2010/main" val="1752756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BD29B5-A7BA-884E-BD13-B6F37FBFF9E7}" type="slidenum">
              <a:rPr lang="en-US" smtClean="0"/>
              <a:t>14</a:t>
            </a:fld>
            <a:endParaRPr lang="en-US" dirty="0"/>
          </a:p>
        </p:txBody>
      </p:sp>
    </p:spTree>
    <p:extLst>
      <p:ext uri="{BB962C8B-B14F-4D97-AF65-F5344CB8AC3E}">
        <p14:creationId xmlns:p14="http://schemas.microsoft.com/office/powerpoint/2010/main" val="817372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 y="3"/>
            <a:ext cx="9143999" cy="705554"/>
          </a:xfrm>
          <a:solidFill>
            <a:srgbClr val="1F497D"/>
          </a:solidFill>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4931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3400" y="1371600"/>
            <a:ext cx="8077200" cy="472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38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24333"/>
            <a:ext cx="6813884" cy="1639468"/>
          </a:xfrm>
          <a:prstGeom prst="rect">
            <a:avLst/>
          </a:prstGeom>
        </p:spPr>
        <p:txBody>
          <a:bodyPr>
            <a:noAutofit/>
          </a:bodyPr>
          <a:lstStyle>
            <a:lvl1pPr algn="l">
              <a:defRPr sz="3750">
                <a:solidFill>
                  <a:srgbClr val="E09E19"/>
                </a:solidFill>
              </a:defRPr>
            </a:lvl1pPr>
          </a:lstStyle>
          <a:p>
            <a:r>
              <a:rPr lang="en-US" dirty="0"/>
              <a:t>Click to edit Master title style</a:t>
            </a:r>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rgbClr val="2D637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7448061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02CE-9829-8140-9E85-9BDA313AE884}"/>
              </a:ext>
            </a:extLst>
          </p:cNvPr>
          <p:cNvSpPr>
            <a:spLocks noGrp="1"/>
          </p:cNvSpPr>
          <p:nvPr>
            <p:ph type="title"/>
          </p:nvPr>
        </p:nvSpPr>
        <p:spPr>
          <a:xfrm>
            <a:off x="5" y="2"/>
            <a:ext cx="9143999" cy="836613"/>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35416354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 y="2"/>
            <a:ext cx="9143999" cy="836613"/>
          </a:xfrm>
          <a:prstGeom prst="rect">
            <a:avLst/>
          </a:prstGeom>
          <a:solidFill>
            <a:srgbClr val="1F497D"/>
          </a:solidFill>
          <a:ln w="9525">
            <a:solidFill>
              <a:srgbClr val="1F497D"/>
            </a:solidFill>
            <a:miter lim="800000"/>
            <a:headEnd/>
            <a:tailEnd/>
          </a:ln>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7" name="TextBox 11"/>
          <p:cNvSpPr txBox="1">
            <a:spLocks noChangeArrowheads="1"/>
          </p:cNvSpPr>
          <p:nvPr/>
        </p:nvSpPr>
        <p:spPr bwMode="auto">
          <a:xfrm>
            <a:off x="4386263" y="6581776"/>
            <a:ext cx="377016" cy="276995"/>
          </a:xfrm>
          <a:prstGeom prst="rect">
            <a:avLst/>
          </a:prstGeom>
          <a:noFill/>
          <a:ln>
            <a:noFill/>
          </a:ln>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082" eaLnBrk="1" fontAlgn="base" hangingPunct="1">
              <a:spcBef>
                <a:spcPct val="0"/>
              </a:spcBef>
              <a:spcAft>
                <a:spcPct val="0"/>
              </a:spcAft>
              <a:defRPr/>
            </a:pPr>
            <a:fld id="{62B45342-D41F-3246-BC88-9305F376649F}" type="slidenum">
              <a:rPr lang="en-US" sz="1200" smtClean="0">
                <a:solidFill>
                  <a:srgbClr val="FFFFFF"/>
                </a:solidFill>
              </a:rPr>
              <a:pPr defTabSz="457082" eaLnBrk="1" fontAlgn="base" hangingPunct="1">
                <a:spcBef>
                  <a:spcPct val="0"/>
                </a:spcBef>
                <a:spcAft>
                  <a:spcPct val="0"/>
                </a:spcAft>
                <a:defRPr/>
              </a:pPr>
              <a:t>‹#›</a:t>
            </a:fld>
            <a:endParaRPr lang="en-US" sz="1200" dirty="0">
              <a:solidFill>
                <a:srgbClr val="FFFFFF"/>
              </a:solidFill>
            </a:endParaRPr>
          </a:p>
        </p:txBody>
      </p:sp>
      <p:sp>
        <p:nvSpPr>
          <p:cNvPr id="8" name="Rectangle 7"/>
          <p:cNvSpPr/>
          <p:nvPr/>
        </p:nvSpPr>
        <p:spPr>
          <a:xfrm>
            <a:off x="0" y="6400800"/>
            <a:ext cx="9144000" cy="457200"/>
          </a:xfrm>
          <a:prstGeom prst="rect">
            <a:avLst/>
          </a:prstGeom>
          <a:solidFill>
            <a:srgbClr val="1F497D"/>
          </a:solidFill>
          <a:ln>
            <a:solidFill>
              <a:srgbClr val="4D72A9"/>
            </a:solid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fontAlgn="base">
              <a:spcBef>
                <a:spcPct val="0"/>
              </a:spcBef>
              <a:spcAft>
                <a:spcPct val="0"/>
              </a:spcAft>
              <a:defRPr/>
            </a:pPr>
            <a:endParaRPr lang="en-US" dirty="0">
              <a:solidFill>
                <a:srgbClr val="FFFFFF"/>
              </a:solidFill>
              <a:latin typeface="Arial" charset="0"/>
              <a:ea typeface="ＭＳ Ｐゴシック" charset="0"/>
              <a:cs typeface="Times New Roman" panose="02020603050405020304" pitchFamily="18" charset="0"/>
            </a:endParaRPr>
          </a:p>
          <a:p>
            <a:pPr algn="ctr" defTabSz="457082" fontAlgn="base">
              <a:spcBef>
                <a:spcPct val="0"/>
              </a:spcBef>
              <a:spcAft>
                <a:spcPct val="0"/>
              </a:spcAft>
              <a:defRPr/>
            </a:pPr>
            <a:endParaRPr lang="en-US" dirty="0">
              <a:solidFill>
                <a:srgbClr val="FFFFFF"/>
              </a:solidFill>
              <a:latin typeface="Arial" charset="0"/>
              <a:ea typeface="ＭＳ Ｐゴシック" charset="0"/>
              <a:cs typeface="Times New Roman" panose="02020603050405020304" pitchFamily="18" charset="0"/>
            </a:endParaRPr>
          </a:p>
        </p:txBody>
      </p:sp>
      <p:sp>
        <p:nvSpPr>
          <p:cNvPr id="9" name="TextBox 9"/>
          <p:cNvSpPr txBox="1">
            <a:spLocks noChangeArrowheads="1"/>
          </p:cNvSpPr>
          <p:nvPr/>
        </p:nvSpPr>
        <p:spPr bwMode="auto">
          <a:xfrm>
            <a:off x="8725065" y="6486536"/>
            <a:ext cx="367383" cy="246199"/>
          </a:xfrm>
          <a:prstGeom prst="rect">
            <a:avLst/>
          </a:prstGeom>
          <a:noFill/>
          <a:ln>
            <a:noFill/>
          </a:ln>
        </p:spPr>
        <p:txBody>
          <a:bodyPr wrap="squar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082" eaLnBrk="1" fontAlgn="base" hangingPunct="1">
              <a:spcBef>
                <a:spcPct val="0"/>
              </a:spcBef>
              <a:spcAft>
                <a:spcPct val="0"/>
              </a:spcAft>
              <a:defRPr/>
            </a:pPr>
            <a:fld id="{AF46901F-252C-D946-B4FD-40072B8BE34D}" type="slidenum">
              <a:rPr lang="en-US" sz="1000" smtClean="0">
                <a:solidFill>
                  <a:srgbClr val="FFFFFF"/>
                </a:solidFill>
                <a:latin typeface="Helvetica Light"/>
              </a:rPr>
              <a:pPr algn="ctr" defTabSz="457082" eaLnBrk="1" fontAlgn="base" hangingPunct="1">
                <a:spcBef>
                  <a:spcPct val="0"/>
                </a:spcBef>
                <a:spcAft>
                  <a:spcPct val="0"/>
                </a:spcAft>
                <a:defRPr/>
              </a:pPr>
              <a:t>‹#›</a:t>
            </a:fld>
            <a:endParaRPr lang="en-US" sz="1000" dirty="0">
              <a:solidFill>
                <a:srgbClr val="FFFFFF"/>
              </a:solidFill>
              <a:latin typeface="Helvetica Light"/>
            </a:endParaRPr>
          </a:p>
        </p:txBody>
      </p:sp>
      <p:cxnSp>
        <p:nvCxnSpPr>
          <p:cNvPr id="12" name="Straight Connector 11"/>
          <p:cNvCxnSpPr/>
          <p:nvPr/>
        </p:nvCxnSpPr>
        <p:spPr>
          <a:xfrm>
            <a:off x="1293799" y="6448430"/>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1718814" y="6383928"/>
            <a:ext cx="1093697" cy="461665"/>
          </a:xfrm>
          <a:prstGeom prst="rect">
            <a:avLst/>
          </a:prstGeom>
          <a:noFill/>
        </p:spPr>
        <p:txBody>
          <a:bodyPr wrap="none" rtlCol="0">
            <a:spAutoFit/>
          </a:bodyPr>
          <a:lstStyle/>
          <a:p>
            <a:r>
              <a:rPr lang="en-US" sz="1200" dirty="0">
                <a:solidFill>
                  <a:prstClr val="white"/>
                </a:solidFill>
                <a:latin typeface="Times New Roman" panose="02020603050405020304" pitchFamily="18" charset="0"/>
                <a:cs typeface="Times New Roman" panose="02020603050405020304" pitchFamily="18" charset="0"/>
              </a:rPr>
              <a:t>WANDA 2020</a:t>
            </a:r>
          </a:p>
          <a:p>
            <a:r>
              <a:rPr lang="en-US" sz="1200" dirty="0">
                <a:solidFill>
                  <a:prstClr val="white"/>
                </a:solidFill>
                <a:latin typeface="Times New Roman" panose="02020603050405020304" pitchFamily="18" charset="0"/>
                <a:cs typeface="Times New Roman" panose="02020603050405020304" pitchFamily="18" charset="0"/>
              </a:rPr>
              <a:t>L.A. Bernstein</a:t>
            </a:r>
          </a:p>
        </p:txBody>
      </p:sp>
      <p:pic>
        <p:nvPicPr>
          <p:cNvPr id="17" name="Picture 12"/>
          <p:cNvPicPr>
            <a:picLocks noChangeAspect="1"/>
          </p:cNvPicPr>
          <p:nvPr userDrawn="1"/>
        </p:nvPicPr>
        <p:blipFill>
          <a:blip r:embed="rId6" cstate="print">
            <a:extLst>
              <a:ext uri="{28A0092B-C50C-407E-A947-70E740481C1C}">
                <a14:useLocalDpi xmlns:a14="http://schemas.microsoft.com/office/drawing/2010/main"/>
              </a:ext>
            </a:extLst>
          </a:blip>
          <a:srcRect l="6667" t="8601" r="7967" b="18398"/>
          <a:stretch>
            <a:fillRect/>
          </a:stretch>
        </p:blipFill>
        <p:spPr bwMode="auto">
          <a:xfrm>
            <a:off x="69852" y="6430441"/>
            <a:ext cx="534304" cy="390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5691E13-719C-8449-A91D-92E7712311FE}"/>
              </a:ext>
            </a:extLst>
          </p:cNvPr>
          <p:cNvPicPr>
            <a:picLocks noChangeAspect="1"/>
          </p:cNvPicPr>
          <p:nvPr userDrawn="1"/>
        </p:nvPicPr>
        <p:blipFill>
          <a:blip r:embed="rId7"/>
          <a:stretch>
            <a:fillRect/>
          </a:stretch>
        </p:blipFill>
        <p:spPr>
          <a:xfrm>
            <a:off x="696657" y="6400801"/>
            <a:ext cx="457200" cy="457200"/>
          </a:xfrm>
          <a:prstGeom prst="rect">
            <a:avLst/>
          </a:prstGeom>
        </p:spPr>
      </p:pic>
    </p:spTree>
    <p:extLst>
      <p:ext uri="{BB962C8B-B14F-4D97-AF65-F5344CB8AC3E}">
        <p14:creationId xmlns:p14="http://schemas.microsoft.com/office/powerpoint/2010/main" val="3473101344"/>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6" r:id="rId3"/>
    <p:sldLayoutId id="2147483667" r:id="rId4"/>
  </p:sldLayoutIdLst>
  <p:hf hdr="0" ftr="0" dt="0"/>
  <p:txStyles>
    <p:titleStyle>
      <a:lvl1pPr algn="ctr" rtl="0" eaLnBrk="0" fontAlgn="base" hangingPunct="0">
        <a:spcBef>
          <a:spcPct val="0"/>
        </a:spcBef>
        <a:spcAft>
          <a:spcPct val="0"/>
        </a:spcAft>
        <a:defRPr sz="3000" b="0" i="0">
          <a:solidFill>
            <a:schemeClr val="bg1"/>
          </a:solidFill>
          <a:latin typeface="Helvetica Light"/>
          <a:ea typeface="+mj-ea"/>
          <a:cs typeface="Helvetica Light"/>
        </a:defRPr>
      </a:lvl1pPr>
      <a:lvl2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2pPr>
      <a:lvl3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3pPr>
      <a:lvl4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4pPr>
      <a:lvl5pPr algn="ctr" rtl="0" eaLnBrk="0" fontAlgn="base" hangingPunct="0">
        <a:spcBef>
          <a:spcPct val="0"/>
        </a:spcBef>
        <a:spcAft>
          <a:spcPct val="0"/>
        </a:spcAft>
        <a:defRPr sz="3000" b="1">
          <a:solidFill>
            <a:srgbClr val="003366"/>
          </a:solidFill>
          <a:latin typeface="Arial" charset="0"/>
          <a:ea typeface="ＭＳ Ｐゴシック" charset="-128"/>
          <a:cs typeface="ＭＳ Ｐゴシック" charset="-128"/>
        </a:defRPr>
      </a:lvl5pPr>
      <a:lvl6pPr marL="457082" algn="l" rtl="0" fontAlgn="base">
        <a:spcBef>
          <a:spcPct val="0"/>
        </a:spcBef>
        <a:spcAft>
          <a:spcPct val="0"/>
        </a:spcAft>
        <a:defRPr sz="3200" b="1">
          <a:solidFill>
            <a:srgbClr val="2C5993"/>
          </a:solidFill>
          <a:latin typeface="Arial" charset="0"/>
          <a:ea typeface="ＭＳ Ｐゴシック" charset="-128"/>
          <a:cs typeface="ＭＳ Ｐゴシック" charset="-128"/>
        </a:defRPr>
      </a:lvl6pPr>
      <a:lvl7pPr marL="914165" algn="l" rtl="0" fontAlgn="base">
        <a:spcBef>
          <a:spcPct val="0"/>
        </a:spcBef>
        <a:spcAft>
          <a:spcPct val="0"/>
        </a:spcAft>
        <a:defRPr sz="3200" b="1">
          <a:solidFill>
            <a:srgbClr val="2C5993"/>
          </a:solidFill>
          <a:latin typeface="Arial" charset="0"/>
          <a:ea typeface="ＭＳ Ｐゴシック" charset="-128"/>
          <a:cs typeface="ＭＳ Ｐゴシック" charset="-128"/>
        </a:defRPr>
      </a:lvl7pPr>
      <a:lvl8pPr marL="1371250" algn="l" rtl="0" fontAlgn="base">
        <a:spcBef>
          <a:spcPct val="0"/>
        </a:spcBef>
        <a:spcAft>
          <a:spcPct val="0"/>
        </a:spcAft>
        <a:defRPr sz="3200" b="1">
          <a:solidFill>
            <a:srgbClr val="2C5993"/>
          </a:solidFill>
          <a:latin typeface="Arial" charset="0"/>
          <a:ea typeface="ＭＳ Ｐゴシック" charset="-128"/>
          <a:cs typeface="ＭＳ Ｐゴシック" charset="-128"/>
        </a:defRPr>
      </a:lvl8pPr>
      <a:lvl9pPr marL="1828332" algn="l" rtl="0" fontAlgn="base">
        <a:spcBef>
          <a:spcPct val="0"/>
        </a:spcBef>
        <a:spcAft>
          <a:spcPct val="0"/>
        </a:spcAft>
        <a:defRPr sz="3200" b="1">
          <a:solidFill>
            <a:srgbClr val="2C5993"/>
          </a:solidFill>
          <a:latin typeface="Arial" charset="0"/>
          <a:ea typeface="ＭＳ Ｐゴシック" charset="-128"/>
          <a:cs typeface="ＭＳ Ｐゴシック" charset="-128"/>
        </a:defRPr>
      </a:lvl9pPr>
    </p:titleStyle>
    <p:body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emf"/></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43.emf"/><Relationship Id="rId7" Type="http://schemas.openxmlformats.org/officeDocument/2006/relationships/image" Target="../media/image46.tiff"/><Relationship Id="rId2" Type="http://schemas.openxmlformats.org/officeDocument/2006/relationships/image" Target="../media/image42.emf"/><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5.emf"/><Relationship Id="rId4" Type="http://schemas.openxmlformats.org/officeDocument/2006/relationships/image" Target="../media/image44.tiff"/></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tiff"/><Relationship Id="rId3" Type="http://schemas.openxmlformats.org/officeDocument/2006/relationships/image" Target="../media/image48.jpeg"/><Relationship Id="rId7" Type="http://schemas.openxmlformats.org/officeDocument/2006/relationships/image" Target="../media/image52.tiff"/><Relationship Id="rId12" Type="http://schemas.openxmlformats.org/officeDocument/2006/relationships/image" Target="../media/image57.tiff"/><Relationship Id="rId17" Type="http://schemas.openxmlformats.org/officeDocument/2006/relationships/image" Target="../media/image62.tiff"/><Relationship Id="rId2" Type="http://schemas.openxmlformats.org/officeDocument/2006/relationships/notesSlide" Target="../notesSlides/notesSlide11.xml"/><Relationship Id="rId16" Type="http://schemas.openxmlformats.org/officeDocument/2006/relationships/image" Target="../media/image61.tiff"/><Relationship Id="rId1" Type="http://schemas.openxmlformats.org/officeDocument/2006/relationships/slideLayout" Target="../slideLayouts/slideLayout4.xml"/><Relationship Id="rId6" Type="http://schemas.openxmlformats.org/officeDocument/2006/relationships/image" Target="../media/image51.tiff"/><Relationship Id="rId11" Type="http://schemas.openxmlformats.org/officeDocument/2006/relationships/image" Target="../media/image56.tiff"/><Relationship Id="rId5" Type="http://schemas.openxmlformats.org/officeDocument/2006/relationships/image" Target="../media/image50.tiff"/><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tiff"/><Relationship Id="rId9" Type="http://schemas.openxmlformats.org/officeDocument/2006/relationships/image" Target="../media/image54.png"/><Relationship Id="rId14" Type="http://schemas.openxmlformats.org/officeDocument/2006/relationships/image" Target="../media/image5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5.tiff"/><Relationship Id="rId5" Type="http://schemas.openxmlformats.org/officeDocument/2006/relationships/image" Target="../media/image64.png"/><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hyperlink" Target="https://nucleardata.berkeley.edu/wanda/docs/WANDA_2019_Final_Report_040119.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2772" y="4589147"/>
            <a:ext cx="7339442" cy="835193"/>
          </a:xfrm>
        </p:spPr>
        <p:txBody>
          <a:bodyPr>
            <a:noAutofit/>
          </a:bodyPr>
          <a:lstStyle/>
          <a:p>
            <a:r>
              <a:rPr lang="en-US" b="1" dirty="0">
                <a:solidFill>
                  <a:schemeClr val="bg1"/>
                </a:solidFill>
              </a:rPr>
              <a:t>Andrew S. Voyles</a:t>
            </a:r>
            <a:r>
              <a:rPr lang="en-US" dirty="0">
                <a:solidFill>
                  <a:schemeClr val="bg1"/>
                </a:solidFill>
              </a:rPr>
              <a:t> </a:t>
            </a:r>
          </a:p>
          <a:p>
            <a:r>
              <a:rPr lang="en-US" dirty="0">
                <a:solidFill>
                  <a:schemeClr val="bg1"/>
                </a:solidFill>
              </a:rPr>
              <a:t>13 June 2018 – Program Review for NSSC2 – TA1</a:t>
            </a:r>
            <a:endParaRPr lang="en-US" sz="1050" dirty="0">
              <a:solidFill>
                <a:schemeClr val="bg1"/>
              </a:solidFill>
            </a:endParaRPr>
          </a:p>
        </p:txBody>
      </p:sp>
      <p:sp>
        <p:nvSpPr>
          <p:cNvPr id="9" name="Title 1"/>
          <p:cNvSpPr txBox="1">
            <a:spLocks/>
          </p:cNvSpPr>
          <p:nvPr/>
        </p:nvSpPr>
        <p:spPr>
          <a:xfrm>
            <a:off x="0" y="0"/>
            <a:ext cx="9144000" cy="3141195"/>
          </a:xfrm>
          <a:prstGeom prst="rect">
            <a:avLst/>
          </a:prstGeom>
          <a:solidFill>
            <a:srgbClr val="003F7A"/>
          </a:solidFill>
        </p:spPr>
        <p:txBody>
          <a:bodyPr vert="horz" lIns="68580" tIns="34290" rIns="68580" bIns="34290" rtlCol="0" anchor="ctr">
            <a:normAutofit/>
          </a:bodyPr>
          <a:lstStyle>
            <a:lvl1pPr algn="l" defTabSz="457200" rtl="0" eaLnBrk="1" latinLnBrk="0" hangingPunct="1">
              <a:spcBef>
                <a:spcPct val="0"/>
              </a:spcBef>
              <a:buNone/>
              <a:defRPr sz="5000" b="1" kern="1200">
                <a:solidFill>
                  <a:srgbClr val="E09E19"/>
                </a:solidFill>
                <a:latin typeface="Georgia"/>
                <a:ea typeface="+mj-ea"/>
                <a:cs typeface="Georgia"/>
              </a:defRPr>
            </a:lvl1pPr>
          </a:lstStyle>
          <a:p>
            <a:pPr marL="1420416"/>
            <a:r>
              <a:rPr lang="en-US" sz="4000" b="0" dirty="0">
                <a:ln w="3175">
                  <a:solidFill>
                    <a:schemeClr val="bg1">
                      <a:lumMod val="50000"/>
                    </a:schemeClr>
                  </a:solidFill>
                </a:ln>
                <a:solidFill>
                  <a:schemeClr val="bg1"/>
                </a:solidFill>
                <a:latin typeface="Times New Roman" charset="0"/>
                <a:ea typeface="Times New Roman" charset="0"/>
                <a:cs typeface="Times New Roman" charset="0"/>
              </a:rPr>
              <a:t>WANDA Successes </a:t>
            </a:r>
          </a:p>
          <a:p>
            <a:pPr marL="1420416"/>
            <a:r>
              <a:rPr lang="en-US" sz="4000" b="0" dirty="0">
                <a:ln w="3175">
                  <a:solidFill>
                    <a:schemeClr val="bg1">
                      <a:lumMod val="50000"/>
                    </a:schemeClr>
                  </a:solidFill>
                </a:ln>
                <a:solidFill>
                  <a:schemeClr val="bg1"/>
                </a:solidFill>
                <a:latin typeface="Times New Roman" charset="0"/>
                <a:ea typeface="Times New Roman" charset="0"/>
                <a:cs typeface="Times New Roman" charset="0"/>
              </a:rPr>
              <a:t>and Lessons Learned </a:t>
            </a:r>
            <a:endParaRPr lang="en-US" sz="6600" dirty="0">
              <a:solidFill>
                <a:schemeClr val="bg1"/>
              </a:solidFill>
              <a:latin typeface="Times New Roman" charset="0"/>
              <a:ea typeface="Times New Roman" charset="0"/>
              <a:cs typeface="Times New Roman" charset="0"/>
            </a:endParaRPr>
          </a:p>
        </p:txBody>
      </p:sp>
      <p:cxnSp>
        <p:nvCxnSpPr>
          <p:cNvPr id="10" name="Straight Connector 9"/>
          <p:cNvCxnSpPr/>
          <p:nvPr/>
        </p:nvCxnSpPr>
        <p:spPr>
          <a:xfrm flipH="1">
            <a:off x="490100" y="228600"/>
            <a:ext cx="1390" cy="2650990"/>
          </a:xfrm>
          <a:prstGeom prst="line">
            <a:avLst/>
          </a:prstGeom>
          <a:ln w="28575"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86725" y="3465762"/>
            <a:ext cx="5215456" cy="2246769"/>
          </a:xfrm>
          <a:prstGeom prst="rect">
            <a:avLst/>
          </a:prstGeom>
          <a:noFill/>
        </p:spPr>
        <p:txBody>
          <a:bodyPr wrap="square" rtlCol="0">
            <a:spAutoFit/>
          </a:bodyPr>
          <a:lstStyle/>
          <a:p>
            <a:r>
              <a:rPr lang="en-US" sz="3200" dirty="0">
                <a:latin typeface="Times New Roman" charset="0"/>
                <a:ea typeface="Times New Roman" charset="0"/>
                <a:cs typeface="Times New Roman" charset="0"/>
              </a:rPr>
              <a:t>Lee Bernstein</a:t>
            </a:r>
            <a:endParaRPr lang="en-US" sz="2800" dirty="0">
              <a:latin typeface="Times New Roman" charset="0"/>
              <a:ea typeface="Times New Roman" charset="0"/>
              <a:cs typeface="Times New Roman" charset="0"/>
            </a:endParaRPr>
          </a:p>
          <a:p>
            <a:endParaRPr lang="en-US" dirty="0">
              <a:solidFill>
                <a:schemeClr val="bg1">
                  <a:lumMod val="50000"/>
                </a:schemeClr>
              </a:solidFill>
              <a:latin typeface="Times New Roman" charset="0"/>
              <a:ea typeface="Times New Roman" charset="0"/>
              <a:cs typeface="Times New Roman" charset="0"/>
            </a:endParaRPr>
          </a:p>
          <a:p>
            <a:r>
              <a:rPr lang="en-US" dirty="0">
                <a:solidFill>
                  <a:schemeClr val="bg1">
                    <a:lumMod val="50000"/>
                  </a:schemeClr>
                </a:solidFill>
                <a:latin typeface="Times New Roman" charset="0"/>
                <a:ea typeface="Times New Roman" charset="0"/>
                <a:cs typeface="Times New Roman" charset="0"/>
              </a:rPr>
              <a:t>Nuclear Science Division</a:t>
            </a:r>
          </a:p>
          <a:p>
            <a:r>
              <a:rPr lang="en-US" dirty="0">
                <a:solidFill>
                  <a:schemeClr val="bg1">
                    <a:lumMod val="50000"/>
                  </a:schemeClr>
                </a:solidFill>
                <a:latin typeface="Times New Roman" charset="0"/>
                <a:ea typeface="Times New Roman" charset="0"/>
                <a:cs typeface="Times New Roman" charset="0"/>
              </a:rPr>
              <a:t>Lawrence Berkeley National Laboratory</a:t>
            </a:r>
          </a:p>
          <a:p>
            <a:endParaRPr lang="en-US" dirty="0">
              <a:solidFill>
                <a:schemeClr val="bg1">
                  <a:lumMod val="50000"/>
                </a:schemeClr>
              </a:solidFill>
              <a:latin typeface="Times New Roman" charset="0"/>
              <a:ea typeface="Times New Roman" charset="0"/>
              <a:cs typeface="Times New Roman" charset="0"/>
            </a:endParaRPr>
          </a:p>
          <a:p>
            <a:r>
              <a:rPr lang="en-US" dirty="0">
                <a:solidFill>
                  <a:schemeClr val="bg1">
                    <a:lumMod val="50000"/>
                  </a:schemeClr>
                </a:solidFill>
                <a:latin typeface="Times New Roman" charset="0"/>
                <a:ea typeface="Times New Roman" charset="0"/>
                <a:cs typeface="Times New Roman" charset="0"/>
              </a:rPr>
              <a:t>Department of Nuclear Engineering</a:t>
            </a:r>
          </a:p>
          <a:p>
            <a:r>
              <a:rPr lang="en-US" dirty="0">
                <a:solidFill>
                  <a:schemeClr val="bg1">
                    <a:lumMod val="50000"/>
                  </a:schemeClr>
                </a:solidFill>
                <a:latin typeface="Times New Roman" charset="0"/>
                <a:ea typeface="Times New Roman" charset="0"/>
                <a:cs typeface="Times New Roman" charset="0"/>
              </a:rPr>
              <a:t>University of California - Berkeley</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47257" y="5002557"/>
            <a:ext cx="2851759" cy="811503"/>
          </a:xfrm>
          <a:prstGeom prst="rect">
            <a:avLst/>
          </a:prstGeom>
          <a:effectLst/>
        </p:spPr>
      </p:pic>
      <p:pic>
        <p:nvPicPr>
          <p:cNvPr id="18" name="Picture 17"/>
          <p:cNvPicPr>
            <a:picLocks noChangeAspect="1"/>
          </p:cNvPicPr>
          <p:nvPr/>
        </p:nvPicPr>
        <p:blipFill>
          <a:blip r:embed="rId4"/>
          <a:stretch>
            <a:fillRect/>
          </a:stretch>
        </p:blipFill>
        <p:spPr>
          <a:xfrm>
            <a:off x="7740551" y="3822631"/>
            <a:ext cx="911929" cy="9119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5065" y="3742491"/>
            <a:ext cx="1663700" cy="1295400"/>
          </a:xfrm>
          <a:prstGeom prst="rect">
            <a:avLst/>
          </a:prstGeom>
        </p:spPr>
      </p:pic>
    </p:spTree>
    <p:extLst>
      <p:ext uri="{BB962C8B-B14F-4D97-AF65-F5344CB8AC3E}">
        <p14:creationId xmlns:p14="http://schemas.microsoft.com/office/powerpoint/2010/main" val="229575724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29A45-CEE0-6F4B-9680-4299A696A66F}"/>
              </a:ext>
            </a:extLst>
          </p:cNvPr>
          <p:cNvSpPr>
            <a:spLocks noGrp="1"/>
          </p:cNvSpPr>
          <p:nvPr>
            <p:ph type="title"/>
          </p:nvPr>
        </p:nvSpPr>
        <p:spPr>
          <a:xfrm>
            <a:off x="5" y="2"/>
            <a:ext cx="9143999" cy="605087"/>
          </a:xfrm>
        </p:spPr>
        <p:txBody>
          <a:bodyPr/>
          <a:lstStyle/>
          <a:p>
            <a:r>
              <a:rPr lang="en-US" dirty="0">
                <a:latin typeface="Times New Roman" panose="02020603050405020304" pitchFamily="18" charset="0"/>
                <a:cs typeface="Times New Roman" panose="02020603050405020304" pitchFamily="18" charset="0"/>
              </a:rPr>
              <a:t>NDIAWG Efforts Funded to Date</a:t>
            </a:r>
          </a:p>
        </p:txBody>
      </p:sp>
      <p:graphicFrame>
        <p:nvGraphicFramePr>
          <p:cNvPr id="4" name="Table 3">
            <a:extLst>
              <a:ext uri="{FF2B5EF4-FFF2-40B4-BE49-F238E27FC236}">
                <a16:creationId xmlns:a16="http://schemas.microsoft.com/office/drawing/2014/main" id="{A2DA6D93-9DEE-3D46-B0E5-D4572BF1A9F3}"/>
              </a:ext>
            </a:extLst>
          </p:cNvPr>
          <p:cNvGraphicFramePr>
            <a:graphicFrameLocks noGrp="1"/>
          </p:cNvGraphicFramePr>
          <p:nvPr>
            <p:extLst>
              <p:ext uri="{D42A27DB-BD31-4B8C-83A1-F6EECF244321}">
                <p14:modId xmlns:p14="http://schemas.microsoft.com/office/powerpoint/2010/main" val="1082346558"/>
              </p:ext>
            </p:extLst>
          </p:nvPr>
        </p:nvGraphicFramePr>
        <p:xfrm>
          <a:off x="238103" y="674384"/>
          <a:ext cx="8637962" cy="5155377"/>
        </p:xfrm>
        <a:graphic>
          <a:graphicData uri="http://schemas.openxmlformats.org/drawingml/2006/table">
            <a:tbl>
              <a:tblPr firstRow="1" firstCol="1" bandRow="1">
                <a:tableStyleId>{5C22544A-7EE6-4342-B048-85BDC9FD1C3A}</a:tableStyleId>
              </a:tblPr>
              <a:tblGrid>
                <a:gridCol w="6309827">
                  <a:extLst>
                    <a:ext uri="{9D8B030D-6E8A-4147-A177-3AD203B41FA5}">
                      <a16:colId xmlns:a16="http://schemas.microsoft.com/office/drawing/2014/main" val="981730529"/>
                    </a:ext>
                  </a:extLst>
                </a:gridCol>
                <a:gridCol w="1675793">
                  <a:extLst>
                    <a:ext uri="{9D8B030D-6E8A-4147-A177-3AD203B41FA5}">
                      <a16:colId xmlns:a16="http://schemas.microsoft.com/office/drawing/2014/main" val="2578943799"/>
                    </a:ext>
                  </a:extLst>
                </a:gridCol>
                <a:gridCol w="652342">
                  <a:extLst>
                    <a:ext uri="{9D8B030D-6E8A-4147-A177-3AD203B41FA5}">
                      <a16:colId xmlns:a16="http://schemas.microsoft.com/office/drawing/2014/main" val="1837572032"/>
                    </a:ext>
                  </a:extLst>
                </a:gridCol>
              </a:tblGrid>
              <a:tr h="348107">
                <a:tc>
                  <a:txBody>
                    <a:bodyPr/>
                    <a:lstStyle/>
                    <a:p>
                      <a:pPr marL="0" marR="0" algn="ctr">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Project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Sponsors</a:t>
                      </a:r>
                    </a:p>
                  </a:txBody>
                  <a:tcPr marL="59675" marR="59675" marT="0" marB="0" anchor="b">
                    <a:solidFill>
                      <a:srgbClr val="1F497D"/>
                    </a:solidFill>
                  </a:tcPr>
                </a:tc>
                <a:tc>
                  <a:txBody>
                    <a:bodyPr/>
                    <a:lstStyle/>
                    <a:p>
                      <a:pPr algn="ctr"/>
                      <a:r>
                        <a:rPr lang="en-US" sz="2000" dirty="0">
                          <a:latin typeface="Times New Roman" panose="02020603050405020304" pitchFamily="18" charset="0"/>
                          <a:cs typeface="Times New Roman" panose="02020603050405020304" pitchFamily="18" charset="0"/>
                        </a:rPr>
                        <a:t>Year</a:t>
                      </a:r>
                    </a:p>
                  </a:txBody>
                  <a:tcPr marL="0" marR="0" marT="0" marB="0" anchor="ctr">
                    <a:solidFill>
                      <a:srgbClr val="1F497D"/>
                    </a:solidFill>
                  </a:tcPr>
                </a:tc>
                <a:extLst>
                  <a:ext uri="{0D108BD9-81ED-4DB2-BD59-A6C34878D82A}">
                    <a16:rowId xmlns:a16="http://schemas.microsoft.com/office/drawing/2014/main" val="988135320"/>
                  </a:ext>
                </a:extLst>
              </a:tr>
              <a:tr h="348107">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Improving the Nuclear Data on Fission Product Decays at CARIBU</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NP+NA-22</a:t>
                      </a:r>
                    </a:p>
                  </a:txBody>
                  <a:tcPr marL="59675" marR="59675" marT="0" marB="0" anchor="b"/>
                </a:tc>
                <a:tc>
                  <a:txBody>
                    <a:bodyPr/>
                    <a:lstStyle/>
                    <a:p>
                      <a:pPr algn="ctr"/>
                      <a:r>
                        <a:rPr lang="en-US" sz="1800" dirty="0">
                          <a:latin typeface="Times New Roman" panose="02020603050405020304" pitchFamily="18" charset="0"/>
                          <a:cs typeface="Times New Roman" panose="02020603050405020304" pitchFamily="18" charset="0"/>
                        </a:rPr>
                        <a:t>2017</a:t>
                      </a:r>
                    </a:p>
                  </a:txBody>
                  <a:tcPr marL="0" marR="0" marT="0" marB="0" anchor="ctr"/>
                </a:tc>
                <a:extLst>
                  <a:ext uri="{0D108BD9-81ED-4DB2-BD59-A6C34878D82A}">
                    <a16:rowId xmlns:a16="http://schemas.microsoft.com/office/drawing/2014/main" val="1064886676"/>
                  </a:ext>
                </a:extLst>
              </a:tr>
              <a:tr h="461518">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Novel Approach for Improving Antineutrino Spectral Predictions for Nonproliferation Applications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NP+NA-22</a:t>
                      </a:r>
                    </a:p>
                  </a:txBody>
                  <a:tcPr marL="59675" marR="59675" marT="0" marB="0" anchor="b"/>
                </a:tc>
                <a:tc>
                  <a:txBody>
                    <a:bodyPr/>
                    <a:lstStyle/>
                    <a:p>
                      <a:pPr algn="ctr"/>
                      <a:r>
                        <a:rPr lang="en-US" sz="1800" dirty="0">
                          <a:latin typeface="Times New Roman" panose="02020603050405020304" pitchFamily="18" charset="0"/>
                          <a:cs typeface="Times New Roman" panose="02020603050405020304" pitchFamily="18" charset="0"/>
                        </a:rPr>
                        <a:t>2017</a:t>
                      </a:r>
                    </a:p>
                  </a:txBody>
                  <a:tcPr marL="0" marR="0" marT="0" marB="0" anchor="ctr"/>
                </a:tc>
                <a:extLst>
                  <a:ext uri="{0D108BD9-81ED-4DB2-BD59-A6C34878D82A}">
                    <a16:rowId xmlns:a16="http://schemas.microsoft.com/office/drawing/2014/main" val="3798371566"/>
                  </a:ext>
                </a:extLst>
              </a:tr>
              <a:tr h="522161">
                <a:tc>
                  <a:txBody>
                    <a:bodyPr/>
                    <a:lstStyle/>
                    <a:p>
                      <a:pPr marL="0" marR="0" algn="ctr">
                        <a:lnSpc>
                          <a:spcPct val="107000"/>
                        </a:lnSpc>
                        <a:spcBef>
                          <a:spcPts val="0"/>
                        </a:spcBef>
                        <a:spcAft>
                          <a:spcPts val="0"/>
                        </a:spcAft>
                      </a:pPr>
                      <a:r>
                        <a:rPr lang="en-US" sz="1600" baseline="30000" dirty="0">
                          <a:effectLst/>
                          <a:latin typeface="Times New Roman" panose="02020603050405020304" pitchFamily="18" charset="0"/>
                          <a:cs typeface="Times New Roman" panose="02020603050405020304" pitchFamily="18" charset="0"/>
                        </a:rPr>
                        <a:t>238</a:t>
                      </a:r>
                      <a:r>
                        <a:rPr lang="en-US" sz="1600" dirty="0">
                          <a:effectLst/>
                          <a:latin typeface="Times New Roman" panose="02020603050405020304" pitchFamily="18" charset="0"/>
                          <a:cs typeface="Times New Roman" panose="02020603050405020304" pitchFamily="18" charset="0"/>
                        </a:rPr>
                        <a:t>U(p,xn) and </a:t>
                      </a:r>
                      <a:r>
                        <a:rPr lang="en-US" sz="1600" baseline="30000" dirty="0">
                          <a:effectLst/>
                          <a:latin typeface="Times New Roman" panose="02020603050405020304" pitchFamily="18" charset="0"/>
                          <a:cs typeface="Times New Roman" panose="02020603050405020304" pitchFamily="18" charset="0"/>
                        </a:rPr>
                        <a:t>235</a:t>
                      </a:r>
                      <a:r>
                        <a:rPr lang="en-US" sz="1600" dirty="0">
                          <a:effectLst/>
                          <a:latin typeface="Times New Roman" panose="02020603050405020304" pitchFamily="18" charset="0"/>
                          <a:cs typeface="Times New Roman" panose="02020603050405020304" pitchFamily="18" charset="0"/>
                        </a:rPr>
                        <a:t>U(d,xn) </a:t>
                      </a:r>
                      <a:r>
                        <a:rPr lang="en-US" sz="1600" baseline="30000" dirty="0">
                          <a:effectLst/>
                          <a:latin typeface="Times New Roman" panose="02020603050405020304" pitchFamily="18" charset="0"/>
                          <a:cs typeface="Times New Roman" panose="02020603050405020304" pitchFamily="18" charset="0"/>
                        </a:rPr>
                        <a:t>235-237</a:t>
                      </a:r>
                      <a:r>
                        <a:rPr lang="en-US" sz="1600" dirty="0">
                          <a:effectLst/>
                          <a:latin typeface="Times New Roman" panose="02020603050405020304" pitchFamily="18" charset="0"/>
                          <a:cs typeface="Times New Roman" panose="02020603050405020304" pitchFamily="18" charset="0"/>
                        </a:rPr>
                        <a:t>Np Nuclear Reaction Cross Sections Relevant to the Production of </a:t>
                      </a:r>
                      <a:r>
                        <a:rPr lang="en-US" sz="1600" baseline="30000" dirty="0">
                          <a:effectLst/>
                          <a:latin typeface="Times New Roman" panose="02020603050405020304" pitchFamily="18" charset="0"/>
                          <a:cs typeface="Times New Roman" panose="02020603050405020304" pitchFamily="18" charset="0"/>
                        </a:rPr>
                        <a:t>236g</a:t>
                      </a:r>
                      <a:r>
                        <a:rPr lang="en-US" sz="1600" dirty="0">
                          <a:effectLst/>
                          <a:latin typeface="Times New Roman" panose="02020603050405020304" pitchFamily="18" charset="0"/>
                          <a:cs typeface="Times New Roman" panose="02020603050405020304" pitchFamily="18" charset="0"/>
                        </a:rPr>
                        <a:t>Np</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tc>
                <a:tc>
                  <a:txBody>
                    <a:bodyPr/>
                    <a:lstStyle/>
                    <a:p>
                      <a:pPr algn="ctr"/>
                      <a:r>
                        <a:rPr lang="en-US" sz="1800" dirty="0">
                          <a:latin typeface="Times New Roman" panose="02020603050405020304" pitchFamily="18" charset="0"/>
                          <a:cs typeface="Times New Roman" panose="02020603050405020304" pitchFamily="18" charset="0"/>
                        </a:rPr>
                        <a:t>2017</a:t>
                      </a:r>
                    </a:p>
                  </a:txBody>
                  <a:tcPr marL="0" marR="0" marT="0" marB="0" anchor="ctr"/>
                </a:tc>
                <a:extLst>
                  <a:ext uri="{0D108BD9-81ED-4DB2-BD59-A6C34878D82A}">
                    <a16:rowId xmlns:a16="http://schemas.microsoft.com/office/drawing/2014/main" val="1359694974"/>
                  </a:ext>
                </a:extLst>
              </a:tr>
              <a:tr h="348107">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State-of-the-art Gamma-ray Spectroscopy to Enhance the ENSDF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NP</a:t>
                      </a:r>
                    </a:p>
                  </a:txBody>
                  <a:tcPr marL="59675" marR="59675" marT="0" marB="0" anchor="b"/>
                </a:tc>
                <a:tc>
                  <a:txBody>
                    <a:bodyPr/>
                    <a:lstStyle/>
                    <a:p>
                      <a:pPr algn="ctr"/>
                      <a:r>
                        <a:rPr lang="en-US" sz="1800" dirty="0">
                          <a:latin typeface="Times New Roman" panose="02020603050405020304" pitchFamily="18" charset="0"/>
                          <a:cs typeface="Times New Roman" panose="02020603050405020304" pitchFamily="18" charset="0"/>
                        </a:rPr>
                        <a:t>2018</a:t>
                      </a:r>
                    </a:p>
                  </a:txBody>
                  <a:tcPr marL="0" marR="0" marT="0" marB="0" anchor="ctr"/>
                </a:tc>
                <a:extLst>
                  <a:ext uri="{0D108BD9-81ED-4DB2-BD59-A6C34878D82A}">
                    <a16:rowId xmlns:a16="http://schemas.microsoft.com/office/drawing/2014/main" val="3299867326"/>
                  </a:ext>
                </a:extLst>
              </a:tr>
              <a:tr h="522161">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Beta-strength function, reactor decay heat, and anti-neutrino properties from total absorption spectroscopy of fission fragments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NP</a:t>
                      </a:r>
                    </a:p>
                  </a:txBody>
                  <a:tcPr marL="59675" marR="59675" marT="0" marB="0" anchor="b"/>
                </a:tc>
                <a:tc>
                  <a:txBody>
                    <a:bodyPr/>
                    <a:lstStyle/>
                    <a:p>
                      <a:pPr marL="0" marR="0" lvl="0" indent="0" algn="ctr" defTabSz="457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2018</a:t>
                      </a:r>
                    </a:p>
                  </a:txBody>
                  <a:tcPr marL="0" marR="0" marT="0" marB="0" anchor="ctr"/>
                </a:tc>
                <a:extLst>
                  <a:ext uri="{0D108BD9-81ED-4DB2-BD59-A6C34878D82A}">
                    <a16:rowId xmlns:a16="http://schemas.microsoft.com/office/drawing/2014/main" val="3772358042"/>
                  </a:ext>
                </a:extLst>
              </a:tr>
              <a:tr h="348107">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Improving the double-differential </a:t>
                      </a:r>
                      <a:r>
                        <a:rPr lang="en-US" sz="1600" baseline="30000" dirty="0">
                          <a:effectLst/>
                          <a:latin typeface="Times New Roman" panose="02020603050405020304" pitchFamily="18" charset="0"/>
                          <a:cs typeface="Times New Roman" panose="02020603050405020304" pitchFamily="18" charset="0"/>
                        </a:rPr>
                        <a:t>238</a:t>
                      </a:r>
                      <a:r>
                        <a:rPr lang="en-US" sz="1600" dirty="0">
                          <a:effectLst/>
                          <a:latin typeface="Times New Roman" panose="02020603050405020304" pitchFamily="18" charset="0"/>
                          <a:cs typeface="Times New Roman" panose="02020603050405020304" pitchFamily="18" charset="0"/>
                        </a:rPr>
                        <a:t>U(n,n’</a:t>
                      </a:r>
                      <a:r>
                        <a:rPr lang="en-US" sz="1600" dirty="0">
                          <a:effectLst/>
                          <a:latin typeface="Symbol" pitchFamily="2" charset="2"/>
                          <a:cs typeface="Times New Roman" panose="02020603050405020304" pitchFamily="18" charset="0"/>
                        </a:rPr>
                        <a:t>g</a:t>
                      </a:r>
                      <a:r>
                        <a:rPr lang="en-US" sz="1600" dirty="0">
                          <a:effectLst/>
                          <a:latin typeface="Times New Roman" panose="02020603050405020304" pitchFamily="18" charset="0"/>
                          <a:cs typeface="Times New Roman" panose="02020603050405020304" pitchFamily="18" charset="0"/>
                        </a:rPr>
                        <a:t>) cross section using neutron-gamma coincidences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NE+NP</a:t>
                      </a:r>
                    </a:p>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(+DP &amp; AFIT)</a:t>
                      </a:r>
                    </a:p>
                  </a:txBody>
                  <a:tcPr marL="59675" marR="59675" marT="0" marB="0" anchor="b"/>
                </a:tc>
                <a:tc>
                  <a:txBody>
                    <a:bodyPr/>
                    <a:lstStyle/>
                    <a:p>
                      <a:pPr marL="0" marR="0" lvl="0" indent="0" algn="ctr" defTabSz="457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2018</a:t>
                      </a:r>
                    </a:p>
                  </a:txBody>
                  <a:tcPr marL="0" marR="0" marT="0" marB="0" anchor="ctr"/>
                </a:tc>
                <a:extLst>
                  <a:ext uri="{0D108BD9-81ED-4DB2-BD59-A6C34878D82A}">
                    <a16:rowId xmlns:a16="http://schemas.microsoft.com/office/drawing/2014/main" val="989473143"/>
                  </a:ext>
                </a:extLst>
              </a:tr>
              <a:tr h="522161">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Integral Measurements of Independent and Cumulative Fission Product Yields Supporting Nuclear Forensics and Other Applications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NA-222</a:t>
                      </a:r>
                    </a:p>
                  </a:txBody>
                  <a:tcPr marL="59675" marR="59675" marT="0" marB="0" anchor="b"/>
                </a:tc>
                <a:tc>
                  <a:txBody>
                    <a:bodyPr/>
                    <a:lstStyle/>
                    <a:p>
                      <a:pPr marL="0" marR="0" lvl="0" indent="0" algn="ctr" defTabSz="457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2018</a:t>
                      </a:r>
                    </a:p>
                  </a:txBody>
                  <a:tcPr marL="0" marR="0" marT="0" marB="0" anchor="ctr"/>
                </a:tc>
                <a:extLst>
                  <a:ext uri="{0D108BD9-81ED-4DB2-BD59-A6C34878D82A}">
                    <a16:rowId xmlns:a16="http://schemas.microsoft.com/office/drawing/2014/main" val="3075209890"/>
                  </a:ext>
                </a:extLst>
              </a:tr>
              <a:tr h="348107">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Evaluation of Energy Dependent Fission Product Yields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NA-221</a:t>
                      </a:r>
                    </a:p>
                  </a:txBody>
                  <a:tcPr marL="59675" marR="59675" marT="0" marB="0" anchor="b"/>
                </a:tc>
                <a:tc>
                  <a:txBody>
                    <a:bodyPr/>
                    <a:lstStyle/>
                    <a:p>
                      <a:pPr marL="0" marR="0" lvl="0" indent="0" algn="ctr" defTabSz="457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2018</a:t>
                      </a:r>
                    </a:p>
                  </a:txBody>
                  <a:tcPr marL="0" marR="0" marT="0" marB="0" anchor="ctr"/>
                </a:tc>
                <a:extLst>
                  <a:ext uri="{0D108BD9-81ED-4DB2-BD59-A6C34878D82A}">
                    <a16:rowId xmlns:a16="http://schemas.microsoft.com/office/drawing/2014/main" val="188715426"/>
                  </a:ext>
                </a:extLst>
              </a:tr>
              <a:tr h="174054">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Measurement of Independent Fission Product Yields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DP</a:t>
                      </a:r>
                    </a:p>
                  </a:txBody>
                  <a:tcPr marL="59675" marR="59675" marT="0" marB="0" anchor="b"/>
                </a:tc>
                <a:tc>
                  <a:txBody>
                    <a:bodyPr/>
                    <a:lstStyle/>
                    <a:p>
                      <a:pPr marL="0" marR="0" lvl="0" indent="0" algn="ctr" defTabSz="457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2018</a:t>
                      </a:r>
                    </a:p>
                  </a:txBody>
                  <a:tcPr marL="0" marR="0" marT="0" marB="0" anchor="ctr"/>
                </a:tc>
                <a:extLst>
                  <a:ext uri="{0D108BD9-81ED-4DB2-BD59-A6C34878D82A}">
                    <a16:rowId xmlns:a16="http://schemas.microsoft.com/office/drawing/2014/main" val="557731462"/>
                  </a:ext>
                </a:extLst>
              </a:tr>
              <a:tr h="348107">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Independent Fission Product Yields from 0.5 to 20 MeV</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DP</a:t>
                      </a:r>
                    </a:p>
                  </a:txBody>
                  <a:tcPr marL="59675" marR="59675" marT="0" marB="0" anchor="b"/>
                </a:tc>
                <a:tc>
                  <a:txBody>
                    <a:bodyPr/>
                    <a:lstStyle/>
                    <a:p>
                      <a:pPr marL="0" marR="0" lvl="0" indent="0" algn="ctr" defTabSz="45708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2018</a:t>
                      </a:r>
                    </a:p>
                  </a:txBody>
                  <a:tcPr marL="0" marR="0" marT="0" marB="0" anchor="ctr"/>
                </a:tc>
                <a:extLst>
                  <a:ext uri="{0D108BD9-81ED-4DB2-BD59-A6C34878D82A}">
                    <a16:rowId xmlns:a16="http://schemas.microsoft.com/office/drawing/2014/main" val="1161222995"/>
                  </a:ext>
                </a:extLst>
              </a:tr>
              <a:tr h="174054">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Energy Dependent Fission Product Yields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DP</a:t>
                      </a:r>
                    </a:p>
                  </a:txBody>
                  <a:tcPr marL="59675" marR="59675" marT="0" marB="0" anchor="b"/>
                </a:tc>
                <a:tc>
                  <a:txBody>
                    <a:bodyPr/>
                    <a:lstStyle/>
                    <a:p>
                      <a:pPr algn="ctr"/>
                      <a:r>
                        <a:rPr lang="en-US" sz="1800" dirty="0">
                          <a:latin typeface="Times New Roman" panose="02020603050405020304" pitchFamily="18" charset="0"/>
                          <a:cs typeface="Times New Roman" panose="02020603050405020304" pitchFamily="18" charset="0"/>
                        </a:rPr>
                        <a:t>2018</a:t>
                      </a:r>
                    </a:p>
                  </a:txBody>
                  <a:tcPr marL="0" marR="0" marT="0" marB="0" anchor="ctr"/>
                </a:tc>
                <a:extLst>
                  <a:ext uri="{0D108BD9-81ED-4DB2-BD59-A6C34878D82A}">
                    <a16:rowId xmlns:a16="http://schemas.microsoft.com/office/drawing/2014/main" val="946577644"/>
                  </a:ext>
                </a:extLst>
              </a:tr>
              <a:tr h="174054">
                <a:tc>
                  <a:txBody>
                    <a:bodyPr/>
                    <a:lstStyle/>
                    <a:p>
                      <a:pPr marL="0" marR="0" algn="ctr">
                        <a:lnSpc>
                          <a:spcPct val="107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Nuclear Data Scoping Studies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675" marR="59675" marT="0" marB="0" anchor="b">
                    <a:solidFill>
                      <a:srgbClr val="1F497D"/>
                    </a:solidFill>
                  </a:tcPr>
                </a:tc>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NA-22</a:t>
                      </a:r>
                    </a:p>
                  </a:txBody>
                  <a:tcPr marL="59675" marR="59675" marT="0" marB="0" anchor="b"/>
                </a:tc>
                <a:tc>
                  <a:txBody>
                    <a:bodyPr/>
                    <a:lstStyle/>
                    <a:p>
                      <a:pPr algn="ctr"/>
                      <a:r>
                        <a:rPr lang="en-US" sz="1800" dirty="0">
                          <a:latin typeface="Times New Roman" panose="02020603050405020304" pitchFamily="18" charset="0"/>
                          <a:cs typeface="Times New Roman" panose="02020603050405020304" pitchFamily="18" charset="0"/>
                        </a:rPr>
                        <a:t>2019</a:t>
                      </a:r>
                    </a:p>
                  </a:txBody>
                  <a:tcPr marL="0" marR="0" marT="0" marB="0" anchor="ctr"/>
                </a:tc>
                <a:extLst>
                  <a:ext uri="{0D108BD9-81ED-4DB2-BD59-A6C34878D82A}">
                    <a16:rowId xmlns:a16="http://schemas.microsoft.com/office/drawing/2014/main" val="2007487198"/>
                  </a:ext>
                </a:extLst>
              </a:tr>
            </a:tbl>
          </a:graphicData>
        </a:graphic>
      </p:graphicFrame>
      <p:grpSp>
        <p:nvGrpSpPr>
          <p:cNvPr id="6" name="Group 5">
            <a:extLst>
              <a:ext uri="{FF2B5EF4-FFF2-40B4-BE49-F238E27FC236}">
                <a16:creationId xmlns:a16="http://schemas.microsoft.com/office/drawing/2014/main" id="{4448EFD2-E145-2543-9C07-CE9815E74A1B}"/>
              </a:ext>
            </a:extLst>
          </p:cNvPr>
          <p:cNvGrpSpPr/>
          <p:nvPr/>
        </p:nvGrpSpPr>
        <p:grpSpPr>
          <a:xfrm>
            <a:off x="169889" y="3787912"/>
            <a:ext cx="8774390" cy="2583683"/>
            <a:chOff x="169889" y="3787912"/>
            <a:chExt cx="8774390" cy="2583683"/>
          </a:xfrm>
        </p:grpSpPr>
        <p:sp>
          <p:nvSpPr>
            <p:cNvPr id="3" name="Rectangle 2">
              <a:extLst>
                <a:ext uri="{FF2B5EF4-FFF2-40B4-BE49-F238E27FC236}">
                  <a16:creationId xmlns:a16="http://schemas.microsoft.com/office/drawing/2014/main" id="{92970EFE-4150-4A42-8CA1-31E6C6ECCA89}"/>
                </a:ext>
              </a:extLst>
            </p:cNvPr>
            <p:cNvSpPr/>
            <p:nvPr/>
          </p:nvSpPr>
          <p:spPr bwMode="auto">
            <a:xfrm>
              <a:off x="238103" y="3787912"/>
              <a:ext cx="8637962" cy="2053961"/>
            </a:xfrm>
            <a:prstGeom prst="rect">
              <a:avLst/>
            </a:prstGeom>
            <a:noFill/>
            <a:ln w="133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5" name="TextBox 4">
              <a:extLst>
                <a:ext uri="{FF2B5EF4-FFF2-40B4-BE49-F238E27FC236}">
                  <a16:creationId xmlns:a16="http://schemas.microsoft.com/office/drawing/2014/main" id="{45F8AFF5-C351-FB47-B3F1-0DDF535F32B9}"/>
                </a:ext>
              </a:extLst>
            </p:cNvPr>
            <p:cNvSpPr txBox="1"/>
            <p:nvPr/>
          </p:nvSpPr>
          <p:spPr>
            <a:xfrm>
              <a:off x="169889" y="5909930"/>
              <a:ext cx="8774390" cy="461665"/>
            </a:xfrm>
            <a:prstGeom prst="rect">
              <a:avLst/>
            </a:prstGeom>
            <a:noFill/>
          </p:spPr>
          <p:txBody>
            <a:bodyPr wrap="none" rtlCol="0">
              <a:spAutoFit/>
            </a:bodyPr>
            <a:lstStyle/>
            <a:p>
              <a:pPr algn="ctr"/>
              <a:r>
                <a:rPr lang="en-US" sz="2400" b="1" i="1" dirty="0">
                  <a:solidFill>
                    <a:srgbClr val="FF0000"/>
                  </a:solidFill>
                  <a:latin typeface="Times New Roman" panose="02020603050405020304" pitchFamily="18" charset="0"/>
                  <a:cs typeface="Times New Roman" panose="02020603050405020304" pitchFamily="18" charset="0"/>
                </a:rPr>
                <a:t>The coordinated fission yields efforts are directly due to this process</a:t>
              </a:r>
            </a:p>
          </p:txBody>
        </p:sp>
      </p:grpSp>
    </p:spTree>
    <p:extLst>
      <p:ext uri="{BB962C8B-B14F-4D97-AF65-F5344CB8AC3E}">
        <p14:creationId xmlns:p14="http://schemas.microsoft.com/office/powerpoint/2010/main" val="214408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 y="1"/>
            <a:ext cx="9143999" cy="995393"/>
          </a:xfrm>
        </p:spPr>
        <p:txBody>
          <a:bodyPr/>
          <a:lstStyle/>
          <a:p>
            <a:r>
              <a:rPr lang="en-US" sz="2500" dirty="0">
                <a:latin typeface="Times New Roman" panose="02020603050405020304" pitchFamily="18" charset="0"/>
                <a:ea typeface="Helvetica" charset="0"/>
                <a:cs typeface="Times New Roman" panose="02020603050405020304" pitchFamily="18" charset="0"/>
              </a:rPr>
              <a:t>Many programs are becoming aware of the importance of nuclear data and they’re supporting it through other mechanisms as well</a:t>
            </a:r>
          </a:p>
        </p:txBody>
      </p:sp>
      <p:grpSp>
        <p:nvGrpSpPr>
          <p:cNvPr id="29" name="Group 28">
            <a:extLst>
              <a:ext uri="{FF2B5EF4-FFF2-40B4-BE49-F238E27FC236}">
                <a16:creationId xmlns:a16="http://schemas.microsoft.com/office/drawing/2014/main" id="{5FE36799-2538-AF4D-B108-6B6C435ABEC2}"/>
              </a:ext>
            </a:extLst>
          </p:cNvPr>
          <p:cNvGrpSpPr/>
          <p:nvPr/>
        </p:nvGrpSpPr>
        <p:grpSpPr>
          <a:xfrm>
            <a:off x="104483" y="1424844"/>
            <a:ext cx="3131105" cy="4133746"/>
            <a:chOff x="273243" y="1977066"/>
            <a:chExt cx="2908300" cy="3839594"/>
          </a:xfrm>
        </p:grpSpPr>
        <p:pic>
          <p:nvPicPr>
            <p:cNvPr id="20" name="Picture 19">
              <a:extLst>
                <a:ext uri="{FF2B5EF4-FFF2-40B4-BE49-F238E27FC236}">
                  <a16:creationId xmlns:a16="http://schemas.microsoft.com/office/drawing/2014/main" id="{6D175B7F-AE96-6C46-9081-1379FD0F3D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3243" y="4603402"/>
              <a:ext cx="2908300" cy="577816"/>
            </a:xfrm>
            <a:prstGeom prst="rect">
              <a:avLst/>
            </a:prstGeom>
          </p:spPr>
        </p:pic>
        <p:pic>
          <p:nvPicPr>
            <p:cNvPr id="23" name="Picture 22">
              <a:extLst>
                <a:ext uri="{FF2B5EF4-FFF2-40B4-BE49-F238E27FC236}">
                  <a16:creationId xmlns:a16="http://schemas.microsoft.com/office/drawing/2014/main" id="{BDF68AE0-8B31-604B-AC58-A54DF8347CA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9738" y="1977066"/>
              <a:ext cx="2819263" cy="2621370"/>
            </a:xfrm>
            <a:prstGeom prst="rect">
              <a:avLst/>
            </a:prstGeom>
            <a:ln>
              <a:solidFill>
                <a:schemeClr val="tx1"/>
              </a:solidFill>
            </a:ln>
          </p:spPr>
        </p:pic>
        <p:grpSp>
          <p:nvGrpSpPr>
            <p:cNvPr id="24" name="Group 23">
              <a:extLst>
                <a:ext uri="{FF2B5EF4-FFF2-40B4-BE49-F238E27FC236}">
                  <a16:creationId xmlns:a16="http://schemas.microsoft.com/office/drawing/2014/main" id="{86DA3D7B-ADC8-A447-8728-4F8A11C13634}"/>
                </a:ext>
              </a:extLst>
            </p:cNvPr>
            <p:cNvGrpSpPr/>
            <p:nvPr/>
          </p:nvGrpSpPr>
          <p:grpSpPr>
            <a:xfrm>
              <a:off x="273243" y="5181218"/>
              <a:ext cx="2908299" cy="635442"/>
              <a:chOff x="3240911" y="4063116"/>
              <a:chExt cx="2908299" cy="635442"/>
            </a:xfrm>
          </p:grpSpPr>
          <p:pic>
            <p:nvPicPr>
              <p:cNvPr id="21" name="Picture 20">
                <a:extLst>
                  <a:ext uri="{FF2B5EF4-FFF2-40B4-BE49-F238E27FC236}">
                    <a16:creationId xmlns:a16="http://schemas.microsoft.com/office/drawing/2014/main" id="{F879B2BC-52BD-B443-8E10-BB9E1AB892EB}"/>
                  </a:ext>
                </a:extLst>
              </p:cNvPr>
              <p:cNvPicPr>
                <a:picLocks noChangeAspect="1"/>
              </p:cNvPicPr>
              <p:nvPr/>
            </p:nvPicPr>
            <p:blipFill>
              <a:blip r:embed="rId5"/>
              <a:stretch>
                <a:fillRect/>
              </a:stretch>
            </p:blipFill>
            <p:spPr>
              <a:xfrm>
                <a:off x="3240911" y="4254058"/>
                <a:ext cx="2908299" cy="444500"/>
              </a:xfrm>
              <a:prstGeom prst="rect">
                <a:avLst/>
              </a:prstGeom>
            </p:spPr>
          </p:pic>
          <p:pic>
            <p:nvPicPr>
              <p:cNvPr id="53" name="Picture 52">
                <a:extLst>
                  <a:ext uri="{FF2B5EF4-FFF2-40B4-BE49-F238E27FC236}">
                    <a16:creationId xmlns:a16="http://schemas.microsoft.com/office/drawing/2014/main" id="{8EBD0FFA-3F61-6547-A116-D29E6F4284B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240911" y="4063116"/>
                <a:ext cx="2908299" cy="211419"/>
              </a:xfrm>
              <a:prstGeom prst="rect">
                <a:avLst/>
              </a:prstGeom>
            </p:spPr>
          </p:pic>
        </p:grpSp>
        <p:cxnSp>
          <p:nvCxnSpPr>
            <p:cNvPr id="28" name="Straight Connector 27">
              <a:extLst>
                <a:ext uri="{FF2B5EF4-FFF2-40B4-BE49-F238E27FC236}">
                  <a16:creationId xmlns:a16="http://schemas.microsoft.com/office/drawing/2014/main" id="{706094F0-16BC-8D4B-9A68-20ABB832DA74}"/>
                </a:ext>
              </a:extLst>
            </p:cNvPr>
            <p:cNvCxnSpPr/>
            <p:nvPr/>
          </p:nvCxnSpPr>
          <p:spPr bwMode="auto">
            <a:xfrm>
              <a:off x="319738" y="5816660"/>
              <a:ext cx="281926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0" name="TextBox 29">
            <a:extLst>
              <a:ext uri="{FF2B5EF4-FFF2-40B4-BE49-F238E27FC236}">
                <a16:creationId xmlns:a16="http://schemas.microsoft.com/office/drawing/2014/main" id="{80629FCC-ACB6-6940-AB1D-07F201D0C654}"/>
              </a:ext>
            </a:extLst>
          </p:cNvPr>
          <p:cNvSpPr txBox="1"/>
          <p:nvPr/>
        </p:nvSpPr>
        <p:spPr>
          <a:xfrm>
            <a:off x="836647" y="1028527"/>
            <a:ext cx="186461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CINR (DOE-NE)</a:t>
            </a:r>
          </a:p>
        </p:txBody>
      </p:sp>
      <p:pic>
        <p:nvPicPr>
          <p:cNvPr id="33" name="Picture 32">
            <a:extLst>
              <a:ext uri="{FF2B5EF4-FFF2-40B4-BE49-F238E27FC236}">
                <a16:creationId xmlns:a16="http://schemas.microsoft.com/office/drawing/2014/main" id="{F34C7C7D-3F87-F248-B956-D7680FABEC2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181419" y="1422250"/>
            <a:ext cx="3007223" cy="2578453"/>
          </a:xfrm>
          <a:prstGeom prst="rect">
            <a:avLst/>
          </a:prstGeom>
          <a:ln>
            <a:solidFill>
              <a:schemeClr val="tx1"/>
            </a:solidFill>
          </a:ln>
        </p:spPr>
      </p:pic>
      <p:sp>
        <p:nvSpPr>
          <p:cNvPr id="66" name="TextBox 65">
            <a:extLst>
              <a:ext uri="{FF2B5EF4-FFF2-40B4-BE49-F238E27FC236}">
                <a16:creationId xmlns:a16="http://schemas.microsoft.com/office/drawing/2014/main" id="{A133E1C7-0D7D-7D4B-A96C-CB1FBA26B9CD}"/>
              </a:ext>
            </a:extLst>
          </p:cNvPr>
          <p:cNvSpPr txBox="1"/>
          <p:nvPr/>
        </p:nvSpPr>
        <p:spPr>
          <a:xfrm>
            <a:off x="3411342" y="1017177"/>
            <a:ext cx="26084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IDPRA (Isotope Program)</a:t>
            </a:r>
          </a:p>
        </p:txBody>
      </p:sp>
      <p:pic>
        <p:nvPicPr>
          <p:cNvPr id="34" name="Picture 33">
            <a:extLst>
              <a:ext uri="{FF2B5EF4-FFF2-40B4-BE49-F238E27FC236}">
                <a16:creationId xmlns:a16="http://schemas.microsoft.com/office/drawing/2014/main" id="{3D283700-57FD-D842-A7EE-2DFFDADC705D}"/>
              </a:ext>
            </a:extLst>
          </p:cNvPr>
          <p:cNvPicPr>
            <a:picLocks noChangeAspect="1"/>
          </p:cNvPicPr>
          <p:nvPr/>
        </p:nvPicPr>
        <p:blipFill>
          <a:blip r:embed="rId8"/>
          <a:stretch>
            <a:fillRect/>
          </a:stretch>
        </p:blipFill>
        <p:spPr>
          <a:xfrm>
            <a:off x="6217896" y="1418413"/>
            <a:ext cx="2787555" cy="3543977"/>
          </a:xfrm>
          <a:prstGeom prst="rect">
            <a:avLst/>
          </a:prstGeom>
          <a:ln>
            <a:solidFill>
              <a:schemeClr val="tx1"/>
            </a:solidFill>
          </a:ln>
        </p:spPr>
      </p:pic>
      <p:sp>
        <p:nvSpPr>
          <p:cNvPr id="67" name="TextBox 66">
            <a:extLst>
              <a:ext uri="{FF2B5EF4-FFF2-40B4-BE49-F238E27FC236}">
                <a16:creationId xmlns:a16="http://schemas.microsoft.com/office/drawing/2014/main" id="{24451F9D-759B-B34C-A982-9613D6F67D1E}"/>
              </a:ext>
            </a:extLst>
          </p:cNvPr>
          <p:cNvSpPr txBox="1"/>
          <p:nvPr/>
        </p:nvSpPr>
        <p:spPr>
          <a:xfrm>
            <a:off x="6656892" y="1007220"/>
            <a:ext cx="19095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DTRA (Detection)</a:t>
            </a:r>
          </a:p>
        </p:txBody>
      </p:sp>
      <p:pic>
        <p:nvPicPr>
          <p:cNvPr id="37" name="Picture 36">
            <a:extLst>
              <a:ext uri="{FF2B5EF4-FFF2-40B4-BE49-F238E27FC236}">
                <a16:creationId xmlns:a16="http://schemas.microsoft.com/office/drawing/2014/main" id="{5AF98700-7DD8-9B49-A892-9908E592205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371" t="2569" r="-371" b="57275"/>
          <a:stretch/>
        </p:blipFill>
        <p:spPr>
          <a:xfrm>
            <a:off x="3197203" y="4000703"/>
            <a:ext cx="2997878" cy="1557883"/>
          </a:xfrm>
          <a:prstGeom prst="rect">
            <a:avLst/>
          </a:prstGeom>
          <a:ln>
            <a:solidFill>
              <a:schemeClr val="tx1"/>
            </a:solidFill>
          </a:ln>
        </p:spPr>
      </p:pic>
      <p:sp>
        <p:nvSpPr>
          <p:cNvPr id="75" name="TextBox 74">
            <a:extLst>
              <a:ext uri="{FF2B5EF4-FFF2-40B4-BE49-F238E27FC236}">
                <a16:creationId xmlns:a16="http://schemas.microsoft.com/office/drawing/2014/main" id="{68B4DF1E-A9BE-0E40-B407-52A7B54791AE}"/>
              </a:ext>
            </a:extLst>
          </p:cNvPr>
          <p:cNvSpPr txBox="1"/>
          <p:nvPr/>
        </p:nvSpPr>
        <p:spPr>
          <a:xfrm>
            <a:off x="3955945" y="4309546"/>
            <a:ext cx="16060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SSAA (NA-11)</a:t>
            </a:r>
          </a:p>
        </p:txBody>
      </p:sp>
      <p:sp>
        <p:nvSpPr>
          <p:cNvPr id="17" name="Rectangle 16">
            <a:extLst>
              <a:ext uri="{FF2B5EF4-FFF2-40B4-BE49-F238E27FC236}">
                <a16:creationId xmlns:a16="http://schemas.microsoft.com/office/drawing/2014/main" id="{AB8F3F0F-EB8F-8A49-ACEA-A80AA5BA065E}"/>
              </a:ext>
            </a:extLst>
          </p:cNvPr>
          <p:cNvSpPr/>
          <p:nvPr/>
        </p:nvSpPr>
        <p:spPr>
          <a:xfrm>
            <a:off x="685800" y="5724166"/>
            <a:ext cx="7772400" cy="584775"/>
          </a:xfrm>
          <a:prstGeom prst="rect">
            <a:avLst/>
          </a:prstGeom>
          <a:solidFill>
            <a:srgbClr val="FFFF00"/>
          </a:solidFill>
          <a:ln>
            <a:solidFill>
              <a:schemeClr val="tx1"/>
            </a:solidFill>
          </a:ln>
        </p:spPr>
        <p:txBody>
          <a:bodyPr wrap="square">
            <a:spAutoFit/>
          </a:bodyPr>
          <a:lstStyle/>
          <a:p>
            <a:pPr marL="11113" lvl="1" indent="0" algn="ctr" eaLnBrk="1">
              <a:spcBef>
                <a:spcPct val="20000"/>
              </a:spcBef>
            </a:pPr>
            <a:r>
              <a:rPr lang="en-US" altLang="en-US" sz="3200" dirty="0">
                <a:latin typeface="Times New Roman" charset="0"/>
                <a:ea typeface="Times New Roman" charset="0"/>
                <a:cs typeface="Times New Roman" charset="0"/>
              </a:rPr>
              <a:t>Nuclear Data is moving out of the shadows </a:t>
            </a:r>
            <a:r>
              <a:rPr lang="en-US" altLang="en-US" sz="3200" dirty="0">
                <a:latin typeface="Times New Roman" charset="0"/>
                <a:ea typeface="Times New Roman" charset="0"/>
                <a:cs typeface="Times New Roman" charset="0"/>
                <a:sym typeface="Wingdings" pitchFamily="2" charset="2"/>
              </a:rPr>
              <a:t></a:t>
            </a:r>
            <a:endParaRPr lang="en-US" altLang="en-US" sz="3200" dirty="0">
              <a:solidFill>
                <a:schemeClr val="tx1"/>
              </a:solidFill>
              <a:latin typeface="Times New Roman" charset="0"/>
              <a:ea typeface="Times New Roman" charset="0"/>
              <a:cs typeface="Times New Roman" charset="0"/>
            </a:endParaRPr>
          </a:p>
        </p:txBody>
      </p:sp>
      <p:sp>
        <p:nvSpPr>
          <p:cNvPr id="3" name="Rectangle 2">
            <a:extLst>
              <a:ext uri="{FF2B5EF4-FFF2-40B4-BE49-F238E27FC236}">
                <a16:creationId xmlns:a16="http://schemas.microsoft.com/office/drawing/2014/main" id="{4DF6900C-09A1-BE41-8C98-4B787D92B06D}"/>
              </a:ext>
            </a:extLst>
          </p:cNvPr>
          <p:cNvSpPr/>
          <p:nvPr/>
        </p:nvSpPr>
        <p:spPr>
          <a:xfrm>
            <a:off x="6213425" y="5004251"/>
            <a:ext cx="3002232" cy="523220"/>
          </a:xfrm>
          <a:prstGeom prst="rect">
            <a:avLst/>
          </a:prstGeom>
        </p:spPr>
        <p:txBody>
          <a:bodyPr wrap="none">
            <a:spAutoFit/>
          </a:bodyPr>
          <a:lstStyle/>
          <a:p>
            <a:r>
              <a:rPr lang="en-US" altLang="en-US" sz="2800" i="1" dirty="0">
                <a:latin typeface="Times New Roman" charset="0"/>
                <a:ea typeface="Times New Roman" charset="0"/>
                <a:cs typeface="Times New Roman" charset="0"/>
              </a:rPr>
              <a:t>…Plus many more </a:t>
            </a:r>
            <a:endParaRPr lang="en-US" sz="2800" i="1" dirty="0"/>
          </a:p>
        </p:txBody>
      </p:sp>
    </p:spTree>
    <p:extLst>
      <p:ext uri="{BB962C8B-B14F-4D97-AF65-F5344CB8AC3E}">
        <p14:creationId xmlns:p14="http://schemas.microsoft.com/office/powerpoint/2010/main" val="397264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7B6-08F1-C749-BEFE-9941DA0470DD}"/>
              </a:ext>
            </a:extLst>
          </p:cNvPr>
          <p:cNvSpPr>
            <a:spLocks noGrp="1"/>
          </p:cNvSpPr>
          <p:nvPr>
            <p:ph type="ctrTitle"/>
          </p:nvPr>
        </p:nvSpPr>
        <p:spPr>
          <a:xfrm>
            <a:off x="0" y="0"/>
            <a:ext cx="9144000" cy="1113590"/>
          </a:xfrm>
        </p:spPr>
        <p:txBody>
          <a:bodyPr/>
          <a:lstStyle/>
          <a:p>
            <a:pPr algn="ctr"/>
            <a:r>
              <a:rPr lang="en-US" sz="3200" dirty="0">
                <a:solidFill>
                  <a:schemeClr val="bg1"/>
                </a:solidFill>
                <a:latin typeface="Times New Roman" panose="02020603050405020304" pitchFamily="18" charset="0"/>
                <a:cs typeface="Times New Roman" panose="02020603050405020304" pitchFamily="18" charset="0"/>
              </a:rPr>
              <a:t>The Nuclear Data Pipeline isn’t quite up to Uniform Plumbing Code standards… </a:t>
            </a:r>
          </a:p>
        </p:txBody>
      </p:sp>
      <p:pic>
        <p:nvPicPr>
          <p:cNvPr id="30" name="Picture 29">
            <a:extLst>
              <a:ext uri="{FF2B5EF4-FFF2-40B4-BE49-F238E27FC236}">
                <a16:creationId xmlns:a16="http://schemas.microsoft.com/office/drawing/2014/main" id="{5E118C4B-972C-8246-95A4-AFBC926B6F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75866" y="3455856"/>
            <a:ext cx="1137351" cy="1113590"/>
          </a:xfrm>
          <a:prstGeom prst="rect">
            <a:avLst/>
          </a:prstGeom>
        </p:spPr>
      </p:pic>
      <p:pic>
        <p:nvPicPr>
          <p:cNvPr id="7" name="Picture 6">
            <a:extLst>
              <a:ext uri="{FF2B5EF4-FFF2-40B4-BE49-F238E27FC236}">
                <a16:creationId xmlns:a16="http://schemas.microsoft.com/office/drawing/2014/main" id="{D6106537-29F1-7140-BE32-95FD6E5382B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661624" y="3457558"/>
            <a:ext cx="1036129" cy="1113590"/>
          </a:xfrm>
          <a:prstGeom prst="rect">
            <a:avLst/>
          </a:prstGeom>
        </p:spPr>
      </p:pic>
      <p:pic>
        <p:nvPicPr>
          <p:cNvPr id="8" name="Picture 7">
            <a:extLst>
              <a:ext uri="{FF2B5EF4-FFF2-40B4-BE49-F238E27FC236}">
                <a16:creationId xmlns:a16="http://schemas.microsoft.com/office/drawing/2014/main" id="{21C16AD3-04C9-9D47-8F58-307DDF44D8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425"/>
          <a:stretch/>
        </p:blipFill>
        <p:spPr>
          <a:xfrm>
            <a:off x="5347380" y="3452175"/>
            <a:ext cx="1036129" cy="1113590"/>
          </a:xfrm>
          <a:prstGeom prst="rect">
            <a:avLst/>
          </a:prstGeom>
        </p:spPr>
      </p:pic>
      <p:pic>
        <p:nvPicPr>
          <p:cNvPr id="9" name="Picture 8">
            <a:extLst>
              <a:ext uri="{FF2B5EF4-FFF2-40B4-BE49-F238E27FC236}">
                <a16:creationId xmlns:a16="http://schemas.microsoft.com/office/drawing/2014/main" id="{E5FCEFD0-D972-EB4A-AA5D-61226A5226B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033136" y="3458143"/>
            <a:ext cx="1036129" cy="1113590"/>
          </a:xfrm>
          <a:prstGeom prst="rect">
            <a:avLst/>
          </a:prstGeom>
        </p:spPr>
      </p:pic>
      <p:pic>
        <p:nvPicPr>
          <p:cNvPr id="10" name="Picture 9">
            <a:extLst>
              <a:ext uri="{FF2B5EF4-FFF2-40B4-BE49-F238E27FC236}">
                <a16:creationId xmlns:a16="http://schemas.microsoft.com/office/drawing/2014/main" id="{84A7D9E5-C317-F946-BB71-FE8E02719D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2871"/>
          <a:stretch/>
        </p:blipFill>
        <p:spPr>
          <a:xfrm>
            <a:off x="2718892" y="3471923"/>
            <a:ext cx="1036129" cy="1113590"/>
          </a:xfrm>
          <a:prstGeom prst="rect">
            <a:avLst/>
          </a:prstGeom>
        </p:spPr>
      </p:pic>
      <p:pic>
        <p:nvPicPr>
          <p:cNvPr id="11" name="Picture 10">
            <a:extLst>
              <a:ext uri="{FF2B5EF4-FFF2-40B4-BE49-F238E27FC236}">
                <a16:creationId xmlns:a16="http://schemas.microsoft.com/office/drawing/2014/main" id="{9B9FD8F1-221E-564E-96D1-464C92E6B65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2265"/>
          <a:stretch/>
        </p:blipFill>
        <p:spPr>
          <a:xfrm>
            <a:off x="1404648" y="3471923"/>
            <a:ext cx="1036129" cy="1113590"/>
          </a:xfrm>
          <a:prstGeom prst="rect">
            <a:avLst/>
          </a:prstGeom>
        </p:spPr>
      </p:pic>
      <p:pic>
        <p:nvPicPr>
          <p:cNvPr id="12" name="Picture 11">
            <a:extLst>
              <a:ext uri="{FF2B5EF4-FFF2-40B4-BE49-F238E27FC236}">
                <a16:creationId xmlns:a16="http://schemas.microsoft.com/office/drawing/2014/main" id="{5287ABD8-636F-4A41-BB72-28E344CB7B9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560" b="-2760"/>
          <a:stretch/>
        </p:blipFill>
        <p:spPr>
          <a:xfrm>
            <a:off x="90405" y="3471923"/>
            <a:ext cx="1036129" cy="1113590"/>
          </a:xfrm>
          <a:prstGeom prst="rect">
            <a:avLst/>
          </a:prstGeom>
        </p:spPr>
      </p:pic>
      <p:pic>
        <p:nvPicPr>
          <p:cNvPr id="13" name="Picture 12">
            <a:extLst>
              <a:ext uri="{FF2B5EF4-FFF2-40B4-BE49-F238E27FC236}">
                <a16:creationId xmlns:a16="http://schemas.microsoft.com/office/drawing/2014/main" id="{F6F1D376-DFCE-5044-BFC4-61A44AF470F6}"/>
              </a:ext>
            </a:extLst>
          </p:cNvPr>
          <p:cNvPicPr>
            <a:picLocks noChangeAspect="1"/>
          </p:cNvPicPr>
          <p:nvPr/>
        </p:nvPicPr>
        <p:blipFill>
          <a:blip r:embed="rId10"/>
          <a:stretch>
            <a:fillRect/>
          </a:stretch>
        </p:blipFill>
        <p:spPr>
          <a:xfrm>
            <a:off x="1032216" y="3461112"/>
            <a:ext cx="7165270" cy="1113590"/>
          </a:xfrm>
          <a:prstGeom prst="rect">
            <a:avLst/>
          </a:prstGeom>
        </p:spPr>
      </p:pic>
      <p:sp>
        <p:nvSpPr>
          <p:cNvPr id="4" name="Rounded Rectangular Callout 3">
            <a:extLst>
              <a:ext uri="{FF2B5EF4-FFF2-40B4-BE49-F238E27FC236}">
                <a16:creationId xmlns:a16="http://schemas.microsoft.com/office/drawing/2014/main" id="{9BFD2D09-6F52-D749-BD31-E9091D564C55}"/>
              </a:ext>
            </a:extLst>
          </p:cNvPr>
          <p:cNvSpPr/>
          <p:nvPr/>
        </p:nvSpPr>
        <p:spPr bwMode="auto">
          <a:xfrm>
            <a:off x="90405" y="4685685"/>
            <a:ext cx="1883622" cy="1664367"/>
          </a:xfrm>
          <a:prstGeom prst="wedgeRoundRectCallout">
            <a:avLst>
              <a:gd name="adj1" fmla="val 7545"/>
              <a:gd name="adj2" fmla="val -9659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bg1"/>
                </a:solidFill>
                <a:effectLst/>
                <a:latin typeface="Times New Roman" panose="02020603050405020304" pitchFamily="18" charset="0"/>
                <a:ea typeface="ＭＳ Ｐゴシック" charset="-128"/>
                <a:cs typeface="Times New Roman" panose="02020603050405020304" pitchFamily="18" charset="0"/>
              </a:rPr>
              <a:t>Experiment is often driven by curiosity, institutional needs and $</a:t>
            </a:r>
          </a:p>
        </p:txBody>
      </p:sp>
      <p:sp>
        <p:nvSpPr>
          <p:cNvPr id="16" name="Rounded Rectangular Callout 15">
            <a:extLst>
              <a:ext uri="{FF2B5EF4-FFF2-40B4-BE49-F238E27FC236}">
                <a16:creationId xmlns:a16="http://schemas.microsoft.com/office/drawing/2014/main" id="{79C31375-8E3D-874D-A46D-3C0A9C79AA4E}"/>
              </a:ext>
            </a:extLst>
          </p:cNvPr>
          <p:cNvSpPr/>
          <p:nvPr/>
        </p:nvSpPr>
        <p:spPr bwMode="auto">
          <a:xfrm>
            <a:off x="2218544" y="4946754"/>
            <a:ext cx="2034281" cy="1374647"/>
          </a:xfrm>
          <a:prstGeom prst="wedgeRoundRectCallout">
            <a:avLst>
              <a:gd name="adj1" fmla="val -32835"/>
              <a:gd name="adj2" fmla="val -143112"/>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Times New Roman" panose="02020603050405020304" pitchFamily="18" charset="0"/>
                <a:ea typeface="ＭＳ Ｐゴシック" charset="-128"/>
                <a:cs typeface="Times New Roman" panose="02020603050405020304" pitchFamily="18" charset="0"/>
              </a:rPr>
              <a:t>Publications often lack the info needed by evaluator</a:t>
            </a:r>
            <a:endParaRPr kumimoji="0" lang="en-US" sz="2000" b="0" i="0" u="none" strike="noStrike" cap="none" normalizeH="0" baseline="0" dirty="0">
              <a:ln>
                <a:noFill/>
              </a:ln>
              <a:solidFill>
                <a:schemeClr val="bg1"/>
              </a:solidFill>
              <a:effectLst/>
              <a:latin typeface="Times New Roman" panose="02020603050405020304" pitchFamily="18" charset="0"/>
              <a:ea typeface="ＭＳ Ｐゴシック" charset="-128"/>
              <a:cs typeface="Times New Roman" panose="02020603050405020304" pitchFamily="18" charset="0"/>
            </a:endParaRPr>
          </a:p>
        </p:txBody>
      </p:sp>
      <p:sp>
        <p:nvSpPr>
          <p:cNvPr id="17" name="Rounded Rectangular Callout 16">
            <a:extLst>
              <a:ext uri="{FF2B5EF4-FFF2-40B4-BE49-F238E27FC236}">
                <a16:creationId xmlns:a16="http://schemas.microsoft.com/office/drawing/2014/main" id="{C6E0EF80-69C6-B34F-90B5-F2AD4EBE3610}"/>
              </a:ext>
            </a:extLst>
          </p:cNvPr>
          <p:cNvSpPr/>
          <p:nvPr/>
        </p:nvSpPr>
        <p:spPr bwMode="auto">
          <a:xfrm>
            <a:off x="7018905" y="4873070"/>
            <a:ext cx="2034281" cy="794478"/>
          </a:xfrm>
          <a:prstGeom prst="wedgeRoundRectCallout">
            <a:avLst>
              <a:gd name="adj1" fmla="val -4834"/>
              <a:gd name="adj2" fmla="val -14951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Times New Roman" panose="02020603050405020304" pitchFamily="18" charset="0"/>
                <a:ea typeface="ＭＳ Ｐゴシック" charset="-128"/>
                <a:cs typeface="Times New Roman" panose="02020603050405020304" pitchFamily="18" charset="0"/>
              </a:rPr>
              <a:t>Proton transport issues in MCNP</a:t>
            </a:r>
            <a:endParaRPr kumimoji="0" lang="en-US" sz="2000" b="0" i="0" u="none" strike="noStrike" cap="none" normalizeH="0" baseline="0" dirty="0">
              <a:ln>
                <a:noFill/>
              </a:ln>
              <a:solidFill>
                <a:schemeClr val="bg1"/>
              </a:solidFill>
              <a:effectLst/>
              <a:latin typeface="Times New Roman" panose="02020603050405020304" pitchFamily="18" charset="0"/>
              <a:ea typeface="ＭＳ Ｐゴシック" charset="-128"/>
              <a:cs typeface="Times New Roman" panose="02020603050405020304" pitchFamily="18" charset="0"/>
            </a:endParaRPr>
          </a:p>
        </p:txBody>
      </p:sp>
      <p:sp>
        <p:nvSpPr>
          <p:cNvPr id="18" name="Rounded Rectangular Callout 17">
            <a:extLst>
              <a:ext uri="{FF2B5EF4-FFF2-40B4-BE49-F238E27FC236}">
                <a16:creationId xmlns:a16="http://schemas.microsoft.com/office/drawing/2014/main" id="{9932BE1A-E133-2841-9E9D-8FF00FE9D68E}"/>
              </a:ext>
            </a:extLst>
          </p:cNvPr>
          <p:cNvSpPr/>
          <p:nvPr/>
        </p:nvSpPr>
        <p:spPr bwMode="auto">
          <a:xfrm>
            <a:off x="4740107" y="4873069"/>
            <a:ext cx="2142477" cy="1448332"/>
          </a:xfrm>
          <a:prstGeom prst="wedgeRoundRectCallout">
            <a:avLst>
              <a:gd name="adj1" fmla="val -10729"/>
              <a:gd name="adj2" fmla="val -9896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000" dirty="0">
                <a:solidFill>
                  <a:schemeClr val="bg1"/>
                </a:solidFill>
                <a:latin typeface="Times New Roman" panose="02020603050405020304" pitchFamily="18" charset="0"/>
                <a:ea typeface="ＭＳ Ｐゴシック" charset="-128"/>
                <a:cs typeface="Times New Roman" panose="02020603050405020304" pitchFamily="18" charset="0"/>
              </a:rPr>
              <a:t>Sometimes no validation data sets are available e.g., (n,n’</a:t>
            </a:r>
            <a:r>
              <a:rPr lang="en-US" sz="2000" dirty="0">
                <a:solidFill>
                  <a:schemeClr val="bg1"/>
                </a:solidFill>
                <a:latin typeface="Symbol" pitchFamily="2" charset="2"/>
                <a:ea typeface="ＭＳ Ｐゴシック" charset="-128"/>
                <a:cs typeface="Times New Roman" panose="02020603050405020304" pitchFamily="18" charset="0"/>
              </a:rPr>
              <a:t>g</a:t>
            </a:r>
            <a:r>
              <a:rPr lang="en-US" sz="2000" dirty="0">
                <a:solidFill>
                  <a:schemeClr val="bg1"/>
                </a:solidFill>
                <a:latin typeface="Times New Roman" panose="02020603050405020304" pitchFamily="18" charset="0"/>
                <a:ea typeface="ＭＳ Ｐゴシック" charset="-128"/>
                <a:cs typeface="Times New Roman" panose="02020603050405020304" pitchFamily="18" charset="0"/>
              </a:rPr>
              <a:t>)</a:t>
            </a:r>
            <a:endParaRPr kumimoji="0" lang="en-US" sz="2000" b="0" i="0" u="none" strike="noStrike" cap="none" normalizeH="0" baseline="0" dirty="0">
              <a:ln>
                <a:noFill/>
              </a:ln>
              <a:solidFill>
                <a:schemeClr val="bg1"/>
              </a:solidFill>
              <a:effectLst/>
              <a:latin typeface="Times New Roman" panose="02020603050405020304" pitchFamily="18" charset="0"/>
              <a:ea typeface="ＭＳ Ｐゴシック" charset="-128"/>
              <a:cs typeface="Times New Roman" panose="02020603050405020304" pitchFamily="18" charset="0"/>
            </a:endParaRPr>
          </a:p>
        </p:txBody>
      </p:sp>
      <p:sp>
        <p:nvSpPr>
          <p:cNvPr id="19" name="Rounded Rectangular Callout 18">
            <a:extLst>
              <a:ext uri="{FF2B5EF4-FFF2-40B4-BE49-F238E27FC236}">
                <a16:creationId xmlns:a16="http://schemas.microsoft.com/office/drawing/2014/main" id="{B50F0173-EC33-B149-81C3-499C37DD869C}"/>
              </a:ext>
            </a:extLst>
          </p:cNvPr>
          <p:cNvSpPr/>
          <p:nvPr/>
        </p:nvSpPr>
        <p:spPr bwMode="auto">
          <a:xfrm>
            <a:off x="53385" y="1638633"/>
            <a:ext cx="2034281" cy="1374647"/>
          </a:xfrm>
          <a:prstGeom prst="wedgeRoundRectCallout">
            <a:avLst>
              <a:gd name="adj1" fmla="val 72416"/>
              <a:gd name="adj2" fmla="val 9404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Times New Roman" panose="02020603050405020304" pitchFamily="18" charset="0"/>
                <a:ea typeface="ＭＳ Ｐゴシック" charset="-128"/>
                <a:cs typeface="Times New Roman" panose="02020603050405020304" pitchFamily="18" charset="0"/>
              </a:rPr>
              <a:t>Templates are needed!  (Neudecker, Lewis)</a:t>
            </a:r>
            <a:endParaRPr kumimoji="0" lang="en-US" sz="2000" b="0" i="0" u="none" strike="noStrike" cap="none" normalizeH="0" baseline="0" dirty="0">
              <a:ln>
                <a:noFill/>
              </a:ln>
              <a:solidFill>
                <a:schemeClr val="bg1"/>
              </a:solidFill>
              <a:effectLst/>
              <a:latin typeface="Times New Roman" panose="02020603050405020304" pitchFamily="18" charset="0"/>
              <a:ea typeface="ＭＳ Ｐゴシック" charset="-128"/>
              <a:cs typeface="Times New Roman" panose="02020603050405020304" pitchFamily="18" charset="0"/>
            </a:endParaRPr>
          </a:p>
        </p:txBody>
      </p:sp>
      <p:sp>
        <p:nvSpPr>
          <p:cNvPr id="21" name="Rounded Rectangular Callout 20">
            <a:extLst>
              <a:ext uri="{FF2B5EF4-FFF2-40B4-BE49-F238E27FC236}">
                <a16:creationId xmlns:a16="http://schemas.microsoft.com/office/drawing/2014/main" id="{F7300678-01D0-2341-87DD-320D54711CBA}"/>
              </a:ext>
            </a:extLst>
          </p:cNvPr>
          <p:cNvSpPr/>
          <p:nvPr/>
        </p:nvSpPr>
        <p:spPr bwMode="auto">
          <a:xfrm>
            <a:off x="2200722" y="1638633"/>
            <a:ext cx="2164553" cy="1113590"/>
          </a:xfrm>
          <a:prstGeom prst="wedgeRoundRectCallout">
            <a:avLst>
              <a:gd name="adj1" fmla="val 155"/>
              <a:gd name="adj2" fmla="val 16625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Times New Roman" panose="02020603050405020304" pitchFamily="18" charset="0"/>
                <a:ea typeface="ＭＳ Ｐゴシック" charset="-128"/>
                <a:cs typeface="Times New Roman" panose="02020603050405020304" pitchFamily="18" charset="0"/>
              </a:rPr>
              <a:t>Sometimes there are no evaluators! (fission yields)</a:t>
            </a:r>
            <a:endParaRPr kumimoji="0" lang="en-US" sz="2000" b="0" i="0" u="none" strike="noStrike" cap="none" normalizeH="0" baseline="0" dirty="0">
              <a:ln>
                <a:noFill/>
              </a:ln>
              <a:solidFill>
                <a:schemeClr val="bg1"/>
              </a:solidFill>
              <a:effectLst/>
              <a:latin typeface="Times New Roman" panose="02020603050405020304" pitchFamily="18" charset="0"/>
              <a:ea typeface="ＭＳ Ｐゴシック" charset="-128"/>
              <a:cs typeface="Times New Roman" panose="02020603050405020304" pitchFamily="18" charset="0"/>
            </a:endParaRPr>
          </a:p>
        </p:txBody>
      </p:sp>
      <p:sp>
        <p:nvSpPr>
          <p:cNvPr id="22" name="Rounded Rectangular Callout 21">
            <a:extLst>
              <a:ext uri="{FF2B5EF4-FFF2-40B4-BE49-F238E27FC236}">
                <a16:creationId xmlns:a16="http://schemas.microsoft.com/office/drawing/2014/main" id="{1DC5DFE1-CBB1-4846-A650-32B6E1CFDA16}"/>
              </a:ext>
            </a:extLst>
          </p:cNvPr>
          <p:cNvSpPr/>
          <p:nvPr/>
        </p:nvSpPr>
        <p:spPr bwMode="auto">
          <a:xfrm>
            <a:off x="4456981" y="1642665"/>
            <a:ext cx="1615680" cy="1113590"/>
          </a:xfrm>
          <a:prstGeom prst="wedgeRoundRectCallout">
            <a:avLst>
              <a:gd name="adj1" fmla="val -46441"/>
              <a:gd name="adj2" fmla="val 16627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Times New Roman" panose="02020603050405020304" pitchFamily="18" charset="0"/>
                <a:ea typeface="ＭＳ Ｐゴシック" charset="-128"/>
                <a:cs typeface="Times New Roman" panose="02020603050405020304" pitchFamily="18" charset="0"/>
              </a:rPr>
              <a:t>What’s “processing” ???</a:t>
            </a:r>
            <a:endParaRPr kumimoji="0" lang="en-US" sz="2000" b="0" i="0" u="none" strike="noStrike" cap="none" normalizeH="0" baseline="0" dirty="0">
              <a:ln>
                <a:noFill/>
              </a:ln>
              <a:solidFill>
                <a:schemeClr val="bg1"/>
              </a:solidFill>
              <a:effectLst/>
              <a:latin typeface="Times New Roman" panose="02020603050405020304" pitchFamily="18" charset="0"/>
              <a:ea typeface="ＭＳ Ｐゴシック" charset="-128"/>
              <a:cs typeface="Times New Roman" panose="02020603050405020304" pitchFamily="18" charset="0"/>
            </a:endParaRPr>
          </a:p>
        </p:txBody>
      </p:sp>
      <p:sp>
        <p:nvSpPr>
          <p:cNvPr id="23" name="Rounded Rectangular Callout 22">
            <a:extLst>
              <a:ext uri="{FF2B5EF4-FFF2-40B4-BE49-F238E27FC236}">
                <a16:creationId xmlns:a16="http://schemas.microsoft.com/office/drawing/2014/main" id="{BDA60A16-1AF0-CD41-A05D-D6A7B647291A}"/>
              </a:ext>
            </a:extLst>
          </p:cNvPr>
          <p:cNvSpPr/>
          <p:nvPr/>
        </p:nvSpPr>
        <p:spPr bwMode="auto">
          <a:xfrm>
            <a:off x="7853764" y="1721410"/>
            <a:ext cx="1176424" cy="1512346"/>
          </a:xfrm>
          <a:prstGeom prst="wedgeRoundRectCallout">
            <a:avLst>
              <a:gd name="adj1" fmla="val 11806"/>
              <a:gd name="adj2" fmla="val 8672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Times New Roman" panose="02020603050405020304" pitchFamily="18" charset="0"/>
                <a:ea typeface="ＭＳ Ｐゴシック" charset="-128"/>
                <a:cs typeface="Times New Roman" panose="02020603050405020304" pitchFamily="18" charset="0"/>
              </a:rPr>
              <a:t>I’m part of a pipeline???</a:t>
            </a:r>
            <a:endParaRPr kumimoji="0" lang="en-US" sz="2000" b="0" i="0" u="none" strike="noStrike" cap="none" normalizeH="0" baseline="0" dirty="0">
              <a:ln>
                <a:noFill/>
              </a:ln>
              <a:solidFill>
                <a:schemeClr val="bg1"/>
              </a:solidFill>
              <a:effectLst/>
              <a:latin typeface="Times New Roman" panose="02020603050405020304" pitchFamily="18" charset="0"/>
              <a:ea typeface="ＭＳ Ｐゴシック" charset="-128"/>
              <a:cs typeface="Times New Roman" panose="02020603050405020304" pitchFamily="18" charset="0"/>
            </a:endParaRPr>
          </a:p>
        </p:txBody>
      </p:sp>
      <p:sp>
        <p:nvSpPr>
          <p:cNvPr id="3" name="TextBox 2">
            <a:extLst>
              <a:ext uri="{FF2B5EF4-FFF2-40B4-BE49-F238E27FC236}">
                <a16:creationId xmlns:a16="http://schemas.microsoft.com/office/drawing/2014/main" id="{1827ECDE-1E27-C64B-9AE0-9D28639A4095}"/>
              </a:ext>
            </a:extLst>
          </p:cNvPr>
          <p:cNvSpPr txBox="1"/>
          <p:nvPr/>
        </p:nvSpPr>
        <p:spPr>
          <a:xfrm>
            <a:off x="836176" y="1149416"/>
            <a:ext cx="760580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The segments aren’t always well-linked and there are leaks..</a:t>
            </a:r>
          </a:p>
        </p:txBody>
      </p:sp>
    </p:spTree>
    <p:extLst>
      <p:ext uri="{BB962C8B-B14F-4D97-AF65-F5344CB8AC3E}">
        <p14:creationId xmlns:p14="http://schemas.microsoft.com/office/powerpoint/2010/main" val="2927584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xit" presetSubtype="0" fill="hold" nodeType="withEffect">
                                  <p:stCondLst>
                                    <p:cond delay="0"/>
                                  </p:stCondLst>
                                  <p:childTnLst>
                                    <p:animEffect transition="out" filter="dissolv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9"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dissolv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9"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dissolve">
                                      <p:cBhvr>
                                        <p:cTn id="59" dur="500"/>
                                        <p:tgtEl>
                                          <p:spTgt spid="21"/>
                                        </p:tgtEl>
                                      </p:cBhvr>
                                    </p:animEffect>
                                  </p:childTnLst>
                                </p:cTn>
                              </p:par>
                              <p:par>
                                <p:cTn id="60" presetID="9" presetClass="exit" presetSubtype="0" fill="hold" nodeType="withEffect">
                                  <p:stCondLst>
                                    <p:cond delay="0"/>
                                  </p:stCondLst>
                                  <p:childTnLst>
                                    <p:animEffect transition="out" filter="dissolv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ssolv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dissolv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dissolv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18" grpId="0" animBg="1"/>
      <p:bldP spid="19" grpId="0" animBg="1"/>
      <p:bldP spid="21" grpId="0" animBg="1"/>
      <p:bldP spid="22" grpId="0" animBg="1"/>
      <p:bldP spid="23"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7B6-08F1-C749-BEFE-9941DA0470DD}"/>
              </a:ext>
            </a:extLst>
          </p:cNvPr>
          <p:cNvSpPr>
            <a:spLocks noGrp="1"/>
          </p:cNvSpPr>
          <p:nvPr>
            <p:ph type="ctrTitle"/>
          </p:nvPr>
        </p:nvSpPr>
        <p:spPr>
          <a:xfrm>
            <a:off x="0" y="0"/>
            <a:ext cx="9144000" cy="1113590"/>
          </a:xfrm>
        </p:spPr>
        <p:txBody>
          <a:bodyPr/>
          <a:lstStyle/>
          <a:p>
            <a:pPr algn="ctr"/>
            <a:r>
              <a:rPr lang="en-US" sz="3200" dirty="0">
                <a:solidFill>
                  <a:schemeClr val="bg1"/>
                </a:solidFill>
                <a:latin typeface="Times New Roman" panose="02020603050405020304" pitchFamily="18" charset="0"/>
                <a:cs typeface="Times New Roman" panose="02020603050405020304" pitchFamily="18" charset="0"/>
              </a:rPr>
              <a:t>On the other hand the Pipeline has lots of great features I didn’t know about… </a:t>
            </a:r>
          </a:p>
        </p:txBody>
      </p:sp>
      <p:pic>
        <p:nvPicPr>
          <p:cNvPr id="13" name="Picture 12">
            <a:extLst>
              <a:ext uri="{FF2B5EF4-FFF2-40B4-BE49-F238E27FC236}">
                <a16:creationId xmlns:a16="http://schemas.microsoft.com/office/drawing/2014/main" id="{F6F1D376-DFCE-5044-BFC4-61A44AF470F6}"/>
              </a:ext>
            </a:extLst>
          </p:cNvPr>
          <p:cNvPicPr>
            <a:picLocks noChangeAspect="1"/>
          </p:cNvPicPr>
          <p:nvPr/>
        </p:nvPicPr>
        <p:blipFill>
          <a:blip r:embed="rId3"/>
          <a:stretch>
            <a:fillRect/>
          </a:stretch>
        </p:blipFill>
        <p:spPr>
          <a:xfrm>
            <a:off x="1055364" y="3463725"/>
            <a:ext cx="7165270" cy="1113590"/>
          </a:xfrm>
          <a:prstGeom prst="rect">
            <a:avLst/>
          </a:prstGeom>
        </p:spPr>
      </p:pic>
      <p:grpSp>
        <p:nvGrpSpPr>
          <p:cNvPr id="14" name="Group 13">
            <a:extLst>
              <a:ext uri="{FF2B5EF4-FFF2-40B4-BE49-F238E27FC236}">
                <a16:creationId xmlns:a16="http://schemas.microsoft.com/office/drawing/2014/main" id="{FBF878C6-7F1E-8F42-9E66-79A5B2D626B9}"/>
              </a:ext>
            </a:extLst>
          </p:cNvPr>
          <p:cNvGrpSpPr/>
          <p:nvPr/>
        </p:nvGrpSpPr>
        <p:grpSpPr>
          <a:xfrm>
            <a:off x="1379409" y="1787311"/>
            <a:ext cx="6385182" cy="1788640"/>
            <a:chOff x="1379409" y="1787311"/>
            <a:chExt cx="6385182" cy="1788640"/>
          </a:xfrm>
        </p:grpSpPr>
        <p:sp>
          <p:nvSpPr>
            <p:cNvPr id="26" name="TextBox 25">
              <a:extLst>
                <a:ext uri="{FF2B5EF4-FFF2-40B4-BE49-F238E27FC236}">
                  <a16:creationId xmlns:a16="http://schemas.microsoft.com/office/drawing/2014/main" id="{BA5D0557-B28A-5140-BE8B-4530C400A573}"/>
                </a:ext>
              </a:extLst>
            </p:cNvPr>
            <p:cNvSpPr txBox="1"/>
            <p:nvPr/>
          </p:nvSpPr>
          <p:spPr>
            <a:xfrm>
              <a:off x="2314953" y="2932610"/>
              <a:ext cx="487428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First of all, The ends are connected </a:t>
              </a:r>
              <a:r>
                <a:rPr lang="en-US" sz="2400" dirty="0">
                  <a:latin typeface="Times New Roman" panose="02020603050405020304" pitchFamily="18" charset="0"/>
                  <a:cs typeface="Times New Roman" panose="02020603050405020304" pitchFamily="18" charset="0"/>
                  <a:sym typeface="Wingdings" pitchFamily="2" charset="2"/>
                </a:rPr>
                <a:t></a:t>
              </a:r>
              <a:endParaRPr lang="en-US" sz="2400" dirty="0">
                <a:latin typeface="Times New Roman" panose="02020603050405020304" pitchFamily="18" charset="0"/>
                <a:cs typeface="Times New Roman" panose="02020603050405020304" pitchFamily="18" charset="0"/>
              </a:endParaRPr>
            </a:p>
          </p:txBody>
        </p:sp>
        <p:sp>
          <p:nvSpPr>
            <p:cNvPr id="29" name="Bent Arrow 28">
              <a:extLst>
                <a:ext uri="{FF2B5EF4-FFF2-40B4-BE49-F238E27FC236}">
                  <a16:creationId xmlns:a16="http://schemas.microsoft.com/office/drawing/2014/main" id="{61BE0EB2-CA65-8141-896D-BC78B0544B30}"/>
                </a:ext>
              </a:extLst>
            </p:cNvPr>
            <p:cNvSpPr/>
            <p:nvPr/>
          </p:nvSpPr>
          <p:spPr bwMode="auto">
            <a:xfrm flipH="1">
              <a:off x="6137751" y="1911584"/>
              <a:ext cx="1626840" cy="1664367"/>
            </a:xfrm>
            <a:prstGeom prst="bentArrow">
              <a:avLst>
                <a:gd name="adj1" fmla="val 25000"/>
                <a:gd name="adj2" fmla="val 28042"/>
                <a:gd name="adj3" fmla="val 0"/>
                <a:gd name="adj4" fmla="val 79467"/>
              </a:avLst>
            </a:prstGeom>
            <a:solidFill>
              <a:srgbClr val="848484"/>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0" name="Bent Arrow 19">
              <a:extLst>
                <a:ext uri="{FF2B5EF4-FFF2-40B4-BE49-F238E27FC236}">
                  <a16:creationId xmlns:a16="http://schemas.microsoft.com/office/drawing/2014/main" id="{D2FC15B4-CA8C-9B4A-B4D8-247CF0AFA4AF}"/>
                </a:ext>
              </a:extLst>
            </p:cNvPr>
            <p:cNvSpPr/>
            <p:nvPr/>
          </p:nvSpPr>
          <p:spPr bwMode="auto">
            <a:xfrm>
              <a:off x="1379409" y="1911584"/>
              <a:ext cx="1649955" cy="1664367"/>
            </a:xfrm>
            <a:prstGeom prst="bentArrow">
              <a:avLst>
                <a:gd name="adj1" fmla="val 25000"/>
                <a:gd name="adj2" fmla="val 28042"/>
                <a:gd name="adj3" fmla="val 0"/>
                <a:gd name="adj4" fmla="val 79467"/>
              </a:avLst>
            </a:prstGeom>
            <a:solidFill>
              <a:srgbClr val="848484"/>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6" name="Group 5">
              <a:extLst>
                <a:ext uri="{FF2B5EF4-FFF2-40B4-BE49-F238E27FC236}">
                  <a16:creationId xmlns:a16="http://schemas.microsoft.com/office/drawing/2014/main" id="{DF1DB628-8D24-0D4D-B02F-B0B7D0B52C15}"/>
                </a:ext>
              </a:extLst>
            </p:cNvPr>
            <p:cNvGrpSpPr/>
            <p:nvPr/>
          </p:nvGrpSpPr>
          <p:grpSpPr>
            <a:xfrm>
              <a:off x="3029364" y="1787311"/>
              <a:ext cx="1036129" cy="1113590"/>
              <a:chOff x="4053935" y="1911584"/>
              <a:chExt cx="1036129" cy="1113590"/>
            </a:xfrm>
          </p:grpSpPr>
          <p:pic>
            <p:nvPicPr>
              <p:cNvPr id="21" name="Picture 20">
                <a:extLst>
                  <a:ext uri="{FF2B5EF4-FFF2-40B4-BE49-F238E27FC236}">
                    <a16:creationId xmlns:a16="http://schemas.microsoft.com/office/drawing/2014/main" id="{87AC518E-0517-1A4B-BD04-F2BF16E9165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53935" y="1911584"/>
                <a:ext cx="1036129" cy="1113590"/>
              </a:xfrm>
              <a:prstGeom prst="rect">
                <a:avLst/>
              </a:prstGeom>
            </p:spPr>
          </p:pic>
          <p:sp>
            <p:nvSpPr>
              <p:cNvPr id="5" name="Rectangle 4">
                <a:extLst>
                  <a:ext uri="{FF2B5EF4-FFF2-40B4-BE49-F238E27FC236}">
                    <a16:creationId xmlns:a16="http://schemas.microsoft.com/office/drawing/2014/main" id="{874ECADF-842C-9340-AB9C-E1BBCEB8BF20}"/>
                  </a:ext>
                </a:extLst>
              </p:cNvPr>
              <p:cNvSpPr/>
              <p:nvPr/>
            </p:nvSpPr>
            <p:spPr bwMode="auto">
              <a:xfrm>
                <a:off x="4197350" y="2062580"/>
                <a:ext cx="771525" cy="405799"/>
              </a:xfrm>
              <a:prstGeom prst="rect">
                <a:avLst/>
              </a:prstGeom>
              <a:gradFill>
                <a:gsLst>
                  <a:gs pos="0">
                    <a:srgbClr val="C6C6C6"/>
                  </a:gs>
                  <a:gs pos="100000">
                    <a:srgbClr val="7F7F7F"/>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anose="02020603050405020304" pitchFamily="18" charset="0"/>
                    <a:ea typeface="ＭＳ Ｐゴシック" charset="-128"/>
                    <a:cs typeface="Times New Roman" panose="02020603050405020304" pitchFamily="18" charset="0"/>
                  </a:rPr>
                  <a:t>WANDA</a:t>
                </a:r>
              </a:p>
            </p:txBody>
          </p:sp>
        </p:grpSp>
        <p:grpSp>
          <p:nvGrpSpPr>
            <p:cNvPr id="24" name="Group 23">
              <a:extLst>
                <a:ext uri="{FF2B5EF4-FFF2-40B4-BE49-F238E27FC236}">
                  <a16:creationId xmlns:a16="http://schemas.microsoft.com/office/drawing/2014/main" id="{CBB03F0D-5A4C-AF41-A4C8-7B0004A84A06}"/>
                </a:ext>
              </a:extLst>
            </p:cNvPr>
            <p:cNvGrpSpPr/>
            <p:nvPr/>
          </p:nvGrpSpPr>
          <p:grpSpPr>
            <a:xfrm>
              <a:off x="4065493" y="1787311"/>
              <a:ext cx="1036129" cy="1113590"/>
              <a:chOff x="4053935" y="1911584"/>
              <a:chExt cx="1036129" cy="1113590"/>
            </a:xfrm>
          </p:grpSpPr>
          <p:pic>
            <p:nvPicPr>
              <p:cNvPr id="27" name="Picture 26">
                <a:extLst>
                  <a:ext uri="{FF2B5EF4-FFF2-40B4-BE49-F238E27FC236}">
                    <a16:creationId xmlns:a16="http://schemas.microsoft.com/office/drawing/2014/main" id="{251F5B1A-1F57-5346-9906-2849412F863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53935" y="1911584"/>
                <a:ext cx="1036129" cy="1113590"/>
              </a:xfrm>
              <a:prstGeom prst="rect">
                <a:avLst/>
              </a:prstGeom>
            </p:spPr>
          </p:pic>
          <p:sp>
            <p:nvSpPr>
              <p:cNvPr id="28" name="Rectangle 27">
                <a:extLst>
                  <a:ext uri="{FF2B5EF4-FFF2-40B4-BE49-F238E27FC236}">
                    <a16:creationId xmlns:a16="http://schemas.microsoft.com/office/drawing/2014/main" id="{3418D8EE-81A8-2045-8702-92665CA37BB0}"/>
                  </a:ext>
                </a:extLst>
              </p:cNvPr>
              <p:cNvSpPr/>
              <p:nvPr/>
            </p:nvSpPr>
            <p:spPr bwMode="auto">
              <a:xfrm>
                <a:off x="4197350" y="2062580"/>
                <a:ext cx="771525" cy="405799"/>
              </a:xfrm>
              <a:prstGeom prst="rect">
                <a:avLst/>
              </a:prstGeom>
              <a:gradFill>
                <a:gsLst>
                  <a:gs pos="0">
                    <a:srgbClr val="C6C6C6"/>
                  </a:gs>
                  <a:gs pos="100000">
                    <a:srgbClr val="7F7F7F"/>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1200" dirty="0">
                    <a:latin typeface="Times New Roman" panose="02020603050405020304" pitchFamily="18" charset="0"/>
                    <a:ea typeface="ＭＳ Ｐゴシック" charset="-128"/>
                    <a:cs typeface="Times New Roman" panose="02020603050405020304" pitchFamily="18" charset="0"/>
                  </a:rPr>
                  <a:t>WANDA</a:t>
                </a:r>
              </a:p>
            </p:txBody>
          </p:sp>
        </p:grpSp>
        <p:grpSp>
          <p:nvGrpSpPr>
            <p:cNvPr id="31" name="Group 30">
              <a:extLst>
                <a:ext uri="{FF2B5EF4-FFF2-40B4-BE49-F238E27FC236}">
                  <a16:creationId xmlns:a16="http://schemas.microsoft.com/office/drawing/2014/main" id="{94FACE0F-2477-764A-B261-B6A24C8B6F8A}"/>
                </a:ext>
              </a:extLst>
            </p:cNvPr>
            <p:cNvGrpSpPr/>
            <p:nvPr/>
          </p:nvGrpSpPr>
          <p:grpSpPr>
            <a:xfrm>
              <a:off x="5081832" y="1787311"/>
              <a:ext cx="1036129" cy="1113590"/>
              <a:chOff x="4053935" y="1911584"/>
              <a:chExt cx="1036129" cy="1113590"/>
            </a:xfrm>
          </p:grpSpPr>
          <p:pic>
            <p:nvPicPr>
              <p:cNvPr id="32" name="Picture 31">
                <a:extLst>
                  <a:ext uri="{FF2B5EF4-FFF2-40B4-BE49-F238E27FC236}">
                    <a16:creationId xmlns:a16="http://schemas.microsoft.com/office/drawing/2014/main" id="{26B233F4-0CC3-2E40-8DFA-03B9A25B2FA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53935" y="1911584"/>
                <a:ext cx="1036129" cy="1113590"/>
              </a:xfrm>
              <a:prstGeom prst="rect">
                <a:avLst/>
              </a:prstGeom>
            </p:spPr>
          </p:pic>
          <p:sp>
            <p:nvSpPr>
              <p:cNvPr id="33" name="Rectangle 32">
                <a:extLst>
                  <a:ext uri="{FF2B5EF4-FFF2-40B4-BE49-F238E27FC236}">
                    <a16:creationId xmlns:a16="http://schemas.microsoft.com/office/drawing/2014/main" id="{8BAC96D3-ED61-8342-884A-6638B26ED07E}"/>
                  </a:ext>
                </a:extLst>
              </p:cNvPr>
              <p:cNvSpPr/>
              <p:nvPr/>
            </p:nvSpPr>
            <p:spPr bwMode="auto">
              <a:xfrm>
                <a:off x="4197350" y="2062580"/>
                <a:ext cx="771525" cy="405799"/>
              </a:xfrm>
              <a:prstGeom prst="rect">
                <a:avLst/>
              </a:prstGeom>
              <a:gradFill>
                <a:gsLst>
                  <a:gs pos="0">
                    <a:srgbClr val="C6C6C6"/>
                  </a:gs>
                  <a:gs pos="100000">
                    <a:srgbClr val="7F7F7F"/>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sz="1200" dirty="0">
                    <a:latin typeface="Times New Roman" panose="02020603050405020304" pitchFamily="18" charset="0"/>
                    <a:ea typeface="ＭＳ Ｐゴシック" charset="-128"/>
                    <a:cs typeface="Times New Roman" panose="02020603050405020304" pitchFamily="18" charset="0"/>
                  </a:rPr>
                  <a:t>WANDA</a:t>
                </a:r>
              </a:p>
            </p:txBody>
          </p:sp>
        </p:grpSp>
      </p:grpSp>
      <p:grpSp>
        <p:nvGrpSpPr>
          <p:cNvPr id="36" name="Group 35">
            <a:extLst>
              <a:ext uri="{FF2B5EF4-FFF2-40B4-BE49-F238E27FC236}">
                <a16:creationId xmlns:a16="http://schemas.microsoft.com/office/drawing/2014/main" id="{B64EA2BD-0CFA-3647-80F0-2FEBBB5311C4}"/>
              </a:ext>
            </a:extLst>
          </p:cNvPr>
          <p:cNvGrpSpPr/>
          <p:nvPr/>
        </p:nvGrpSpPr>
        <p:grpSpPr>
          <a:xfrm>
            <a:off x="39694" y="4415301"/>
            <a:ext cx="5300056" cy="1863860"/>
            <a:chOff x="39694" y="4415301"/>
            <a:chExt cx="5300056" cy="1863860"/>
          </a:xfrm>
        </p:grpSpPr>
        <p:sp>
          <p:nvSpPr>
            <p:cNvPr id="34" name="Bent Arrow 33">
              <a:extLst>
                <a:ext uri="{FF2B5EF4-FFF2-40B4-BE49-F238E27FC236}">
                  <a16:creationId xmlns:a16="http://schemas.microsoft.com/office/drawing/2014/main" id="{1CB99CD6-C66A-214E-9EE6-3C5B02A1CEDE}"/>
                </a:ext>
              </a:extLst>
            </p:cNvPr>
            <p:cNvSpPr/>
            <p:nvPr/>
          </p:nvSpPr>
          <p:spPr bwMode="auto">
            <a:xfrm rot="5400000" flipH="1">
              <a:off x="1372360" y="4396537"/>
              <a:ext cx="1626840" cy="1664367"/>
            </a:xfrm>
            <a:prstGeom prst="bentArrow">
              <a:avLst>
                <a:gd name="adj1" fmla="val 25000"/>
                <a:gd name="adj2" fmla="val 28042"/>
                <a:gd name="adj3" fmla="val 0"/>
                <a:gd name="adj4" fmla="val 79467"/>
              </a:avLst>
            </a:prstGeom>
            <a:solidFill>
              <a:srgbClr val="848484"/>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22" name="Picture 21">
              <a:extLst>
                <a:ext uri="{FF2B5EF4-FFF2-40B4-BE49-F238E27FC236}">
                  <a16:creationId xmlns:a16="http://schemas.microsoft.com/office/drawing/2014/main" id="{1CF280C6-A44C-674F-93A0-BA18EB8C764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9694" y="5228720"/>
              <a:ext cx="1313902" cy="1050441"/>
            </a:xfrm>
            <a:prstGeom prst="rect">
              <a:avLst/>
            </a:prstGeom>
          </p:spPr>
        </p:pic>
        <p:sp>
          <p:nvSpPr>
            <p:cNvPr id="35" name="TextBox 34">
              <a:extLst>
                <a:ext uri="{FF2B5EF4-FFF2-40B4-BE49-F238E27FC236}">
                  <a16:creationId xmlns:a16="http://schemas.microsoft.com/office/drawing/2014/main" id="{7AF710AC-C4F9-EB4C-A85B-0CB7E622049E}"/>
                </a:ext>
              </a:extLst>
            </p:cNvPr>
            <p:cNvSpPr txBox="1"/>
            <p:nvPr/>
          </p:nvSpPr>
          <p:spPr>
            <a:xfrm>
              <a:off x="2721449" y="4646765"/>
              <a:ext cx="2618301" cy="1569660"/>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There is a torrent of new, high-quality data entering the system</a:t>
              </a:r>
            </a:p>
          </p:txBody>
        </p:sp>
      </p:grpSp>
      <p:grpSp>
        <p:nvGrpSpPr>
          <p:cNvPr id="39" name="Group 38">
            <a:extLst>
              <a:ext uri="{FF2B5EF4-FFF2-40B4-BE49-F238E27FC236}">
                <a16:creationId xmlns:a16="http://schemas.microsoft.com/office/drawing/2014/main" id="{D6480D98-A797-444F-B4C6-BB07EDE4A554}"/>
              </a:ext>
            </a:extLst>
          </p:cNvPr>
          <p:cNvGrpSpPr/>
          <p:nvPr/>
        </p:nvGrpSpPr>
        <p:grpSpPr>
          <a:xfrm>
            <a:off x="5756541" y="3463725"/>
            <a:ext cx="3295149" cy="2857968"/>
            <a:chOff x="5756541" y="3463725"/>
            <a:chExt cx="3295149" cy="2857968"/>
          </a:xfrm>
        </p:grpSpPr>
        <p:pic>
          <p:nvPicPr>
            <p:cNvPr id="37" name="Picture 36">
              <a:extLst>
                <a:ext uri="{FF2B5EF4-FFF2-40B4-BE49-F238E27FC236}">
                  <a16:creationId xmlns:a16="http://schemas.microsoft.com/office/drawing/2014/main" id="{F01607D7-0B61-E84A-89DE-EDBA494D9F0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7975279" y="3617597"/>
              <a:ext cx="1138799" cy="831056"/>
            </a:xfrm>
            <a:prstGeom prst="rect">
              <a:avLst/>
            </a:prstGeom>
          </p:spPr>
        </p:pic>
        <p:sp>
          <p:nvSpPr>
            <p:cNvPr id="38" name="TextBox 37">
              <a:extLst>
                <a:ext uri="{FF2B5EF4-FFF2-40B4-BE49-F238E27FC236}">
                  <a16:creationId xmlns:a16="http://schemas.microsoft.com/office/drawing/2014/main" id="{EF0A5A5B-132C-5C48-8014-84337A4768BD}"/>
                </a:ext>
              </a:extLst>
            </p:cNvPr>
            <p:cNvSpPr txBox="1"/>
            <p:nvPr/>
          </p:nvSpPr>
          <p:spPr>
            <a:xfrm>
              <a:off x="5756541" y="4752033"/>
              <a:ext cx="3295149" cy="1569660"/>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Water quality sensors (many of whom are in this room) are an integral part of the pipeline</a:t>
              </a:r>
            </a:p>
          </p:txBody>
        </p:sp>
      </p:grpSp>
    </p:spTree>
    <p:extLst>
      <p:ext uri="{BB962C8B-B14F-4D97-AF65-F5344CB8AC3E}">
        <p14:creationId xmlns:p14="http://schemas.microsoft.com/office/powerpoint/2010/main" val="216628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dissolv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63745BE3-F8D8-F749-85C2-F57D5CA01B6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1207" y="1382770"/>
            <a:ext cx="2385994" cy="2108971"/>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7522157C-C8F3-C24C-A1CA-05C0664C3CB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45493" y="3962728"/>
            <a:ext cx="4134455" cy="2400593"/>
          </a:xfrm>
          <a:prstGeom prst="rect">
            <a:avLst/>
          </a:prstGeom>
        </p:spPr>
      </p:pic>
      <p:sp>
        <p:nvSpPr>
          <p:cNvPr id="2" name="Title 1"/>
          <p:cNvSpPr>
            <a:spLocks noGrp="1"/>
          </p:cNvSpPr>
          <p:nvPr>
            <p:ph type="title"/>
          </p:nvPr>
        </p:nvSpPr>
        <p:spPr>
          <a:xfrm>
            <a:off x="5" y="1"/>
            <a:ext cx="9143999" cy="995393"/>
          </a:xfrm>
        </p:spPr>
        <p:txBody>
          <a:bodyPr/>
          <a:lstStyle/>
          <a:p>
            <a:r>
              <a:rPr lang="en-US" sz="2500" dirty="0">
                <a:latin typeface="Times New Roman" panose="02020603050405020304" pitchFamily="18" charset="0"/>
                <a:ea typeface="Helvetica" charset="0"/>
                <a:cs typeface="Times New Roman" panose="02020603050405020304" pitchFamily="18" charset="0"/>
              </a:rPr>
              <a:t>Success Example #1: The Joint NP-NE NDIAWG </a:t>
            </a:r>
            <a:r>
              <a:rPr lang="en-US" sz="2500" baseline="30000" dirty="0">
                <a:latin typeface="Times New Roman" panose="02020603050405020304" pitchFamily="18" charset="0"/>
                <a:ea typeface="Helvetica" charset="0"/>
                <a:cs typeface="Times New Roman" panose="02020603050405020304" pitchFamily="18" charset="0"/>
              </a:rPr>
              <a:t>238</a:t>
            </a:r>
            <a:r>
              <a:rPr lang="en-US" sz="2500" dirty="0">
                <a:latin typeface="Times New Roman" panose="02020603050405020304" pitchFamily="18" charset="0"/>
                <a:ea typeface="Helvetica" charset="0"/>
                <a:cs typeface="Times New Roman" panose="02020603050405020304" pitchFamily="18" charset="0"/>
              </a:rPr>
              <a:t>U(n,n’</a:t>
            </a:r>
            <a:r>
              <a:rPr lang="en-US" sz="2500" dirty="0">
                <a:latin typeface="Symbol" pitchFamily="2" charset="2"/>
                <a:ea typeface="Helvetica" charset="0"/>
                <a:cs typeface="Times New Roman" panose="02020603050405020304" pitchFamily="18" charset="0"/>
              </a:rPr>
              <a:t>g</a:t>
            </a:r>
            <a:r>
              <a:rPr lang="en-US" sz="2500" dirty="0">
                <a:latin typeface="Times New Roman" panose="02020603050405020304" pitchFamily="18" charset="0"/>
                <a:ea typeface="Helvetica" charset="0"/>
                <a:cs typeface="Times New Roman" panose="02020603050405020304" pitchFamily="18" charset="0"/>
              </a:rPr>
              <a:t>) program has grown to include partners from NA-11 (LLNL) &amp; AFIT</a:t>
            </a:r>
          </a:p>
        </p:txBody>
      </p:sp>
      <p:sp>
        <p:nvSpPr>
          <p:cNvPr id="3" name="TextBox 2">
            <a:extLst>
              <a:ext uri="{FF2B5EF4-FFF2-40B4-BE49-F238E27FC236}">
                <a16:creationId xmlns:a16="http://schemas.microsoft.com/office/drawing/2014/main" id="{867B243A-7680-4142-9119-13ECFF2E9B1A}"/>
              </a:ext>
            </a:extLst>
          </p:cNvPr>
          <p:cNvSpPr txBox="1"/>
          <p:nvPr/>
        </p:nvSpPr>
        <p:spPr>
          <a:xfrm>
            <a:off x="27017" y="985248"/>
            <a:ext cx="9116983"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 Gamma-Energy Neutron-Energy Spectrometer for Inelastic Scattering (GENESIS)</a:t>
            </a:r>
          </a:p>
        </p:txBody>
      </p:sp>
      <p:pic>
        <p:nvPicPr>
          <p:cNvPr id="35" name="Picture 34">
            <a:extLst>
              <a:ext uri="{FF2B5EF4-FFF2-40B4-BE49-F238E27FC236}">
                <a16:creationId xmlns:a16="http://schemas.microsoft.com/office/drawing/2014/main" id="{A57BE09B-4730-FD47-B76F-E042F25AC2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10800000">
            <a:off x="2639189" y="1382770"/>
            <a:ext cx="2516471" cy="2144228"/>
          </a:xfrm>
          <a:prstGeom prst="rect">
            <a:avLst/>
          </a:prstGeom>
        </p:spPr>
      </p:pic>
      <p:sp>
        <p:nvSpPr>
          <p:cNvPr id="42" name="Content Placeholder 8">
            <a:extLst>
              <a:ext uri="{FF2B5EF4-FFF2-40B4-BE49-F238E27FC236}">
                <a16:creationId xmlns:a16="http://schemas.microsoft.com/office/drawing/2014/main" id="{08862A24-0524-994A-AF0F-28B541D17F82}"/>
              </a:ext>
            </a:extLst>
          </p:cNvPr>
          <p:cNvSpPr txBox="1">
            <a:spLocks/>
          </p:cNvSpPr>
          <p:nvPr/>
        </p:nvSpPr>
        <p:spPr>
          <a:xfrm>
            <a:off x="245493" y="3361431"/>
            <a:ext cx="4915609" cy="578552"/>
          </a:xfrm>
          <a:prstGeom prst="rect">
            <a:avLst/>
          </a:prstGeom>
          <a:solidFill>
            <a:schemeClr val="tx1"/>
          </a:solidFill>
          <a:ln w="57150">
            <a:noFill/>
          </a:ln>
        </p:spPr>
        <p:txBody>
          <a:bodyPr>
            <a:noAutofit/>
          </a:bodyPr>
          <a:lst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a:lstStyle>
          <a:p>
            <a:pPr marL="63500" indent="0" algn="ctr" defTabSz="914400">
              <a:buClr>
                <a:srgbClr val="FF0000"/>
              </a:buClr>
            </a:pPr>
            <a:r>
              <a:rPr lang="en-US" sz="1800" b="1" kern="0" dirty="0">
                <a:solidFill>
                  <a:schemeClr val="bg1"/>
                </a:solidFill>
                <a:latin typeface="Times New Roman" panose="02020603050405020304" pitchFamily="18" charset="0"/>
                <a:cs typeface="Times New Roman" panose="02020603050405020304" pitchFamily="18" charset="0"/>
              </a:rPr>
              <a:t>Berkeley/Livermore team:  LAB, B. Goldblum, T. Laplace, D. Bleuel, J. Brown</a:t>
            </a:r>
          </a:p>
        </p:txBody>
      </p:sp>
      <p:grpSp>
        <p:nvGrpSpPr>
          <p:cNvPr id="54" name="Group 53">
            <a:extLst>
              <a:ext uri="{FF2B5EF4-FFF2-40B4-BE49-F238E27FC236}">
                <a16:creationId xmlns:a16="http://schemas.microsoft.com/office/drawing/2014/main" id="{3CFB63DE-C3D7-1943-B1A2-FABA99B7EA55}"/>
              </a:ext>
            </a:extLst>
          </p:cNvPr>
          <p:cNvGrpSpPr/>
          <p:nvPr/>
        </p:nvGrpSpPr>
        <p:grpSpPr>
          <a:xfrm>
            <a:off x="5226743" y="1382770"/>
            <a:ext cx="3781468" cy="2557213"/>
            <a:chOff x="7456714" y="1087630"/>
            <a:chExt cx="4749358" cy="3211748"/>
          </a:xfrm>
        </p:grpSpPr>
        <p:grpSp>
          <p:nvGrpSpPr>
            <p:cNvPr id="55" name="Group 54">
              <a:extLst>
                <a:ext uri="{FF2B5EF4-FFF2-40B4-BE49-F238E27FC236}">
                  <a16:creationId xmlns:a16="http://schemas.microsoft.com/office/drawing/2014/main" id="{28AA86CF-3567-754E-B95F-595BC1898D87}"/>
                </a:ext>
              </a:extLst>
            </p:cNvPr>
            <p:cNvGrpSpPr/>
            <p:nvPr/>
          </p:nvGrpSpPr>
          <p:grpSpPr>
            <a:xfrm>
              <a:off x="7456714" y="1087630"/>
              <a:ext cx="4749358" cy="3211748"/>
              <a:chOff x="5332428" y="1087630"/>
              <a:chExt cx="6924582" cy="4682740"/>
            </a:xfrm>
          </p:grpSpPr>
          <p:pic>
            <p:nvPicPr>
              <p:cNvPr id="57" name="Picture 56">
                <a:extLst>
                  <a:ext uri="{FF2B5EF4-FFF2-40B4-BE49-F238E27FC236}">
                    <a16:creationId xmlns:a16="http://schemas.microsoft.com/office/drawing/2014/main" id="{CEE85BC4-204B-0749-86E0-8FA3FF74B2CC}"/>
                  </a:ext>
                </a:extLst>
              </p:cNvPr>
              <p:cNvPicPr>
                <a:picLocks noChangeAspect="1"/>
              </p:cNvPicPr>
              <p:nvPr/>
            </p:nvPicPr>
            <p:blipFill>
              <a:blip r:embed="rId6"/>
              <a:stretch>
                <a:fillRect/>
              </a:stretch>
            </p:blipFill>
            <p:spPr>
              <a:xfrm>
                <a:off x="5332428" y="1087630"/>
                <a:ext cx="6762427" cy="468274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8" name="Straight Arrow Connector 57">
                <a:extLst>
                  <a:ext uri="{FF2B5EF4-FFF2-40B4-BE49-F238E27FC236}">
                    <a16:creationId xmlns:a16="http://schemas.microsoft.com/office/drawing/2014/main" id="{78B8959C-B621-FA47-9190-0769DA1936A9}"/>
                  </a:ext>
                </a:extLst>
              </p:cNvPr>
              <p:cNvCxnSpPr>
                <a:cxnSpLocks/>
              </p:cNvCxnSpPr>
              <p:nvPr/>
            </p:nvCxnSpPr>
            <p:spPr>
              <a:xfrm flipH="1">
                <a:off x="6391923" y="1713391"/>
                <a:ext cx="4829452" cy="31959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9" name="Explosion: 8 Points 7">
                <a:extLst>
                  <a:ext uri="{FF2B5EF4-FFF2-40B4-BE49-F238E27FC236}">
                    <a16:creationId xmlns:a16="http://schemas.microsoft.com/office/drawing/2014/main" id="{D3FA1C9C-4E6E-6E4F-BC28-AFC3E348AC6B}"/>
                  </a:ext>
                </a:extLst>
              </p:cNvPr>
              <p:cNvSpPr/>
              <p:nvPr/>
            </p:nvSpPr>
            <p:spPr>
              <a:xfrm>
                <a:off x="11221375" y="1473721"/>
                <a:ext cx="310718" cy="317631"/>
              </a:xfrm>
              <a:prstGeom prst="irregularSeal1">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0" name="TextBox 59">
                <a:extLst>
                  <a:ext uri="{FF2B5EF4-FFF2-40B4-BE49-F238E27FC236}">
                    <a16:creationId xmlns:a16="http://schemas.microsoft.com/office/drawing/2014/main" id="{FDECCE8C-053D-734F-BEFD-A2EB623D74E5}"/>
                  </a:ext>
                </a:extLst>
              </p:cNvPr>
              <p:cNvSpPr txBox="1"/>
              <p:nvPr/>
            </p:nvSpPr>
            <p:spPr>
              <a:xfrm>
                <a:off x="10765146" y="4237460"/>
                <a:ext cx="1491864" cy="609802"/>
              </a:xfrm>
              <a:prstGeom prst="rect">
                <a:avLst/>
              </a:prstGeom>
              <a:noFill/>
            </p:spPr>
            <p:txBody>
              <a:bodyPr wrap="square" rtlCol="0">
                <a:spAutoFit/>
              </a:bodyPr>
              <a:lstStyle/>
              <a:p>
                <a:r>
                  <a:rPr lang="en-US" sz="1200" b="1" dirty="0"/>
                  <a:t>Vault</a:t>
                </a:r>
              </a:p>
            </p:txBody>
          </p:sp>
          <p:sp>
            <p:nvSpPr>
              <p:cNvPr id="61" name="TextBox 60">
                <a:extLst>
                  <a:ext uri="{FF2B5EF4-FFF2-40B4-BE49-F238E27FC236}">
                    <a16:creationId xmlns:a16="http://schemas.microsoft.com/office/drawing/2014/main" id="{87CD862E-AB47-6646-8DC2-93207D73FFDE}"/>
                  </a:ext>
                </a:extLst>
              </p:cNvPr>
              <p:cNvSpPr txBox="1"/>
              <p:nvPr/>
            </p:nvSpPr>
            <p:spPr>
              <a:xfrm>
                <a:off x="7144327" y="3298411"/>
                <a:ext cx="1978427" cy="601833"/>
              </a:xfrm>
              <a:prstGeom prst="rect">
                <a:avLst/>
              </a:prstGeom>
              <a:solidFill>
                <a:schemeClr val="accent6">
                  <a:lumMod val="75000"/>
                </a:schemeClr>
              </a:solidFill>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GENESIS</a:t>
                </a:r>
              </a:p>
            </p:txBody>
          </p:sp>
          <p:cxnSp>
            <p:nvCxnSpPr>
              <p:cNvPr id="62" name="Straight Arrow Connector 61">
                <a:extLst>
                  <a:ext uri="{FF2B5EF4-FFF2-40B4-BE49-F238E27FC236}">
                    <a16:creationId xmlns:a16="http://schemas.microsoft.com/office/drawing/2014/main" id="{5ACEBFCA-5CEC-3A4D-AF37-668F931DB4BA}"/>
                  </a:ext>
                </a:extLst>
              </p:cNvPr>
              <p:cNvCxnSpPr>
                <a:cxnSpLocks/>
                <a:stCxn id="56" idx="0"/>
              </p:cNvCxnSpPr>
              <p:nvPr/>
            </p:nvCxnSpPr>
            <p:spPr>
              <a:xfrm flipV="1">
                <a:off x="11261790" y="1763830"/>
                <a:ext cx="86024" cy="85244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Can 62">
                <a:extLst>
                  <a:ext uri="{FF2B5EF4-FFF2-40B4-BE49-F238E27FC236}">
                    <a16:creationId xmlns:a16="http://schemas.microsoft.com/office/drawing/2014/main" id="{4F8E070C-8B53-254B-AF1A-9EDA265F2987}"/>
                  </a:ext>
                </a:extLst>
              </p:cNvPr>
              <p:cNvSpPr/>
              <p:nvPr/>
            </p:nvSpPr>
            <p:spPr>
              <a:xfrm rot="14173353">
                <a:off x="10649399" y="1736018"/>
                <a:ext cx="231493" cy="558612"/>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4" name="TextBox 63">
                <a:extLst>
                  <a:ext uri="{FF2B5EF4-FFF2-40B4-BE49-F238E27FC236}">
                    <a16:creationId xmlns:a16="http://schemas.microsoft.com/office/drawing/2014/main" id="{CE97FFFF-78CA-DE45-81FF-2E5723080C2A}"/>
                  </a:ext>
                </a:extLst>
              </p:cNvPr>
              <p:cNvSpPr txBox="1"/>
              <p:nvPr/>
            </p:nvSpPr>
            <p:spPr>
              <a:xfrm>
                <a:off x="7144327" y="1522594"/>
                <a:ext cx="2463742" cy="609802"/>
              </a:xfrm>
              <a:prstGeom prst="rect">
                <a:avLst/>
              </a:prstGeom>
              <a:noFill/>
              <a:ln>
                <a:noFill/>
              </a:ln>
            </p:spPr>
            <p:txBody>
              <a:bodyPr wrap="square" rtlCol="0">
                <a:spAutoFit/>
              </a:bodyPr>
              <a:lstStyle/>
              <a:p>
                <a:pPr algn="ctr"/>
                <a:r>
                  <a:rPr lang="en-US" sz="1200" b="1" dirty="0"/>
                  <a:t>Collimator</a:t>
                </a:r>
              </a:p>
            </p:txBody>
          </p:sp>
          <p:cxnSp>
            <p:nvCxnSpPr>
              <p:cNvPr id="65" name="Straight Arrow Connector 64">
                <a:extLst>
                  <a:ext uri="{FF2B5EF4-FFF2-40B4-BE49-F238E27FC236}">
                    <a16:creationId xmlns:a16="http://schemas.microsoft.com/office/drawing/2014/main" id="{20F48955-133D-C944-B634-2F8578D8A314}"/>
                  </a:ext>
                </a:extLst>
              </p:cNvPr>
              <p:cNvCxnSpPr>
                <a:cxnSpLocks/>
                <a:stCxn id="64" idx="3"/>
                <a:endCxn id="63" idx="4"/>
              </p:cNvCxnSpPr>
              <p:nvPr/>
            </p:nvCxnSpPr>
            <p:spPr>
              <a:xfrm>
                <a:off x="9608068" y="1827496"/>
                <a:ext cx="1092727" cy="916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008C389B-8CE2-1947-A222-F55506309A37}"/>
                </a:ext>
              </a:extLst>
            </p:cNvPr>
            <p:cNvSpPr txBox="1"/>
            <p:nvPr/>
          </p:nvSpPr>
          <p:spPr>
            <a:xfrm>
              <a:off x="10923673" y="2136083"/>
              <a:ext cx="1199615" cy="697074"/>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Neutron </a:t>
              </a:r>
            </a:p>
            <a:p>
              <a:pPr algn="ctr"/>
              <a:r>
                <a:rPr lang="en-US" sz="1200" b="1" dirty="0">
                  <a:latin typeface="Times New Roman" panose="02020603050405020304" pitchFamily="18" charset="0"/>
                  <a:cs typeface="Times New Roman" panose="02020603050405020304" pitchFamily="18" charset="0"/>
                </a:rPr>
                <a:t>Target</a:t>
              </a:r>
            </a:p>
          </p:txBody>
        </p:sp>
      </p:grpSp>
      <p:sp>
        <p:nvSpPr>
          <p:cNvPr id="46" name="Content Placeholder 8">
            <a:extLst>
              <a:ext uri="{FF2B5EF4-FFF2-40B4-BE49-F238E27FC236}">
                <a16:creationId xmlns:a16="http://schemas.microsoft.com/office/drawing/2014/main" id="{813F288B-D0E0-E943-92F2-CE3DE7B39813}"/>
              </a:ext>
            </a:extLst>
          </p:cNvPr>
          <p:cNvSpPr txBox="1">
            <a:spLocks/>
          </p:cNvSpPr>
          <p:nvPr/>
        </p:nvSpPr>
        <p:spPr>
          <a:xfrm>
            <a:off x="261207" y="5748031"/>
            <a:ext cx="4118741" cy="578552"/>
          </a:xfrm>
          <a:prstGeom prst="rect">
            <a:avLst/>
          </a:prstGeom>
          <a:solidFill>
            <a:schemeClr val="tx1"/>
          </a:solidFill>
          <a:ln w="57150">
            <a:noFill/>
          </a:ln>
        </p:spPr>
        <p:txBody>
          <a:bodyPr>
            <a:noAutofit/>
          </a:bodyPr>
          <a:lst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a:lstStyle>
          <a:p>
            <a:pPr marL="63500" indent="0" algn="ctr" defTabSz="914400">
              <a:buClr>
                <a:srgbClr val="FF0000"/>
              </a:buClr>
            </a:pPr>
            <a:r>
              <a:rPr lang="en-US" sz="1600" b="1" kern="0" dirty="0">
                <a:solidFill>
                  <a:schemeClr val="bg1"/>
                </a:solidFill>
                <a:latin typeface="Times New Roman" panose="02020603050405020304" pitchFamily="18" charset="0"/>
                <a:cs typeface="Times New Roman" panose="02020603050405020304" pitchFamily="18" charset="0"/>
              </a:rPr>
              <a:t>AFIT team: Prof. James Bevins with students B. Frandsen and R. Chapman</a:t>
            </a:r>
          </a:p>
        </p:txBody>
      </p:sp>
      <p:sp>
        <p:nvSpPr>
          <p:cNvPr id="22" name="TextBox 21">
            <a:extLst>
              <a:ext uri="{FF2B5EF4-FFF2-40B4-BE49-F238E27FC236}">
                <a16:creationId xmlns:a16="http://schemas.microsoft.com/office/drawing/2014/main" id="{A5B171D3-1EF1-0F43-8C2B-40C97CE345E4}"/>
              </a:ext>
            </a:extLst>
          </p:cNvPr>
          <p:cNvSpPr txBox="1"/>
          <p:nvPr/>
        </p:nvSpPr>
        <p:spPr>
          <a:xfrm>
            <a:off x="4379949" y="3957366"/>
            <a:ext cx="4675668"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GENESIS provides coincident neutron</a:t>
            </a:r>
            <a:r>
              <a:rPr lang="en-US" sz="2000" dirty="0">
                <a:latin typeface="Symbol" pitchFamily="2" charset="2"/>
                <a:cs typeface="Times New Roman" panose="02020603050405020304" pitchFamily="18" charset="0"/>
              </a:rPr>
              <a:t>-g</a:t>
            </a:r>
            <a:r>
              <a:rPr lang="en-US" sz="2000" dirty="0">
                <a:latin typeface="Times New Roman" panose="02020603050405020304" pitchFamily="18" charset="0"/>
                <a:cs typeface="Times New Roman" panose="02020603050405020304" pitchFamily="18" charset="0"/>
              </a:rPr>
              <a:t> spectroscopy (</a:t>
            </a:r>
            <a:r>
              <a:rPr lang="en-US" sz="2000" i="1" dirty="0">
                <a:latin typeface="Times New Roman" panose="02020603050405020304" pitchFamily="18" charset="0"/>
                <a:cs typeface="Times New Roman" panose="02020603050405020304" pitchFamily="18" charset="0"/>
              </a:rPr>
              <a:t>see the talk on Thursday</a:t>
            </a:r>
            <a:r>
              <a:rPr lang="en-US" sz="20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NA-11 is contributing to validate scattering libraries (First case: </a:t>
            </a:r>
            <a:r>
              <a:rPr lang="en-US" sz="2000" baseline="30000" dirty="0">
                <a:latin typeface="Times New Roman" panose="02020603050405020304" pitchFamily="18" charset="0"/>
                <a:cs typeface="Times New Roman" panose="02020603050405020304" pitchFamily="18" charset="0"/>
              </a:rPr>
              <a:t>56</a:t>
            </a:r>
            <a:r>
              <a:rPr lang="en-US" sz="2000" dirty="0">
                <a:latin typeface="Times New Roman" panose="02020603050405020304" pitchFamily="18" charset="0"/>
                <a:cs typeface="Times New Roman" panose="02020603050405020304" pitchFamily="18" charset="0"/>
              </a:rPr>
              <a:t>Fe).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DNN &amp; DTRA will get improved data for interrogation and effects testing.</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Prompt (n,f</a:t>
            </a:r>
            <a:r>
              <a:rPr lang="en-US" sz="2000" dirty="0">
                <a:latin typeface="Symbol" pitchFamily="2" charset="2"/>
                <a:cs typeface="Times New Roman" panose="02020603050405020304" pitchFamily="18" charset="0"/>
              </a:rPr>
              <a:t>g</a:t>
            </a:r>
            <a:r>
              <a:rPr lang="en-US" sz="2000" dirty="0">
                <a:latin typeface="Times New Roman" panose="02020603050405020304" pitchFamily="18" charset="0"/>
                <a:cs typeface="Times New Roman" panose="02020603050405020304" pitchFamily="18" charset="0"/>
              </a:rPr>
              <a:t>) will aid the fission yields evaluation effort</a:t>
            </a:r>
          </a:p>
        </p:txBody>
      </p:sp>
    </p:spTree>
    <p:extLst>
      <p:ext uri="{BB962C8B-B14F-4D97-AF65-F5344CB8AC3E}">
        <p14:creationId xmlns:p14="http://schemas.microsoft.com/office/powerpoint/2010/main" val="1217501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BA79948-FEBC-B94A-9C52-52F5C1946CF5}"/>
              </a:ext>
            </a:extLst>
          </p:cNvPr>
          <p:cNvSpPr txBox="1">
            <a:spLocks/>
          </p:cNvSpPr>
          <p:nvPr/>
        </p:nvSpPr>
        <p:spPr bwMode="auto">
          <a:xfrm>
            <a:off x="0" y="0"/>
            <a:ext cx="9144000" cy="1070356"/>
          </a:xfrm>
          <a:prstGeom prst="rect">
            <a:avLst/>
          </a:prstGeom>
          <a:solidFill>
            <a:srgbClr val="1F497D"/>
          </a:solidFill>
          <a:ln w="9525">
            <a:noFill/>
            <a:miter lim="800000"/>
            <a:headEnd/>
            <a:tailEnd/>
          </a:ln>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00000"/>
              </a:buClr>
              <a:buSzPts val="1400"/>
              <a:buFont typeface="Arial"/>
              <a:buNone/>
              <a:defRPr sz="3200" b="0" i="0" u="none" strike="noStrike" cap="none">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ctr"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2800" dirty="0">
                <a:ea typeface="Helvetica" charset="0"/>
              </a:rPr>
              <a:t>Example #2: The Isotope Program has started a Tri-lab effort to measure production cross sections up to 200 MeV</a:t>
            </a:r>
            <a:endParaRPr lang="en-US" sz="2800" dirty="0">
              <a:ea typeface="Times New Roman" charset="0"/>
            </a:endParaRPr>
          </a:p>
        </p:txBody>
      </p:sp>
      <p:sp>
        <p:nvSpPr>
          <p:cNvPr id="17" name="TextBox 16">
            <a:extLst>
              <a:ext uri="{FF2B5EF4-FFF2-40B4-BE49-F238E27FC236}">
                <a16:creationId xmlns:a16="http://schemas.microsoft.com/office/drawing/2014/main" id="{A6E407DE-121F-DF41-BA53-5D11C19DCE3D}"/>
              </a:ext>
            </a:extLst>
          </p:cNvPr>
          <p:cNvSpPr txBox="1"/>
          <p:nvPr/>
        </p:nvSpPr>
        <p:spPr>
          <a:xfrm>
            <a:off x="171026" y="4508282"/>
            <a:ext cx="4062852" cy="1754326"/>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Collaborators: </a:t>
            </a:r>
          </a:p>
          <a:p>
            <a:pPr algn="ctr"/>
            <a:r>
              <a:rPr lang="en-US" i="1" u="sng" dirty="0">
                <a:latin typeface="Times New Roman" panose="02020603050405020304" pitchFamily="18" charset="0"/>
                <a:cs typeface="Times New Roman" panose="02020603050405020304" pitchFamily="18" charset="0"/>
              </a:rPr>
              <a:t>M. Fox</a:t>
            </a:r>
            <a:r>
              <a:rPr lang="en-US" dirty="0">
                <a:latin typeface="Times New Roman" panose="02020603050405020304" pitchFamily="18" charset="0"/>
                <a:cs typeface="Times New Roman" panose="02020603050405020304" pitchFamily="18" charset="0"/>
              </a:rPr>
              <a:t>, J. Morrell, A. Voyles,              J.C. Batchelder, L.A. Bernstein (LBNL) </a:t>
            </a:r>
          </a:p>
          <a:p>
            <a:pPr algn="ctr"/>
            <a:r>
              <a:rPr lang="en-US" dirty="0">
                <a:latin typeface="Times New Roman" panose="02020603050405020304" pitchFamily="18" charset="0"/>
                <a:cs typeface="Times New Roman" panose="02020603050405020304" pitchFamily="18" charset="0"/>
              </a:rPr>
              <a:t>C. Cutler, D. Medvedev (BNL)</a:t>
            </a:r>
            <a:endParaRPr lang="en-US" sz="1400"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E. Birnbaum,  F.M. Nortier, E. O’Brien,  </a:t>
            </a:r>
          </a:p>
          <a:p>
            <a:pPr algn="ctr"/>
            <a:r>
              <a:rPr lang="en-US" dirty="0">
                <a:latin typeface="Times New Roman" panose="02020603050405020304" pitchFamily="18" charset="0"/>
                <a:cs typeface="Times New Roman" panose="02020603050405020304" pitchFamily="18" charset="0"/>
              </a:rPr>
              <a:t>C. Vermeulen (LANL)</a:t>
            </a:r>
          </a:p>
        </p:txBody>
      </p:sp>
      <p:pic>
        <p:nvPicPr>
          <p:cNvPr id="12" name="Picture 11" descr="A close up of a map&#10;&#10;Description automatically generated">
            <a:extLst>
              <a:ext uri="{FF2B5EF4-FFF2-40B4-BE49-F238E27FC236}">
                <a16:creationId xmlns:a16="http://schemas.microsoft.com/office/drawing/2014/main" id="{16D54461-20F6-9744-8385-5C5B81CDF2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20024" y="3082505"/>
            <a:ext cx="5031563" cy="3317855"/>
          </a:xfrm>
          <a:prstGeom prst="rect">
            <a:avLst/>
          </a:prstGeom>
        </p:spPr>
      </p:pic>
      <p:grpSp>
        <p:nvGrpSpPr>
          <p:cNvPr id="13" name="Group 12">
            <a:extLst>
              <a:ext uri="{FF2B5EF4-FFF2-40B4-BE49-F238E27FC236}">
                <a16:creationId xmlns:a16="http://schemas.microsoft.com/office/drawing/2014/main" id="{06BFF2EF-E537-C84A-B451-71DA1F23AC75}"/>
              </a:ext>
            </a:extLst>
          </p:cNvPr>
          <p:cNvGrpSpPr/>
          <p:nvPr/>
        </p:nvGrpSpPr>
        <p:grpSpPr>
          <a:xfrm>
            <a:off x="5253507" y="1167810"/>
            <a:ext cx="3676003" cy="1911231"/>
            <a:chOff x="3974632" y="1163887"/>
            <a:chExt cx="8052004" cy="3630676"/>
          </a:xfrm>
        </p:grpSpPr>
        <p:sp>
          <p:nvSpPr>
            <p:cNvPr id="14" name="TextBox 13">
              <a:extLst>
                <a:ext uri="{FF2B5EF4-FFF2-40B4-BE49-F238E27FC236}">
                  <a16:creationId xmlns:a16="http://schemas.microsoft.com/office/drawing/2014/main" id="{BAEA5175-B5F5-5246-83C2-8C0A114A952D}"/>
                </a:ext>
              </a:extLst>
            </p:cNvPr>
            <p:cNvSpPr txBox="1"/>
            <p:nvPr/>
          </p:nvSpPr>
          <p:spPr>
            <a:xfrm>
              <a:off x="9663358" y="2831936"/>
              <a:ext cx="1090922" cy="538174"/>
            </a:xfrm>
            <a:prstGeom prst="rect">
              <a:avLst/>
            </a:prstGeom>
            <a:noFill/>
          </p:spPr>
          <p:txBody>
            <a:bodyPr wrap="none" rtlCol="0">
              <a:spAutoFit/>
            </a:bodyPr>
            <a:lstStyle/>
            <a:p>
              <a:r>
                <a:rPr lang="en-US" sz="1400" b="1" dirty="0">
                  <a:solidFill>
                    <a:srgbClr val="FF0000"/>
                  </a:solidFill>
                  <a:latin typeface="Times New Roman" panose="02020603050405020304" pitchFamily="18" charset="0"/>
                  <a:cs typeface="Times New Roman" panose="02020603050405020304" pitchFamily="18" charset="0"/>
                </a:rPr>
                <a:t>Beam</a:t>
              </a:r>
            </a:p>
          </p:txBody>
        </p:sp>
        <p:grpSp>
          <p:nvGrpSpPr>
            <p:cNvPr id="15" name="Group 14">
              <a:extLst>
                <a:ext uri="{FF2B5EF4-FFF2-40B4-BE49-F238E27FC236}">
                  <a16:creationId xmlns:a16="http://schemas.microsoft.com/office/drawing/2014/main" id="{EF89127D-9E57-6247-BA50-735B911138DA}"/>
                </a:ext>
              </a:extLst>
            </p:cNvPr>
            <p:cNvGrpSpPr/>
            <p:nvPr/>
          </p:nvGrpSpPr>
          <p:grpSpPr>
            <a:xfrm>
              <a:off x="5388241" y="2441012"/>
              <a:ext cx="1306706" cy="2323767"/>
              <a:chOff x="9535667" y="15971924"/>
              <a:chExt cx="1306706" cy="2323767"/>
            </a:xfrm>
          </p:grpSpPr>
          <p:sp>
            <p:nvSpPr>
              <p:cNvPr id="44" name="Cube 43">
                <a:extLst>
                  <a:ext uri="{FF2B5EF4-FFF2-40B4-BE49-F238E27FC236}">
                    <a16:creationId xmlns:a16="http://schemas.microsoft.com/office/drawing/2014/main" id="{F7B51044-862C-ED4C-A5F4-0C7B88968E33}"/>
                  </a:ext>
                </a:extLst>
              </p:cNvPr>
              <p:cNvSpPr/>
              <p:nvPr/>
            </p:nvSpPr>
            <p:spPr bwMode="auto">
              <a:xfrm>
                <a:off x="9535667" y="15971924"/>
                <a:ext cx="711047" cy="2285646"/>
              </a:xfrm>
              <a:prstGeom prst="cube">
                <a:avLst>
                  <a:gd name="adj" fmla="val 9366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algn="ctr" defTabSz="36576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FFFFFF"/>
                  </a:solidFill>
                  <a:effectLst/>
                  <a:latin typeface="Tahoma" pitchFamily="34" charset="0"/>
                  <a:cs typeface="Tahoma" pitchFamily="34" charset="0"/>
                </a:endParaRPr>
              </a:p>
            </p:txBody>
          </p:sp>
          <p:sp>
            <p:nvSpPr>
              <p:cNvPr id="45" name="Cube 44">
                <a:extLst>
                  <a:ext uri="{FF2B5EF4-FFF2-40B4-BE49-F238E27FC236}">
                    <a16:creationId xmlns:a16="http://schemas.microsoft.com/office/drawing/2014/main" id="{E2347E00-BBFF-D94A-8D47-3CDEA85B139B}"/>
                  </a:ext>
                </a:extLst>
              </p:cNvPr>
              <p:cNvSpPr/>
              <p:nvPr/>
            </p:nvSpPr>
            <p:spPr bwMode="auto">
              <a:xfrm>
                <a:off x="9826526" y="15973682"/>
                <a:ext cx="711047" cy="2285646"/>
              </a:xfrm>
              <a:prstGeom prst="cube">
                <a:avLst>
                  <a:gd name="adj" fmla="val 93667"/>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algn="ctr" defTabSz="36576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FFFFFF"/>
                  </a:solidFill>
                  <a:effectLst/>
                  <a:latin typeface="Tahoma" pitchFamily="34" charset="0"/>
                  <a:cs typeface="Tahoma" pitchFamily="34" charset="0"/>
                </a:endParaRPr>
              </a:p>
            </p:txBody>
          </p:sp>
          <p:sp>
            <p:nvSpPr>
              <p:cNvPr id="46" name="Cube 45">
                <a:extLst>
                  <a:ext uri="{FF2B5EF4-FFF2-40B4-BE49-F238E27FC236}">
                    <a16:creationId xmlns:a16="http://schemas.microsoft.com/office/drawing/2014/main" id="{247DB499-4D02-8D4B-8280-FC9A8E7EBC33}"/>
                  </a:ext>
                </a:extLst>
              </p:cNvPr>
              <p:cNvSpPr/>
              <p:nvPr/>
            </p:nvSpPr>
            <p:spPr bwMode="auto">
              <a:xfrm>
                <a:off x="10131326" y="16010045"/>
                <a:ext cx="711047" cy="2285646"/>
              </a:xfrm>
              <a:prstGeom prst="cube">
                <a:avLst>
                  <a:gd name="adj" fmla="val 93667"/>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algn="ctr" defTabSz="36576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FFFFFF"/>
                  </a:solidFill>
                  <a:effectLst/>
                  <a:latin typeface="Tahoma" pitchFamily="34" charset="0"/>
                  <a:cs typeface="Tahoma" pitchFamily="34" charset="0"/>
                </a:endParaRPr>
              </a:p>
            </p:txBody>
          </p:sp>
        </p:grpSp>
        <p:grpSp>
          <p:nvGrpSpPr>
            <p:cNvPr id="16" name="Group 15">
              <a:extLst>
                <a:ext uri="{FF2B5EF4-FFF2-40B4-BE49-F238E27FC236}">
                  <a16:creationId xmlns:a16="http://schemas.microsoft.com/office/drawing/2014/main" id="{1A57F690-726B-4341-BF64-30B5BCF7813A}"/>
                </a:ext>
              </a:extLst>
            </p:cNvPr>
            <p:cNvGrpSpPr/>
            <p:nvPr/>
          </p:nvGrpSpPr>
          <p:grpSpPr>
            <a:xfrm>
              <a:off x="6426606" y="2441012"/>
              <a:ext cx="1701471" cy="2323767"/>
              <a:chOff x="9140902" y="15971924"/>
              <a:chExt cx="1701471" cy="2323767"/>
            </a:xfrm>
          </p:grpSpPr>
          <p:sp>
            <p:nvSpPr>
              <p:cNvPr id="40" name="Cube 39">
                <a:extLst>
                  <a:ext uri="{FF2B5EF4-FFF2-40B4-BE49-F238E27FC236}">
                    <a16:creationId xmlns:a16="http://schemas.microsoft.com/office/drawing/2014/main" id="{E4092304-954F-4447-86E4-E39F7A3EA82F}"/>
                  </a:ext>
                </a:extLst>
              </p:cNvPr>
              <p:cNvSpPr/>
              <p:nvPr/>
            </p:nvSpPr>
            <p:spPr bwMode="auto">
              <a:xfrm>
                <a:off x="9140902" y="15973681"/>
                <a:ext cx="711046" cy="2271778"/>
              </a:xfrm>
              <a:prstGeom prst="cube">
                <a:avLst>
                  <a:gd name="adj" fmla="val 77592"/>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defTabSz="3657600" rtl="0" eaLnBrk="1" fontAlgn="base" latinLnBrk="0" hangingPunct="1">
                  <a:lnSpc>
                    <a:spcPct val="100000"/>
                  </a:lnSpc>
                  <a:spcBef>
                    <a:spcPct val="50000"/>
                  </a:spcBef>
                  <a:spcAft>
                    <a:spcPct val="0"/>
                  </a:spcAft>
                  <a:buClrTx/>
                  <a:buSzTx/>
                  <a:buFontTx/>
                  <a:buNone/>
                  <a:tabLst/>
                </a:pPr>
                <a:endParaRPr kumimoji="0" lang="en-US" sz="4000" b="0" i="0" u="none" strike="noStrike" cap="none" normalizeH="0" baseline="0" dirty="0">
                  <a:ln>
                    <a:noFill/>
                  </a:ln>
                  <a:solidFill>
                    <a:srgbClr val="FFFFFF"/>
                  </a:solidFill>
                  <a:effectLst/>
                  <a:latin typeface="Tahoma" pitchFamily="34" charset="0"/>
                  <a:cs typeface="Tahoma" pitchFamily="34" charset="0"/>
                </a:endParaRPr>
              </a:p>
            </p:txBody>
          </p:sp>
          <p:sp>
            <p:nvSpPr>
              <p:cNvPr id="41" name="Cube 40">
                <a:extLst>
                  <a:ext uri="{FF2B5EF4-FFF2-40B4-BE49-F238E27FC236}">
                    <a16:creationId xmlns:a16="http://schemas.microsoft.com/office/drawing/2014/main" id="{42C3A841-E9AB-8D47-9CC7-245DEE551B21}"/>
                  </a:ext>
                </a:extLst>
              </p:cNvPr>
              <p:cNvSpPr/>
              <p:nvPr/>
            </p:nvSpPr>
            <p:spPr bwMode="auto">
              <a:xfrm>
                <a:off x="9535667" y="15971924"/>
                <a:ext cx="711047" cy="2285646"/>
              </a:xfrm>
              <a:prstGeom prst="cube">
                <a:avLst>
                  <a:gd name="adj" fmla="val 9366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algn="ctr" defTabSz="36576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FFFFFF"/>
                  </a:solidFill>
                  <a:effectLst/>
                  <a:latin typeface="Tahoma" pitchFamily="34" charset="0"/>
                  <a:cs typeface="Tahoma" pitchFamily="34" charset="0"/>
                </a:endParaRPr>
              </a:p>
            </p:txBody>
          </p:sp>
          <p:sp>
            <p:nvSpPr>
              <p:cNvPr id="42" name="Cube 41">
                <a:extLst>
                  <a:ext uri="{FF2B5EF4-FFF2-40B4-BE49-F238E27FC236}">
                    <a16:creationId xmlns:a16="http://schemas.microsoft.com/office/drawing/2014/main" id="{53CFEBA8-A288-3546-8141-B280C08EEBDC}"/>
                  </a:ext>
                </a:extLst>
              </p:cNvPr>
              <p:cNvSpPr/>
              <p:nvPr/>
            </p:nvSpPr>
            <p:spPr bwMode="auto">
              <a:xfrm>
                <a:off x="9826526" y="15973682"/>
                <a:ext cx="711047" cy="2285646"/>
              </a:xfrm>
              <a:prstGeom prst="cube">
                <a:avLst>
                  <a:gd name="adj" fmla="val 93667"/>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algn="ctr" defTabSz="36576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FFFFFF"/>
                  </a:solidFill>
                  <a:effectLst/>
                  <a:latin typeface="Tahoma" pitchFamily="34" charset="0"/>
                  <a:cs typeface="Tahoma" pitchFamily="34" charset="0"/>
                </a:endParaRPr>
              </a:p>
            </p:txBody>
          </p:sp>
          <p:sp>
            <p:nvSpPr>
              <p:cNvPr id="43" name="Cube 42">
                <a:extLst>
                  <a:ext uri="{FF2B5EF4-FFF2-40B4-BE49-F238E27FC236}">
                    <a16:creationId xmlns:a16="http://schemas.microsoft.com/office/drawing/2014/main" id="{5056A07F-2B00-EA46-94B4-657588D67385}"/>
                  </a:ext>
                </a:extLst>
              </p:cNvPr>
              <p:cNvSpPr/>
              <p:nvPr/>
            </p:nvSpPr>
            <p:spPr bwMode="auto">
              <a:xfrm>
                <a:off x="10131326" y="16010045"/>
                <a:ext cx="711047" cy="2285646"/>
              </a:xfrm>
              <a:prstGeom prst="cube">
                <a:avLst>
                  <a:gd name="adj" fmla="val 93667"/>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algn="ctr" defTabSz="36576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FFFFFF"/>
                  </a:solidFill>
                  <a:effectLst/>
                  <a:latin typeface="Tahoma" pitchFamily="34" charset="0"/>
                  <a:cs typeface="Tahoma" pitchFamily="34" charset="0"/>
                </a:endParaRPr>
              </a:p>
            </p:txBody>
          </p:sp>
        </p:grpSp>
        <p:grpSp>
          <p:nvGrpSpPr>
            <p:cNvPr id="18" name="Group 17">
              <a:extLst>
                <a:ext uri="{FF2B5EF4-FFF2-40B4-BE49-F238E27FC236}">
                  <a16:creationId xmlns:a16="http://schemas.microsoft.com/office/drawing/2014/main" id="{4A8CD37F-FB4A-C94D-B0C8-6280EA48F718}"/>
                </a:ext>
              </a:extLst>
            </p:cNvPr>
            <p:cNvGrpSpPr/>
            <p:nvPr/>
          </p:nvGrpSpPr>
          <p:grpSpPr>
            <a:xfrm>
              <a:off x="7785265" y="2470796"/>
              <a:ext cx="1701471" cy="2323767"/>
              <a:chOff x="9140902" y="15971924"/>
              <a:chExt cx="1701471" cy="2323767"/>
            </a:xfrm>
          </p:grpSpPr>
          <p:sp>
            <p:nvSpPr>
              <p:cNvPr id="36" name="Cube 35">
                <a:extLst>
                  <a:ext uri="{FF2B5EF4-FFF2-40B4-BE49-F238E27FC236}">
                    <a16:creationId xmlns:a16="http://schemas.microsoft.com/office/drawing/2014/main" id="{42E8FD62-6787-1D4A-B9AC-0DE3C692F6AE}"/>
                  </a:ext>
                </a:extLst>
              </p:cNvPr>
              <p:cNvSpPr/>
              <p:nvPr/>
            </p:nvSpPr>
            <p:spPr bwMode="auto">
              <a:xfrm>
                <a:off x="9140902" y="15973681"/>
                <a:ext cx="711046" cy="2271778"/>
              </a:xfrm>
              <a:prstGeom prst="cube">
                <a:avLst>
                  <a:gd name="adj" fmla="val 77592"/>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defTabSz="3657600" rtl="0" eaLnBrk="1" fontAlgn="base" latinLnBrk="0" hangingPunct="1">
                  <a:lnSpc>
                    <a:spcPct val="100000"/>
                  </a:lnSpc>
                  <a:spcBef>
                    <a:spcPct val="50000"/>
                  </a:spcBef>
                  <a:spcAft>
                    <a:spcPct val="0"/>
                  </a:spcAft>
                  <a:buClrTx/>
                  <a:buSzTx/>
                  <a:buFontTx/>
                  <a:buNone/>
                  <a:tabLst/>
                </a:pPr>
                <a:endParaRPr kumimoji="0" lang="en-US" sz="4000" b="0" i="0" u="none" strike="noStrike" cap="none" normalizeH="0" baseline="0" dirty="0">
                  <a:ln>
                    <a:noFill/>
                  </a:ln>
                  <a:solidFill>
                    <a:srgbClr val="FFFFFF"/>
                  </a:solidFill>
                  <a:effectLst/>
                  <a:latin typeface="Tahoma" pitchFamily="34" charset="0"/>
                  <a:cs typeface="Tahoma" pitchFamily="34" charset="0"/>
                </a:endParaRPr>
              </a:p>
            </p:txBody>
          </p:sp>
          <p:sp>
            <p:nvSpPr>
              <p:cNvPr id="37" name="Cube 36">
                <a:extLst>
                  <a:ext uri="{FF2B5EF4-FFF2-40B4-BE49-F238E27FC236}">
                    <a16:creationId xmlns:a16="http://schemas.microsoft.com/office/drawing/2014/main" id="{25FEF214-C114-AB47-9B23-EEE6EF5B6C60}"/>
                  </a:ext>
                </a:extLst>
              </p:cNvPr>
              <p:cNvSpPr/>
              <p:nvPr/>
            </p:nvSpPr>
            <p:spPr bwMode="auto">
              <a:xfrm>
                <a:off x="9535667" y="15971924"/>
                <a:ext cx="711047" cy="2285646"/>
              </a:xfrm>
              <a:prstGeom prst="cube">
                <a:avLst>
                  <a:gd name="adj" fmla="val 9366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algn="ctr" defTabSz="36576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FFFFFF"/>
                  </a:solidFill>
                  <a:effectLst/>
                  <a:latin typeface="Tahoma" pitchFamily="34" charset="0"/>
                  <a:cs typeface="Tahoma" pitchFamily="34" charset="0"/>
                </a:endParaRPr>
              </a:p>
            </p:txBody>
          </p:sp>
          <p:sp>
            <p:nvSpPr>
              <p:cNvPr id="38" name="Cube 37">
                <a:extLst>
                  <a:ext uri="{FF2B5EF4-FFF2-40B4-BE49-F238E27FC236}">
                    <a16:creationId xmlns:a16="http://schemas.microsoft.com/office/drawing/2014/main" id="{14C7BE9A-6274-554E-B59A-5225E3C97F11}"/>
                  </a:ext>
                </a:extLst>
              </p:cNvPr>
              <p:cNvSpPr/>
              <p:nvPr/>
            </p:nvSpPr>
            <p:spPr bwMode="auto">
              <a:xfrm>
                <a:off x="9826526" y="15973682"/>
                <a:ext cx="711047" cy="2285646"/>
              </a:xfrm>
              <a:prstGeom prst="cube">
                <a:avLst>
                  <a:gd name="adj" fmla="val 93667"/>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algn="ctr" defTabSz="36576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FFFFFF"/>
                  </a:solidFill>
                  <a:effectLst/>
                  <a:latin typeface="Tahoma" pitchFamily="34" charset="0"/>
                  <a:cs typeface="Tahoma" pitchFamily="34" charset="0"/>
                </a:endParaRPr>
              </a:p>
            </p:txBody>
          </p:sp>
          <p:sp>
            <p:nvSpPr>
              <p:cNvPr id="39" name="Cube 38">
                <a:extLst>
                  <a:ext uri="{FF2B5EF4-FFF2-40B4-BE49-F238E27FC236}">
                    <a16:creationId xmlns:a16="http://schemas.microsoft.com/office/drawing/2014/main" id="{E4DD314A-7FC7-FF4F-A80E-C16B17A634A3}"/>
                  </a:ext>
                </a:extLst>
              </p:cNvPr>
              <p:cNvSpPr/>
              <p:nvPr/>
            </p:nvSpPr>
            <p:spPr bwMode="auto">
              <a:xfrm>
                <a:off x="10131326" y="16010045"/>
                <a:ext cx="711047" cy="2285646"/>
              </a:xfrm>
              <a:prstGeom prst="cube">
                <a:avLst>
                  <a:gd name="adj" fmla="val 93667"/>
                </a:avLst>
              </a:prstGeom>
              <a:solidFill>
                <a:schemeClr val="tx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0" tIns="182880" rIns="914400" bIns="182880" numCol="1" rtlCol="0" anchor="t" anchorCtr="0" compatLnSpc="1">
                <a:prstTxWarp prst="textNoShape">
                  <a:avLst/>
                </a:prstTxWarp>
                <a:spAutoFit/>
              </a:bodyPr>
              <a:lstStyle/>
              <a:p>
                <a:pPr marL="0" marR="0" indent="0" algn="ctr" defTabSz="36576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FFFFFF"/>
                  </a:solidFill>
                  <a:effectLst/>
                  <a:latin typeface="Tahoma" pitchFamily="34" charset="0"/>
                  <a:cs typeface="Tahoma" pitchFamily="34" charset="0"/>
                </a:endParaRPr>
              </a:p>
            </p:txBody>
          </p:sp>
        </p:grpSp>
        <p:cxnSp>
          <p:nvCxnSpPr>
            <p:cNvPr id="19" name="Straight Arrow Connector 18">
              <a:extLst>
                <a:ext uri="{FF2B5EF4-FFF2-40B4-BE49-F238E27FC236}">
                  <a16:creationId xmlns:a16="http://schemas.microsoft.com/office/drawing/2014/main" id="{F7D16ED1-CFC2-5D43-A461-729FA0AD0C66}"/>
                </a:ext>
              </a:extLst>
            </p:cNvPr>
            <p:cNvCxnSpPr>
              <a:cxnSpLocks/>
            </p:cNvCxnSpPr>
            <p:nvPr/>
          </p:nvCxnSpPr>
          <p:spPr bwMode="auto">
            <a:xfrm flipH="1">
              <a:off x="9130195" y="3527194"/>
              <a:ext cx="1379763" cy="13294"/>
            </a:xfrm>
            <a:prstGeom prst="straightConnector1">
              <a:avLst/>
            </a:prstGeom>
            <a:solidFill>
              <a:schemeClr val="bg1"/>
            </a:solidFill>
            <a:ln w="85725" cap="flat" cmpd="sng" algn="ctr">
              <a:solidFill>
                <a:srgbClr val="FF0000"/>
              </a:solidFill>
              <a:prstDash val="solid"/>
              <a:round/>
              <a:headEnd type="none" w="med" len="med"/>
              <a:tailEnd type="triangle"/>
            </a:ln>
            <a:effectLst/>
          </p:spPr>
        </p:cxnSp>
        <p:sp>
          <p:nvSpPr>
            <p:cNvPr id="20" name="TextBox 19">
              <a:extLst>
                <a:ext uri="{FF2B5EF4-FFF2-40B4-BE49-F238E27FC236}">
                  <a16:creationId xmlns:a16="http://schemas.microsoft.com/office/drawing/2014/main" id="{73996716-1526-1941-8F1F-C30B1E21EB04}"/>
                </a:ext>
              </a:extLst>
            </p:cNvPr>
            <p:cNvSpPr txBox="1"/>
            <p:nvPr/>
          </p:nvSpPr>
          <p:spPr>
            <a:xfrm>
              <a:off x="9690528" y="1348203"/>
              <a:ext cx="2336108" cy="1076661"/>
            </a:xfrm>
            <a:prstGeom prst="rect">
              <a:avLst/>
            </a:prstGeom>
            <a:noFill/>
            <a:ln>
              <a:noFill/>
            </a:ln>
          </p:spPr>
          <p:txBody>
            <a:bodyPr wrap="none" rtlCol="0">
              <a:spAutoFit/>
            </a:bodyPr>
            <a:lstStyle/>
            <a:p>
              <a:r>
                <a:rPr lang="en-US" sz="1400" b="1" dirty="0">
                  <a:solidFill>
                    <a:schemeClr val="bg1">
                      <a:lumMod val="50000"/>
                    </a:schemeClr>
                  </a:solidFill>
                  <a:latin typeface="Times New Roman" panose="02020603050405020304" pitchFamily="18" charset="0"/>
                  <a:cs typeface="Times New Roman" panose="02020603050405020304" pitchFamily="18" charset="0"/>
                </a:rPr>
                <a:t>Al </a:t>
              </a:r>
            </a:p>
            <a:p>
              <a:r>
                <a:rPr lang="en-US" sz="1400" b="1" dirty="0">
                  <a:solidFill>
                    <a:schemeClr val="bg1">
                      <a:lumMod val="50000"/>
                    </a:schemeClr>
                  </a:solidFill>
                  <a:latin typeface="Times New Roman" panose="02020603050405020304" pitchFamily="18" charset="0"/>
                  <a:cs typeface="Times New Roman" panose="02020603050405020304" pitchFamily="18" charset="0"/>
                </a:rPr>
                <a:t>Degraders</a:t>
              </a:r>
            </a:p>
          </p:txBody>
        </p:sp>
        <p:cxnSp>
          <p:nvCxnSpPr>
            <p:cNvPr id="25" name="Curved Connector 24">
              <a:extLst>
                <a:ext uri="{FF2B5EF4-FFF2-40B4-BE49-F238E27FC236}">
                  <a16:creationId xmlns:a16="http://schemas.microsoft.com/office/drawing/2014/main" id="{B1D523CF-A419-D641-98D0-8DC77216BBA6}"/>
                </a:ext>
              </a:extLst>
            </p:cNvPr>
            <p:cNvCxnSpPr>
              <a:cxnSpLocks/>
              <a:stCxn id="20" idx="1"/>
              <a:endCxn id="36" idx="0"/>
            </p:cNvCxnSpPr>
            <p:nvPr/>
          </p:nvCxnSpPr>
          <p:spPr bwMode="auto">
            <a:xfrm rot="10800000" flipV="1">
              <a:off x="8416647" y="1886531"/>
              <a:ext cx="1273881" cy="586019"/>
            </a:xfrm>
            <a:prstGeom prst="curvedConnector2">
              <a:avLst/>
            </a:prstGeom>
            <a:solidFill>
              <a:schemeClr val="bg1"/>
            </a:solidFill>
            <a:ln w="44450"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F2A38E5B-DF8C-294A-825D-457A4ADF008D}"/>
                </a:ext>
              </a:extLst>
            </p:cNvPr>
            <p:cNvSpPr txBox="1"/>
            <p:nvPr/>
          </p:nvSpPr>
          <p:spPr>
            <a:xfrm>
              <a:off x="6427931" y="1163887"/>
              <a:ext cx="2304503" cy="538174"/>
            </a:xfrm>
            <a:prstGeom prst="rect">
              <a:avLst/>
            </a:prstGeom>
            <a:noFill/>
            <a:ln>
              <a:noFill/>
            </a:ln>
          </p:spPr>
          <p:txBody>
            <a:bodyPr wrap="none" rtlCol="0">
              <a:spAutoFit/>
            </a:bodyPr>
            <a:lstStyle/>
            <a:p>
              <a:r>
                <a:rPr lang="en-US" sz="1400" b="1" dirty="0">
                  <a:solidFill>
                    <a:srgbClr val="0070C0"/>
                  </a:solidFill>
                  <a:latin typeface="Times New Roman" panose="02020603050405020304" pitchFamily="18" charset="0"/>
                  <a:cs typeface="Times New Roman" panose="02020603050405020304" pitchFamily="18" charset="0"/>
                </a:rPr>
                <a:t>Foil of Interest</a:t>
              </a:r>
            </a:p>
          </p:txBody>
        </p:sp>
        <p:cxnSp>
          <p:nvCxnSpPr>
            <p:cNvPr id="29" name="Curved Connector 28">
              <a:extLst>
                <a:ext uri="{FF2B5EF4-FFF2-40B4-BE49-F238E27FC236}">
                  <a16:creationId xmlns:a16="http://schemas.microsoft.com/office/drawing/2014/main" id="{3E69D202-EE9D-9A4B-A11A-A2687517130C}"/>
                </a:ext>
              </a:extLst>
            </p:cNvPr>
            <p:cNvCxnSpPr>
              <a:cxnSpLocks/>
              <a:stCxn id="26" idx="2"/>
              <a:endCxn id="46" idx="0"/>
            </p:cNvCxnSpPr>
            <p:nvPr/>
          </p:nvCxnSpPr>
          <p:spPr bwMode="auto">
            <a:xfrm rot="5400000">
              <a:off x="6737773" y="1636722"/>
              <a:ext cx="777072" cy="907752"/>
            </a:xfrm>
            <a:prstGeom prst="curvedConnector3">
              <a:avLst>
                <a:gd name="adj1" fmla="val 50000"/>
              </a:avLst>
            </a:prstGeom>
            <a:solidFill>
              <a:schemeClr val="bg1"/>
            </a:solidFill>
            <a:ln w="44450" cap="flat" cmpd="sng" algn="ctr">
              <a:solidFill>
                <a:srgbClr val="4F81BD"/>
              </a:solidFill>
              <a:prstDash val="solid"/>
              <a:round/>
              <a:headEnd type="none" w="med" len="med"/>
              <a:tailEnd type="triangle"/>
            </a:ln>
            <a:effectLst/>
          </p:spPr>
        </p:cxnSp>
        <p:sp>
          <p:nvSpPr>
            <p:cNvPr id="32" name="TextBox 31">
              <a:extLst>
                <a:ext uri="{FF2B5EF4-FFF2-40B4-BE49-F238E27FC236}">
                  <a16:creationId xmlns:a16="http://schemas.microsoft.com/office/drawing/2014/main" id="{D0C17A46-1005-9242-943B-B0D0344C8CC4}"/>
                </a:ext>
              </a:extLst>
            </p:cNvPr>
            <p:cNvSpPr txBox="1"/>
            <p:nvPr/>
          </p:nvSpPr>
          <p:spPr>
            <a:xfrm>
              <a:off x="3974632" y="1271288"/>
              <a:ext cx="2050694" cy="1076661"/>
            </a:xfrm>
            <a:prstGeom prst="rect">
              <a:avLst/>
            </a:prstGeom>
            <a:noFill/>
            <a:ln>
              <a:noFill/>
            </a:ln>
          </p:spPr>
          <p:txBody>
            <a:bodyPr wrap="none" rtlCol="0">
              <a:spAutoFit/>
            </a:bodyPr>
            <a:lstStyle/>
            <a:p>
              <a:r>
                <a:rPr lang="en-US" sz="1400" b="1" dirty="0">
                  <a:solidFill>
                    <a:srgbClr val="FF0000"/>
                  </a:solidFill>
                  <a:latin typeface="Times New Roman" panose="02020603050405020304" pitchFamily="18" charset="0"/>
                  <a:cs typeface="Times New Roman" panose="02020603050405020304" pitchFamily="18" charset="0"/>
                </a:rPr>
                <a:t>Monitor</a:t>
              </a:r>
              <a:r>
                <a:rPr lang="en-US" sz="1400" b="1" dirty="0">
                  <a:solidFill>
                    <a:schemeClr val="bg1">
                      <a:lumMod val="50000"/>
                    </a:schemeClr>
                  </a:solidFill>
                  <a:latin typeface="Times New Roman" panose="02020603050405020304" pitchFamily="18" charset="0"/>
                  <a:cs typeface="Times New Roman" panose="02020603050405020304" pitchFamily="18" charset="0"/>
                </a:rPr>
                <a:t> </a:t>
              </a:r>
            </a:p>
            <a:p>
              <a:r>
                <a:rPr lang="en-US" sz="1400" b="1" dirty="0">
                  <a:solidFill>
                    <a:srgbClr val="00B050"/>
                  </a:solidFill>
                  <a:latin typeface="Times New Roman" panose="02020603050405020304" pitchFamily="18" charset="0"/>
                  <a:cs typeface="Times New Roman" panose="02020603050405020304" pitchFamily="18" charset="0"/>
                </a:rPr>
                <a:t>Foils</a:t>
              </a:r>
            </a:p>
          </p:txBody>
        </p:sp>
        <p:cxnSp>
          <p:nvCxnSpPr>
            <p:cNvPr id="33" name="Curved Connector 32">
              <a:extLst>
                <a:ext uri="{FF2B5EF4-FFF2-40B4-BE49-F238E27FC236}">
                  <a16:creationId xmlns:a16="http://schemas.microsoft.com/office/drawing/2014/main" id="{BD70B5BE-85DB-7144-96D3-DEAD758A781F}"/>
                </a:ext>
              </a:extLst>
            </p:cNvPr>
            <p:cNvCxnSpPr>
              <a:cxnSpLocks/>
              <a:stCxn id="32" idx="2"/>
              <a:endCxn id="44" idx="0"/>
            </p:cNvCxnSpPr>
            <p:nvPr/>
          </p:nvCxnSpPr>
          <p:spPr bwMode="auto">
            <a:xfrm rot="16200000" flipH="1">
              <a:off x="5491846" y="1856083"/>
              <a:ext cx="93062" cy="1076793"/>
            </a:xfrm>
            <a:prstGeom prst="curvedConnector3">
              <a:avLst>
                <a:gd name="adj1" fmla="val 50000"/>
              </a:avLst>
            </a:prstGeom>
            <a:solidFill>
              <a:schemeClr val="bg1"/>
            </a:solidFill>
            <a:ln w="44450" cap="flat" cmpd="sng" algn="ctr">
              <a:solidFill>
                <a:srgbClr val="FF0000"/>
              </a:solidFill>
              <a:prstDash val="solid"/>
              <a:round/>
              <a:headEnd type="none" w="med" len="med"/>
              <a:tailEnd type="triangle"/>
            </a:ln>
            <a:effectLst/>
          </p:spPr>
        </p:cxnSp>
        <p:cxnSp>
          <p:nvCxnSpPr>
            <p:cNvPr id="35" name="Curved Connector 34">
              <a:extLst>
                <a:ext uri="{FF2B5EF4-FFF2-40B4-BE49-F238E27FC236}">
                  <a16:creationId xmlns:a16="http://schemas.microsoft.com/office/drawing/2014/main" id="{A8B6283C-C9AD-1E41-BB49-80A78FF97E92}"/>
                </a:ext>
              </a:extLst>
            </p:cNvPr>
            <p:cNvCxnSpPr>
              <a:cxnSpLocks/>
              <a:stCxn id="32" idx="3"/>
              <a:endCxn id="45" idx="0"/>
            </p:cNvCxnSpPr>
            <p:nvPr/>
          </p:nvCxnSpPr>
          <p:spPr bwMode="auto">
            <a:xfrm>
              <a:off x="6025326" y="1809619"/>
              <a:ext cx="342304" cy="633150"/>
            </a:xfrm>
            <a:prstGeom prst="curvedConnector2">
              <a:avLst/>
            </a:prstGeom>
            <a:solidFill>
              <a:schemeClr val="bg1"/>
            </a:solidFill>
            <a:ln w="44450" cap="flat" cmpd="sng" algn="ctr">
              <a:solidFill>
                <a:srgbClr val="00B050"/>
              </a:solidFill>
              <a:prstDash val="solid"/>
              <a:round/>
              <a:headEnd type="none" w="med" len="med"/>
              <a:tailEnd type="triangle"/>
            </a:ln>
            <a:effectLst/>
          </p:spPr>
        </p:cxnSp>
      </p:grpSp>
      <p:pic>
        <p:nvPicPr>
          <p:cNvPr id="5" name="Picture 4" descr="A close up of a map&#10;&#10;Description automatically generated">
            <a:extLst>
              <a:ext uri="{FF2B5EF4-FFF2-40B4-BE49-F238E27FC236}">
                <a16:creationId xmlns:a16="http://schemas.microsoft.com/office/drawing/2014/main" id="{59EDC810-C9C3-4A46-AAC5-3E8ADB8E3B6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75463" y="3148096"/>
            <a:ext cx="2098056" cy="1456485"/>
          </a:xfrm>
          <a:prstGeom prst="rect">
            <a:avLst/>
          </a:prstGeom>
        </p:spPr>
      </p:pic>
      <p:cxnSp>
        <p:nvCxnSpPr>
          <p:cNvPr id="80" name="Curved Connector 79">
            <a:extLst>
              <a:ext uri="{FF2B5EF4-FFF2-40B4-BE49-F238E27FC236}">
                <a16:creationId xmlns:a16="http://schemas.microsoft.com/office/drawing/2014/main" id="{00E00F25-0B4A-0F4A-A5CC-FF5D67A0D030}"/>
              </a:ext>
            </a:extLst>
          </p:cNvPr>
          <p:cNvCxnSpPr>
            <a:cxnSpLocks/>
            <a:stCxn id="26" idx="2"/>
            <a:endCxn id="43" idx="0"/>
          </p:cNvCxnSpPr>
          <p:nvPr/>
        </p:nvCxnSpPr>
        <p:spPr bwMode="auto">
          <a:xfrm rot="16200000" flipH="1">
            <a:off x="6814955" y="1535715"/>
            <a:ext cx="409060" cy="239852"/>
          </a:xfrm>
          <a:prstGeom prst="curvedConnector3">
            <a:avLst>
              <a:gd name="adj1" fmla="val 50000"/>
            </a:avLst>
          </a:prstGeom>
          <a:solidFill>
            <a:schemeClr val="bg1"/>
          </a:solidFill>
          <a:ln w="44450" cap="flat" cmpd="sng" algn="ctr">
            <a:solidFill>
              <a:srgbClr val="4F81BD"/>
            </a:solidFill>
            <a:prstDash val="solid"/>
            <a:round/>
            <a:headEnd type="none" w="med" len="med"/>
            <a:tailEnd type="triangle"/>
          </a:ln>
          <a:effectLst/>
        </p:spPr>
      </p:cxnSp>
      <p:sp>
        <p:nvSpPr>
          <p:cNvPr id="83" name="TextBox 82">
            <a:extLst>
              <a:ext uri="{FF2B5EF4-FFF2-40B4-BE49-F238E27FC236}">
                <a16:creationId xmlns:a16="http://schemas.microsoft.com/office/drawing/2014/main" id="{D9D53FB2-BF54-5443-9438-8D6290BFFB02}"/>
              </a:ext>
            </a:extLst>
          </p:cNvPr>
          <p:cNvSpPr txBox="1"/>
          <p:nvPr/>
        </p:nvSpPr>
        <p:spPr>
          <a:xfrm>
            <a:off x="40549" y="1156222"/>
            <a:ext cx="459840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Isotope program is sponsoring a multi-lab effort at LBNL (≤ 60 MeV), LANL (≤ 100 MeV) and BNL (≤ 200 MeV) to cover the entire energy range of interest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stacked target technique</a:t>
            </a:r>
            <a:r>
              <a:rPr lang="en-US" sz="2000" baseline="30000" dirty="0">
                <a:latin typeface="Times New Roman" panose="02020603050405020304" pitchFamily="18" charset="0"/>
                <a:cs typeface="Times New Roman" panose="02020603050405020304" pitchFamily="18" charset="0"/>
              </a:rPr>
              <a:t>1 </a:t>
            </a:r>
            <a:r>
              <a:rPr lang="en-US" sz="2000" dirty="0">
                <a:latin typeface="Times New Roman" panose="02020603050405020304" pitchFamily="18" charset="0"/>
                <a:cs typeface="Times New Roman" panose="02020603050405020304" pitchFamily="18" charset="0"/>
              </a:rPr>
              <a:t>is being used to measure important isotope production cross sections.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Dozens of long-lived ground states and isomers measured via activation.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Come to the Isotopes Section to see more!</a:t>
            </a:r>
          </a:p>
        </p:txBody>
      </p:sp>
      <p:sp>
        <p:nvSpPr>
          <p:cNvPr id="84" name="TextBox 83">
            <a:extLst>
              <a:ext uri="{FF2B5EF4-FFF2-40B4-BE49-F238E27FC236}">
                <a16:creationId xmlns:a16="http://schemas.microsoft.com/office/drawing/2014/main" id="{C0F675C4-A93F-C644-9751-4613D90F4D96}"/>
              </a:ext>
            </a:extLst>
          </p:cNvPr>
          <p:cNvSpPr txBox="1"/>
          <p:nvPr/>
        </p:nvSpPr>
        <p:spPr>
          <a:xfrm>
            <a:off x="7139412" y="4965956"/>
            <a:ext cx="1460656" cy="369332"/>
          </a:xfrm>
          <a:prstGeom prst="rect">
            <a:avLst/>
          </a:prstGeom>
          <a:noFill/>
        </p:spPr>
        <p:txBody>
          <a:bodyPr wrap="none" rtlCol="0">
            <a:spAutoFit/>
          </a:bodyPr>
          <a:lstStyle/>
          <a:p>
            <a:r>
              <a:rPr lang="en-US" baseline="30000" dirty="0">
                <a:latin typeface="Times New Roman" panose="02020603050405020304" pitchFamily="18" charset="0"/>
                <a:cs typeface="Times New Roman" panose="02020603050405020304" pitchFamily="18" charset="0"/>
              </a:rPr>
              <a:t>75</a:t>
            </a:r>
            <a:r>
              <a:rPr lang="en-US" dirty="0">
                <a:latin typeface="Times New Roman" panose="02020603050405020304" pitchFamily="18" charset="0"/>
                <a:cs typeface="Times New Roman" panose="02020603050405020304" pitchFamily="18" charset="0"/>
              </a:rPr>
              <a:t>As(p,x)</a:t>
            </a:r>
            <a:r>
              <a:rPr lang="en-US" baseline="30000" dirty="0">
                <a:latin typeface="Times New Roman" panose="02020603050405020304" pitchFamily="18" charset="0"/>
                <a:cs typeface="Times New Roman" panose="02020603050405020304" pitchFamily="18" charset="0"/>
              </a:rPr>
              <a:t>68</a:t>
            </a:r>
            <a:r>
              <a:rPr lang="en-US" dirty="0">
                <a:latin typeface="Times New Roman" panose="02020603050405020304" pitchFamily="18" charset="0"/>
                <a:cs typeface="Times New Roman" panose="02020603050405020304" pitchFamily="18" charset="0"/>
              </a:rPr>
              <a:t>Ge</a:t>
            </a:r>
            <a:endParaRPr lang="en-US" baseline="300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BDA9D82F-1BD0-8F44-8E88-1774FAD55821}"/>
              </a:ext>
            </a:extLst>
          </p:cNvPr>
          <p:cNvSpPr txBox="1"/>
          <p:nvPr/>
        </p:nvSpPr>
        <p:spPr>
          <a:xfrm>
            <a:off x="7607190" y="3813212"/>
            <a:ext cx="1422184" cy="369332"/>
          </a:xfrm>
          <a:prstGeom prst="rect">
            <a:avLst/>
          </a:prstGeom>
          <a:noFill/>
        </p:spPr>
        <p:txBody>
          <a:bodyPr wrap="none" rtlCol="0">
            <a:spAutoFit/>
          </a:bodyPr>
          <a:lstStyle/>
          <a:p>
            <a:r>
              <a:rPr lang="en-US" baseline="30000" dirty="0">
                <a:latin typeface="Times New Roman" panose="02020603050405020304" pitchFamily="18" charset="0"/>
                <a:cs typeface="Times New Roman" panose="02020603050405020304" pitchFamily="18" charset="0"/>
              </a:rPr>
              <a:t>75</a:t>
            </a:r>
            <a:r>
              <a:rPr lang="en-US" dirty="0">
                <a:latin typeface="Times New Roman" panose="02020603050405020304" pitchFamily="18" charset="0"/>
                <a:cs typeface="Times New Roman" panose="02020603050405020304" pitchFamily="18" charset="0"/>
              </a:rPr>
              <a:t>As(p,x)</a:t>
            </a:r>
            <a:r>
              <a:rPr lang="en-US" baseline="30000" dirty="0">
                <a:latin typeface="Times New Roman" panose="02020603050405020304" pitchFamily="18" charset="0"/>
                <a:cs typeface="Times New Roman" panose="02020603050405020304" pitchFamily="18" charset="0"/>
              </a:rPr>
              <a:t>72</a:t>
            </a:r>
            <a:r>
              <a:rPr lang="en-US" dirty="0">
                <a:latin typeface="Times New Roman" panose="02020603050405020304" pitchFamily="18" charset="0"/>
                <a:cs typeface="Times New Roman" panose="02020603050405020304" pitchFamily="18" charset="0"/>
              </a:rPr>
              <a:t>Se</a:t>
            </a:r>
            <a:endParaRPr lang="en-US" baseline="30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64AA534-1B09-CF48-BF5A-D0EEF668A7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855761" y="4348576"/>
            <a:ext cx="890525" cy="1120896"/>
          </a:xfrm>
          <a:prstGeom prst="rect">
            <a:avLst/>
          </a:prstGeom>
        </p:spPr>
      </p:pic>
      <p:sp>
        <p:nvSpPr>
          <p:cNvPr id="6" name="TextBox 5">
            <a:extLst>
              <a:ext uri="{FF2B5EF4-FFF2-40B4-BE49-F238E27FC236}">
                <a16:creationId xmlns:a16="http://schemas.microsoft.com/office/drawing/2014/main" id="{F945BA6F-7349-A64F-A547-1BFFDB74ABC1}"/>
              </a:ext>
            </a:extLst>
          </p:cNvPr>
          <p:cNvSpPr txBox="1"/>
          <p:nvPr/>
        </p:nvSpPr>
        <p:spPr>
          <a:xfrm>
            <a:off x="4857732" y="5092513"/>
            <a:ext cx="883063" cy="584775"/>
          </a:xfrm>
          <a:prstGeom prst="rect">
            <a:avLst/>
          </a:prstGeom>
          <a:solidFill>
            <a:schemeClr val="tx1"/>
          </a:solidFill>
          <a:ln>
            <a:solidFill>
              <a:schemeClr val="tx1"/>
            </a:solidFill>
          </a:ln>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Morgan </a:t>
            </a:r>
          </a:p>
          <a:p>
            <a:pPr algn="ctr"/>
            <a:r>
              <a:rPr lang="en-US" sz="1600" dirty="0">
                <a:solidFill>
                  <a:schemeClr val="bg1"/>
                </a:solidFill>
                <a:latin typeface="Times New Roman" panose="02020603050405020304" pitchFamily="18" charset="0"/>
                <a:cs typeface="Times New Roman" panose="02020603050405020304" pitchFamily="18" charset="0"/>
              </a:rPr>
              <a:t>Fox</a:t>
            </a:r>
          </a:p>
        </p:txBody>
      </p:sp>
    </p:spTree>
    <p:extLst>
      <p:ext uri="{BB962C8B-B14F-4D97-AF65-F5344CB8AC3E}">
        <p14:creationId xmlns:p14="http://schemas.microsoft.com/office/powerpoint/2010/main" val="516681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7B6-08F1-C749-BEFE-9941DA0470DD}"/>
              </a:ext>
            </a:extLst>
          </p:cNvPr>
          <p:cNvSpPr>
            <a:spLocks noGrp="1"/>
          </p:cNvSpPr>
          <p:nvPr>
            <p:ph type="ctrTitle"/>
          </p:nvPr>
        </p:nvSpPr>
        <p:spPr>
          <a:xfrm>
            <a:off x="0" y="0"/>
            <a:ext cx="9144000" cy="1113590"/>
          </a:xfrm>
          <a:ln w="92075"/>
        </p:spPr>
        <p:txBody>
          <a:bodyPr/>
          <a:lstStyle/>
          <a:p>
            <a:pPr algn="ctr"/>
            <a:r>
              <a:rPr lang="en-US" sz="3200" dirty="0">
                <a:solidFill>
                  <a:schemeClr val="bg1"/>
                </a:solidFill>
                <a:latin typeface="Times New Roman" panose="02020603050405020304" pitchFamily="18" charset="0"/>
                <a:cs typeface="Times New Roman" panose="02020603050405020304" pitchFamily="18" charset="0"/>
              </a:rPr>
              <a:t>WANDA success story example #3: A </a:t>
            </a:r>
            <a:r>
              <a:rPr lang="en-US" sz="3200" dirty="0">
                <a:solidFill>
                  <a:schemeClr val="bg1"/>
                </a:solidFill>
                <a:latin typeface="Symbol" pitchFamily="2" charset="2"/>
                <a:cs typeface="Times New Roman" panose="02020603050405020304" pitchFamily="18" charset="0"/>
              </a:rPr>
              <a:t>g</a:t>
            </a:r>
            <a:r>
              <a:rPr lang="en-US" sz="3200" dirty="0">
                <a:solidFill>
                  <a:schemeClr val="bg1"/>
                </a:solidFill>
                <a:latin typeface="Times New Roman" panose="02020603050405020304" pitchFamily="18" charset="0"/>
                <a:cs typeface="Times New Roman" panose="02020603050405020304" pitchFamily="18" charset="0"/>
              </a:rPr>
              <a:t>-ray/X-ray coincident detector (DTRA/PNNL)  </a:t>
            </a:r>
          </a:p>
        </p:txBody>
      </p:sp>
      <p:pic>
        <p:nvPicPr>
          <p:cNvPr id="44" name="Picture 43">
            <a:extLst>
              <a:ext uri="{FF2B5EF4-FFF2-40B4-BE49-F238E27FC236}">
                <a16:creationId xmlns:a16="http://schemas.microsoft.com/office/drawing/2014/main" id="{FCFC7B48-8311-E84F-B547-269BA49A231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4180"/>
          <a:stretch/>
        </p:blipFill>
        <p:spPr>
          <a:xfrm>
            <a:off x="2372425" y="1346189"/>
            <a:ext cx="3006125" cy="1920304"/>
          </a:xfrm>
          <a:prstGeom prst="rect">
            <a:avLst/>
          </a:prstGeom>
        </p:spPr>
      </p:pic>
      <p:pic>
        <p:nvPicPr>
          <p:cNvPr id="46" name="Picture 45">
            <a:extLst>
              <a:ext uri="{FF2B5EF4-FFF2-40B4-BE49-F238E27FC236}">
                <a16:creationId xmlns:a16="http://schemas.microsoft.com/office/drawing/2014/main" id="{1D648B0A-D932-E449-B035-5C0039234E65}"/>
              </a:ext>
            </a:extLst>
          </p:cNvPr>
          <p:cNvPicPr>
            <a:picLocks noChangeAspect="1"/>
          </p:cNvPicPr>
          <p:nvPr/>
        </p:nvPicPr>
        <p:blipFill rotWithShape="1">
          <a:blip r:embed="rId3"/>
          <a:srcRect/>
          <a:stretch/>
        </p:blipFill>
        <p:spPr>
          <a:xfrm>
            <a:off x="2457999" y="3825884"/>
            <a:ext cx="2961537" cy="1974358"/>
          </a:xfrm>
          <a:prstGeom prst="rect">
            <a:avLst/>
          </a:prstGeom>
        </p:spPr>
      </p:pic>
      <p:sp>
        <p:nvSpPr>
          <p:cNvPr id="48" name="Up Arrow 47">
            <a:extLst>
              <a:ext uri="{FF2B5EF4-FFF2-40B4-BE49-F238E27FC236}">
                <a16:creationId xmlns:a16="http://schemas.microsoft.com/office/drawing/2014/main" id="{628F2F4B-97C3-CA40-8350-A0223A257570}"/>
              </a:ext>
            </a:extLst>
          </p:cNvPr>
          <p:cNvSpPr/>
          <p:nvPr/>
        </p:nvSpPr>
        <p:spPr bwMode="auto">
          <a:xfrm>
            <a:off x="2819370" y="3174540"/>
            <a:ext cx="2575809" cy="655392"/>
          </a:xfrm>
          <a:prstGeom prst="upArrow">
            <a:avLst>
              <a:gd name="adj1" fmla="val 64774"/>
              <a:gd name="adj2" fmla="val 4269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700FF"/>
                </a:solidFill>
                <a:effectLst/>
                <a:latin typeface="Times New Roman" panose="02020603050405020304" pitchFamily="18" charset="0"/>
                <a:ea typeface="ＭＳ Ｐゴシック" charset="-128"/>
                <a:cs typeface="Times New Roman" panose="02020603050405020304" pitchFamily="18" charset="0"/>
              </a:rPr>
              <a:t>106 keV Gate</a:t>
            </a:r>
          </a:p>
        </p:txBody>
      </p:sp>
      <p:sp>
        <p:nvSpPr>
          <p:cNvPr id="50" name="TextBox 49">
            <a:extLst>
              <a:ext uri="{FF2B5EF4-FFF2-40B4-BE49-F238E27FC236}">
                <a16:creationId xmlns:a16="http://schemas.microsoft.com/office/drawing/2014/main" id="{0114D592-9085-D94E-A557-08A2244A7AF9}"/>
              </a:ext>
            </a:extLst>
          </p:cNvPr>
          <p:cNvSpPr txBox="1"/>
          <p:nvPr/>
        </p:nvSpPr>
        <p:spPr>
          <a:xfrm>
            <a:off x="5367644" y="1161991"/>
            <a:ext cx="3776356"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Bruce Pierson is developing an “8π” system that utilizes both </a:t>
            </a:r>
            <a:r>
              <a:rPr lang="en-US"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-ray and Si SDD X-ray detectors.</a:t>
            </a:r>
          </a:p>
        </p:txBody>
      </p:sp>
      <p:grpSp>
        <p:nvGrpSpPr>
          <p:cNvPr id="61" name="Group 60">
            <a:extLst>
              <a:ext uri="{FF2B5EF4-FFF2-40B4-BE49-F238E27FC236}">
                <a16:creationId xmlns:a16="http://schemas.microsoft.com/office/drawing/2014/main" id="{059C2A33-6F21-B341-B744-6BF58133A632}"/>
              </a:ext>
            </a:extLst>
          </p:cNvPr>
          <p:cNvGrpSpPr/>
          <p:nvPr/>
        </p:nvGrpSpPr>
        <p:grpSpPr>
          <a:xfrm>
            <a:off x="3091205" y="3575008"/>
            <a:ext cx="5694816" cy="2769754"/>
            <a:chOff x="3154544" y="3817234"/>
            <a:chExt cx="5694816" cy="2769754"/>
          </a:xfrm>
        </p:grpSpPr>
        <p:sp>
          <p:nvSpPr>
            <p:cNvPr id="3" name="TextBox 2">
              <a:extLst>
                <a:ext uri="{FF2B5EF4-FFF2-40B4-BE49-F238E27FC236}">
                  <a16:creationId xmlns:a16="http://schemas.microsoft.com/office/drawing/2014/main" id="{C977C4C6-EAA2-9D49-AA66-A403E1CC1E55}"/>
                </a:ext>
              </a:extLst>
            </p:cNvPr>
            <p:cNvSpPr txBox="1"/>
            <p:nvPr/>
          </p:nvSpPr>
          <p:spPr>
            <a:xfrm>
              <a:off x="3154544" y="5879102"/>
              <a:ext cx="5694816" cy="707886"/>
            </a:xfrm>
            <a:prstGeom prst="rect">
              <a:avLst/>
            </a:prstGeom>
            <a:solidFill>
              <a:srgbClr val="FFFF00"/>
            </a:solidFill>
            <a:ln>
              <a:solidFill>
                <a:schemeClr val="tx1"/>
              </a:solidFill>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bigger success is that Bruce</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is now a key part of the “nuclear data family”</a:t>
              </a:r>
            </a:p>
          </p:txBody>
        </p:sp>
        <p:pic>
          <p:nvPicPr>
            <p:cNvPr id="60" name="Picture 59">
              <a:extLst>
                <a:ext uri="{FF2B5EF4-FFF2-40B4-BE49-F238E27FC236}">
                  <a16:creationId xmlns:a16="http://schemas.microsoft.com/office/drawing/2014/main" id="{4E55CF6B-CF62-E940-923A-14EE50B0F40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57047" y="3817234"/>
              <a:ext cx="2674069" cy="1925123"/>
            </a:xfrm>
            <a:prstGeom prst="rect">
              <a:avLst/>
            </a:prstGeom>
          </p:spPr>
        </p:pic>
      </p:grpSp>
      <p:sp>
        <p:nvSpPr>
          <p:cNvPr id="62" name="TextBox 61">
            <a:extLst>
              <a:ext uri="{FF2B5EF4-FFF2-40B4-BE49-F238E27FC236}">
                <a16:creationId xmlns:a16="http://schemas.microsoft.com/office/drawing/2014/main" id="{FC079AC2-1020-A044-A650-314F0ADA77F2}"/>
              </a:ext>
            </a:extLst>
          </p:cNvPr>
          <p:cNvSpPr txBox="1"/>
          <p:nvPr/>
        </p:nvSpPr>
        <p:spPr>
          <a:xfrm>
            <a:off x="5368635" y="2032757"/>
            <a:ext cx="3775364"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required a new coincident </a:t>
            </a:r>
            <a:r>
              <a:rPr lang="en-US" dirty="0">
                <a:latin typeface="Symbol" pitchFamily="2" charset="2"/>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-X decay database.  </a:t>
            </a:r>
          </a:p>
        </p:txBody>
      </p:sp>
      <p:sp>
        <p:nvSpPr>
          <p:cNvPr id="63" name="TextBox 62">
            <a:extLst>
              <a:ext uri="{FF2B5EF4-FFF2-40B4-BE49-F238E27FC236}">
                <a16:creationId xmlns:a16="http://schemas.microsoft.com/office/drawing/2014/main" id="{44208A31-3CD6-1C47-92A0-D35C4C5110EF}"/>
              </a:ext>
            </a:extLst>
          </p:cNvPr>
          <p:cNvSpPr txBox="1"/>
          <p:nvPr/>
        </p:nvSpPr>
        <p:spPr>
          <a:xfrm>
            <a:off x="5378550" y="2651678"/>
            <a:ext cx="3775364"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database developed with Aaron Hurst (UC) can be used for fission yield measurements &amp; more</a:t>
            </a:r>
          </a:p>
        </p:txBody>
      </p:sp>
      <p:grpSp>
        <p:nvGrpSpPr>
          <p:cNvPr id="25" name="Group 24">
            <a:extLst>
              <a:ext uri="{FF2B5EF4-FFF2-40B4-BE49-F238E27FC236}">
                <a16:creationId xmlns:a16="http://schemas.microsoft.com/office/drawing/2014/main" id="{8FD365F2-3749-034A-BFA1-EFDED4DAEF74}"/>
              </a:ext>
            </a:extLst>
          </p:cNvPr>
          <p:cNvGrpSpPr/>
          <p:nvPr/>
        </p:nvGrpSpPr>
        <p:grpSpPr>
          <a:xfrm>
            <a:off x="34495" y="2636081"/>
            <a:ext cx="2413589" cy="3653211"/>
            <a:chOff x="0" y="2025882"/>
            <a:chExt cx="2845147" cy="4306417"/>
          </a:xfrm>
        </p:grpSpPr>
        <p:grpSp>
          <p:nvGrpSpPr>
            <p:cNvPr id="49" name="Group 48">
              <a:extLst>
                <a:ext uri="{FF2B5EF4-FFF2-40B4-BE49-F238E27FC236}">
                  <a16:creationId xmlns:a16="http://schemas.microsoft.com/office/drawing/2014/main" id="{138E5BF7-756F-E24F-AC7A-0705E4568430}"/>
                </a:ext>
              </a:extLst>
            </p:cNvPr>
            <p:cNvGrpSpPr/>
            <p:nvPr/>
          </p:nvGrpSpPr>
          <p:grpSpPr>
            <a:xfrm>
              <a:off x="0" y="2025882"/>
              <a:ext cx="2845147" cy="4306417"/>
              <a:chOff x="0" y="2025882"/>
              <a:chExt cx="2845147" cy="4306417"/>
            </a:xfrm>
          </p:grpSpPr>
          <p:pic>
            <p:nvPicPr>
              <p:cNvPr id="39" name="Picture 38">
                <a:extLst>
                  <a:ext uri="{FF2B5EF4-FFF2-40B4-BE49-F238E27FC236}">
                    <a16:creationId xmlns:a16="http://schemas.microsoft.com/office/drawing/2014/main" id="{357461E0-E9EB-D74C-BB48-7DE2F82617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8201"/>
              <a:stretch/>
            </p:blipFill>
            <p:spPr>
              <a:xfrm>
                <a:off x="0" y="2025882"/>
                <a:ext cx="2845147" cy="3917718"/>
              </a:xfrm>
              <a:prstGeom prst="rect">
                <a:avLst/>
              </a:prstGeom>
            </p:spPr>
          </p:pic>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95A5FFD5-4F08-D34E-A9C3-737F66741DEC}"/>
                      </a:ext>
                    </a:extLst>
                  </p:cNvPr>
                  <p:cNvSpPr/>
                  <p:nvPr/>
                </p:nvSpPr>
                <p:spPr>
                  <a:xfrm>
                    <a:off x="398584" y="5851718"/>
                    <a:ext cx="2357376" cy="4805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Pre>
                            <m:sPrePr>
                              <m:ctrlPr>
                                <a:rPr lang="en-US" i="1">
                                  <a:latin typeface="Cambria Math" panose="02040503050406030204" pitchFamily="18" charset="0"/>
                                </a:rPr>
                              </m:ctrlPr>
                            </m:sPrePr>
                            <m:sub>
                              <m:r>
                                <a:rPr lang="en-US" i="0">
                                  <a:latin typeface="Cambria Math" panose="02040503050406030204" pitchFamily="18" charset="0"/>
                                </a:rPr>
                                <m:t>93</m:t>
                              </m:r>
                            </m:sub>
                            <m:sup>
                              <m:r>
                                <a:rPr lang="en-US" i="0">
                                  <a:latin typeface="Cambria Math" panose="02040503050406030204" pitchFamily="18" charset="0"/>
                                </a:rPr>
                                <m:t>239</m:t>
                              </m:r>
                            </m:sup>
                            <m:e>
                              <m:r>
                                <a:rPr lang="en-US" i="1">
                                  <a:latin typeface="Cambria Math" panose="02040503050406030204" pitchFamily="18" charset="0"/>
                                </a:rPr>
                                <m:t>𝑁𝑝</m:t>
                              </m:r>
                              <m:groupChr>
                                <m:groupChrPr>
                                  <m:chr m:val="→"/>
                                  <m:vertJc m:val="bot"/>
                                  <m:ctrlPr>
                                    <a:rPr lang="en-US" i="1">
                                      <a:latin typeface="Cambria Math" panose="02040503050406030204" pitchFamily="18" charset="0"/>
                                    </a:rPr>
                                  </m:ctrlPr>
                                </m:groupChrPr>
                                <m:e>
                                  <m:sSup>
                                    <m:sSupPr>
                                      <m:ctrlPr>
                                        <a:rPr lang="en-US" i="1">
                                          <a:latin typeface="Cambria Math" panose="02040503050406030204" pitchFamily="18" charset="0"/>
                                        </a:rPr>
                                      </m:ctrlPr>
                                    </m:sSupPr>
                                    <m:e>
                                      <m:r>
                                        <a:rPr lang="en-US" i="1">
                                          <a:latin typeface="Cambria Math" panose="02040503050406030204" pitchFamily="18" charset="0"/>
                                        </a:rPr>
                                        <m:t>𝛽</m:t>
                                      </m:r>
                                    </m:e>
                                    <m:sup>
                                      <m:r>
                                        <a:rPr lang="en-US" i="0">
                                          <a:latin typeface="Cambria Math" panose="02040503050406030204" pitchFamily="18" charset="0"/>
                                        </a:rPr>
                                        <m:t>−</m:t>
                                      </m:r>
                                    </m:sup>
                                  </m:sSup>
                                  <m:r>
                                    <a:rPr lang="en-US" i="0">
                                      <a:latin typeface="Cambria Math" panose="02040503050406030204" pitchFamily="18" charset="0"/>
                                    </a:rPr>
                                    <m:t>−</m:t>
                                  </m:r>
                                  <m:r>
                                    <a:rPr lang="en-US" i="1">
                                      <a:latin typeface="Cambria Math" panose="02040503050406030204" pitchFamily="18" charset="0"/>
                                    </a:rPr>
                                    <m:t>𝑑𝑒𝑐𝑎𝑦</m:t>
                                  </m:r>
                                </m:e>
                              </m:groupChr>
                            </m:e>
                          </m:sPre>
                          <m:sPre>
                            <m:sPrePr>
                              <m:ctrlPr>
                                <a:rPr lang="en-US" i="1">
                                  <a:latin typeface="Cambria Math" panose="02040503050406030204" pitchFamily="18" charset="0"/>
                                </a:rPr>
                              </m:ctrlPr>
                            </m:sPrePr>
                            <m:sub>
                              <m:r>
                                <a:rPr lang="en-US" i="0">
                                  <a:latin typeface="Cambria Math" panose="02040503050406030204" pitchFamily="18" charset="0"/>
                                </a:rPr>
                                <m:t>94</m:t>
                              </m:r>
                            </m:sub>
                            <m:sup>
                              <m:r>
                                <a:rPr lang="en-US" i="0">
                                  <a:latin typeface="Cambria Math" panose="02040503050406030204" pitchFamily="18" charset="0"/>
                                </a:rPr>
                                <m:t>239</m:t>
                              </m:r>
                            </m:sup>
                            <m:e>
                              <m:r>
                                <a:rPr lang="en-US" i="1">
                                  <a:latin typeface="Cambria Math" panose="02040503050406030204" pitchFamily="18" charset="0"/>
                                </a:rPr>
                                <m:t>𝑃𝑢</m:t>
                              </m:r>
                            </m:e>
                          </m:sPre>
                        </m:oMath>
                      </m:oMathPara>
                    </a14:m>
                    <a:endParaRPr lang="en-US" dirty="0"/>
                  </a:p>
                </p:txBody>
              </p:sp>
            </mc:Choice>
            <mc:Fallback xmlns="">
              <p:sp>
                <p:nvSpPr>
                  <p:cNvPr id="47" name="Rectangle 46">
                    <a:extLst>
                      <a:ext uri="{FF2B5EF4-FFF2-40B4-BE49-F238E27FC236}">
                        <a16:creationId xmlns:a16="http://schemas.microsoft.com/office/drawing/2014/main" id="{95A5FFD5-4F08-D34E-A9C3-737F66741DEC}"/>
                      </a:ext>
                    </a:extLst>
                  </p:cNvPr>
                  <p:cNvSpPr>
                    <a:spLocks noRot="1" noChangeAspect="1" noMove="1" noResize="1" noEditPoints="1" noAdjustHandles="1" noChangeArrowheads="1" noChangeShapeType="1" noTextEdit="1"/>
                  </p:cNvSpPr>
                  <p:nvPr/>
                </p:nvSpPr>
                <p:spPr>
                  <a:xfrm>
                    <a:off x="398584" y="5851718"/>
                    <a:ext cx="2357376" cy="480581"/>
                  </a:xfrm>
                  <a:prstGeom prst="rect">
                    <a:avLst/>
                  </a:prstGeom>
                  <a:blipFill>
                    <a:blip r:embed="rId6"/>
                    <a:stretch>
                      <a:fillRect b="-7692"/>
                    </a:stretch>
                  </a:blipFill>
                </p:spPr>
                <p:txBody>
                  <a:bodyPr/>
                  <a:lstStyle/>
                  <a:p>
                    <a:r>
                      <a:rPr lang="en-US">
                        <a:noFill/>
                      </a:rPr>
                      <a:t> </a:t>
                    </a:r>
                  </a:p>
                </p:txBody>
              </p:sp>
            </mc:Fallback>
          </mc:AlternateContent>
        </p:grpSp>
        <p:cxnSp>
          <p:nvCxnSpPr>
            <p:cNvPr id="26" name="Straight Arrow Connector 25">
              <a:extLst>
                <a:ext uri="{FF2B5EF4-FFF2-40B4-BE49-F238E27FC236}">
                  <a16:creationId xmlns:a16="http://schemas.microsoft.com/office/drawing/2014/main" id="{3FB1E0C8-D14E-8544-9EBB-83F68554D655}"/>
                </a:ext>
              </a:extLst>
            </p:cNvPr>
            <p:cNvCxnSpPr/>
            <p:nvPr/>
          </p:nvCxnSpPr>
          <p:spPr bwMode="auto">
            <a:xfrm>
              <a:off x="1680082" y="3309436"/>
              <a:ext cx="0" cy="694481"/>
            </a:xfrm>
            <a:prstGeom prst="straightConnector1">
              <a:avLst/>
            </a:prstGeom>
            <a:solidFill>
              <a:schemeClr val="accent1"/>
            </a:solidFill>
            <a:ln w="60325" cap="flat" cmpd="sng" algn="ctr">
              <a:solidFill>
                <a:srgbClr val="0700FF"/>
              </a:solidFill>
              <a:prstDash val="sysDot"/>
              <a:round/>
              <a:headEnd type="none" w="med" len="med"/>
              <a:tailEnd type="triangle"/>
            </a:ln>
            <a:effectLst/>
          </p:spPr>
        </p:cxnSp>
      </p:grpSp>
      <p:pic>
        <p:nvPicPr>
          <p:cNvPr id="4" name="Picture 3">
            <a:extLst>
              <a:ext uri="{FF2B5EF4-FFF2-40B4-BE49-F238E27FC236}">
                <a16:creationId xmlns:a16="http://schemas.microsoft.com/office/drawing/2014/main" id="{967DAA17-2036-1E48-AA78-292F290FA71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545" y="1326037"/>
            <a:ext cx="2814816" cy="1142628"/>
          </a:xfrm>
          <a:prstGeom prst="rect">
            <a:avLst/>
          </a:prstGeom>
        </p:spPr>
      </p:pic>
      <p:pic>
        <p:nvPicPr>
          <p:cNvPr id="19" name="Picture 18">
            <a:extLst>
              <a:ext uri="{FF2B5EF4-FFF2-40B4-BE49-F238E27FC236}">
                <a16:creationId xmlns:a16="http://schemas.microsoft.com/office/drawing/2014/main" id="{69290B5A-7C42-574F-9274-FB601F9C0F0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26369" y="1550634"/>
            <a:ext cx="1692307" cy="1128454"/>
          </a:xfrm>
          <a:prstGeom prst="rect">
            <a:avLst/>
          </a:prstGeom>
        </p:spPr>
      </p:pic>
      <p:grpSp>
        <p:nvGrpSpPr>
          <p:cNvPr id="11" name="Group 10">
            <a:extLst>
              <a:ext uri="{FF2B5EF4-FFF2-40B4-BE49-F238E27FC236}">
                <a16:creationId xmlns:a16="http://schemas.microsoft.com/office/drawing/2014/main" id="{E3CB2A48-BCDD-9F4D-94E2-2D7220C39344}"/>
              </a:ext>
            </a:extLst>
          </p:cNvPr>
          <p:cNvGrpSpPr/>
          <p:nvPr/>
        </p:nvGrpSpPr>
        <p:grpSpPr>
          <a:xfrm>
            <a:off x="592017" y="1113590"/>
            <a:ext cx="1565606" cy="1177173"/>
            <a:chOff x="592017" y="1113590"/>
            <a:chExt cx="1565606" cy="1177173"/>
          </a:xfrm>
        </p:grpSpPr>
        <p:sp>
          <p:nvSpPr>
            <p:cNvPr id="5" name="TextBox 4">
              <a:extLst>
                <a:ext uri="{FF2B5EF4-FFF2-40B4-BE49-F238E27FC236}">
                  <a16:creationId xmlns:a16="http://schemas.microsoft.com/office/drawing/2014/main" id="{5764C40B-BE9B-E241-A4D7-9A76F17A9414}"/>
                </a:ext>
              </a:extLst>
            </p:cNvPr>
            <p:cNvSpPr txBox="1"/>
            <p:nvPr/>
          </p:nvSpPr>
          <p:spPr>
            <a:xfrm>
              <a:off x="918823" y="1113590"/>
              <a:ext cx="825867" cy="400110"/>
            </a:xfrm>
            <a:prstGeom prst="rect">
              <a:avLst/>
            </a:prstGeom>
            <a:noFill/>
          </p:spPr>
          <p:txBody>
            <a:bodyPr wrap="non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X-ray</a:t>
              </a:r>
              <a:endParaRPr lang="en-US"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4C4CBBB1-FD12-EB4D-B6A3-310E1A02C768}"/>
                </a:ext>
              </a:extLst>
            </p:cNvPr>
            <p:cNvCxnSpPr>
              <a:stCxn id="5" idx="2"/>
            </p:cNvCxnSpPr>
            <p:nvPr/>
          </p:nvCxnSpPr>
          <p:spPr bwMode="auto">
            <a:xfrm>
              <a:off x="1331757" y="1513700"/>
              <a:ext cx="222512" cy="538853"/>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4FC11296-FA67-1345-BFD7-0FADCF070F77}"/>
                </a:ext>
              </a:extLst>
            </p:cNvPr>
            <p:cNvCxnSpPr>
              <a:cxnSpLocks/>
              <a:stCxn id="5" idx="2"/>
            </p:cNvCxnSpPr>
            <p:nvPr/>
          </p:nvCxnSpPr>
          <p:spPr bwMode="auto">
            <a:xfrm flipH="1">
              <a:off x="1160849" y="1513700"/>
              <a:ext cx="170908" cy="719432"/>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10" name="TextBox 9">
              <a:extLst>
                <a:ext uri="{FF2B5EF4-FFF2-40B4-BE49-F238E27FC236}">
                  <a16:creationId xmlns:a16="http://schemas.microsoft.com/office/drawing/2014/main" id="{84024479-4657-2545-8B1A-CD70F0A36F04}"/>
                </a:ext>
              </a:extLst>
            </p:cNvPr>
            <p:cNvSpPr txBox="1"/>
            <p:nvPr/>
          </p:nvSpPr>
          <p:spPr>
            <a:xfrm>
              <a:off x="1825481" y="1767543"/>
              <a:ext cx="332142" cy="523220"/>
            </a:xfrm>
            <a:prstGeom prst="rect">
              <a:avLst/>
            </a:prstGeom>
            <a:noFill/>
          </p:spPr>
          <p:txBody>
            <a:bodyPr wrap="none" rtlCol="0">
              <a:spAutoFit/>
            </a:bodyPr>
            <a:lstStyle/>
            <a:p>
              <a:r>
                <a:rPr lang="en-US" sz="2800" b="1" dirty="0">
                  <a:latin typeface="Symbol" pitchFamily="2" charset="2"/>
                </a:rPr>
                <a:t>g</a:t>
              </a:r>
            </a:p>
          </p:txBody>
        </p:sp>
        <p:sp>
          <p:nvSpPr>
            <p:cNvPr id="27" name="TextBox 26">
              <a:extLst>
                <a:ext uri="{FF2B5EF4-FFF2-40B4-BE49-F238E27FC236}">
                  <a16:creationId xmlns:a16="http://schemas.microsoft.com/office/drawing/2014/main" id="{BC1EA6E2-0D76-E445-8E09-FC99FC3398E6}"/>
                </a:ext>
              </a:extLst>
            </p:cNvPr>
            <p:cNvSpPr txBox="1"/>
            <p:nvPr/>
          </p:nvSpPr>
          <p:spPr>
            <a:xfrm>
              <a:off x="592017" y="1762415"/>
              <a:ext cx="332142" cy="523220"/>
            </a:xfrm>
            <a:prstGeom prst="rect">
              <a:avLst/>
            </a:prstGeom>
            <a:noFill/>
          </p:spPr>
          <p:txBody>
            <a:bodyPr wrap="none" rtlCol="0">
              <a:spAutoFit/>
            </a:bodyPr>
            <a:lstStyle/>
            <a:p>
              <a:r>
                <a:rPr lang="en-US" sz="2800" b="1" dirty="0">
                  <a:latin typeface="Symbol" pitchFamily="2" charset="2"/>
                </a:rPr>
                <a:t>g</a:t>
              </a:r>
            </a:p>
          </p:txBody>
        </p:sp>
      </p:grpSp>
      <p:cxnSp>
        <p:nvCxnSpPr>
          <p:cNvPr id="14" name="Straight Connector 13">
            <a:extLst>
              <a:ext uri="{FF2B5EF4-FFF2-40B4-BE49-F238E27FC236}">
                <a16:creationId xmlns:a16="http://schemas.microsoft.com/office/drawing/2014/main" id="{C94DAFF5-C811-2642-A703-498771147A44}"/>
              </a:ext>
            </a:extLst>
          </p:cNvPr>
          <p:cNvCxnSpPr>
            <a:cxnSpLocks/>
          </p:cNvCxnSpPr>
          <p:nvPr/>
        </p:nvCxnSpPr>
        <p:spPr bwMode="auto">
          <a:xfrm flipV="1">
            <a:off x="1354640" y="1920130"/>
            <a:ext cx="0" cy="435792"/>
          </a:xfrm>
          <a:prstGeom prst="line">
            <a:avLst/>
          </a:prstGeom>
          <a:solidFill>
            <a:schemeClr val="accent1"/>
          </a:solidFill>
          <a:ln w="60325" cap="flat" cmpd="sng" algn="ctr">
            <a:solidFill>
              <a:srgbClr val="00B050"/>
            </a:solidFill>
            <a:prstDash val="solid"/>
            <a:round/>
            <a:headEnd type="none" w="med" len="med"/>
            <a:tailEnd type="none" w="med" len="med"/>
          </a:ln>
          <a:effectLst/>
        </p:spPr>
      </p:cxnSp>
    </p:spTree>
    <p:extLst>
      <p:ext uri="{BB962C8B-B14F-4D97-AF65-F5344CB8AC3E}">
        <p14:creationId xmlns:p14="http://schemas.microsoft.com/office/powerpoint/2010/main" val="632682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dissolve">
                                      <p:cBhvr>
                                        <p:cTn id="30" dur="500"/>
                                        <p:tgtEl>
                                          <p:spTgt spid="62"/>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dissolve">
                                      <p:cBhvr>
                                        <p:cTn id="38" dur="500"/>
                                        <p:tgtEl>
                                          <p:spTgt spid="48"/>
                                        </p:tgtEl>
                                      </p:cBhvr>
                                    </p:animEffect>
                                  </p:childTnLst>
                                </p:cTn>
                              </p:par>
                            </p:childTnLst>
                          </p:cTn>
                        </p:par>
                        <p:par>
                          <p:cTn id="39" fill="hold">
                            <p:stCondLst>
                              <p:cond delay="1500"/>
                            </p:stCondLst>
                            <p:childTnLst>
                              <p:par>
                                <p:cTn id="40" presetID="9" presetClass="entr" presetSubtype="0"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dissolv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dissolve">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dissolve">
                                      <p:cBhvr>
                                        <p:cTn id="5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2"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Title 1">
            <a:extLst>
              <a:ext uri="{FF2B5EF4-FFF2-40B4-BE49-F238E27FC236}">
                <a16:creationId xmlns:a16="http://schemas.microsoft.com/office/drawing/2014/main" id="{0BE79710-F1CC-C34A-9CC8-30379614C243}"/>
              </a:ext>
            </a:extLst>
          </p:cNvPr>
          <p:cNvSpPr>
            <a:spLocks noGrp="1"/>
          </p:cNvSpPr>
          <p:nvPr>
            <p:ph type="title"/>
          </p:nvPr>
        </p:nvSpPr>
        <p:spPr>
          <a:xfrm>
            <a:off x="5" y="2"/>
            <a:ext cx="9143999" cy="1051032"/>
          </a:xfrm>
        </p:spPr>
        <p:txBody>
          <a:bodyPr/>
          <a:lstStyle/>
          <a:p>
            <a:r>
              <a:rPr lang="en-US" sz="3200" dirty="0"/>
              <a:t>Another product of the nuclear data pipeline – Ph.D. students with Applied Nuclear Data Thesis Topics</a:t>
            </a:r>
          </a:p>
        </p:txBody>
      </p:sp>
      <p:pic>
        <p:nvPicPr>
          <p:cNvPr id="21" name="Picture 20" descr="A group of people posing for the camera&#10;&#10;Description automatically generated">
            <a:extLst>
              <a:ext uri="{FF2B5EF4-FFF2-40B4-BE49-F238E27FC236}">
                <a16:creationId xmlns:a16="http://schemas.microsoft.com/office/drawing/2014/main" id="{AFE608CE-0AAA-6046-8B2D-12A17E20F43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315" y="1062718"/>
            <a:ext cx="9153315" cy="5374345"/>
          </a:xfrm>
          <a:prstGeom prst="rect">
            <a:avLst/>
          </a:prstGeom>
        </p:spPr>
      </p:pic>
      <p:sp>
        <p:nvSpPr>
          <p:cNvPr id="13" name="TextBox 12">
            <a:extLst>
              <a:ext uri="{FF2B5EF4-FFF2-40B4-BE49-F238E27FC236}">
                <a16:creationId xmlns:a16="http://schemas.microsoft.com/office/drawing/2014/main" id="{4F48EA84-0D7E-EF49-AC81-E50E8A8DE625}"/>
              </a:ext>
            </a:extLst>
          </p:cNvPr>
          <p:cNvSpPr txBox="1"/>
          <p:nvPr/>
        </p:nvSpPr>
        <p:spPr>
          <a:xfrm>
            <a:off x="4765728" y="1834825"/>
            <a:ext cx="915635"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Jon </a:t>
            </a:r>
          </a:p>
          <a:p>
            <a:pPr algn="ctr"/>
            <a:r>
              <a:rPr lang="en-US" dirty="0">
                <a:latin typeface="Times New Roman" panose="02020603050405020304" pitchFamily="18" charset="0"/>
                <a:cs typeface="Times New Roman" panose="02020603050405020304" pitchFamily="18" charset="0"/>
              </a:rPr>
              <a:t>Morrell</a:t>
            </a:r>
          </a:p>
        </p:txBody>
      </p:sp>
      <p:sp>
        <p:nvSpPr>
          <p:cNvPr id="20" name="TextBox 19">
            <a:extLst>
              <a:ext uri="{FF2B5EF4-FFF2-40B4-BE49-F238E27FC236}">
                <a16:creationId xmlns:a16="http://schemas.microsoft.com/office/drawing/2014/main" id="{93610012-4172-0148-B4DC-701BA2370847}"/>
              </a:ext>
            </a:extLst>
          </p:cNvPr>
          <p:cNvSpPr txBox="1"/>
          <p:nvPr/>
        </p:nvSpPr>
        <p:spPr>
          <a:xfrm>
            <a:off x="4140121" y="1197878"/>
            <a:ext cx="1095172"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Eric </a:t>
            </a:r>
          </a:p>
          <a:p>
            <a:pPr algn="ctr"/>
            <a:r>
              <a:rPr lang="en-US" dirty="0">
                <a:latin typeface="Times New Roman" panose="02020603050405020304" pitchFamily="18" charset="0"/>
                <a:cs typeface="Times New Roman" panose="02020603050405020304" pitchFamily="18" charset="0"/>
              </a:rPr>
              <a:t>Matthews</a:t>
            </a:r>
          </a:p>
        </p:txBody>
      </p:sp>
      <p:sp>
        <p:nvSpPr>
          <p:cNvPr id="15" name="TextBox 14">
            <a:extLst>
              <a:ext uri="{FF2B5EF4-FFF2-40B4-BE49-F238E27FC236}">
                <a16:creationId xmlns:a16="http://schemas.microsoft.com/office/drawing/2014/main" id="{8E4D7068-F932-964A-96EB-0F8484C9B26C}"/>
              </a:ext>
            </a:extLst>
          </p:cNvPr>
          <p:cNvSpPr txBox="1"/>
          <p:nvPr/>
        </p:nvSpPr>
        <p:spPr>
          <a:xfrm>
            <a:off x="2919162" y="1197878"/>
            <a:ext cx="1140056"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Catherine </a:t>
            </a:r>
          </a:p>
          <a:p>
            <a:pPr algn="ctr"/>
            <a:r>
              <a:rPr lang="en-US" dirty="0">
                <a:latin typeface="Times New Roman" panose="02020603050405020304" pitchFamily="18" charset="0"/>
                <a:cs typeface="Times New Roman" panose="02020603050405020304" pitchFamily="18" charset="0"/>
              </a:rPr>
              <a:t>Apgar</a:t>
            </a:r>
          </a:p>
        </p:txBody>
      </p:sp>
      <p:sp>
        <p:nvSpPr>
          <p:cNvPr id="16" name="TextBox 15">
            <a:extLst>
              <a:ext uri="{FF2B5EF4-FFF2-40B4-BE49-F238E27FC236}">
                <a16:creationId xmlns:a16="http://schemas.microsoft.com/office/drawing/2014/main" id="{DEA66ED5-ADD4-7C4E-AB69-77E6B27A7A28}"/>
              </a:ext>
            </a:extLst>
          </p:cNvPr>
          <p:cNvSpPr txBox="1"/>
          <p:nvPr/>
        </p:nvSpPr>
        <p:spPr>
          <a:xfrm>
            <a:off x="6856746" y="1681206"/>
            <a:ext cx="813043"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Josh</a:t>
            </a:r>
          </a:p>
          <a:p>
            <a:pPr algn="ctr"/>
            <a:r>
              <a:rPr lang="en-US" dirty="0">
                <a:latin typeface="Times New Roman" panose="02020603050405020304" pitchFamily="18" charset="0"/>
                <a:cs typeface="Times New Roman" panose="02020603050405020304" pitchFamily="18" charset="0"/>
              </a:rPr>
              <a:t>Brown</a:t>
            </a:r>
          </a:p>
        </p:txBody>
      </p:sp>
      <p:sp>
        <p:nvSpPr>
          <p:cNvPr id="18" name="TextBox 17">
            <a:extLst>
              <a:ext uri="{FF2B5EF4-FFF2-40B4-BE49-F238E27FC236}">
                <a16:creationId xmlns:a16="http://schemas.microsoft.com/office/drawing/2014/main" id="{7BE628EE-1F0A-1041-BB43-625AD09E1FB2}"/>
              </a:ext>
            </a:extLst>
          </p:cNvPr>
          <p:cNvSpPr txBox="1"/>
          <p:nvPr/>
        </p:nvSpPr>
        <p:spPr>
          <a:xfrm>
            <a:off x="5472032" y="1398357"/>
            <a:ext cx="889987"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Joey </a:t>
            </a:r>
          </a:p>
          <a:p>
            <a:pPr algn="ctr"/>
            <a:r>
              <a:rPr lang="en-US" dirty="0">
                <a:latin typeface="Times New Roman" panose="02020603050405020304" pitchFamily="18" charset="0"/>
                <a:cs typeface="Times New Roman" panose="02020603050405020304" pitchFamily="18" charset="0"/>
              </a:rPr>
              <a:t>Gordon</a:t>
            </a:r>
          </a:p>
        </p:txBody>
      </p:sp>
      <p:sp>
        <p:nvSpPr>
          <p:cNvPr id="19" name="TextBox 18">
            <a:extLst>
              <a:ext uri="{FF2B5EF4-FFF2-40B4-BE49-F238E27FC236}">
                <a16:creationId xmlns:a16="http://schemas.microsoft.com/office/drawing/2014/main" id="{672F527D-E82C-7F4C-88E8-458937B9C811}"/>
              </a:ext>
            </a:extLst>
          </p:cNvPr>
          <p:cNvSpPr txBox="1"/>
          <p:nvPr/>
        </p:nvSpPr>
        <p:spPr>
          <a:xfrm>
            <a:off x="5958106" y="1896943"/>
            <a:ext cx="1005403"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Jason </a:t>
            </a:r>
          </a:p>
          <a:p>
            <a:pPr algn="ctr"/>
            <a:r>
              <a:rPr lang="en-US" dirty="0">
                <a:latin typeface="Times New Roman" panose="02020603050405020304" pitchFamily="18" charset="0"/>
                <a:cs typeface="Times New Roman" panose="02020603050405020304" pitchFamily="18" charset="0"/>
              </a:rPr>
              <a:t>Matheny</a:t>
            </a:r>
          </a:p>
        </p:txBody>
      </p:sp>
      <p:sp>
        <p:nvSpPr>
          <p:cNvPr id="22" name="TextBox 21">
            <a:extLst>
              <a:ext uri="{FF2B5EF4-FFF2-40B4-BE49-F238E27FC236}">
                <a16:creationId xmlns:a16="http://schemas.microsoft.com/office/drawing/2014/main" id="{B21A397E-3A26-7540-812A-25DFA6EC9466}"/>
              </a:ext>
            </a:extLst>
          </p:cNvPr>
          <p:cNvSpPr txBox="1"/>
          <p:nvPr/>
        </p:nvSpPr>
        <p:spPr>
          <a:xfrm>
            <a:off x="3570090" y="1765379"/>
            <a:ext cx="919867"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Morgan</a:t>
            </a:r>
          </a:p>
          <a:p>
            <a:pPr algn="ctr"/>
            <a:r>
              <a:rPr lang="en-US" dirty="0">
                <a:latin typeface="Times New Roman" panose="02020603050405020304" pitchFamily="18" charset="0"/>
                <a:cs typeface="Times New Roman" panose="02020603050405020304" pitchFamily="18" charset="0"/>
              </a:rPr>
              <a:t>Fox</a:t>
            </a:r>
          </a:p>
        </p:txBody>
      </p:sp>
      <p:sp>
        <p:nvSpPr>
          <p:cNvPr id="23" name="TextBox 22">
            <a:extLst>
              <a:ext uri="{FF2B5EF4-FFF2-40B4-BE49-F238E27FC236}">
                <a16:creationId xmlns:a16="http://schemas.microsoft.com/office/drawing/2014/main" id="{B0F27BF5-F703-DE47-A0C6-241E115AE31B}"/>
              </a:ext>
            </a:extLst>
          </p:cNvPr>
          <p:cNvSpPr txBox="1"/>
          <p:nvPr/>
        </p:nvSpPr>
        <p:spPr>
          <a:xfrm>
            <a:off x="1001712" y="1611741"/>
            <a:ext cx="986167"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Andrew </a:t>
            </a:r>
          </a:p>
          <a:p>
            <a:pPr algn="ctr"/>
            <a:r>
              <a:rPr lang="en-US" dirty="0">
                <a:latin typeface="Times New Roman" panose="02020603050405020304" pitchFamily="18" charset="0"/>
                <a:cs typeface="Times New Roman" panose="02020603050405020304" pitchFamily="18" charset="0"/>
              </a:rPr>
              <a:t>Voyles</a:t>
            </a:r>
          </a:p>
        </p:txBody>
      </p:sp>
      <p:sp>
        <p:nvSpPr>
          <p:cNvPr id="24" name="TextBox 23">
            <a:extLst>
              <a:ext uri="{FF2B5EF4-FFF2-40B4-BE49-F238E27FC236}">
                <a16:creationId xmlns:a16="http://schemas.microsoft.com/office/drawing/2014/main" id="{24EC71F4-DCD7-8E4B-90C2-AE5FE8E4AE73}"/>
              </a:ext>
            </a:extLst>
          </p:cNvPr>
          <p:cNvSpPr txBox="1"/>
          <p:nvPr/>
        </p:nvSpPr>
        <p:spPr>
          <a:xfrm>
            <a:off x="1996051" y="2025603"/>
            <a:ext cx="966931"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Amanda</a:t>
            </a:r>
          </a:p>
          <a:p>
            <a:pPr algn="ctr"/>
            <a:r>
              <a:rPr lang="en-US" dirty="0">
                <a:latin typeface="Times New Roman" panose="02020603050405020304" pitchFamily="18" charset="0"/>
                <a:cs typeface="Times New Roman" panose="02020603050405020304" pitchFamily="18" charset="0"/>
              </a:rPr>
              <a:t>Lewis</a:t>
            </a:r>
          </a:p>
        </p:txBody>
      </p:sp>
      <p:sp>
        <p:nvSpPr>
          <p:cNvPr id="14" name="TextBox 13">
            <a:extLst>
              <a:ext uri="{FF2B5EF4-FFF2-40B4-BE49-F238E27FC236}">
                <a16:creationId xmlns:a16="http://schemas.microsoft.com/office/drawing/2014/main" id="{829A3CEE-6A00-BC46-9B06-134134D061F3}"/>
              </a:ext>
            </a:extLst>
          </p:cNvPr>
          <p:cNvSpPr txBox="1"/>
          <p:nvPr/>
        </p:nvSpPr>
        <p:spPr>
          <a:xfrm>
            <a:off x="7263267" y="5425949"/>
            <a:ext cx="1460656" cy="369332"/>
          </a:xfrm>
          <a:prstGeom prst="rect">
            <a:avLst/>
          </a:prstGeom>
          <a:noFill/>
        </p:spPr>
        <p:txBody>
          <a:bodyPr wrap="none" rtlCol="0">
            <a:spAutoFit/>
          </a:bodyPr>
          <a:lstStyle/>
          <a:p>
            <a:pPr algn="ctr"/>
            <a:r>
              <a:rPr lang="en-US" i="1" dirty="0">
                <a:solidFill>
                  <a:schemeClr val="bg1"/>
                </a:solidFill>
                <a:latin typeface="Times New Roman" panose="02020603050405020304" pitchFamily="18" charset="0"/>
                <a:cs typeface="Times New Roman" panose="02020603050405020304" pitchFamily="18" charset="0"/>
              </a:rPr>
              <a:t>Lee Bernstein</a:t>
            </a:r>
          </a:p>
        </p:txBody>
      </p:sp>
      <p:sp>
        <p:nvSpPr>
          <p:cNvPr id="17" name="Rectangle 16">
            <a:extLst>
              <a:ext uri="{FF2B5EF4-FFF2-40B4-BE49-F238E27FC236}">
                <a16:creationId xmlns:a16="http://schemas.microsoft.com/office/drawing/2014/main" id="{AA742F8E-53DB-A542-9509-C316BD4DAC84}"/>
              </a:ext>
            </a:extLst>
          </p:cNvPr>
          <p:cNvSpPr/>
          <p:nvPr/>
        </p:nvSpPr>
        <p:spPr>
          <a:xfrm>
            <a:off x="776282" y="5903827"/>
            <a:ext cx="7427349" cy="461665"/>
          </a:xfrm>
          <a:prstGeom prst="rect">
            <a:avLst/>
          </a:prstGeom>
          <a:solidFill>
            <a:srgbClr val="FFFF00"/>
          </a:solidFill>
          <a:ln>
            <a:solidFill>
              <a:schemeClr val="tx1"/>
            </a:solidFill>
          </a:ln>
        </p:spPr>
        <p:txBody>
          <a:bodyPr wrap="square">
            <a:spAutoFit/>
          </a:bodyPr>
          <a:lstStyle/>
          <a:p>
            <a:pPr marL="11113" lvl="1" indent="0" algn="ctr" eaLnBrk="1">
              <a:spcBef>
                <a:spcPct val="20000"/>
              </a:spcBef>
            </a:pPr>
            <a:r>
              <a:rPr lang="en-US" altLang="en-US" sz="2400" dirty="0">
                <a:latin typeface="Times New Roman" charset="0"/>
                <a:ea typeface="Times New Roman" charset="0"/>
                <a:cs typeface="Times New Roman" charset="0"/>
              </a:rPr>
              <a:t>University engagement in applied nuclear data is growing!</a:t>
            </a:r>
            <a:endParaRPr lang="en-US" altLang="en-US" sz="2400" dirty="0">
              <a:solidFill>
                <a:schemeClr val="tx1"/>
              </a:solidFill>
              <a:latin typeface="Times New Roman" charset="0"/>
              <a:ea typeface="Times New Roman" charset="0"/>
              <a:cs typeface="Times New Roman" charset="0"/>
            </a:endParaRPr>
          </a:p>
        </p:txBody>
      </p:sp>
      <p:pic>
        <p:nvPicPr>
          <p:cNvPr id="2" name="Picture 1">
            <a:extLst>
              <a:ext uri="{FF2B5EF4-FFF2-40B4-BE49-F238E27FC236}">
                <a16:creationId xmlns:a16="http://schemas.microsoft.com/office/drawing/2014/main" id="{8ABACC2B-B72C-E547-83D2-1162698B4401}"/>
              </a:ext>
            </a:extLst>
          </p:cNvPr>
          <p:cNvPicPr>
            <a:picLocks noChangeAspect="1"/>
          </p:cNvPicPr>
          <p:nvPr/>
        </p:nvPicPr>
        <p:blipFill>
          <a:blip r:embed="rId4"/>
          <a:stretch>
            <a:fillRect/>
          </a:stretch>
        </p:blipFill>
        <p:spPr>
          <a:xfrm>
            <a:off x="143504" y="3851839"/>
            <a:ext cx="2205729" cy="518346"/>
          </a:xfrm>
          <a:prstGeom prst="rect">
            <a:avLst/>
          </a:prstGeom>
          <a:solidFill>
            <a:srgbClr val="FF0000"/>
          </a:solidFill>
        </p:spPr>
      </p:pic>
      <p:pic>
        <p:nvPicPr>
          <p:cNvPr id="3" name="Picture 2">
            <a:extLst>
              <a:ext uri="{FF2B5EF4-FFF2-40B4-BE49-F238E27FC236}">
                <a16:creationId xmlns:a16="http://schemas.microsoft.com/office/drawing/2014/main" id="{2BAE782B-F388-1D48-AAE2-063DED77BB5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218615" y="4472460"/>
            <a:ext cx="2847168" cy="560013"/>
          </a:xfrm>
          <a:prstGeom prst="rect">
            <a:avLst/>
          </a:prstGeom>
        </p:spPr>
      </p:pic>
      <p:pic>
        <p:nvPicPr>
          <p:cNvPr id="4" name="Picture 3">
            <a:extLst>
              <a:ext uri="{FF2B5EF4-FFF2-40B4-BE49-F238E27FC236}">
                <a16:creationId xmlns:a16="http://schemas.microsoft.com/office/drawing/2014/main" id="{0C9E3567-A3CF-D14D-A2ED-1D40649AB88F}"/>
              </a:ext>
            </a:extLst>
          </p:cNvPr>
          <p:cNvPicPr>
            <a:picLocks noChangeAspect="1"/>
          </p:cNvPicPr>
          <p:nvPr/>
        </p:nvPicPr>
        <p:blipFill>
          <a:blip r:embed="rId6"/>
          <a:stretch>
            <a:fillRect/>
          </a:stretch>
        </p:blipFill>
        <p:spPr>
          <a:xfrm>
            <a:off x="60445" y="4481678"/>
            <a:ext cx="2091883" cy="566039"/>
          </a:xfrm>
          <a:prstGeom prst="rect">
            <a:avLst/>
          </a:prstGeom>
        </p:spPr>
      </p:pic>
      <p:pic>
        <p:nvPicPr>
          <p:cNvPr id="5" name="Picture 4">
            <a:extLst>
              <a:ext uri="{FF2B5EF4-FFF2-40B4-BE49-F238E27FC236}">
                <a16:creationId xmlns:a16="http://schemas.microsoft.com/office/drawing/2014/main" id="{98FF40BA-0D2C-2D4C-9A85-F6A8FC67D26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121498" y="4458334"/>
            <a:ext cx="1998210" cy="553285"/>
          </a:xfrm>
          <a:prstGeom prst="rect">
            <a:avLst/>
          </a:prstGeom>
          <a:solidFill>
            <a:schemeClr val="tx1"/>
          </a:solidFill>
        </p:spPr>
      </p:pic>
      <p:pic>
        <p:nvPicPr>
          <p:cNvPr id="6" name="Picture 5">
            <a:extLst>
              <a:ext uri="{FF2B5EF4-FFF2-40B4-BE49-F238E27FC236}">
                <a16:creationId xmlns:a16="http://schemas.microsoft.com/office/drawing/2014/main" id="{E7A879B6-2A37-3749-BCCC-2F7523C2EB2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02052" y="3856514"/>
            <a:ext cx="1978303" cy="464602"/>
          </a:xfrm>
          <a:prstGeom prst="rect">
            <a:avLst/>
          </a:prstGeom>
        </p:spPr>
      </p:pic>
      <p:pic>
        <p:nvPicPr>
          <p:cNvPr id="7" name="Picture 6">
            <a:extLst>
              <a:ext uri="{FF2B5EF4-FFF2-40B4-BE49-F238E27FC236}">
                <a16:creationId xmlns:a16="http://schemas.microsoft.com/office/drawing/2014/main" id="{82B41C11-92B0-514A-8027-76B2E489A7D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572082" y="3853918"/>
            <a:ext cx="1654414" cy="464601"/>
          </a:xfrm>
          <a:prstGeom prst="rect">
            <a:avLst/>
          </a:prstGeom>
        </p:spPr>
      </p:pic>
      <p:pic>
        <p:nvPicPr>
          <p:cNvPr id="8" name="Picture 7">
            <a:extLst>
              <a:ext uri="{FF2B5EF4-FFF2-40B4-BE49-F238E27FC236}">
                <a16:creationId xmlns:a16="http://schemas.microsoft.com/office/drawing/2014/main" id="{F6AC7A94-E4BA-F042-9C49-CB480C1344AB}"/>
              </a:ext>
            </a:extLst>
          </p:cNvPr>
          <p:cNvPicPr>
            <a:picLocks noChangeAspect="1"/>
          </p:cNvPicPr>
          <p:nvPr/>
        </p:nvPicPr>
        <p:blipFill>
          <a:blip r:embed="rId10"/>
          <a:stretch>
            <a:fillRect/>
          </a:stretch>
        </p:blipFill>
        <p:spPr>
          <a:xfrm>
            <a:off x="6113430" y="5061043"/>
            <a:ext cx="1877664" cy="512720"/>
          </a:xfrm>
          <a:prstGeom prst="rect">
            <a:avLst/>
          </a:prstGeom>
        </p:spPr>
      </p:pic>
      <p:grpSp>
        <p:nvGrpSpPr>
          <p:cNvPr id="26" name="Group 25">
            <a:extLst>
              <a:ext uri="{FF2B5EF4-FFF2-40B4-BE49-F238E27FC236}">
                <a16:creationId xmlns:a16="http://schemas.microsoft.com/office/drawing/2014/main" id="{47F88E13-9D70-3345-8085-BE07DD8AF259}"/>
              </a:ext>
            </a:extLst>
          </p:cNvPr>
          <p:cNvGrpSpPr/>
          <p:nvPr/>
        </p:nvGrpSpPr>
        <p:grpSpPr>
          <a:xfrm>
            <a:off x="3144672" y="5134748"/>
            <a:ext cx="2994031" cy="461665"/>
            <a:chOff x="2675032" y="5188400"/>
            <a:chExt cx="3027400" cy="471726"/>
          </a:xfrm>
        </p:grpSpPr>
        <p:pic>
          <p:nvPicPr>
            <p:cNvPr id="11" name="Picture 10">
              <a:extLst>
                <a:ext uri="{FF2B5EF4-FFF2-40B4-BE49-F238E27FC236}">
                  <a16:creationId xmlns:a16="http://schemas.microsoft.com/office/drawing/2014/main" id="{87AD6CED-D159-B54E-88BA-CC6F9B4DA18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344479" y="5206168"/>
              <a:ext cx="357953" cy="453743"/>
            </a:xfrm>
            <a:prstGeom prst="rect">
              <a:avLst/>
            </a:prstGeom>
          </p:spPr>
        </p:pic>
        <p:pic>
          <p:nvPicPr>
            <p:cNvPr id="25" name="Picture 24">
              <a:extLst>
                <a:ext uri="{FF2B5EF4-FFF2-40B4-BE49-F238E27FC236}">
                  <a16:creationId xmlns:a16="http://schemas.microsoft.com/office/drawing/2014/main" id="{DF98748A-06C6-AC43-8D35-53DF3FD55C21}"/>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2675032" y="5188400"/>
              <a:ext cx="2664372" cy="471726"/>
            </a:xfrm>
            <a:prstGeom prst="rect">
              <a:avLst/>
            </a:prstGeom>
            <a:solidFill>
              <a:schemeClr val="bg1"/>
            </a:solidFill>
          </p:spPr>
        </p:pic>
      </p:grpSp>
      <p:pic>
        <p:nvPicPr>
          <p:cNvPr id="27" name="Picture 26">
            <a:extLst>
              <a:ext uri="{FF2B5EF4-FFF2-40B4-BE49-F238E27FC236}">
                <a16:creationId xmlns:a16="http://schemas.microsoft.com/office/drawing/2014/main" id="{164C2879-B0C4-8940-92B9-73FE22973AD2}"/>
              </a:ext>
            </a:extLst>
          </p:cNvPr>
          <p:cNvPicPr>
            <a:picLocks noChangeAspect="1"/>
          </p:cNvPicPr>
          <p:nvPr/>
        </p:nvPicPr>
        <p:blipFill>
          <a:blip r:embed="rId13"/>
          <a:stretch>
            <a:fillRect/>
          </a:stretch>
        </p:blipFill>
        <p:spPr>
          <a:xfrm>
            <a:off x="60445" y="5183817"/>
            <a:ext cx="2994030" cy="336505"/>
          </a:xfrm>
          <a:prstGeom prst="rect">
            <a:avLst/>
          </a:prstGeom>
          <a:solidFill>
            <a:srgbClr val="5F697D"/>
          </a:solidFill>
        </p:spPr>
      </p:pic>
      <p:pic>
        <p:nvPicPr>
          <p:cNvPr id="28" name="Picture 27">
            <a:extLst>
              <a:ext uri="{FF2B5EF4-FFF2-40B4-BE49-F238E27FC236}">
                <a16:creationId xmlns:a16="http://schemas.microsoft.com/office/drawing/2014/main" id="{48CD5840-F935-EF4E-99A4-E3D3EEDCD075}"/>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t="-11844"/>
          <a:stretch/>
        </p:blipFill>
        <p:spPr>
          <a:xfrm>
            <a:off x="6294057" y="3575376"/>
            <a:ext cx="761396" cy="828685"/>
          </a:xfrm>
          <a:prstGeom prst="rect">
            <a:avLst/>
          </a:prstGeom>
          <a:solidFill>
            <a:srgbClr val="510000"/>
          </a:solidFill>
        </p:spPr>
      </p:pic>
      <p:pic>
        <p:nvPicPr>
          <p:cNvPr id="29" name="Picture 28">
            <a:extLst>
              <a:ext uri="{FF2B5EF4-FFF2-40B4-BE49-F238E27FC236}">
                <a16:creationId xmlns:a16="http://schemas.microsoft.com/office/drawing/2014/main" id="{CB419A9D-7A9D-E34A-ADDA-B1A422F98F36}"/>
              </a:ext>
            </a:extLst>
          </p:cNvPr>
          <p:cNvPicPr>
            <a:picLocks noChangeAspect="1"/>
          </p:cNvPicPr>
          <p:nvPr/>
        </p:nvPicPr>
        <p:blipFill>
          <a:blip r:embed="rId15"/>
          <a:stretch>
            <a:fillRect/>
          </a:stretch>
        </p:blipFill>
        <p:spPr>
          <a:xfrm>
            <a:off x="8062595" y="5095607"/>
            <a:ext cx="943978" cy="552138"/>
          </a:xfrm>
          <a:prstGeom prst="rect">
            <a:avLst/>
          </a:prstGeom>
        </p:spPr>
      </p:pic>
      <p:pic>
        <p:nvPicPr>
          <p:cNvPr id="30" name="Picture 29">
            <a:extLst>
              <a:ext uri="{FF2B5EF4-FFF2-40B4-BE49-F238E27FC236}">
                <a16:creationId xmlns:a16="http://schemas.microsoft.com/office/drawing/2014/main" id="{53E38D3E-EFCB-4A4C-BF5F-EAEEEF0E8528}"/>
              </a:ext>
            </a:extLst>
          </p:cNvPr>
          <p:cNvPicPr>
            <a:picLocks noChangeAspect="1"/>
          </p:cNvPicPr>
          <p:nvPr/>
        </p:nvPicPr>
        <p:blipFill>
          <a:blip r:embed="rId16"/>
          <a:stretch>
            <a:fillRect/>
          </a:stretch>
        </p:blipFill>
        <p:spPr>
          <a:xfrm>
            <a:off x="8107082" y="3620562"/>
            <a:ext cx="684525" cy="803573"/>
          </a:xfrm>
          <a:prstGeom prst="rect">
            <a:avLst/>
          </a:prstGeom>
        </p:spPr>
      </p:pic>
      <p:pic>
        <p:nvPicPr>
          <p:cNvPr id="31" name="Picture 30">
            <a:extLst>
              <a:ext uri="{FF2B5EF4-FFF2-40B4-BE49-F238E27FC236}">
                <a16:creationId xmlns:a16="http://schemas.microsoft.com/office/drawing/2014/main" id="{F562992D-DD4C-E442-86E4-9A240C709452}"/>
              </a:ext>
            </a:extLst>
          </p:cNvPr>
          <p:cNvPicPr>
            <a:picLocks noChangeAspect="1"/>
          </p:cNvPicPr>
          <p:nvPr/>
        </p:nvPicPr>
        <p:blipFill>
          <a:blip r:embed="rId17"/>
          <a:stretch>
            <a:fillRect/>
          </a:stretch>
        </p:blipFill>
        <p:spPr>
          <a:xfrm>
            <a:off x="7238547" y="4471448"/>
            <a:ext cx="1569341" cy="502189"/>
          </a:xfrm>
          <a:prstGeom prst="rect">
            <a:avLst/>
          </a:prstGeom>
        </p:spPr>
      </p:pic>
    </p:spTree>
    <p:extLst>
      <p:ext uri="{BB962C8B-B14F-4D97-AF65-F5344CB8AC3E}">
        <p14:creationId xmlns:p14="http://schemas.microsoft.com/office/powerpoint/2010/main" val="183314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2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3000"/>
                            </p:stCondLst>
                            <p:childTnLst>
                              <p:par>
                                <p:cTn id="21" presetID="9"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par>
                          <p:cTn id="24" fill="hold">
                            <p:stCondLst>
                              <p:cond delay="3500"/>
                            </p:stCondLst>
                            <p:childTnLst>
                              <p:par>
                                <p:cTn id="25" presetID="9"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par>
                          <p:cTn id="28" fill="hold">
                            <p:stCondLst>
                              <p:cond delay="4000"/>
                            </p:stCondLst>
                            <p:childTnLst>
                              <p:par>
                                <p:cTn id="29" presetID="9"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par>
                          <p:cTn id="32" fill="hold">
                            <p:stCondLst>
                              <p:cond delay="4500"/>
                            </p:stCondLst>
                            <p:childTnLst>
                              <p:par>
                                <p:cTn id="33" presetID="9"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ssolve">
                                      <p:cBhvr>
                                        <p:cTn id="35" dur="500"/>
                                        <p:tgtEl>
                                          <p:spTgt spid="28"/>
                                        </p:tgtEl>
                                      </p:cBhvr>
                                    </p:animEffect>
                                  </p:childTnLst>
                                </p:cTn>
                              </p:par>
                            </p:childTnLst>
                          </p:cTn>
                        </p:par>
                        <p:par>
                          <p:cTn id="36" fill="hold">
                            <p:stCondLst>
                              <p:cond delay="5000"/>
                            </p:stCondLst>
                            <p:childTnLst>
                              <p:par>
                                <p:cTn id="37" presetID="9"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childTnLst>
                          </p:cTn>
                        </p:par>
                        <p:par>
                          <p:cTn id="40" fill="hold">
                            <p:stCondLst>
                              <p:cond delay="5500"/>
                            </p:stCondLst>
                            <p:childTnLst>
                              <p:par>
                                <p:cTn id="41" presetID="9"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childTnLst>
                          </p:cTn>
                        </p:par>
                        <p:par>
                          <p:cTn id="44" fill="hold">
                            <p:stCondLst>
                              <p:cond delay="6000"/>
                            </p:stCondLst>
                            <p:childTnLst>
                              <p:par>
                                <p:cTn id="45" presetID="9"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childTnLst>
                          </p:cTn>
                        </p:par>
                        <p:par>
                          <p:cTn id="48" fill="hold">
                            <p:stCondLst>
                              <p:cond delay="6500"/>
                            </p:stCondLst>
                            <p:childTnLst>
                              <p:par>
                                <p:cTn id="49" presetID="9" presetClass="entr" presetSubtype="0"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dissolve">
                                      <p:cBhvr>
                                        <p:cTn id="51" dur="500"/>
                                        <p:tgtEl>
                                          <p:spTgt spid="8"/>
                                        </p:tgtEl>
                                      </p:cBhvr>
                                    </p:animEffect>
                                  </p:childTnLst>
                                </p:cTn>
                              </p:par>
                            </p:childTnLst>
                          </p:cTn>
                        </p:par>
                        <p:par>
                          <p:cTn id="52" fill="hold">
                            <p:stCondLst>
                              <p:cond delay="7000"/>
                            </p:stCondLst>
                            <p:childTnLst>
                              <p:par>
                                <p:cTn id="53" presetID="9"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dissolv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dissolv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4800" b="0" dirty="0">
                <a:solidFill>
                  <a:schemeClr val="bg1"/>
                </a:solidFill>
                <a:latin typeface="Times New Roman" charset="0"/>
                <a:ea typeface="Times New Roman" charset="0"/>
                <a:cs typeface="Times New Roman" charset="0"/>
              </a:rPr>
              <a:t>Conclusion</a:t>
            </a:r>
            <a:endParaRPr lang="en-US" sz="3600" b="0" dirty="0">
              <a:solidFill>
                <a:schemeClr val="bg1"/>
              </a:solidFill>
              <a:latin typeface="Times New Roman" charset="0"/>
              <a:ea typeface="Times New Roman" charset="0"/>
              <a:cs typeface="Times New Roman" charset="0"/>
            </a:endParaRPr>
          </a:p>
        </p:txBody>
      </p:sp>
      <p:sp>
        <p:nvSpPr>
          <p:cNvPr id="14" name="Rectangle 13"/>
          <p:cNvSpPr/>
          <p:nvPr/>
        </p:nvSpPr>
        <p:spPr>
          <a:xfrm>
            <a:off x="0" y="1024432"/>
            <a:ext cx="9143999" cy="4893647"/>
          </a:xfrm>
          <a:prstGeom prst="rect">
            <a:avLst/>
          </a:prstGeom>
        </p:spPr>
        <p:txBody>
          <a:bodyPr wrap="square">
            <a:spAutoFit/>
          </a:bodyPr>
          <a:lstStyle/>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NDNCA (2015) → NDREW (2018)</a:t>
            </a:r>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WANDA (2019) → WANDA (2020) meetings have brought together the providers and users of nuclear data and made them aware of:</a:t>
            </a: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Cross-cutting nuclear data needs;</a:t>
            </a: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need to keep all parts of the nuclear data pipeline functioning and connected;</a:t>
            </a:r>
          </a:p>
          <a:p>
            <a:pPr marL="1371600" lvl="2"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New collaboration opportunities involving nuclear data</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Many agencies are supporting nuclear data outside of the NDIAWG FOA </a:t>
            </a:r>
            <a:r>
              <a:rPr lang="en-US" sz="2400" i="1" dirty="0">
                <a:latin typeface="Times New Roman" panose="02020603050405020304" pitchFamily="18" charset="0"/>
                <a:cs typeface="Times New Roman" panose="02020603050405020304" pitchFamily="18" charset="0"/>
              </a:rPr>
              <a:t>in coordination with members of the NDIAWG</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capabilities being developed by the NDIAWG to address one need are being used to address other needs (e.g., </a:t>
            </a:r>
            <a:r>
              <a:rPr lang="en-US" sz="2400" i="1" dirty="0">
                <a:latin typeface="Times New Roman" panose="02020603050405020304" pitchFamily="18" charset="0"/>
                <a:cs typeface="Times New Roman" panose="02020603050405020304" pitchFamily="18" charset="0"/>
              </a:rPr>
              <a:t>spin-back</a:t>
            </a:r>
            <a:r>
              <a:rPr lang="en-US" sz="2400" dirty="0">
                <a:latin typeface="Times New Roman" panose="02020603050405020304" pitchFamily="18" charset="0"/>
                <a:cs typeface="Times New Roman" panose="02020603050405020304" pitchFamily="18" charset="0"/>
              </a:rPr>
              <a:t>)</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WANDA/NDIAWG process is engaging a new generation of nuclear researchers to address outstanding societal needs.</a:t>
            </a:r>
          </a:p>
        </p:txBody>
      </p:sp>
      <p:sp>
        <p:nvSpPr>
          <p:cNvPr id="2" name="TextBox 1">
            <a:extLst>
              <a:ext uri="{FF2B5EF4-FFF2-40B4-BE49-F238E27FC236}">
                <a16:creationId xmlns:a16="http://schemas.microsoft.com/office/drawing/2014/main" id="{7FA94915-F453-9040-AD55-EE478A7C4F38}"/>
              </a:ext>
            </a:extLst>
          </p:cNvPr>
          <p:cNvSpPr txBox="1"/>
          <p:nvPr/>
        </p:nvSpPr>
        <p:spPr>
          <a:xfrm>
            <a:off x="1539169" y="5833568"/>
            <a:ext cx="6482865" cy="523220"/>
          </a:xfrm>
          <a:prstGeom prst="rect">
            <a:avLst/>
          </a:prstGeom>
          <a:solidFill>
            <a:srgbClr val="FFFF00"/>
          </a:solidFill>
          <a:ln>
            <a:solidFill>
              <a:schemeClr val="tx1"/>
            </a:solidFill>
          </a:ln>
        </p:spPr>
        <p:txBody>
          <a:bodyPr wrap="none" rtlCol="0">
            <a:spAutoFit/>
          </a:bodyPr>
          <a:lstStyle/>
          <a:p>
            <a:r>
              <a:rPr lang="en-US" sz="2800" i="1" dirty="0">
                <a:latin typeface="Times New Roman" panose="02020603050405020304" pitchFamily="18" charset="0"/>
                <a:cs typeface="Times New Roman" panose="02020603050405020304" pitchFamily="18" charset="0"/>
              </a:rPr>
              <a:t>Thanks to all of you for being a part of this!</a:t>
            </a:r>
          </a:p>
        </p:txBody>
      </p:sp>
    </p:spTree>
    <p:extLst>
      <p:ext uri="{BB962C8B-B14F-4D97-AF65-F5344CB8AC3E}">
        <p14:creationId xmlns:p14="http://schemas.microsoft.com/office/powerpoint/2010/main" val="2395039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300"/>
            <a:ext cx="9144000" cy="914400"/>
          </a:xfrm>
        </p:spPr>
        <p:txBody>
          <a:bodyPr/>
          <a:lstStyle/>
          <a:p>
            <a:pPr algn="ctr"/>
            <a:r>
              <a:rPr lang="en-US" sz="4400" dirty="0">
                <a:latin typeface="Times New Roman"/>
                <a:cs typeface="Times New Roman"/>
              </a:rPr>
              <a:t>Collaborators and Acknowledgments</a:t>
            </a:r>
            <a:endParaRPr lang="en-US" sz="2800" b="1" dirty="0">
              <a:latin typeface="Times New Roman"/>
              <a:cs typeface="Times New Roman"/>
            </a:endParaRPr>
          </a:p>
        </p:txBody>
      </p:sp>
      <p:sp>
        <p:nvSpPr>
          <p:cNvPr id="7" name="Rectangle 6">
            <a:extLst>
              <a:ext uri="{FF2B5EF4-FFF2-40B4-BE49-F238E27FC236}">
                <a16:creationId xmlns:a16="http://schemas.microsoft.com/office/drawing/2014/main" id="{AB48CB19-3E4B-4E70-BCA3-B18D1C354550}"/>
              </a:ext>
            </a:extLst>
          </p:cNvPr>
          <p:cNvSpPr/>
          <p:nvPr/>
        </p:nvSpPr>
        <p:spPr>
          <a:xfrm>
            <a:off x="1" y="981494"/>
            <a:ext cx="9144000" cy="3046988"/>
          </a:xfrm>
          <a:prstGeom prst="rect">
            <a:avLst/>
          </a:prstGeom>
        </p:spPr>
        <p:txBody>
          <a:bodyPr wrap="square">
            <a:spAutoFit/>
          </a:bodyPr>
          <a:lstStyle/>
          <a:p>
            <a:pPr algn="ctr"/>
            <a:r>
              <a:rPr lang="en-US" sz="2000" dirty="0">
                <a:solidFill>
                  <a:srgbClr val="000000"/>
                </a:solidFill>
                <a:latin typeface="Times New Roman" panose="02020603050405020304" pitchFamily="18" charset="0"/>
                <a:cs typeface="Times New Roman" panose="02020603050405020304" pitchFamily="18" charset="0"/>
              </a:rPr>
              <a:t>L.A. Bernstein</a:t>
            </a:r>
            <a:r>
              <a:rPr lang="en-US" sz="2000" baseline="30000" dirty="0">
                <a:solidFill>
                  <a:srgbClr val="000000"/>
                </a:solidFill>
                <a:latin typeface="Times New Roman" panose="02020603050405020304" pitchFamily="18" charset="0"/>
                <a:cs typeface="Times New Roman" panose="02020603050405020304" pitchFamily="18" charset="0"/>
              </a:rPr>
              <a:t>1,2</a:t>
            </a:r>
            <a:r>
              <a:rPr lang="en-US" sz="2000" dirty="0">
                <a:solidFill>
                  <a:srgbClr val="000000"/>
                </a:solidFill>
                <a:latin typeface="Times New Roman" panose="02020603050405020304" pitchFamily="18" charset="0"/>
                <a:cs typeface="Times New Roman" panose="02020603050405020304" pitchFamily="18" charset="0"/>
              </a:rPr>
              <a:t>, J.C. Batchelder</a:t>
            </a:r>
            <a:r>
              <a:rPr lang="en-US" sz="2000" baseline="30000" dirty="0">
                <a:solidFill>
                  <a:srgbClr val="000000"/>
                </a:solidFill>
                <a:latin typeface="Times New Roman" panose="02020603050405020304" pitchFamily="18" charset="0"/>
                <a:cs typeface="Times New Roman" panose="02020603050405020304" pitchFamily="18" charset="0"/>
              </a:rPr>
              <a:t>2</a:t>
            </a:r>
            <a:r>
              <a:rPr lang="en-US" sz="2000" dirty="0">
                <a:solidFill>
                  <a:srgbClr val="000000"/>
                </a:solidFill>
                <a:latin typeface="Times New Roman" panose="02020603050405020304" pitchFamily="18" charset="0"/>
                <a:cs typeface="Times New Roman" panose="02020603050405020304" pitchFamily="18" charset="0"/>
              </a:rPr>
              <a:t>, E.R. Birnbaum</a:t>
            </a:r>
            <a:r>
              <a:rPr lang="en-US" sz="2000" baseline="30000" dirty="0">
                <a:solidFill>
                  <a:srgbClr val="000000"/>
                </a:solidFill>
                <a:latin typeface="Times New Roman" panose="02020603050405020304" pitchFamily="18" charset="0"/>
                <a:cs typeface="Times New Roman" panose="02020603050405020304" pitchFamily="18" charset="0"/>
              </a:rPr>
              <a:t>3</a:t>
            </a:r>
            <a:r>
              <a:rPr lang="en-US" sz="2000" dirty="0">
                <a:solidFill>
                  <a:srgbClr val="000000"/>
                </a:solidFill>
                <a:latin typeface="Times New Roman" panose="02020603050405020304" pitchFamily="18" charset="0"/>
                <a:cs typeface="Times New Roman" panose="02020603050405020304" pitchFamily="18" charset="0"/>
              </a:rPr>
              <a:t>, D.L. Bleuel</a:t>
            </a:r>
            <a:r>
              <a:rPr lang="en-US" sz="2000" baseline="30000" dirty="0">
                <a:solidFill>
                  <a:srgbClr val="000000"/>
                </a:solidFill>
                <a:latin typeface="Times New Roman" panose="02020603050405020304" pitchFamily="18" charset="0"/>
                <a:cs typeface="Times New Roman" panose="02020603050405020304" pitchFamily="18" charset="0"/>
              </a:rPr>
              <a:t>4</a:t>
            </a:r>
            <a:r>
              <a:rPr lang="en-US" sz="2000" dirty="0">
                <a:solidFill>
                  <a:srgbClr val="000000"/>
                </a:solidFill>
                <a:latin typeface="Times New Roman" panose="02020603050405020304" pitchFamily="18" charset="0"/>
                <a:cs typeface="Times New Roman" panose="02020603050405020304" pitchFamily="18" charset="0"/>
              </a:rPr>
              <a:t>, J.A. Brown</a:t>
            </a:r>
            <a:r>
              <a:rPr lang="en-US" sz="2000" baseline="30000" dirty="0">
                <a:solidFill>
                  <a:srgbClr val="000000"/>
                </a:solidFill>
                <a:latin typeface="Times New Roman" panose="02020603050405020304" pitchFamily="18" charset="0"/>
                <a:cs typeface="Times New Roman" panose="02020603050405020304" pitchFamily="18" charset="0"/>
              </a:rPr>
              <a:t>2</a:t>
            </a:r>
            <a:r>
              <a:rPr lang="en-US" sz="2000" dirty="0">
                <a:solidFill>
                  <a:srgbClr val="000000"/>
                </a:solidFill>
                <a:latin typeface="Times New Roman" panose="02020603050405020304" pitchFamily="18" charset="0"/>
                <a:cs typeface="Times New Roman" panose="02020603050405020304" pitchFamily="18" charset="0"/>
              </a:rPr>
              <a:t>,               C.S. Cutler</a:t>
            </a:r>
            <a:r>
              <a:rPr lang="en-US" sz="2000" baseline="30000" dirty="0">
                <a:solidFill>
                  <a:srgbClr val="000000"/>
                </a:solidFill>
                <a:latin typeface="Times New Roman" panose="02020603050405020304" pitchFamily="18" charset="0"/>
                <a:cs typeface="Times New Roman" panose="02020603050405020304" pitchFamily="18" charset="0"/>
              </a:rPr>
              <a:t>5</a:t>
            </a:r>
            <a:r>
              <a:rPr lang="en-US" sz="2000" dirty="0">
                <a:solidFill>
                  <a:srgbClr val="000000"/>
                </a:solidFill>
                <a:latin typeface="Times New Roman" panose="02020603050405020304" pitchFamily="18" charset="0"/>
                <a:cs typeface="Times New Roman" panose="02020603050405020304" pitchFamily="18" charset="0"/>
              </a:rPr>
              <a:t>, M. Fox</a:t>
            </a:r>
            <a:r>
              <a:rPr lang="en-US" sz="2000" baseline="30000" dirty="0">
                <a:solidFill>
                  <a:srgbClr val="000000"/>
                </a:solidFill>
                <a:latin typeface="Times New Roman" panose="02020603050405020304" pitchFamily="18" charset="0"/>
                <a:cs typeface="Times New Roman" panose="02020603050405020304" pitchFamily="18" charset="0"/>
              </a:rPr>
              <a:t>1</a:t>
            </a:r>
            <a:r>
              <a:rPr lang="en-US" sz="2000" dirty="0">
                <a:solidFill>
                  <a:srgbClr val="000000"/>
                </a:solidFill>
                <a:latin typeface="Times New Roman" panose="02020603050405020304" pitchFamily="18" charset="0"/>
                <a:cs typeface="Times New Roman" panose="02020603050405020304" pitchFamily="18" charset="0"/>
              </a:rPr>
              <a:t>, B.L. Goldblum</a:t>
            </a:r>
            <a:r>
              <a:rPr lang="en-US" sz="2000" baseline="30000" dirty="0">
                <a:solidFill>
                  <a:srgbClr val="000000"/>
                </a:solidFill>
                <a:latin typeface="Times New Roman" panose="02020603050405020304" pitchFamily="18" charset="0"/>
                <a:cs typeface="Times New Roman" panose="02020603050405020304" pitchFamily="18" charset="0"/>
              </a:rPr>
              <a:t>2</a:t>
            </a:r>
            <a:r>
              <a:rPr lang="en-US" sz="2000" dirty="0">
                <a:solidFill>
                  <a:srgbClr val="000000"/>
                </a:solidFill>
                <a:latin typeface="Times New Roman" panose="02020603050405020304" pitchFamily="18" charset="0"/>
                <a:cs typeface="Times New Roman" panose="02020603050405020304" pitchFamily="18" charset="0"/>
              </a:rPr>
              <a:t>,  J.M. Gordon</a:t>
            </a:r>
            <a:r>
              <a:rPr lang="en-US" sz="2000" baseline="30000" dirty="0">
                <a:solidFill>
                  <a:srgbClr val="000000"/>
                </a:solidFill>
                <a:latin typeface="Times New Roman" panose="02020603050405020304" pitchFamily="18" charset="0"/>
                <a:cs typeface="Times New Roman" panose="02020603050405020304" pitchFamily="18" charset="0"/>
              </a:rPr>
              <a:t>2,4</a:t>
            </a:r>
            <a:r>
              <a:rPr lang="en-US" sz="2000" dirty="0">
                <a:solidFill>
                  <a:srgbClr val="000000"/>
                </a:solidFill>
                <a:latin typeface="Times New Roman" panose="02020603050405020304" pitchFamily="18" charset="0"/>
                <a:cs typeface="Times New Roman" panose="02020603050405020304" pitchFamily="18" charset="0"/>
              </a:rPr>
              <a:t>, T. Laplace</a:t>
            </a:r>
            <a:r>
              <a:rPr lang="en-US" sz="2000" baseline="30000" dirty="0">
                <a:solidFill>
                  <a:srgbClr val="000000"/>
                </a:solidFill>
                <a:latin typeface="Times New Roman" panose="02020603050405020304" pitchFamily="18" charset="0"/>
                <a:cs typeface="Times New Roman" panose="02020603050405020304" pitchFamily="18" charset="0"/>
              </a:rPr>
              <a:t>2</a:t>
            </a:r>
            <a:r>
              <a:rPr lang="en-US" sz="2000" dirty="0">
                <a:solidFill>
                  <a:srgbClr val="000000"/>
                </a:solidFill>
                <a:latin typeface="Times New Roman" panose="02020603050405020304" pitchFamily="18" charset="0"/>
                <a:cs typeface="Times New Roman" panose="02020603050405020304" pitchFamily="18" charset="0"/>
              </a:rPr>
              <a:t>, A. M. Lewis</a:t>
            </a:r>
            <a:r>
              <a:rPr lang="en-US" sz="2000" baseline="30000" dirty="0">
                <a:solidFill>
                  <a:srgbClr val="000000"/>
                </a:solidFill>
                <a:latin typeface="Times New Roman" panose="02020603050405020304" pitchFamily="18" charset="0"/>
                <a:cs typeface="Times New Roman" panose="02020603050405020304" pitchFamily="18" charset="0"/>
              </a:rPr>
              <a:t>2</a:t>
            </a:r>
            <a:r>
              <a:rPr lang="en-US" sz="2000" dirty="0">
                <a:solidFill>
                  <a:srgbClr val="000000"/>
                </a:solidFill>
                <a:latin typeface="Times New Roman" panose="02020603050405020304" pitchFamily="18" charset="0"/>
                <a:cs typeface="Times New Roman" panose="02020603050405020304" pitchFamily="18" charset="0"/>
              </a:rPr>
              <a:t>,          D. Medvedev</a:t>
            </a:r>
            <a:r>
              <a:rPr lang="en-US" sz="2000" baseline="30000" dirty="0">
                <a:solidFill>
                  <a:srgbClr val="000000"/>
                </a:solidFill>
                <a:latin typeface="Times New Roman" panose="02020603050405020304" pitchFamily="18" charset="0"/>
                <a:cs typeface="Times New Roman" panose="02020603050405020304" pitchFamily="18" charset="0"/>
              </a:rPr>
              <a:t>5</a:t>
            </a:r>
            <a:r>
              <a:rPr lang="en-US" sz="2000" dirty="0">
                <a:solidFill>
                  <a:srgbClr val="000000"/>
                </a:solidFill>
                <a:latin typeface="Times New Roman" panose="02020603050405020304" pitchFamily="18" charset="0"/>
                <a:cs typeface="Times New Roman" panose="02020603050405020304" pitchFamily="18" charset="0"/>
              </a:rPr>
              <a:t>, J. Morrell</a:t>
            </a:r>
            <a:r>
              <a:rPr lang="en-US" sz="2000" baseline="30000" dirty="0">
                <a:solidFill>
                  <a:srgbClr val="000000"/>
                </a:solidFill>
                <a:latin typeface="Times New Roman" panose="02020603050405020304" pitchFamily="18" charset="0"/>
                <a:cs typeface="Times New Roman" panose="02020603050405020304" pitchFamily="18" charset="0"/>
              </a:rPr>
              <a:t>1</a:t>
            </a:r>
            <a:r>
              <a:rPr lang="en-US" sz="2000" dirty="0">
                <a:solidFill>
                  <a:srgbClr val="000000"/>
                </a:solidFill>
                <a:latin typeface="Times New Roman" panose="02020603050405020304" pitchFamily="18" charset="0"/>
                <a:cs typeface="Times New Roman" panose="02020603050405020304" pitchFamily="18" charset="0"/>
              </a:rPr>
              <a:t>, F.M. Nortier</a:t>
            </a:r>
            <a:r>
              <a:rPr lang="en-US" sz="2000" baseline="30000" dirty="0">
                <a:solidFill>
                  <a:srgbClr val="000000"/>
                </a:solidFill>
                <a:latin typeface="Times New Roman" panose="02020603050405020304" pitchFamily="18" charset="0"/>
                <a:cs typeface="Times New Roman" panose="02020603050405020304" pitchFamily="18" charset="0"/>
              </a:rPr>
              <a:t>3</a:t>
            </a:r>
            <a:r>
              <a:rPr lang="en-US" sz="2000" dirty="0">
                <a:solidFill>
                  <a:srgbClr val="000000"/>
                </a:solidFill>
                <a:latin typeface="Times New Roman" panose="02020603050405020304" pitchFamily="18" charset="0"/>
                <a:cs typeface="Times New Roman" panose="02020603050405020304" pitchFamily="18" charset="0"/>
              </a:rPr>
              <a:t>, E.M. O’Brien</a:t>
            </a:r>
            <a:r>
              <a:rPr lang="en-US" sz="2000" baseline="30000" dirty="0">
                <a:solidFill>
                  <a:srgbClr val="000000"/>
                </a:solidFill>
                <a:latin typeface="Times New Roman" panose="02020603050405020304" pitchFamily="18" charset="0"/>
                <a:cs typeface="Times New Roman" panose="02020603050405020304" pitchFamily="18" charset="0"/>
              </a:rPr>
              <a:t>3</a:t>
            </a:r>
            <a:r>
              <a:rPr lang="en-US" sz="2000" dirty="0">
                <a:solidFill>
                  <a:srgbClr val="000000"/>
                </a:solidFill>
                <a:latin typeface="Times New Roman" panose="02020603050405020304" pitchFamily="18" charset="0"/>
                <a:cs typeface="Times New Roman" panose="02020603050405020304" pitchFamily="18" charset="0"/>
              </a:rPr>
              <a:t>, B. Pierson</a:t>
            </a:r>
            <a:r>
              <a:rPr lang="en-US" sz="2000" baseline="30000" dirty="0">
                <a:solidFill>
                  <a:srgbClr val="000000"/>
                </a:solidFill>
                <a:latin typeface="Times New Roman" panose="02020603050405020304" pitchFamily="18" charset="0"/>
                <a:cs typeface="Times New Roman" panose="02020603050405020304" pitchFamily="18" charset="0"/>
              </a:rPr>
              <a:t>6</a:t>
            </a:r>
            <a:r>
              <a:rPr lang="en-US" sz="2000" dirty="0">
                <a:solidFill>
                  <a:srgbClr val="000000"/>
                </a:solidFill>
                <a:latin typeface="Times New Roman" panose="02020603050405020304" pitchFamily="18" charset="0"/>
                <a:cs typeface="Times New Roman" panose="02020603050405020304" pitchFamily="18" charset="0"/>
              </a:rPr>
              <a:t>, C. Vermeulen</a:t>
            </a:r>
            <a:r>
              <a:rPr lang="en-US" sz="2000" baseline="30000" dirty="0">
                <a:solidFill>
                  <a:srgbClr val="000000"/>
                </a:solidFill>
                <a:latin typeface="Times New Roman" panose="02020603050405020304" pitchFamily="18" charset="0"/>
                <a:cs typeface="Times New Roman" panose="02020603050405020304" pitchFamily="18" charset="0"/>
              </a:rPr>
              <a:t>3</a:t>
            </a:r>
            <a:r>
              <a:rPr lang="en-US" sz="2000" dirty="0">
                <a:solidFill>
                  <a:srgbClr val="000000"/>
                </a:solidFill>
                <a:latin typeface="Times New Roman" panose="02020603050405020304" pitchFamily="18" charset="0"/>
                <a:cs typeface="Times New Roman" panose="02020603050405020304" pitchFamily="18" charset="0"/>
              </a:rPr>
              <a:t>,  A.S. Voyles</a:t>
            </a:r>
            <a:r>
              <a:rPr lang="en-US" sz="2000" baseline="30000" dirty="0">
                <a:solidFill>
                  <a:srgbClr val="000000"/>
                </a:solidFill>
                <a:latin typeface="Times New Roman" panose="02020603050405020304" pitchFamily="18" charset="0"/>
                <a:cs typeface="Times New Roman" panose="02020603050405020304" pitchFamily="18" charset="0"/>
              </a:rPr>
              <a:t>2</a:t>
            </a:r>
            <a:endParaRPr lang="en-US" sz="2000" dirty="0">
              <a:solidFill>
                <a:srgbClr val="000000"/>
              </a:solidFill>
              <a:latin typeface="Times New Roman" panose="02020603050405020304" pitchFamily="18" charset="0"/>
              <a:cs typeface="Times New Roman" panose="02020603050405020304" pitchFamily="18" charset="0"/>
            </a:endParaRPr>
          </a:p>
          <a:p>
            <a:pPr algn="ctr"/>
            <a:endParaRPr lang="en-US" sz="1600" u="sng" dirty="0">
              <a:solidFill>
                <a:srgbClr val="000000"/>
              </a:solidFill>
              <a:latin typeface="Times New Roman" panose="02020603050405020304" pitchFamily="18" charset="0"/>
              <a:cs typeface="Times New Roman" panose="02020603050405020304" pitchFamily="18" charset="0"/>
            </a:endParaRPr>
          </a:p>
          <a:p>
            <a:pPr algn="ctr"/>
            <a:r>
              <a:rPr lang="en-US" sz="1600" i="1" baseline="30000" dirty="0">
                <a:solidFill>
                  <a:srgbClr val="000000"/>
                </a:solidFill>
                <a:latin typeface="Times New Roman" panose="02020603050405020304" pitchFamily="18" charset="0"/>
                <a:cs typeface="Times New Roman" panose="02020603050405020304" pitchFamily="18" charset="0"/>
              </a:rPr>
              <a:t>1</a:t>
            </a:r>
            <a:r>
              <a:rPr lang="en-US" sz="1600" i="1" dirty="0">
                <a:solidFill>
                  <a:srgbClr val="000000"/>
                </a:solidFill>
                <a:latin typeface="Times New Roman" panose="02020603050405020304" pitchFamily="18" charset="0"/>
                <a:cs typeface="Times New Roman" panose="02020603050405020304" pitchFamily="18" charset="0"/>
              </a:rPr>
              <a:t>Lawrence Berkeley National Laboratory</a:t>
            </a:r>
          </a:p>
          <a:p>
            <a:pPr algn="ctr"/>
            <a:r>
              <a:rPr lang="en-US" sz="1600" i="1" baseline="30000" dirty="0">
                <a:solidFill>
                  <a:srgbClr val="000000"/>
                </a:solidFill>
                <a:latin typeface="Times New Roman" panose="02020603050405020304" pitchFamily="18" charset="0"/>
                <a:cs typeface="Times New Roman" panose="02020603050405020304" pitchFamily="18" charset="0"/>
              </a:rPr>
              <a:t>2</a:t>
            </a:r>
            <a:r>
              <a:rPr lang="en-US" sz="1600" b="0" i="1" dirty="0">
                <a:solidFill>
                  <a:srgbClr val="000000"/>
                </a:solidFill>
                <a:latin typeface="Times New Roman" panose="02020603050405020304" pitchFamily="18" charset="0"/>
                <a:cs typeface="Times New Roman" panose="02020603050405020304" pitchFamily="18" charset="0"/>
              </a:rPr>
              <a:t>University of California – Berkeley Department of Nuclear Engineering</a:t>
            </a:r>
          </a:p>
          <a:p>
            <a:pPr algn="ctr"/>
            <a:r>
              <a:rPr lang="en-US" sz="1600" b="0" i="1" baseline="30000" dirty="0">
                <a:solidFill>
                  <a:srgbClr val="000000"/>
                </a:solidFill>
                <a:latin typeface="Times New Roman" panose="02020603050405020304" pitchFamily="18" charset="0"/>
                <a:cs typeface="Times New Roman" panose="02020603050405020304" pitchFamily="18" charset="0"/>
              </a:rPr>
              <a:t>3</a:t>
            </a:r>
            <a:r>
              <a:rPr lang="en-US" sz="1600" b="0" i="1" dirty="0">
                <a:solidFill>
                  <a:srgbClr val="000000"/>
                </a:solidFill>
                <a:latin typeface="Times New Roman" panose="02020603050405020304" pitchFamily="18" charset="0"/>
                <a:cs typeface="Times New Roman" panose="02020603050405020304" pitchFamily="18" charset="0"/>
              </a:rPr>
              <a:t>Los Alamos National Laboratory</a:t>
            </a:r>
          </a:p>
          <a:p>
            <a:pPr algn="ctr"/>
            <a:r>
              <a:rPr lang="en-US" sz="1600" b="0" i="1" baseline="30000" dirty="0">
                <a:solidFill>
                  <a:srgbClr val="000000"/>
                </a:solidFill>
                <a:latin typeface="Times New Roman" panose="02020603050405020304" pitchFamily="18" charset="0"/>
                <a:cs typeface="Times New Roman" panose="02020603050405020304" pitchFamily="18" charset="0"/>
              </a:rPr>
              <a:t>4</a:t>
            </a:r>
            <a:r>
              <a:rPr lang="en-US" sz="1600" b="0" i="1" dirty="0">
                <a:solidFill>
                  <a:srgbClr val="000000"/>
                </a:solidFill>
                <a:latin typeface="Times New Roman" panose="02020603050405020304" pitchFamily="18" charset="0"/>
                <a:cs typeface="Times New Roman" panose="02020603050405020304" pitchFamily="18" charset="0"/>
              </a:rPr>
              <a:t>Lawrence Livermore National Laboratory</a:t>
            </a:r>
            <a:endParaRPr lang="en-US" sz="1600" b="0" i="1" baseline="30000" dirty="0">
              <a:solidFill>
                <a:srgbClr val="000000"/>
              </a:solidFill>
              <a:latin typeface="Times New Roman" panose="02020603050405020304" pitchFamily="18" charset="0"/>
              <a:cs typeface="Times New Roman" panose="02020603050405020304" pitchFamily="18" charset="0"/>
            </a:endParaRPr>
          </a:p>
          <a:p>
            <a:pPr algn="ctr"/>
            <a:r>
              <a:rPr lang="en-US" sz="1600" i="1" baseline="30000" dirty="0">
                <a:solidFill>
                  <a:srgbClr val="000000"/>
                </a:solidFill>
                <a:latin typeface="Times New Roman" panose="02020603050405020304" pitchFamily="18" charset="0"/>
                <a:cs typeface="Times New Roman" panose="02020603050405020304" pitchFamily="18" charset="0"/>
              </a:rPr>
              <a:t>5</a:t>
            </a:r>
            <a:r>
              <a:rPr lang="en-US" sz="1600" i="1" dirty="0">
                <a:solidFill>
                  <a:srgbClr val="000000"/>
                </a:solidFill>
                <a:latin typeface="Times New Roman" panose="02020603050405020304" pitchFamily="18" charset="0"/>
                <a:cs typeface="Times New Roman" panose="02020603050405020304" pitchFamily="18" charset="0"/>
              </a:rPr>
              <a:t>Brookhaven National Laboratory</a:t>
            </a:r>
          </a:p>
          <a:p>
            <a:pPr algn="ctr"/>
            <a:r>
              <a:rPr lang="en-US" sz="1600" b="0" i="1" baseline="30000" dirty="0">
                <a:solidFill>
                  <a:srgbClr val="000000"/>
                </a:solidFill>
                <a:latin typeface="Times New Roman" panose="02020603050405020304" pitchFamily="18" charset="0"/>
                <a:cs typeface="Times New Roman" panose="02020603050405020304" pitchFamily="18" charset="0"/>
              </a:rPr>
              <a:t>6</a:t>
            </a:r>
            <a:r>
              <a:rPr lang="en-US" sz="1600" b="0" i="1" dirty="0">
                <a:solidFill>
                  <a:srgbClr val="000000"/>
                </a:solidFill>
                <a:latin typeface="Times New Roman" panose="02020603050405020304" pitchFamily="18" charset="0"/>
                <a:cs typeface="Times New Roman" panose="02020603050405020304" pitchFamily="18" charset="0"/>
              </a:rPr>
              <a:t> Pacific North</a:t>
            </a:r>
            <a:r>
              <a:rPr lang="en-US" sz="1600" i="1" dirty="0">
                <a:solidFill>
                  <a:srgbClr val="000000"/>
                </a:solidFill>
                <a:latin typeface="Times New Roman" panose="02020603050405020304" pitchFamily="18" charset="0"/>
                <a:cs typeface="Times New Roman" panose="02020603050405020304" pitchFamily="18" charset="0"/>
              </a:rPr>
              <a:t>west National Lab.</a:t>
            </a:r>
            <a:endParaRPr lang="en-US" sz="1600" b="0" i="1" baseline="30000" dirty="0">
              <a:solidFill>
                <a:srgbClr val="0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5DCC253-98DA-254E-A952-E6A7F39DFBC5}"/>
              </a:ext>
            </a:extLst>
          </p:cNvPr>
          <p:cNvSpPr/>
          <p:nvPr/>
        </p:nvSpPr>
        <p:spPr>
          <a:xfrm>
            <a:off x="0" y="4028482"/>
            <a:ext cx="9143999" cy="1384995"/>
          </a:xfrm>
          <a:prstGeom prst="rect">
            <a:avLst/>
          </a:prstGeom>
        </p:spPr>
        <p:txBody>
          <a:bodyPr wrap="square">
            <a:spAutoFit/>
          </a:bodyPr>
          <a:lstStyle/>
          <a:p>
            <a:pPr algn="ctr"/>
            <a:r>
              <a:rPr lang="en-US" sz="1400" dirty="0">
                <a:solidFill>
                  <a:srgbClr val="131413"/>
                </a:solidFill>
                <a:latin typeface="Times" pitchFamily="2" charset="0"/>
              </a:rPr>
              <a:t>This work has been performed under the auspices of the U.S. Department of Energy by Lawrence Berkeley National Laboratory under contract No. DE-AC02-05CH1123, Lawrence Livermore National Laboratory under Contract No. DE-AC52-07NA27344, Los Alamos National Laboratory operated by Triad National Security, LLC, for the National Nuclear Security Administration of U.S. Department of Energy (Contract No. 89233218CNA000001 and Pacific Northwest National Lab under Contract No. DE-AC05-76RL01830..  This research is also supported by the U.S. Department of Energy Isotope Program, managed by the Office of Science for Nuclear Physics.</a:t>
            </a:r>
            <a:endParaRPr lang="en-US" sz="1400" dirty="0">
              <a:solidFill>
                <a:prstClr val="black"/>
              </a:solidFill>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FC5E5672-0671-3147-AC9E-572A92D89B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5207" y="5462241"/>
            <a:ext cx="1210542" cy="734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B0E76E52-94F6-5D44-B35E-9B65A1556027}"/>
              </a:ext>
            </a:extLst>
          </p:cNvPr>
          <p:cNvPicPr>
            <a:picLocks noChangeAspect="1"/>
          </p:cNvPicPr>
          <p:nvPr/>
        </p:nvPicPr>
        <p:blipFill>
          <a:blip r:embed="rId4"/>
          <a:stretch>
            <a:fillRect/>
          </a:stretch>
        </p:blipFill>
        <p:spPr>
          <a:xfrm>
            <a:off x="1478006" y="5459691"/>
            <a:ext cx="772065" cy="772065"/>
          </a:xfrm>
          <a:prstGeom prst="rect">
            <a:avLst/>
          </a:prstGeom>
        </p:spPr>
      </p:pic>
      <p:pic>
        <p:nvPicPr>
          <p:cNvPr id="8" name="Picture 7">
            <a:extLst>
              <a:ext uri="{FF2B5EF4-FFF2-40B4-BE49-F238E27FC236}">
                <a16:creationId xmlns:a16="http://schemas.microsoft.com/office/drawing/2014/main" id="{439D64B2-3E6E-BD48-975C-84DB4DE776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65749" y="5421619"/>
            <a:ext cx="1875060" cy="1000032"/>
          </a:xfrm>
          <a:prstGeom prst="rect">
            <a:avLst/>
          </a:prstGeom>
        </p:spPr>
      </p:pic>
      <p:pic>
        <p:nvPicPr>
          <p:cNvPr id="9" name="Picture 8">
            <a:extLst>
              <a:ext uri="{FF2B5EF4-FFF2-40B4-BE49-F238E27FC236}">
                <a16:creationId xmlns:a16="http://schemas.microsoft.com/office/drawing/2014/main" id="{F13ACBA4-EF9C-4745-BE6E-9D13D7171777}"/>
              </a:ext>
            </a:extLst>
          </p:cNvPr>
          <p:cNvPicPr>
            <a:picLocks noChangeAspect="1"/>
          </p:cNvPicPr>
          <p:nvPr/>
        </p:nvPicPr>
        <p:blipFill>
          <a:blip r:embed="rId6"/>
          <a:stretch>
            <a:fillRect/>
          </a:stretch>
        </p:blipFill>
        <p:spPr>
          <a:xfrm>
            <a:off x="5823070" y="5679671"/>
            <a:ext cx="1939696" cy="712970"/>
          </a:xfrm>
          <a:prstGeom prst="rect">
            <a:avLst/>
          </a:prstGeom>
        </p:spPr>
      </p:pic>
    </p:spTree>
    <p:extLst>
      <p:ext uri="{BB962C8B-B14F-4D97-AF65-F5344CB8AC3E}">
        <p14:creationId xmlns:p14="http://schemas.microsoft.com/office/powerpoint/2010/main" val="1834694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5">
            <a:extLst>
              <a:ext uri="{FF2B5EF4-FFF2-40B4-BE49-F238E27FC236}">
                <a16:creationId xmlns:a16="http://schemas.microsoft.com/office/drawing/2014/main" id="{3439339D-2A09-2B4C-A09C-30F32DB81060}"/>
              </a:ext>
            </a:extLst>
          </p:cNvPr>
          <p:cNvSpPr txBox="1">
            <a:spLocks/>
          </p:cNvSpPr>
          <p:nvPr/>
        </p:nvSpPr>
        <p:spPr>
          <a:xfrm>
            <a:off x="4612153" y="837910"/>
            <a:ext cx="4057821" cy="5059027"/>
          </a:xfrm>
          <a:prstGeom prst="rect">
            <a:avLst/>
          </a:prstGeom>
          <a:ln>
            <a:solidFill>
              <a:schemeClr val="tx1"/>
            </a:solidFill>
          </a:ln>
        </p:spPr>
        <p:txBody>
          <a:bodyPr/>
          <a:lst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a:lstStyle>
          <a:p>
            <a:pPr algn="ctr">
              <a:spcBef>
                <a:spcPts val="0"/>
              </a:spcBef>
            </a:pPr>
            <a:r>
              <a:rPr lang="en-US" sz="2000" dirty="0">
                <a:solidFill>
                  <a:schemeClr val="tx1"/>
                </a:solidFill>
                <a:latin typeface="Times New Roman" panose="02020603050405020304" pitchFamily="18" charset="0"/>
                <a:cs typeface="Times New Roman" panose="02020603050405020304" pitchFamily="18" charset="0"/>
              </a:rPr>
              <a:t>Workshop for Applied Nuclear Data Activities (WANDA)</a:t>
            </a:r>
          </a:p>
          <a:p>
            <a:pPr algn="ctr">
              <a:spcBef>
                <a:spcPts val="0"/>
              </a:spcBef>
            </a:pPr>
            <a:r>
              <a:rPr lang="en-US" sz="2000" dirty="0">
                <a:solidFill>
                  <a:schemeClr val="tx1"/>
                </a:solidFill>
                <a:latin typeface="Times New Roman" panose="02020603050405020304" pitchFamily="18" charset="0"/>
                <a:cs typeface="Times New Roman" panose="02020603050405020304" pitchFamily="18" charset="0"/>
              </a:rPr>
              <a:t>January 22-24, 2019 </a:t>
            </a:r>
          </a:p>
          <a:p>
            <a:pPr algn="ctr">
              <a:spcBef>
                <a:spcPts val="0"/>
              </a:spcBef>
            </a:pPr>
            <a:r>
              <a:rPr lang="en-US" sz="2000" dirty="0">
                <a:solidFill>
                  <a:schemeClr val="tx1"/>
                </a:solidFill>
                <a:latin typeface="Times New Roman" panose="02020603050405020304" pitchFamily="18" charset="0"/>
                <a:cs typeface="Times New Roman" panose="02020603050405020304" pitchFamily="18" charset="0"/>
              </a:rPr>
              <a:t>George Washington University</a:t>
            </a:r>
          </a:p>
          <a:p>
            <a:pPr algn="ctr">
              <a:spcBef>
                <a:spcPts val="0"/>
              </a:spcBef>
            </a:pPr>
            <a:endParaRPr lang="en-US" sz="2000" dirty="0">
              <a:solidFill>
                <a:schemeClr val="tx1"/>
              </a:solidFill>
              <a:latin typeface="Times New Roman" panose="02020603050405020304" pitchFamily="18" charset="0"/>
              <a:cs typeface="Times New Roman" panose="02020603050405020304" pitchFamily="18" charset="0"/>
            </a:endParaRPr>
          </a:p>
          <a:p>
            <a:pPr algn="ctr">
              <a:spcBef>
                <a:spcPts val="0"/>
              </a:spcBef>
            </a:pPr>
            <a:endParaRPr lang="en-US" sz="200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r>
              <a:rPr lang="en-US" sz="2000" kern="0" dirty="0">
                <a:solidFill>
                  <a:schemeClr val="tx1"/>
                </a:solidFill>
                <a:latin typeface="Times New Roman" panose="02020603050405020304" pitchFamily="18" charset="0"/>
                <a:cs typeface="Times New Roman" panose="02020603050405020304" pitchFamily="18" charset="0"/>
              </a:rPr>
              <a:t>Whitepaper* topics include Nuclear Energy, Isotope Production, Materials Damage Cross Sections, Safeguards and Atomic/XRF data</a:t>
            </a:r>
          </a:p>
        </p:txBody>
      </p:sp>
      <p:pic>
        <p:nvPicPr>
          <p:cNvPr id="21" name="Picture 20" descr="WANDA 2019">
            <a:extLst>
              <a:ext uri="{FF2B5EF4-FFF2-40B4-BE49-F238E27FC236}">
                <a16:creationId xmlns:a16="http://schemas.microsoft.com/office/drawing/2014/main" id="{434D4383-41D2-9243-A00D-52ADD817E1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12153" y="2181525"/>
            <a:ext cx="4057821" cy="2285457"/>
          </a:xfrm>
          <a:prstGeom prst="rect">
            <a:avLst/>
          </a:prstGeom>
        </p:spPr>
      </p:pic>
      <p:sp>
        <p:nvSpPr>
          <p:cNvPr id="22" name="Content Placeholder 5">
            <a:extLst>
              <a:ext uri="{FF2B5EF4-FFF2-40B4-BE49-F238E27FC236}">
                <a16:creationId xmlns:a16="http://schemas.microsoft.com/office/drawing/2014/main" id="{4C8DF7FC-0C67-C840-B126-B447EC22D8A6}"/>
              </a:ext>
            </a:extLst>
          </p:cNvPr>
          <p:cNvSpPr txBox="1">
            <a:spLocks/>
          </p:cNvSpPr>
          <p:nvPr/>
        </p:nvSpPr>
        <p:spPr>
          <a:xfrm>
            <a:off x="4612152" y="5736869"/>
            <a:ext cx="4057821" cy="602356"/>
          </a:xfrm>
          <a:prstGeom prst="rect">
            <a:avLst/>
          </a:prstGeom>
          <a:solidFill>
            <a:srgbClr val="FFFF00"/>
          </a:solidFill>
          <a:ln>
            <a:solidFill>
              <a:schemeClr val="tx1"/>
            </a:solidFill>
          </a:ln>
        </p:spPr>
        <p:txBody>
          <a:bodyPr/>
          <a:lst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a:lstStyle>
          <a:p>
            <a:pPr marL="9525" indent="0" algn="ctr" defTabSz="914400"/>
            <a:r>
              <a:rPr lang="en-US" sz="1800" kern="0" dirty="0">
                <a:solidFill>
                  <a:schemeClr val="tx1"/>
                </a:solidFill>
                <a:latin typeface="Times New Roman" panose="02020603050405020304" pitchFamily="18" charset="0"/>
                <a:cs typeface="Times New Roman" panose="02020603050405020304" pitchFamily="18" charset="0"/>
              </a:rPr>
              <a:t>139 attendees from 48 labs, institutions and companies</a:t>
            </a:r>
          </a:p>
        </p:txBody>
      </p:sp>
      <p:sp>
        <p:nvSpPr>
          <p:cNvPr id="4" name="Content Placeholder 3">
            <a:extLst>
              <a:ext uri="{FF2B5EF4-FFF2-40B4-BE49-F238E27FC236}">
                <a16:creationId xmlns:a16="http://schemas.microsoft.com/office/drawing/2014/main" id="{9BE76094-880B-0C43-8EE7-786B381C5AAA}"/>
              </a:ext>
            </a:extLst>
          </p:cNvPr>
          <p:cNvSpPr>
            <a:spLocks noGrp="1"/>
          </p:cNvSpPr>
          <p:nvPr>
            <p:ph idx="1"/>
          </p:nvPr>
        </p:nvSpPr>
        <p:spPr>
          <a:xfrm>
            <a:off x="177648" y="805346"/>
            <a:ext cx="4354200" cy="5178194"/>
          </a:xfrm>
        </p:spPr>
        <p:txBody>
          <a:bodyPr>
            <a:normAutofit/>
          </a:bodyPr>
          <a:lstStyle/>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The annual WANDA workshops are now providing a forum for nuclear data providers and users to address crosscutting needs</a:t>
            </a:r>
          </a:p>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They are providing guidance to DOE NP, NE, Isotopes and several NNSA offices to plan collaborative NDIAWG efforts. </a:t>
            </a:r>
          </a:p>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Having the focus areas move from year to year provides reflects the changing needs of nuclear applications</a:t>
            </a:r>
          </a:p>
        </p:txBody>
      </p:sp>
      <p:sp>
        <p:nvSpPr>
          <p:cNvPr id="9" name="Title 1">
            <a:extLst>
              <a:ext uri="{FF2B5EF4-FFF2-40B4-BE49-F238E27FC236}">
                <a16:creationId xmlns:a16="http://schemas.microsoft.com/office/drawing/2014/main" id="{E9DA1AC7-B5B6-E640-B050-1D6368653ADF}"/>
              </a:ext>
            </a:extLst>
          </p:cNvPr>
          <p:cNvSpPr txBox="1">
            <a:spLocks/>
          </p:cNvSpPr>
          <p:nvPr/>
        </p:nvSpPr>
        <p:spPr>
          <a:xfrm>
            <a:off x="0" y="-41569"/>
            <a:ext cx="9144000" cy="793139"/>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WANDA 2019 → WANDA 2020</a:t>
            </a:r>
          </a:p>
        </p:txBody>
      </p:sp>
      <p:sp>
        <p:nvSpPr>
          <p:cNvPr id="2" name="Rectangle 1">
            <a:extLst>
              <a:ext uri="{FF2B5EF4-FFF2-40B4-BE49-F238E27FC236}">
                <a16:creationId xmlns:a16="http://schemas.microsoft.com/office/drawing/2014/main" id="{A6A71530-E65D-6841-B28F-553C680F3774}"/>
              </a:ext>
            </a:extLst>
          </p:cNvPr>
          <p:cNvSpPr/>
          <p:nvPr/>
        </p:nvSpPr>
        <p:spPr>
          <a:xfrm>
            <a:off x="2813950" y="6550223"/>
            <a:ext cx="6465974" cy="276999"/>
          </a:xfrm>
          <a:prstGeom prst="rect">
            <a:avLst/>
          </a:prstGeom>
        </p:spPr>
        <p:txBody>
          <a:bodyPr wrap="square">
            <a:spAutoFit/>
          </a:bodyPr>
          <a:lstStyle/>
          <a:p>
            <a:r>
              <a:rPr lang="en-US" sz="12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*https://nucleardata.berkeley.edu/wanda/docs/WANDA_2019_Final_Report_040119.pdf</a:t>
            </a:r>
            <a:endParaRPr lang="en-US" sz="1200" dirty="0">
              <a:solidFill>
                <a:schemeClr val="bg1"/>
              </a:solidFill>
            </a:endParaRPr>
          </a:p>
        </p:txBody>
      </p:sp>
      <p:pic>
        <p:nvPicPr>
          <p:cNvPr id="3" name="Picture 2">
            <a:extLst>
              <a:ext uri="{FF2B5EF4-FFF2-40B4-BE49-F238E27FC236}">
                <a16:creationId xmlns:a16="http://schemas.microsoft.com/office/drawing/2014/main" id="{10F8E62F-078C-6746-A229-5F1D1FFBB1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973225" y="4628752"/>
            <a:ext cx="1321170" cy="1638129"/>
          </a:xfrm>
          <a:prstGeom prst="rect">
            <a:avLst/>
          </a:prstGeom>
        </p:spPr>
      </p:pic>
      <p:sp>
        <p:nvSpPr>
          <p:cNvPr id="5" name="Rectangle 4">
            <a:extLst>
              <a:ext uri="{FF2B5EF4-FFF2-40B4-BE49-F238E27FC236}">
                <a16:creationId xmlns:a16="http://schemas.microsoft.com/office/drawing/2014/main" id="{E658705E-6FED-1A4D-A468-299FE654B005}"/>
              </a:ext>
            </a:extLst>
          </p:cNvPr>
          <p:cNvSpPr/>
          <p:nvPr/>
        </p:nvSpPr>
        <p:spPr>
          <a:xfrm>
            <a:off x="177647" y="4791042"/>
            <a:ext cx="2558125" cy="1323439"/>
          </a:xfrm>
          <a:prstGeom prst="rect">
            <a:avLst/>
          </a:prstGeom>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Many thanks to the WANDA 2020 Chair: Cathy Romano!</a:t>
            </a:r>
          </a:p>
        </p:txBody>
      </p:sp>
    </p:spTree>
    <p:extLst>
      <p:ext uri="{BB962C8B-B14F-4D97-AF65-F5344CB8AC3E}">
        <p14:creationId xmlns:p14="http://schemas.microsoft.com/office/powerpoint/2010/main" val="323186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7B6-08F1-C749-BEFE-9941DA0470DD}"/>
              </a:ext>
            </a:extLst>
          </p:cNvPr>
          <p:cNvSpPr>
            <a:spLocks noGrp="1"/>
          </p:cNvSpPr>
          <p:nvPr>
            <p:ph type="ctrTitle"/>
          </p:nvPr>
        </p:nvSpPr>
        <p:spPr>
          <a:xfrm>
            <a:off x="0" y="0"/>
            <a:ext cx="9144000" cy="1113590"/>
          </a:xfrm>
        </p:spPr>
        <p:txBody>
          <a:bodyPr/>
          <a:lstStyle/>
          <a:p>
            <a:pPr algn="ctr"/>
            <a:r>
              <a:rPr lang="en-US" sz="2800" dirty="0">
                <a:solidFill>
                  <a:schemeClr val="bg1"/>
                </a:solidFill>
                <a:latin typeface="Times New Roman" panose="02020603050405020304" pitchFamily="18" charset="0"/>
                <a:cs typeface="Times New Roman" panose="02020603050405020304" pitchFamily="18" charset="0"/>
              </a:rPr>
              <a:t>The real WANDA success is in bringing together nuclear data Users and Providers to address crosscutting needs </a:t>
            </a:r>
          </a:p>
        </p:txBody>
      </p:sp>
      <p:grpSp>
        <p:nvGrpSpPr>
          <p:cNvPr id="4" name="Group">
            <a:extLst>
              <a:ext uri="{FF2B5EF4-FFF2-40B4-BE49-F238E27FC236}">
                <a16:creationId xmlns:a16="http://schemas.microsoft.com/office/drawing/2014/main" id="{FD8EFA8E-24D2-184D-A445-DE8434DE3181}"/>
              </a:ext>
            </a:extLst>
          </p:cNvPr>
          <p:cNvGrpSpPr/>
          <p:nvPr/>
        </p:nvGrpSpPr>
        <p:grpSpPr>
          <a:xfrm>
            <a:off x="3776810" y="1242276"/>
            <a:ext cx="5094004" cy="4025778"/>
            <a:chOff x="0" y="0"/>
            <a:chExt cx="5378691" cy="4250761"/>
          </a:xfrm>
        </p:grpSpPr>
        <p:sp>
          <p:nvSpPr>
            <p:cNvPr id="5" name="Flowchart: Connector 25">
              <a:extLst>
                <a:ext uri="{FF2B5EF4-FFF2-40B4-BE49-F238E27FC236}">
                  <a16:creationId xmlns:a16="http://schemas.microsoft.com/office/drawing/2014/main" id="{FBC4EB58-077C-2E41-B8E9-90805732B888}"/>
                </a:ext>
              </a:extLst>
            </p:cNvPr>
            <p:cNvSpPr/>
            <p:nvPr/>
          </p:nvSpPr>
          <p:spPr>
            <a:xfrm>
              <a:off x="530916" y="2108992"/>
              <a:ext cx="2157550" cy="2126677"/>
            </a:xfrm>
            <a:prstGeom prst="ellipse">
              <a:avLst/>
            </a:prstGeom>
            <a:solidFill>
              <a:srgbClr val="D6EEF1"/>
            </a:solidFill>
            <a:ln w="3175" cap="flat">
              <a:solidFill>
                <a:srgbClr val="808080"/>
              </a:solidFill>
              <a:prstDash val="solid"/>
              <a:miter lim="800000"/>
            </a:ln>
            <a:effectLst/>
          </p:spPr>
          <p:txBody>
            <a:bodyPr wrap="square" lIns="137159" tIns="137159" rIns="137159" bIns="137159" numCol="1" anchor="ctr">
              <a:noAutofit/>
            </a:bodyPr>
            <a:lstStyle/>
            <a:p>
              <a:pPr>
                <a:lnSpc>
                  <a:spcPct val="90000"/>
                </a:lnSpc>
                <a:defRPr>
                  <a:latin typeface="Century Gothic"/>
                  <a:ea typeface="Century Gothic"/>
                  <a:cs typeface="Century Gothic"/>
                  <a:sym typeface="Century Gothic"/>
                </a:defRPr>
              </a:pPr>
              <a:endParaRPr dirty="0">
                <a:latin typeface="Times New Roman" panose="02020603050405020304" pitchFamily="18" charset="0"/>
                <a:cs typeface="Times New Roman" panose="02020603050405020304" pitchFamily="18" charset="0"/>
              </a:endParaRPr>
            </a:p>
          </p:txBody>
        </p:sp>
        <p:sp>
          <p:nvSpPr>
            <p:cNvPr id="6" name="Flowchart: Connector 15">
              <a:extLst>
                <a:ext uri="{FF2B5EF4-FFF2-40B4-BE49-F238E27FC236}">
                  <a16:creationId xmlns:a16="http://schemas.microsoft.com/office/drawing/2014/main" id="{5BBC1F73-437E-4F4F-B1A6-5626576DF7CD}"/>
                </a:ext>
              </a:extLst>
            </p:cNvPr>
            <p:cNvSpPr/>
            <p:nvPr/>
          </p:nvSpPr>
          <p:spPr>
            <a:xfrm>
              <a:off x="0" y="506227"/>
              <a:ext cx="2215495" cy="2145908"/>
            </a:xfrm>
            <a:prstGeom prst="ellipse">
              <a:avLst/>
            </a:prstGeom>
            <a:solidFill>
              <a:srgbClr val="D6EEF1"/>
            </a:solidFill>
            <a:ln w="3175" cap="flat">
              <a:solidFill>
                <a:srgbClr val="808080"/>
              </a:solidFill>
              <a:prstDash val="solid"/>
              <a:miter lim="800000"/>
            </a:ln>
            <a:effectLst/>
          </p:spPr>
          <p:txBody>
            <a:bodyPr wrap="square" lIns="137159" tIns="137159" rIns="137159" bIns="137159" numCol="1" anchor="ctr">
              <a:noAutofit/>
            </a:bodyPr>
            <a:lstStyle/>
            <a:p>
              <a:pPr>
                <a:lnSpc>
                  <a:spcPct val="90000"/>
                </a:lnSpc>
                <a:defRPr>
                  <a:latin typeface="Century Gothic"/>
                  <a:ea typeface="Century Gothic"/>
                  <a:cs typeface="Century Gothic"/>
                  <a:sym typeface="Century Gothic"/>
                </a:defRPr>
              </a:pPr>
              <a:endParaRPr dirty="0">
                <a:latin typeface="Times New Roman" panose="02020603050405020304" pitchFamily="18" charset="0"/>
                <a:cs typeface="Times New Roman" panose="02020603050405020304" pitchFamily="18" charset="0"/>
              </a:endParaRPr>
            </a:p>
          </p:txBody>
        </p:sp>
        <p:sp>
          <p:nvSpPr>
            <p:cNvPr id="7" name="Flowchart: Connector 16">
              <a:extLst>
                <a:ext uri="{FF2B5EF4-FFF2-40B4-BE49-F238E27FC236}">
                  <a16:creationId xmlns:a16="http://schemas.microsoft.com/office/drawing/2014/main" id="{F6FFAFC9-D1DD-8B40-8C43-E24C6E9CAA75}"/>
                </a:ext>
              </a:extLst>
            </p:cNvPr>
            <p:cNvSpPr/>
            <p:nvPr/>
          </p:nvSpPr>
          <p:spPr>
            <a:xfrm>
              <a:off x="2745051" y="2124084"/>
              <a:ext cx="2227102" cy="2126677"/>
            </a:xfrm>
            <a:prstGeom prst="ellipse">
              <a:avLst/>
            </a:prstGeom>
            <a:solidFill>
              <a:srgbClr val="D6EEF1"/>
            </a:solidFill>
            <a:ln w="3175" cap="flat">
              <a:solidFill>
                <a:srgbClr val="808080"/>
              </a:solidFill>
              <a:prstDash val="solid"/>
              <a:miter lim="800000"/>
            </a:ln>
            <a:effectLst/>
          </p:spPr>
          <p:txBody>
            <a:bodyPr wrap="square" lIns="137159" tIns="137159" rIns="137159" bIns="137159" numCol="1" anchor="ctr">
              <a:noAutofit/>
            </a:bodyPr>
            <a:lstStyle/>
            <a:p>
              <a:pPr>
                <a:lnSpc>
                  <a:spcPct val="90000"/>
                </a:lnSpc>
                <a:defRPr>
                  <a:latin typeface="Century Gothic"/>
                  <a:ea typeface="Century Gothic"/>
                  <a:cs typeface="Century Gothic"/>
                  <a:sym typeface="Century Gothic"/>
                </a:defRPr>
              </a:pPr>
              <a:endParaRPr dirty="0">
                <a:latin typeface="Times New Roman" panose="02020603050405020304" pitchFamily="18" charset="0"/>
                <a:cs typeface="Times New Roman" panose="02020603050405020304" pitchFamily="18" charset="0"/>
              </a:endParaRPr>
            </a:p>
          </p:txBody>
        </p:sp>
        <p:sp>
          <p:nvSpPr>
            <p:cNvPr id="8" name="Flowchart: Connector 17">
              <a:extLst>
                <a:ext uri="{FF2B5EF4-FFF2-40B4-BE49-F238E27FC236}">
                  <a16:creationId xmlns:a16="http://schemas.microsoft.com/office/drawing/2014/main" id="{B767226A-31E7-8D4A-B9FE-EE6F87E8DAFE}"/>
                </a:ext>
              </a:extLst>
            </p:cNvPr>
            <p:cNvSpPr/>
            <p:nvPr/>
          </p:nvSpPr>
          <p:spPr>
            <a:xfrm>
              <a:off x="3127219" y="604116"/>
              <a:ext cx="2251472" cy="2271746"/>
            </a:xfrm>
            <a:prstGeom prst="ellipse">
              <a:avLst/>
            </a:prstGeom>
            <a:solidFill>
              <a:srgbClr val="D6EEF1"/>
            </a:solidFill>
            <a:ln w="3175" cap="flat">
              <a:solidFill>
                <a:srgbClr val="808080"/>
              </a:solidFill>
              <a:prstDash val="solid"/>
              <a:miter lim="800000"/>
            </a:ln>
            <a:effectLst/>
          </p:spPr>
          <p:txBody>
            <a:bodyPr wrap="square" lIns="137159" tIns="137159" rIns="137159" bIns="137159" numCol="1" anchor="ctr">
              <a:noAutofit/>
            </a:bodyPr>
            <a:lstStyle/>
            <a:p>
              <a:pPr>
                <a:lnSpc>
                  <a:spcPct val="90000"/>
                </a:lnSpc>
                <a:defRPr>
                  <a:latin typeface="Century Gothic"/>
                  <a:ea typeface="Century Gothic"/>
                  <a:cs typeface="Century Gothic"/>
                  <a:sym typeface="Century Gothic"/>
                </a:defRPr>
              </a:pPr>
              <a:endParaRPr dirty="0">
                <a:latin typeface="Times New Roman" panose="02020603050405020304" pitchFamily="18" charset="0"/>
                <a:cs typeface="Times New Roman" panose="02020603050405020304" pitchFamily="18" charset="0"/>
              </a:endParaRPr>
            </a:p>
          </p:txBody>
        </p:sp>
        <p:sp>
          <p:nvSpPr>
            <p:cNvPr id="9" name="Flowchart: Connector 18">
              <a:extLst>
                <a:ext uri="{FF2B5EF4-FFF2-40B4-BE49-F238E27FC236}">
                  <a16:creationId xmlns:a16="http://schemas.microsoft.com/office/drawing/2014/main" id="{BEFF3A1E-EEC3-3642-8CE6-FBA3EB1AA0B4}"/>
                </a:ext>
              </a:extLst>
            </p:cNvPr>
            <p:cNvSpPr/>
            <p:nvPr/>
          </p:nvSpPr>
          <p:spPr>
            <a:xfrm>
              <a:off x="1749652" y="0"/>
              <a:ext cx="1989254" cy="1990774"/>
            </a:xfrm>
            <a:prstGeom prst="ellipse">
              <a:avLst/>
            </a:prstGeom>
            <a:solidFill>
              <a:srgbClr val="D6EEF1"/>
            </a:solidFill>
            <a:ln w="3175" cap="flat">
              <a:solidFill>
                <a:srgbClr val="808080"/>
              </a:solidFill>
              <a:prstDash val="solid"/>
              <a:miter lim="800000"/>
            </a:ln>
            <a:effectLst/>
          </p:spPr>
          <p:txBody>
            <a:bodyPr wrap="square" lIns="137159" tIns="137159" rIns="137159" bIns="137159" numCol="1" anchor="ctr">
              <a:noAutofit/>
            </a:bodyPr>
            <a:lstStyle/>
            <a:p>
              <a:pPr>
                <a:lnSpc>
                  <a:spcPct val="90000"/>
                </a:lnSpc>
                <a:defRPr>
                  <a:latin typeface="Century Gothic"/>
                  <a:ea typeface="Century Gothic"/>
                  <a:cs typeface="Century Gothic"/>
                  <a:sym typeface="Century Gothic"/>
                </a:defRPr>
              </a:pPr>
              <a:endParaRPr dirty="0">
                <a:latin typeface="Times New Roman" panose="02020603050405020304" pitchFamily="18" charset="0"/>
                <a:cs typeface="Times New Roman" panose="02020603050405020304" pitchFamily="18" charset="0"/>
              </a:endParaRPr>
            </a:p>
          </p:txBody>
        </p:sp>
        <p:sp>
          <p:nvSpPr>
            <p:cNvPr id="10" name="TextBox 4">
              <a:extLst>
                <a:ext uri="{FF2B5EF4-FFF2-40B4-BE49-F238E27FC236}">
                  <a16:creationId xmlns:a16="http://schemas.microsoft.com/office/drawing/2014/main" id="{54F9E30B-7F80-FD42-84E1-9F562FC7C00C}"/>
                </a:ext>
              </a:extLst>
            </p:cNvPr>
            <p:cNvSpPr txBox="1"/>
            <p:nvPr/>
          </p:nvSpPr>
          <p:spPr>
            <a:xfrm>
              <a:off x="2271149" y="841320"/>
              <a:ext cx="910949" cy="482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p>
              <a:pPr algn="ctr">
                <a:lnSpc>
                  <a:spcPct val="90000"/>
                </a:lnSpc>
                <a:defRPr sz="1600" b="1">
                  <a:latin typeface="Century Gothic"/>
                  <a:ea typeface="Century Gothic"/>
                  <a:cs typeface="Century Gothic"/>
                  <a:sym typeface="Century Gothic"/>
                </a:defRPr>
              </a:pPr>
              <a:r>
                <a:rPr sz="1400" dirty="0">
                  <a:latin typeface="Times New Roman" panose="02020603050405020304" pitchFamily="18" charset="0"/>
                  <a:cs typeface="Times New Roman" panose="02020603050405020304" pitchFamily="18" charset="0"/>
                </a:rPr>
                <a:t>Needs and</a:t>
              </a:r>
              <a:endParaRPr sz="1400" dirty="0">
                <a:latin typeface="Times New Roman" panose="02020603050405020304" pitchFamily="18" charset="0"/>
                <a:ea typeface="+mj-ea"/>
                <a:cs typeface="Times New Roman" panose="02020603050405020304" pitchFamily="18" charset="0"/>
                <a:sym typeface="Arial"/>
              </a:endParaRPr>
            </a:p>
            <a:p>
              <a:pPr algn="ctr">
                <a:lnSpc>
                  <a:spcPct val="90000"/>
                </a:lnSpc>
                <a:defRPr sz="1600" b="1">
                  <a:latin typeface="Century Gothic"/>
                  <a:ea typeface="Century Gothic"/>
                  <a:cs typeface="Century Gothic"/>
                  <a:sym typeface="Century Gothic"/>
                </a:defRPr>
              </a:pPr>
              <a:r>
                <a:rPr sz="1400" dirty="0">
                  <a:latin typeface="Times New Roman" panose="02020603050405020304" pitchFamily="18" charset="0"/>
                  <a:cs typeface="Times New Roman" panose="02020603050405020304" pitchFamily="18" charset="0"/>
                </a:rPr>
                <a:t>Impact</a:t>
              </a:r>
            </a:p>
          </p:txBody>
        </p:sp>
        <p:sp>
          <p:nvSpPr>
            <p:cNvPr id="11" name="TextBox 5">
              <a:extLst>
                <a:ext uri="{FF2B5EF4-FFF2-40B4-BE49-F238E27FC236}">
                  <a16:creationId xmlns:a16="http://schemas.microsoft.com/office/drawing/2014/main" id="{CAD209CA-1B4B-7A47-B471-CF6B732FA403}"/>
                </a:ext>
              </a:extLst>
            </p:cNvPr>
            <p:cNvSpPr txBox="1"/>
            <p:nvPr/>
          </p:nvSpPr>
          <p:spPr>
            <a:xfrm>
              <a:off x="3797891" y="1919078"/>
              <a:ext cx="1225771" cy="6873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p>
              <a:pPr>
                <a:lnSpc>
                  <a:spcPct val="90000"/>
                </a:lnSpc>
                <a:defRPr sz="1300" b="1">
                  <a:latin typeface="Century Gothic"/>
                  <a:ea typeface="Century Gothic"/>
                  <a:cs typeface="Century Gothic"/>
                  <a:sym typeface="Century Gothic"/>
                </a:defRPr>
              </a:pPr>
              <a:r>
                <a:rPr sz="1400" dirty="0">
                  <a:latin typeface="Times New Roman" panose="02020603050405020304" pitchFamily="18" charset="0"/>
                  <a:cs typeface="Times New Roman" panose="02020603050405020304" pitchFamily="18" charset="0"/>
                </a:rPr>
                <a:t>Experimental </a:t>
              </a:r>
              <a:endParaRPr sz="1400" dirty="0">
                <a:latin typeface="Times New Roman" panose="02020603050405020304" pitchFamily="18" charset="0"/>
                <a:ea typeface="+mj-ea"/>
                <a:cs typeface="Times New Roman" panose="02020603050405020304" pitchFamily="18" charset="0"/>
                <a:sym typeface="Arial"/>
              </a:endParaRPr>
            </a:p>
            <a:p>
              <a:pPr>
                <a:lnSpc>
                  <a:spcPct val="90000"/>
                </a:lnSpc>
                <a:defRPr sz="1300" b="1">
                  <a:latin typeface="Century Gothic"/>
                  <a:ea typeface="Century Gothic"/>
                  <a:cs typeface="Century Gothic"/>
                  <a:sym typeface="Century Gothic"/>
                </a:defRPr>
              </a:pPr>
              <a:r>
                <a:rPr sz="1400" dirty="0">
                  <a:latin typeface="Times New Roman" panose="02020603050405020304" pitchFamily="18" charset="0"/>
                  <a:cs typeface="Times New Roman" panose="02020603050405020304" pitchFamily="18" charset="0"/>
                </a:rPr>
                <a:t>Capabilities/</a:t>
              </a:r>
              <a:br>
                <a:rPr sz="1400" dirty="0">
                  <a:latin typeface="Times New Roman" panose="02020603050405020304" pitchFamily="18" charset="0"/>
                  <a:cs typeface="Times New Roman" panose="02020603050405020304" pitchFamily="18" charset="0"/>
                </a:rPr>
              </a:br>
              <a:r>
                <a:rPr sz="1400" dirty="0">
                  <a:latin typeface="Times New Roman" panose="02020603050405020304" pitchFamily="18" charset="0"/>
                  <a:cs typeface="Times New Roman" panose="02020603050405020304" pitchFamily="18" charset="0"/>
                </a:rPr>
                <a:t>Needs</a:t>
              </a:r>
            </a:p>
          </p:txBody>
        </p:sp>
        <p:sp>
          <p:nvSpPr>
            <p:cNvPr id="12" name="TextBox 6">
              <a:extLst>
                <a:ext uri="{FF2B5EF4-FFF2-40B4-BE49-F238E27FC236}">
                  <a16:creationId xmlns:a16="http://schemas.microsoft.com/office/drawing/2014/main" id="{E26A96CB-E1EA-F74B-B8B2-22386624F61B}"/>
                </a:ext>
              </a:extLst>
            </p:cNvPr>
            <p:cNvSpPr txBox="1"/>
            <p:nvPr/>
          </p:nvSpPr>
          <p:spPr>
            <a:xfrm>
              <a:off x="3353633" y="2977085"/>
              <a:ext cx="1670029" cy="2778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lnSpc>
                  <a:spcPct val="90000"/>
                </a:lnSpc>
                <a:defRPr sz="1300" b="1">
                  <a:latin typeface="Century Gothic"/>
                  <a:ea typeface="Century Gothic"/>
                  <a:cs typeface="Century Gothic"/>
                  <a:sym typeface="Century Gothic"/>
                </a:defRPr>
              </a:lvl1pPr>
            </a:lstStyle>
            <a:p>
              <a:r>
                <a:rPr sz="1400" dirty="0">
                  <a:latin typeface="Times New Roman" panose="02020603050405020304" pitchFamily="18" charset="0"/>
                  <a:cs typeface="Times New Roman" panose="02020603050405020304" pitchFamily="18" charset="0"/>
                </a:rPr>
                <a:t>Coordinate efforts</a:t>
              </a:r>
            </a:p>
          </p:txBody>
        </p:sp>
        <p:sp>
          <p:nvSpPr>
            <p:cNvPr id="13" name="TextBox 7">
              <a:extLst>
                <a:ext uri="{FF2B5EF4-FFF2-40B4-BE49-F238E27FC236}">
                  <a16:creationId xmlns:a16="http://schemas.microsoft.com/office/drawing/2014/main" id="{AEFFC102-E751-0345-BA5C-343C620ED416}"/>
                </a:ext>
              </a:extLst>
            </p:cNvPr>
            <p:cNvSpPr txBox="1"/>
            <p:nvPr/>
          </p:nvSpPr>
          <p:spPr>
            <a:xfrm>
              <a:off x="359023" y="1544312"/>
              <a:ext cx="1472890" cy="6873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p>
              <a:pPr>
                <a:lnSpc>
                  <a:spcPct val="90000"/>
                </a:lnSpc>
                <a:defRPr sz="1300" b="1">
                  <a:latin typeface="Century Gothic"/>
                  <a:ea typeface="Century Gothic"/>
                  <a:cs typeface="Century Gothic"/>
                  <a:sym typeface="Century Gothic"/>
                </a:defRPr>
              </a:pPr>
              <a:r>
                <a:rPr sz="1400" dirty="0">
                  <a:latin typeface="Times New Roman" panose="02020603050405020304" pitchFamily="18" charset="0"/>
                  <a:cs typeface="Times New Roman" panose="02020603050405020304" pitchFamily="18" charset="0"/>
                </a:rPr>
                <a:t>Evaluation Code </a:t>
              </a:r>
              <a:endParaRPr sz="1400" dirty="0">
                <a:latin typeface="Times New Roman" panose="02020603050405020304" pitchFamily="18" charset="0"/>
                <a:ea typeface="+mj-ea"/>
                <a:cs typeface="Times New Roman" panose="02020603050405020304" pitchFamily="18" charset="0"/>
                <a:sym typeface="Arial"/>
              </a:endParaRPr>
            </a:p>
            <a:p>
              <a:pPr>
                <a:lnSpc>
                  <a:spcPct val="90000"/>
                </a:lnSpc>
                <a:defRPr sz="1300" b="1">
                  <a:latin typeface="Century Gothic"/>
                  <a:ea typeface="Century Gothic"/>
                  <a:cs typeface="Century Gothic"/>
                  <a:sym typeface="Century Gothic"/>
                </a:defRPr>
              </a:pPr>
              <a:r>
                <a:rPr sz="1400" dirty="0">
                  <a:latin typeface="Times New Roman" panose="02020603050405020304" pitchFamily="18" charset="0"/>
                  <a:cs typeface="Times New Roman" panose="02020603050405020304" pitchFamily="18" charset="0"/>
                </a:rPr>
                <a:t>Capabilities/</a:t>
              </a:r>
            </a:p>
            <a:p>
              <a:pPr>
                <a:lnSpc>
                  <a:spcPct val="90000"/>
                </a:lnSpc>
                <a:defRPr sz="1300" b="1">
                  <a:latin typeface="Century Gothic"/>
                  <a:ea typeface="Century Gothic"/>
                  <a:cs typeface="Century Gothic"/>
                  <a:sym typeface="Century Gothic"/>
                </a:defRPr>
              </a:pPr>
              <a:r>
                <a:rPr sz="1400" dirty="0">
                  <a:latin typeface="Times New Roman" panose="02020603050405020304" pitchFamily="18" charset="0"/>
                  <a:cs typeface="Times New Roman" panose="02020603050405020304" pitchFamily="18" charset="0"/>
                </a:rPr>
                <a:t>Needs</a:t>
              </a:r>
            </a:p>
          </p:txBody>
        </p:sp>
        <p:sp>
          <p:nvSpPr>
            <p:cNvPr id="14" name="TextBox 19">
              <a:extLst>
                <a:ext uri="{FF2B5EF4-FFF2-40B4-BE49-F238E27FC236}">
                  <a16:creationId xmlns:a16="http://schemas.microsoft.com/office/drawing/2014/main" id="{0AB077F1-9D6E-4549-A6E6-8CF8181C19AF}"/>
                </a:ext>
              </a:extLst>
            </p:cNvPr>
            <p:cNvSpPr txBox="1"/>
            <p:nvPr/>
          </p:nvSpPr>
          <p:spPr>
            <a:xfrm>
              <a:off x="2385853" y="393693"/>
              <a:ext cx="772966" cy="304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lnSpc>
                  <a:spcPct val="90000"/>
                </a:lnSpc>
                <a:defRPr sz="1700" b="1">
                  <a:solidFill>
                    <a:srgbClr val="FF0000"/>
                  </a:solidFill>
                  <a:latin typeface="Century Gothic"/>
                  <a:ea typeface="Century Gothic"/>
                  <a:cs typeface="Century Gothic"/>
                  <a:sym typeface="Century Gothic"/>
                </a:defRPr>
              </a:lvl1pPr>
            </a:lstStyle>
            <a:p>
              <a:r>
                <a:rPr sz="1600" dirty="0">
                  <a:latin typeface="Times New Roman" panose="02020603050405020304" pitchFamily="18" charset="0"/>
                  <a:cs typeface="Times New Roman" panose="02020603050405020304" pitchFamily="18" charset="0"/>
                </a:rPr>
                <a:t>USERS</a:t>
              </a:r>
            </a:p>
          </p:txBody>
        </p:sp>
        <p:sp>
          <p:nvSpPr>
            <p:cNvPr id="15" name="TextBox 20">
              <a:extLst>
                <a:ext uri="{FF2B5EF4-FFF2-40B4-BE49-F238E27FC236}">
                  <a16:creationId xmlns:a16="http://schemas.microsoft.com/office/drawing/2014/main" id="{065DA56D-BBDA-AB4B-9A1C-F9290C38259D}"/>
                </a:ext>
              </a:extLst>
            </p:cNvPr>
            <p:cNvSpPr txBox="1"/>
            <p:nvPr/>
          </p:nvSpPr>
          <p:spPr>
            <a:xfrm>
              <a:off x="3723203" y="1169092"/>
              <a:ext cx="1466120" cy="555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lnSpc>
                  <a:spcPct val="90000"/>
                </a:lnSpc>
                <a:defRPr sz="1700" b="1">
                  <a:solidFill>
                    <a:srgbClr val="FF0000"/>
                  </a:solidFill>
                  <a:latin typeface="Century Gothic"/>
                  <a:ea typeface="Century Gothic"/>
                  <a:cs typeface="Century Gothic"/>
                  <a:sym typeface="Century Gothic"/>
                </a:defRPr>
              </a:lvl1pPr>
            </a:lstStyle>
            <a:p>
              <a:pPr algn="ctr"/>
              <a:r>
                <a:rPr sz="1600" dirty="0">
                  <a:latin typeface="Times New Roman" panose="02020603050405020304" pitchFamily="18" charset="0"/>
                  <a:cs typeface="Times New Roman" panose="02020603050405020304" pitchFamily="18" charset="0"/>
                </a:rPr>
                <a:t>EXPERIMEN</a:t>
              </a:r>
              <a:r>
                <a:rPr lang="en-US" sz="1600" dirty="0">
                  <a:latin typeface="Times New Roman" panose="02020603050405020304" pitchFamily="18" charset="0"/>
                  <a:cs typeface="Times New Roman" panose="02020603050405020304" pitchFamily="18" charset="0"/>
                </a:rPr>
                <a:t>-</a:t>
              </a:r>
            </a:p>
            <a:p>
              <a:pPr algn="ctr"/>
              <a:r>
                <a:rPr lang="en-US" sz="1600" dirty="0">
                  <a:latin typeface="Times New Roman" panose="02020603050405020304" pitchFamily="18" charset="0"/>
                  <a:cs typeface="Times New Roman" panose="02020603050405020304" pitchFamily="18" charset="0"/>
                </a:rPr>
                <a:t>TALISTS</a:t>
              </a:r>
              <a:endParaRPr sz="1600" dirty="0">
                <a:latin typeface="Times New Roman" panose="02020603050405020304" pitchFamily="18" charset="0"/>
                <a:cs typeface="Times New Roman" panose="02020603050405020304" pitchFamily="18" charset="0"/>
              </a:endParaRPr>
            </a:p>
          </p:txBody>
        </p:sp>
        <p:sp>
          <p:nvSpPr>
            <p:cNvPr id="16" name="TextBox 21">
              <a:extLst>
                <a:ext uri="{FF2B5EF4-FFF2-40B4-BE49-F238E27FC236}">
                  <a16:creationId xmlns:a16="http://schemas.microsoft.com/office/drawing/2014/main" id="{2573720B-9111-ED41-8BFA-2EDC448B3363}"/>
                </a:ext>
              </a:extLst>
            </p:cNvPr>
            <p:cNvSpPr txBox="1"/>
            <p:nvPr/>
          </p:nvSpPr>
          <p:spPr>
            <a:xfrm>
              <a:off x="2917780" y="3271802"/>
              <a:ext cx="2035100" cy="5410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p>
              <a:pPr>
                <a:lnSpc>
                  <a:spcPct val="90000"/>
                </a:lnSpc>
                <a:defRPr sz="1700" b="1">
                  <a:solidFill>
                    <a:srgbClr val="FF0000"/>
                  </a:solidFill>
                  <a:latin typeface="Century Gothic"/>
                  <a:ea typeface="Century Gothic"/>
                  <a:cs typeface="Century Gothic"/>
                  <a:sym typeface="Century Gothic"/>
                </a:defRPr>
              </a:pPr>
              <a:r>
                <a:rPr sz="1600" dirty="0">
                  <a:latin typeface="Times New Roman" panose="02020603050405020304" pitchFamily="18" charset="0"/>
                  <a:cs typeface="Times New Roman" panose="02020603050405020304" pitchFamily="18" charset="0"/>
                </a:rPr>
                <a:t>INTERNATIONAL </a:t>
              </a:r>
              <a:endParaRPr sz="1600" dirty="0">
                <a:latin typeface="Times New Roman" panose="02020603050405020304" pitchFamily="18" charset="0"/>
                <a:ea typeface="+mj-ea"/>
                <a:cs typeface="Times New Roman" panose="02020603050405020304" pitchFamily="18" charset="0"/>
                <a:sym typeface="Arial"/>
              </a:endParaRPr>
            </a:p>
            <a:p>
              <a:pPr>
                <a:lnSpc>
                  <a:spcPct val="90000"/>
                </a:lnSpc>
                <a:defRPr sz="1700" b="1">
                  <a:solidFill>
                    <a:srgbClr val="FF0000"/>
                  </a:solidFill>
                  <a:latin typeface="Century Gothic"/>
                  <a:ea typeface="Century Gothic"/>
                  <a:cs typeface="Century Gothic"/>
                  <a:sym typeface="Century Gothic"/>
                </a:defRPr>
              </a:pPr>
              <a:r>
                <a:rPr sz="1600" dirty="0">
                  <a:latin typeface="Times New Roman" panose="02020603050405020304" pitchFamily="18" charset="0"/>
                  <a:cs typeface="Times New Roman" panose="02020603050405020304" pitchFamily="18" charset="0"/>
                </a:rPr>
                <a:t>COLLABORATORS</a:t>
              </a:r>
            </a:p>
          </p:txBody>
        </p:sp>
        <p:sp>
          <p:nvSpPr>
            <p:cNvPr id="17" name="TextBox 23">
              <a:extLst>
                <a:ext uri="{FF2B5EF4-FFF2-40B4-BE49-F238E27FC236}">
                  <a16:creationId xmlns:a16="http://schemas.microsoft.com/office/drawing/2014/main" id="{7C54C594-8AE1-4F4A-B73C-D4B25BA8365A}"/>
                </a:ext>
              </a:extLst>
            </p:cNvPr>
            <p:cNvSpPr txBox="1"/>
            <p:nvPr/>
          </p:nvSpPr>
          <p:spPr>
            <a:xfrm>
              <a:off x="299812" y="1010495"/>
              <a:ext cx="1609989" cy="555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p>
              <a:pPr>
                <a:lnSpc>
                  <a:spcPct val="90000"/>
                </a:lnSpc>
                <a:defRPr sz="1700" b="1">
                  <a:solidFill>
                    <a:srgbClr val="FF0000"/>
                  </a:solidFill>
                  <a:latin typeface="Century Gothic"/>
                  <a:ea typeface="Century Gothic"/>
                  <a:cs typeface="Century Gothic"/>
                  <a:sym typeface="Century Gothic"/>
                </a:defRPr>
              </a:pPr>
              <a:r>
                <a:rPr sz="1600" dirty="0">
                  <a:latin typeface="Times New Roman" panose="02020603050405020304" pitchFamily="18" charset="0"/>
                  <a:cs typeface="Times New Roman" panose="02020603050405020304" pitchFamily="18" charset="0"/>
                </a:rPr>
                <a:t>EVALUATORS/</a:t>
              </a:r>
              <a:endParaRPr sz="1600" dirty="0">
                <a:latin typeface="Times New Roman" panose="02020603050405020304" pitchFamily="18" charset="0"/>
                <a:ea typeface="+mj-ea"/>
                <a:cs typeface="Times New Roman" panose="02020603050405020304" pitchFamily="18" charset="0"/>
                <a:sym typeface="Arial"/>
              </a:endParaRPr>
            </a:p>
            <a:p>
              <a:pPr>
                <a:lnSpc>
                  <a:spcPct val="90000"/>
                </a:lnSpc>
                <a:defRPr sz="1700" b="1">
                  <a:solidFill>
                    <a:srgbClr val="FF0000"/>
                  </a:solidFill>
                  <a:latin typeface="Century Gothic"/>
                  <a:ea typeface="Century Gothic"/>
                  <a:cs typeface="Century Gothic"/>
                  <a:sym typeface="Century Gothic"/>
                </a:defRPr>
              </a:pPr>
              <a:r>
                <a:rPr sz="1600" dirty="0">
                  <a:latin typeface="Times New Roman" panose="02020603050405020304" pitchFamily="18" charset="0"/>
                  <a:cs typeface="Times New Roman" panose="02020603050405020304" pitchFamily="18" charset="0"/>
                </a:rPr>
                <a:t>PROCESSORS</a:t>
              </a:r>
            </a:p>
          </p:txBody>
        </p:sp>
        <p:sp>
          <p:nvSpPr>
            <p:cNvPr id="18" name="TextBox 24">
              <a:extLst>
                <a:ext uri="{FF2B5EF4-FFF2-40B4-BE49-F238E27FC236}">
                  <a16:creationId xmlns:a16="http://schemas.microsoft.com/office/drawing/2014/main" id="{72BA9738-8430-434F-A49B-36738F51E948}"/>
                </a:ext>
              </a:extLst>
            </p:cNvPr>
            <p:cNvSpPr txBox="1"/>
            <p:nvPr/>
          </p:nvSpPr>
          <p:spPr>
            <a:xfrm>
              <a:off x="819701" y="3534856"/>
              <a:ext cx="1633779" cy="304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a:lnSpc>
                  <a:spcPct val="90000"/>
                </a:lnSpc>
                <a:defRPr sz="1700" b="1">
                  <a:solidFill>
                    <a:srgbClr val="FF0000"/>
                  </a:solidFill>
                  <a:latin typeface="Century Gothic"/>
                  <a:ea typeface="Century Gothic"/>
                  <a:cs typeface="Century Gothic"/>
                  <a:sym typeface="Century Gothic"/>
                </a:defRPr>
              </a:lvl1pPr>
            </a:lstStyle>
            <a:p>
              <a:r>
                <a:rPr sz="1600" dirty="0">
                  <a:latin typeface="Times New Roman" panose="02020603050405020304" pitchFamily="18" charset="0"/>
                  <a:cs typeface="Times New Roman" panose="02020603050405020304" pitchFamily="18" charset="0"/>
                </a:rPr>
                <a:t>UNIVERSITIES</a:t>
              </a:r>
            </a:p>
          </p:txBody>
        </p:sp>
        <p:sp>
          <p:nvSpPr>
            <p:cNvPr id="19" name="TextBox 26">
              <a:extLst>
                <a:ext uri="{FF2B5EF4-FFF2-40B4-BE49-F238E27FC236}">
                  <a16:creationId xmlns:a16="http://schemas.microsoft.com/office/drawing/2014/main" id="{54A86674-D0DE-064B-840B-FD1A948B07FE}"/>
                </a:ext>
              </a:extLst>
            </p:cNvPr>
            <p:cNvSpPr txBox="1"/>
            <p:nvPr/>
          </p:nvSpPr>
          <p:spPr>
            <a:xfrm>
              <a:off x="704695" y="3005259"/>
              <a:ext cx="1395977" cy="482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lnSpc>
                  <a:spcPct val="90000"/>
                </a:lnSpc>
                <a:defRPr sz="1300" b="1">
                  <a:latin typeface="Century Gothic"/>
                  <a:ea typeface="Century Gothic"/>
                  <a:cs typeface="Century Gothic"/>
                  <a:sym typeface="Century Gothic"/>
                </a:defRPr>
              </a:lvl1pPr>
            </a:lstStyle>
            <a:p>
              <a:r>
                <a:rPr sz="1400" dirty="0">
                  <a:latin typeface="Times New Roman" panose="02020603050405020304" pitchFamily="18" charset="0"/>
                  <a:cs typeface="Times New Roman" panose="02020603050405020304" pitchFamily="18" charset="0"/>
                </a:rPr>
                <a:t>Collaboration Opportunities</a:t>
              </a:r>
            </a:p>
          </p:txBody>
        </p:sp>
        <p:sp>
          <p:nvSpPr>
            <p:cNvPr id="20" name="Flowchart: Connector 10">
              <a:extLst>
                <a:ext uri="{FF2B5EF4-FFF2-40B4-BE49-F238E27FC236}">
                  <a16:creationId xmlns:a16="http://schemas.microsoft.com/office/drawing/2014/main" id="{43E1C8CD-3E52-8E46-A63D-448BC49AB111}"/>
                </a:ext>
              </a:extLst>
            </p:cNvPr>
            <p:cNvSpPr/>
            <p:nvPr/>
          </p:nvSpPr>
          <p:spPr>
            <a:xfrm>
              <a:off x="1645882" y="1342465"/>
              <a:ext cx="1992359" cy="1993880"/>
            </a:xfrm>
            <a:prstGeom prst="ellipse">
              <a:avLst/>
            </a:prstGeom>
            <a:solidFill>
              <a:srgbClr val="D6EEF1"/>
            </a:solidFill>
            <a:ln w="25400" cap="flat">
              <a:solidFill>
                <a:srgbClr val="3BA2AD"/>
              </a:solidFill>
              <a:prstDash val="solid"/>
              <a:miter lim="800000"/>
            </a:ln>
            <a:effectLst/>
          </p:spPr>
          <p:txBody>
            <a:bodyPr wrap="square" lIns="137159" tIns="137159" rIns="137159" bIns="137159" numCol="1" anchor="ctr">
              <a:noAutofit/>
            </a:bodyPr>
            <a:lstStyle/>
            <a:p>
              <a:pPr>
                <a:lnSpc>
                  <a:spcPct val="90000"/>
                </a:lnSpc>
                <a:defRPr>
                  <a:latin typeface="Century Gothic"/>
                  <a:ea typeface="Century Gothic"/>
                  <a:cs typeface="Century Gothic"/>
                  <a:sym typeface="Century Gothic"/>
                </a:defRPr>
              </a:pPr>
              <a:endParaRPr dirty="0">
                <a:latin typeface="Times New Roman" panose="02020603050405020304" pitchFamily="18" charset="0"/>
                <a:cs typeface="Times New Roman" panose="02020603050405020304" pitchFamily="18" charset="0"/>
              </a:endParaRPr>
            </a:p>
          </p:txBody>
        </p:sp>
        <p:sp>
          <p:nvSpPr>
            <p:cNvPr id="21" name="TextBox 22">
              <a:extLst>
                <a:ext uri="{FF2B5EF4-FFF2-40B4-BE49-F238E27FC236}">
                  <a16:creationId xmlns:a16="http://schemas.microsoft.com/office/drawing/2014/main" id="{507BDE86-62ED-C34D-AA93-06C623BE65F9}"/>
                </a:ext>
              </a:extLst>
            </p:cNvPr>
            <p:cNvSpPr txBox="1"/>
            <p:nvPr/>
          </p:nvSpPr>
          <p:spPr>
            <a:xfrm>
              <a:off x="1700319" y="1637643"/>
              <a:ext cx="1883484" cy="5678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lgn="ctr">
                <a:lnSpc>
                  <a:spcPct val="90000"/>
                </a:lnSpc>
                <a:defRPr b="1">
                  <a:solidFill>
                    <a:srgbClr val="FF0000"/>
                  </a:solidFill>
                  <a:latin typeface="Century Gothic"/>
                  <a:ea typeface="Century Gothic"/>
                  <a:cs typeface="Century Gothic"/>
                  <a:sym typeface="Century Gothic"/>
                </a:defRPr>
              </a:lvl1pPr>
            </a:lstStyle>
            <a:p>
              <a:r>
                <a:rPr dirty="0">
                  <a:latin typeface="Times New Roman" panose="02020603050405020304" pitchFamily="18" charset="0"/>
                  <a:cs typeface="Times New Roman" panose="02020603050405020304" pitchFamily="18" charset="0"/>
                </a:rPr>
                <a:t>PROGRAM MANAGERS</a:t>
              </a:r>
            </a:p>
          </p:txBody>
        </p:sp>
        <p:sp>
          <p:nvSpPr>
            <p:cNvPr id="22" name="TextBox 8">
              <a:extLst>
                <a:ext uri="{FF2B5EF4-FFF2-40B4-BE49-F238E27FC236}">
                  <a16:creationId xmlns:a16="http://schemas.microsoft.com/office/drawing/2014/main" id="{4D638B57-455E-6142-9F42-C387717BD49F}"/>
                </a:ext>
              </a:extLst>
            </p:cNvPr>
            <p:cNvSpPr txBox="1"/>
            <p:nvPr/>
          </p:nvSpPr>
          <p:spPr>
            <a:xfrm>
              <a:off x="1915676" y="2294541"/>
              <a:ext cx="1452770" cy="541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lvl1pPr algn="ctr">
                <a:lnSpc>
                  <a:spcPct val="90000"/>
                </a:lnSpc>
                <a:defRPr sz="2000" b="1">
                  <a:latin typeface="Century Gothic"/>
                  <a:ea typeface="Century Gothic"/>
                  <a:cs typeface="Century Gothic"/>
                  <a:sym typeface="Century Gothic"/>
                </a:defRPr>
              </a:lvl1pPr>
            </a:lstStyle>
            <a:p>
              <a:r>
                <a:rPr sz="1600" dirty="0">
                  <a:latin typeface="Times New Roman" panose="02020603050405020304" pitchFamily="18" charset="0"/>
                  <a:cs typeface="Times New Roman" panose="02020603050405020304" pitchFamily="18" charset="0"/>
                </a:rPr>
                <a:t>MISSION PRIORITIES</a:t>
              </a:r>
            </a:p>
          </p:txBody>
        </p:sp>
      </p:grpSp>
      <p:sp>
        <p:nvSpPr>
          <p:cNvPr id="23" name="TextBox 22">
            <a:extLst>
              <a:ext uri="{FF2B5EF4-FFF2-40B4-BE49-F238E27FC236}">
                <a16:creationId xmlns:a16="http://schemas.microsoft.com/office/drawing/2014/main" id="{BA180671-6908-D441-B897-E8AB2D05F4E3}"/>
              </a:ext>
            </a:extLst>
          </p:cNvPr>
          <p:cNvSpPr txBox="1"/>
          <p:nvPr/>
        </p:nvSpPr>
        <p:spPr>
          <a:xfrm>
            <a:off x="76595" y="1233840"/>
            <a:ext cx="3461853"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At this “midway” point into the FY18 FOA activities we’ve seen many successes: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New collaborations formed.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New data products becoming available.</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New people joining the effort.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We’ve also learned lots about where improvements to the nuclear data pipeline process are needed.</a:t>
            </a:r>
          </a:p>
        </p:txBody>
      </p:sp>
      <p:sp>
        <p:nvSpPr>
          <p:cNvPr id="24" name="TextBox 23">
            <a:extLst>
              <a:ext uri="{FF2B5EF4-FFF2-40B4-BE49-F238E27FC236}">
                <a16:creationId xmlns:a16="http://schemas.microsoft.com/office/drawing/2014/main" id="{85AF801E-0C7D-3C42-AC1B-31999F4BEC44}"/>
              </a:ext>
            </a:extLst>
          </p:cNvPr>
          <p:cNvSpPr txBox="1"/>
          <p:nvPr/>
        </p:nvSpPr>
        <p:spPr>
          <a:xfrm>
            <a:off x="1078577" y="5439229"/>
            <a:ext cx="6986847" cy="830997"/>
          </a:xfrm>
          <a:prstGeom prst="rect">
            <a:avLst/>
          </a:prstGeom>
          <a:solidFill>
            <a:srgbClr val="FFFF00"/>
          </a:solidFill>
          <a:ln>
            <a:solidFill>
              <a:schemeClr val="tx1"/>
            </a:solidFill>
          </a:ln>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In this talk I’ll review some of the issues and success stories that I’ve learned about over the last 5 years</a:t>
            </a:r>
          </a:p>
        </p:txBody>
      </p:sp>
    </p:spTree>
    <p:extLst>
      <p:ext uri="{BB962C8B-B14F-4D97-AF65-F5344CB8AC3E}">
        <p14:creationId xmlns:p14="http://schemas.microsoft.com/office/powerpoint/2010/main" val="6457399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p:cNvCxnSpPr/>
          <p:nvPr/>
        </p:nvCxnSpPr>
        <p:spPr>
          <a:xfrm>
            <a:off x="327014" y="3292133"/>
            <a:ext cx="8508637" cy="0"/>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8072" y="3625136"/>
            <a:ext cx="706621" cy="646331"/>
          </a:xfrm>
          <a:prstGeom prst="rect">
            <a:avLst/>
          </a:prstGeom>
          <a:gradFill>
            <a:gsLst>
              <a:gs pos="0">
                <a:schemeClr val="accent2">
                  <a:lumMod val="75000"/>
                </a:schemeClr>
              </a:gs>
              <a:gs pos="100000">
                <a:schemeClr val="accent2">
                  <a:lumMod val="75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200" dirty="0">
                <a:solidFill>
                  <a:prstClr val="white"/>
                </a:solidFill>
                <a:latin typeface="Times New Roman" charset="0"/>
                <a:ea typeface="Times New Roman" charset="0"/>
                <a:cs typeface="Times New Roman" charset="0"/>
              </a:rPr>
              <a:t>USNDP Review (7/14)</a:t>
            </a:r>
          </a:p>
        </p:txBody>
      </p:sp>
      <p:sp>
        <p:nvSpPr>
          <p:cNvPr id="9" name="Oval 8"/>
          <p:cNvSpPr/>
          <p:nvPr/>
        </p:nvSpPr>
        <p:spPr>
          <a:xfrm>
            <a:off x="200792" y="3224583"/>
            <a:ext cx="135100" cy="135100"/>
          </a:xfrm>
          <a:prstGeom prst="ellipse">
            <a:avLst/>
          </a:prstGeom>
          <a:solidFill>
            <a:srgbClr val="95373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22" name="Straight Connector 21"/>
          <p:cNvCxnSpPr>
            <a:endCxn id="9" idx="4"/>
          </p:cNvCxnSpPr>
          <p:nvPr/>
        </p:nvCxnSpPr>
        <p:spPr>
          <a:xfrm flipV="1">
            <a:off x="267630" y="3359683"/>
            <a:ext cx="712" cy="290483"/>
          </a:xfrm>
          <a:prstGeom prst="line">
            <a:avLst/>
          </a:prstGeom>
          <a:ln w="28575"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5636839" y="1052886"/>
            <a:ext cx="1700830" cy="2308592"/>
            <a:chOff x="6524959" y="1039369"/>
            <a:chExt cx="1700830" cy="2308592"/>
          </a:xfrm>
        </p:grpSpPr>
        <p:sp>
          <p:nvSpPr>
            <p:cNvPr id="21" name="Oval 20"/>
            <p:cNvSpPr/>
            <p:nvPr/>
          </p:nvSpPr>
          <p:spPr>
            <a:xfrm>
              <a:off x="7164295" y="3212861"/>
              <a:ext cx="135100" cy="135100"/>
            </a:xfrm>
            <a:prstGeom prst="ellipse">
              <a:avLst/>
            </a:prstGeom>
            <a:solidFill>
              <a:srgbClr val="215968"/>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30" name="Straight Connector 29"/>
            <p:cNvCxnSpPr>
              <a:stCxn id="21" idx="0"/>
            </p:cNvCxnSpPr>
            <p:nvPr/>
          </p:nvCxnSpPr>
          <p:spPr>
            <a:xfrm flipH="1" flipV="1">
              <a:off x="7229776" y="2788011"/>
              <a:ext cx="2069" cy="424850"/>
            </a:xfrm>
            <a:prstGeom prst="line">
              <a:avLst/>
            </a:prstGeom>
            <a:ln w="28575" cmpd="sng">
              <a:solidFill>
                <a:srgbClr val="215968"/>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524959" y="2802837"/>
              <a:ext cx="1700830" cy="20284"/>
            </a:xfrm>
            <a:prstGeom prst="line">
              <a:avLst/>
            </a:prstGeom>
            <a:ln w="5715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
          <p:nvSpPr>
            <p:cNvPr id="72" name="Frame 71"/>
            <p:cNvSpPr/>
            <p:nvPr/>
          </p:nvSpPr>
          <p:spPr>
            <a:xfrm>
              <a:off x="6524959" y="1039369"/>
              <a:ext cx="1700830" cy="1711900"/>
            </a:xfrm>
            <a:prstGeom prst="frame">
              <a:avLst>
                <a:gd name="adj1" fmla="val 6250"/>
              </a:avLst>
            </a:prstGeom>
            <a:solidFill>
              <a:schemeClr val="accent5">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First Nuclear Data Interagency Working Group (NDIAWG) FOA, including three new starts</a:t>
              </a:r>
            </a:p>
            <a:p>
              <a:pPr algn="ctr"/>
              <a:r>
                <a:rPr lang="en-US" sz="1400" dirty="0">
                  <a:solidFill>
                    <a:prstClr val="black"/>
                  </a:solidFill>
                  <a:latin typeface="Times New Roman" charset="0"/>
                  <a:ea typeface="Times New Roman" charset="0"/>
                  <a:cs typeface="Times New Roman" charset="0"/>
                </a:rPr>
                <a:t>(7/17)</a:t>
              </a:r>
            </a:p>
          </p:txBody>
        </p:sp>
      </p:grpSp>
      <p:grpSp>
        <p:nvGrpSpPr>
          <p:cNvPr id="43" name="Group 42"/>
          <p:cNvGrpSpPr/>
          <p:nvPr/>
        </p:nvGrpSpPr>
        <p:grpSpPr>
          <a:xfrm>
            <a:off x="4348805" y="1029871"/>
            <a:ext cx="1086519" cy="2323136"/>
            <a:chOff x="5358873" y="1026058"/>
            <a:chExt cx="1086519" cy="2323136"/>
          </a:xfrm>
        </p:grpSpPr>
        <p:sp>
          <p:nvSpPr>
            <p:cNvPr id="28" name="Frame 27"/>
            <p:cNvSpPr/>
            <p:nvPr/>
          </p:nvSpPr>
          <p:spPr>
            <a:xfrm>
              <a:off x="5358873" y="1026058"/>
              <a:ext cx="1086519" cy="1740234"/>
            </a:xfrm>
            <a:prstGeom prst="frame">
              <a:avLst>
                <a:gd name="adj1" fmla="val 6250"/>
              </a:avLst>
            </a:prstGeom>
            <a:solidFill>
              <a:schemeClr val="accent5">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Nuclear </a:t>
              </a:r>
            </a:p>
            <a:p>
              <a:pPr algn="ctr"/>
              <a:r>
                <a:rPr lang="en-US" sz="1400" dirty="0">
                  <a:solidFill>
                    <a:prstClr val="black"/>
                  </a:solidFill>
                  <a:latin typeface="Times New Roman" charset="0"/>
                  <a:ea typeface="Times New Roman" charset="0"/>
                  <a:cs typeface="Times New Roman" charset="0"/>
                </a:rPr>
                <a:t>Data Exchange Program</a:t>
              </a:r>
            </a:p>
            <a:p>
              <a:pPr algn="ctr"/>
              <a:r>
                <a:rPr lang="en-US" sz="1400" dirty="0">
                  <a:solidFill>
                    <a:prstClr val="black"/>
                  </a:solidFill>
                  <a:latin typeface="Times New Roman" charset="0"/>
                  <a:ea typeface="Times New Roman" charset="0"/>
                  <a:cs typeface="Times New Roman" charset="0"/>
                </a:rPr>
                <a:t>Managers Meeting (4/16)</a:t>
              </a:r>
              <a:endParaRPr lang="en-US" sz="1600" dirty="0">
                <a:solidFill>
                  <a:prstClr val="black"/>
                </a:solidFill>
                <a:latin typeface="Times New Roman" charset="0"/>
                <a:ea typeface="Times New Roman" charset="0"/>
                <a:cs typeface="Times New Roman" charset="0"/>
              </a:endParaRPr>
            </a:p>
          </p:txBody>
        </p:sp>
        <p:grpSp>
          <p:nvGrpSpPr>
            <p:cNvPr id="14" name="Group 13"/>
            <p:cNvGrpSpPr/>
            <p:nvPr/>
          </p:nvGrpSpPr>
          <p:grpSpPr>
            <a:xfrm>
              <a:off x="5837554" y="2797715"/>
              <a:ext cx="135100" cy="551479"/>
              <a:chOff x="5867959" y="2797715"/>
              <a:chExt cx="135100" cy="551479"/>
            </a:xfrm>
          </p:grpSpPr>
          <p:sp>
            <p:nvSpPr>
              <p:cNvPr id="16" name="Oval 15"/>
              <p:cNvSpPr/>
              <p:nvPr/>
            </p:nvSpPr>
            <p:spPr>
              <a:xfrm>
                <a:off x="5867959" y="3214094"/>
                <a:ext cx="135100" cy="135100"/>
              </a:xfrm>
              <a:prstGeom prst="ellipse">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69" name="Straight Connector 68"/>
              <p:cNvCxnSpPr/>
              <p:nvPr/>
            </p:nvCxnSpPr>
            <p:spPr>
              <a:xfrm flipV="1">
                <a:off x="5937245" y="2797715"/>
                <a:ext cx="750" cy="416380"/>
              </a:xfrm>
              <a:prstGeom prst="line">
                <a:avLst/>
              </a:prstGeom>
              <a:ln w="28575" cmpd="sng">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nvCxnSpPr>
          <p:spPr>
            <a:xfrm>
              <a:off x="5364817" y="2812538"/>
              <a:ext cx="1080575" cy="10578"/>
            </a:xfrm>
            <a:prstGeom prst="line">
              <a:avLst/>
            </a:prstGeom>
            <a:ln w="5715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110" name="Group 109"/>
          <p:cNvGrpSpPr/>
          <p:nvPr/>
        </p:nvGrpSpPr>
        <p:grpSpPr>
          <a:xfrm>
            <a:off x="7482025" y="1052886"/>
            <a:ext cx="1086519" cy="2301308"/>
            <a:chOff x="7416830" y="1052886"/>
            <a:chExt cx="1086519" cy="2301308"/>
          </a:xfrm>
        </p:grpSpPr>
        <p:sp>
          <p:nvSpPr>
            <p:cNvPr id="103" name="Oval 102"/>
            <p:cNvSpPr/>
            <p:nvPr/>
          </p:nvSpPr>
          <p:spPr>
            <a:xfrm>
              <a:off x="7652749" y="3219094"/>
              <a:ext cx="135100" cy="135100"/>
            </a:xfrm>
            <a:prstGeom prst="ellipse">
              <a:avLst/>
            </a:prstGeom>
            <a:solidFill>
              <a:srgbClr val="71509D"/>
            </a:solidFill>
            <a:ln>
              <a:solidFill>
                <a:srgbClr val="71509D"/>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104" name="Straight Connector 103"/>
            <p:cNvCxnSpPr>
              <a:cxnSpLocks/>
              <a:stCxn id="103" idx="0"/>
            </p:cNvCxnSpPr>
            <p:nvPr/>
          </p:nvCxnSpPr>
          <p:spPr>
            <a:xfrm flipV="1">
              <a:off x="7720299" y="2826929"/>
              <a:ext cx="0" cy="392165"/>
            </a:xfrm>
            <a:prstGeom prst="line">
              <a:avLst/>
            </a:prstGeom>
            <a:ln w="28575" cmpd="sng">
              <a:solidFill>
                <a:srgbClr val="71509D"/>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a:cxnSpLocks/>
            </p:cNvCxnSpPr>
            <p:nvPr/>
          </p:nvCxnSpPr>
          <p:spPr>
            <a:xfrm>
              <a:off x="7428934" y="2833999"/>
              <a:ext cx="1054801" cy="0"/>
            </a:xfrm>
            <a:prstGeom prst="line">
              <a:avLst/>
            </a:prstGeom>
            <a:ln w="57150" cmpd="sng">
              <a:solidFill>
                <a:srgbClr val="71509D"/>
              </a:solidFill>
            </a:ln>
          </p:spPr>
          <p:style>
            <a:lnRef idx="2">
              <a:schemeClr val="accent1"/>
            </a:lnRef>
            <a:fillRef idx="0">
              <a:schemeClr val="accent1"/>
            </a:fillRef>
            <a:effectRef idx="1">
              <a:schemeClr val="accent1"/>
            </a:effectRef>
            <a:fontRef idx="minor">
              <a:schemeClr val="tx1"/>
            </a:fontRef>
          </p:style>
        </p:cxnSp>
        <p:sp>
          <p:nvSpPr>
            <p:cNvPr id="112" name="Frame 111"/>
            <p:cNvSpPr/>
            <p:nvPr/>
          </p:nvSpPr>
          <p:spPr>
            <a:xfrm>
              <a:off x="7416830" y="1052886"/>
              <a:ext cx="1086519" cy="1711900"/>
            </a:xfrm>
            <a:prstGeom prst="frame">
              <a:avLst>
                <a:gd name="adj1" fmla="val 6250"/>
              </a:avLst>
            </a:prstGeom>
            <a:solidFill>
              <a:srgbClr val="71509D"/>
            </a:solidFill>
            <a:ln>
              <a:solidFill>
                <a:srgbClr val="71509D"/>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Second NDIAWG FOA including eight new starts</a:t>
              </a:r>
            </a:p>
            <a:p>
              <a:pPr algn="ctr"/>
              <a:r>
                <a:rPr lang="en-US" sz="1400" dirty="0">
                  <a:solidFill>
                    <a:prstClr val="black"/>
                  </a:solidFill>
                  <a:latin typeface="Times New Roman" charset="0"/>
                  <a:ea typeface="Times New Roman" charset="0"/>
                  <a:cs typeface="Times New Roman" charset="0"/>
                </a:rPr>
                <a:t>(6-10/18)</a:t>
              </a:r>
              <a:endParaRPr lang="en-US" sz="1600" dirty="0">
                <a:solidFill>
                  <a:prstClr val="black"/>
                </a:solidFill>
                <a:latin typeface="Times New Roman" charset="0"/>
                <a:ea typeface="Times New Roman" charset="0"/>
                <a:cs typeface="Times New Roman" charset="0"/>
              </a:endParaRPr>
            </a:p>
          </p:txBody>
        </p:sp>
      </p:grpSp>
      <p:grpSp>
        <p:nvGrpSpPr>
          <p:cNvPr id="134" name="Group 133"/>
          <p:cNvGrpSpPr/>
          <p:nvPr/>
        </p:nvGrpSpPr>
        <p:grpSpPr>
          <a:xfrm>
            <a:off x="446773" y="973924"/>
            <a:ext cx="2001803" cy="3945230"/>
            <a:chOff x="938388" y="973924"/>
            <a:chExt cx="2001803" cy="3945230"/>
          </a:xfrm>
        </p:grpSpPr>
        <p:pic>
          <p:nvPicPr>
            <p:cNvPr id="81" name="image09.jpg" descr="P5280076-1024x460.jpg"/>
            <p:cNvPicPr/>
            <p:nvPr/>
          </p:nvPicPr>
          <p:blipFill>
            <a:blip r:embed="rId3" cstate="hqprint">
              <a:extLst>
                <a:ext uri="{28A0092B-C50C-407E-A947-70E740481C1C}">
                  <a14:useLocalDpi xmlns:a14="http://schemas.microsoft.com/office/drawing/2010/main"/>
                </a:ext>
              </a:extLst>
            </a:blip>
            <a:srcRect/>
            <a:stretch>
              <a:fillRect/>
            </a:stretch>
          </p:blipFill>
          <p:spPr>
            <a:xfrm>
              <a:off x="938388" y="2467474"/>
              <a:ext cx="1650356" cy="664428"/>
            </a:xfrm>
            <a:prstGeom prst="rect">
              <a:avLst/>
            </a:prstGeom>
            <a:ln/>
          </p:spPr>
        </p:pic>
        <p:pic>
          <p:nvPicPr>
            <p:cNvPr id="82" name="image25.png" descr="NDNCA_logo.png"/>
            <p:cNvPicPr/>
            <p:nvPr/>
          </p:nvPicPr>
          <p:blipFill rotWithShape="1">
            <a:blip r:embed="rId4" cstate="hqprint">
              <a:extLst>
                <a:ext uri="{28A0092B-C50C-407E-A947-70E740481C1C}">
                  <a14:useLocalDpi xmlns:a14="http://schemas.microsoft.com/office/drawing/2010/main"/>
                </a:ext>
              </a:extLst>
            </a:blip>
            <a:srcRect/>
            <a:stretch/>
          </p:blipFill>
          <p:spPr>
            <a:xfrm>
              <a:off x="1668490" y="973924"/>
              <a:ext cx="1271701" cy="1429013"/>
            </a:xfrm>
            <a:prstGeom prst="rect">
              <a:avLst/>
            </a:prstGeom>
            <a:ln/>
          </p:spPr>
        </p:pic>
        <p:grpSp>
          <p:nvGrpSpPr>
            <p:cNvPr id="131" name="Group 130"/>
            <p:cNvGrpSpPr/>
            <p:nvPr/>
          </p:nvGrpSpPr>
          <p:grpSpPr>
            <a:xfrm>
              <a:off x="1609464" y="3225762"/>
              <a:ext cx="1212773" cy="1693392"/>
              <a:chOff x="1955603" y="3225762"/>
              <a:chExt cx="1212773" cy="1693392"/>
            </a:xfrm>
          </p:grpSpPr>
          <p:sp>
            <p:nvSpPr>
              <p:cNvPr id="15" name="Oval 14"/>
              <p:cNvSpPr/>
              <p:nvPr/>
            </p:nvSpPr>
            <p:spPr>
              <a:xfrm>
                <a:off x="2133927" y="3231304"/>
                <a:ext cx="135100" cy="135100"/>
              </a:xfrm>
              <a:prstGeom prst="ellipse">
                <a:avLst/>
              </a:prstGeom>
              <a:solidFill>
                <a:srgbClr val="5F4A7B"/>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sp>
            <p:nvSpPr>
              <p:cNvPr id="25" name="Frame 24"/>
              <p:cNvSpPr/>
              <p:nvPr/>
            </p:nvSpPr>
            <p:spPr>
              <a:xfrm>
                <a:off x="1955603" y="3588775"/>
                <a:ext cx="1212773" cy="1330379"/>
              </a:xfrm>
              <a:prstGeom prst="frame">
                <a:avLst>
                  <a:gd name="adj1" fmla="val 6250"/>
                </a:avLst>
              </a:prstGeom>
              <a:solidFill>
                <a:schemeClr val="accent4">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NDNCA Workshop and Whitepaper (5-10/15)</a:t>
                </a:r>
                <a:endParaRPr lang="en-US" sz="1600" dirty="0">
                  <a:solidFill>
                    <a:prstClr val="black"/>
                  </a:solidFill>
                  <a:latin typeface="Times New Roman" charset="0"/>
                  <a:ea typeface="Times New Roman" charset="0"/>
                  <a:cs typeface="Times New Roman" charset="0"/>
                </a:endParaRPr>
              </a:p>
            </p:txBody>
          </p:sp>
          <p:cxnSp>
            <p:nvCxnSpPr>
              <p:cNvPr id="33" name="Straight Connector 32"/>
              <p:cNvCxnSpPr>
                <a:endCxn id="15" idx="4"/>
              </p:cNvCxnSpPr>
              <p:nvPr/>
            </p:nvCxnSpPr>
            <p:spPr>
              <a:xfrm flipV="1">
                <a:off x="2201110" y="3366404"/>
                <a:ext cx="367" cy="145916"/>
              </a:xfrm>
              <a:prstGeom prst="line">
                <a:avLst/>
              </a:prstGeom>
              <a:ln w="28575"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955603" y="3504924"/>
                <a:ext cx="1212773" cy="675"/>
              </a:xfrm>
              <a:prstGeom prst="line">
                <a:avLst/>
              </a:prstGeom>
              <a:ln w="57150" cmpd="sng">
                <a:solidFill>
                  <a:srgbClr val="604A7B"/>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2801717" y="3225762"/>
                <a:ext cx="135100" cy="135100"/>
              </a:xfrm>
              <a:prstGeom prst="ellipse">
                <a:avLst/>
              </a:prstGeom>
              <a:solidFill>
                <a:srgbClr val="5F4A7B"/>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79" name="Straight Connector 78"/>
              <p:cNvCxnSpPr/>
              <p:nvPr/>
            </p:nvCxnSpPr>
            <p:spPr>
              <a:xfrm flipV="1">
                <a:off x="2868900" y="3360862"/>
                <a:ext cx="367" cy="145916"/>
              </a:xfrm>
              <a:prstGeom prst="line">
                <a:avLst/>
              </a:prstGeom>
              <a:ln w="28575"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grpSp>
        <p:nvGrpSpPr>
          <p:cNvPr id="2" name="Group 1"/>
          <p:cNvGrpSpPr/>
          <p:nvPr/>
        </p:nvGrpSpPr>
        <p:grpSpPr>
          <a:xfrm>
            <a:off x="2715892" y="2437302"/>
            <a:ext cx="1915506" cy="3143767"/>
            <a:chOff x="3040355" y="2437302"/>
            <a:chExt cx="1915506" cy="3143767"/>
          </a:xfrm>
        </p:grpSpPr>
        <p:sp>
          <p:nvSpPr>
            <p:cNvPr id="17" name="Oval 16"/>
            <p:cNvSpPr/>
            <p:nvPr/>
          </p:nvSpPr>
          <p:spPr>
            <a:xfrm>
              <a:off x="3040355" y="3237854"/>
              <a:ext cx="135100" cy="135100"/>
            </a:xfrm>
            <a:prstGeom prst="ellipse">
              <a:avLst/>
            </a:prstGeom>
            <a:solidFill>
              <a:srgbClr val="215967"/>
            </a:solidFill>
            <a:ln>
              <a:solidFill>
                <a:srgbClr val="215967"/>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29" name="Straight Connector 28"/>
            <p:cNvCxnSpPr/>
            <p:nvPr/>
          </p:nvCxnSpPr>
          <p:spPr>
            <a:xfrm flipH="1" flipV="1">
              <a:off x="3112191" y="3300524"/>
              <a:ext cx="2719" cy="229298"/>
            </a:xfrm>
            <a:prstGeom prst="line">
              <a:avLst/>
            </a:prstGeom>
            <a:ln w="28575" cmpd="sng">
              <a:solidFill>
                <a:srgbClr val="215967"/>
              </a:solidFill>
            </a:ln>
          </p:spPr>
          <p:style>
            <a:lnRef idx="2">
              <a:schemeClr val="accent1"/>
            </a:lnRef>
            <a:fillRef idx="0">
              <a:schemeClr val="accent1"/>
            </a:fillRef>
            <a:effectRef idx="1">
              <a:schemeClr val="accent1"/>
            </a:effectRef>
            <a:fontRef idx="minor">
              <a:schemeClr val="tx1"/>
            </a:fontRef>
          </p:style>
        </p:cxnSp>
        <p:sp>
          <p:nvSpPr>
            <p:cNvPr id="63" name="Frame 62"/>
            <p:cNvSpPr/>
            <p:nvPr/>
          </p:nvSpPr>
          <p:spPr>
            <a:xfrm>
              <a:off x="3048982" y="3590906"/>
              <a:ext cx="1906879" cy="1990163"/>
            </a:xfrm>
            <a:prstGeom prst="frame">
              <a:avLst>
                <a:gd name="adj1" fmla="val 6250"/>
              </a:avLst>
            </a:prstGeom>
            <a:solidFill>
              <a:srgbClr val="215967"/>
            </a:solidFill>
            <a:ln>
              <a:solidFill>
                <a:srgbClr val="215967"/>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Nuclear Data Working Group </a:t>
              </a:r>
            </a:p>
            <a:p>
              <a:pPr algn="ctr"/>
              <a:r>
                <a:rPr lang="en-US" sz="1400" dirty="0">
                  <a:solidFill>
                    <a:prstClr val="black"/>
                  </a:solidFill>
                  <a:latin typeface="Times New Roman" charset="0"/>
                  <a:ea typeface="Times New Roman" charset="0"/>
                  <a:cs typeface="Times New Roman" charset="0"/>
                </a:rPr>
                <a:t>DOE-NP, DOE-NE, NNSA (Several), DTRA, DNDO, Isotope Program </a:t>
              </a:r>
            </a:p>
            <a:p>
              <a:pPr algn="ctr"/>
              <a:r>
                <a:rPr lang="en-US" sz="1400" dirty="0">
                  <a:solidFill>
                    <a:prstClr val="black"/>
                  </a:solidFill>
                  <a:latin typeface="Times New Roman" charset="0"/>
                  <a:ea typeface="Times New Roman" charset="0"/>
                  <a:cs typeface="Times New Roman" charset="0"/>
                </a:rPr>
                <a:t>(C. Romano)</a:t>
              </a:r>
            </a:p>
            <a:p>
              <a:pPr algn="ctr"/>
              <a:r>
                <a:rPr lang="en-US" sz="1400" dirty="0">
                  <a:solidFill>
                    <a:prstClr val="black"/>
                  </a:solidFill>
                  <a:latin typeface="Times New Roman" charset="0"/>
                  <a:ea typeface="Times New Roman" charset="0"/>
                  <a:cs typeface="Times New Roman" charset="0"/>
                </a:rPr>
                <a:t>(11/15-now)</a:t>
              </a:r>
              <a:endParaRPr lang="en-US" sz="1200" dirty="0">
                <a:solidFill>
                  <a:prstClr val="black"/>
                </a:solidFill>
                <a:latin typeface="Times New Roman" charset="0"/>
                <a:ea typeface="Times New Roman" charset="0"/>
                <a:cs typeface="Times New Roman" charset="0"/>
              </a:endParaRPr>
            </a:p>
          </p:txBody>
        </p:sp>
        <p:grpSp>
          <p:nvGrpSpPr>
            <p:cNvPr id="93" name="Group 92"/>
            <p:cNvGrpSpPr>
              <a:grpSpLocks noChangeAspect="1"/>
            </p:cNvGrpSpPr>
            <p:nvPr/>
          </p:nvGrpSpPr>
          <p:grpSpPr>
            <a:xfrm>
              <a:off x="3641383" y="2437302"/>
              <a:ext cx="854928" cy="806815"/>
              <a:chOff x="768659" y="609599"/>
              <a:chExt cx="5791664" cy="5465727"/>
            </a:xfrm>
          </p:grpSpPr>
          <p:grpSp>
            <p:nvGrpSpPr>
              <p:cNvPr id="94" name="Group 93"/>
              <p:cNvGrpSpPr>
                <a:grpSpLocks noChangeAspect="1"/>
              </p:cNvGrpSpPr>
              <p:nvPr/>
            </p:nvGrpSpPr>
            <p:grpSpPr>
              <a:xfrm>
                <a:off x="768659" y="609599"/>
                <a:ext cx="5791664" cy="5465727"/>
                <a:chOff x="768659" y="609599"/>
                <a:chExt cx="5791664" cy="5465727"/>
              </a:xfrm>
            </p:grpSpPr>
            <p:pic>
              <p:nvPicPr>
                <p:cNvPr id="9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8659" y="609599"/>
                  <a:ext cx="5791664" cy="546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Oval 96"/>
                <p:cNvSpPr/>
                <p:nvPr/>
              </p:nvSpPr>
              <p:spPr>
                <a:xfrm>
                  <a:off x="2862702" y="2539005"/>
                  <a:ext cx="1603578" cy="16069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charset="0"/>
                    <a:ea typeface="Times New Roman" charset="0"/>
                    <a:cs typeface="Times New Roman" charset="0"/>
                  </a:endParaRPr>
                </a:p>
              </p:txBody>
            </p:sp>
          </p:grpSp>
          <p:pic>
            <p:nvPicPr>
              <p:cNvPr id="95" name="Picture 4"/>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761997" y="2872888"/>
                <a:ext cx="18049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0" name="Straight Connector 79"/>
            <p:cNvCxnSpPr/>
            <p:nvPr/>
          </p:nvCxnSpPr>
          <p:spPr>
            <a:xfrm>
              <a:off x="3040355" y="3521509"/>
              <a:ext cx="1915506" cy="917"/>
            </a:xfrm>
            <a:prstGeom prst="line">
              <a:avLst/>
            </a:prstGeom>
            <a:ln w="57150" cmpd="sng">
              <a:solidFill>
                <a:srgbClr val="215967"/>
              </a:solidFill>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6558533" y="3231304"/>
            <a:ext cx="1478462" cy="2204892"/>
            <a:chOff x="6585286" y="3232552"/>
            <a:chExt cx="1478462" cy="2204892"/>
          </a:xfrm>
          <a:solidFill>
            <a:srgbClr val="C00000"/>
          </a:solidFill>
        </p:grpSpPr>
        <p:sp>
          <p:nvSpPr>
            <p:cNvPr id="86" name="Oval 85"/>
            <p:cNvSpPr/>
            <p:nvPr/>
          </p:nvSpPr>
          <p:spPr>
            <a:xfrm flipV="1">
              <a:off x="7203015" y="3232552"/>
              <a:ext cx="135100" cy="135100"/>
            </a:xfrm>
            <a:prstGeom prst="ellipse">
              <a:avLst/>
            </a:prstGeom>
            <a:grp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87" name="Straight Connector 86"/>
            <p:cNvCxnSpPr/>
            <p:nvPr/>
          </p:nvCxnSpPr>
          <p:spPr>
            <a:xfrm>
              <a:off x="7270565" y="3367652"/>
              <a:ext cx="0" cy="553865"/>
            </a:xfrm>
            <a:prstGeom prst="line">
              <a:avLst/>
            </a:prstGeom>
            <a:grpFill/>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585286" y="3914294"/>
              <a:ext cx="1478462" cy="7223"/>
            </a:xfrm>
            <a:prstGeom prst="line">
              <a:avLst/>
            </a:prstGeom>
            <a:grpFill/>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1" name="Frame 90"/>
            <p:cNvSpPr/>
            <p:nvPr/>
          </p:nvSpPr>
          <p:spPr>
            <a:xfrm>
              <a:off x="6585286" y="4003224"/>
              <a:ext cx="1478462" cy="1434220"/>
            </a:xfrm>
            <a:prstGeom prst="frame">
              <a:avLst>
                <a:gd name="adj1" fmla="val 6250"/>
              </a:avLst>
            </a:prstGeom>
            <a:grp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i="1" u="sng" dirty="0">
                  <a:solidFill>
                    <a:prstClr val="black"/>
                  </a:solidFill>
                  <a:latin typeface="Times New Roman" charset="0"/>
                  <a:ea typeface="Times New Roman" charset="0"/>
                  <a:cs typeface="Times New Roman" charset="0"/>
                </a:rPr>
                <a:t>NDREW</a:t>
              </a:r>
            </a:p>
            <a:p>
              <a:pPr algn="ctr"/>
              <a:r>
                <a:rPr lang="en-US" sz="1400" b="1" i="1" dirty="0">
                  <a:solidFill>
                    <a:prstClr val="black"/>
                  </a:solidFill>
                  <a:latin typeface="Times New Roman" charset="0"/>
                  <a:ea typeface="Times New Roman" charset="0"/>
                  <a:cs typeface="Times New Roman" charset="0"/>
                </a:rPr>
                <a:t>Nuclear Data Roadmapping Enhancement Workshop</a:t>
              </a:r>
            </a:p>
            <a:p>
              <a:pPr algn="ctr"/>
              <a:r>
                <a:rPr lang="en-US" sz="1400" dirty="0">
                  <a:solidFill>
                    <a:prstClr val="black"/>
                  </a:solidFill>
                  <a:latin typeface="Times New Roman" charset="0"/>
                  <a:ea typeface="Times New Roman" charset="0"/>
                  <a:cs typeface="Times New Roman" charset="0"/>
                </a:rPr>
                <a:t>(1/18)</a:t>
              </a:r>
              <a:endParaRPr lang="en-US" sz="1600" dirty="0">
                <a:solidFill>
                  <a:prstClr val="black"/>
                </a:solidFill>
                <a:latin typeface="Times New Roman" charset="0"/>
                <a:ea typeface="Times New Roman" charset="0"/>
                <a:cs typeface="Times New Roman" charset="0"/>
              </a:endParaRPr>
            </a:p>
          </p:txBody>
        </p:sp>
      </p:grpSp>
      <p:grpSp>
        <p:nvGrpSpPr>
          <p:cNvPr id="118" name="Group 117"/>
          <p:cNvGrpSpPr/>
          <p:nvPr/>
        </p:nvGrpSpPr>
        <p:grpSpPr>
          <a:xfrm>
            <a:off x="2622185" y="1014929"/>
            <a:ext cx="1546171" cy="2342099"/>
            <a:chOff x="5357775" y="908622"/>
            <a:chExt cx="1546171" cy="2342099"/>
          </a:xfrm>
        </p:grpSpPr>
        <p:sp>
          <p:nvSpPr>
            <p:cNvPr id="119" name="Frame 118"/>
            <p:cNvSpPr/>
            <p:nvPr/>
          </p:nvSpPr>
          <p:spPr>
            <a:xfrm>
              <a:off x="5358873" y="908622"/>
              <a:ext cx="1545073" cy="1264409"/>
            </a:xfrm>
            <a:prstGeom prst="frame">
              <a:avLst>
                <a:gd name="adj1" fmla="val 6250"/>
              </a:avLst>
            </a:prstGeom>
            <a:solidFill>
              <a:schemeClr val="accent5">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NSSC renewed with new </a:t>
              </a:r>
              <a:r>
                <a:rPr lang="en-US" sz="1400" i="1" dirty="0">
                  <a:solidFill>
                    <a:prstClr val="black"/>
                  </a:solidFill>
                  <a:latin typeface="Times New Roman" charset="0"/>
                  <a:ea typeface="Times New Roman" charset="0"/>
                  <a:cs typeface="Times New Roman" charset="0"/>
                </a:rPr>
                <a:t>Nuclear Data Crosscutting Area </a:t>
              </a:r>
              <a:r>
                <a:rPr lang="en-US" sz="1400" dirty="0">
                  <a:solidFill>
                    <a:prstClr val="black"/>
                  </a:solidFill>
                  <a:latin typeface="Times New Roman" charset="0"/>
                  <a:ea typeface="Times New Roman" charset="0"/>
                  <a:cs typeface="Times New Roman" charset="0"/>
                </a:rPr>
                <a:t>(10/16)</a:t>
              </a:r>
              <a:endParaRPr lang="en-US" sz="1600" dirty="0">
                <a:solidFill>
                  <a:prstClr val="black"/>
                </a:solidFill>
                <a:latin typeface="Times New Roman" charset="0"/>
                <a:ea typeface="Times New Roman" charset="0"/>
                <a:cs typeface="Times New Roman" charset="0"/>
              </a:endParaRPr>
            </a:p>
          </p:txBody>
        </p:sp>
        <p:grpSp>
          <p:nvGrpSpPr>
            <p:cNvPr id="120" name="Group 119"/>
            <p:cNvGrpSpPr/>
            <p:nvPr/>
          </p:nvGrpSpPr>
          <p:grpSpPr>
            <a:xfrm>
              <a:off x="5837554" y="2222297"/>
              <a:ext cx="135100" cy="1028424"/>
              <a:chOff x="5867959" y="2222297"/>
              <a:chExt cx="135100" cy="1028424"/>
            </a:xfrm>
          </p:grpSpPr>
          <p:cxnSp>
            <p:nvCxnSpPr>
              <p:cNvPr id="123" name="Straight Connector 122"/>
              <p:cNvCxnSpPr/>
              <p:nvPr/>
            </p:nvCxnSpPr>
            <p:spPr>
              <a:xfrm flipV="1">
                <a:off x="5937246" y="2222297"/>
                <a:ext cx="2905" cy="991799"/>
              </a:xfrm>
              <a:prstGeom prst="line">
                <a:avLst/>
              </a:prstGeom>
              <a:ln w="28575" cmpd="sng">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a:off x="5867959" y="3115621"/>
                <a:ext cx="135100" cy="135100"/>
              </a:xfrm>
              <a:prstGeom prst="ellipse">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grpSp>
        <p:cxnSp>
          <p:nvCxnSpPr>
            <p:cNvPr id="121" name="Straight Connector 120"/>
            <p:cNvCxnSpPr/>
            <p:nvPr/>
          </p:nvCxnSpPr>
          <p:spPr>
            <a:xfrm>
              <a:off x="5357775" y="2222297"/>
              <a:ext cx="1546171" cy="2230"/>
            </a:xfrm>
            <a:prstGeom prst="line">
              <a:avLst/>
            </a:prstGeom>
            <a:ln w="5715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5175876" y="3248806"/>
            <a:ext cx="1212773" cy="1687850"/>
            <a:chOff x="5362691" y="3248806"/>
            <a:chExt cx="1212773" cy="1687850"/>
          </a:xfrm>
        </p:grpSpPr>
        <p:sp>
          <p:nvSpPr>
            <p:cNvPr id="66" name="Oval 65"/>
            <p:cNvSpPr/>
            <p:nvPr/>
          </p:nvSpPr>
          <p:spPr>
            <a:xfrm>
              <a:off x="5541015" y="3248806"/>
              <a:ext cx="135100" cy="135100"/>
            </a:xfrm>
            <a:prstGeom prst="ellipse">
              <a:avLst/>
            </a:prstGeom>
            <a:solidFill>
              <a:srgbClr val="5F4A7B"/>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sp>
          <p:nvSpPr>
            <p:cNvPr id="67" name="Frame 66"/>
            <p:cNvSpPr/>
            <p:nvPr/>
          </p:nvSpPr>
          <p:spPr>
            <a:xfrm>
              <a:off x="5362691" y="3606277"/>
              <a:ext cx="1212773" cy="1330379"/>
            </a:xfrm>
            <a:prstGeom prst="frame">
              <a:avLst>
                <a:gd name="adj1" fmla="val 6250"/>
              </a:avLst>
            </a:prstGeom>
            <a:solidFill>
              <a:schemeClr val="accent4">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NDNCBS Workshop and Whitepaper (8/18)</a:t>
              </a:r>
              <a:endParaRPr lang="en-US" sz="1600" dirty="0">
                <a:solidFill>
                  <a:prstClr val="black"/>
                </a:solidFill>
                <a:latin typeface="Times New Roman" charset="0"/>
                <a:ea typeface="Times New Roman" charset="0"/>
                <a:cs typeface="Times New Roman" charset="0"/>
              </a:endParaRPr>
            </a:p>
          </p:txBody>
        </p:sp>
        <p:cxnSp>
          <p:nvCxnSpPr>
            <p:cNvPr id="68" name="Straight Connector 67"/>
            <p:cNvCxnSpPr/>
            <p:nvPr/>
          </p:nvCxnSpPr>
          <p:spPr>
            <a:xfrm flipV="1">
              <a:off x="5608198" y="3383906"/>
              <a:ext cx="367" cy="145916"/>
            </a:xfrm>
            <a:prstGeom prst="line">
              <a:avLst/>
            </a:prstGeom>
            <a:ln w="28575"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362691" y="3522426"/>
              <a:ext cx="1212773" cy="675"/>
            </a:xfrm>
            <a:prstGeom prst="line">
              <a:avLst/>
            </a:prstGeom>
            <a:ln w="57150" cmpd="sng">
              <a:solidFill>
                <a:srgbClr val="604A7B"/>
              </a:solidFill>
            </a:ln>
          </p:spPr>
          <p:style>
            <a:lnRef idx="2">
              <a:schemeClr val="accent1"/>
            </a:lnRef>
            <a:fillRef idx="0">
              <a:schemeClr val="accent1"/>
            </a:fillRef>
            <a:effectRef idx="1">
              <a:schemeClr val="accent1"/>
            </a:effectRef>
            <a:fontRef idx="minor">
              <a:schemeClr val="tx1"/>
            </a:fontRef>
          </p:style>
        </p:cxnSp>
      </p:grpSp>
      <p:sp>
        <p:nvSpPr>
          <p:cNvPr id="77" name="Title 1"/>
          <p:cNvSpPr>
            <a:spLocks noGrp="1"/>
          </p:cNvSpPr>
          <p:nvPr>
            <p:ph type="title"/>
          </p:nvPr>
        </p:nvSpPr>
        <p:spPr>
          <a:xfrm>
            <a:off x="5" y="2"/>
            <a:ext cx="9143999" cy="809750"/>
          </a:xfrm>
          <a:solidFill>
            <a:srgbClr val="184581"/>
          </a:solidFill>
        </p:spPr>
        <p:txBody>
          <a:bodyPr>
            <a:noAutofit/>
          </a:bodyPr>
          <a:lstStyle/>
          <a:p>
            <a:pPr algn="ctr"/>
            <a:r>
              <a:rPr lang="en-US" sz="2800" b="0" dirty="0">
                <a:latin typeface="Times New Roman" charset="0"/>
                <a:ea typeface="Times New Roman" charset="0"/>
                <a:cs typeface="Times New Roman" charset="0"/>
              </a:rPr>
              <a:t>How we got here – Last year’s WANDA timeline</a:t>
            </a:r>
          </a:p>
        </p:txBody>
      </p:sp>
      <p:grpSp>
        <p:nvGrpSpPr>
          <p:cNvPr id="6" name="Group 5"/>
          <p:cNvGrpSpPr/>
          <p:nvPr/>
        </p:nvGrpSpPr>
        <p:grpSpPr>
          <a:xfrm>
            <a:off x="8167964" y="3210350"/>
            <a:ext cx="420954" cy="2266909"/>
            <a:chOff x="8625174" y="3210350"/>
            <a:chExt cx="420954" cy="2266909"/>
          </a:xfrm>
        </p:grpSpPr>
        <p:sp>
          <p:nvSpPr>
            <p:cNvPr id="11" name="Oval 10"/>
            <p:cNvSpPr/>
            <p:nvPr/>
          </p:nvSpPr>
          <p:spPr>
            <a:xfrm>
              <a:off x="8777854" y="3224583"/>
              <a:ext cx="135100" cy="135100"/>
            </a:xfrm>
            <a:prstGeom prst="ellipse">
              <a:avLst/>
            </a:prstGeom>
            <a:solidFill>
              <a:srgbClr val="984807"/>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sp>
          <p:nvSpPr>
            <p:cNvPr id="20" name="Oval 19"/>
            <p:cNvSpPr/>
            <p:nvPr/>
          </p:nvSpPr>
          <p:spPr>
            <a:xfrm>
              <a:off x="8776612" y="3210350"/>
              <a:ext cx="135100" cy="135100"/>
            </a:xfrm>
            <a:prstGeom prst="ellipse">
              <a:avLst/>
            </a:prstGeom>
            <a:solidFill>
              <a:srgbClr val="215967"/>
            </a:solidFill>
            <a:ln>
              <a:solidFill>
                <a:srgbClr val="215967"/>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sp>
          <p:nvSpPr>
            <p:cNvPr id="71" name="Frame 70"/>
            <p:cNvSpPr/>
            <p:nvPr/>
          </p:nvSpPr>
          <p:spPr>
            <a:xfrm>
              <a:off x="8625174" y="3762097"/>
              <a:ext cx="420954" cy="1715162"/>
            </a:xfrm>
            <a:prstGeom prst="frame">
              <a:avLst>
                <a:gd name="adj1" fmla="val 6250"/>
              </a:avLst>
            </a:prstGeom>
            <a:solidFill>
              <a:srgbClr val="255866"/>
            </a:solidFill>
            <a:ln w="34925">
              <a:solidFill>
                <a:srgbClr val="27617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i="1" dirty="0">
                  <a:solidFill>
                    <a:prstClr val="black"/>
                  </a:solidFill>
                  <a:latin typeface="Times New Roman" charset="0"/>
                  <a:ea typeface="Times New Roman" charset="0"/>
                  <a:cs typeface="Times New Roman" charset="0"/>
                </a:rPr>
                <a:t>WANDA</a:t>
              </a:r>
              <a:endParaRPr lang="en-US" sz="2400" dirty="0">
                <a:solidFill>
                  <a:prstClr val="black"/>
                </a:solidFill>
                <a:latin typeface="Times New Roman" charset="0"/>
                <a:ea typeface="Times New Roman" charset="0"/>
                <a:cs typeface="Times New Roman" charset="0"/>
              </a:endParaRPr>
            </a:p>
          </p:txBody>
        </p:sp>
        <p:cxnSp>
          <p:nvCxnSpPr>
            <p:cNvPr id="75" name="Straight Connector 74"/>
            <p:cNvCxnSpPr/>
            <p:nvPr/>
          </p:nvCxnSpPr>
          <p:spPr>
            <a:xfrm>
              <a:off x="8835651" y="3353007"/>
              <a:ext cx="0" cy="409090"/>
            </a:xfrm>
            <a:prstGeom prst="line">
              <a:avLst/>
            </a:prstGeom>
            <a:solidFill>
              <a:srgbClr val="C00000"/>
            </a:solidFill>
            <a:ln w="28575" cmpd="sng">
              <a:solidFill>
                <a:srgbClr val="245C6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07722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dissolv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dissolve">
                                      <p:cBhvr>
                                        <p:cTn id="12" dur="500"/>
                                        <p:tgtEl>
                                          <p:spTgt spid="1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dissolv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dissolv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dissolv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dissolve">
                                      <p:cBhvr>
                                        <p:cTn id="42" dur="500"/>
                                        <p:tgtEl>
                                          <p:spTgt spid="1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p:cNvCxnSpPr/>
          <p:nvPr/>
        </p:nvCxnSpPr>
        <p:spPr>
          <a:xfrm>
            <a:off x="327014" y="3292133"/>
            <a:ext cx="8508637" cy="0"/>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8072" y="3625136"/>
            <a:ext cx="706621" cy="646331"/>
          </a:xfrm>
          <a:prstGeom prst="rect">
            <a:avLst/>
          </a:prstGeom>
          <a:gradFill>
            <a:gsLst>
              <a:gs pos="0">
                <a:schemeClr val="accent2">
                  <a:lumMod val="75000"/>
                </a:schemeClr>
              </a:gs>
              <a:gs pos="100000">
                <a:schemeClr val="accent2">
                  <a:lumMod val="75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200" dirty="0">
                <a:solidFill>
                  <a:prstClr val="white"/>
                </a:solidFill>
                <a:latin typeface="Times New Roman" charset="0"/>
                <a:ea typeface="Times New Roman" charset="0"/>
                <a:cs typeface="Times New Roman" charset="0"/>
              </a:rPr>
              <a:t>USNDP Review (7/14)</a:t>
            </a:r>
          </a:p>
        </p:txBody>
      </p:sp>
      <p:sp>
        <p:nvSpPr>
          <p:cNvPr id="9" name="Oval 8"/>
          <p:cNvSpPr/>
          <p:nvPr/>
        </p:nvSpPr>
        <p:spPr>
          <a:xfrm>
            <a:off x="200792" y="3224583"/>
            <a:ext cx="135100" cy="135100"/>
          </a:xfrm>
          <a:prstGeom prst="ellipse">
            <a:avLst/>
          </a:prstGeom>
          <a:solidFill>
            <a:srgbClr val="95373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22" name="Straight Connector 21"/>
          <p:cNvCxnSpPr>
            <a:endCxn id="9" idx="4"/>
          </p:cNvCxnSpPr>
          <p:nvPr/>
        </p:nvCxnSpPr>
        <p:spPr>
          <a:xfrm flipV="1">
            <a:off x="267630" y="3359683"/>
            <a:ext cx="712" cy="290483"/>
          </a:xfrm>
          <a:prstGeom prst="line">
            <a:avLst/>
          </a:prstGeom>
          <a:ln w="28575"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5016354" y="1052886"/>
            <a:ext cx="1700830" cy="2308592"/>
            <a:chOff x="6524959" y="1039369"/>
            <a:chExt cx="1700830" cy="2308592"/>
          </a:xfrm>
        </p:grpSpPr>
        <p:sp>
          <p:nvSpPr>
            <p:cNvPr id="21" name="Oval 20"/>
            <p:cNvSpPr/>
            <p:nvPr/>
          </p:nvSpPr>
          <p:spPr>
            <a:xfrm>
              <a:off x="7164295" y="3212861"/>
              <a:ext cx="135100" cy="135100"/>
            </a:xfrm>
            <a:prstGeom prst="ellipse">
              <a:avLst/>
            </a:prstGeom>
            <a:solidFill>
              <a:srgbClr val="215968"/>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30" name="Straight Connector 29"/>
            <p:cNvCxnSpPr>
              <a:stCxn id="21" idx="0"/>
            </p:cNvCxnSpPr>
            <p:nvPr/>
          </p:nvCxnSpPr>
          <p:spPr>
            <a:xfrm flipH="1" flipV="1">
              <a:off x="7229776" y="2788011"/>
              <a:ext cx="2069" cy="424850"/>
            </a:xfrm>
            <a:prstGeom prst="line">
              <a:avLst/>
            </a:prstGeom>
            <a:ln w="28575" cmpd="sng">
              <a:solidFill>
                <a:srgbClr val="215968"/>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524959" y="2802837"/>
              <a:ext cx="1700830" cy="20284"/>
            </a:xfrm>
            <a:prstGeom prst="line">
              <a:avLst/>
            </a:prstGeom>
            <a:ln w="5715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
          <p:nvSpPr>
            <p:cNvPr id="72" name="Frame 71"/>
            <p:cNvSpPr/>
            <p:nvPr/>
          </p:nvSpPr>
          <p:spPr>
            <a:xfrm>
              <a:off x="6524959" y="1039369"/>
              <a:ext cx="1700830" cy="1711900"/>
            </a:xfrm>
            <a:prstGeom prst="frame">
              <a:avLst>
                <a:gd name="adj1" fmla="val 6250"/>
              </a:avLst>
            </a:prstGeom>
            <a:solidFill>
              <a:schemeClr val="accent5">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First Nuclear Data Interagency Working Group (NDIAWG) FOA, including three new starts</a:t>
              </a:r>
            </a:p>
            <a:p>
              <a:pPr algn="ctr"/>
              <a:r>
                <a:rPr lang="en-US" sz="1400" dirty="0">
                  <a:solidFill>
                    <a:prstClr val="black"/>
                  </a:solidFill>
                  <a:latin typeface="Times New Roman" charset="0"/>
                  <a:ea typeface="Times New Roman" charset="0"/>
                  <a:cs typeface="Times New Roman" charset="0"/>
                </a:rPr>
                <a:t>(7-12/17)</a:t>
              </a:r>
            </a:p>
          </p:txBody>
        </p:sp>
      </p:grpSp>
      <p:grpSp>
        <p:nvGrpSpPr>
          <p:cNvPr id="43" name="Group 42"/>
          <p:cNvGrpSpPr/>
          <p:nvPr/>
        </p:nvGrpSpPr>
        <p:grpSpPr>
          <a:xfrm>
            <a:off x="3848741" y="1029871"/>
            <a:ext cx="1086519" cy="2323136"/>
            <a:chOff x="5358873" y="1026058"/>
            <a:chExt cx="1086519" cy="2323136"/>
          </a:xfrm>
        </p:grpSpPr>
        <p:sp>
          <p:nvSpPr>
            <p:cNvPr id="28" name="Frame 27"/>
            <p:cNvSpPr/>
            <p:nvPr/>
          </p:nvSpPr>
          <p:spPr>
            <a:xfrm>
              <a:off x="5358873" y="1026058"/>
              <a:ext cx="1086519" cy="1740234"/>
            </a:xfrm>
            <a:prstGeom prst="frame">
              <a:avLst>
                <a:gd name="adj1" fmla="val 6250"/>
              </a:avLst>
            </a:prstGeom>
            <a:solidFill>
              <a:schemeClr val="accent5">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Nuclear </a:t>
              </a:r>
            </a:p>
            <a:p>
              <a:pPr algn="ctr"/>
              <a:r>
                <a:rPr lang="en-US" sz="1400" dirty="0">
                  <a:solidFill>
                    <a:prstClr val="black"/>
                  </a:solidFill>
                  <a:latin typeface="Times New Roman" charset="0"/>
                  <a:ea typeface="Times New Roman" charset="0"/>
                  <a:cs typeface="Times New Roman" charset="0"/>
                </a:rPr>
                <a:t>Data Exchange Program</a:t>
              </a:r>
            </a:p>
            <a:p>
              <a:pPr algn="ctr"/>
              <a:r>
                <a:rPr lang="en-US" sz="1400" dirty="0">
                  <a:solidFill>
                    <a:prstClr val="black"/>
                  </a:solidFill>
                  <a:latin typeface="Times New Roman" charset="0"/>
                  <a:ea typeface="Times New Roman" charset="0"/>
                  <a:cs typeface="Times New Roman" charset="0"/>
                </a:rPr>
                <a:t>Managers Meeting (4/16)</a:t>
              </a:r>
              <a:endParaRPr lang="en-US" sz="1600" dirty="0">
                <a:solidFill>
                  <a:prstClr val="black"/>
                </a:solidFill>
                <a:latin typeface="Times New Roman" charset="0"/>
                <a:ea typeface="Times New Roman" charset="0"/>
                <a:cs typeface="Times New Roman" charset="0"/>
              </a:endParaRPr>
            </a:p>
          </p:txBody>
        </p:sp>
        <p:grpSp>
          <p:nvGrpSpPr>
            <p:cNvPr id="14" name="Group 13"/>
            <p:cNvGrpSpPr/>
            <p:nvPr/>
          </p:nvGrpSpPr>
          <p:grpSpPr>
            <a:xfrm>
              <a:off x="5837554" y="2797715"/>
              <a:ext cx="135100" cy="551479"/>
              <a:chOff x="5867959" y="2797715"/>
              <a:chExt cx="135100" cy="551479"/>
            </a:xfrm>
          </p:grpSpPr>
          <p:sp>
            <p:nvSpPr>
              <p:cNvPr id="16" name="Oval 15"/>
              <p:cNvSpPr/>
              <p:nvPr/>
            </p:nvSpPr>
            <p:spPr>
              <a:xfrm>
                <a:off x="5867959" y="3214094"/>
                <a:ext cx="135100" cy="135100"/>
              </a:xfrm>
              <a:prstGeom prst="ellipse">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69" name="Straight Connector 68"/>
              <p:cNvCxnSpPr/>
              <p:nvPr/>
            </p:nvCxnSpPr>
            <p:spPr>
              <a:xfrm flipV="1">
                <a:off x="5937245" y="2797715"/>
                <a:ext cx="750" cy="416380"/>
              </a:xfrm>
              <a:prstGeom prst="line">
                <a:avLst/>
              </a:prstGeom>
              <a:ln w="28575" cmpd="sng">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nvCxnSpPr>
          <p:spPr>
            <a:xfrm>
              <a:off x="5364817" y="2812538"/>
              <a:ext cx="1080575" cy="10578"/>
            </a:xfrm>
            <a:prstGeom prst="line">
              <a:avLst/>
            </a:prstGeom>
            <a:ln w="5715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grpSp>
      <p:sp>
        <p:nvSpPr>
          <p:cNvPr id="101" name="TextBox 100"/>
          <p:cNvSpPr txBox="1"/>
          <p:nvPr/>
        </p:nvSpPr>
        <p:spPr>
          <a:xfrm>
            <a:off x="335892" y="5750333"/>
            <a:ext cx="8563498" cy="523220"/>
          </a:xfrm>
          <a:prstGeom prst="rect">
            <a:avLst/>
          </a:prstGeom>
          <a:solidFill>
            <a:srgbClr val="FFFF00"/>
          </a:solidFill>
          <a:ln>
            <a:solidFill>
              <a:schemeClr val="tx1"/>
            </a:solidFill>
          </a:ln>
        </p:spPr>
        <p:txBody>
          <a:bodyPr wrap="square" rtlCol="0">
            <a:spAutoFit/>
          </a:bodyPr>
          <a:lstStyle/>
          <a:p>
            <a:pPr algn="ctr"/>
            <a:r>
              <a:rPr lang="en-US" sz="2800" i="1" dirty="0">
                <a:latin typeface="Times New Roman" charset="0"/>
                <a:ea typeface="Times New Roman" charset="0"/>
                <a:cs typeface="Times New Roman" charset="0"/>
              </a:rPr>
              <a:t>A coordinated national nuclear data plan is emerging</a:t>
            </a:r>
          </a:p>
        </p:txBody>
      </p:sp>
      <p:pic>
        <p:nvPicPr>
          <p:cNvPr id="81" name="image09.jpg" descr="P5280076-1024x460.jpg"/>
          <p:cNvPicPr/>
          <p:nvPr/>
        </p:nvPicPr>
        <p:blipFill>
          <a:blip r:embed="rId3" cstate="hqprint">
            <a:extLst>
              <a:ext uri="{28A0092B-C50C-407E-A947-70E740481C1C}">
                <a14:useLocalDpi xmlns:a14="http://schemas.microsoft.com/office/drawing/2010/main"/>
              </a:ext>
            </a:extLst>
          </a:blip>
          <a:srcRect/>
          <a:stretch>
            <a:fillRect/>
          </a:stretch>
        </p:blipFill>
        <p:spPr>
          <a:xfrm>
            <a:off x="275318" y="2467474"/>
            <a:ext cx="1650356" cy="664428"/>
          </a:xfrm>
          <a:prstGeom prst="rect">
            <a:avLst/>
          </a:prstGeom>
          <a:ln/>
        </p:spPr>
      </p:pic>
      <p:grpSp>
        <p:nvGrpSpPr>
          <p:cNvPr id="131" name="Group 130"/>
          <p:cNvGrpSpPr/>
          <p:nvPr/>
        </p:nvGrpSpPr>
        <p:grpSpPr>
          <a:xfrm>
            <a:off x="932110" y="3225762"/>
            <a:ext cx="1212773" cy="1693392"/>
            <a:chOff x="1955603" y="3225762"/>
            <a:chExt cx="1212773" cy="1693392"/>
          </a:xfrm>
        </p:grpSpPr>
        <p:sp>
          <p:nvSpPr>
            <p:cNvPr id="15" name="Oval 14"/>
            <p:cNvSpPr/>
            <p:nvPr/>
          </p:nvSpPr>
          <p:spPr>
            <a:xfrm>
              <a:off x="2133927" y="3231304"/>
              <a:ext cx="135100" cy="135100"/>
            </a:xfrm>
            <a:prstGeom prst="ellipse">
              <a:avLst/>
            </a:prstGeom>
            <a:solidFill>
              <a:srgbClr val="5F4A7B"/>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sp>
          <p:nvSpPr>
            <p:cNvPr id="25" name="Frame 24"/>
            <p:cNvSpPr/>
            <p:nvPr/>
          </p:nvSpPr>
          <p:spPr>
            <a:xfrm>
              <a:off x="1955603" y="3588775"/>
              <a:ext cx="1212773" cy="1330379"/>
            </a:xfrm>
            <a:prstGeom prst="frame">
              <a:avLst>
                <a:gd name="adj1" fmla="val 6250"/>
              </a:avLst>
            </a:prstGeom>
            <a:solidFill>
              <a:schemeClr val="accent4">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NDNCA Workshop and Whitepaper (5-10/15)</a:t>
              </a:r>
              <a:endParaRPr lang="en-US" sz="1600" dirty="0">
                <a:solidFill>
                  <a:prstClr val="black"/>
                </a:solidFill>
                <a:latin typeface="Times New Roman" charset="0"/>
                <a:ea typeface="Times New Roman" charset="0"/>
                <a:cs typeface="Times New Roman" charset="0"/>
              </a:endParaRPr>
            </a:p>
          </p:txBody>
        </p:sp>
        <p:cxnSp>
          <p:nvCxnSpPr>
            <p:cNvPr id="33" name="Straight Connector 32"/>
            <p:cNvCxnSpPr>
              <a:endCxn id="15" idx="4"/>
            </p:cNvCxnSpPr>
            <p:nvPr/>
          </p:nvCxnSpPr>
          <p:spPr>
            <a:xfrm flipV="1">
              <a:off x="2201110" y="3366404"/>
              <a:ext cx="367" cy="145916"/>
            </a:xfrm>
            <a:prstGeom prst="line">
              <a:avLst/>
            </a:prstGeom>
            <a:ln w="28575"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955603" y="3504924"/>
              <a:ext cx="1212773" cy="675"/>
            </a:xfrm>
            <a:prstGeom prst="line">
              <a:avLst/>
            </a:prstGeom>
            <a:ln w="57150" cmpd="sng">
              <a:solidFill>
                <a:srgbClr val="604A7B"/>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2801717" y="3225762"/>
              <a:ext cx="135100" cy="135100"/>
            </a:xfrm>
            <a:prstGeom prst="ellipse">
              <a:avLst/>
            </a:prstGeom>
            <a:solidFill>
              <a:srgbClr val="5F4A7B"/>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79" name="Straight Connector 78"/>
            <p:cNvCxnSpPr/>
            <p:nvPr/>
          </p:nvCxnSpPr>
          <p:spPr>
            <a:xfrm flipV="1">
              <a:off x="2868900" y="3360862"/>
              <a:ext cx="367" cy="145916"/>
            </a:xfrm>
            <a:prstGeom prst="line">
              <a:avLst/>
            </a:prstGeom>
            <a:ln w="28575"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2272970" y="2437302"/>
            <a:ext cx="1915506" cy="3143767"/>
            <a:chOff x="3040355" y="2437302"/>
            <a:chExt cx="1915506" cy="3143767"/>
          </a:xfrm>
        </p:grpSpPr>
        <p:sp>
          <p:nvSpPr>
            <p:cNvPr id="17" name="Oval 16"/>
            <p:cNvSpPr/>
            <p:nvPr/>
          </p:nvSpPr>
          <p:spPr>
            <a:xfrm>
              <a:off x="3040355" y="3237854"/>
              <a:ext cx="135100" cy="135100"/>
            </a:xfrm>
            <a:prstGeom prst="ellipse">
              <a:avLst/>
            </a:prstGeom>
            <a:solidFill>
              <a:srgbClr val="215967"/>
            </a:solidFill>
            <a:ln>
              <a:solidFill>
                <a:srgbClr val="215967"/>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29" name="Straight Connector 28"/>
            <p:cNvCxnSpPr/>
            <p:nvPr/>
          </p:nvCxnSpPr>
          <p:spPr>
            <a:xfrm flipH="1" flipV="1">
              <a:off x="3112191" y="3300524"/>
              <a:ext cx="2719" cy="229298"/>
            </a:xfrm>
            <a:prstGeom prst="line">
              <a:avLst/>
            </a:prstGeom>
            <a:ln w="28575" cmpd="sng">
              <a:solidFill>
                <a:srgbClr val="215967"/>
              </a:solidFill>
            </a:ln>
          </p:spPr>
          <p:style>
            <a:lnRef idx="2">
              <a:schemeClr val="accent1"/>
            </a:lnRef>
            <a:fillRef idx="0">
              <a:schemeClr val="accent1"/>
            </a:fillRef>
            <a:effectRef idx="1">
              <a:schemeClr val="accent1"/>
            </a:effectRef>
            <a:fontRef idx="minor">
              <a:schemeClr val="tx1"/>
            </a:fontRef>
          </p:style>
        </p:cxnSp>
        <p:sp>
          <p:nvSpPr>
            <p:cNvPr id="63" name="Frame 62"/>
            <p:cNvSpPr/>
            <p:nvPr/>
          </p:nvSpPr>
          <p:spPr>
            <a:xfrm>
              <a:off x="3048982" y="3590906"/>
              <a:ext cx="1906879" cy="1990163"/>
            </a:xfrm>
            <a:prstGeom prst="frame">
              <a:avLst>
                <a:gd name="adj1" fmla="val 6250"/>
              </a:avLst>
            </a:prstGeom>
            <a:solidFill>
              <a:srgbClr val="215967"/>
            </a:solidFill>
            <a:ln>
              <a:solidFill>
                <a:srgbClr val="215967"/>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Nuclear Data Working Group </a:t>
              </a:r>
            </a:p>
            <a:p>
              <a:pPr algn="ctr"/>
              <a:r>
                <a:rPr lang="en-US" sz="1400" dirty="0">
                  <a:solidFill>
                    <a:prstClr val="black"/>
                  </a:solidFill>
                  <a:latin typeface="Times New Roman" charset="0"/>
                  <a:ea typeface="Times New Roman" charset="0"/>
                  <a:cs typeface="Times New Roman" charset="0"/>
                </a:rPr>
                <a:t>DOE-NP, DOE-NE, NNSA (Several), DTRA, DNDO, Isotope Program </a:t>
              </a:r>
            </a:p>
            <a:p>
              <a:pPr algn="ctr"/>
              <a:r>
                <a:rPr lang="en-US" sz="1400" dirty="0">
                  <a:solidFill>
                    <a:prstClr val="black"/>
                  </a:solidFill>
                  <a:latin typeface="Times New Roman" charset="0"/>
                  <a:ea typeface="Times New Roman" charset="0"/>
                  <a:cs typeface="Times New Roman" charset="0"/>
                </a:rPr>
                <a:t>(C. Romano)</a:t>
              </a:r>
            </a:p>
            <a:p>
              <a:pPr algn="ctr"/>
              <a:r>
                <a:rPr lang="en-US" sz="1400" dirty="0">
                  <a:solidFill>
                    <a:prstClr val="black"/>
                  </a:solidFill>
                  <a:latin typeface="Times New Roman" charset="0"/>
                  <a:ea typeface="Times New Roman" charset="0"/>
                  <a:cs typeface="Times New Roman" charset="0"/>
                </a:rPr>
                <a:t>(11/15-now)</a:t>
              </a:r>
              <a:endParaRPr lang="en-US" sz="1200" dirty="0">
                <a:solidFill>
                  <a:prstClr val="black"/>
                </a:solidFill>
                <a:latin typeface="Times New Roman" charset="0"/>
                <a:ea typeface="Times New Roman" charset="0"/>
                <a:cs typeface="Times New Roman" charset="0"/>
              </a:endParaRPr>
            </a:p>
          </p:txBody>
        </p:sp>
        <p:grpSp>
          <p:nvGrpSpPr>
            <p:cNvPr id="93" name="Group 92"/>
            <p:cNvGrpSpPr>
              <a:grpSpLocks noChangeAspect="1"/>
            </p:cNvGrpSpPr>
            <p:nvPr/>
          </p:nvGrpSpPr>
          <p:grpSpPr>
            <a:xfrm>
              <a:off x="3641383" y="2437302"/>
              <a:ext cx="854928" cy="806815"/>
              <a:chOff x="768659" y="609599"/>
              <a:chExt cx="5791664" cy="5465727"/>
            </a:xfrm>
          </p:grpSpPr>
          <p:grpSp>
            <p:nvGrpSpPr>
              <p:cNvPr id="94" name="Group 93"/>
              <p:cNvGrpSpPr>
                <a:grpSpLocks noChangeAspect="1"/>
              </p:cNvGrpSpPr>
              <p:nvPr/>
            </p:nvGrpSpPr>
            <p:grpSpPr>
              <a:xfrm>
                <a:off x="768659" y="609599"/>
                <a:ext cx="5791664" cy="5465727"/>
                <a:chOff x="768659" y="609599"/>
                <a:chExt cx="5791664" cy="5465727"/>
              </a:xfrm>
            </p:grpSpPr>
            <p:pic>
              <p:nvPicPr>
                <p:cNvPr id="9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8659" y="609599"/>
                  <a:ext cx="5791664" cy="546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Oval 96"/>
                <p:cNvSpPr/>
                <p:nvPr/>
              </p:nvSpPr>
              <p:spPr>
                <a:xfrm>
                  <a:off x="2862702" y="2539005"/>
                  <a:ext cx="1603578" cy="16069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charset="0"/>
                    <a:ea typeface="Times New Roman" charset="0"/>
                    <a:cs typeface="Times New Roman" charset="0"/>
                  </a:endParaRPr>
                </a:p>
              </p:txBody>
            </p:sp>
          </p:grpSp>
          <p:pic>
            <p:nvPicPr>
              <p:cNvPr id="95" name="Picture 4"/>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761997" y="2872888"/>
                <a:ext cx="18049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0" name="Straight Connector 79"/>
            <p:cNvCxnSpPr/>
            <p:nvPr/>
          </p:nvCxnSpPr>
          <p:spPr>
            <a:xfrm>
              <a:off x="3040355" y="3521509"/>
              <a:ext cx="1915506" cy="917"/>
            </a:xfrm>
            <a:prstGeom prst="line">
              <a:avLst/>
            </a:prstGeom>
            <a:ln w="57150" cmpd="sng">
              <a:solidFill>
                <a:srgbClr val="215967"/>
              </a:solidFill>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5578815" y="3231304"/>
            <a:ext cx="1478462" cy="2204892"/>
            <a:chOff x="6585286" y="3232552"/>
            <a:chExt cx="1478462" cy="2204892"/>
          </a:xfrm>
          <a:solidFill>
            <a:srgbClr val="C00000"/>
          </a:solidFill>
        </p:grpSpPr>
        <p:sp>
          <p:nvSpPr>
            <p:cNvPr id="86" name="Oval 85"/>
            <p:cNvSpPr/>
            <p:nvPr/>
          </p:nvSpPr>
          <p:spPr>
            <a:xfrm flipV="1">
              <a:off x="7203015" y="3232552"/>
              <a:ext cx="135100" cy="135100"/>
            </a:xfrm>
            <a:prstGeom prst="ellipse">
              <a:avLst/>
            </a:prstGeom>
            <a:grp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87" name="Straight Connector 86"/>
            <p:cNvCxnSpPr/>
            <p:nvPr/>
          </p:nvCxnSpPr>
          <p:spPr>
            <a:xfrm>
              <a:off x="7270565" y="3367652"/>
              <a:ext cx="0" cy="553865"/>
            </a:xfrm>
            <a:prstGeom prst="line">
              <a:avLst/>
            </a:prstGeom>
            <a:grpFill/>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585286" y="3914294"/>
              <a:ext cx="1478462" cy="7223"/>
            </a:xfrm>
            <a:prstGeom prst="line">
              <a:avLst/>
            </a:prstGeom>
            <a:grpFill/>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1" name="Frame 90"/>
            <p:cNvSpPr/>
            <p:nvPr/>
          </p:nvSpPr>
          <p:spPr>
            <a:xfrm>
              <a:off x="6585286" y="4003224"/>
              <a:ext cx="1478462" cy="1434220"/>
            </a:xfrm>
            <a:prstGeom prst="frame">
              <a:avLst>
                <a:gd name="adj1" fmla="val 6250"/>
              </a:avLst>
            </a:prstGeom>
            <a:grp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i="1" u="sng" dirty="0">
                  <a:solidFill>
                    <a:prstClr val="black"/>
                  </a:solidFill>
                  <a:latin typeface="Times New Roman" charset="0"/>
                  <a:ea typeface="Times New Roman" charset="0"/>
                  <a:cs typeface="Times New Roman" charset="0"/>
                </a:rPr>
                <a:t>NDREW</a:t>
              </a:r>
            </a:p>
            <a:p>
              <a:pPr algn="ctr"/>
              <a:r>
                <a:rPr lang="en-US" sz="1400" b="1" i="1" dirty="0">
                  <a:solidFill>
                    <a:prstClr val="black"/>
                  </a:solidFill>
                  <a:latin typeface="Times New Roman" charset="0"/>
                  <a:ea typeface="Times New Roman" charset="0"/>
                  <a:cs typeface="Times New Roman" charset="0"/>
                </a:rPr>
                <a:t>Nuclear Data Roadmapping Enhancement Workshop</a:t>
              </a:r>
            </a:p>
            <a:p>
              <a:pPr algn="ctr"/>
              <a:r>
                <a:rPr lang="en-US" sz="1400" dirty="0">
                  <a:solidFill>
                    <a:prstClr val="black"/>
                  </a:solidFill>
                  <a:latin typeface="Times New Roman" charset="0"/>
                  <a:ea typeface="Times New Roman" charset="0"/>
                  <a:cs typeface="Times New Roman" charset="0"/>
                </a:rPr>
                <a:t>(1/18)</a:t>
              </a:r>
              <a:endParaRPr lang="en-US" sz="1600" dirty="0">
                <a:solidFill>
                  <a:prstClr val="black"/>
                </a:solidFill>
                <a:latin typeface="Times New Roman" charset="0"/>
                <a:ea typeface="Times New Roman" charset="0"/>
                <a:cs typeface="Times New Roman" charset="0"/>
              </a:endParaRPr>
            </a:p>
          </p:txBody>
        </p:sp>
      </p:grpSp>
      <p:grpSp>
        <p:nvGrpSpPr>
          <p:cNvPr id="118" name="Group 117"/>
          <p:cNvGrpSpPr/>
          <p:nvPr/>
        </p:nvGrpSpPr>
        <p:grpSpPr>
          <a:xfrm>
            <a:off x="2136403" y="1014929"/>
            <a:ext cx="1546171" cy="2342099"/>
            <a:chOff x="5357775" y="908622"/>
            <a:chExt cx="1546171" cy="2342099"/>
          </a:xfrm>
        </p:grpSpPr>
        <p:sp>
          <p:nvSpPr>
            <p:cNvPr id="119" name="Frame 118"/>
            <p:cNvSpPr/>
            <p:nvPr/>
          </p:nvSpPr>
          <p:spPr>
            <a:xfrm>
              <a:off x="5358873" y="908622"/>
              <a:ext cx="1545073" cy="1264409"/>
            </a:xfrm>
            <a:prstGeom prst="frame">
              <a:avLst>
                <a:gd name="adj1" fmla="val 6250"/>
              </a:avLst>
            </a:prstGeom>
            <a:solidFill>
              <a:schemeClr val="accent5">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NSSC renewed with new </a:t>
              </a:r>
              <a:r>
                <a:rPr lang="en-US" sz="1400" i="1" dirty="0">
                  <a:solidFill>
                    <a:prstClr val="black"/>
                  </a:solidFill>
                  <a:latin typeface="Times New Roman" charset="0"/>
                  <a:ea typeface="Times New Roman" charset="0"/>
                  <a:cs typeface="Times New Roman" charset="0"/>
                </a:rPr>
                <a:t>Nuclear Data Crosscutting Area </a:t>
              </a:r>
              <a:r>
                <a:rPr lang="en-US" sz="1400" dirty="0">
                  <a:solidFill>
                    <a:prstClr val="black"/>
                  </a:solidFill>
                  <a:latin typeface="Times New Roman" charset="0"/>
                  <a:ea typeface="Times New Roman" charset="0"/>
                  <a:cs typeface="Times New Roman" charset="0"/>
                </a:rPr>
                <a:t>(10/16)</a:t>
              </a:r>
              <a:endParaRPr lang="en-US" sz="1600" dirty="0">
                <a:solidFill>
                  <a:prstClr val="black"/>
                </a:solidFill>
                <a:latin typeface="Times New Roman" charset="0"/>
                <a:ea typeface="Times New Roman" charset="0"/>
                <a:cs typeface="Times New Roman" charset="0"/>
              </a:endParaRPr>
            </a:p>
          </p:txBody>
        </p:sp>
        <p:grpSp>
          <p:nvGrpSpPr>
            <p:cNvPr id="120" name="Group 119"/>
            <p:cNvGrpSpPr/>
            <p:nvPr/>
          </p:nvGrpSpPr>
          <p:grpSpPr>
            <a:xfrm>
              <a:off x="5837554" y="2222297"/>
              <a:ext cx="135100" cy="1028424"/>
              <a:chOff x="5867959" y="2222297"/>
              <a:chExt cx="135100" cy="1028424"/>
            </a:xfrm>
          </p:grpSpPr>
          <p:cxnSp>
            <p:nvCxnSpPr>
              <p:cNvPr id="123" name="Straight Connector 122"/>
              <p:cNvCxnSpPr/>
              <p:nvPr/>
            </p:nvCxnSpPr>
            <p:spPr>
              <a:xfrm flipV="1">
                <a:off x="5937246" y="2222297"/>
                <a:ext cx="2905" cy="991799"/>
              </a:xfrm>
              <a:prstGeom prst="line">
                <a:avLst/>
              </a:prstGeom>
              <a:ln w="28575" cmpd="sng">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a:off x="5867959" y="3115621"/>
                <a:ext cx="135100" cy="135100"/>
              </a:xfrm>
              <a:prstGeom prst="ellipse">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grpSp>
        <p:cxnSp>
          <p:nvCxnSpPr>
            <p:cNvPr id="121" name="Straight Connector 120"/>
            <p:cNvCxnSpPr/>
            <p:nvPr/>
          </p:nvCxnSpPr>
          <p:spPr>
            <a:xfrm>
              <a:off x="5357775" y="2222297"/>
              <a:ext cx="1546171" cy="2230"/>
            </a:xfrm>
            <a:prstGeom prst="line">
              <a:avLst/>
            </a:prstGeom>
            <a:ln w="57150" cmpd="sng">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4247179" y="3237854"/>
            <a:ext cx="1212773" cy="1698802"/>
            <a:chOff x="5362691" y="3237854"/>
            <a:chExt cx="1212773" cy="1698802"/>
          </a:xfrm>
        </p:grpSpPr>
        <p:sp>
          <p:nvSpPr>
            <p:cNvPr id="67" name="Frame 66"/>
            <p:cNvSpPr/>
            <p:nvPr/>
          </p:nvSpPr>
          <p:spPr>
            <a:xfrm>
              <a:off x="5362691" y="3606277"/>
              <a:ext cx="1212773" cy="1330379"/>
            </a:xfrm>
            <a:prstGeom prst="frame">
              <a:avLst>
                <a:gd name="adj1" fmla="val 6250"/>
              </a:avLst>
            </a:prstGeom>
            <a:solidFill>
              <a:schemeClr val="accent4">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NDNCBS Workshop and Whitepaper (8/18)</a:t>
              </a:r>
              <a:endParaRPr lang="en-US" sz="1600" dirty="0">
                <a:solidFill>
                  <a:prstClr val="black"/>
                </a:solidFill>
                <a:latin typeface="Times New Roman" charset="0"/>
                <a:ea typeface="Times New Roman" charset="0"/>
                <a:cs typeface="Times New Roman" charset="0"/>
              </a:endParaRPr>
            </a:p>
          </p:txBody>
        </p:sp>
        <p:cxnSp>
          <p:nvCxnSpPr>
            <p:cNvPr id="68" name="Straight Connector 67"/>
            <p:cNvCxnSpPr/>
            <p:nvPr/>
          </p:nvCxnSpPr>
          <p:spPr>
            <a:xfrm flipV="1">
              <a:off x="6034191" y="3346148"/>
              <a:ext cx="367" cy="145916"/>
            </a:xfrm>
            <a:prstGeom prst="line">
              <a:avLst/>
            </a:prstGeom>
            <a:ln w="28575"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362691" y="3522426"/>
              <a:ext cx="1212773" cy="675"/>
            </a:xfrm>
            <a:prstGeom prst="line">
              <a:avLst/>
            </a:prstGeom>
            <a:ln w="57150" cmpd="sng">
              <a:solidFill>
                <a:srgbClr val="604A7B"/>
              </a:solidFill>
            </a:ln>
          </p:spPr>
          <p:style>
            <a:lnRef idx="2">
              <a:schemeClr val="accent1"/>
            </a:lnRef>
            <a:fillRef idx="0">
              <a:schemeClr val="accent1"/>
            </a:fillRef>
            <a:effectRef idx="1">
              <a:schemeClr val="accent1"/>
            </a:effectRef>
            <a:fontRef idx="minor">
              <a:schemeClr val="tx1"/>
            </a:fontRef>
          </p:style>
        </p:cxnSp>
        <p:sp>
          <p:nvSpPr>
            <p:cNvPr id="65" name="Oval 64">
              <a:extLst>
                <a:ext uri="{FF2B5EF4-FFF2-40B4-BE49-F238E27FC236}">
                  <a16:creationId xmlns:a16="http://schemas.microsoft.com/office/drawing/2014/main" id="{3B0935E5-8AD8-2D40-B120-4B038FA7F9D8}"/>
                </a:ext>
              </a:extLst>
            </p:cNvPr>
            <p:cNvSpPr/>
            <p:nvPr/>
          </p:nvSpPr>
          <p:spPr>
            <a:xfrm>
              <a:off x="5974468" y="3237854"/>
              <a:ext cx="135100" cy="135100"/>
            </a:xfrm>
            <a:prstGeom prst="ellipse">
              <a:avLst/>
            </a:prstGeom>
            <a:solidFill>
              <a:srgbClr val="5F4A7B"/>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grpSp>
      <p:sp>
        <p:nvSpPr>
          <p:cNvPr id="77" name="Title 1"/>
          <p:cNvSpPr>
            <a:spLocks noGrp="1"/>
          </p:cNvSpPr>
          <p:nvPr>
            <p:ph type="title"/>
          </p:nvPr>
        </p:nvSpPr>
        <p:spPr>
          <a:xfrm>
            <a:off x="5" y="2"/>
            <a:ext cx="9143999" cy="809750"/>
          </a:xfrm>
          <a:solidFill>
            <a:srgbClr val="184581"/>
          </a:solidFill>
        </p:spPr>
        <p:txBody>
          <a:bodyPr>
            <a:noAutofit/>
          </a:bodyPr>
          <a:lstStyle/>
          <a:p>
            <a:r>
              <a:rPr lang="en-US" sz="3600" dirty="0">
                <a:latin typeface="Times New Roman" charset="0"/>
                <a:ea typeface="Times New Roman" charset="0"/>
                <a:cs typeface="Times New Roman" charset="0"/>
              </a:rPr>
              <a:t>The ever-growing nuclear data timeline</a:t>
            </a:r>
            <a:endParaRPr lang="en-US" sz="3600" b="0" dirty="0">
              <a:latin typeface="Times New Roman" charset="0"/>
              <a:ea typeface="Times New Roman" charset="0"/>
              <a:cs typeface="Times New Roman" charset="0"/>
            </a:endParaRPr>
          </a:p>
        </p:txBody>
      </p:sp>
      <p:sp>
        <p:nvSpPr>
          <p:cNvPr id="11" name="Oval 10"/>
          <p:cNvSpPr/>
          <p:nvPr/>
        </p:nvSpPr>
        <p:spPr>
          <a:xfrm>
            <a:off x="8756083" y="3224583"/>
            <a:ext cx="135100" cy="135100"/>
          </a:xfrm>
          <a:prstGeom prst="ellipse">
            <a:avLst/>
          </a:prstGeom>
          <a:solidFill>
            <a:srgbClr val="984807"/>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grpSp>
        <p:nvGrpSpPr>
          <p:cNvPr id="73" name="Group 72">
            <a:extLst>
              <a:ext uri="{FF2B5EF4-FFF2-40B4-BE49-F238E27FC236}">
                <a16:creationId xmlns:a16="http://schemas.microsoft.com/office/drawing/2014/main" id="{8D3086B0-F710-A749-AD8B-765513A96D35}"/>
              </a:ext>
            </a:extLst>
          </p:cNvPr>
          <p:cNvGrpSpPr/>
          <p:nvPr/>
        </p:nvGrpSpPr>
        <p:grpSpPr>
          <a:xfrm>
            <a:off x="6807108" y="1052886"/>
            <a:ext cx="1086519" cy="2301308"/>
            <a:chOff x="7416830" y="1052886"/>
            <a:chExt cx="1086519" cy="2301308"/>
          </a:xfrm>
        </p:grpSpPr>
        <p:sp>
          <p:nvSpPr>
            <p:cNvPr id="74" name="Oval 73">
              <a:extLst>
                <a:ext uri="{FF2B5EF4-FFF2-40B4-BE49-F238E27FC236}">
                  <a16:creationId xmlns:a16="http://schemas.microsoft.com/office/drawing/2014/main" id="{72EF9DAB-D41F-7D42-97CC-7C6B662710D9}"/>
                </a:ext>
              </a:extLst>
            </p:cNvPr>
            <p:cNvSpPr/>
            <p:nvPr/>
          </p:nvSpPr>
          <p:spPr>
            <a:xfrm>
              <a:off x="7652749" y="3219094"/>
              <a:ext cx="135100" cy="135100"/>
            </a:xfrm>
            <a:prstGeom prst="ellipse">
              <a:avLst/>
            </a:prstGeom>
            <a:solidFill>
              <a:srgbClr val="71509D"/>
            </a:solidFill>
            <a:ln>
              <a:solidFill>
                <a:srgbClr val="71509D"/>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76" name="Straight Connector 75">
              <a:extLst>
                <a:ext uri="{FF2B5EF4-FFF2-40B4-BE49-F238E27FC236}">
                  <a16:creationId xmlns:a16="http://schemas.microsoft.com/office/drawing/2014/main" id="{5445FF59-DE06-9F4D-8E8C-01289B2BB0E3}"/>
                </a:ext>
              </a:extLst>
            </p:cNvPr>
            <p:cNvCxnSpPr>
              <a:cxnSpLocks/>
              <a:stCxn id="74" idx="0"/>
            </p:cNvCxnSpPr>
            <p:nvPr/>
          </p:nvCxnSpPr>
          <p:spPr>
            <a:xfrm flipV="1">
              <a:off x="7720299" y="2826929"/>
              <a:ext cx="0" cy="392165"/>
            </a:xfrm>
            <a:prstGeom prst="line">
              <a:avLst/>
            </a:prstGeom>
            <a:ln w="28575" cmpd="sng">
              <a:solidFill>
                <a:srgbClr val="71509D"/>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F08C719B-09F4-0044-84C4-A22D1D096EC2}"/>
                </a:ext>
              </a:extLst>
            </p:cNvPr>
            <p:cNvCxnSpPr>
              <a:cxnSpLocks/>
            </p:cNvCxnSpPr>
            <p:nvPr/>
          </p:nvCxnSpPr>
          <p:spPr>
            <a:xfrm>
              <a:off x="7428934" y="2833999"/>
              <a:ext cx="1054801" cy="0"/>
            </a:xfrm>
            <a:prstGeom prst="line">
              <a:avLst/>
            </a:prstGeom>
            <a:ln w="57150" cmpd="sng">
              <a:solidFill>
                <a:srgbClr val="71509D"/>
              </a:solidFill>
            </a:ln>
          </p:spPr>
          <p:style>
            <a:lnRef idx="2">
              <a:schemeClr val="accent1"/>
            </a:lnRef>
            <a:fillRef idx="0">
              <a:schemeClr val="accent1"/>
            </a:fillRef>
            <a:effectRef idx="1">
              <a:schemeClr val="accent1"/>
            </a:effectRef>
            <a:fontRef idx="minor">
              <a:schemeClr val="tx1"/>
            </a:fontRef>
          </p:style>
        </p:cxnSp>
        <p:sp>
          <p:nvSpPr>
            <p:cNvPr id="84" name="Frame 83">
              <a:extLst>
                <a:ext uri="{FF2B5EF4-FFF2-40B4-BE49-F238E27FC236}">
                  <a16:creationId xmlns:a16="http://schemas.microsoft.com/office/drawing/2014/main" id="{0617FB93-854E-FA4E-A2D1-5928B8A15261}"/>
                </a:ext>
              </a:extLst>
            </p:cNvPr>
            <p:cNvSpPr/>
            <p:nvPr/>
          </p:nvSpPr>
          <p:spPr>
            <a:xfrm>
              <a:off x="7416830" y="1052886"/>
              <a:ext cx="1086519" cy="1711900"/>
            </a:xfrm>
            <a:prstGeom prst="frame">
              <a:avLst>
                <a:gd name="adj1" fmla="val 6250"/>
              </a:avLst>
            </a:prstGeom>
            <a:solidFill>
              <a:srgbClr val="71509D"/>
            </a:solidFill>
            <a:ln>
              <a:solidFill>
                <a:srgbClr val="71509D"/>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Second NDIAWG FOA including eight new starts</a:t>
              </a:r>
            </a:p>
            <a:p>
              <a:pPr algn="ctr"/>
              <a:r>
                <a:rPr lang="en-US" sz="1400" dirty="0">
                  <a:solidFill>
                    <a:prstClr val="black"/>
                  </a:solidFill>
                  <a:latin typeface="Times New Roman" charset="0"/>
                  <a:ea typeface="Times New Roman" charset="0"/>
                  <a:cs typeface="Times New Roman" charset="0"/>
                </a:rPr>
                <a:t>(6-10/18)</a:t>
              </a:r>
              <a:endParaRPr lang="en-US" sz="1600" dirty="0">
                <a:solidFill>
                  <a:prstClr val="black"/>
                </a:solidFill>
                <a:latin typeface="Times New Roman" charset="0"/>
                <a:ea typeface="Times New Roman" charset="0"/>
                <a:cs typeface="Times New Roman" charset="0"/>
              </a:endParaRPr>
            </a:p>
          </p:txBody>
        </p:sp>
      </p:grpSp>
      <p:grpSp>
        <p:nvGrpSpPr>
          <p:cNvPr id="7" name="Group 6">
            <a:extLst>
              <a:ext uri="{FF2B5EF4-FFF2-40B4-BE49-F238E27FC236}">
                <a16:creationId xmlns:a16="http://schemas.microsoft.com/office/drawing/2014/main" id="{3FFBC21E-FDF6-9845-B99A-C899149781FD}"/>
              </a:ext>
            </a:extLst>
          </p:cNvPr>
          <p:cNvGrpSpPr/>
          <p:nvPr/>
        </p:nvGrpSpPr>
        <p:grpSpPr>
          <a:xfrm>
            <a:off x="7110577" y="3210350"/>
            <a:ext cx="968921" cy="1647736"/>
            <a:chOff x="7110577" y="3210350"/>
            <a:chExt cx="968921" cy="1647736"/>
          </a:xfrm>
        </p:grpSpPr>
        <p:sp>
          <p:nvSpPr>
            <p:cNvPr id="20" name="Oval 19"/>
            <p:cNvSpPr/>
            <p:nvPr/>
          </p:nvSpPr>
          <p:spPr>
            <a:xfrm>
              <a:off x="7361466" y="3210350"/>
              <a:ext cx="135100" cy="135100"/>
            </a:xfrm>
            <a:prstGeom prst="ellipse">
              <a:avLst/>
            </a:prstGeom>
            <a:solidFill>
              <a:srgbClr val="215967"/>
            </a:solidFill>
            <a:ln>
              <a:solidFill>
                <a:srgbClr val="215967"/>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sp>
          <p:nvSpPr>
            <p:cNvPr id="71" name="Frame 70"/>
            <p:cNvSpPr/>
            <p:nvPr/>
          </p:nvSpPr>
          <p:spPr>
            <a:xfrm>
              <a:off x="7132244" y="3849183"/>
              <a:ext cx="947254" cy="1008903"/>
            </a:xfrm>
            <a:prstGeom prst="frame">
              <a:avLst>
                <a:gd name="adj1" fmla="val 6250"/>
              </a:avLst>
            </a:prstGeom>
            <a:solidFill>
              <a:srgbClr val="255866"/>
            </a:solidFill>
            <a:ln w="34925">
              <a:solidFill>
                <a:srgbClr val="27617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i="1" dirty="0">
                  <a:solidFill>
                    <a:prstClr val="black"/>
                  </a:solidFill>
                  <a:latin typeface="Times New Roman" charset="0"/>
                  <a:ea typeface="Times New Roman" charset="0"/>
                  <a:cs typeface="Times New Roman" charset="0"/>
                </a:rPr>
                <a:t>WANDA</a:t>
              </a:r>
            </a:p>
            <a:p>
              <a:pPr algn="ctr"/>
              <a:r>
                <a:rPr lang="en-US" sz="1400" i="1" dirty="0">
                  <a:solidFill>
                    <a:prstClr val="black"/>
                  </a:solidFill>
                  <a:latin typeface="Times New Roman" charset="0"/>
                  <a:ea typeface="Times New Roman" charset="0"/>
                  <a:cs typeface="Times New Roman" charset="0"/>
                </a:rPr>
                <a:t>2019 (1/19</a:t>
              </a:r>
              <a:r>
                <a:rPr lang="en-US" sz="1400" b="1" i="1" dirty="0">
                  <a:solidFill>
                    <a:prstClr val="black"/>
                  </a:solidFill>
                  <a:latin typeface="Times New Roman" charset="0"/>
                  <a:ea typeface="Times New Roman" charset="0"/>
                  <a:cs typeface="Times New Roman" charset="0"/>
                </a:rPr>
                <a:t>)</a:t>
              </a:r>
              <a:endParaRPr lang="en-US" sz="1600" dirty="0">
                <a:solidFill>
                  <a:prstClr val="black"/>
                </a:solidFill>
                <a:latin typeface="Times New Roman" charset="0"/>
                <a:ea typeface="Times New Roman" charset="0"/>
                <a:cs typeface="Times New Roman" charset="0"/>
              </a:endParaRPr>
            </a:p>
          </p:txBody>
        </p:sp>
        <p:cxnSp>
          <p:nvCxnSpPr>
            <p:cNvPr id="75" name="Straight Connector 74"/>
            <p:cNvCxnSpPr/>
            <p:nvPr/>
          </p:nvCxnSpPr>
          <p:spPr>
            <a:xfrm>
              <a:off x="7420505" y="3353007"/>
              <a:ext cx="0" cy="409090"/>
            </a:xfrm>
            <a:prstGeom prst="line">
              <a:avLst/>
            </a:prstGeom>
            <a:solidFill>
              <a:srgbClr val="C00000"/>
            </a:solidFill>
            <a:ln w="28575" cmpd="sng">
              <a:solidFill>
                <a:srgbClr val="245C6A"/>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609B8416-A2EC-794B-8912-AD36E32AF583}"/>
                </a:ext>
              </a:extLst>
            </p:cNvPr>
            <p:cNvCxnSpPr>
              <a:cxnSpLocks/>
            </p:cNvCxnSpPr>
            <p:nvPr/>
          </p:nvCxnSpPr>
          <p:spPr>
            <a:xfrm>
              <a:off x="7110577" y="3762575"/>
              <a:ext cx="968921" cy="1518"/>
            </a:xfrm>
            <a:prstGeom prst="line">
              <a:avLst/>
            </a:prstGeom>
            <a:ln w="57150" cmpd="sng">
              <a:solidFill>
                <a:srgbClr val="215967"/>
              </a:solidFill>
            </a:ln>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767A0154-4445-8C4B-AA40-EF19B144056D}"/>
              </a:ext>
            </a:extLst>
          </p:cNvPr>
          <p:cNvGrpSpPr/>
          <p:nvPr/>
        </p:nvGrpSpPr>
        <p:grpSpPr>
          <a:xfrm>
            <a:off x="7961177" y="1044142"/>
            <a:ext cx="1086519" cy="2301308"/>
            <a:chOff x="7416830" y="1052886"/>
            <a:chExt cx="1086519" cy="2301308"/>
          </a:xfrm>
        </p:grpSpPr>
        <p:sp>
          <p:nvSpPr>
            <p:cNvPr id="92" name="Oval 91">
              <a:extLst>
                <a:ext uri="{FF2B5EF4-FFF2-40B4-BE49-F238E27FC236}">
                  <a16:creationId xmlns:a16="http://schemas.microsoft.com/office/drawing/2014/main" id="{37BC0E3E-FE63-6C43-BF44-7E1A917F870B}"/>
                </a:ext>
              </a:extLst>
            </p:cNvPr>
            <p:cNvSpPr/>
            <p:nvPr/>
          </p:nvSpPr>
          <p:spPr>
            <a:xfrm>
              <a:off x="7652749" y="3219094"/>
              <a:ext cx="135100" cy="135100"/>
            </a:xfrm>
            <a:prstGeom prst="ellipse">
              <a:avLst/>
            </a:prstGeom>
            <a:solidFill>
              <a:srgbClr val="71509D"/>
            </a:solidFill>
            <a:ln>
              <a:solidFill>
                <a:srgbClr val="71509D"/>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cxnSp>
          <p:nvCxnSpPr>
            <p:cNvPr id="98" name="Straight Connector 97">
              <a:extLst>
                <a:ext uri="{FF2B5EF4-FFF2-40B4-BE49-F238E27FC236}">
                  <a16:creationId xmlns:a16="http://schemas.microsoft.com/office/drawing/2014/main" id="{63D703F5-2782-854A-818F-BDAB9352F7D8}"/>
                </a:ext>
              </a:extLst>
            </p:cNvPr>
            <p:cNvCxnSpPr>
              <a:cxnSpLocks/>
              <a:stCxn id="92" idx="0"/>
            </p:cNvCxnSpPr>
            <p:nvPr/>
          </p:nvCxnSpPr>
          <p:spPr>
            <a:xfrm flipV="1">
              <a:off x="7720299" y="2826929"/>
              <a:ext cx="0" cy="392165"/>
            </a:xfrm>
            <a:prstGeom prst="line">
              <a:avLst/>
            </a:prstGeom>
            <a:ln w="28575" cmpd="sng">
              <a:solidFill>
                <a:srgbClr val="71509D"/>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47B90967-ACAA-F648-8FD3-CC8338B486A0}"/>
                </a:ext>
              </a:extLst>
            </p:cNvPr>
            <p:cNvCxnSpPr>
              <a:cxnSpLocks/>
            </p:cNvCxnSpPr>
            <p:nvPr/>
          </p:nvCxnSpPr>
          <p:spPr>
            <a:xfrm>
              <a:off x="7428934" y="2833999"/>
              <a:ext cx="1054801" cy="0"/>
            </a:xfrm>
            <a:prstGeom prst="line">
              <a:avLst/>
            </a:prstGeom>
            <a:ln w="57150" cmpd="sng">
              <a:solidFill>
                <a:srgbClr val="71509D"/>
              </a:solidFill>
            </a:ln>
          </p:spPr>
          <p:style>
            <a:lnRef idx="2">
              <a:schemeClr val="accent1"/>
            </a:lnRef>
            <a:fillRef idx="0">
              <a:schemeClr val="accent1"/>
            </a:fillRef>
            <a:effectRef idx="1">
              <a:schemeClr val="accent1"/>
            </a:effectRef>
            <a:fontRef idx="minor">
              <a:schemeClr val="tx1"/>
            </a:fontRef>
          </p:style>
        </p:cxnSp>
        <p:sp>
          <p:nvSpPr>
            <p:cNvPr id="100" name="Frame 99">
              <a:extLst>
                <a:ext uri="{FF2B5EF4-FFF2-40B4-BE49-F238E27FC236}">
                  <a16:creationId xmlns:a16="http://schemas.microsoft.com/office/drawing/2014/main" id="{93BE178D-246D-8645-BAD2-56878308CDAB}"/>
                </a:ext>
              </a:extLst>
            </p:cNvPr>
            <p:cNvSpPr/>
            <p:nvPr/>
          </p:nvSpPr>
          <p:spPr>
            <a:xfrm>
              <a:off x="7416830" y="1052886"/>
              <a:ext cx="1086519" cy="1711900"/>
            </a:xfrm>
            <a:prstGeom prst="frame">
              <a:avLst>
                <a:gd name="adj1" fmla="val 6250"/>
              </a:avLst>
            </a:prstGeom>
            <a:solidFill>
              <a:srgbClr val="71509D"/>
            </a:solidFill>
            <a:ln>
              <a:solidFill>
                <a:srgbClr val="71509D"/>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a:solidFill>
                    <a:prstClr val="black"/>
                  </a:solidFill>
                  <a:latin typeface="Times New Roman" charset="0"/>
                  <a:ea typeface="Times New Roman" charset="0"/>
                  <a:cs typeface="Times New Roman" charset="0"/>
                </a:rPr>
                <a:t>Third NDIAWG FOA </a:t>
              </a:r>
            </a:p>
            <a:p>
              <a:pPr algn="ctr"/>
              <a:r>
                <a:rPr lang="en-US" sz="1400" dirty="0">
                  <a:solidFill>
                    <a:prstClr val="black"/>
                  </a:solidFill>
                  <a:latin typeface="Times New Roman" charset="0"/>
                  <a:ea typeface="Times New Roman" charset="0"/>
                  <a:cs typeface="Times New Roman" charset="0"/>
                </a:rPr>
                <a:t>(6/19)</a:t>
              </a:r>
            </a:p>
            <a:p>
              <a:pPr algn="ctr"/>
              <a:r>
                <a:rPr lang="en-US" sz="1400" dirty="0">
                  <a:solidFill>
                    <a:prstClr val="black"/>
                  </a:solidFill>
                  <a:latin typeface="Times New Roman" charset="0"/>
                  <a:ea typeface="Times New Roman" charset="0"/>
                  <a:cs typeface="Times New Roman" charset="0"/>
                </a:rPr>
                <a:t>(Review – 1/20)</a:t>
              </a:r>
              <a:endParaRPr lang="en-US" sz="1600" dirty="0">
                <a:solidFill>
                  <a:prstClr val="black"/>
                </a:solidFill>
                <a:latin typeface="Times New Roman" charset="0"/>
                <a:ea typeface="Times New Roman" charset="0"/>
                <a:cs typeface="Times New Roman" charset="0"/>
              </a:endParaRPr>
            </a:p>
          </p:txBody>
        </p:sp>
      </p:grpSp>
      <p:grpSp>
        <p:nvGrpSpPr>
          <p:cNvPr id="102" name="Group 101">
            <a:extLst>
              <a:ext uri="{FF2B5EF4-FFF2-40B4-BE49-F238E27FC236}">
                <a16:creationId xmlns:a16="http://schemas.microsoft.com/office/drawing/2014/main" id="{7F68B0F6-2F91-5A48-B162-7A02B80E6B85}"/>
              </a:ext>
            </a:extLst>
          </p:cNvPr>
          <p:cNvGrpSpPr/>
          <p:nvPr/>
        </p:nvGrpSpPr>
        <p:grpSpPr>
          <a:xfrm>
            <a:off x="8133833" y="3210350"/>
            <a:ext cx="968921" cy="1647736"/>
            <a:chOff x="7110577" y="3210350"/>
            <a:chExt cx="968921" cy="1647736"/>
          </a:xfrm>
        </p:grpSpPr>
        <p:sp>
          <p:nvSpPr>
            <p:cNvPr id="105" name="Oval 104">
              <a:extLst>
                <a:ext uri="{FF2B5EF4-FFF2-40B4-BE49-F238E27FC236}">
                  <a16:creationId xmlns:a16="http://schemas.microsoft.com/office/drawing/2014/main" id="{79A950DC-DA23-2248-87C1-C44A21287B23}"/>
                </a:ext>
              </a:extLst>
            </p:cNvPr>
            <p:cNvSpPr/>
            <p:nvPr/>
          </p:nvSpPr>
          <p:spPr>
            <a:xfrm>
              <a:off x="7361466" y="3210350"/>
              <a:ext cx="135100" cy="135100"/>
            </a:xfrm>
            <a:prstGeom prst="ellipse">
              <a:avLst/>
            </a:prstGeom>
            <a:solidFill>
              <a:srgbClr val="215967"/>
            </a:solidFill>
            <a:ln>
              <a:solidFill>
                <a:srgbClr val="215967"/>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white"/>
                </a:solidFill>
                <a:latin typeface="Times New Roman" charset="0"/>
                <a:ea typeface="Times New Roman" charset="0"/>
                <a:cs typeface="Times New Roman" charset="0"/>
              </a:endParaRPr>
            </a:p>
          </p:txBody>
        </p:sp>
        <p:sp>
          <p:nvSpPr>
            <p:cNvPr id="106" name="Frame 105">
              <a:extLst>
                <a:ext uri="{FF2B5EF4-FFF2-40B4-BE49-F238E27FC236}">
                  <a16:creationId xmlns:a16="http://schemas.microsoft.com/office/drawing/2014/main" id="{E2F0F035-FE22-BA46-A5C8-9970A8C9BB2F}"/>
                </a:ext>
              </a:extLst>
            </p:cNvPr>
            <p:cNvSpPr/>
            <p:nvPr/>
          </p:nvSpPr>
          <p:spPr>
            <a:xfrm>
              <a:off x="7132244" y="3849183"/>
              <a:ext cx="947254" cy="1008903"/>
            </a:xfrm>
            <a:prstGeom prst="frame">
              <a:avLst>
                <a:gd name="adj1" fmla="val 6250"/>
              </a:avLst>
            </a:prstGeom>
            <a:solidFill>
              <a:srgbClr val="255866"/>
            </a:solidFill>
            <a:ln w="34925">
              <a:solidFill>
                <a:srgbClr val="27617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i="1" dirty="0">
                  <a:solidFill>
                    <a:prstClr val="black"/>
                  </a:solidFill>
                  <a:latin typeface="Times New Roman" charset="0"/>
                  <a:ea typeface="Times New Roman" charset="0"/>
                  <a:cs typeface="Times New Roman" charset="0"/>
                </a:rPr>
                <a:t>WANDA</a:t>
              </a:r>
            </a:p>
            <a:p>
              <a:pPr algn="ctr"/>
              <a:r>
                <a:rPr lang="en-US" sz="1400" b="1" i="1" dirty="0">
                  <a:solidFill>
                    <a:prstClr val="black"/>
                  </a:solidFill>
                  <a:latin typeface="Times New Roman" charset="0"/>
                  <a:ea typeface="Times New Roman" charset="0"/>
                  <a:cs typeface="Times New Roman" charset="0"/>
                </a:rPr>
                <a:t>2020 (3/20)</a:t>
              </a:r>
              <a:endParaRPr lang="en-US" sz="1600" dirty="0">
                <a:solidFill>
                  <a:prstClr val="black"/>
                </a:solidFill>
                <a:latin typeface="Times New Roman" charset="0"/>
                <a:ea typeface="Times New Roman" charset="0"/>
                <a:cs typeface="Times New Roman" charset="0"/>
              </a:endParaRPr>
            </a:p>
          </p:txBody>
        </p:sp>
        <p:cxnSp>
          <p:nvCxnSpPr>
            <p:cNvPr id="107" name="Straight Connector 106">
              <a:extLst>
                <a:ext uri="{FF2B5EF4-FFF2-40B4-BE49-F238E27FC236}">
                  <a16:creationId xmlns:a16="http://schemas.microsoft.com/office/drawing/2014/main" id="{9BB9C1B9-1625-6F4D-B4E5-5B3FC01142E9}"/>
                </a:ext>
              </a:extLst>
            </p:cNvPr>
            <p:cNvCxnSpPr/>
            <p:nvPr/>
          </p:nvCxnSpPr>
          <p:spPr>
            <a:xfrm>
              <a:off x="7420505" y="3353007"/>
              <a:ext cx="0" cy="409090"/>
            </a:xfrm>
            <a:prstGeom prst="line">
              <a:avLst/>
            </a:prstGeom>
            <a:solidFill>
              <a:srgbClr val="C00000"/>
            </a:solidFill>
            <a:ln w="28575" cmpd="sng">
              <a:solidFill>
                <a:srgbClr val="245C6A"/>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CD0F498B-92CA-9446-AAAC-496CBBBE4FCB}"/>
                </a:ext>
              </a:extLst>
            </p:cNvPr>
            <p:cNvCxnSpPr>
              <a:cxnSpLocks/>
            </p:cNvCxnSpPr>
            <p:nvPr/>
          </p:nvCxnSpPr>
          <p:spPr>
            <a:xfrm>
              <a:off x="7110577" y="3762575"/>
              <a:ext cx="968921" cy="1518"/>
            </a:xfrm>
            <a:prstGeom prst="line">
              <a:avLst/>
            </a:prstGeom>
            <a:ln w="57150" cmpd="sng">
              <a:solidFill>
                <a:srgbClr val="215967"/>
              </a:solidFill>
            </a:ln>
          </p:spPr>
          <p:style>
            <a:lnRef idx="2">
              <a:schemeClr val="accent1"/>
            </a:lnRef>
            <a:fillRef idx="0">
              <a:schemeClr val="accent1"/>
            </a:fillRef>
            <a:effectRef idx="1">
              <a:schemeClr val="accent1"/>
            </a:effectRef>
            <a:fontRef idx="minor">
              <a:schemeClr val="tx1"/>
            </a:fontRef>
          </p:style>
        </p:cxnSp>
      </p:grpSp>
      <p:pic>
        <p:nvPicPr>
          <p:cNvPr id="111" name="image25.png" descr="NDNCA_logo.png">
            <a:extLst>
              <a:ext uri="{FF2B5EF4-FFF2-40B4-BE49-F238E27FC236}">
                <a16:creationId xmlns:a16="http://schemas.microsoft.com/office/drawing/2014/main" id="{AB6DAB8C-3AA8-1548-8BC5-14C14C395333}"/>
              </a:ext>
            </a:extLst>
          </p:cNvPr>
          <p:cNvPicPr/>
          <p:nvPr/>
        </p:nvPicPr>
        <p:blipFill rotWithShape="1">
          <a:blip r:embed="rId6" cstate="hqprint">
            <a:extLst>
              <a:ext uri="{28A0092B-C50C-407E-A947-70E740481C1C}">
                <a14:useLocalDpi xmlns:a14="http://schemas.microsoft.com/office/drawing/2010/main"/>
              </a:ext>
            </a:extLst>
          </a:blip>
          <a:srcRect/>
          <a:stretch/>
        </p:blipFill>
        <p:spPr>
          <a:xfrm>
            <a:off x="506352" y="953544"/>
            <a:ext cx="1271701" cy="1429013"/>
          </a:xfrm>
          <a:prstGeom prst="rect">
            <a:avLst/>
          </a:prstGeom>
          <a:ln/>
        </p:spPr>
      </p:pic>
    </p:spTree>
    <p:extLst>
      <p:ext uri="{BB962C8B-B14F-4D97-AF65-F5344CB8AC3E}">
        <p14:creationId xmlns:p14="http://schemas.microsoft.com/office/powerpoint/2010/main" val="355736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dissolve">
                                      <p:cBhvr>
                                        <p:cTn id="7" dur="500"/>
                                        <p:tgtEl>
                                          <p:spTgt spid="9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dissolv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dissolve">
                                      <p:cBhvr>
                                        <p:cTn id="1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F5A0-5585-F440-98D7-F58C9277F48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shifting meeting topics foster collaboration, but force us to make tough choices each year</a:t>
            </a:r>
          </a:p>
        </p:txBody>
      </p:sp>
      <p:graphicFrame>
        <p:nvGraphicFramePr>
          <p:cNvPr id="4" name="Table 3">
            <a:extLst>
              <a:ext uri="{FF2B5EF4-FFF2-40B4-BE49-F238E27FC236}">
                <a16:creationId xmlns:a16="http://schemas.microsoft.com/office/drawing/2014/main" id="{DEB1AD72-56D0-2547-9ECC-31F49A2EA91E}"/>
              </a:ext>
            </a:extLst>
          </p:cNvPr>
          <p:cNvGraphicFramePr>
            <a:graphicFrameLocks noGrp="1"/>
          </p:cNvGraphicFramePr>
          <p:nvPr>
            <p:extLst>
              <p:ext uri="{D42A27DB-BD31-4B8C-83A1-F6EECF244321}">
                <p14:modId xmlns:p14="http://schemas.microsoft.com/office/powerpoint/2010/main" val="541995770"/>
              </p:ext>
            </p:extLst>
          </p:nvPr>
        </p:nvGraphicFramePr>
        <p:xfrm>
          <a:off x="320964" y="1297275"/>
          <a:ext cx="3656445" cy="1337310"/>
        </p:xfrm>
        <a:graphic>
          <a:graphicData uri="http://schemas.openxmlformats.org/drawingml/2006/table">
            <a:tbl>
              <a:tblPr>
                <a:tableStyleId>{5C22544A-7EE6-4342-B048-85BDC9FD1C3A}</a:tableStyleId>
              </a:tblPr>
              <a:tblGrid>
                <a:gridCol w="3656445">
                  <a:extLst>
                    <a:ext uri="{9D8B030D-6E8A-4147-A177-3AD203B41FA5}">
                      <a16:colId xmlns:a16="http://schemas.microsoft.com/office/drawing/2014/main" val="3897551554"/>
                    </a:ext>
                  </a:extLst>
                </a:gridCol>
              </a:tblGrid>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1.Dosimetry Standards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3394598078"/>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2.Fission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2407430062"/>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3.Decay Data and </a:t>
                      </a:r>
                      <a:r>
                        <a:rPr lang="en-US" sz="1400" u="none" strike="noStrike" dirty="0">
                          <a:effectLst/>
                          <a:latin typeface="Symbol" pitchFamily="2" charset="2"/>
                          <a:cs typeface="Times New Roman" panose="02020603050405020304" pitchFamily="18" charset="0"/>
                        </a:rPr>
                        <a:t>g</a:t>
                      </a:r>
                      <a:r>
                        <a:rPr lang="en-US" sz="1400" u="none" strike="noStrike" dirty="0">
                          <a:effectLst/>
                          <a:latin typeface="Times New Roman" panose="02020603050405020304" pitchFamily="18" charset="0"/>
                          <a:cs typeface="Times New Roman" panose="02020603050405020304" pitchFamily="18" charset="0"/>
                        </a:rPr>
                        <a:t>-Branching Ratios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2092246334"/>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4.Neutron Transport Covariance Reduction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2379277848"/>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5.Expanded Integral Validation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3714284501"/>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6.Antineutrinos from Reactors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213623274"/>
                  </a:ext>
                </a:extLst>
              </a:tr>
            </a:tbl>
          </a:graphicData>
        </a:graphic>
      </p:graphicFrame>
      <p:graphicFrame>
        <p:nvGraphicFramePr>
          <p:cNvPr id="5" name="Table 4">
            <a:extLst>
              <a:ext uri="{FF2B5EF4-FFF2-40B4-BE49-F238E27FC236}">
                <a16:creationId xmlns:a16="http://schemas.microsoft.com/office/drawing/2014/main" id="{CD5F5CC8-EE04-BE4B-8B11-19671E8D3357}"/>
              </a:ext>
            </a:extLst>
          </p:cNvPr>
          <p:cNvGraphicFramePr>
            <a:graphicFrameLocks noGrp="1"/>
          </p:cNvGraphicFramePr>
          <p:nvPr>
            <p:extLst>
              <p:ext uri="{D42A27DB-BD31-4B8C-83A1-F6EECF244321}">
                <p14:modId xmlns:p14="http://schemas.microsoft.com/office/powerpoint/2010/main" val="3074471582"/>
              </p:ext>
            </p:extLst>
          </p:nvPr>
        </p:nvGraphicFramePr>
        <p:xfrm>
          <a:off x="4891809" y="1233779"/>
          <a:ext cx="3559464" cy="1337310"/>
        </p:xfrm>
        <a:graphic>
          <a:graphicData uri="http://schemas.openxmlformats.org/drawingml/2006/table">
            <a:tbl>
              <a:tblPr>
                <a:tableStyleId>{5C22544A-7EE6-4342-B048-85BDC9FD1C3A}</a:tableStyleId>
              </a:tblPr>
              <a:tblGrid>
                <a:gridCol w="3559464">
                  <a:extLst>
                    <a:ext uri="{9D8B030D-6E8A-4147-A177-3AD203B41FA5}">
                      <a16:colId xmlns:a16="http://schemas.microsoft.com/office/drawing/2014/main" val="2096330630"/>
                    </a:ext>
                  </a:extLst>
                </a:gridCol>
              </a:tblGrid>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Improving the Pipeline infrastructure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4190729673"/>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Improved Covariance Data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2895344634"/>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Inelastic Scattering on actinides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1053802806"/>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Capture gamma spectra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2979506534"/>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Improved Fission yields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4269506476"/>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Target Prod. to Support ND Experiments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2252034132"/>
                  </a:ext>
                </a:extLst>
              </a:tr>
            </a:tbl>
          </a:graphicData>
        </a:graphic>
      </p:graphicFrame>
      <p:graphicFrame>
        <p:nvGraphicFramePr>
          <p:cNvPr id="6" name="Table 5">
            <a:extLst>
              <a:ext uri="{FF2B5EF4-FFF2-40B4-BE49-F238E27FC236}">
                <a16:creationId xmlns:a16="http://schemas.microsoft.com/office/drawing/2014/main" id="{3C617A15-4712-144A-AD4A-63447D13984F}"/>
              </a:ext>
            </a:extLst>
          </p:cNvPr>
          <p:cNvGraphicFramePr>
            <a:graphicFrameLocks noGrp="1"/>
          </p:cNvGraphicFramePr>
          <p:nvPr>
            <p:extLst>
              <p:ext uri="{D42A27DB-BD31-4B8C-83A1-F6EECF244321}">
                <p14:modId xmlns:p14="http://schemas.microsoft.com/office/powerpoint/2010/main" val="3613371780"/>
              </p:ext>
            </p:extLst>
          </p:nvPr>
        </p:nvGraphicFramePr>
        <p:xfrm>
          <a:off x="320964" y="3247275"/>
          <a:ext cx="3753427" cy="2674620"/>
        </p:xfrm>
        <a:graphic>
          <a:graphicData uri="http://schemas.openxmlformats.org/drawingml/2006/table">
            <a:tbl>
              <a:tblPr>
                <a:tableStyleId>{5C22544A-7EE6-4342-B048-85BDC9FD1C3A}</a:tableStyleId>
              </a:tblPr>
              <a:tblGrid>
                <a:gridCol w="3753427">
                  <a:extLst>
                    <a:ext uri="{9D8B030D-6E8A-4147-A177-3AD203B41FA5}">
                      <a16:colId xmlns:a16="http://schemas.microsoft.com/office/drawing/2014/main" val="536105565"/>
                    </a:ext>
                  </a:extLst>
                </a:gridCol>
              </a:tblGrid>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Uncertainty, Sensitivity, and Covariance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429698121"/>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Neutron Capture and Associated Spectra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78192460"/>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Fission I, Independent and Cumulative Yields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4254706878"/>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Gamma-Induced Reactions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551137703"/>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Inelastic Neutron Scattering &amp; Assoc. Spectra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3017983316"/>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Fission II, Prompt Gammas and Neutrons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183828217"/>
                  </a:ext>
                </a:extLst>
              </a:tr>
              <a:tr h="203200">
                <a:tc>
                  <a:txBody>
                    <a:bodyPr/>
                    <a:lstStyle/>
                    <a:p>
                      <a:pPr algn="l" fontAlgn="b"/>
                      <a:r>
                        <a:rPr lang="el-GR" sz="1400" u="none" strike="noStrike" dirty="0">
                          <a:effectLst/>
                          <a:latin typeface="Times New Roman" panose="02020603050405020304" pitchFamily="18" charset="0"/>
                          <a:cs typeface="Times New Roman" panose="02020603050405020304" pitchFamily="18" charset="0"/>
                        </a:rPr>
                        <a:t> (α,</a:t>
                      </a:r>
                      <a:r>
                        <a:rPr lang="en-US" sz="1400" u="none" strike="noStrike" dirty="0">
                          <a:effectLst/>
                          <a:latin typeface="Times New Roman" panose="02020603050405020304" pitchFamily="18" charset="0"/>
                          <a:cs typeface="Times New Roman" panose="02020603050405020304" pitchFamily="18" charset="0"/>
                        </a:rPr>
                        <a:t>n) Reactions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3845008515"/>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Targets, Facilities and Detector Systems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3046289001"/>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Fission III, Decay Data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3222926713"/>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Development of Benchmark Exercises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616900507"/>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Data Processing &amp; Transport Code Needs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808609352"/>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Actinide Cross Sections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53798664"/>
                  </a:ext>
                </a:extLst>
              </a:tr>
            </a:tbl>
          </a:graphicData>
        </a:graphic>
      </p:graphicFrame>
      <p:graphicFrame>
        <p:nvGraphicFramePr>
          <p:cNvPr id="7" name="Table 6">
            <a:extLst>
              <a:ext uri="{FF2B5EF4-FFF2-40B4-BE49-F238E27FC236}">
                <a16:creationId xmlns:a16="http://schemas.microsoft.com/office/drawing/2014/main" id="{41A60FC2-D325-BA44-A64F-71858E620BE1}"/>
              </a:ext>
            </a:extLst>
          </p:cNvPr>
          <p:cNvGraphicFramePr>
            <a:graphicFrameLocks noGrp="1"/>
          </p:cNvGraphicFramePr>
          <p:nvPr>
            <p:extLst>
              <p:ext uri="{D42A27DB-BD31-4B8C-83A1-F6EECF244321}">
                <p14:modId xmlns:p14="http://schemas.microsoft.com/office/powerpoint/2010/main" val="955954070"/>
              </p:ext>
            </p:extLst>
          </p:nvPr>
        </p:nvGraphicFramePr>
        <p:xfrm>
          <a:off x="4891809" y="3016778"/>
          <a:ext cx="3337791" cy="1337310"/>
        </p:xfrm>
        <a:graphic>
          <a:graphicData uri="http://schemas.openxmlformats.org/drawingml/2006/table">
            <a:tbl>
              <a:tblPr>
                <a:tableStyleId>{5C22544A-7EE6-4342-B048-85BDC9FD1C3A}</a:tableStyleId>
              </a:tblPr>
              <a:tblGrid>
                <a:gridCol w="3337791">
                  <a:extLst>
                    <a:ext uri="{9D8B030D-6E8A-4147-A177-3AD203B41FA5}">
                      <a16:colId xmlns:a16="http://schemas.microsoft.com/office/drawing/2014/main" val="2016005639"/>
                    </a:ext>
                  </a:extLst>
                </a:gridCol>
              </a:tblGrid>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Nuclear Data for Isotope Production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019172246"/>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Safeguards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3124182161"/>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Materials Damage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3152088163"/>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Nuclear Data for Nuclear Energy</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479418971"/>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(n,x) reactions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630444912"/>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Atomic Data, NRF Data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754074578"/>
                  </a:ext>
                </a:extLst>
              </a:tr>
            </a:tbl>
          </a:graphicData>
        </a:graphic>
      </p:graphicFrame>
      <p:graphicFrame>
        <p:nvGraphicFramePr>
          <p:cNvPr id="8" name="Table 7">
            <a:extLst>
              <a:ext uri="{FF2B5EF4-FFF2-40B4-BE49-F238E27FC236}">
                <a16:creationId xmlns:a16="http://schemas.microsoft.com/office/drawing/2014/main" id="{11375ADE-C0BE-A640-AFF1-99B52C1B350F}"/>
              </a:ext>
            </a:extLst>
          </p:cNvPr>
          <p:cNvGraphicFramePr>
            <a:graphicFrameLocks noGrp="1"/>
          </p:cNvGraphicFramePr>
          <p:nvPr>
            <p:extLst>
              <p:ext uri="{D42A27DB-BD31-4B8C-83A1-F6EECF244321}">
                <p14:modId xmlns:p14="http://schemas.microsoft.com/office/powerpoint/2010/main" val="1480800659"/>
              </p:ext>
            </p:extLst>
          </p:nvPr>
        </p:nvGraphicFramePr>
        <p:xfrm>
          <a:off x="4842291" y="4955566"/>
          <a:ext cx="3851564" cy="1337310"/>
        </p:xfrm>
        <a:graphic>
          <a:graphicData uri="http://schemas.openxmlformats.org/drawingml/2006/table">
            <a:tbl>
              <a:tblPr>
                <a:tableStyleId>{5C22544A-7EE6-4342-B048-85BDC9FD1C3A}</a:tableStyleId>
              </a:tblPr>
              <a:tblGrid>
                <a:gridCol w="3851564">
                  <a:extLst>
                    <a:ext uri="{9D8B030D-6E8A-4147-A177-3AD203B41FA5}">
                      <a16:colId xmlns:a16="http://schemas.microsoft.com/office/drawing/2014/main" val="504647606"/>
                    </a:ext>
                  </a:extLst>
                </a:gridCol>
              </a:tblGrid>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Covariance/Uncertainty/Sensitivity/Validation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3117700609"/>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Nuclear Data for Isotope Prod. and Targetry needs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782888464"/>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Machine Learning/Artificial Intelligence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966939173"/>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Detector Models, Atomic Data &amp; Stopping Powers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252493141"/>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Scattering, Transport and Shielding</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508164982"/>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Neutron induced gammas and gamma decay</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932618379"/>
                  </a:ext>
                </a:extLst>
              </a:tr>
            </a:tbl>
          </a:graphicData>
        </a:graphic>
      </p:graphicFrame>
      <p:sp>
        <p:nvSpPr>
          <p:cNvPr id="9" name="TextBox 8">
            <a:extLst>
              <a:ext uri="{FF2B5EF4-FFF2-40B4-BE49-F238E27FC236}">
                <a16:creationId xmlns:a16="http://schemas.microsoft.com/office/drawing/2014/main" id="{0076D560-F65A-E348-9568-1FCE2299A0A5}"/>
              </a:ext>
            </a:extLst>
          </p:cNvPr>
          <p:cNvSpPr txBox="1"/>
          <p:nvPr/>
        </p:nvSpPr>
        <p:spPr>
          <a:xfrm>
            <a:off x="1287380" y="972129"/>
            <a:ext cx="172361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NDNCA (2015)</a:t>
            </a:r>
          </a:p>
        </p:txBody>
      </p:sp>
      <p:sp>
        <p:nvSpPr>
          <p:cNvPr id="10" name="TextBox 9">
            <a:extLst>
              <a:ext uri="{FF2B5EF4-FFF2-40B4-BE49-F238E27FC236}">
                <a16:creationId xmlns:a16="http://schemas.microsoft.com/office/drawing/2014/main" id="{AB1DB8F5-EEBA-6940-B063-517AF287DB22}"/>
              </a:ext>
            </a:extLst>
          </p:cNvPr>
          <p:cNvSpPr txBox="1"/>
          <p:nvPr/>
        </p:nvSpPr>
        <p:spPr>
          <a:xfrm>
            <a:off x="5902741" y="877867"/>
            <a:ext cx="153760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NDEM (2016)</a:t>
            </a:r>
          </a:p>
        </p:txBody>
      </p:sp>
      <p:sp>
        <p:nvSpPr>
          <p:cNvPr id="11" name="TextBox 10">
            <a:extLst>
              <a:ext uri="{FF2B5EF4-FFF2-40B4-BE49-F238E27FC236}">
                <a16:creationId xmlns:a16="http://schemas.microsoft.com/office/drawing/2014/main" id="{9BD32E1D-8104-B346-AFAB-C6C80D773D8C}"/>
              </a:ext>
            </a:extLst>
          </p:cNvPr>
          <p:cNvSpPr txBox="1"/>
          <p:nvPr/>
        </p:nvSpPr>
        <p:spPr>
          <a:xfrm>
            <a:off x="1347605" y="2832112"/>
            <a:ext cx="170014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NDREW (2019)</a:t>
            </a:r>
          </a:p>
        </p:txBody>
      </p:sp>
      <p:sp>
        <p:nvSpPr>
          <p:cNvPr id="12" name="TextBox 11">
            <a:extLst>
              <a:ext uri="{FF2B5EF4-FFF2-40B4-BE49-F238E27FC236}">
                <a16:creationId xmlns:a16="http://schemas.microsoft.com/office/drawing/2014/main" id="{B1C3AA94-9E28-ED48-BFD4-1AC9E17D864B}"/>
              </a:ext>
            </a:extLst>
          </p:cNvPr>
          <p:cNvSpPr txBox="1"/>
          <p:nvPr/>
        </p:nvSpPr>
        <p:spPr>
          <a:xfrm>
            <a:off x="5679630" y="2643992"/>
            <a:ext cx="17621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WANDA (2019)</a:t>
            </a:r>
          </a:p>
        </p:txBody>
      </p:sp>
      <p:sp>
        <p:nvSpPr>
          <p:cNvPr id="13" name="TextBox 12">
            <a:extLst>
              <a:ext uri="{FF2B5EF4-FFF2-40B4-BE49-F238E27FC236}">
                <a16:creationId xmlns:a16="http://schemas.microsoft.com/office/drawing/2014/main" id="{4CC63E99-AC1E-6F49-B0B9-B9585635FC1D}"/>
              </a:ext>
            </a:extLst>
          </p:cNvPr>
          <p:cNvSpPr txBox="1"/>
          <p:nvPr/>
        </p:nvSpPr>
        <p:spPr>
          <a:xfrm>
            <a:off x="5915853" y="4585134"/>
            <a:ext cx="17044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WANDA (2020)</a:t>
            </a:r>
          </a:p>
        </p:txBody>
      </p:sp>
    </p:spTree>
    <p:extLst>
      <p:ext uri="{BB962C8B-B14F-4D97-AF65-F5344CB8AC3E}">
        <p14:creationId xmlns:p14="http://schemas.microsoft.com/office/powerpoint/2010/main" val="2076522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F5A0-5585-F440-98D7-F58C9277F48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meetings have led to new efforts in many areas</a:t>
            </a:r>
          </a:p>
        </p:txBody>
      </p:sp>
      <p:graphicFrame>
        <p:nvGraphicFramePr>
          <p:cNvPr id="4" name="Table 3">
            <a:extLst>
              <a:ext uri="{FF2B5EF4-FFF2-40B4-BE49-F238E27FC236}">
                <a16:creationId xmlns:a16="http://schemas.microsoft.com/office/drawing/2014/main" id="{DEB1AD72-56D0-2547-9ECC-31F49A2EA91E}"/>
              </a:ext>
            </a:extLst>
          </p:cNvPr>
          <p:cNvGraphicFramePr>
            <a:graphicFrameLocks noGrp="1"/>
          </p:cNvGraphicFramePr>
          <p:nvPr>
            <p:extLst>
              <p:ext uri="{D42A27DB-BD31-4B8C-83A1-F6EECF244321}">
                <p14:modId xmlns:p14="http://schemas.microsoft.com/office/powerpoint/2010/main" val="1110463532"/>
              </p:ext>
            </p:extLst>
          </p:nvPr>
        </p:nvGraphicFramePr>
        <p:xfrm>
          <a:off x="320964" y="1297275"/>
          <a:ext cx="3656445" cy="1337310"/>
        </p:xfrm>
        <a:graphic>
          <a:graphicData uri="http://schemas.openxmlformats.org/drawingml/2006/table">
            <a:tbl>
              <a:tblPr>
                <a:tableStyleId>{5C22544A-7EE6-4342-B048-85BDC9FD1C3A}</a:tableStyleId>
              </a:tblPr>
              <a:tblGrid>
                <a:gridCol w="3656445">
                  <a:extLst>
                    <a:ext uri="{9D8B030D-6E8A-4147-A177-3AD203B41FA5}">
                      <a16:colId xmlns:a16="http://schemas.microsoft.com/office/drawing/2014/main" val="3897551554"/>
                    </a:ext>
                  </a:extLst>
                </a:gridCol>
              </a:tblGrid>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1. Dosimetry Standards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3394598078"/>
                  </a:ext>
                </a:extLst>
              </a:tr>
              <a:tr h="203200">
                <a:tc>
                  <a:txBody>
                    <a:bodyPr/>
                    <a:lstStyle/>
                    <a:p>
                      <a:pPr algn="l" rtl="0" fontAlgn="ctr"/>
                      <a:r>
                        <a:rPr lang="en-US" sz="1400" b="1" i="1" u="none" strike="noStrike" dirty="0">
                          <a:solidFill>
                            <a:srgbClr val="FF0000"/>
                          </a:solidFill>
                          <a:effectLst/>
                          <a:latin typeface="Times New Roman" panose="02020603050405020304" pitchFamily="18" charset="0"/>
                          <a:cs typeface="Times New Roman" panose="02020603050405020304" pitchFamily="18" charset="0"/>
                        </a:rPr>
                        <a:t>2. Fission</a:t>
                      </a:r>
                    </a:p>
                  </a:txBody>
                  <a:tcPr marL="228600" marR="9525" marT="9525" marB="0" anchor="ctr"/>
                </a:tc>
                <a:extLst>
                  <a:ext uri="{0D108BD9-81ED-4DB2-BD59-A6C34878D82A}">
                    <a16:rowId xmlns:a16="http://schemas.microsoft.com/office/drawing/2014/main" val="2407430062"/>
                  </a:ext>
                </a:extLst>
              </a:tr>
              <a:tr h="203200">
                <a:tc>
                  <a:txBody>
                    <a:bodyPr/>
                    <a:lstStyle/>
                    <a:p>
                      <a:pPr algn="l" rtl="0" fontAlgn="ctr"/>
                      <a:r>
                        <a:rPr lang="en-US" sz="1400" b="1" i="1" u="none" strike="noStrike" dirty="0">
                          <a:solidFill>
                            <a:srgbClr val="FF0000"/>
                          </a:solidFill>
                          <a:effectLst/>
                          <a:latin typeface="Times New Roman" panose="02020603050405020304" pitchFamily="18" charset="0"/>
                          <a:cs typeface="Times New Roman" panose="02020603050405020304" pitchFamily="18" charset="0"/>
                        </a:rPr>
                        <a:t>3. Decay Data and </a:t>
                      </a:r>
                      <a:r>
                        <a:rPr lang="en-US" sz="1400" b="1" i="1" u="none" strike="noStrike" dirty="0">
                          <a:solidFill>
                            <a:srgbClr val="FF0000"/>
                          </a:solidFill>
                          <a:effectLst/>
                          <a:latin typeface="Symbol" pitchFamily="2" charset="2"/>
                          <a:cs typeface="Times New Roman" panose="02020603050405020304" pitchFamily="18" charset="0"/>
                        </a:rPr>
                        <a:t>g</a:t>
                      </a:r>
                      <a:r>
                        <a:rPr lang="en-US" sz="1400" b="1" i="1" u="none" strike="noStrike" dirty="0">
                          <a:solidFill>
                            <a:srgbClr val="FF0000"/>
                          </a:solidFill>
                          <a:effectLst/>
                          <a:latin typeface="Times New Roman" panose="02020603050405020304" pitchFamily="18" charset="0"/>
                          <a:cs typeface="Times New Roman" panose="02020603050405020304" pitchFamily="18" charset="0"/>
                        </a:rPr>
                        <a:t>-Branching Ratios</a:t>
                      </a:r>
                    </a:p>
                  </a:txBody>
                  <a:tcPr marL="228600" marR="9525" marT="9525" marB="0" anchor="ctr"/>
                </a:tc>
                <a:extLst>
                  <a:ext uri="{0D108BD9-81ED-4DB2-BD59-A6C34878D82A}">
                    <a16:rowId xmlns:a16="http://schemas.microsoft.com/office/drawing/2014/main" val="2092246334"/>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4. Neutron Transport Covariance Reduction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2379277848"/>
                  </a:ext>
                </a:extLst>
              </a:tr>
              <a:tr h="203200">
                <a:tc>
                  <a:txBody>
                    <a:bodyPr/>
                    <a:lstStyle/>
                    <a:p>
                      <a:pPr algn="l" rtl="0" fontAlgn="ctr"/>
                      <a:r>
                        <a:rPr lang="en-US" sz="1400" u="none" strike="noStrike" dirty="0">
                          <a:effectLst/>
                          <a:latin typeface="Times New Roman" panose="02020603050405020304" pitchFamily="18" charset="0"/>
                          <a:cs typeface="Times New Roman" panose="02020603050405020304" pitchFamily="18" charset="0"/>
                        </a:rPr>
                        <a:t>5. Expanded Integral Validation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28600" marR="9525" marT="9525" marB="0" anchor="ctr"/>
                </a:tc>
                <a:extLst>
                  <a:ext uri="{0D108BD9-81ED-4DB2-BD59-A6C34878D82A}">
                    <a16:rowId xmlns:a16="http://schemas.microsoft.com/office/drawing/2014/main" val="3714284501"/>
                  </a:ext>
                </a:extLst>
              </a:tr>
              <a:tr h="203200">
                <a:tc>
                  <a:txBody>
                    <a:bodyPr/>
                    <a:lstStyle/>
                    <a:p>
                      <a:pPr algn="l" rtl="0" fontAlgn="ctr"/>
                      <a:r>
                        <a:rPr lang="en-US" sz="1400" b="1" i="1" u="none" strike="noStrike" dirty="0">
                          <a:solidFill>
                            <a:srgbClr val="FF0000"/>
                          </a:solidFill>
                          <a:effectLst/>
                          <a:latin typeface="Times New Roman" panose="02020603050405020304" pitchFamily="18" charset="0"/>
                          <a:cs typeface="Times New Roman" panose="02020603050405020304" pitchFamily="18" charset="0"/>
                        </a:rPr>
                        <a:t>6. Antineutrinos from Reactors</a:t>
                      </a:r>
                    </a:p>
                  </a:txBody>
                  <a:tcPr marL="228600" marR="9525" marT="9525" marB="0" anchor="ctr"/>
                </a:tc>
                <a:extLst>
                  <a:ext uri="{0D108BD9-81ED-4DB2-BD59-A6C34878D82A}">
                    <a16:rowId xmlns:a16="http://schemas.microsoft.com/office/drawing/2014/main" val="213623274"/>
                  </a:ext>
                </a:extLst>
              </a:tr>
            </a:tbl>
          </a:graphicData>
        </a:graphic>
      </p:graphicFrame>
      <p:graphicFrame>
        <p:nvGraphicFramePr>
          <p:cNvPr id="5" name="Table 4">
            <a:extLst>
              <a:ext uri="{FF2B5EF4-FFF2-40B4-BE49-F238E27FC236}">
                <a16:creationId xmlns:a16="http://schemas.microsoft.com/office/drawing/2014/main" id="{CD5F5CC8-EE04-BE4B-8B11-19671E8D3357}"/>
              </a:ext>
            </a:extLst>
          </p:cNvPr>
          <p:cNvGraphicFramePr>
            <a:graphicFrameLocks noGrp="1"/>
          </p:cNvGraphicFramePr>
          <p:nvPr>
            <p:extLst>
              <p:ext uri="{D42A27DB-BD31-4B8C-83A1-F6EECF244321}">
                <p14:modId xmlns:p14="http://schemas.microsoft.com/office/powerpoint/2010/main" val="59535345"/>
              </p:ext>
            </p:extLst>
          </p:nvPr>
        </p:nvGraphicFramePr>
        <p:xfrm>
          <a:off x="4891809" y="1233779"/>
          <a:ext cx="3559464" cy="1337310"/>
        </p:xfrm>
        <a:graphic>
          <a:graphicData uri="http://schemas.openxmlformats.org/drawingml/2006/table">
            <a:tbl>
              <a:tblPr>
                <a:tableStyleId>{5C22544A-7EE6-4342-B048-85BDC9FD1C3A}</a:tableStyleId>
              </a:tblPr>
              <a:tblGrid>
                <a:gridCol w="3559464">
                  <a:extLst>
                    <a:ext uri="{9D8B030D-6E8A-4147-A177-3AD203B41FA5}">
                      <a16:colId xmlns:a16="http://schemas.microsoft.com/office/drawing/2014/main" val="2096330630"/>
                    </a:ext>
                  </a:extLst>
                </a:gridCol>
              </a:tblGrid>
              <a:tr h="203200">
                <a:tc>
                  <a:txBody>
                    <a:bodyPr/>
                    <a:lstStyle/>
                    <a:p>
                      <a:pPr algn="l" rtl="0" fontAlgn="ctr"/>
                      <a:r>
                        <a:rPr lang="en-US" sz="1400" b="1" i="1" u="none" strike="noStrike" dirty="0">
                          <a:solidFill>
                            <a:srgbClr val="FF0000"/>
                          </a:solidFill>
                          <a:effectLst/>
                          <a:latin typeface="Times New Roman" panose="02020603050405020304" pitchFamily="18" charset="0"/>
                          <a:cs typeface="Times New Roman" panose="02020603050405020304" pitchFamily="18" charset="0"/>
                        </a:rPr>
                        <a:t>Improving the Pipeline infrastructure</a:t>
                      </a:r>
                    </a:p>
                  </a:txBody>
                  <a:tcPr marL="228600" marR="9525" marT="9525" marB="0" anchor="ctr"/>
                </a:tc>
                <a:extLst>
                  <a:ext uri="{0D108BD9-81ED-4DB2-BD59-A6C34878D82A}">
                    <a16:rowId xmlns:a16="http://schemas.microsoft.com/office/drawing/2014/main" val="4190729673"/>
                  </a:ext>
                </a:extLst>
              </a:tr>
              <a:tr h="203200">
                <a:tc>
                  <a:txBody>
                    <a:bodyPr/>
                    <a:lstStyle/>
                    <a:p>
                      <a:pPr algn="l" rtl="0" fontAlgn="ctr"/>
                      <a:r>
                        <a:rPr lang="en-US" sz="1400" b="0" i="0" u="none" strike="noStrike" dirty="0">
                          <a:solidFill>
                            <a:schemeClr val="tx1"/>
                          </a:solidFill>
                          <a:effectLst/>
                          <a:latin typeface="Times New Roman" panose="02020603050405020304" pitchFamily="18" charset="0"/>
                          <a:cs typeface="Times New Roman" panose="02020603050405020304" pitchFamily="18" charset="0"/>
                        </a:rPr>
                        <a:t>Improved Covariance Data</a:t>
                      </a:r>
                    </a:p>
                  </a:txBody>
                  <a:tcPr marL="228600" marR="9525" marT="9525" marB="0" anchor="ctr"/>
                </a:tc>
                <a:extLst>
                  <a:ext uri="{0D108BD9-81ED-4DB2-BD59-A6C34878D82A}">
                    <a16:rowId xmlns:a16="http://schemas.microsoft.com/office/drawing/2014/main" val="2895344634"/>
                  </a:ext>
                </a:extLst>
              </a:tr>
              <a:tr h="203200">
                <a:tc>
                  <a:txBody>
                    <a:bodyPr/>
                    <a:lstStyle/>
                    <a:p>
                      <a:pPr algn="l" rtl="0" fontAlgn="ctr"/>
                      <a:r>
                        <a:rPr lang="en-US" sz="1400" b="1" i="1" u="none" strike="noStrike" dirty="0">
                          <a:solidFill>
                            <a:srgbClr val="FF0000"/>
                          </a:solidFill>
                          <a:effectLst/>
                          <a:latin typeface="Times New Roman" panose="02020603050405020304" pitchFamily="18" charset="0"/>
                          <a:cs typeface="Times New Roman" panose="02020603050405020304" pitchFamily="18" charset="0"/>
                        </a:rPr>
                        <a:t>Inelastic Scattering on actinides</a:t>
                      </a:r>
                    </a:p>
                  </a:txBody>
                  <a:tcPr marL="228600" marR="9525" marT="9525" marB="0" anchor="ctr"/>
                </a:tc>
                <a:extLst>
                  <a:ext uri="{0D108BD9-81ED-4DB2-BD59-A6C34878D82A}">
                    <a16:rowId xmlns:a16="http://schemas.microsoft.com/office/drawing/2014/main" val="1053802806"/>
                  </a:ext>
                </a:extLst>
              </a:tr>
              <a:tr h="203200">
                <a:tc>
                  <a:txBody>
                    <a:bodyPr/>
                    <a:lstStyle/>
                    <a:p>
                      <a:pPr algn="l" rtl="0" fontAlgn="ctr"/>
                      <a:r>
                        <a:rPr lang="en-US" sz="1400" b="1" i="1" u="none" strike="noStrike" dirty="0">
                          <a:solidFill>
                            <a:srgbClr val="FF0000"/>
                          </a:solidFill>
                          <a:effectLst/>
                          <a:latin typeface="Times New Roman" panose="02020603050405020304" pitchFamily="18" charset="0"/>
                          <a:cs typeface="Times New Roman" panose="02020603050405020304" pitchFamily="18" charset="0"/>
                        </a:rPr>
                        <a:t>Capture gamma spectra</a:t>
                      </a:r>
                    </a:p>
                  </a:txBody>
                  <a:tcPr marL="228600" marR="9525" marT="9525" marB="0" anchor="ctr"/>
                </a:tc>
                <a:extLst>
                  <a:ext uri="{0D108BD9-81ED-4DB2-BD59-A6C34878D82A}">
                    <a16:rowId xmlns:a16="http://schemas.microsoft.com/office/drawing/2014/main" val="2979506534"/>
                  </a:ext>
                </a:extLst>
              </a:tr>
              <a:tr h="203200">
                <a:tc>
                  <a:txBody>
                    <a:bodyPr/>
                    <a:lstStyle/>
                    <a:p>
                      <a:pPr algn="l" rtl="0" fontAlgn="ctr"/>
                      <a:r>
                        <a:rPr lang="en-US" sz="1400" b="1" i="1" u="none" strike="noStrike" dirty="0">
                          <a:solidFill>
                            <a:srgbClr val="FF0000"/>
                          </a:solidFill>
                          <a:effectLst/>
                          <a:latin typeface="Times New Roman" panose="02020603050405020304" pitchFamily="18" charset="0"/>
                          <a:cs typeface="Times New Roman" panose="02020603050405020304" pitchFamily="18" charset="0"/>
                        </a:rPr>
                        <a:t>Improved Fission yields</a:t>
                      </a:r>
                    </a:p>
                  </a:txBody>
                  <a:tcPr marL="228600" marR="9525" marT="9525" marB="0" anchor="ctr"/>
                </a:tc>
                <a:extLst>
                  <a:ext uri="{0D108BD9-81ED-4DB2-BD59-A6C34878D82A}">
                    <a16:rowId xmlns:a16="http://schemas.microsoft.com/office/drawing/2014/main" val="4269506476"/>
                  </a:ext>
                </a:extLst>
              </a:tr>
              <a:tr h="203200">
                <a:tc>
                  <a:txBody>
                    <a:bodyPr/>
                    <a:lstStyle/>
                    <a:p>
                      <a:pPr algn="l" rtl="0" fontAlgn="ctr"/>
                      <a:r>
                        <a:rPr lang="en-US" sz="1400" b="1" i="1" u="none" strike="noStrike" dirty="0">
                          <a:solidFill>
                            <a:srgbClr val="FF0000"/>
                          </a:solidFill>
                          <a:effectLst/>
                          <a:latin typeface="Times New Roman" panose="02020603050405020304" pitchFamily="18" charset="0"/>
                          <a:cs typeface="Times New Roman" panose="02020603050405020304" pitchFamily="18" charset="0"/>
                        </a:rPr>
                        <a:t>Target Prod. to Support ND Experiments</a:t>
                      </a:r>
                    </a:p>
                  </a:txBody>
                  <a:tcPr marL="228600" marR="9525" marT="9525" marB="0" anchor="ctr"/>
                </a:tc>
                <a:extLst>
                  <a:ext uri="{0D108BD9-81ED-4DB2-BD59-A6C34878D82A}">
                    <a16:rowId xmlns:a16="http://schemas.microsoft.com/office/drawing/2014/main" val="2252034132"/>
                  </a:ext>
                </a:extLst>
              </a:tr>
            </a:tbl>
          </a:graphicData>
        </a:graphic>
      </p:graphicFrame>
      <p:graphicFrame>
        <p:nvGraphicFramePr>
          <p:cNvPr id="6" name="Table 5">
            <a:extLst>
              <a:ext uri="{FF2B5EF4-FFF2-40B4-BE49-F238E27FC236}">
                <a16:creationId xmlns:a16="http://schemas.microsoft.com/office/drawing/2014/main" id="{3C617A15-4712-144A-AD4A-63447D13984F}"/>
              </a:ext>
            </a:extLst>
          </p:cNvPr>
          <p:cNvGraphicFramePr>
            <a:graphicFrameLocks noGrp="1"/>
          </p:cNvGraphicFramePr>
          <p:nvPr>
            <p:extLst>
              <p:ext uri="{D42A27DB-BD31-4B8C-83A1-F6EECF244321}">
                <p14:modId xmlns:p14="http://schemas.microsoft.com/office/powerpoint/2010/main" val="2296178566"/>
              </p:ext>
            </p:extLst>
          </p:nvPr>
        </p:nvGraphicFramePr>
        <p:xfrm>
          <a:off x="320964" y="3247275"/>
          <a:ext cx="3753427" cy="2674620"/>
        </p:xfrm>
        <a:graphic>
          <a:graphicData uri="http://schemas.openxmlformats.org/drawingml/2006/table">
            <a:tbl>
              <a:tblPr>
                <a:tableStyleId>{5C22544A-7EE6-4342-B048-85BDC9FD1C3A}</a:tableStyleId>
              </a:tblPr>
              <a:tblGrid>
                <a:gridCol w="3753427">
                  <a:extLst>
                    <a:ext uri="{9D8B030D-6E8A-4147-A177-3AD203B41FA5}">
                      <a16:colId xmlns:a16="http://schemas.microsoft.com/office/drawing/2014/main" val="536105565"/>
                    </a:ext>
                  </a:extLst>
                </a:gridCol>
              </a:tblGrid>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Uncertainty, Sensitivity, and Covariance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429698121"/>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Neutron Capture and Associated Spectra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78192460"/>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a:t>
                      </a:r>
                      <a:r>
                        <a:rPr lang="en-US" sz="1400" b="1" i="1" u="none" strike="noStrike" dirty="0">
                          <a:solidFill>
                            <a:srgbClr val="FF0000"/>
                          </a:solidFill>
                          <a:effectLst/>
                          <a:latin typeface="Times New Roman" panose="02020603050405020304" pitchFamily="18" charset="0"/>
                          <a:cs typeface="Times New Roman" panose="02020603050405020304" pitchFamily="18" charset="0"/>
                        </a:rPr>
                        <a:t>Fission I, Independent and Cumulative Yields</a:t>
                      </a:r>
                    </a:p>
                  </a:txBody>
                  <a:tcPr marL="171450" marR="9525" marT="9525" marB="0" anchor="b"/>
                </a:tc>
                <a:extLst>
                  <a:ext uri="{0D108BD9-81ED-4DB2-BD59-A6C34878D82A}">
                    <a16:rowId xmlns:a16="http://schemas.microsoft.com/office/drawing/2014/main" val="4254706878"/>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Gamma-Induced Reactions </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551137703"/>
                  </a:ext>
                </a:extLst>
              </a:tr>
              <a:tr h="203200">
                <a:tc>
                  <a:txBody>
                    <a:bodyPr/>
                    <a:lstStyle/>
                    <a:p>
                      <a:pPr algn="l" fontAlgn="b"/>
                      <a:r>
                        <a:rPr lang="en-US" sz="1400" b="1" i="1" u="none" strike="noStrike" dirty="0">
                          <a:solidFill>
                            <a:srgbClr val="FF0000"/>
                          </a:solidFill>
                          <a:effectLst/>
                          <a:latin typeface="Times New Roman" panose="02020603050405020304" pitchFamily="18" charset="0"/>
                          <a:cs typeface="Times New Roman" panose="02020603050405020304" pitchFamily="18" charset="0"/>
                        </a:rPr>
                        <a:t> Inelastic Neutron Scattering &amp; Assoc. Spectra</a:t>
                      </a:r>
                    </a:p>
                  </a:txBody>
                  <a:tcPr marL="171450" marR="9525" marT="9525" marB="0" anchor="b"/>
                </a:tc>
                <a:extLst>
                  <a:ext uri="{0D108BD9-81ED-4DB2-BD59-A6C34878D82A}">
                    <a16:rowId xmlns:a16="http://schemas.microsoft.com/office/drawing/2014/main" val="3017983316"/>
                  </a:ext>
                </a:extLst>
              </a:tr>
              <a:tr h="203200">
                <a:tc>
                  <a:txBody>
                    <a:bodyPr/>
                    <a:lstStyle/>
                    <a:p>
                      <a:pPr algn="l" fontAlgn="b"/>
                      <a:r>
                        <a:rPr lang="en-US" sz="1400" b="1" i="1" u="none" strike="noStrike" dirty="0">
                          <a:solidFill>
                            <a:srgbClr val="FF0000"/>
                          </a:solidFill>
                          <a:effectLst/>
                          <a:latin typeface="Times New Roman" panose="02020603050405020304" pitchFamily="18" charset="0"/>
                          <a:cs typeface="Times New Roman" panose="02020603050405020304" pitchFamily="18" charset="0"/>
                        </a:rPr>
                        <a:t> Fission II, Prompt Gammas and Neutrons</a:t>
                      </a:r>
                    </a:p>
                  </a:txBody>
                  <a:tcPr marL="171450" marR="9525" marT="9525" marB="0" anchor="b"/>
                </a:tc>
                <a:extLst>
                  <a:ext uri="{0D108BD9-81ED-4DB2-BD59-A6C34878D82A}">
                    <a16:rowId xmlns:a16="http://schemas.microsoft.com/office/drawing/2014/main" val="2183828217"/>
                  </a:ext>
                </a:extLst>
              </a:tr>
              <a:tr h="203200">
                <a:tc>
                  <a:txBody>
                    <a:bodyPr/>
                    <a:lstStyle/>
                    <a:p>
                      <a:pPr algn="l" fontAlgn="b"/>
                      <a:r>
                        <a:rPr lang="el-GR" sz="1400" b="1" i="1" u="none" strike="noStrike" dirty="0">
                          <a:solidFill>
                            <a:srgbClr val="FF0000"/>
                          </a:solidFill>
                          <a:effectLst/>
                          <a:latin typeface="Times New Roman" panose="02020603050405020304" pitchFamily="18" charset="0"/>
                          <a:cs typeface="Times New Roman" panose="02020603050405020304" pitchFamily="18" charset="0"/>
                        </a:rPr>
                        <a:t> (α,</a:t>
                      </a:r>
                      <a:r>
                        <a:rPr lang="en-US" sz="1400" b="1" i="1" u="none" strike="noStrike" dirty="0">
                          <a:solidFill>
                            <a:srgbClr val="FF0000"/>
                          </a:solidFill>
                          <a:effectLst/>
                          <a:latin typeface="Times New Roman" panose="02020603050405020304" pitchFamily="18" charset="0"/>
                          <a:cs typeface="Times New Roman" panose="02020603050405020304" pitchFamily="18" charset="0"/>
                        </a:rPr>
                        <a:t>n) Reactions</a:t>
                      </a:r>
                    </a:p>
                  </a:txBody>
                  <a:tcPr marL="171450" marR="9525" marT="9525" marB="0" anchor="b"/>
                </a:tc>
                <a:extLst>
                  <a:ext uri="{0D108BD9-81ED-4DB2-BD59-A6C34878D82A}">
                    <a16:rowId xmlns:a16="http://schemas.microsoft.com/office/drawing/2014/main" val="3845008515"/>
                  </a:ext>
                </a:extLst>
              </a:tr>
              <a:tr h="203200">
                <a:tc>
                  <a:txBody>
                    <a:bodyPr/>
                    <a:lstStyle/>
                    <a:p>
                      <a:pPr algn="l" fontAlgn="b"/>
                      <a:r>
                        <a:rPr lang="en-US" sz="1400" b="1" i="1" u="none" strike="noStrike" dirty="0">
                          <a:solidFill>
                            <a:srgbClr val="FF0000"/>
                          </a:solidFill>
                          <a:effectLst/>
                          <a:latin typeface="Times New Roman" panose="02020603050405020304" pitchFamily="18" charset="0"/>
                          <a:cs typeface="Times New Roman" panose="02020603050405020304" pitchFamily="18" charset="0"/>
                        </a:rPr>
                        <a:t> Targets, Facilities and Detector Systems</a:t>
                      </a:r>
                    </a:p>
                  </a:txBody>
                  <a:tcPr marL="171450" marR="9525" marT="9525" marB="0" anchor="b"/>
                </a:tc>
                <a:extLst>
                  <a:ext uri="{0D108BD9-81ED-4DB2-BD59-A6C34878D82A}">
                    <a16:rowId xmlns:a16="http://schemas.microsoft.com/office/drawing/2014/main" val="3046289001"/>
                  </a:ext>
                </a:extLst>
              </a:tr>
              <a:tr h="203200">
                <a:tc>
                  <a:txBody>
                    <a:bodyPr/>
                    <a:lstStyle/>
                    <a:p>
                      <a:pPr algn="l" fontAlgn="b"/>
                      <a:r>
                        <a:rPr lang="en-US" sz="1400" b="1" i="1" u="none" strike="noStrike" dirty="0">
                          <a:solidFill>
                            <a:srgbClr val="FF0000"/>
                          </a:solidFill>
                          <a:effectLst/>
                          <a:latin typeface="Times New Roman" panose="02020603050405020304" pitchFamily="18" charset="0"/>
                          <a:cs typeface="Times New Roman" panose="02020603050405020304" pitchFamily="18" charset="0"/>
                        </a:rPr>
                        <a:t> Fission III, Decay Data</a:t>
                      </a:r>
                    </a:p>
                  </a:txBody>
                  <a:tcPr marL="171450" marR="9525" marT="9525" marB="0" anchor="b"/>
                </a:tc>
                <a:extLst>
                  <a:ext uri="{0D108BD9-81ED-4DB2-BD59-A6C34878D82A}">
                    <a16:rowId xmlns:a16="http://schemas.microsoft.com/office/drawing/2014/main" val="3222926713"/>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Development of Benchmark Exercises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616900507"/>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Data Processing &amp; Transport Code Needs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808609352"/>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 Actinide Cross Sections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53798664"/>
                  </a:ext>
                </a:extLst>
              </a:tr>
            </a:tbl>
          </a:graphicData>
        </a:graphic>
      </p:graphicFrame>
      <p:graphicFrame>
        <p:nvGraphicFramePr>
          <p:cNvPr id="7" name="Table 6">
            <a:extLst>
              <a:ext uri="{FF2B5EF4-FFF2-40B4-BE49-F238E27FC236}">
                <a16:creationId xmlns:a16="http://schemas.microsoft.com/office/drawing/2014/main" id="{41A60FC2-D325-BA44-A64F-71858E620BE1}"/>
              </a:ext>
            </a:extLst>
          </p:cNvPr>
          <p:cNvGraphicFramePr>
            <a:graphicFrameLocks noGrp="1"/>
          </p:cNvGraphicFramePr>
          <p:nvPr>
            <p:extLst>
              <p:ext uri="{D42A27DB-BD31-4B8C-83A1-F6EECF244321}">
                <p14:modId xmlns:p14="http://schemas.microsoft.com/office/powerpoint/2010/main" val="508327677"/>
              </p:ext>
            </p:extLst>
          </p:nvPr>
        </p:nvGraphicFramePr>
        <p:xfrm>
          <a:off x="4891809" y="3016778"/>
          <a:ext cx="3337791" cy="1337310"/>
        </p:xfrm>
        <a:graphic>
          <a:graphicData uri="http://schemas.openxmlformats.org/drawingml/2006/table">
            <a:tbl>
              <a:tblPr>
                <a:tableStyleId>{5C22544A-7EE6-4342-B048-85BDC9FD1C3A}</a:tableStyleId>
              </a:tblPr>
              <a:tblGrid>
                <a:gridCol w="3337791">
                  <a:extLst>
                    <a:ext uri="{9D8B030D-6E8A-4147-A177-3AD203B41FA5}">
                      <a16:colId xmlns:a16="http://schemas.microsoft.com/office/drawing/2014/main" val="2016005639"/>
                    </a:ext>
                  </a:extLst>
                </a:gridCol>
              </a:tblGrid>
              <a:tr h="203200">
                <a:tc>
                  <a:txBody>
                    <a:bodyPr/>
                    <a:lstStyle/>
                    <a:p>
                      <a:pPr algn="l" fontAlgn="b"/>
                      <a:r>
                        <a:rPr lang="en-US" sz="1400" b="1" i="1" u="none" strike="noStrike" dirty="0">
                          <a:solidFill>
                            <a:srgbClr val="FF0000"/>
                          </a:solidFill>
                          <a:effectLst/>
                          <a:latin typeface="Times New Roman" panose="02020603050405020304" pitchFamily="18" charset="0"/>
                          <a:cs typeface="Times New Roman" panose="02020603050405020304" pitchFamily="18" charset="0"/>
                        </a:rPr>
                        <a:t>Nuclear Data for Isotope Production</a:t>
                      </a:r>
                    </a:p>
                  </a:txBody>
                  <a:tcPr marL="171450" marR="9525" marT="9525" marB="0" anchor="b"/>
                </a:tc>
                <a:extLst>
                  <a:ext uri="{0D108BD9-81ED-4DB2-BD59-A6C34878D82A}">
                    <a16:rowId xmlns:a16="http://schemas.microsoft.com/office/drawing/2014/main" val="1019172246"/>
                  </a:ext>
                </a:extLst>
              </a:tr>
              <a:tr h="203200">
                <a:tc>
                  <a:txBody>
                    <a:bodyPr/>
                    <a:lstStyle/>
                    <a:p>
                      <a:pPr algn="l" fontAlgn="b"/>
                      <a:r>
                        <a:rPr lang="en-US" sz="1400" b="1" i="1" u="none" strike="noStrike" dirty="0">
                          <a:solidFill>
                            <a:srgbClr val="FF0000"/>
                          </a:solidFill>
                          <a:effectLst/>
                          <a:latin typeface="Times New Roman" panose="02020603050405020304" pitchFamily="18" charset="0"/>
                          <a:cs typeface="Times New Roman" panose="02020603050405020304" pitchFamily="18" charset="0"/>
                        </a:rPr>
                        <a:t>Safeguards</a:t>
                      </a:r>
                    </a:p>
                  </a:txBody>
                  <a:tcPr marL="171450" marR="9525" marT="9525" marB="0" anchor="b"/>
                </a:tc>
                <a:extLst>
                  <a:ext uri="{0D108BD9-81ED-4DB2-BD59-A6C34878D82A}">
                    <a16:rowId xmlns:a16="http://schemas.microsoft.com/office/drawing/2014/main" val="3124182161"/>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Materials Damage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3152088163"/>
                  </a:ext>
                </a:extLst>
              </a:tr>
              <a:tr h="203200">
                <a:tc>
                  <a:txBody>
                    <a:bodyPr/>
                    <a:lstStyle/>
                    <a:p>
                      <a:pPr algn="l" fontAlgn="b"/>
                      <a:r>
                        <a:rPr lang="en-US" sz="1400" b="1" i="1" u="none" strike="noStrike" dirty="0">
                          <a:solidFill>
                            <a:srgbClr val="FF0000"/>
                          </a:solidFill>
                          <a:effectLst/>
                          <a:latin typeface="Times New Roman" panose="02020603050405020304" pitchFamily="18" charset="0"/>
                          <a:cs typeface="Times New Roman" panose="02020603050405020304" pitchFamily="18" charset="0"/>
                        </a:rPr>
                        <a:t>Nuclear Data for Nuclear Energy</a:t>
                      </a:r>
                    </a:p>
                  </a:txBody>
                  <a:tcPr marL="171450" marR="9525" marT="9525" marB="0" anchor="b"/>
                </a:tc>
                <a:extLst>
                  <a:ext uri="{0D108BD9-81ED-4DB2-BD59-A6C34878D82A}">
                    <a16:rowId xmlns:a16="http://schemas.microsoft.com/office/drawing/2014/main" val="1479418971"/>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(n,x) reactions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630444912"/>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Atomic Data, NRF Data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754074578"/>
                  </a:ext>
                </a:extLst>
              </a:tr>
            </a:tbl>
          </a:graphicData>
        </a:graphic>
      </p:graphicFrame>
      <p:graphicFrame>
        <p:nvGraphicFramePr>
          <p:cNvPr id="8" name="Table 7">
            <a:extLst>
              <a:ext uri="{FF2B5EF4-FFF2-40B4-BE49-F238E27FC236}">
                <a16:creationId xmlns:a16="http://schemas.microsoft.com/office/drawing/2014/main" id="{11375ADE-C0BE-A640-AFF1-99B52C1B350F}"/>
              </a:ext>
            </a:extLst>
          </p:cNvPr>
          <p:cNvGraphicFramePr>
            <a:graphicFrameLocks noGrp="1"/>
          </p:cNvGraphicFramePr>
          <p:nvPr>
            <p:extLst>
              <p:ext uri="{D42A27DB-BD31-4B8C-83A1-F6EECF244321}">
                <p14:modId xmlns:p14="http://schemas.microsoft.com/office/powerpoint/2010/main" val="1697973150"/>
              </p:ext>
            </p:extLst>
          </p:nvPr>
        </p:nvGraphicFramePr>
        <p:xfrm>
          <a:off x="4842291" y="4955566"/>
          <a:ext cx="3851564" cy="1337310"/>
        </p:xfrm>
        <a:graphic>
          <a:graphicData uri="http://schemas.openxmlformats.org/drawingml/2006/table">
            <a:tbl>
              <a:tblPr>
                <a:tableStyleId>{5C22544A-7EE6-4342-B048-85BDC9FD1C3A}</a:tableStyleId>
              </a:tblPr>
              <a:tblGrid>
                <a:gridCol w="3851564">
                  <a:extLst>
                    <a:ext uri="{9D8B030D-6E8A-4147-A177-3AD203B41FA5}">
                      <a16:colId xmlns:a16="http://schemas.microsoft.com/office/drawing/2014/main" val="504647606"/>
                    </a:ext>
                  </a:extLst>
                </a:gridCol>
              </a:tblGrid>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Covariance/Uncertainty/Sensitivity/Validation</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3117700609"/>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Nuclear Data for Isotope Prod. and Targetry needs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782888464"/>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Machine Learning/Artificial Intelligence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966939173"/>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Detector Models, Atomic Data &amp; Stopping Powers</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252493141"/>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Scattering, Transport and Shielding</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2508164982"/>
                  </a:ext>
                </a:extLst>
              </a:tr>
              <a:tr h="203200">
                <a:tc>
                  <a:txBody>
                    <a:bodyPr/>
                    <a:lstStyle/>
                    <a:p>
                      <a:pPr algn="l" fontAlgn="b"/>
                      <a:r>
                        <a:rPr lang="en-US" sz="1400" u="none" strike="noStrike" dirty="0">
                          <a:effectLst/>
                          <a:latin typeface="Times New Roman" panose="02020603050405020304" pitchFamily="18" charset="0"/>
                          <a:cs typeface="Times New Roman" panose="02020603050405020304" pitchFamily="18" charset="0"/>
                        </a:rPr>
                        <a:t>Neutron induced gammas and gamma decay</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71450" marR="9525" marT="9525" marB="0" anchor="b"/>
                </a:tc>
                <a:extLst>
                  <a:ext uri="{0D108BD9-81ED-4DB2-BD59-A6C34878D82A}">
                    <a16:rowId xmlns:a16="http://schemas.microsoft.com/office/drawing/2014/main" val="1932618379"/>
                  </a:ext>
                </a:extLst>
              </a:tr>
            </a:tbl>
          </a:graphicData>
        </a:graphic>
      </p:graphicFrame>
      <p:sp>
        <p:nvSpPr>
          <p:cNvPr id="9" name="TextBox 8">
            <a:extLst>
              <a:ext uri="{FF2B5EF4-FFF2-40B4-BE49-F238E27FC236}">
                <a16:creationId xmlns:a16="http://schemas.microsoft.com/office/drawing/2014/main" id="{0076D560-F65A-E348-9568-1FCE2299A0A5}"/>
              </a:ext>
            </a:extLst>
          </p:cNvPr>
          <p:cNvSpPr txBox="1"/>
          <p:nvPr/>
        </p:nvSpPr>
        <p:spPr>
          <a:xfrm>
            <a:off x="1287380" y="972129"/>
            <a:ext cx="172361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NDNCA (2015)</a:t>
            </a:r>
          </a:p>
        </p:txBody>
      </p:sp>
      <p:sp>
        <p:nvSpPr>
          <p:cNvPr id="10" name="TextBox 9">
            <a:extLst>
              <a:ext uri="{FF2B5EF4-FFF2-40B4-BE49-F238E27FC236}">
                <a16:creationId xmlns:a16="http://schemas.microsoft.com/office/drawing/2014/main" id="{AB1DB8F5-EEBA-6940-B063-517AF287DB22}"/>
              </a:ext>
            </a:extLst>
          </p:cNvPr>
          <p:cNvSpPr txBox="1"/>
          <p:nvPr/>
        </p:nvSpPr>
        <p:spPr>
          <a:xfrm>
            <a:off x="5902741" y="877867"/>
            <a:ext cx="153760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NDEM (2016)</a:t>
            </a:r>
          </a:p>
        </p:txBody>
      </p:sp>
      <p:sp>
        <p:nvSpPr>
          <p:cNvPr id="11" name="TextBox 10">
            <a:extLst>
              <a:ext uri="{FF2B5EF4-FFF2-40B4-BE49-F238E27FC236}">
                <a16:creationId xmlns:a16="http://schemas.microsoft.com/office/drawing/2014/main" id="{9BD32E1D-8104-B346-AFAB-C6C80D773D8C}"/>
              </a:ext>
            </a:extLst>
          </p:cNvPr>
          <p:cNvSpPr txBox="1"/>
          <p:nvPr/>
        </p:nvSpPr>
        <p:spPr>
          <a:xfrm>
            <a:off x="1347605" y="2832112"/>
            <a:ext cx="170014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NDREW (2019)</a:t>
            </a:r>
          </a:p>
        </p:txBody>
      </p:sp>
      <p:sp>
        <p:nvSpPr>
          <p:cNvPr id="12" name="TextBox 11">
            <a:extLst>
              <a:ext uri="{FF2B5EF4-FFF2-40B4-BE49-F238E27FC236}">
                <a16:creationId xmlns:a16="http://schemas.microsoft.com/office/drawing/2014/main" id="{B1C3AA94-9E28-ED48-BFD4-1AC9E17D864B}"/>
              </a:ext>
            </a:extLst>
          </p:cNvPr>
          <p:cNvSpPr txBox="1"/>
          <p:nvPr/>
        </p:nvSpPr>
        <p:spPr>
          <a:xfrm>
            <a:off x="5679630" y="2632417"/>
            <a:ext cx="17621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WANDA (2019)</a:t>
            </a:r>
          </a:p>
        </p:txBody>
      </p:sp>
      <p:sp>
        <p:nvSpPr>
          <p:cNvPr id="13" name="TextBox 12">
            <a:extLst>
              <a:ext uri="{FF2B5EF4-FFF2-40B4-BE49-F238E27FC236}">
                <a16:creationId xmlns:a16="http://schemas.microsoft.com/office/drawing/2014/main" id="{4CC63E99-AC1E-6F49-B0B9-B9585635FC1D}"/>
              </a:ext>
            </a:extLst>
          </p:cNvPr>
          <p:cNvSpPr txBox="1"/>
          <p:nvPr/>
        </p:nvSpPr>
        <p:spPr>
          <a:xfrm>
            <a:off x="5915853" y="4585134"/>
            <a:ext cx="17044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WANDA (2020)</a:t>
            </a:r>
          </a:p>
        </p:txBody>
      </p:sp>
      <p:sp>
        <p:nvSpPr>
          <p:cNvPr id="3" name="TextBox 2">
            <a:extLst>
              <a:ext uri="{FF2B5EF4-FFF2-40B4-BE49-F238E27FC236}">
                <a16:creationId xmlns:a16="http://schemas.microsoft.com/office/drawing/2014/main" id="{0FAA17B2-E8B8-F344-8BFE-A6313065F019}"/>
              </a:ext>
            </a:extLst>
          </p:cNvPr>
          <p:cNvSpPr txBox="1"/>
          <p:nvPr/>
        </p:nvSpPr>
        <p:spPr>
          <a:xfrm>
            <a:off x="320964" y="5967726"/>
            <a:ext cx="3794629" cy="369332"/>
          </a:xfrm>
          <a:prstGeom prst="rect">
            <a:avLst/>
          </a:prstGeom>
          <a:noFill/>
        </p:spPr>
        <p:txBody>
          <a:bodyPr wrap="none" rtlCol="0">
            <a:spAutoFit/>
          </a:bodyPr>
          <a:lstStyle/>
          <a:p>
            <a:r>
              <a:rPr lang="en-US" b="1" i="1" dirty="0">
                <a:solidFill>
                  <a:srgbClr val="FF0000"/>
                </a:solidFill>
                <a:latin typeface="Times New Roman" panose="02020603050405020304" pitchFamily="18" charset="0"/>
                <a:cs typeface="Times New Roman" panose="02020603050405020304" pitchFamily="18" charset="0"/>
              </a:rPr>
              <a:t>Areas where work has been supported</a:t>
            </a:r>
          </a:p>
        </p:txBody>
      </p:sp>
    </p:spTree>
    <p:extLst>
      <p:ext uri="{BB962C8B-B14F-4D97-AF65-F5344CB8AC3E}">
        <p14:creationId xmlns:p14="http://schemas.microsoft.com/office/powerpoint/2010/main" val="2716681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7B6-08F1-C749-BEFE-9941DA0470DD}"/>
              </a:ext>
            </a:extLst>
          </p:cNvPr>
          <p:cNvSpPr>
            <a:spLocks noGrp="1"/>
          </p:cNvSpPr>
          <p:nvPr>
            <p:ph type="ctrTitle"/>
          </p:nvPr>
        </p:nvSpPr>
        <p:spPr>
          <a:xfrm>
            <a:off x="0" y="0"/>
            <a:ext cx="9144000" cy="894080"/>
          </a:xfrm>
        </p:spPr>
        <p:txBody>
          <a:bodyPr/>
          <a:lstStyle/>
          <a:p>
            <a:pPr algn="ctr"/>
            <a:r>
              <a:rPr lang="en-US" sz="2800" dirty="0">
                <a:solidFill>
                  <a:schemeClr val="bg1"/>
                </a:solidFill>
                <a:latin typeface="Times New Roman" panose="02020603050405020304" pitchFamily="18" charset="0"/>
                <a:cs typeface="Times New Roman" panose="02020603050405020304" pitchFamily="18" charset="0"/>
              </a:rPr>
              <a:t>A key component of all these meetings has been a whitepaper that captures the lessons learned</a:t>
            </a:r>
          </a:p>
        </p:txBody>
      </p:sp>
      <p:sp>
        <p:nvSpPr>
          <p:cNvPr id="24" name="TextBox 23">
            <a:extLst>
              <a:ext uri="{FF2B5EF4-FFF2-40B4-BE49-F238E27FC236}">
                <a16:creationId xmlns:a16="http://schemas.microsoft.com/office/drawing/2014/main" id="{85AF801E-0C7D-3C42-AC1B-31999F4BEC44}"/>
              </a:ext>
            </a:extLst>
          </p:cNvPr>
          <p:cNvSpPr txBox="1"/>
          <p:nvPr/>
        </p:nvSpPr>
        <p:spPr>
          <a:xfrm>
            <a:off x="595557" y="5598618"/>
            <a:ext cx="7952887" cy="523220"/>
          </a:xfrm>
          <a:prstGeom prst="rect">
            <a:avLst/>
          </a:prstGeom>
          <a:solidFill>
            <a:srgbClr val="FFFF00"/>
          </a:solidFill>
          <a:ln>
            <a:solidFill>
              <a:schemeClr val="tx1"/>
            </a:solidFill>
          </a:ln>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We need your input after the workshop is over too! </a:t>
            </a:r>
          </a:p>
        </p:txBody>
      </p:sp>
      <p:pic>
        <p:nvPicPr>
          <p:cNvPr id="25" name="image25.png" descr="NDNCA_logo.png">
            <a:extLst>
              <a:ext uri="{FF2B5EF4-FFF2-40B4-BE49-F238E27FC236}">
                <a16:creationId xmlns:a16="http://schemas.microsoft.com/office/drawing/2014/main" id="{AED7CEA4-56AA-7244-9AD8-F53F2FF03DD9}"/>
              </a:ext>
            </a:extLst>
          </p:cNvPr>
          <p:cNvPicPr/>
          <p:nvPr/>
        </p:nvPicPr>
        <p:blipFill rotWithShape="1">
          <a:blip r:embed="rId2" cstate="hqprint">
            <a:extLst>
              <a:ext uri="{28A0092B-C50C-407E-A947-70E740481C1C}">
                <a14:useLocalDpi xmlns:a14="http://schemas.microsoft.com/office/drawing/2010/main"/>
              </a:ext>
            </a:extLst>
          </a:blip>
          <a:srcRect/>
          <a:stretch/>
        </p:blipFill>
        <p:spPr>
          <a:xfrm>
            <a:off x="92851" y="1537744"/>
            <a:ext cx="3018833" cy="3841083"/>
          </a:xfrm>
          <a:prstGeom prst="rect">
            <a:avLst/>
          </a:prstGeom>
          <a:ln>
            <a:solidFill>
              <a:schemeClr val="tx1"/>
            </a:solidFill>
          </a:ln>
        </p:spPr>
      </p:pic>
      <p:pic>
        <p:nvPicPr>
          <p:cNvPr id="26" name="Picture 25">
            <a:extLst>
              <a:ext uri="{FF2B5EF4-FFF2-40B4-BE49-F238E27FC236}">
                <a16:creationId xmlns:a16="http://schemas.microsoft.com/office/drawing/2014/main" id="{C279B25D-20E9-D74C-BB12-DA90BB268556}"/>
              </a:ext>
            </a:extLst>
          </p:cNvPr>
          <p:cNvPicPr>
            <a:picLocks noChangeAspect="1"/>
          </p:cNvPicPr>
          <p:nvPr/>
        </p:nvPicPr>
        <p:blipFill>
          <a:blip r:embed="rId3"/>
          <a:stretch>
            <a:fillRect/>
          </a:stretch>
        </p:blipFill>
        <p:spPr>
          <a:xfrm>
            <a:off x="3202303" y="1537744"/>
            <a:ext cx="3018833" cy="3841084"/>
          </a:xfrm>
          <a:prstGeom prst="rect">
            <a:avLst/>
          </a:prstGeom>
          <a:ln>
            <a:solidFill>
              <a:schemeClr val="tx1"/>
            </a:solidFill>
          </a:ln>
        </p:spPr>
      </p:pic>
      <p:pic>
        <p:nvPicPr>
          <p:cNvPr id="27" name="Picture 26">
            <a:extLst>
              <a:ext uri="{FF2B5EF4-FFF2-40B4-BE49-F238E27FC236}">
                <a16:creationId xmlns:a16="http://schemas.microsoft.com/office/drawing/2014/main" id="{7C5DEE7E-A0A3-3845-9B50-54F45F0EBBF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
          <a:stretch/>
        </p:blipFill>
        <p:spPr>
          <a:xfrm>
            <a:off x="6295590" y="1537744"/>
            <a:ext cx="2790949" cy="3841084"/>
          </a:xfrm>
          <a:prstGeom prst="rect">
            <a:avLst/>
          </a:prstGeom>
          <a:ln>
            <a:solidFill>
              <a:schemeClr val="tx1"/>
            </a:solidFill>
          </a:ln>
        </p:spPr>
      </p:pic>
      <p:sp>
        <p:nvSpPr>
          <p:cNvPr id="28" name="TextBox 27">
            <a:extLst>
              <a:ext uri="{FF2B5EF4-FFF2-40B4-BE49-F238E27FC236}">
                <a16:creationId xmlns:a16="http://schemas.microsoft.com/office/drawing/2014/main" id="{75211263-5429-3844-8738-4CE31383AC77}"/>
              </a:ext>
            </a:extLst>
          </p:cNvPr>
          <p:cNvSpPr txBox="1"/>
          <p:nvPr/>
        </p:nvSpPr>
        <p:spPr>
          <a:xfrm>
            <a:off x="623954" y="1087120"/>
            <a:ext cx="195662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NDNCA 2015</a:t>
            </a:r>
          </a:p>
        </p:txBody>
      </p:sp>
      <p:sp>
        <p:nvSpPr>
          <p:cNvPr id="29" name="TextBox 28">
            <a:extLst>
              <a:ext uri="{FF2B5EF4-FFF2-40B4-BE49-F238E27FC236}">
                <a16:creationId xmlns:a16="http://schemas.microsoft.com/office/drawing/2014/main" id="{AD1D48D6-37EE-6249-888E-FBC1CEEE2198}"/>
              </a:ext>
            </a:extLst>
          </p:cNvPr>
          <p:cNvSpPr txBox="1"/>
          <p:nvPr/>
        </p:nvSpPr>
        <p:spPr>
          <a:xfrm>
            <a:off x="3642787" y="1087120"/>
            <a:ext cx="200009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NDREW 2018</a:t>
            </a:r>
          </a:p>
        </p:txBody>
      </p:sp>
      <p:sp>
        <p:nvSpPr>
          <p:cNvPr id="30" name="TextBox 29">
            <a:extLst>
              <a:ext uri="{FF2B5EF4-FFF2-40B4-BE49-F238E27FC236}">
                <a16:creationId xmlns:a16="http://schemas.microsoft.com/office/drawing/2014/main" id="{D91D00CB-90D1-724D-BC20-7929FF4885BA}"/>
              </a:ext>
            </a:extLst>
          </p:cNvPr>
          <p:cNvSpPr txBox="1"/>
          <p:nvPr/>
        </p:nvSpPr>
        <p:spPr>
          <a:xfrm>
            <a:off x="6655546" y="1087120"/>
            <a:ext cx="200747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WANDA 2019</a:t>
            </a:r>
          </a:p>
        </p:txBody>
      </p:sp>
    </p:spTree>
    <p:extLst>
      <p:ext uri="{BB962C8B-B14F-4D97-AF65-F5344CB8AC3E}">
        <p14:creationId xmlns:p14="http://schemas.microsoft.com/office/powerpoint/2010/main" val="30441353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 y="3"/>
            <a:ext cx="9143999" cy="926924"/>
          </a:xfrm>
          <a:solidFill>
            <a:srgbClr val="184581"/>
          </a:solidFill>
        </p:spPr>
        <p:txBody>
          <a:bodyPr>
            <a:noAutofit/>
          </a:bodyPr>
          <a:lstStyle/>
          <a:p>
            <a:pPr algn="ctr"/>
            <a:r>
              <a:rPr lang="en-US" sz="2800" b="0" dirty="0">
                <a:latin typeface="Times New Roman" charset="0"/>
                <a:ea typeface="Times New Roman" charset="0"/>
                <a:cs typeface="Times New Roman" charset="0"/>
              </a:rPr>
              <a:t>DOE Nuclear Physics has now organized three Nuclear Data Interagency Working Group FOAs</a:t>
            </a:r>
            <a:endParaRPr lang="en-US" sz="2800" b="0" dirty="0">
              <a:latin typeface="Helvetica" charset="0"/>
              <a:ea typeface="Helvetica" charset="0"/>
              <a:cs typeface="Helvetica" charset="0"/>
            </a:endParaRPr>
          </a:p>
        </p:txBody>
      </p:sp>
      <p:sp>
        <p:nvSpPr>
          <p:cNvPr id="8" name="Rectangle 7"/>
          <p:cNvSpPr/>
          <p:nvPr/>
        </p:nvSpPr>
        <p:spPr>
          <a:xfrm>
            <a:off x="86783" y="5466038"/>
            <a:ext cx="8902699" cy="461665"/>
          </a:xfrm>
          <a:prstGeom prst="rect">
            <a:avLst/>
          </a:prstGeom>
          <a:solidFill>
            <a:srgbClr val="FFFF00"/>
          </a:solidFill>
          <a:ln>
            <a:solidFill>
              <a:schemeClr val="tx1"/>
            </a:solidFill>
          </a:ln>
        </p:spPr>
        <p:txBody>
          <a:bodyPr wrap="square">
            <a:spAutoFit/>
          </a:bodyPr>
          <a:lstStyle/>
          <a:p>
            <a:pPr marL="11113" lvl="1" indent="0" algn="ctr" eaLnBrk="1">
              <a:spcBef>
                <a:spcPct val="20000"/>
              </a:spcBef>
            </a:pPr>
            <a:r>
              <a:rPr lang="en-US" altLang="en-US" sz="2400" dirty="0">
                <a:latin typeface="Times New Roman" charset="0"/>
                <a:ea typeface="Times New Roman" charset="0"/>
                <a:cs typeface="Times New Roman" charset="0"/>
              </a:rPr>
              <a:t>Participants included DOE/SC-NP, NE, Isotopes, NA-22, NA-11</a:t>
            </a:r>
            <a:endParaRPr lang="en-US" altLang="en-US" sz="2400" dirty="0">
              <a:solidFill>
                <a:schemeClr val="tx1"/>
              </a:solidFill>
              <a:latin typeface="Times New Roman" charset="0"/>
              <a:ea typeface="Times New Roman" charset="0"/>
              <a:cs typeface="Times New Roman" charset="0"/>
            </a:endParaRPr>
          </a:p>
        </p:txBody>
      </p:sp>
      <p:grpSp>
        <p:nvGrpSpPr>
          <p:cNvPr id="12" name="Group 11"/>
          <p:cNvGrpSpPr/>
          <p:nvPr/>
        </p:nvGrpSpPr>
        <p:grpSpPr>
          <a:xfrm>
            <a:off x="63675" y="1282928"/>
            <a:ext cx="3151448" cy="3918833"/>
            <a:chOff x="696259" y="1033656"/>
            <a:chExt cx="3085619" cy="4132738"/>
          </a:xfrm>
        </p:grpSpPr>
        <p:pic>
          <p:nvPicPr>
            <p:cNvPr id="3" name="Picture 2"/>
            <p:cNvPicPr>
              <a:picLocks noChangeAspect="1"/>
            </p:cNvPicPr>
            <p:nvPr/>
          </p:nvPicPr>
          <p:blipFill>
            <a:blip r:embed="rId3"/>
            <a:stretch>
              <a:fillRect/>
            </a:stretch>
          </p:blipFill>
          <p:spPr>
            <a:xfrm>
              <a:off x="696259" y="1033656"/>
              <a:ext cx="3085619" cy="3712005"/>
            </a:xfrm>
            <a:prstGeom prst="rect">
              <a:avLst/>
            </a:prstGeom>
            <a:ln>
              <a:solidFill>
                <a:schemeClr val="tx1"/>
              </a:solidFill>
            </a:ln>
          </p:spPr>
        </p:pic>
        <p:sp>
          <p:nvSpPr>
            <p:cNvPr id="10" name="TextBox 9"/>
            <p:cNvSpPr txBox="1"/>
            <p:nvPr/>
          </p:nvSpPr>
          <p:spPr>
            <a:xfrm>
              <a:off x="696260" y="4704729"/>
              <a:ext cx="3081451" cy="461665"/>
            </a:xfrm>
            <a:prstGeom prst="rect">
              <a:avLst/>
            </a:prstGeom>
            <a:solidFill>
              <a:schemeClr val="tx1"/>
            </a:solidFill>
          </p:spPr>
          <p:txBody>
            <a:bodyPr wrap="square" rtlCol="0">
              <a:spAutoFit/>
            </a:bodyPr>
            <a:lstStyle/>
            <a:p>
              <a:pPr algn="ctr"/>
              <a:r>
                <a:rPr lang="en-US" sz="2400" dirty="0">
                  <a:solidFill>
                    <a:schemeClr val="bg1"/>
                  </a:solidFill>
                  <a:latin typeface="Times New Roman" charset="0"/>
                  <a:ea typeface="Times New Roman" charset="0"/>
                  <a:cs typeface="Times New Roman" charset="0"/>
                </a:rPr>
                <a:t>$1.5 M/year, ≤5 years</a:t>
              </a:r>
            </a:p>
          </p:txBody>
        </p:sp>
      </p:grpSp>
      <p:grpSp>
        <p:nvGrpSpPr>
          <p:cNvPr id="13" name="Group 12"/>
          <p:cNvGrpSpPr/>
          <p:nvPr/>
        </p:nvGrpSpPr>
        <p:grpSpPr>
          <a:xfrm>
            <a:off x="3215912" y="1282929"/>
            <a:ext cx="3063935" cy="3918832"/>
            <a:chOff x="4827270" y="1033656"/>
            <a:chExt cx="3635401" cy="4306280"/>
          </a:xfrm>
        </p:grpSpPr>
        <p:grpSp>
          <p:nvGrpSpPr>
            <p:cNvPr id="9" name="Group 8"/>
            <p:cNvGrpSpPr/>
            <p:nvPr/>
          </p:nvGrpSpPr>
          <p:grpSpPr>
            <a:xfrm>
              <a:off x="4827270" y="1033656"/>
              <a:ext cx="3635400" cy="3854549"/>
              <a:chOff x="3989070" y="1188720"/>
              <a:chExt cx="3635400" cy="3854549"/>
            </a:xfrm>
          </p:grpSpPr>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89070" y="1188720"/>
                <a:ext cx="3635400" cy="3607453"/>
              </a:xfrm>
              <a:prstGeom prst="rect">
                <a:avLst/>
              </a:prstGeom>
              <a:ln>
                <a:solidFill>
                  <a:schemeClr val="tx1"/>
                </a:solidFill>
              </a:ln>
            </p:spPr>
          </p:pic>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989070" y="4288889"/>
                <a:ext cx="3635400" cy="754380"/>
              </a:xfrm>
              <a:prstGeom prst="rect">
                <a:avLst/>
              </a:prstGeom>
              <a:ln>
                <a:solidFill>
                  <a:schemeClr val="tx1"/>
                </a:solidFill>
              </a:ln>
            </p:spPr>
          </p:pic>
          <p:sp>
            <p:nvSpPr>
              <p:cNvPr id="5" name="Rectangle 4"/>
              <p:cNvSpPr/>
              <p:nvPr/>
            </p:nvSpPr>
            <p:spPr>
              <a:xfrm>
                <a:off x="3989070" y="4234466"/>
                <a:ext cx="3635400" cy="14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4827271" y="4859910"/>
              <a:ext cx="3635400" cy="480026"/>
            </a:xfrm>
            <a:prstGeom prst="rect">
              <a:avLst/>
            </a:prstGeom>
            <a:solidFill>
              <a:schemeClr val="tx1"/>
            </a:solidFill>
            <a:ln>
              <a:solidFill>
                <a:schemeClr val="tx1"/>
              </a:solidFill>
            </a:ln>
          </p:spPr>
          <p:txBody>
            <a:bodyPr wrap="square" rtlCol="0">
              <a:spAutoFit/>
            </a:bodyPr>
            <a:lstStyle/>
            <a:p>
              <a:pPr algn="ctr"/>
              <a:r>
                <a:rPr lang="en-US" sz="2400" dirty="0">
                  <a:solidFill>
                    <a:schemeClr val="bg1"/>
                  </a:solidFill>
                  <a:latin typeface="Times New Roman" charset="0"/>
                  <a:ea typeface="Times New Roman" charset="0"/>
                  <a:cs typeface="Times New Roman" charset="0"/>
                </a:rPr>
                <a:t>$4.0 M, ≤5 years</a:t>
              </a:r>
            </a:p>
          </p:txBody>
        </p:sp>
      </p:grpSp>
      <p:pic>
        <p:nvPicPr>
          <p:cNvPr id="6" name="Picture 5">
            <a:extLst>
              <a:ext uri="{FF2B5EF4-FFF2-40B4-BE49-F238E27FC236}">
                <a16:creationId xmlns:a16="http://schemas.microsoft.com/office/drawing/2014/main" id="{A70B2C55-6344-FB41-BC97-718D352492F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279844" y="1282928"/>
            <a:ext cx="2830287" cy="2883210"/>
          </a:xfrm>
          <a:prstGeom prst="rect">
            <a:avLst/>
          </a:prstGeom>
          <a:noFill/>
          <a:ln>
            <a:solidFill>
              <a:schemeClr val="tx1"/>
            </a:solidFill>
          </a:ln>
        </p:spPr>
      </p:pic>
      <p:pic>
        <p:nvPicPr>
          <p:cNvPr id="14" name="Picture 13">
            <a:extLst>
              <a:ext uri="{FF2B5EF4-FFF2-40B4-BE49-F238E27FC236}">
                <a16:creationId xmlns:a16="http://schemas.microsoft.com/office/drawing/2014/main" id="{07EA8587-868A-6047-90C7-7587029AA9AB}"/>
              </a:ext>
            </a:extLst>
          </p:cNvPr>
          <p:cNvPicPr>
            <a:picLocks noChangeAspect="1"/>
          </p:cNvPicPr>
          <p:nvPr/>
        </p:nvPicPr>
        <p:blipFill>
          <a:blip r:embed="rId7"/>
          <a:stretch>
            <a:fillRect/>
          </a:stretch>
        </p:blipFill>
        <p:spPr>
          <a:xfrm>
            <a:off x="6286898" y="4179850"/>
            <a:ext cx="2815391" cy="492076"/>
          </a:xfrm>
          <a:prstGeom prst="rect">
            <a:avLst/>
          </a:prstGeom>
          <a:ln>
            <a:solidFill>
              <a:schemeClr val="tx1"/>
            </a:solidFill>
          </a:ln>
        </p:spPr>
      </p:pic>
      <p:sp>
        <p:nvSpPr>
          <p:cNvPr id="15" name="Rectangle 14">
            <a:extLst>
              <a:ext uri="{FF2B5EF4-FFF2-40B4-BE49-F238E27FC236}">
                <a16:creationId xmlns:a16="http://schemas.microsoft.com/office/drawing/2014/main" id="{EA381DBA-B96F-874D-884F-4E1FFB837AB2}"/>
              </a:ext>
            </a:extLst>
          </p:cNvPr>
          <p:cNvSpPr/>
          <p:nvPr/>
        </p:nvSpPr>
        <p:spPr>
          <a:xfrm>
            <a:off x="6286897" y="4110216"/>
            <a:ext cx="2812285" cy="801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00FB5DD-9D67-E444-93A1-531AB002FA86}"/>
              </a:ext>
            </a:extLst>
          </p:cNvPr>
          <p:cNvSpPr txBox="1"/>
          <p:nvPr/>
        </p:nvSpPr>
        <p:spPr>
          <a:xfrm>
            <a:off x="6192003" y="4751799"/>
            <a:ext cx="2918127" cy="461665"/>
          </a:xfrm>
          <a:prstGeom prst="rect">
            <a:avLst/>
          </a:prstGeom>
          <a:solidFill>
            <a:schemeClr val="tx1"/>
          </a:solidFill>
        </p:spPr>
        <p:txBody>
          <a:bodyPr wrap="square" rtlCol="0">
            <a:spAutoFit/>
          </a:bodyPr>
          <a:lstStyle/>
          <a:p>
            <a:pPr algn="ctr"/>
            <a:r>
              <a:rPr lang="en-US" sz="2400" dirty="0">
                <a:solidFill>
                  <a:schemeClr val="bg1"/>
                </a:solidFill>
                <a:latin typeface="Times New Roman" charset="0"/>
                <a:ea typeface="Times New Roman" charset="0"/>
                <a:cs typeface="Times New Roman" charset="0"/>
              </a:rPr>
              <a:t>$4.0 M per year</a:t>
            </a:r>
          </a:p>
        </p:txBody>
      </p:sp>
    </p:spTree>
    <p:extLst>
      <p:ext uri="{BB962C8B-B14F-4D97-AF65-F5344CB8AC3E}">
        <p14:creationId xmlns:p14="http://schemas.microsoft.com/office/powerpoint/2010/main" val="1242124745"/>
      </p:ext>
    </p:extLst>
  </p:cSld>
  <p:clrMapOvr>
    <a:masterClrMapping/>
  </p:clrMapOvr>
</p:sld>
</file>

<file path=ppt/theme/theme1.xml><?xml version="1.0" encoding="utf-8"?>
<a:theme xmlns:a="http://schemas.openxmlformats.org/drawingml/2006/main" name="4_LBNL_Template_0324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149239</TotalTime>
  <Words>2352</Words>
  <Application>Microsoft Macintosh PowerPoint</Application>
  <PresentationFormat>On-screen Show (4:3)</PresentationFormat>
  <Paragraphs>364</Paragraphs>
  <Slides>19</Slides>
  <Notes>12</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Cambria Math</vt:lpstr>
      <vt:lpstr>Helvetica</vt:lpstr>
      <vt:lpstr>Helvetica Light</vt:lpstr>
      <vt:lpstr>Lucida Grande</vt:lpstr>
      <vt:lpstr>Symbol</vt:lpstr>
      <vt:lpstr>Tahoma</vt:lpstr>
      <vt:lpstr>Times</vt:lpstr>
      <vt:lpstr>Times New Roman</vt:lpstr>
      <vt:lpstr>4_LBNL_Template_032411</vt:lpstr>
      <vt:lpstr>PowerPoint Presentation</vt:lpstr>
      <vt:lpstr>PowerPoint Presentation</vt:lpstr>
      <vt:lpstr>The real WANDA success is in bringing together nuclear data Users and Providers to address crosscutting needs </vt:lpstr>
      <vt:lpstr>How we got here – Last year’s WANDA timeline</vt:lpstr>
      <vt:lpstr>The ever-growing nuclear data timeline</vt:lpstr>
      <vt:lpstr>The shifting meeting topics foster collaboration, but force us to make tough choices each year</vt:lpstr>
      <vt:lpstr>The meetings have led to new efforts in many areas</vt:lpstr>
      <vt:lpstr>A key component of all these meetings has been a whitepaper that captures the lessons learned</vt:lpstr>
      <vt:lpstr>DOE Nuclear Physics has now organized three Nuclear Data Interagency Working Group FOAs</vt:lpstr>
      <vt:lpstr>NDIAWG Efforts Funded to Date</vt:lpstr>
      <vt:lpstr>Many programs are becoming aware of the importance of nuclear data and they’re supporting it through other mechanisms as well</vt:lpstr>
      <vt:lpstr>The Nuclear Data Pipeline isn’t quite up to Uniform Plumbing Code standards… </vt:lpstr>
      <vt:lpstr>On the other hand the Pipeline has lots of great features I didn’t know about… </vt:lpstr>
      <vt:lpstr>Success Example #1: The Joint NP-NE NDIAWG 238U(n,n’g) program has grown to include partners from NA-11 (LLNL) &amp; AFIT</vt:lpstr>
      <vt:lpstr>PowerPoint Presentation</vt:lpstr>
      <vt:lpstr>WANDA success story example #3: A g-ray/X-ray coincident detector (DTRA/PNNL)  </vt:lpstr>
      <vt:lpstr>Another product of the nuclear data pipeline – Ph.D. students with Applied Nuclear Data Thesis Topics</vt:lpstr>
      <vt:lpstr>PowerPoint Presentation</vt:lpstr>
      <vt:lpstr>Collaborators and Acknowledgments</vt:lpstr>
    </vt:vector>
  </TitlesOfParts>
  <Company>LBNL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Title</dc:title>
  <dc:creator>Paul Fallon</dc:creator>
  <cp:lastModifiedBy>Lee Bernstein</cp:lastModifiedBy>
  <cp:revision>909</cp:revision>
  <cp:lastPrinted>2016-10-25T18:14:31Z</cp:lastPrinted>
  <dcterms:created xsi:type="dcterms:W3CDTF">2016-09-27T17:58:19Z</dcterms:created>
  <dcterms:modified xsi:type="dcterms:W3CDTF">2020-03-03T13:21:57Z</dcterms:modified>
</cp:coreProperties>
</file>