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2"/>
  </p:notesMasterIdLst>
  <p:handoutMasterIdLst>
    <p:handoutMasterId r:id="rId13"/>
  </p:handoutMasterIdLst>
  <p:sldIdLst>
    <p:sldId id="259" r:id="rId2"/>
    <p:sldId id="260" r:id="rId3"/>
    <p:sldId id="265" r:id="rId4"/>
    <p:sldId id="266" r:id="rId5"/>
    <p:sldId id="267" r:id="rId6"/>
    <p:sldId id="268" r:id="rId7"/>
    <p:sldId id="269" r:id="rId8"/>
    <p:sldId id="719" r:id="rId9"/>
    <p:sldId id="720" r:id="rId10"/>
    <p:sldId id="26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30" autoAdjust="0"/>
    <p:restoredTop sz="94674" autoAdjust="0"/>
  </p:normalViewPr>
  <p:slideViewPr>
    <p:cSldViewPr snapToGrid="0">
      <p:cViewPr varScale="1">
        <p:scale>
          <a:sx n="131" d="100"/>
          <a:sy n="131" d="100"/>
        </p:scale>
        <p:origin x="1744" y="184"/>
      </p:cViewPr>
      <p:guideLst>
        <p:guide orient="horz" pos="2160"/>
        <p:guide pos="2880"/>
      </p:guideLst>
    </p:cSldViewPr>
  </p:slideViewPr>
  <p:outlineViewPr>
    <p:cViewPr>
      <p:scale>
        <a:sx n="33" d="100"/>
        <a:sy n="33" d="100"/>
      </p:scale>
      <p:origin x="36" y="0"/>
    </p:cViewPr>
  </p:outlineViewPr>
  <p:notesTextViewPr>
    <p:cViewPr>
      <p:scale>
        <a:sx n="3" d="2"/>
        <a:sy n="3" d="2"/>
      </p:scale>
      <p:origin x="0" y="0"/>
    </p:cViewPr>
  </p:notesTextViewPr>
  <p:notesViewPr>
    <p:cSldViewPr snapToGrid="0">
      <p:cViewPr varScale="1">
        <p:scale>
          <a:sx n="71" d="100"/>
          <a:sy n="71" d="100"/>
        </p:scale>
        <p:origin x="-196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7BC510-34BA-4E09-9618-F80A27368726}" type="datetimeFigureOut">
              <a:rPr lang="en-US" smtClean="0"/>
              <a:pPr/>
              <a:t>2/28/20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624CA6-C559-4822-BAAC-A8EDDA8FA442}" type="slidenum">
              <a:rPr lang="en-US" smtClean="0"/>
              <a:pPr/>
              <a:t>‹#›</a:t>
            </a:fld>
            <a:endParaRPr lang="en-US"/>
          </a:p>
        </p:txBody>
      </p:sp>
    </p:spTree>
    <p:extLst>
      <p:ext uri="{BB962C8B-B14F-4D97-AF65-F5344CB8AC3E}">
        <p14:creationId xmlns:p14="http://schemas.microsoft.com/office/powerpoint/2010/main" val="2283840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56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int.lanl.gov/security/protectinf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pPr eaLnBrk="1" hangingPunct="1"/>
            <a:r>
              <a:rPr lang="en-US" altLang="en-US" dirty="0"/>
              <a:t>Content Slide Notes</a:t>
            </a:r>
          </a:p>
          <a:p>
            <a:pPr eaLnBrk="1" hangingPunct="1"/>
            <a:r>
              <a:rPr lang="en-US" altLang="en-US" dirty="0">
                <a:solidFill>
                  <a:srgbClr val="000000"/>
                </a:solidFill>
                <a:latin typeface="Helvetica" charset="0"/>
              </a:rPr>
              <a:t>“UNCLASSIFIED”  marking of slides is not a security requirement and may be deleted from the Slide Master (View › Master › Slide Master). In general, slides should be marked “UNCLASSIFIED” if there is potential for confusion or misinterpretation of something that could be deemed classified. For guidance on marking slides containing classified and unclassified controlled information, see the Protecting Information Web site at </a:t>
            </a:r>
            <a:r>
              <a:rPr lang="en-US" altLang="en-US" dirty="0">
                <a:hlinkClick r:id="rId3"/>
              </a:rPr>
              <a:t>http://int.lanl.gov/security/protectinfo/</a:t>
            </a:r>
            <a:r>
              <a:rPr lang="en-US" altLang="en-US" dirty="0">
                <a:solidFill>
                  <a:srgbClr val="000000"/>
                </a:solidFill>
                <a:latin typeface="Helvetica" charset="0"/>
              </a:rPr>
              <a:t>.</a:t>
            </a:r>
          </a:p>
          <a:p>
            <a:endParaRPr lang="en-US" dirty="0"/>
          </a:p>
        </p:txBody>
      </p:sp>
    </p:spTree>
    <p:extLst>
      <p:ext uri="{BB962C8B-B14F-4D97-AF65-F5344CB8AC3E}">
        <p14:creationId xmlns:p14="http://schemas.microsoft.com/office/powerpoint/2010/main" val="1483793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14600"/>
            <a:ext cx="7772400" cy="1447800"/>
          </a:xfrm>
        </p:spPr>
        <p:txBody>
          <a:bodyPr vert="horz" lIns="91440" tIns="45720" rIns="91440" bIns="45720" rtlCol="0" anchor="t" anchorCtr="0">
            <a:noAutofit/>
          </a:bodyPr>
          <a:lstStyle>
            <a:lvl1pPr algn="ctr" rtl="0" eaLnBrk="1" fontAlgn="base" hangingPunct="1">
              <a:spcBef>
                <a:spcPct val="0"/>
              </a:spcBef>
              <a:spcAft>
                <a:spcPct val="0"/>
              </a:spcAft>
              <a:defRPr lang="en-US" sz="3200" b="1" dirty="0">
                <a:solidFill>
                  <a:srgbClr val="24459C"/>
                </a:solidFill>
                <a:latin typeface="+mj-lt"/>
                <a:ea typeface="+mj-ea"/>
                <a:cs typeface="+mj-cs"/>
              </a:defRPr>
            </a:lvl1pPr>
          </a:lstStyle>
          <a:p>
            <a:pPr marL="0" lvl="0" algn="ctr"/>
            <a:r>
              <a:rPr lang="en-US" dirty="0"/>
              <a:t>Click to add title</a:t>
            </a:r>
          </a:p>
        </p:txBody>
      </p:sp>
      <p:sp>
        <p:nvSpPr>
          <p:cNvPr id="3" name="Subtitle 2"/>
          <p:cNvSpPr>
            <a:spLocks noGrp="1"/>
          </p:cNvSpPr>
          <p:nvPr>
            <p:ph type="subTitle" idx="1" hasCustomPrompt="1"/>
          </p:nvPr>
        </p:nvSpPr>
        <p:spPr>
          <a:xfrm>
            <a:off x="1371600" y="3505200"/>
            <a:ext cx="6400800" cy="7620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tx1">
                    <a:tint val="7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7" name="Text Placeholder 8"/>
          <p:cNvSpPr>
            <a:spLocks noGrp="1"/>
          </p:cNvSpPr>
          <p:nvPr>
            <p:ph type="body" sz="quarter" idx="10" hasCustomPrompt="1"/>
          </p:nvPr>
        </p:nvSpPr>
        <p:spPr>
          <a:xfrm>
            <a:off x="3328418" y="4724400"/>
            <a:ext cx="2479849" cy="523875"/>
          </a:xfrm>
        </p:spPr>
        <p:txBody>
          <a:bodyPr lIns="0" rIns="0">
            <a:noAutofit/>
          </a:bodyPr>
          <a:lstStyle>
            <a:lvl1pPr marL="0" indent="0" algn="ctr">
              <a:buFontTx/>
              <a:buNone/>
              <a:defRPr sz="2400" baseline="0">
                <a:solidFill>
                  <a:schemeClr val="tx1"/>
                </a:solidFill>
              </a:defRPr>
            </a:lvl1pPr>
          </a:lstStyle>
          <a:p>
            <a:pPr lvl="0"/>
            <a:r>
              <a:rPr lang="en-US" dirty="0"/>
              <a:t>Click to add date</a:t>
            </a:r>
          </a:p>
        </p:txBody>
      </p:sp>
    </p:spTree>
    <p:extLst>
      <p:ext uri="{BB962C8B-B14F-4D97-AF65-F5344CB8AC3E}">
        <p14:creationId xmlns:p14="http://schemas.microsoft.com/office/powerpoint/2010/main" val="3864078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gn="l" rtl="0" eaLnBrk="1" fontAlgn="base" hangingPunct="1">
              <a:spcBef>
                <a:spcPct val="0"/>
              </a:spcBef>
              <a:spcAft>
                <a:spcPct val="0"/>
              </a:spcAft>
              <a:defRPr lang="en-US" sz="2800" b="1" dirty="0">
                <a:solidFill>
                  <a:srgbClr val="003399"/>
                </a:solidFill>
                <a:latin typeface="+mj-lt"/>
                <a:ea typeface="+mj-ea"/>
                <a:cs typeface="+mj-cs"/>
              </a:defRPr>
            </a:lvl1pPr>
          </a:lstStyle>
          <a:p>
            <a:r>
              <a:rPr lang="en-US" dirty="0"/>
              <a:t>Click to add title </a:t>
            </a:r>
          </a:p>
        </p:txBody>
      </p:sp>
      <p:sp>
        <p:nvSpPr>
          <p:cNvPr id="3" name="Content Placeholder 2"/>
          <p:cNvSpPr>
            <a:spLocks noGrp="1"/>
          </p:cNvSpPr>
          <p:nvPr>
            <p:ph idx="1" hasCustomPrompt="1"/>
          </p:nvPr>
        </p:nvSpPr>
        <p:spPr>
          <a:xfrm>
            <a:off x="457200" y="1371600"/>
            <a:ext cx="8229600" cy="4525963"/>
          </a:xfrm>
        </p:spPr>
        <p:txBody>
          <a:bodyPr>
            <a:noAutofit/>
          </a:bodyPr>
          <a:lstStyle>
            <a:lvl1pPr marL="342900" marR="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sz="2400" baseline="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kumimoji="0" lang="en-US" sz="22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6142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Click to add title</a:t>
            </a:r>
          </a:p>
        </p:txBody>
      </p:sp>
      <p:sp>
        <p:nvSpPr>
          <p:cNvPr id="5" name="Text Placeholder 5"/>
          <p:cNvSpPr>
            <a:spLocks noGrp="1"/>
          </p:cNvSpPr>
          <p:nvPr>
            <p:ph type="body" sz="quarter" idx="10" hasCustomPrompt="1"/>
          </p:nvPr>
        </p:nvSpPr>
        <p:spPr>
          <a:xfrm>
            <a:off x="4648200" y="4678363"/>
            <a:ext cx="4038600" cy="1341437"/>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hasCustomPrompt="1"/>
          </p:nvPr>
        </p:nvSpPr>
        <p:spPr>
          <a:xfrm>
            <a:off x="4648200" y="1371600"/>
            <a:ext cx="4038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400" i="1" kern="1200" baseline="0" dirty="0">
                <a:solidFill>
                  <a:schemeClr val="tx1"/>
                </a:solidFill>
                <a:latin typeface="+mn-lt"/>
                <a:ea typeface="+mn-ea"/>
                <a:cs typeface="Arial" pitchFamily="34" charset="0"/>
              </a:defRPr>
            </a:lvl1pPr>
          </a:lstStyle>
          <a:p>
            <a:pPr lvl="0"/>
            <a:r>
              <a:rPr lang="en-US" dirty="0"/>
              <a:t>Click to add text</a:t>
            </a:r>
          </a:p>
        </p:txBody>
      </p:sp>
      <p:sp>
        <p:nvSpPr>
          <p:cNvPr id="4" name="TextBox 3"/>
          <p:cNvSpPr txBox="1"/>
          <p:nvPr userDrawn="1"/>
        </p:nvSpPr>
        <p:spPr bwMode="auto">
          <a:xfrm>
            <a:off x="1021644" y="3793067"/>
            <a:ext cx="620889" cy="728133"/>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800" b="0" i="1" u="none" strike="noStrike" kern="1200" cap="none" spc="0" normalizeH="0" baseline="0" noProof="0" dirty="0">
              <a:ln>
                <a:noFill/>
              </a:ln>
              <a:solidFill>
                <a:srgbClr val="000000"/>
              </a:solidFill>
              <a:effectLst/>
              <a:uLnTx/>
              <a:uFillTx/>
              <a:latin typeface="Arial" charset="0"/>
            </a:endParaRPr>
          </a:p>
        </p:txBody>
      </p:sp>
      <p:sp>
        <p:nvSpPr>
          <p:cNvPr id="7" name="Content Placeholder 2"/>
          <p:cNvSpPr>
            <a:spLocks noGrp="1"/>
          </p:cNvSpPr>
          <p:nvPr>
            <p:ph idx="1" hasCustomPrompt="1"/>
          </p:nvPr>
        </p:nvSpPr>
        <p:spPr>
          <a:xfrm>
            <a:off x="457200" y="1371600"/>
            <a:ext cx="4047067" cy="4525963"/>
          </a:xfrm>
        </p:spPr>
        <p:txBody>
          <a:bodyPr>
            <a:noAutofit/>
          </a:bodyPr>
          <a:lstStyle>
            <a:lvl1pPr marL="342900" marR="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sz="2400" baseline="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kumimoji="0" lang="en-US" sz="22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6842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Click to add title</a:t>
            </a:r>
          </a:p>
        </p:txBody>
      </p:sp>
      <p:sp>
        <p:nvSpPr>
          <p:cNvPr id="5" name="Text Placeholder 5"/>
          <p:cNvSpPr>
            <a:spLocks noGrp="1"/>
          </p:cNvSpPr>
          <p:nvPr>
            <p:ph type="body" sz="quarter" idx="10" hasCustomPrompt="1"/>
          </p:nvPr>
        </p:nvSpPr>
        <p:spPr>
          <a:xfrm>
            <a:off x="457200" y="4663121"/>
            <a:ext cx="8229600" cy="1158241"/>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hasCustomPrompt="1"/>
          </p:nvPr>
        </p:nvSpPr>
        <p:spPr>
          <a:xfrm>
            <a:off x="457200" y="1371600"/>
            <a:ext cx="8229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400" i="1" kern="1200" baseline="0" dirty="0">
                <a:solidFill>
                  <a:schemeClr val="tx1"/>
                </a:solidFill>
                <a:latin typeface="+mn-lt"/>
                <a:ea typeface="+mn-ea"/>
                <a:cs typeface="Arial" pitchFamily="34" charset="0"/>
              </a:defRPr>
            </a:lvl1pPr>
          </a:lstStyle>
          <a:p>
            <a:pPr lvl="0"/>
            <a:r>
              <a:rPr lang="en-US" dirty="0"/>
              <a:t>Click to add text</a:t>
            </a:r>
          </a:p>
        </p:txBody>
      </p:sp>
    </p:spTree>
    <p:extLst>
      <p:ext uri="{BB962C8B-B14F-4D97-AF65-F5344CB8AC3E}">
        <p14:creationId xmlns:p14="http://schemas.microsoft.com/office/powerpoint/2010/main" val="408958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24333"/>
            <a:ext cx="6813884" cy="1639468"/>
          </a:xfrm>
          <a:prstGeom prst="rect">
            <a:avLst/>
          </a:prstGeom>
        </p:spPr>
        <p:txBody>
          <a:bodyPr>
            <a:noAutofit/>
          </a:bodyPr>
          <a:lstStyle>
            <a:lvl1pPr algn="l">
              <a:defRPr sz="3750">
                <a:solidFill>
                  <a:srgbClr val="E09E19"/>
                </a:solidFill>
              </a:defRPr>
            </a:lvl1pPr>
          </a:lstStyle>
          <a:p>
            <a:r>
              <a:rPr lang="en-US" dirty="0"/>
              <a:t>Click to edit Master title style</a:t>
            </a:r>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rgbClr val="2D637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4786863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6520" y="5699490"/>
            <a:ext cx="1615845" cy="861784"/>
          </a:xfrm>
          <a:prstGeom prst="rect">
            <a:avLst/>
          </a:prstGeom>
        </p:spPr>
      </p:pic>
      <p:sp>
        <p:nvSpPr>
          <p:cNvPr id="2" name="Title Placeholder 1"/>
          <p:cNvSpPr>
            <a:spLocks noGrp="1"/>
          </p:cNvSpPr>
          <p:nvPr>
            <p:ph type="title"/>
          </p:nvPr>
        </p:nvSpPr>
        <p:spPr>
          <a:xfrm>
            <a:off x="457200" y="274638"/>
            <a:ext cx="8229600" cy="1005840"/>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1371600"/>
            <a:ext cx="8229600" cy="4525963"/>
          </a:xfrm>
          <a:prstGeom prst="rect">
            <a:avLst/>
          </a:prstGeom>
        </p:spPr>
        <p:txBody>
          <a:bodyPr vert="horz" lIns="91440" tIns="45720" rIns="91440" bIns="45720" rtlCol="0">
            <a:noAutofit/>
          </a:bodyPr>
          <a:lstStyle/>
          <a:p>
            <a:pPr lvl="1"/>
            <a:endParaRPr lang="en-US" dirty="0"/>
          </a:p>
        </p:txBody>
      </p:sp>
      <p:sp>
        <p:nvSpPr>
          <p:cNvPr id="12" name="Rectangle 22"/>
          <p:cNvSpPr txBox="1">
            <a:spLocks noChangeArrowheads="1"/>
          </p:cNvSpPr>
          <p:nvPr/>
        </p:nvSpPr>
        <p:spPr bwMode="auto">
          <a:xfrm>
            <a:off x="6781800" y="6218238"/>
            <a:ext cx="19939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buClrTx/>
              <a:buSzTx/>
              <a:buFontTx/>
              <a:buNone/>
              <a:defRPr sz="800" i="1" kern="1200">
                <a:solidFill>
                  <a:schemeClr val="tx1"/>
                </a:solidFill>
                <a:latin typeface="Arial" charset="0"/>
                <a:ea typeface="+mn-ea"/>
                <a:cs typeface="+mn-cs"/>
              </a:defRPr>
            </a:lvl1pPr>
            <a:lvl2pPr marL="4572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2pPr>
            <a:lvl3pPr marL="9144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3pPr>
            <a:lvl4pPr marL="13716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4pPr>
            <a:lvl5pPr marL="18288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rPr>
              <a:t>Slide </a:t>
            </a:r>
            <a:fld id="{A6F8108F-975F-49E9-8C55-EC336499542B}" type="slidenum">
              <a:rPr kumimoji="0" lang="en-US" sz="800" b="0" i="1" u="none" strike="noStrike" kern="1200" cap="none" spc="0" normalizeH="0" baseline="0" noProof="0" smtClean="0">
                <a:ln>
                  <a:noFill/>
                </a:ln>
                <a:solidFill>
                  <a:srgbClr val="000000"/>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800" b="0" i="1" u="none" strike="noStrike" kern="1200" cap="none" spc="0" normalizeH="0" baseline="0" noProof="0" dirty="0">
              <a:ln>
                <a:noFill/>
              </a:ln>
              <a:solidFill>
                <a:srgbClr val="000000"/>
              </a:solidFill>
              <a:effectLst/>
              <a:uLnTx/>
              <a:uFillTx/>
              <a:latin typeface="Arial" charset="0"/>
            </a:endParaRPr>
          </a:p>
        </p:txBody>
      </p:sp>
      <p:sp>
        <p:nvSpPr>
          <p:cNvPr id="6" name="Rectangle 5"/>
          <p:cNvSpPr>
            <a:spLocks noChangeArrowheads="1"/>
          </p:cNvSpPr>
          <p:nvPr userDrawn="1"/>
        </p:nvSpPr>
        <p:spPr bwMode="auto">
          <a:xfrm>
            <a:off x="363532" y="6406656"/>
            <a:ext cx="457200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en-US" sz="7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5" name="Picture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712080" y="6403964"/>
            <a:ext cx="1005840" cy="316840"/>
          </a:xfrm>
          <a:prstGeom prst="rect">
            <a:avLst/>
          </a:prstGeom>
        </p:spPr>
      </p:pic>
      <p:sp>
        <p:nvSpPr>
          <p:cNvPr id="15" name="Rectangle 14"/>
          <p:cNvSpPr/>
          <p:nvPr userDrawn="1"/>
        </p:nvSpPr>
        <p:spPr>
          <a:xfrm>
            <a:off x="420687" y="6389688"/>
            <a:ext cx="457200"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225225" y="6381982"/>
            <a:ext cx="457200"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433387" y="6387535"/>
            <a:ext cx="457200"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userDrawn="1"/>
        </p:nvCxnSpPr>
        <p:spPr>
          <a:xfrm flipV="1">
            <a:off x="457207" y="6401165"/>
            <a:ext cx="411480" cy="2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1226272" y="6400792"/>
            <a:ext cx="746150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774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1" r:id="rId4"/>
    <p:sldLayoutId id="2147483722" r:id="rId5"/>
  </p:sldLayoutIdLst>
  <p:txStyles>
    <p:titleStyle>
      <a:lvl1pPr algn="l" defTabSz="914400" rtl="0" eaLnBrk="1" fontAlgn="base" latinLnBrk="0" hangingPunct="1">
        <a:spcBef>
          <a:spcPct val="0"/>
        </a:spcBef>
        <a:spcAft>
          <a:spcPct val="0"/>
        </a:spcAft>
        <a:buNone/>
        <a:defRPr lang="en-US" sz="2800" b="1" kern="1200" baseline="0" dirty="0">
          <a:solidFill>
            <a:srgbClr val="24459C"/>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kumimoji="0" lang="en-US" sz="24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sz="22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sz="2000" kern="1200">
          <a:solidFill>
            <a:schemeClr val="tx1"/>
          </a:solidFill>
          <a:latin typeface="Arial" panose="020B0604020202020204" pitchFamily="34" charset="0"/>
          <a:ea typeface="+mn-ea"/>
          <a:cs typeface="Arial" panose="020B0604020202020204" pitchFamily="34" charset="0"/>
        </a:defRPr>
      </a:lvl3pPr>
      <a:lvl4pPr marL="1374775" marR="0"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slideLayout" Target="../slideLayouts/slideLayout5.xml"/><Relationship Id="rId7" Type="http://schemas.openxmlformats.org/officeDocument/2006/relationships/image" Target="../media/image13.tif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Layout" Target="../slideLayouts/slideLayout5.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940010"/>
            <a:ext cx="7772400" cy="1447800"/>
          </a:xfrm>
        </p:spPr>
        <p:txBody>
          <a:bodyPr/>
          <a:lstStyle/>
          <a:p>
            <a:r>
              <a:rPr lang="en-US" dirty="0"/>
              <a:t>Evaluation of Energy Dependent Fission Product Yields</a:t>
            </a:r>
          </a:p>
        </p:txBody>
      </p:sp>
      <p:sp>
        <p:nvSpPr>
          <p:cNvPr id="6" name="Subtitle 5"/>
          <p:cNvSpPr>
            <a:spLocks noGrp="1"/>
          </p:cNvSpPr>
          <p:nvPr>
            <p:ph type="subTitle" idx="1"/>
          </p:nvPr>
        </p:nvSpPr>
        <p:spPr>
          <a:xfrm>
            <a:off x="1371599" y="4234775"/>
            <a:ext cx="6400800" cy="762000"/>
          </a:xfrm>
        </p:spPr>
        <p:txBody>
          <a:bodyPr/>
          <a:lstStyle/>
          <a:p>
            <a:r>
              <a:rPr lang="en-US" sz="2000" dirty="0">
                <a:solidFill>
                  <a:schemeClr val="tx1"/>
                </a:solidFill>
              </a:rPr>
              <a:t>contributed by A. </a:t>
            </a:r>
            <a:r>
              <a:rPr lang="en-US" sz="2000" dirty="0" err="1">
                <a:solidFill>
                  <a:schemeClr val="tx1"/>
                </a:solidFill>
              </a:rPr>
              <a:t>Sonzogni</a:t>
            </a:r>
            <a:r>
              <a:rPr lang="en-US" sz="2000" dirty="0">
                <a:solidFill>
                  <a:schemeClr val="tx1"/>
                </a:solidFill>
              </a:rPr>
              <a:t> (BNL), L. Bernstein (LBNL), L. Wood (PNNL), and N. </a:t>
            </a:r>
            <a:r>
              <a:rPr lang="en-US" sz="2000" dirty="0" err="1">
                <a:solidFill>
                  <a:schemeClr val="tx1"/>
                </a:solidFill>
              </a:rPr>
              <a:t>Schunck</a:t>
            </a:r>
            <a:r>
              <a:rPr lang="en-US" sz="2000" dirty="0">
                <a:solidFill>
                  <a:schemeClr val="tx1"/>
                </a:solidFill>
              </a:rPr>
              <a:t> (LLNL)</a:t>
            </a:r>
          </a:p>
        </p:txBody>
      </p:sp>
      <p:sp>
        <p:nvSpPr>
          <p:cNvPr id="7" name="Text Placeholder 6"/>
          <p:cNvSpPr>
            <a:spLocks noGrp="1"/>
          </p:cNvSpPr>
          <p:nvPr>
            <p:ph type="body" sz="quarter" idx="10"/>
          </p:nvPr>
        </p:nvSpPr>
        <p:spPr>
          <a:xfrm>
            <a:off x="3332074" y="3429000"/>
            <a:ext cx="2479849" cy="523875"/>
          </a:xfrm>
        </p:spPr>
        <p:txBody>
          <a:bodyPr>
            <a:normAutofit/>
          </a:bodyPr>
          <a:lstStyle/>
          <a:p>
            <a:r>
              <a:rPr lang="en-US" dirty="0"/>
              <a:t>T. Kawano, LANL</a:t>
            </a:r>
          </a:p>
        </p:txBody>
      </p:sp>
    </p:spTree>
    <p:extLst>
      <p:ext uri="{BB962C8B-B14F-4D97-AF65-F5344CB8AC3E}">
        <p14:creationId xmlns:p14="http://schemas.microsoft.com/office/powerpoint/2010/main" val="50187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FPY Project at LLNL</a:t>
            </a:r>
          </a:p>
        </p:txBody>
      </p:sp>
      <p:pic>
        <p:nvPicPr>
          <p:cNvPr id="7" name="Picture 6">
            <a:extLst>
              <a:ext uri="{FF2B5EF4-FFF2-40B4-BE49-F238E27FC236}">
                <a16:creationId xmlns:a16="http://schemas.microsoft.com/office/drawing/2014/main" id="{415D85FB-6F39-0C42-BF51-1EB758A11AE3}"/>
              </a:ext>
            </a:extLst>
          </p:cNvPr>
          <p:cNvPicPr>
            <a:picLocks noChangeAspect="1"/>
          </p:cNvPicPr>
          <p:nvPr/>
        </p:nvPicPr>
        <p:blipFill>
          <a:blip r:embed="rId2"/>
          <a:stretch>
            <a:fillRect/>
          </a:stretch>
        </p:blipFill>
        <p:spPr>
          <a:xfrm>
            <a:off x="5163531" y="3459095"/>
            <a:ext cx="3756154" cy="2685109"/>
          </a:xfrm>
          <a:prstGeom prst="rect">
            <a:avLst/>
          </a:prstGeom>
        </p:spPr>
      </p:pic>
      <p:pic>
        <p:nvPicPr>
          <p:cNvPr id="8" name="Picture 7">
            <a:extLst>
              <a:ext uri="{FF2B5EF4-FFF2-40B4-BE49-F238E27FC236}">
                <a16:creationId xmlns:a16="http://schemas.microsoft.com/office/drawing/2014/main" id="{2FFFFA34-F1C9-5F46-B1F3-225B4BEC5D6B}"/>
              </a:ext>
            </a:extLst>
          </p:cNvPr>
          <p:cNvPicPr>
            <a:picLocks noChangeAspect="1"/>
          </p:cNvPicPr>
          <p:nvPr/>
        </p:nvPicPr>
        <p:blipFill>
          <a:blip r:embed="rId3"/>
          <a:stretch>
            <a:fillRect/>
          </a:stretch>
        </p:blipFill>
        <p:spPr>
          <a:xfrm>
            <a:off x="5221383" y="696160"/>
            <a:ext cx="3698302" cy="2685109"/>
          </a:xfrm>
          <a:prstGeom prst="rect">
            <a:avLst/>
          </a:prstGeom>
        </p:spPr>
      </p:pic>
      <p:sp>
        <p:nvSpPr>
          <p:cNvPr id="5" name="Content Placeholder 4">
            <a:extLst>
              <a:ext uri="{FF2B5EF4-FFF2-40B4-BE49-F238E27FC236}">
                <a16:creationId xmlns:a16="http://schemas.microsoft.com/office/drawing/2014/main" id="{ADD12440-61BB-CB48-BDB9-98C28BCA21B2}"/>
              </a:ext>
            </a:extLst>
          </p:cNvPr>
          <p:cNvSpPr txBox="1">
            <a:spLocks/>
          </p:cNvSpPr>
          <p:nvPr/>
        </p:nvSpPr>
        <p:spPr>
          <a:xfrm>
            <a:off x="111763" y="1056361"/>
            <a:ext cx="5339354" cy="4727642"/>
          </a:xfrm>
          <a:prstGeom prst="rect">
            <a:avLst/>
          </a:prstGeom>
        </p:spPr>
        <p:txBody>
          <a:bodyPr/>
          <a:lstStyle>
            <a:lvl1pPr marL="342900" marR="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kumimoji="0" lang="en-US" sz="24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sz="22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sz="2000" kern="1200">
                <a:solidFill>
                  <a:schemeClr val="tx1"/>
                </a:solidFill>
                <a:latin typeface="Arial" panose="020B0604020202020204" pitchFamily="34" charset="0"/>
                <a:ea typeface="+mn-ea"/>
                <a:cs typeface="Arial" panose="020B0604020202020204" pitchFamily="34" charset="0"/>
              </a:defRPr>
            </a:lvl3pPr>
            <a:lvl4pPr marL="1374775" marR="0"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solidFill>
                  <a:schemeClr val="tx2"/>
                </a:solidFill>
              </a:rPr>
              <a:t>Use microscopic fission theory to compute initial fragment (distributions and excitation energy) as a function of neutron incident energy</a:t>
            </a:r>
          </a:p>
          <a:p>
            <a:r>
              <a:rPr lang="en-US" sz="1600" dirty="0">
                <a:solidFill>
                  <a:schemeClr val="tx2"/>
                </a:solidFill>
              </a:rPr>
              <a:t>Started this FY</a:t>
            </a:r>
          </a:p>
          <a:p>
            <a:r>
              <a:rPr lang="en-US" sz="1600" dirty="0"/>
              <a:t>Team</a:t>
            </a:r>
          </a:p>
          <a:p>
            <a:pPr lvl="1"/>
            <a:r>
              <a:rPr lang="en-US" sz="1400" dirty="0"/>
              <a:t>N. </a:t>
            </a:r>
            <a:r>
              <a:rPr lang="en-US" sz="1400" dirty="0" err="1"/>
              <a:t>Schunck</a:t>
            </a:r>
            <a:r>
              <a:rPr lang="en-US" sz="1400" dirty="0"/>
              <a:t>, R. Vogt, M. </a:t>
            </a:r>
            <a:r>
              <a:rPr lang="en-US" sz="1400" dirty="0" err="1"/>
              <a:t>Verriere</a:t>
            </a:r>
            <a:endParaRPr lang="en-US" sz="1400" dirty="0"/>
          </a:p>
          <a:p>
            <a:pPr lvl="1"/>
            <a:r>
              <a:rPr lang="en-US" sz="1400" dirty="0"/>
              <a:t>Collaboration with LBNL on FREYA</a:t>
            </a:r>
          </a:p>
          <a:p>
            <a:r>
              <a:rPr lang="en-US" sz="1600" dirty="0"/>
              <a:t>Objectives</a:t>
            </a:r>
          </a:p>
          <a:p>
            <a:pPr lvl="1"/>
            <a:r>
              <a:rPr lang="en-US" sz="1400" dirty="0"/>
              <a:t>Initial fission fragment distributions of major actinides for thermal neutrons (Q1-Q2) </a:t>
            </a:r>
          </a:p>
          <a:p>
            <a:pPr lvl="1"/>
            <a:r>
              <a:rPr lang="en-US" sz="1400" dirty="0"/>
              <a:t>Fission fragment excitation energy from time-dependent density functional theory (Q2-Q3) calculations </a:t>
            </a:r>
          </a:p>
          <a:p>
            <a:pPr lvl="1"/>
            <a:r>
              <a:rPr lang="en-US" sz="1400" dirty="0"/>
              <a:t>With LBNL: Integrate FIER capability into FREYA (Q2-Q4)</a:t>
            </a:r>
          </a:p>
          <a:p>
            <a:pPr lvl="1"/>
            <a:r>
              <a:rPr lang="en-US" sz="1400" dirty="0"/>
              <a:t>Incorporate particle number dispersion in fission fragment calculations (Q4) </a:t>
            </a:r>
          </a:p>
        </p:txBody>
      </p:sp>
    </p:spTree>
    <p:extLst>
      <p:ext uri="{BB962C8B-B14F-4D97-AF65-F5344CB8AC3E}">
        <p14:creationId xmlns:p14="http://schemas.microsoft.com/office/powerpoint/2010/main" val="3739178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Objectives</a:t>
            </a:r>
          </a:p>
        </p:txBody>
      </p:sp>
      <p:sp>
        <p:nvSpPr>
          <p:cNvPr id="5" name="Content Placeholder 4"/>
          <p:cNvSpPr>
            <a:spLocks noGrp="1"/>
          </p:cNvSpPr>
          <p:nvPr>
            <p:ph idx="1"/>
          </p:nvPr>
        </p:nvSpPr>
        <p:spPr>
          <a:xfrm>
            <a:off x="184825" y="1371600"/>
            <a:ext cx="8229600" cy="808038"/>
          </a:xfrm>
        </p:spPr>
        <p:txBody>
          <a:bodyPr/>
          <a:lstStyle/>
          <a:p>
            <a:r>
              <a:rPr lang="en-US" sz="1800" dirty="0"/>
              <a:t>ENDF Fission Product Yield (FPY) library produced in 1990's, and limited upgrade made by Chadwick and Kawano to take account of energy-dependence</a:t>
            </a:r>
          </a:p>
        </p:txBody>
      </p:sp>
      <p:pic>
        <p:nvPicPr>
          <p:cNvPr id="3" name="Picture 2">
            <a:extLst>
              <a:ext uri="{FF2B5EF4-FFF2-40B4-BE49-F238E27FC236}">
                <a16:creationId xmlns:a16="http://schemas.microsoft.com/office/drawing/2014/main" id="{D786F055-D244-E140-8550-EA39B7FE2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449" y="3579451"/>
            <a:ext cx="3744001" cy="2611556"/>
          </a:xfrm>
          <a:prstGeom prst="rect">
            <a:avLst/>
          </a:prstGeom>
        </p:spPr>
      </p:pic>
      <p:sp>
        <p:nvSpPr>
          <p:cNvPr id="6" name="Content Placeholder 4">
            <a:extLst>
              <a:ext uri="{FF2B5EF4-FFF2-40B4-BE49-F238E27FC236}">
                <a16:creationId xmlns:a16="http://schemas.microsoft.com/office/drawing/2014/main" id="{83A24B8E-C5B2-8E4A-881C-BC8AFC51AA8C}"/>
              </a:ext>
            </a:extLst>
          </p:cNvPr>
          <p:cNvSpPr txBox="1">
            <a:spLocks/>
          </p:cNvSpPr>
          <p:nvPr/>
        </p:nvSpPr>
        <p:spPr>
          <a:xfrm>
            <a:off x="184825" y="2270760"/>
            <a:ext cx="5496129" cy="3838210"/>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kumimoji="0" lang="en-US" sz="2400" b="0" i="0" u="none" strike="noStrike" kern="1200" cap="none" spc="0" normalizeH="0" baseline="0" noProof="0">
                <a:ln>
                  <a:noFill/>
                </a:ln>
                <a:solidFill>
                  <a:schemeClr val="tx1"/>
                </a:solidFill>
                <a:effectLst/>
                <a:uLnTx/>
                <a:uFillTx/>
                <a:latin typeface="Arial" panose="020B0604020202020204" pitchFamily="34" charset="0"/>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kumimoji="0" lang="en-US" sz="2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sz="2000" kern="1200">
                <a:solidFill>
                  <a:schemeClr val="tx1"/>
                </a:solidFill>
                <a:latin typeface="Arial" panose="020B0604020202020204" pitchFamily="34" charset="0"/>
                <a:ea typeface="+mn-ea"/>
                <a:cs typeface="Arial" panose="020B0604020202020204" pitchFamily="34" charset="0"/>
              </a:defRPr>
            </a:lvl3pPr>
            <a:lvl4pPr marL="1374775" marR="0"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Revival of the FPY evaluation effort</a:t>
            </a:r>
          </a:p>
          <a:p>
            <a:pPr lvl="1"/>
            <a:r>
              <a:rPr lang="en-US" sz="1600" dirty="0"/>
              <a:t>Demands for more accurate FPY data rapidly increasing, especially better representation of energy dependence of FPY</a:t>
            </a:r>
          </a:p>
          <a:p>
            <a:pPr lvl="1"/>
            <a:r>
              <a:rPr lang="en-US" sz="1600" dirty="0">
                <a:solidFill>
                  <a:srgbClr val="C00000"/>
                </a:solidFill>
              </a:rPr>
              <a:t>New theoretical modeling</a:t>
            </a:r>
            <a:r>
              <a:rPr lang="en-US" sz="1600" dirty="0"/>
              <a:t> for the fission, prompt and delayed decay processes available</a:t>
            </a:r>
          </a:p>
          <a:p>
            <a:pPr lvl="1"/>
            <a:r>
              <a:rPr lang="en-US" sz="1600" dirty="0">
                <a:solidFill>
                  <a:srgbClr val="C00000"/>
                </a:solidFill>
              </a:rPr>
              <a:t>New experimental data</a:t>
            </a:r>
            <a:r>
              <a:rPr lang="en-US" sz="1600" dirty="0"/>
              <a:t>, not only the FPY data but also relevant observable for the fission phenomena, also available</a:t>
            </a:r>
          </a:p>
          <a:p>
            <a:pPr lvl="1"/>
            <a:r>
              <a:rPr lang="en-US" sz="1600" dirty="0"/>
              <a:t>Recognition of importance of new FPY data by international nuclear data communities</a:t>
            </a:r>
          </a:p>
          <a:p>
            <a:pPr lvl="2"/>
            <a:r>
              <a:rPr lang="en-US" sz="1400" dirty="0"/>
              <a:t>IAEA will start a new international cooperative research project (CRP)</a:t>
            </a:r>
          </a:p>
          <a:p>
            <a:pPr marL="344488" lvl="1" indent="0">
              <a:buFont typeface="Arial" panose="020B0604020202020204" pitchFamily="34" charset="0"/>
              <a:buNone/>
            </a:pPr>
            <a:endParaRPr lang="en-US" sz="1800" dirty="0"/>
          </a:p>
        </p:txBody>
      </p:sp>
    </p:spTree>
    <p:extLst>
      <p:ext uri="{BB962C8B-B14F-4D97-AF65-F5344CB8AC3E}">
        <p14:creationId xmlns:p14="http://schemas.microsoft.com/office/powerpoint/2010/main" val="331019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Energy-Dependent FPY Project Funded by NA22</a:t>
            </a:r>
          </a:p>
        </p:txBody>
      </p:sp>
      <p:sp>
        <p:nvSpPr>
          <p:cNvPr id="5" name="Content Placeholder 4"/>
          <p:cNvSpPr>
            <a:spLocks noGrp="1"/>
          </p:cNvSpPr>
          <p:nvPr>
            <p:ph idx="1"/>
          </p:nvPr>
        </p:nvSpPr>
        <p:spPr>
          <a:xfrm>
            <a:off x="184825" y="1371599"/>
            <a:ext cx="8229600" cy="3287949"/>
          </a:xfrm>
        </p:spPr>
        <p:txBody>
          <a:bodyPr/>
          <a:lstStyle/>
          <a:p>
            <a:r>
              <a:rPr lang="en-US" sz="1800" dirty="0"/>
              <a:t>Joint effort by 5 laboratories</a:t>
            </a:r>
          </a:p>
          <a:p>
            <a:endParaRPr lang="en-US" sz="1800" dirty="0"/>
          </a:p>
          <a:p>
            <a:pPr lvl="1"/>
            <a:r>
              <a:rPr lang="en-US" sz="1600" dirty="0">
                <a:solidFill>
                  <a:srgbClr val="C00000"/>
                </a:solidFill>
              </a:rPr>
              <a:t>LANL</a:t>
            </a:r>
            <a:r>
              <a:rPr lang="en-US" sz="1600" dirty="0"/>
              <a:t> (leading lab) develops FPY models and produce the final FPY data files</a:t>
            </a:r>
          </a:p>
          <a:p>
            <a:pPr lvl="1"/>
            <a:r>
              <a:rPr lang="en-US" sz="1600" dirty="0">
                <a:solidFill>
                  <a:srgbClr val="C00000"/>
                </a:solidFill>
              </a:rPr>
              <a:t>BNL</a:t>
            </a:r>
            <a:r>
              <a:rPr lang="en-US" sz="1600" dirty="0"/>
              <a:t> complies experimental FPY data and produces a set of recommended FPY values, performs FPY data validation calculations</a:t>
            </a:r>
          </a:p>
          <a:p>
            <a:pPr lvl="1"/>
            <a:r>
              <a:rPr lang="en-US" sz="1600" dirty="0">
                <a:solidFill>
                  <a:srgbClr val="C00000"/>
                </a:solidFill>
              </a:rPr>
              <a:t>LBNL</a:t>
            </a:r>
            <a:r>
              <a:rPr lang="en-US" sz="1600" dirty="0"/>
              <a:t> performs measurements of energy-integrated and differential CNAA (Cyclical Neutron Activation Analysis) using the intense neutron source by the LBNL cyclotron, and data interpretation by the FIER code</a:t>
            </a:r>
          </a:p>
          <a:p>
            <a:pPr lvl="1"/>
            <a:r>
              <a:rPr lang="en-US" sz="1600" dirty="0">
                <a:solidFill>
                  <a:srgbClr val="C00000"/>
                </a:solidFill>
              </a:rPr>
              <a:t>PNNL</a:t>
            </a:r>
            <a:r>
              <a:rPr lang="en-US" sz="1600" dirty="0"/>
              <a:t> develops a new Bragg curve based fission TPC (Time Projection Chamber) analysis in collaboration with LANL and LLNL (</a:t>
            </a:r>
            <a:r>
              <a:rPr lang="en-US" sz="1600" dirty="0">
                <a:solidFill>
                  <a:srgbClr val="00B050"/>
                </a:solidFill>
              </a:rPr>
              <a:t>see Duke's talk</a:t>
            </a:r>
            <a:r>
              <a:rPr lang="en-US" sz="1600" dirty="0"/>
              <a:t>)</a:t>
            </a:r>
          </a:p>
          <a:p>
            <a:pPr lvl="1"/>
            <a:r>
              <a:rPr lang="en-US" sz="1600" dirty="0">
                <a:solidFill>
                  <a:srgbClr val="C00000"/>
                </a:solidFill>
              </a:rPr>
              <a:t>LLNL </a:t>
            </a:r>
            <a:r>
              <a:rPr lang="en-US" sz="1600" dirty="0"/>
              <a:t>develops theories and methods to calculate primary fission fragment yields, and performs FREYA calculations for prompt decay</a:t>
            </a:r>
          </a:p>
        </p:txBody>
      </p:sp>
    </p:spTree>
    <p:extLst>
      <p:ext uri="{BB962C8B-B14F-4D97-AF65-F5344CB8AC3E}">
        <p14:creationId xmlns:p14="http://schemas.microsoft.com/office/powerpoint/2010/main" val="3318024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Project Status and Recent Highlights, LANL</a:t>
            </a:r>
          </a:p>
        </p:txBody>
      </p:sp>
      <p:sp>
        <p:nvSpPr>
          <p:cNvPr id="5" name="Content Placeholder 4"/>
          <p:cNvSpPr>
            <a:spLocks noGrp="1"/>
          </p:cNvSpPr>
          <p:nvPr>
            <p:ph idx="1"/>
          </p:nvPr>
        </p:nvSpPr>
        <p:spPr>
          <a:xfrm>
            <a:off x="102140" y="1280478"/>
            <a:ext cx="8939719" cy="2552701"/>
          </a:xfrm>
        </p:spPr>
        <p:txBody>
          <a:bodyPr/>
          <a:lstStyle/>
          <a:p>
            <a:r>
              <a:rPr lang="en-US" sz="1800" dirty="0"/>
              <a:t>Extending FPY model up to higher energies</a:t>
            </a:r>
          </a:p>
          <a:p>
            <a:pPr lvl="1"/>
            <a:r>
              <a:rPr lang="en-US" sz="1600" dirty="0"/>
              <a:t>Inclusion of multi-chance fission by the LANL Hauser-</a:t>
            </a:r>
            <a:r>
              <a:rPr lang="en-US" sz="1600" dirty="0" err="1"/>
              <a:t>Feshbach</a:t>
            </a:r>
            <a:r>
              <a:rPr lang="en-US" sz="1600" dirty="0"/>
              <a:t> code CoH</a:t>
            </a:r>
            <a:r>
              <a:rPr lang="en-US" sz="1600" baseline="-25000" dirty="0"/>
              <a:t>3</a:t>
            </a:r>
          </a:p>
          <a:p>
            <a:pPr lvl="1"/>
            <a:r>
              <a:rPr lang="en-US" sz="1600" dirty="0"/>
              <a:t>Extract required quantities, fission probabilities, average energy of pre-fission neutrons, probabilities of fission at each excitation energy, and calculate TKE at each excitation energies</a:t>
            </a:r>
          </a:p>
        </p:txBody>
      </p:sp>
      <p:pic>
        <p:nvPicPr>
          <p:cNvPr id="3" name="Picture 2">
            <a:extLst>
              <a:ext uri="{FF2B5EF4-FFF2-40B4-BE49-F238E27FC236}">
                <a16:creationId xmlns:a16="http://schemas.microsoft.com/office/drawing/2014/main" id="{C2AA911A-1F87-8548-8DF8-F06756F0E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19" y="2891016"/>
            <a:ext cx="2380372" cy="2215068"/>
          </a:xfrm>
          <a:prstGeom prst="rect">
            <a:avLst/>
          </a:prstGeom>
        </p:spPr>
      </p:pic>
      <p:pic>
        <p:nvPicPr>
          <p:cNvPr id="7" name="Picture 6">
            <a:extLst>
              <a:ext uri="{FF2B5EF4-FFF2-40B4-BE49-F238E27FC236}">
                <a16:creationId xmlns:a16="http://schemas.microsoft.com/office/drawing/2014/main" id="{154FE2AA-65C4-E541-945F-26F9BCF5C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47" y="2891016"/>
            <a:ext cx="2380372" cy="2215068"/>
          </a:xfrm>
          <a:prstGeom prst="rect">
            <a:avLst/>
          </a:prstGeom>
        </p:spPr>
      </p:pic>
      <p:pic>
        <p:nvPicPr>
          <p:cNvPr id="9" name="Picture 8">
            <a:extLst>
              <a:ext uri="{FF2B5EF4-FFF2-40B4-BE49-F238E27FC236}">
                <a16:creationId xmlns:a16="http://schemas.microsoft.com/office/drawing/2014/main" id="{680CB6BC-CDAB-DF41-AC13-392230A5B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868" y="2402733"/>
            <a:ext cx="4114115" cy="3828412"/>
          </a:xfrm>
          <a:prstGeom prst="rect">
            <a:avLst/>
          </a:prstGeom>
        </p:spPr>
      </p:pic>
      <p:sp>
        <p:nvSpPr>
          <p:cNvPr id="10" name="Rounded Rectangle 9">
            <a:extLst>
              <a:ext uri="{FF2B5EF4-FFF2-40B4-BE49-F238E27FC236}">
                <a16:creationId xmlns:a16="http://schemas.microsoft.com/office/drawing/2014/main" id="{C02FB43B-70E6-3C46-A846-829C619C75C7}"/>
              </a:ext>
            </a:extLst>
          </p:cNvPr>
          <p:cNvSpPr/>
          <p:nvPr/>
        </p:nvSpPr>
        <p:spPr>
          <a:xfrm>
            <a:off x="1099226" y="5365767"/>
            <a:ext cx="3992765"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Apply Okumura model [JNST 55, 1009 (2018)] to each </a:t>
            </a:r>
            <a:r>
              <a:rPr lang="en-US" sz="1400" dirty="0" err="1"/>
              <a:t>fissioning</a:t>
            </a:r>
            <a:r>
              <a:rPr lang="en-US" sz="1400" dirty="0"/>
              <a:t> CN</a:t>
            </a:r>
          </a:p>
        </p:txBody>
      </p:sp>
      <p:cxnSp>
        <p:nvCxnSpPr>
          <p:cNvPr id="12" name="Straight Arrow Connector 11">
            <a:extLst>
              <a:ext uri="{FF2B5EF4-FFF2-40B4-BE49-F238E27FC236}">
                <a16:creationId xmlns:a16="http://schemas.microsoft.com/office/drawing/2014/main" id="{8BA02291-B420-0C4B-9E36-B776C2CD6425}"/>
              </a:ext>
            </a:extLst>
          </p:cNvPr>
          <p:cNvCxnSpPr/>
          <p:nvPr/>
        </p:nvCxnSpPr>
        <p:spPr>
          <a:xfrm flipV="1">
            <a:off x="5091991" y="3754877"/>
            <a:ext cx="1026707" cy="1839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B0B3764-73AA-5743-945D-507FC10FA504}"/>
              </a:ext>
            </a:extLst>
          </p:cNvPr>
          <p:cNvCxnSpPr>
            <a:cxnSpLocks/>
            <a:stCxn id="10" idx="3"/>
          </p:cNvCxnSpPr>
          <p:nvPr/>
        </p:nvCxnSpPr>
        <p:spPr>
          <a:xfrm flipV="1">
            <a:off x="5091991" y="4392381"/>
            <a:ext cx="1571456" cy="1201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4297F5B-FD5B-9540-BC9A-46B705AF7CBF}"/>
              </a:ext>
            </a:extLst>
          </p:cNvPr>
          <p:cNvCxnSpPr>
            <a:cxnSpLocks/>
            <a:stCxn id="10" idx="3"/>
          </p:cNvCxnSpPr>
          <p:nvPr/>
        </p:nvCxnSpPr>
        <p:spPr>
          <a:xfrm flipV="1">
            <a:off x="5091991" y="4839019"/>
            <a:ext cx="2845779" cy="755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686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Project Status and Recent Highlights, LANL (cont'd)</a:t>
            </a:r>
          </a:p>
        </p:txBody>
      </p:sp>
      <p:sp>
        <p:nvSpPr>
          <p:cNvPr id="5" name="Content Placeholder 4"/>
          <p:cNvSpPr>
            <a:spLocks noGrp="1"/>
          </p:cNvSpPr>
          <p:nvPr>
            <p:ph idx="1"/>
          </p:nvPr>
        </p:nvSpPr>
        <p:spPr>
          <a:xfrm>
            <a:off x="102140" y="1085925"/>
            <a:ext cx="9041860" cy="2552701"/>
          </a:xfrm>
        </p:spPr>
        <p:txBody>
          <a:bodyPr/>
          <a:lstStyle/>
          <a:p>
            <a:r>
              <a:rPr lang="en-US" sz="1800" dirty="0"/>
              <a:t>Better modeling for fission fragment configurations</a:t>
            </a:r>
          </a:p>
          <a:p>
            <a:pPr lvl="1"/>
            <a:r>
              <a:rPr lang="en-US" sz="1600" dirty="0"/>
              <a:t>number projection method by </a:t>
            </a:r>
            <a:r>
              <a:rPr lang="en-US" sz="1600" dirty="0" err="1"/>
              <a:t>Verriere</a:t>
            </a:r>
            <a:r>
              <a:rPr lang="en-US" sz="1600" dirty="0"/>
              <a:t> [</a:t>
            </a:r>
            <a:r>
              <a:rPr lang="en-US" sz="1600" dirty="0">
                <a:solidFill>
                  <a:srgbClr val="00B050"/>
                </a:solidFill>
              </a:rPr>
              <a:t>PRC100, 024612 (2019)</a:t>
            </a:r>
            <a:r>
              <a:rPr lang="en-US" sz="1600" dirty="0"/>
              <a:t>]</a:t>
            </a:r>
          </a:p>
          <a:p>
            <a:r>
              <a:rPr lang="en-US" sz="1800" dirty="0"/>
              <a:t>Maintaining international FPY evaluation network</a:t>
            </a:r>
          </a:p>
          <a:p>
            <a:pPr lvl="1"/>
            <a:r>
              <a:rPr lang="en-US" sz="1600" dirty="0"/>
              <a:t>survey missing experimental data in EXFOR by BNL and IAEA  [</a:t>
            </a:r>
            <a:r>
              <a:rPr lang="en-US" sz="1600" dirty="0">
                <a:solidFill>
                  <a:srgbClr val="00B050"/>
                </a:solidFill>
              </a:rPr>
              <a:t>INDC(NDS)-0793 (2019)</a:t>
            </a:r>
            <a:r>
              <a:rPr lang="en-US" sz="1600" dirty="0"/>
              <a:t>]</a:t>
            </a:r>
            <a:endParaRPr lang="en-US" sz="1400" dirty="0"/>
          </a:p>
          <a:p>
            <a:pPr lvl="1"/>
            <a:r>
              <a:rPr lang="en-US" sz="1600" dirty="0"/>
              <a:t>preparatory FPY evaluation meetings at IAEA in Aug. 2019 and Jan. 2020 [</a:t>
            </a:r>
            <a:r>
              <a:rPr lang="en-US" sz="1600" dirty="0">
                <a:solidFill>
                  <a:srgbClr val="00B050"/>
                </a:solidFill>
              </a:rPr>
              <a:t>IAEA-NDS-230</a:t>
            </a:r>
            <a:r>
              <a:rPr lang="en-US" sz="1600" dirty="0"/>
              <a:t>]</a:t>
            </a:r>
          </a:p>
          <a:p>
            <a:pPr lvl="2"/>
            <a:r>
              <a:rPr lang="en-US" sz="1400" dirty="0"/>
              <a:t>enhanced capabilities in TALYS (IAEA) and CCONE (JAEA) to produce FPY</a:t>
            </a:r>
          </a:p>
        </p:txBody>
      </p:sp>
      <p:pic>
        <p:nvPicPr>
          <p:cNvPr id="6" name="Picture 5">
            <a:extLst>
              <a:ext uri="{FF2B5EF4-FFF2-40B4-BE49-F238E27FC236}">
                <a16:creationId xmlns:a16="http://schemas.microsoft.com/office/drawing/2014/main" id="{B884935F-1024-B14F-9FD3-EFC188A56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346" y="3286967"/>
            <a:ext cx="3952454" cy="2760444"/>
          </a:xfrm>
          <a:prstGeom prst="rect">
            <a:avLst/>
          </a:prstGeom>
        </p:spPr>
      </p:pic>
      <p:pic>
        <p:nvPicPr>
          <p:cNvPr id="14" name="Picture 13">
            <a:extLst>
              <a:ext uri="{FF2B5EF4-FFF2-40B4-BE49-F238E27FC236}">
                <a16:creationId xmlns:a16="http://schemas.microsoft.com/office/drawing/2014/main" id="{B2178475-90A1-C942-A05D-42E6A124BBA5}"/>
              </a:ext>
            </a:extLst>
          </p:cNvPr>
          <p:cNvPicPr>
            <a:picLocks noChangeAspect="1"/>
          </p:cNvPicPr>
          <p:nvPr/>
        </p:nvPicPr>
        <p:blipFill>
          <a:blip r:embed="rId3"/>
          <a:stretch>
            <a:fillRect/>
          </a:stretch>
        </p:blipFill>
        <p:spPr>
          <a:xfrm>
            <a:off x="558800" y="3027513"/>
            <a:ext cx="4013200" cy="2844800"/>
          </a:xfrm>
          <a:prstGeom prst="rect">
            <a:avLst/>
          </a:prstGeom>
        </p:spPr>
      </p:pic>
    </p:spTree>
    <p:extLst>
      <p:ext uri="{BB962C8B-B14F-4D97-AF65-F5344CB8AC3E}">
        <p14:creationId xmlns:p14="http://schemas.microsoft.com/office/powerpoint/2010/main" val="1288038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Project Status and Recent Highlights, BNL</a:t>
            </a:r>
          </a:p>
        </p:txBody>
      </p:sp>
      <p:sp>
        <p:nvSpPr>
          <p:cNvPr id="5" name="Content Placeholder 4"/>
          <p:cNvSpPr>
            <a:spLocks noGrp="1"/>
          </p:cNvSpPr>
          <p:nvPr>
            <p:ph idx="1"/>
          </p:nvPr>
        </p:nvSpPr>
        <p:spPr>
          <a:xfrm>
            <a:off x="389106" y="3024821"/>
            <a:ext cx="8521430" cy="2218210"/>
          </a:xfrm>
        </p:spPr>
        <p:txBody>
          <a:bodyPr/>
          <a:lstStyle/>
          <a:p>
            <a:r>
              <a:rPr lang="en-US" sz="1600" dirty="0"/>
              <a:t>Number of Fission Yield articles added to </a:t>
            </a:r>
            <a:r>
              <a:rPr lang="en-US" sz="1600" b="1" dirty="0"/>
              <a:t>NSR</a:t>
            </a:r>
            <a:r>
              <a:rPr lang="en-US" sz="1600" dirty="0"/>
              <a:t>: 283</a:t>
            </a:r>
          </a:p>
          <a:p>
            <a:r>
              <a:rPr lang="en-US" sz="1600" dirty="0"/>
              <a:t>Compilation of all </a:t>
            </a:r>
            <a:r>
              <a:rPr lang="en-US" sz="1600" baseline="30000" dirty="0"/>
              <a:t>238</a:t>
            </a:r>
            <a:r>
              <a:rPr lang="en-US" sz="1600" dirty="0"/>
              <a:t>U neutron-induced data is nearly complete</a:t>
            </a:r>
          </a:p>
          <a:p>
            <a:r>
              <a:rPr lang="en-US" sz="1600" dirty="0"/>
              <a:t>Corrections of </a:t>
            </a:r>
            <a:r>
              <a:rPr lang="en-US" sz="1600" baseline="30000" dirty="0"/>
              <a:t>238</a:t>
            </a:r>
            <a:r>
              <a:rPr lang="en-US" sz="1600" dirty="0"/>
              <a:t>U fission yields to account for more precise decay data is about 50% complete</a:t>
            </a:r>
          </a:p>
          <a:p>
            <a:r>
              <a:rPr lang="en-US" sz="1600" dirty="0"/>
              <a:t>JSON format developed in cooperation with the IAEA (V. </a:t>
            </a:r>
            <a:r>
              <a:rPr lang="en-US" sz="1600" dirty="0" err="1"/>
              <a:t>Zerkin</a:t>
            </a:r>
            <a:r>
              <a:rPr lang="en-US" sz="1600" dirty="0"/>
              <a:t>)</a:t>
            </a:r>
          </a:p>
          <a:p>
            <a:r>
              <a:rPr lang="en-US" sz="1600" dirty="0"/>
              <a:t>Plots generated for comparison of measured data</a:t>
            </a:r>
          </a:p>
          <a:p>
            <a:endParaRPr lang="en-US" sz="1800" dirty="0"/>
          </a:p>
        </p:txBody>
      </p:sp>
      <p:graphicFrame>
        <p:nvGraphicFramePr>
          <p:cNvPr id="7" name="Table 7">
            <a:extLst>
              <a:ext uri="{FF2B5EF4-FFF2-40B4-BE49-F238E27FC236}">
                <a16:creationId xmlns:a16="http://schemas.microsoft.com/office/drawing/2014/main" id="{DFBE7013-597F-184B-9186-262094E0701E}"/>
              </a:ext>
            </a:extLst>
          </p:cNvPr>
          <p:cNvGraphicFramePr>
            <a:graphicFrameLocks noGrp="1"/>
          </p:cNvGraphicFramePr>
          <p:nvPr>
            <p:extLst>
              <p:ext uri="{D42A27DB-BD31-4B8C-83A1-F6EECF244321}">
                <p14:modId xmlns:p14="http://schemas.microsoft.com/office/powerpoint/2010/main" val="2340726060"/>
              </p:ext>
            </p:extLst>
          </p:nvPr>
        </p:nvGraphicFramePr>
        <p:xfrm>
          <a:off x="922486" y="1186167"/>
          <a:ext cx="7299028" cy="1656080"/>
        </p:xfrm>
        <a:graphic>
          <a:graphicData uri="http://schemas.openxmlformats.org/drawingml/2006/table">
            <a:tbl>
              <a:tblPr firstRow="1" bandRow="1">
                <a:tableStyleId>{5C22544A-7EE6-4342-B048-85BDC9FD1C3A}</a:tableStyleId>
              </a:tblPr>
              <a:tblGrid>
                <a:gridCol w="1824757">
                  <a:extLst>
                    <a:ext uri="{9D8B030D-6E8A-4147-A177-3AD203B41FA5}">
                      <a16:colId xmlns:a16="http://schemas.microsoft.com/office/drawing/2014/main" val="3062618762"/>
                    </a:ext>
                  </a:extLst>
                </a:gridCol>
                <a:gridCol w="1824757">
                  <a:extLst>
                    <a:ext uri="{9D8B030D-6E8A-4147-A177-3AD203B41FA5}">
                      <a16:colId xmlns:a16="http://schemas.microsoft.com/office/drawing/2014/main" val="1680189498"/>
                    </a:ext>
                  </a:extLst>
                </a:gridCol>
                <a:gridCol w="1824757">
                  <a:extLst>
                    <a:ext uri="{9D8B030D-6E8A-4147-A177-3AD203B41FA5}">
                      <a16:colId xmlns:a16="http://schemas.microsoft.com/office/drawing/2014/main" val="4205362179"/>
                    </a:ext>
                  </a:extLst>
                </a:gridCol>
                <a:gridCol w="1824757">
                  <a:extLst>
                    <a:ext uri="{9D8B030D-6E8A-4147-A177-3AD203B41FA5}">
                      <a16:colId xmlns:a16="http://schemas.microsoft.com/office/drawing/2014/main" val="4136085518"/>
                    </a:ext>
                  </a:extLst>
                </a:gridCol>
              </a:tblGrid>
              <a:tr h="370840">
                <a:tc>
                  <a:txBody>
                    <a:bodyPr/>
                    <a:lstStyle/>
                    <a:p>
                      <a:r>
                        <a:rPr lang="en-US" sz="1800" dirty="0"/>
                        <a:t>EXFOR Compilations</a:t>
                      </a:r>
                    </a:p>
                  </a:txBody>
                  <a:tcPr/>
                </a:tc>
                <a:tc>
                  <a:txBody>
                    <a:bodyPr/>
                    <a:lstStyle/>
                    <a:p>
                      <a:r>
                        <a:rPr lang="en-US" sz="1800" dirty="0"/>
                        <a:t>Neutron-induced</a:t>
                      </a:r>
                    </a:p>
                  </a:txBody>
                  <a:tcPr/>
                </a:tc>
                <a:tc>
                  <a:txBody>
                    <a:bodyPr/>
                    <a:lstStyle/>
                    <a:p>
                      <a:r>
                        <a:rPr lang="en-US" sz="1800" dirty="0"/>
                        <a:t>Charged particle-induced</a:t>
                      </a:r>
                    </a:p>
                  </a:txBody>
                  <a:tcPr/>
                </a:tc>
                <a:tc>
                  <a:txBody>
                    <a:bodyPr/>
                    <a:lstStyle/>
                    <a:p>
                      <a:r>
                        <a:rPr lang="en-US" sz="1800" dirty="0"/>
                        <a:t>Gamma-induced</a:t>
                      </a:r>
                    </a:p>
                  </a:txBody>
                  <a:tcPr/>
                </a:tc>
                <a:extLst>
                  <a:ext uri="{0D108BD9-81ED-4DB2-BD59-A6C34878D82A}">
                    <a16:rowId xmlns:a16="http://schemas.microsoft.com/office/drawing/2014/main" val="3107135877"/>
                  </a:ext>
                </a:extLst>
              </a:tr>
              <a:tr h="370840">
                <a:tc>
                  <a:txBody>
                    <a:bodyPr/>
                    <a:lstStyle/>
                    <a:p>
                      <a:r>
                        <a:rPr lang="en-US" sz="1800" dirty="0"/>
                        <a:t>Old articles</a:t>
                      </a:r>
                    </a:p>
                  </a:txBody>
                  <a:tcPr/>
                </a:tc>
                <a:tc>
                  <a:txBody>
                    <a:bodyPr/>
                    <a:lstStyle/>
                    <a:p>
                      <a:r>
                        <a:rPr lang="en-US" sz="1800" dirty="0"/>
                        <a:t>53</a:t>
                      </a:r>
                    </a:p>
                  </a:txBody>
                  <a:tcPr/>
                </a:tc>
                <a:tc>
                  <a:txBody>
                    <a:bodyPr/>
                    <a:lstStyle/>
                    <a:p>
                      <a:r>
                        <a:rPr lang="en-US" sz="1800" dirty="0"/>
                        <a:t>56</a:t>
                      </a:r>
                    </a:p>
                  </a:txBody>
                  <a:tcPr/>
                </a:tc>
                <a:tc>
                  <a:txBody>
                    <a:bodyPr/>
                    <a:lstStyle/>
                    <a:p>
                      <a:r>
                        <a:rPr lang="en-US" sz="1800" dirty="0"/>
                        <a:t>6</a:t>
                      </a:r>
                    </a:p>
                  </a:txBody>
                  <a:tcPr/>
                </a:tc>
                <a:extLst>
                  <a:ext uri="{0D108BD9-81ED-4DB2-BD59-A6C34878D82A}">
                    <a16:rowId xmlns:a16="http://schemas.microsoft.com/office/drawing/2014/main" val="4282030098"/>
                  </a:ext>
                </a:extLst>
              </a:tr>
              <a:tr h="370840">
                <a:tc>
                  <a:txBody>
                    <a:bodyPr/>
                    <a:lstStyle/>
                    <a:p>
                      <a:r>
                        <a:rPr lang="en-US" sz="1800" dirty="0"/>
                        <a:t>New articles</a:t>
                      </a:r>
                    </a:p>
                  </a:txBody>
                  <a:tcPr/>
                </a:tc>
                <a:tc>
                  <a:txBody>
                    <a:bodyPr/>
                    <a:lstStyle/>
                    <a:p>
                      <a:r>
                        <a:rPr lang="en-US" sz="1800" dirty="0"/>
                        <a:t>18</a:t>
                      </a:r>
                    </a:p>
                  </a:txBody>
                  <a:tcPr/>
                </a:tc>
                <a:tc>
                  <a:txBody>
                    <a:bodyPr/>
                    <a:lstStyle/>
                    <a:p>
                      <a:r>
                        <a:rPr lang="en-US" sz="1800" dirty="0"/>
                        <a:t>1</a:t>
                      </a:r>
                    </a:p>
                  </a:txBody>
                  <a:tcPr/>
                </a:tc>
                <a:tc>
                  <a:txBody>
                    <a:bodyPr/>
                    <a:lstStyle/>
                    <a:p>
                      <a:r>
                        <a:rPr lang="en-US" sz="1800" dirty="0"/>
                        <a:t>7</a:t>
                      </a:r>
                    </a:p>
                  </a:txBody>
                  <a:tcPr/>
                </a:tc>
                <a:extLst>
                  <a:ext uri="{0D108BD9-81ED-4DB2-BD59-A6C34878D82A}">
                    <a16:rowId xmlns:a16="http://schemas.microsoft.com/office/drawing/2014/main" val="2203880880"/>
                  </a:ext>
                </a:extLst>
              </a:tr>
            </a:tbl>
          </a:graphicData>
        </a:graphic>
      </p:graphicFrame>
      <p:sp>
        <p:nvSpPr>
          <p:cNvPr id="11" name="TextBox 10">
            <a:extLst>
              <a:ext uri="{FF2B5EF4-FFF2-40B4-BE49-F238E27FC236}">
                <a16:creationId xmlns:a16="http://schemas.microsoft.com/office/drawing/2014/main" id="{266E16E9-1F94-354C-A414-704F7B4EF096}"/>
              </a:ext>
            </a:extLst>
          </p:cNvPr>
          <p:cNvSpPr txBox="1"/>
          <p:nvPr/>
        </p:nvSpPr>
        <p:spPr>
          <a:xfrm>
            <a:off x="389106" y="5243031"/>
            <a:ext cx="8297694" cy="523220"/>
          </a:xfrm>
          <a:prstGeom prst="rect">
            <a:avLst/>
          </a:prstGeom>
          <a:noFill/>
        </p:spPr>
        <p:txBody>
          <a:bodyPr wrap="square" rtlCol="0">
            <a:spAutoFit/>
          </a:bodyPr>
          <a:lstStyle/>
          <a:p>
            <a:r>
              <a:rPr lang="en-US" sz="1400" b="1" dirty="0">
                <a:solidFill>
                  <a:schemeClr val="tx2"/>
                </a:solidFill>
              </a:rPr>
              <a:t>BNL team</a:t>
            </a:r>
            <a:r>
              <a:rPr lang="en-US" sz="1400" dirty="0"/>
              <a:t>: Andrea Mattera, Libby McCutchan, Boris Pritychenko, Alejandro Sonzogni, JoAnn Totans, Matteo Vorabbi, </a:t>
            </a:r>
            <a:r>
              <a:rPr lang="en-US" sz="1400" dirty="0" err="1"/>
              <a:t>Olena</a:t>
            </a:r>
            <a:r>
              <a:rPr lang="en-US" sz="1400" dirty="0"/>
              <a:t> </a:t>
            </a:r>
            <a:r>
              <a:rPr lang="en-US" sz="1400" dirty="0" err="1"/>
              <a:t>Gritzvay</a:t>
            </a:r>
            <a:r>
              <a:rPr lang="en-US" sz="1400" dirty="0"/>
              <a:t>, Stanislav </a:t>
            </a:r>
            <a:r>
              <a:rPr lang="en-US" sz="1400" dirty="0" err="1"/>
              <a:t>Hlavac</a:t>
            </a:r>
            <a:endParaRPr lang="en-US" sz="1400" dirty="0"/>
          </a:p>
        </p:txBody>
      </p:sp>
    </p:spTree>
    <p:extLst>
      <p:ext uri="{BB962C8B-B14F-4D97-AF65-F5344CB8AC3E}">
        <p14:creationId xmlns:p14="http://schemas.microsoft.com/office/powerpoint/2010/main" val="3064324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Project Status and Recent Highlights, BNL (cont'd)</a:t>
            </a:r>
          </a:p>
        </p:txBody>
      </p:sp>
      <p:grpSp>
        <p:nvGrpSpPr>
          <p:cNvPr id="9" name="Google Shape;60;p13">
            <a:extLst>
              <a:ext uri="{FF2B5EF4-FFF2-40B4-BE49-F238E27FC236}">
                <a16:creationId xmlns:a16="http://schemas.microsoft.com/office/drawing/2014/main" id="{3628D4EF-2EA5-CB4F-8510-50584CC3C9EA}"/>
              </a:ext>
            </a:extLst>
          </p:cNvPr>
          <p:cNvGrpSpPr/>
          <p:nvPr/>
        </p:nvGrpSpPr>
        <p:grpSpPr>
          <a:xfrm>
            <a:off x="0" y="1059462"/>
            <a:ext cx="7636213" cy="4281023"/>
            <a:chOff x="2022575" y="846350"/>
            <a:chExt cx="6993524" cy="3676675"/>
          </a:xfrm>
        </p:grpSpPr>
        <p:pic>
          <p:nvPicPr>
            <p:cNvPr id="10" name="Google Shape;61;p13">
              <a:extLst>
                <a:ext uri="{FF2B5EF4-FFF2-40B4-BE49-F238E27FC236}">
                  <a16:creationId xmlns:a16="http://schemas.microsoft.com/office/drawing/2014/main" id="{898611DA-A6D7-1D4A-97E3-411A04BDAFF2}"/>
                </a:ext>
              </a:extLst>
            </p:cNvPr>
            <p:cNvPicPr preferRelativeResize="0"/>
            <p:nvPr/>
          </p:nvPicPr>
          <p:blipFill>
            <a:blip r:embed="rId2">
              <a:alphaModFix/>
            </a:blip>
            <a:stretch>
              <a:fillRect/>
            </a:stretch>
          </p:blipFill>
          <p:spPr>
            <a:xfrm>
              <a:off x="2022575" y="846350"/>
              <a:ext cx="6993524" cy="3676675"/>
            </a:xfrm>
            <a:prstGeom prst="rect">
              <a:avLst/>
            </a:prstGeom>
            <a:noFill/>
            <a:ln w="9525" cap="flat" cmpd="sng">
              <a:solidFill>
                <a:schemeClr val="dk2"/>
              </a:solidFill>
              <a:prstDash val="solid"/>
              <a:round/>
              <a:headEnd type="none" w="sm" len="sm"/>
              <a:tailEnd type="none" w="sm" len="sm"/>
            </a:ln>
          </p:spPr>
        </p:pic>
        <p:sp>
          <p:nvSpPr>
            <p:cNvPr id="11" name="Google Shape;62;p13">
              <a:extLst>
                <a:ext uri="{FF2B5EF4-FFF2-40B4-BE49-F238E27FC236}">
                  <a16:creationId xmlns:a16="http://schemas.microsoft.com/office/drawing/2014/main" id="{71B2A409-851B-C84F-826F-F5740FC2AB18}"/>
                </a:ext>
              </a:extLst>
            </p:cNvPr>
            <p:cNvSpPr txBox="1"/>
            <p:nvPr/>
          </p:nvSpPr>
          <p:spPr>
            <a:xfrm>
              <a:off x="3850493" y="905201"/>
              <a:ext cx="3814123" cy="227054"/>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aseline="30000" dirty="0"/>
                <a:t>238</a:t>
              </a:r>
              <a:r>
                <a:rPr lang="en" dirty="0"/>
                <a:t>U | Z = 56 (Ba) | </a:t>
              </a:r>
              <a:r>
                <a:rPr lang="en-US" dirty="0"/>
                <a:t>cumulative</a:t>
              </a:r>
              <a:r>
                <a:rPr lang="en" dirty="0"/>
                <a:t> FYs</a:t>
              </a:r>
              <a:endParaRPr dirty="0"/>
            </a:p>
          </p:txBody>
        </p:sp>
      </p:grpSp>
      <p:sp>
        <p:nvSpPr>
          <p:cNvPr id="8" name="Google Shape;63;p13">
            <a:extLst>
              <a:ext uri="{FF2B5EF4-FFF2-40B4-BE49-F238E27FC236}">
                <a16:creationId xmlns:a16="http://schemas.microsoft.com/office/drawing/2014/main" id="{CB502968-A042-D144-A074-C77A993E8F15}"/>
              </a:ext>
            </a:extLst>
          </p:cNvPr>
          <p:cNvSpPr txBox="1"/>
          <p:nvPr/>
        </p:nvSpPr>
        <p:spPr>
          <a:xfrm>
            <a:off x="3678176" y="4364602"/>
            <a:ext cx="5388002" cy="1760707"/>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171450" lvl="0" indent="-146050" algn="l" rtl="0">
              <a:spcBef>
                <a:spcPts val="0"/>
              </a:spcBef>
              <a:spcAft>
                <a:spcPts val="0"/>
              </a:spcAft>
              <a:buSzPts val="1400"/>
              <a:buChar char="★"/>
            </a:pPr>
            <a:r>
              <a:rPr lang="en" sz="1400" dirty="0"/>
              <a:t>Data from ~</a:t>
            </a:r>
            <a:r>
              <a:rPr lang="en" sz="1400" b="1" dirty="0"/>
              <a:t>130 NSR </a:t>
            </a:r>
            <a:r>
              <a:rPr lang="en-US" sz="1400" b="1" dirty="0" err="1"/>
              <a:t>articl</a:t>
            </a:r>
            <a:r>
              <a:rPr lang="en" sz="1400" b="1" dirty="0"/>
              <a:t>es</a:t>
            </a:r>
            <a:r>
              <a:rPr lang="en" sz="1400" dirty="0"/>
              <a:t> converted to new </a:t>
            </a:r>
            <a:r>
              <a:rPr lang="en" sz="1400" i="1" dirty="0"/>
              <a:t>JSON</a:t>
            </a:r>
            <a:r>
              <a:rPr lang="en" sz="1400" dirty="0"/>
              <a:t> format</a:t>
            </a:r>
            <a:endParaRPr sz="1400" dirty="0"/>
          </a:p>
          <a:p>
            <a:pPr marL="171450" lvl="0" indent="-146050" algn="l" rtl="0">
              <a:spcBef>
                <a:spcPts val="1000"/>
              </a:spcBef>
              <a:spcAft>
                <a:spcPts val="0"/>
              </a:spcAft>
              <a:buSzPts val="1400"/>
              <a:buChar char="★"/>
            </a:pPr>
            <a:r>
              <a:rPr lang="en" sz="1400" b="1" dirty="0"/>
              <a:t>Plots</a:t>
            </a:r>
            <a:r>
              <a:rPr lang="en" sz="1400" dirty="0"/>
              <a:t> have been produced </a:t>
            </a:r>
            <a:r>
              <a:rPr lang="en" sz="1400" b="1" dirty="0"/>
              <a:t>for all isotope</a:t>
            </a:r>
            <a:r>
              <a:rPr lang="en-US" sz="1400" b="1" dirty="0"/>
              <a:t>s</a:t>
            </a:r>
            <a:r>
              <a:rPr lang="en" sz="1400" dirty="0"/>
              <a:t> showing available </a:t>
            </a:r>
            <a:r>
              <a:rPr lang="en-US" sz="1400" dirty="0"/>
              <a:t>cumulative </a:t>
            </a:r>
            <a:r>
              <a:rPr lang="en" sz="1400" dirty="0"/>
              <a:t> and independent FYs.</a:t>
            </a:r>
            <a:endParaRPr sz="1400" dirty="0"/>
          </a:p>
          <a:p>
            <a:pPr marL="171450" lvl="0" indent="-146050" algn="l" rtl="0">
              <a:spcBef>
                <a:spcPts val="1000"/>
              </a:spcBef>
              <a:spcAft>
                <a:spcPts val="0"/>
              </a:spcAft>
              <a:buSzPts val="1400"/>
              <a:buChar char="★"/>
            </a:pPr>
            <a:r>
              <a:rPr lang="en" sz="1400" dirty="0"/>
              <a:t>19 </a:t>
            </a:r>
            <a:r>
              <a:rPr lang="en" sz="1400" b="1" dirty="0"/>
              <a:t>entries</a:t>
            </a:r>
            <a:r>
              <a:rPr lang="en" sz="1400" dirty="0"/>
              <a:t> </a:t>
            </a:r>
            <a:r>
              <a:rPr lang="en" sz="1400" dirty="0">
                <a:solidFill>
                  <a:schemeClr val="dk1"/>
                </a:solidFill>
              </a:rPr>
              <a:t>(out of 40 with decay data in the reference)</a:t>
            </a:r>
            <a:r>
              <a:rPr lang="en" sz="1400" dirty="0"/>
              <a:t> already </a:t>
            </a:r>
            <a:r>
              <a:rPr lang="en" sz="1400" b="1" dirty="0"/>
              <a:t>corrected using up-to-date decay data</a:t>
            </a:r>
            <a:r>
              <a:rPr lang="en" sz="1400" dirty="0"/>
              <a:t>.</a:t>
            </a:r>
            <a:endParaRPr sz="1400" dirty="0"/>
          </a:p>
          <a:p>
            <a:pPr marL="171450" lvl="0" indent="-146050" algn="l" rtl="0">
              <a:spcBef>
                <a:spcPts val="1000"/>
              </a:spcBef>
              <a:spcAft>
                <a:spcPts val="0"/>
              </a:spcAft>
              <a:buSzPts val="1400"/>
              <a:buChar char="★"/>
            </a:pPr>
            <a:r>
              <a:rPr lang="en" sz="1400" dirty="0"/>
              <a:t>Additional NSR entries </a:t>
            </a:r>
            <a:r>
              <a:rPr lang="en" sz="1400" dirty="0">
                <a:solidFill>
                  <a:schemeClr val="dk1"/>
                </a:solidFill>
              </a:rPr>
              <a:t> for </a:t>
            </a:r>
            <a:r>
              <a:rPr lang="en" sz="1400" baseline="30000" dirty="0">
                <a:solidFill>
                  <a:schemeClr val="dk1"/>
                </a:solidFill>
              </a:rPr>
              <a:t>238</a:t>
            </a:r>
            <a:r>
              <a:rPr lang="en" sz="1400" dirty="0">
                <a:solidFill>
                  <a:schemeClr val="dk1"/>
                </a:solidFill>
              </a:rPr>
              <a:t>U(n</a:t>
            </a:r>
            <a:r>
              <a:rPr lang="en" sz="1400" baseline="-25000" dirty="0">
                <a:solidFill>
                  <a:schemeClr val="dk1"/>
                </a:solidFill>
              </a:rPr>
              <a:t>14MeV</a:t>
            </a:r>
            <a:r>
              <a:rPr lang="en" sz="1400" dirty="0">
                <a:solidFill>
                  <a:schemeClr val="dk1"/>
                </a:solidFill>
              </a:rPr>
              <a:t>,f) identified and</a:t>
            </a:r>
            <a:r>
              <a:rPr lang="en" sz="1400" dirty="0"/>
              <a:t> collected</a:t>
            </a:r>
            <a:endParaRPr sz="1400" dirty="0"/>
          </a:p>
        </p:txBody>
      </p:sp>
    </p:spTree>
    <p:extLst>
      <p:ext uri="{BB962C8B-B14F-4D97-AF65-F5344CB8AC3E}">
        <p14:creationId xmlns:p14="http://schemas.microsoft.com/office/powerpoint/2010/main" val="123024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67B6-08F1-C749-BEFE-9941DA0470DD}"/>
              </a:ext>
            </a:extLst>
          </p:cNvPr>
          <p:cNvSpPr>
            <a:spLocks noGrp="1"/>
          </p:cNvSpPr>
          <p:nvPr>
            <p:ph type="ctrTitle"/>
          </p:nvPr>
        </p:nvSpPr>
        <p:spPr>
          <a:xfrm>
            <a:off x="0" y="0"/>
            <a:ext cx="9144000" cy="896511"/>
          </a:xfrm>
        </p:spPr>
        <p:txBody>
          <a:bodyPr/>
          <a:lstStyle/>
          <a:p>
            <a:pPr algn="ctr"/>
            <a:r>
              <a:rPr lang="en-US" sz="2400" dirty="0">
                <a:solidFill>
                  <a:srgbClr val="003399"/>
                </a:solidFill>
                <a:latin typeface="+mj-lt"/>
                <a:cs typeface="Times New Roman" panose="02020603050405020304" pitchFamily="18" charset="0"/>
              </a:rPr>
              <a:t>The Berkeley Group is measuring independent fission yields via cyclical neutron activation analysis </a:t>
            </a:r>
          </a:p>
        </p:txBody>
      </p:sp>
      <p:sp>
        <p:nvSpPr>
          <p:cNvPr id="51" name="TextBox 50">
            <a:extLst>
              <a:ext uri="{FF2B5EF4-FFF2-40B4-BE49-F238E27FC236}">
                <a16:creationId xmlns:a16="http://schemas.microsoft.com/office/drawing/2014/main" id="{49EFF0AD-39E9-984E-9A06-9B127C049277}"/>
              </a:ext>
            </a:extLst>
          </p:cNvPr>
          <p:cNvSpPr txBox="1"/>
          <p:nvPr/>
        </p:nvSpPr>
        <p:spPr>
          <a:xfrm>
            <a:off x="221148" y="965917"/>
            <a:ext cx="3310328" cy="584775"/>
          </a:xfrm>
          <a:prstGeom prst="rect">
            <a:avLst/>
          </a:prstGeom>
          <a:noFill/>
        </p:spPr>
        <p:txBody>
          <a:bodyPr wrap="square" rtlCol="0">
            <a:spAutoFit/>
          </a:bodyPr>
          <a:lstStyle/>
          <a:p>
            <a:pPr algn="ctr"/>
            <a:r>
              <a:rPr lang="en-US" sz="1600" dirty="0">
                <a:solidFill>
                  <a:schemeClr val="tx1"/>
                </a:solidFill>
                <a:latin typeface="Times New Roman" panose="02020603050405020304" pitchFamily="18" charset="0"/>
                <a:cs typeface="Times New Roman" panose="02020603050405020304" pitchFamily="18" charset="0"/>
              </a:rPr>
              <a:t>Fast Loading &amp; Unloading Facility </a:t>
            </a:r>
            <a:r>
              <a:rPr lang="en-US" sz="1600" u="sng" dirty="0">
                <a:solidFill>
                  <a:schemeClr val="tx1"/>
                </a:solidFill>
                <a:latin typeface="Times New Roman" panose="02020603050405020304" pitchFamily="18" charset="0"/>
                <a:cs typeface="Times New Roman" panose="02020603050405020304" pitchFamily="18" charset="0"/>
              </a:rPr>
              <a:t>for Fission Yields (FLUFFY)</a:t>
            </a:r>
          </a:p>
        </p:txBody>
      </p:sp>
      <p:pic>
        <p:nvPicPr>
          <p:cNvPr id="52" name="Picture 51">
            <a:extLst>
              <a:ext uri="{FF2B5EF4-FFF2-40B4-BE49-F238E27FC236}">
                <a16:creationId xmlns:a16="http://schemas.microsoft.com/office/drawing/2014/main" id="{66AF9744-62C0-2648-9C94-4AA42A00BF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5721" t="18200" r="9924" b="32889"/>
          <a:stretch/>
        </p:blipFill>
        <p:spPr>
          <a:xfrm>
            <a:off x="657755" y="3413692"/>
            <a:ext cx="2132129" cy="2706697"/>
          </a:xfrm>
          <a:prstGeom prst="rect">
            <a:avLst/>
          </a:prstGeom>
          <a:ln>
            <a:solidFill>
              <a:schemeClr val="tx1"/>
            </a:solidFill>
          </a:ln>
        </p:spPr>
      </p:pic>
      <p:grpSp>
        <p:nvGrpSpPr>
          <p:cNvPr id="54" name="Group 53">
            <a:extLst>
              <a:ext uri="{FF2B5EF4-FFF2-40B4-BE49-F238E27FC236}">
                <a16:creationId xmlns:a16="http://schemas.microsoft.com/office/drawing/2014/main" id="{9B5F504A-C1B0-FC4A-9102-8769E7E305D7}"/>
              </a:ext>
            </a:extLst>
          </p:cNvPr>
          <p:cNvGrpSpPr/>
          <p:nvPr/>
        </p:nvGrpSpPr>
        <p:grpSpPr>
          <a:xfrm>
            <a:off x="1162887" y="3716866"/>
            <a:ext cx="1250373" cy="177103"/>
            <a:chOff x="710181" y="3838862"/>
            <a:chExt cx="1250373" cy="177103"/>
          </a:xfrm>
        </p:grpSpPr>
        <p:grpSp>
          <p:nvGrpSpPr>
            <p:cNvPr id="56" name="Group 55">
              <a:extLst>
                <a:ext uri="{FF2B5EF4-FFF2-40B4-BE49-F238E27FC236}">
                  <a16:creationId xmlns:a16="http://schemas.microsoft.com/office/drawing/2014/main" id="{EC1F1D43-2020-CE4D-A0C1-04EFDCD89695}"/>
                </a:ext>
              </a:extLst>
            </p:cNvPr>
            <p:cNvGrpSpPr/>
            <p:nvPr/>
          </p:nvGrpSpPr>
          <p:grpSpPr>
            <a:xfrm>
              <a:off x="1274472" y="3896617"/>
              <a:ext cx="303663" cy="117437"/>
              <a:chOff x="6307227" y="1326644"/>
              <a:chExt cx="409780" cy="134636"/>
            </a:xfrm>
          </p:grpSpPr>
          <p:sp>
            <p:nvSpPr>
              <p:cNvPr id="66" name="Rectangle 65">
                <a:extLst>
                  <a:ext uri="{FF2B5EF4-FFF2-40B4-BE49-F238E27FC236}">
                    <a16:creationId xmlns:a16="http://schemas.microsoft.com/office/drawing/2014/main" id="{5536DDF7-C959-3A40-AF14-6B071CA55150}"/>
                  </a:ext>
                </a:extLst>
              </p:cNvPr>
              <p:cNvSpPr/>
              <p:nvPr/>
            </p:nvSpPr>
            <p:spPr bwMode="auto">
              <a:xfrm>
                <a:off x="6307227" y="1354032"/>
                <a:ext cx="273087" cy="842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ea typeface="ＭＳ Ｐゴシック" charset="-128"/>
                  <a:cs typeface="Times New Roman" panose="02020603050405020304" pitchFamily="18" charset="0"/>
                </a:endParaRPr>
              </a:p>
            </p:txBody>
          </p:sp>
          <p:sp>
            <p:nvSpPr>
              <p:cNvPr id="67" name="Trapezoid 66">
                <a:extLst>
                  <a:ext uri="{FF2B5EF4-FFF2-40B4-BE49-F238E27FC236}">
                    <a16:creationId xmlns:a16="http://schemas.microsoft.com/office/drawing/2014/main" id="{38063C53-6569-EA4B-A736-A5A9EC8AEA07}"/>
                  </a:ext>
                </a:extLst>
              </p:cNvPr>
              <p:cNvSpPr/>
              <p:nvPr/>
            </p:nvSpPr>
            <p:spPr bwMode="auto">
              <a:xfrm rot="5400000">
                <a:off x="6579567" y="1323839"/>
                <a:ext cx="134636" cy="140245"/>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ea typeface="ＭＳ Ｐゴシック" charset="-128"/>
                  <a:cs typeface="Times New Roman" panose="02020603050405020304" pitchFamily="18" charset="0"/>
                </a:endParaRPr>
              </a:p>
            </p:txBody>
          </p:sp>
        </p:grpSp>
        <p:grpSp>
          <p:nvGrpSpPr>
            <p:cNvPr id="58" name="Group 57">
              <a:extLst>
                <a:ext uri="{FF2B5EF4-FFF2-40B4-BE49-F238E27FC236}">
                  <a16:creationId xmlns:a16="http://schemas.microsoft.com/office/drawing/2014/main" id="{B38678A0-5BD1-4A43-A76E-7FDEB6A91EA9}"/>
                </a:ext>
              </a:extLst>
            </p:cNvPr>
            <p:cNvGrpSpPr/>
            <p:nvPr/>
          </p:nvGrpSpPr>
          <p:grpSpPr>
            <a:xfrm rot="10800000">
              <a:off x="1656891" y="3898528"/>
              <a:ext cx="303663" cy="117437"/>
              <a:chOff x="6307227" y="1326644"/>
              <a:chExt cx="409780" cy="134636"/>
            </a:xfrm>
          </p:grpSpPr>
          <p:sp>
            <p:nvSpPr>
              <p:cNvPr id="64" name="Rectangle 63">
                <a:extLst>
                  <a:ext uri="{FF2B5EF4-FFF2-40B4-BE49-F238E27FC236}">
                    <a16:creationId xmlns:a16="http://schemas.microsoft.com/office/drawing/2014/main" id="{E03B71EF-52E5-DB44-991D-7BA8041BDE2B}"/>
                  </a:ext>
                </a:extLst>
              </p:cNvPr>
              <p:cNvSpPr/>
              <p:nvPr/>
            </p:nvSpPr>
            <p:spPr bwMode="auto">
              <a:xfrm>
                <a:off x="6307227" y="1354032"/>
                <a:ext cx="273087" cy="842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ea typeface="ＭＳ Ｐゴシック" charset="-128"/>
                  <a:cs typeface="Times New Roman" panose="02020603050405020304" pitchFamily="18" charset="0"/>
                </a:endParaRPr>
              </a:p>
            </p:txBody>
          </p:sp>
          <p:sp>
            <p:nvSpPr>
              <p:cNvPr id="65" name="Trapezoid 64">
                <a:extLst>
                  <a:ext uri="{FF2B5EF4-FFF2-40B4-BE49-F238E27FC236}">
                    <a16:creationId xmlns:a16="http://schemas.microsoft.com/office/drawing/2014/main" id="{1A7F745D-6503-8C4E-B3B9-082B92ABED27}"/>
                  </a:ext>
                </a:extLst>
              </p:cNvPr>
              <p:cNvSpPr/>
              <p:nvPr/>
            </p:nvSpPr>
            <p:spPr bwMode="auto">
              <a:xfrm rot="5400000">
                <a:off x="6579567" y="1323839"/>
                <a:ext cx="134636" cy="140245"/>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ea typeface="ＭＳ Ｐゴシック" charset="-128"/>
                  <a:cs typeface="Times New Roman" panose="02020603050405020304" pitchFamily="18" charset="0"/>
                </a:endParaRPr>
              </a:p>
            </p:txBody>
          </p:sp>
        </p:grpSp>
        <p:sp>
          <p:nvSpPr>
            <p:cNvPr id="59" name="Freeform 58">
              <a:extLst>
                <a:ext uri="{FF2B5EF4-FFF2-40B4-BE49-F238E27FC236}">
                  <a16:creationId xmlns:a16="http://schemas.microsoft.com/office/drawing/2014/main" id="{15FDF8BE-B4AF-E54E-84DA-5FFC9C86AA29}"/>
                </a:ext>
              </a:extLst>
            </p:cNvPr>
            <p:cNvSpPr/>
            <p:nvPr/>
          </p:nvSpPr>
          <p:spPr bwMode="auto">
            <a:xfrm>
              <a:off x="710181" y="3838862"/>
              <a:ext cx="910088" cy="159462"/>
            </a:xfrm>
            <a:custGeom>
              <a:avLst/>
              <a:gdLst>
                <a:gd name="connsiteX0" fmla="*/ 0 w 977900"/>
                <a:gd name="connsiteY0" fmla="*/ 40826 h 156262"/>
                <a:gd name="connsiteX1" fmla="*/ 66675 w 977900"/>
                <a:gd name="connsiteY1" fmla="*/ 5901 h 156262"/>
                <a:gd name="connsiteX2" fmla="*/ 130175 w 977900"/>
                <a:gd name="connsiteY2" fmla="*/ 148776 h 156262"/>
                <a:gd name="connsiteX3" fmla="*/ 977900 w 977900"/>
                <a:gd name="connsiteY3" fmla="*/ 123376 h 156262"/>
              </a:gdLst>
              <a:ahLst/>
              <a:cxnLst>
                <a:cxn ang="0">
                  <a:pos x="connsiteX0" y="connsiteY0"/>
                </a:cxn>
                <a:cxn ang="0">
                  <a:pos x="connsiteX1" y="connsiteY1"/>
                </a:cxn>
                <a:cxn ang="0">
                  <a:pos x="connsiteX2" y="connsiteY2"/>
                </a:cxn>
                <a:cxn ang="0">
                  <a:pos x="connsiteX3" y="connsiteY3"/>
                </a:cxn>
              </a:cxnLst>
              <a:rect l="l" t="t" r="r" b="b"/>
              <a:pathLst>
                <a:path w="977900" h="156262">
                  <a:moveTo>
                    <a:pt x="0" y="40826"/>
                  </a:moveTo>
                  <a:cubicBezTo>
                    <a:pt x="22489" y="14367"/>
                    <a:pt x="44979" y="-12091"/>
                    <a:pt x="66675" y="5901"/>
                  </a:cubicBezTo>
                  <a:cubicBezTo>
                    <a:pt x="88371" y="23893"/>
                    <a:pt x="-21696" y="129197"/>
                    <a:pt x="130175" y="148776"/>
                  </a:cubicBezTo>
                  <a:cubicBezTo>
                    <a:pt x="282046" y="168355"/>
                    <a:pt x="629973" y="145865"/>
                    <a:pt x="977900" y="123376"/>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a typeface="ＭＳ Ｐゴシック" charset="-128"/>
                <a:cs typeface="Times New Roman" panose="02020603050405020304" pitchFamily="18" charset="0"/>
              </a:endParaRPr>
            </a:p>
          </p:txBody>
        </p:sp>
      </p:grpSp>
      <p:grpSp>
        <p:nvGrpSpPr>
          <p:cNvPr id="68" name="Group 67">
            <a:extLst>
              <a:ext uri="{FF2B5EF4-FFF2-40B4-BE49-F238E27FC236}">
                <a16:creationId xmlns:a16="http://schemas.microsoft.com/office/drawing/2014/main" id="{FD98654E-32B7-C346-A0F2-10E3BFAB255B}"/>
              </a:ext>
            </a:extLst>
          </p:cNvPr>
          <p:cNvGrpSpPr/>
          <p:nvPr/>
        </p:nvGrpSpPr>
        <p:grpSpPr>
          <a:xfrm>
            <a:off x="1162887" y="3892057"/>
            <a:ext cx="910088" cy="1896170"/>
            <a:chOff x="710181" y="4014053"/>
            <a:chExt cx="910088" cy="1896170"/>
          </a:xfrm>
        </p:grpSpPr>
        <p:cxnSp>
          <p:nvCxnSpPr>
            <p:cNvPr id="69" name="Straight Arrow Connector 68">
              <a:extLst>
                <a:ext uri="{FF2B5EF4-FFF2-40B4-BE49-F238E27FC236}">
                  <a16:creationId xmlns:a16="http://schemas.microsoft.com/office/drawing/2014/main" id="{192BBD3E-CF30-7B40-8F0B-F900AF97F632}"/>
                </a:ext>
              </a:extLst>
            </p:cNvPr>
            <p:cNvCxnSpPr>
              <a:cxnSpLocks/>
            </p:cNvCxnSpPr>
            <p:nvPr/>
          </p:nvCxnSpPr>
          <p:spPr bwMode="auto">
            <a:xfrm flipH="1">
              <a:off x="1012903" y="5685719"/>
              <a:ext cx="607366" cy="224504"/>
            </a:xfrm>
            <a:prstGeom prst="straightConnector1">
              <a:avLst/>
            </a:prstGeom>
            <a:solidFill>
              <a:schemeClr val="accent1"/>
            </a:solidFill>
            <a:ln w="50800" cap="flat" cmpd="sng" algn="ctr">
              <a:solidFill>
                <a:srgbClr val="FF0000"/>
              </a:solidFill>
              <a:prstDash val="solid"/>
              <a:round/>
              <a:headEnd type="none" w="med" len="med"/>
              <a:tailEnd type="stealth" w="lg" len="lg"/>
            </a:ln>
            <a:effectLst/>
          </p:spPr>
        </p:cxnSp>
        <p:cxnSp>
          <p:nvCxnSpPr>
            <p:cNvPr id="70" name="Straight Arrow Connector 69">
              <a:extLst>
                <a:ext uri="{FF2B5EF4-FFF2-40B4-BE49-F238E27FC236}">
                  <a16:creationId xmlns:a16="http://schemas.microsoft.com/office/drawing/2014/main" id="{66BB2B74-0C6B-6141-B548-03410E49F09C}"/>
                </a:ext>
              </a:extLst>
            </p:cNvPr>
            <p:cNvCxnSpPr>
              <a:cxnSpLocks/>
            </p:cNvCxnSpPr>
            <p:nvPr/>
          </p:nvCxnSpPr>
          <p:spPr bwMode="auto">
            <a:xfrm flipH="1" flipV="1">
              <a:off x="710181" y="5604076"/>
              <a:ext cx="302722" cy="306147"/>
            </a:xfrm>
            <a:prstGeom prst="straightConnector1">
              <a:avLst/>
            </a:prstGeom>
            <a:solidFill>
              <a:schemeClr val="accent1"/>
            </a:solidFill>
            <a:ln w="50800" cap="flat" cmpd="sng" algn="ctr">
              <a:solidFill>
                <a:srgbClr val="FF0000"/>
              </a:solidFill>
              <a:prstDash val="solid"/>
              <a:round/>
              <a:headEnd type="none" w="med" len="med"/>
              <a:tailEnd type="stealth" w="lg" len="lg"/>
            </a:ln>
            <a:effectLst/>
          </p:spPr>
        </p:cxnSp>
        <p:cxnSp>
          <p:nvCxnSpPr>
            <p:cNvPr id="71" name="Straight Arrow Connector 70">
              <a:extLst>
                <a:ext uri="{FF2B5EF4-FFF2-40B4-BE49-F238E27FC236}">
                  <a16:creationId xmlns:a16="http://schemas.microsoft.com/office/drawing/2014/main" id="{AD0B7A8F-BD07-9D4A-8529-648CB1734874}"/>
                </a:ext>
              </a:extLst>
            </p:cNvPr>
            <p:cNvCxnSpPr>
              <a:cxnSpLocks/>
            </p:cNvCxnSpPr>
            <p:nvPr/>
          </p:nvCxnSpPr>
          <p:spPr bwMode="auto">
            <a:xfrm flipV="1">
              <a:off x="710181" y="4014053"/>
              <a:ext cx="0" cy="1590023"/>
            </a:xfrm>
            <a:prstGeom prst="straightConnector1">
              <a:avLst/>
            </a:prstGeom>
            <a:solidFill>
              <a:schemeClr val="accent1"/>
            </a:solidFill>
            <a:ln w="50800" cap="flat" cmpd="sng" algn="ctr">
              <a:solidFill>
                <a:srgbClr val="FF0000"/>
              </a:solidFill>
              <a:prstDash val="solid"/>
              <a:round/>
              <a:headEnd type="none" w="med" len="med"/>
              <a:tailEnd type="stealth" w="lg" len="lg"/>
            </a:ln>
            <a:effectLst/>
          </p:spPr>
        </p:cxnSp>
      </p:grpSp>
      <p:sp>
        <p:nvSpPr>
          <p:cNvPr id="72" name="TextBox 71">
            <a:extLst>
              <a:ext uri="{FF2B5EF4-FFF2-40B4-BE49-F238E27FC236}">
                <a16:creationId xmlns:a16="http://schemas.microsoft.com/office/drawing/2014/main" id="{56E4024E-9268-F94F-94B8-EAC4A040AF16}"/>
              </a:ext>
            </a:extLst>
          </p:cNvPr>
          <p:cNvSpPr txBox="1"/>
          <p:nvPr/>
        </p:nvSpPr>
        <p:spPr>
          <a:xfrm>
            <a:off x="154752" y="1535193"/>
            <a:ext cx="3206399" cy="1815882"/>
          </a:xfrm>
          <a:prstGeom prst="rect">
            <a:avLst/>
          </a:prstGeom>
          <a:noFill/>
        </p:spPr>
        <p:txBody>
          <a:bodyPr wrap="square" rtlCol="0">
            <a:spAutoFit/>
          </a:bodyPr>
          <a:lstStyle/>
          <a:p>
            <a:pPr marL="342900" indent="-342900">
              <a:buFont typeface="Arial"/>
              <a:buChar char="•"/>
            </a:pPr>
            <a:r>
              <a:rPr lang="en-US" sz="1600" baseline="30000" dirty="0">
                <a:latin typeface="Times New Roman" panose="02020603050405020304" pitchFamily="18" charset="0"/>
                <a:ea typeface="Times New Roman" charset="0"/>
                <a:cs typeface="Times New Roman" panose="02020603050405020304" pitchFamily="18" charset="0"/>
              </a:rPr>
              <a:t>238,235</a:t>
            </a:r>
            <a:r>
              <a:rPr lang="en-US" sz="1600" dirty="0">
                <a:latin typeface="Times New Roman" panose="02020603050405020304" pitchFamily="18" charset="0"/>
                <a:ea typeface="Times New Roman" charset="0"/>
                <a:cs typeface="Times New Roman" panose="02020603050405020304" pitchFamily="18" charset="0"/>
              </a:rPr>
              <a:t>U + Al</a:t>
            </a:r>
            <a:r>
              <a:rPr lang="en-US" sz="1600" baseline="-25000" dirty="0">
                <a:latin typeface="Times New Roman" panose="02020603050405020304" pitchFamily="18" charset="0"/>
                <a:ea typeface="Times New Roman" charset="0"/>
                <a:cs typeface="Times New Roman" panose="02020603050405020304" pitchFamily="18" charset="0"/>
              </a:rPr>
              <a:t>2</a:t>
            </a:r>
            <a:r>
              <a:rPr lang="en-US" sz="1600" dirty="0">
                <a:latin typeface="Times New Roman" panose="02020603050405020304" pitchFamily="18" charset="0"/>
                <a:ea typeface="Times New Roman" charset="0"/>
                <a:cs typeface="Times New Roman" panose="02020603050405020304" pitchFamily="18" charset="0"/>
              </a:rPr>
              <a:t>O</a:t>
            </a:r>
            <a:r>
              <a:rPr lang="en-US" sz="1600" baseline="-25000" dirty="0">
                <a:latin typeface="Times New Roman" panose="02020603050405020304" pitchFamily="18" charset="0"/>
                <a:ea typeface="Times New Roman" charset="0"/>
                <a:cs typeface="Times New Roman" panose="02020603050405020304" pitchFamily="18" charset="0"/>
              </a:rPr>
              <a:t>3</a:t>
            </a:r>
            <a:r>
              <a:rPr lang="en-US" sz="1600" dirty="0">
                <a:latin typeface="Times New Roman" panose="02020603050405020304" pitchFamily="18" charset="0"/>
                <a:ea typeface="Times New Roman" charset="0"/>
                <a:cs typeface="Times New Roman" panose="02020603050405020304" pitchFamily="18" charset="0"/>
              </a:rPr>
              <a:t> irradiated using d-breakup and Li(p,n) neutrons</a:t>
            </a:r>
            <a:r>
              <a:rPr lang="en-US" sz="1600" baseline="30000" dirty="0">
                <a:latin typeface="Times New Roman" panose="02020603050405020304" pitchFamily="18" charset="0"/>
                <a:ea typeface="Times New Roman" charset="0"/>
                <a:cs typeface="Times New Roman" panose="02020603050405020304" pitchFamily="18" charset="0"/>
              </a:rPr>
              <a:t> </a:t>
            </a:r>
            <a:r>
              <a:rPr lang="en-US" sz="1600" dirty="0">
                <a:latin typeface="Times New Roman" panose="02020603050405020304" pitchFamily="18" charset="0"/>
                <a:ea typeface="Times New Roman" charset="0"/>
                <a:cs typeface="Times New Roman" panose="02020603050405020304" pitchFamily="18" charset="0"/>
              </a:rPr>
              <a:t>at the 88-Inch cyclotron to determine FPY relative to </a:t>
            </a:r>
            <a:r>
              <a:rPr lang="en-US" sz="1600" baseline="30000" dirty="0">
                <a:latin typeface="Times New Roman" panose="02020603050405020304" pitchFamily="18" charset="0"/>
                <a:ea typeface="Times New Roman" charset="0"/>
                <a:cs typeface="Times New Roman" panose="02020603050405020304" pitchFamily="18" charset="0"/>
              </a:rPr>
              <a:t>27</a:t>
            </a:r>
            <a:r>
              <a:rPr lang="en-US" sz="1600" dirty="0">
                <a:latin typeface="Times New Roman" panose="02020603050405020304" pitchFamily="18" charset="0"/>
                <a:ea typeface="Times New Roman" charset="0"/>
                <a:cs typeface="Times New Roman" panose="02020603050405020304" pitchFamily="18" charset="0"/>
              </a:rPr>
              <a:t>Al(n,</a:t>
            </a:r>
            <a:r>
              <a:rPr lang="en-US" sz="1600" dirty="0">
                <a:latin typeface="Symbol" pitchFamily="2" charset="2"/>
                <a:ea typeface="Times New Roman" charset="0"/>
                <a:cs typeface="Times New Roman" panose="02020603050405020304" pitchFamily="18" charset="0"/>
              </a:rPr>
              <a:t>a</a:t>
            </a:r>
            <a:r>
              <a:rPr lang="en-US" sz="1600" dirty="0">
                <a:latin typeface="Times New Roman" panose="02020603050405020304" pitchFamily="18" charset="0"/>
                <a:ea typeface="Times New Roman" charset="0"/>
                <a:cs typeface="Times New Roman" panose="02020603050405020304" pitchFamily="18" charset="0"/>
              </a:rPr>
              <a:t>)</a:t>
            </a:r>
            <a:r>
              <a:rPr lang="en-US" sz="1600" baseline="30000" dirty="0">
                <a:latin typeface="Times New Roman" panose="02020603050405020304" pitchFamily="18" charset="0"/>
                <a:ea typeface="Times New Roman" charset="0"/>
                <a:cs typeface="Times New Roman" panose="02020603050405020304" pitchFamily="18" charset="0"/>
              </a:rPr>
              <a:t>24</a:t>
            </a:r>
            <a:r>
              <a:rPr lang="en-US" sz="1600" dirty="0">
                <a:latin typeface="Times New Roman" panose="02020603050405020304" pitchFamily="18" charset="0"/>
                <a:ea typeface="Times New Roman" charset="0"/>
                <a:cs typeface="Times New Roman" panose="02020603050405020304" pitchFamily="18" charset="0"/>
              </a:rPr>
              <a:t>Na </a:t>
            </a:r>
          </a:p>
          <a:p>
            <a:pPr marL="342900" indent="-342900">
              <a:buFont typeface="Arial"/>
              <a:buChar char="•"/>
            </a:pPr>
            <a:r>
              <a:rPr lang="en-US" sz="1600" dirty="0">
                <a:latin typeface="Times New Roman" panose="02020603050405020304" pitchFamily="18" charset="0"/>
                <a:ea typeface="Times New Roman" charset="0"/>
                <a:cs typeface="Times New Roman" panose="02020603050405020304" pitchFamily="18" charset="0"/>
              </a:rPr>
              <a:t>5 s irrad. + 125 s counts</a:t>
            </a:r>
          </a:p>
          <a:p>
            <a:pPr marL="342900" indent="-342900">
              <a:buFont typeface="Arial"/>
              <a:buChar char="•"/>
            </a:pPr>
            <a:r>
              <a:rPr lang="en-US" sz="1600" dirty="0">
                <a:latin typeface="Symbol" pitchFamily="2" charset="2"/>
                <a:ea typeface="Times New Roman" charset="0"/>
                <a:cs typeface="Times New Roman" panose="02020603050405020304" pitchFamily="18" charset="0"/>
              </a:rPr>
              <a:t>g</a:t>
            </a:r>
            <a:r>
              <a:rPr lang="en-US" sz="1600" dirty="0">
                <a:latin typeface="Times New Roman" panose="02020603050405020304" pitchFamily="18" charset="0"/>
                <a:ea typeface="Times New Roman" charset="0"/>
                <a:cs typeface="Times New Roman" panose="02020603050405020304" pitchFamily="18" charset="0"/>
              </a:rPr>
              <a:t>-spec compared to FIER</a:t>
            </a:r>
            <a:r>
              <a:rPr lang="en-US" sz="1600" baseline="30000" dirty="0">
                <a:latin typeface="Times New Roman" panose="02020603050405020304" pitchFamily="18" charset="0"/>
                <a:ea typeface="Times New Roman" charset="0"/>
                <a:cs typeface="Times New Roman" panose="02020603050405020304" pitchFamily="18" charset="0"/>
              </a:rPr>
              <a:t>*</a:t>
            </a:r>
            <a:endParaRPr lang="en-US" sz="1600" dirty="0">
              <a:latin typeface="Times New Roman" panose="02020603050405020304" pitchFamily="18" charset="0"/>
              <a:ea typeface="Times New Roman" charset="0"/>
              <a:cs typeface="Times New Roman" panose="02020603050405020304" pitchFamily="18" charset="0"/>
            </a:endParaRPr>
          </a:p>
        </p:txBody>
      </p:sp>
      <p:sp>
        <p:nvSpPr>
          <p:cNvPr id="76" name="Rectangle 75">
            <a:extLst>
              <a:ext uri="{FF2B5EF4-FFF2-40B4-BE49-F238E27FC236}">
                <a16:creationId xmlns:a16="http://schemas.microsoft.com/office/drawing/2014/main" id="{71E8579B-3420-9B41-93F2-16AB28D92588}"/>
              </a:ext>
            </a:extLst>
          </p:cNvPr>
          <p:cNvSpPr/>
          <p:nvPr/>
        </p:nvSpPr>
        <p:spPr>
          <a:xfrm>
            <a:off x="3033584" y="5893908"/>
            <a:ext cx="3129277" cy="276999"/>
          </a:xfrm>
          <a:prstGeom prst="rect">
            <a:avLst/>
          </a:prstGeom>
        </p:spPr>
        <p:txBody>
          <a:bodyPr wrap="square">
            <a:spAutoFit/>
          </a:bodyPr>
          <a:lstStyle/>
          <a:p>
            <a:r>
              <a:rPr lang="en-US" sz="1200" baseline="30000" dirty="0">
                <a:solidFill>
                  <a:schemeClr val="tx2"/>
                </a:solidFill>
                <a:latin typeface="Times New Roman" panose="02020603050405020304" pitchFamily="18" charset="0"/>
                <a:cs typeface="Times New Roman" panose="02020603050405020304" pitchFamily="18" charset="0"/>
              </a:rPr>
              <a:t>*</a:t>
            </a:r>
            <a:r>
              <a:rPr lang="en-US" sz="1200" dirty="0">
                <a:solidFill>
                  <a:schemeClr val="tx2"/>
                </a:solidFill>
                <a:latin typeface="Times New Roman" panose="02020603050405020304" pitchFamily="18" charset="0"/>
                <a:cs typeface="Times New Roman" panose="02020603050405020304" pitchFamily="18" charset="0"/>
              </a:rPr>
              <a:t>E.F. Matthews </a:t>
            </a:r>
            <a:r>
              <a:rPr lang="en-US" sz="1200" i="1" dirty="0">
                <a:solidFill>
                  <a:schemeClr val="tx2"/>
                </a:solidFill>
                <a:latin typeface="Times New Roman" panose="02020603050405020304" pitchFamily="18" charset="0"/>
                <a:cs typeface="Times New Roman" panose="02020603050405020304" pitchFamily="18" charset="0"/>
              </a:rPr>
              <a:t>et al., </a:t>
            </a:r>
            <a:r>
              <a:rPr lang="en-US" sz="1200" dirty="0">
                <a:solidFill>
                  <a:schemeClr val="tx2"/>
                </a:solidFill>
                <a:latin typeface="Times New Roman" panose="02020603050405020304" pitchFamily="18" charset="0"/>
                <a:cs typeface="Times New Roman" panose="02020603050405020304" pitchFamily="18" charset="0"/>
              </a:rPr>
              <a:t>NIM, A 891 (2018) 111</a:t>
            </a:r>
            <a:endParaRPr lang="en-US" sz="1200" dirty="0">
              <a:solidFill>
                <a:schemeClr val="tx2"/>
              </a:solidFill>
              <a:effectLst/>
              <a:latin typeface="Times New Roman" panose="02020603050405020304" pitchFamily="18" charset="0"/>
              <a:cs typeface="Times New Roman" panose="02020603050405020304" pitchFamily="18" charset="0"/>
            </a:endParaRPr>
          </a:p>
        </p:txBody>
      </p:sp>
      <p:pic>
        <p:nvPicPr>
          <p:cNvPr id="77" name="Online Media 6" descr="FLUFFY_2_clip.mov">
            <a:hlinkClick r:id="" action="ppaction://media"/>
            <a:extLst>
              <a:ext uri="{FF2B5EF4-FFF2-40B4-BE49-F238E27FC236}">
                <a16:creationId xmlns:a16="http://schemas.microsoft.com/office/drawing/2014/main" id="{BE862053-5681-CB42-A5C0-74373B0F1B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05752" y="1050919"/>
            <a:ext cx="2639497" cy="4688580"/>
          </a:xfrm>
          <a:prstGeom prst="rect">
            <a:avLst/>
          </a:prstGeom>
        </p:spPr>
      </p:pic>
      <p:grpSp>
        <p:nvGrpSpPr>
          <p:cNvPr id="78" name="Group 77">
            <a:extLst>
              <a:ext uri="{FF2B5EF4-FFF2-40B4-BE49-F238E27FC236}">
                <a16:creationId xmlns:a16="http://schemas.microsoft.com/office/drawing/2014/main" id="{C2F5E76A-4522-154A-84C5-6B813529BB3B}"/>
              </a:ext>
            </a:extLst>
          </p:cNvPr>
          <p:cNvGrpSpPr/>
          <p:nvPr/>
        </p:nvGrpSpPr>
        <p:grpSpPr>
          <a:xfrm>
            <a:off x="6293666" y="3082183"/>
            <a:ext cx="2537056" cy="1811837"/>
            <a:chOff x="6351965" y="3461529"/>
            <a:chExt cx="2537056" cy="1811837"/>
          </a:xfrm>
        </p:grpSpPr>
        <p:grpSp>
          <p:nvGrpSpPr>
            <p:cNvPr id="79" name="Group 78">
              <a:extLst>
                <a:ext uri="{FF2B5EF4-FFF2-40B4-BE49-F238E27FC236}">
                  <a16:creationId xmlns:a16="http://schemas.microsoft.com/office/drawing/2014/main" id="{4944B323-D553-7A41-BC53-E5DD33790944}"/>
                </a:ext>
              </a:extLst>
            </p:cNvPr>
            <p:cNvGrpSpPr/>
            <p:nvPr/>
          </p:nvGrpSpPr>
          <p:grpSpPr>
            <a:xfrm>
              <a:off x="6351965" y="3461529"/>
              <a:ext cx="2537056" cy="1692023"/>
              <a:chOff x="6351965" y="3461529"/>
              <a:chExt cx="2537056" cy="1692023"/>
            </a:xfrm>
          </p:grpSpPr>
          <p:grpSp>
            <p:nvGrpSpPr>
              <p:cNvPr id="81" name="Group 80">
                <a:extLst>
                  <a:ext uri="{FF2B5EF4-FFF2-40B4-BE49-F238E27FC236}">
                    <a16:creationId xmlns:a16="http://schemas.microsoft.com/office/drawing/2014/main" id="{584B412E-B9D7-784B-96A0-5B9A6D739BE4}"/>
                  </a:ext>
                </a:extLst>
              </p:cNvPr>
              <p:cNvGrpSpPr/>
              <p:nvPr/>
            </p:nvGrpSpPr>
            <p:grpSpPr>
              <a:xfrm>
                <a:off x="6521525" y="3461529"/>
                <a:ext cx="2367496" cy="1692023"/>
                <a:chOff x="6344028" y="3384124"/>
                <a:chExt cx="2367496" cy="1692023"/>
              </a:xfrm>
            </p:grpSpPr>
            <p:pic>
              <p:nvPicPr>
                <p:cNvPr id="83" name="Picture 82">
                  <a:extLst>
                    <a:ext uri="{FF2B5EF4-FFF2-40B4-BE49-F238E27FC236}">
                      <a16:creationId xmlns:a16="http://schemas.microsoft.com/office/drawing/2014/main" id="{394AD7AB-06DD-C642-8188-D4839CCB56DE}"/>
                    </a:ext>
                  </a:extLst>
                </p:cNvPr>
                <p:cNvPicPr>
                  <a:picLocks noChangeAspect="1"/>
                </p:cNvPicPr>
                <p:nvPr/>
              </p:nvPicPr>
              <p:blipFill rotWithShape="1">
                <a:blip r:embed="rId6"/>
                <a:srcRect t="18448"/>
                <a:stretch/>
              </p:blipFill>
              <p:spPr>
                <a:xfrm>
                  <a:off x="6344028" y="3384124"/>
                  <a:ext cx="2367496" cy="1692023"/>
                </a:xfrm>
                <a:prstGeom prst="rect">
                  <a:avLst/>
                </a:prstGeom>
              </p:spPr>
            </p:pic>
            <p:sp>
              <p:nvSpPr>
                <p:cNvPr id="84" name="TextBox 83">
                  <a:extLst>
                    <a:ext uri="{FF2B5EF4-FFF2-40B4-BE49-F238E27FC236}">
                      <a16:creationId xmlns:a16="http://schemas.microsoft.com/office/drawing/2014/main" id="{FC23AB30-19FE-8E46-8069-53B4E2B2D9B1}"/>
                    </a:ext>
                  </a:extLst>
                </p:cNvPr>
                <p:cNvSpPr txBox="1"/>
                <p:nvPr/>
              </p:nvSpPr>
              <p:spPr>
                <a:xfrm>
                  <a:off x="6661765" y="3390087"/>
                  <a:ext cx="1034440" cy="276999"/>
                </a:xfrm>
                <a:prstGeom prst="rect">
                  <a:avLst/>
                </a:prstGeom>
                <a:noFill/>
              </p:spPr>
              <p:txBody>
                <a:bodyPr wrap="square" rtlCol="0">
                  <a:spAutoFit/>
                </a:bodyPr>
                <a:lstStyle/>
                <a:p>
                  <a:r>
                    <a:rPr lang="en-US" sz="1200" baseline="30000" dirty="0">
                      <a:latin typeface="Times New Roman" panose="02020603050405020304" pitchFamily="18" charset="0"/>
                      <a:cs typeface="Times New Roman" panose="02020603050405020304" pitchFamily="18" charset="0"/>
                    </a:rPr>
                    <a:t>100</a:t>
                  </a:r>
                  <a:r>
                    <a:rPr lang="en-US" sz="1200" dirty="0">
                      <a:latin typeface="Times New Roman" panose="02020603050405020304" pitchFamily="18" charset="0"/>
                      <a:cs typeface="Times New Roman" panose="02020603050405020304" pitchFamily="18" charset="0"/>
                    </a:rPr>
                    <a:t>Nb (1.5 s)</a:t>
                  </a:r>
                  <a:endParaRPr lang="en-US" sz="1200" baseline="30000" dirty="0">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1099207E-F852-5E4A-AB7D-18CD7B85C1B3}"/>
                    </a:ext>
                  </a:extLst>
                </p:cNvPr>
                <p:cNvSpPr txBox="1"/>
                <p:nvPr/>
              </p:nvSpPr>
              <p:spPr>
                <a:xfrm>
                  <a:off x="7657988" y="3398985"/>
                  <a:ext cx="1034440" cy="276999"/>
                </a:xfrm>
                <a:prstGeom prst="rect">
                  <a:avLst/>
                </a:prstGeom>
                <a:noFill/>
              </p:spPr>
              <p:txBody>
                <a:bodyPr wrap="square" rtlCol="0">
                  <a:spAutoFit/>
                </a:bodyPr>
                <a:lstStyle/>
                <a:p>
                  <a:r>
                    <a:rPr lang="en-US" sz="1200" baseline="30000" dirty="0">
                      <a:latin typeface="Times New Roman" panose="02020603050405020304" pitchFamily="18" charset="0"/>
                      <a:cs typeface="Times New Roman" panose="02020603050405020304" pitchFamily="18" charset="0"/>
                    </a:rPr>
                    <a:t>145</a:t>
                  </a:r>
                  <a:r>
                    <a:rPr lang="en-US" sz="1200" dirty="0">
                      <a:latin typeface="Times New Roman" panose="02020603050405020304" pitchFamily="18" charset="0"/>
                      <a:cs typeface="Times New Roman" panose="02020603050405020304" pitchFamily="18" charset="0"/>
                    </a:rPr>
                    <a:t>Ba (4.3 s)</a:t>
                  </a:r>
                  <a:endParaRPr lang="en-US" sz="1200" baseline="30000" dirty="0">
                    <a:latin typeface="Times New Roman" panose="02020603050405020304" pitchFamily="18" charset="0"/>
                    <a:cs typeface="Times New Roman" panose="02020603050405020304" pitchFamily="18" charset="0"/>
                  </a:endParaRPr>
                </a:p>
              </p:txBody>
            </p:sp>
          </p:grpSp>
          <p:sp>
            <p:nvSpPr>
              <p:cNvPr id="82" name="TextBox 81">
                <a:extLst>
                  <a:ext uri="{FF2B5EF4-FFF2-40B4-BE49-F238E27FC236}">
                    <a16:creationId xmlns:a16="http://schemas.microsoft.com/office/drawing/2014/main" id="{7CCDF4F2-FFD4-BA4D-8892-8E07F0981A54}"/>
                  </a:ext>
                </a:extLst>
              </p:cNvPr>
              <p:cNvSpPr txBox="1"/>
              <p:nvPr/>
            </p:nvSpPr>
            <p:spPr>
              <a:xfrm rot="16200000">
                <a:off x="6190863" y="4077333"/>
                <a:ext cx="583814" cy="261610"/>
              </a:xfrm>
              <a:prstGeom prst="rect">
                <a:avLst/>
              </a:prstGeom>
              <a:solidFill>
                <a:schemeClr val="bg1"/>
              </a:solidFill>
            </p:spPr>
            <p:txBody>
              <a:bodyPr wrap="none" rtlCol="0">
                <a:spAutoFit/>
              </a:bodyPr>
              <a:lstStyle/>
              <a:p>
                <a:pPr algn="ctr"/>
                <a:r>
                  <a:rPr lang="en-US" sz="1100" dirty="0">
                    <a:latin typeface="Times New Roman" panose="02020603050405020304" pitchFamily="18" charset="0"/>
                    <a:cs typeface="Times New Roman" panose="02020603050405020304" pitchFamily="18" charset="0"/>
                  </a:rPr>
                  <a:t>Counts</a:t>
                </a:r>
              </a:p>
            </p:txBody>
          </p:sp>
        </p:grpSp>
        <p:sp>
          <p:nvSpPr>
            <p:cNvPr id="80" name="TextBox 79">
              <a:extLst>
                <a:ext uri="{FF2B5EF4-FFF2-40B4-BE49-F238E27FC236}">
                  <a16:creationId xmlns:a16="http://schemas.microsoft.com/office/drawing/2014/main" id="{671ABA00-7DA2-424D-9DC2-CC47E39C7930}"/>
                </a:ext>
              </a:extLst>
            </p:cNvPr>
            <p:cNvSpPr txBox="1"/>
            <p:nvPr/>
          </p:nvSpPr>
          <p:spPr>
            <a:xfrm>
              <a:off x="7419873" y="5011756"/>
              <a:ext cx="955711" cy="261610"/>
            </a:xfrm>
            <a:prstGeom prst="rect">
              <a:avLst/>
            </a:prstGeom>
            <a:solidFill>
              <a:schemeClr val="bg1"/>
            </a:solidFill>
          </p:spPr>
          <p:txBody>
            <a:bodyPr wrap="none" rtlCol="0">
              <a:spAutoFit/>
            </a:bodyPr>
            <a:lstStyle/>
            <a:p>
              <a:pPr algn="ctr"/>
              <a:r>
                <a:rPr lang="en-US" sz="1100" dirty="0">
                  <a:latin typeface="Times New Roman" panose="02020603050405020304" pitchFamily="18" charset="0"/>
                  <a:cs typeface="Times New Roman" panose="02020603050405020304" pitchFamily="18" charset="0"/>
                </a:rPr>
                <a:t>Energy (keV)</a:t>
              </a:r>
            </a:p>
          </p:txBody>
        </p:sp>
      </p:grpSp>
      <p:grpSp>
        <p:nvGrpSpPr>
          <p:cNvPr id="86" name="Group 85">
            <a:extLst>
              <a:ext uri="{FF2B5EF4-FFF2-40B4-BE49-F238E27FC236}">
                <a16:creationId xmlns:a16="http://schemas.microsoft.com/office/drawing/2014/main" id="{F69E8D2F-19D4-EA4D-BABD-D2BCEAB18377}"/>
              </a:ext>
            </a:extLst>
          </p:cNvPr>
          <p:cNvGrpSpPr/>
          <p:nvPr/>
        </p:nvGrpSpPr>
        <p:grpSpPr>
          <a:xfrm>
            <a:off x="6131393" y="709793"/>
            <a:ext cx="2679220" cy="2318585"/>
            <a:chOff x="6189543" y="1153186"/>
            <a:chExt cx="2679220" cy="2318585"/>
          </a:xfrm>
        </p:grpSpPr>
        <p:grpSp>
          <p:nvGrpSpPr>
            <p:cNvPr id="87" name="Group 86">
              <a:extLst>
                <a:ext uri="{FF2B5EF4-FFF2-40B4-BE49-F238E27FC236}">
                  <a16:creationId xmlns:a16="http://schemas.microsoft.com/office/drawing/2014/main" id="{18947358-6AA7-1D46-B45F-DCFEEFE07CBA}"/>
                </a:ext>
              </a:extLst>
            </p:cNvPr>
            <p:cNvGrpSpPr/>
            <p:nvPr/>
          </p:nvGrpSpPr>
          <p:grpSpPr>
            <a:xfrm>
              <a:off x="6189543" y="1472557"/>
              <a:ext cx="2679220" cy="1999214"/>
              <a:chOff x="67892" y="837124"/>
              <a:chExt cx="4310926" cy="2782032"/>
            </a:xfrm>
          </p:grpSpPr>
          <p:grpSp>
            <p:nvGrpSpPr>
              <p:cNvPr id="89" name="Group 88">
                <a:extLst>
                  <a:ext uri="{FF2B5EF4-FFF2-40B4-BE49-F238E27FC236}">
                    <a16:creationId xmlns:a16="http://schemas.microsoft.com/office/drawing/2014/main" id="{BFD7FB76-DBF7-3E4E-B060-478805A1299A}"/>
                  </a:ext>
                </a:extLst>
              </p:cNvPr>
              <p:cNvGrpSpPr/>
              <p:nvPr/>
            </p:nvGrpSpPr>
            <p:grpSpPr>
              <a:xfrm>
                <a:off x="573452" y="837124"/>
                <a:ext cx="3805366" cy="2782032"/>
                <a:chOff x="-227912" y="891104"/>
                <a:chExt cx="4913458" cy="4147350"/>
              </a:xfrm>
            </p:grpSpPr>
            <p:pic>
              <p:nvPicPr>
                <p:cNvPr id="92" name="Picture 91">
                  <a:extLst>
                    <a:ext uri="{FF2B5EF4-FFF2-40B4-BE49-F238E27FC236}">
                      <a16:creationId xmlns:a16="http://schemas.microsoft.com/office/drawing/2014/main" id="{6AE1708A-4D1E-DA4F-B132-38469AF883D1}"/>
                    </a:ext>
                  </a:extLst>
                </p:cNvPr>
                <p:cNvPicPr>
                  <a:picLocks noChangeAspect="1"/>
                </p:cNvPicPr>
                <p:nvPr/>
              </p:nvPicPr>
              <p:blipFill rotWithShape="1">
                <a:blip r:embed="rId7"/>
                <a:srcRect l="5013" b="1675"/>
                <a:stretch/>
              </p:blipFill>
              <p:spPr>
                <a:xfrm>
                  <a:off x="389789" y="1067380"/>
                  <a:ext cx="4155379" cy="3192458"/>
                </a:xfrm>
                <a:prstGeom prst="rect">
                  <a:avLst/>
                </a:prstGeom>
                <a:ln>
                  <a:solidFill>
                    <a:schemeClr val="tx1"/>
                  </a:solidFill>
                </a:ln>
              </p:spPr>
            </p:pic>
            <p:sp>
              <p:nvSpPr>
                <p:cNvPr id="93" name="TextBox 92">
                  <a:extLst>
                    <a:ext uri="{FF2B5EF4-FFF2-40B4-BE49-F238E27FC236}">
                      <a16:creationId xmlns:a16="http://schemas.microsoft.com/office/drawing/2014/main" id="{AD2FBC3D-B7B5-3147-B259-0B92AE60993B}"/>
                    </a:ext>
                  </a:extLst>
                </p:cNvPr>
                <p:cNvSpPr txBox="1"/>
                <p:nvPr/>
              </p:nvSpPr>
              <p:spPr>
                <a:xfrm rot="16200000">
                  <a:off x="192102" y="4256290"/>
                  <a:ext cx="529406"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0</a:t>
                  </a:r>
                </a:p>
              </p:txBody>
            </p:sp>
            <p:sp>
              <p:nvSpPr>
                <p:cNvPr id="94" name="TextBox 93">
                  <a:extLst>
                    <a:ext uri="{FF2B5EF4-FFF2-40B4-BE49-F238E27FC236}">
                      <a16:creationId xmlns:a16="http://schemas.microsoft.com/office/drawing/2014/main" id="{68EE9A0D-81E1-5749-B559-59C5B1A027DD}"/>
                    </a:ext>
                  </a:extLst>
                </p:cNvPr>
                <p:cNvSpPr txBox="1"/>
                <p:nvPr/>
              </p:nvSpPr>
              <p:spPr>
                <a:xfrm rot="16200000">
                  <a:off x="669101" y="4305983"/>
                  <a:ext cx="675724"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30</a:t>
                  </a:r>
                </a:p>
              </p:txBody>
            </p:sp>
            <p:sp>
              <p:nvSpPr>
                <p:cNvPr id="95" name="TextBox 94">
                  <a:extLst>
                    <a:ext uri="{FF2B5EF4-FFF2-40B4-BE49-F238E27FC236}">
                      <a16:creationId xmlns:a16="http://schemas.microsoft.com/office/drawing/2014/main" id="{8126A929-F4A2-CC44-8D5B-F299A9CEC6FC}"/>
                    </a:ext>
                  </a:extLst>
                </p:cNvPr>
                <p:cNvSpPr txBox="1"/>
                <p:nvPr/>
              </p:nvSpPr>
              <p:spPr>
                <a:xfrm rot="16200000">
                  <a:off x="1271655" y="4305981"/>
                  <a:ext cx="675724"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60</a:t>
                  </a:r>
                </a:p>
              </p:txBody>
            </p:sp>
            <p:sp>
              <p:nvSpPr>
                <p:cNvPr id="96" name="TextBox 95">
                  <a:extLst>
                    <a:ext uri="{FF2B5EF4-FFF2-40B4-BE49-F238E27FC236}">
                      <a16:creationId xmlns:a16="http://schemas.microsoft.com/office/drawing/2014/main" id="{61B6691A-31C5-3945-A0EB-6EB78E338F19}"/>
                    </a:ext>
                  </a:extLst>
                </p:cNvPr>
                <p:cNvSpPr txBox="1"/>
                <p:nvPr/>
              </p:nvSpPr>
              <p:spPr>
                <a:xfrm rot="16200000">
                  <a:off x="1810187" y="4305981"/>
                  <a:ext cx="675724"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90</a:t>
                  </a:r>
                </a:p>
              </p:txBody>
            </p:sp>
            <p:sp>
              <p:nvSpPr>
                <p:cNvPr id="97" name="TextBox 96">
                  <a:extLst>
                    <a:ext uri="{FF2B5EF4-FFF2-40B4-BE49-F238E27FC236}">
                      <a16:creationId xmlns:a16="http://schemas.microsoft.com/office/drawing/2014/main" id="{EF41CB28-A80B-7547-A8F9-6B4E09CA3805}"/>
                    </a:ext>
                  </a:extLst>
                </p:cNvPr>
                <p:cNvSpPr txBox="1"/>
                <p:nvPr/>
              </p:nvSpPr>
              <p:spPr>
                <a:xfrm rot="16200000">
                  <a:off x="2298147" y="4355679"/>
                  <a:ext cx="822041"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120</a:t>
                  </a:r>
                </a:p>
              </p:txBody>
            </p:sp>
            <p:sp>
              <p:nvSpPr>
                <p:cNvPr id="98" name="TextBox 97">
                  <a:extLst>
                    <a:ext uri="{FF2B5EF4-FFF2-40B4-BE49-F238E27FC236}">
                      <a16:creationId xmlns:a16="http://schemas.microsoft.com/office/drawing/2014/main" id="{3A8F7F05-83A7-2C41-BD69-B732F180064A}"/>
                    </a:ext>
                  </a:extLst>
                </p:cNvPr>
                <p:cNvSpPr txBox="1"/>
                <p:nvPr/>
              </p:nvSpPr>
              <p:spPr>
                <a:xfrm rot="16200000">
                  <a:off x="2859272" y="4355677"/>
                  <a:ext cx="822042"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150</a:t>
                  </a:r>
                </a:p>
              </p:txBody>
            </p:sp>
            <p:sp>
              <p:nvSpPr>
                <p:cNvPr id="99" name="TextBox 98">
                  <a:extLst>
                    <a:ext uri="{FF2B5EF4-FFF2-40B4-BE49-F238E27FC236}">
                      <a16:creationId xmlns:a16="http://schemas.microsoft.com/office/drawing/2014/main" id="{EFE202F2-EF66-B44C-816B-D528E5AB0B4D}"/>
                    </a:ext>
                  </a:extLst>
                </p:cNvPr>
                <p:cNvSpPr txBox="1"/>
                <p:nvPr/>
              </p:nvSpPr>
              <p:spPr>
                <a:xfrm rot="16200000">
                  <a:off x="3439235" y="4355677"/>
                  <a:ext cx="822042"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180</a:t>
                  </a:r>
                </a:p>
              </p:txBody>
            </p:sp>
            <p:sp>
              <p:nvSpPr>
                <p:cNvPr id="100" name="TextBox 99">
                  <a:extLst>
                    <a:ext uri="{FF2B5EF4-FFF2-40B4-BE49-F238E27FC236}">
                      <a16:creationId xmlns:a16="http://schemas.microsoft.com/office/drawing/2014/main" id="{5CA99F34-4F1D-9F4D-B0BE-6E83A7329346}"/>
                    </a:ext>
                  </a:extLst>
                </p:cNvPr>
                <p:cNvSpPr txBox="1"/>
                <p:nvPr/>
              </p:nvSpPr>
              <p:spPr>
                <a:xfrm rot="16200000">
                  <a:off x="4002770" y="4355677"/>
                  <a:ext cx="822042"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210</a:t>
                  </a:r>
                </a:p>
              </p:txBody>
            </p:sp>
            <p:sp>
              <p:nvSpPr>
                <p:cNvPr id="101" name="TextBox 100">
                  <a:extLst>
                    <a:ext uri="{FF2B5EF4-FFF2-40B4-BE49-F238E27FC236}">
                      <a16:creationId xmlns:a16="http://schemas.microsoft.com/office/drawing/2014/main" id="{A7AEBB00-2149-CC4C-B3CF-79D3078DD23F}"/>
                    </a:ext>
                  </a:extLst>
                </p:cNvPr>
                <p:cNvSpPr txBox="1"/>
                <p:nvPr/>
              </p:nvSpPr>
              <p:spPr>
                <a:xfrm rot="18894976">
                  <a:off x="-440335" y="3412412"/>
                  <a:ext cx="968360"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1000</a:t>
                  </a:r>
                </a:p>
              </p:txBody>
            </p:sp>
            <p:sp>
              <p:nvSpPr>
                <p:cNvPr id="102" name="TextBox 101">
                  <a:extLst>
                    <a:ext uri="{FF2B5EF4-FFF2-40B4-BE49-F238E27FC236}">
                      <a16:creationId xmlns:a16="http://schemas.microsoft.com/office/drawing/2014/main" id="{8B32A77E-0284-AB41-A9C9-E5BD5810BF5C}"/>
                    </a:ext>
                  </a:extLst>
                </p:cNvPr>
                <p:cNvSpPr txBox="1"/>
                <p:nvPr/>
              </p:nvSpPr>
              <p:spPr>
                <a:xfrm rot="18894976">
                  <a:off x="-440337" y="2661097"/>
                  <a:ext cx="968360"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3000</a:t>
                  </a:r>
                </a:p>
              </p:txBody>
            </p:sp>
            <p:sp>
              <p:nvSpPr>
                <p:cNvPr id="103" name="TextBox 102">
                  <a:extLst>
                    <a:ext uri="{FF2B5EF4-FFF2-40B4-BE49-F238E27FC236}">
                      <a16:creationId xmlns:a16="http://schemas.microsoft.com/office/drawing/2014/main" id="{4F881C13-CED2-F740-984A-4136A5BC8F83}"/>
                    </a:ext>
                  </a:extLst>
                </p:cNvPr>
                <p:cNvSpPr txBox="1"/>
                <p:nvPr/>
              </p:nvSpPr>
              <p:spPr>
                <a:xfrm rot="18894976">
                  <a:off x="-440335" y="1848055"/>
                  <a:ext cx="968360"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5000</a:t>
                  </a:r>
                </a:p>
              </p:txBody>
            </p:sp>
            <p:sp>
              <p:nvSpPr>
                <p:cNvPr id="104" name="TextBox 103">
                  <a:extLst>
                    <a:ext uri="{FF2B5EF4-FFF2-40B4-BE49-F238E27FC236}">
                      <a16:creationId xmlns:a16="http://schemas.microsoft.com/office/drawing/2014/main" id="{F08BB0C7-051F-474E-A3CB-05998EA30876}"/>
                    </a:ext>
                  </a:extLst>
                </p:cNvPr>
                <p:cNvSpPr txBox="1"/>
                <p:nvPr/>
              </p:nvSpPr>
              <p:spPr>
                <a:xfrm rot="18894976">
                  <a:off x="-440335" y="1103529"/>
                  <a:ext cx="968360" cy="5435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7000</a:t>
                  </a:r>
                </a:p>
              </p:txBody>
            </p:sp>
            <p:cxnSp>
              <p:nvCxnSpPr>
                <p:cNvPr id="105" name="Straight Arrow Connector 104">
                  <a:extLst>
                    <a:ext uri="{FF2B5EF4-FFF2-40B4-BE49-F238E27FC236}">
                      <a16:creationId xmlns:a16="http://schemas.microsoft.com/office/drawing/2014/main" id="{986458EC-63A7-F14A-983F-96C7582B86E0}"/>
                    </a:ext>
                  </a:extLst>
                </p:cNvPr>
                <p:cNvCxnSpPr>
                  <a:cxnSpLocks/>
                </p:cNvCxnSpPr>
                <p:nvPr/>
              </p:nvCxnSpPr>
              <p:spPr bwMode="auto">
                <a:xfrm>
                  <a:off x="1566313" y="2286465"/>
                  <a:ext cx="2400787" cy="38257"/>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06" name="Straight Arrow Connector 105">
                  <a:extLst>
                    <a:ext uri="{FF2B5EF4-FFF2-40B4-BE49-F238E27FC236}">
                      <a16:creationId xmlns:a16="http://schemas.microsoft.com/office/drawing/2014/main" id="{1F9D999D-86F8-BE43-976A-7DEAE3F7744B}"/>
                    </a:ext>
                  </a:extLst>
                </p:cNvPr>
                <p:cNvCxnSpPr/>
                <p:nvPr/>
              </p:nvCxnSpPr>
              <p:spPr bwMode="auto">
                <a:xfrm flipH="1">
                  <a:off x="1531101" y="1272430"/>
                  <a:ext cx="15683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7" name="Straight Arrow Connector 106">
                  <a:extLst>
                    <a:ext uri="{FF2B5EF4-FFF2-40B4-BE49-F238E27FC236}">
                      <a16:creationId xmlns:a16="http://schemas.microsoft.com/office/drawing/2014/main" id="{67B1015B-AB64-7046-8815-9FDF25C65DCE}"/>
                    </a:ext>
                  </a:extLst>
                </p:cNvPr>
                <p:cNvCxnSpPr>
                  <a:cxnSpLocks/>
                </p:cNvCxnSpPr>
                <p:nvPr/>
              </p:nvCxnSpPr>
              <p:spPr bwMode="auto">
                <a:xfrm>
                  <a:off x="1303229" y="1272430"/>
                  <a:ext cx="1524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8" name="TextBox 107">
                  <a:extLst>
                    <a:ext uri="{FF2B5EF4-FFF2-40B4-BE49-F238E27FC236}">
                      <a16:creationId xmlns:a16="http://schemas.microsoft.com/office/drawing/2014/main" id="{C1E94835-311A-AA4B-9092-AC20DABA52B7}"/>
                    </a:ext>
                  </a:extLst>
                </p:cNvPr>
                <p:cNvSpPr txBox="1"/>
                <p:nvPr/>
              </p:nvSpPr>
              <p:spPr>
                <a:xfrm>
                  <a:off x="1669637" y="1055648"/>
                  <a:ext cx="2002194" cy="542707"/>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5 s irradiation</a:t>
                  </a:r>
                </a:p>
              </p:txBody>
            </p:sp>
            <p:cxnSp>
              <p:nvCxnSpPr>
                <p:cNvPr id="109" name="Straight Arrow Connector 108">
                  <a:extLst>
                    <a:ext uri="{FF2B5EF4-FFF2-40B4-BE49-F238E27FC236}">
                      <a16:creationId xmlns:a16="http://schemas.microsoft.com/office/drawing/2014/main" id="{75FBBB67-589A-1047-A8AD-3C5468FC15E6}"/>
                    </a:ext>
                  </a:extLst>
                </p:cNvPr>
                <p:cNvCxnSpPr/>
                <p:nvPr/>
              </p:nvCxnSpPr>
              <p:spPr bwMode="auto">
                <a:xfrm flipH="1">
                  <a:off x="1578400" y="1797948"/>
                  <a:ext cx="15683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0" name="Straight Arrow Connector 109">
                  <a:extLst>
                    <a:ext uri="{FF2B5EF4-FFF2-40B4-BE49-F238E27FC236}">
                      <a16:creationId xmlns:a16="http://schemas.microsoft.com/office/drawing/2014/main" id="{E19221D9-0EB2-284B-9D40-CA673AFB8D8C}"/>
                    </a:ext>
                  </a:extLst>
                </p:cNvPr>
                <p:cNvCxnSpPr>
                  <a:cxnSpLocks/>
                </p:cNvCxnSpPr>
                <p:nvPr/>
              </p:nvCxnSpPr>
              <p:spPr bwMode="auto">
                <a:xfrm>
                  <a:off x="1397823" y="1797948"/>
                  <a:ext cx="1524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1" name="TextBox 110">
                  <a:extLst>
                    <a:ext uri="{FF2B5EF4-FFF2-40B4-BE49-F238E27FC236}">
                      <a16:creationId xmlns:a16="http://schemas.microsoft.com/office/drawing/2014/main" id="{7B331FB8-675B-F440-8015-719784D67D75}"/>
                    </a:ext>
                  </a:extLst>
                </p:cNvPr>
                <p:cNvSpPr txBox="1"/>
                <p:nvPr/>
              </p:nvSpPr>
              <p:spPr>
                <a:xfrm>
                  <a:off x="1782405" y="1599698"/>
                  <a:ext cx="2195355" cy="542707"/>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≈750 ms transit</a:t>
                  </a:r>
                </a:p>
              </p:txBody>
            </p:sp>
            <p:sp>
              <p:nvSpPr>
                <p:cNvPr id="112" name="TextBox 111">
                  <a:extLst>
                    <a:ext uri="{FF2B5EF4-FFF2-40B4-BE49-F238E27FC236}">
                      <a16:creationId xmlns:a16="http://schemas.microsoft.com/office/drawing/2014/main" id="{F972888D-BC7F-4E4C-8810-3B9E840670CE}"/>
                    </a:ext>
                  </a:extLst>
                </p:cNvPr>
                <p:cNvSpPr txBox="1"/>
                <p:nvPr/>
              </p:nvSpPr>
              <p:spPr>
                <a:xfrm>
                  <a:off x="2444234" y="2151703"/>
                  <a:ext cx="1083024" cy="893871"/>
                </a:xfrm>
                <a:prstGeom prst="rect">
                  <a:avLst/>
                </a:prstGeom>
                <a:solidFill>
                  <a:schemeClr val="bg1"/>
                </a:solidFill>
              </p:spPr>
              <p:txBody>
                <a:bodyPr wrap="none" rtlCol="0">
                  <a:spAutoFit/>
                </a:bodyPr>
                <a:lstStyle/>
                <a:p>
                  <a:pPr algn="ctr"/>
                  <a:r>
                    <a:rPr lang="en-US" sz="1100" dirty="0">
                      <a:latin typeface="Times New Roman" panose="02020603050405020304" pitchFamily="18" charset="0"/>
                      <a:cs typeface="Times New Roman" panose="02020603050405020304" pitchFamily="18" charset="0"/>
                    </a:rPr>
                    <a:t>125 s </a:t>
                  </a:r>
                </a:p>
                <a:p>
                  <a:pPr algn="ctr"/>
                  <a:r>
                    <a:rPr lang="en-US" sz="1100" dirty="0">
                      <a:latin typeface="Times New Roman" panose="02020603050405020304" pitchFamily="18" charset="0"/>
                      <a:cs typeface="Times New Roman" panose="02020603050405020304" pitchFamily="18" charset="0"/>
                    </a:rPr>
                    <a:t>count</a:t>
                  </a:r>
                </a:p>
              </p:txBody>
            </p:sp>
          </p:grpSp>
          <p:sp>
            <p:nvSpPr>
              <p:cNvPr id="90" name="TextBox 89">
                <a:extLst>
                  <a:ext uri="{FF2B5EF4-FFF2-40B4-BE49-F238E27FC236}">
                    <a16:creationId xmlns:a16="http://schemas.microsoft.com/office/drawing/2014/main" id="{A4C2DC6F-C113-6948-B5F0-D38A8343A86B}"/>
                  </a:ext>
                </a:extLst>
              </p:cNvPr>
              <p:cNvSpPr txBox="1"/>
              <p:nvPr/>
            </p:nvSpPr>
            <p:spPr>
              <a:xfrm rot="16200000">
                <a:off x="-77214" y="1738062"/>
                <a:ext cx="812414" cy="420936"/>
              </a:xfrm>
              <a:prstGeom prst="rect">
                <a:avLst/>
              </a:prstGeom>
              <a:solidFill>
                <a:schemeClr val="bg1"/>
              </a:solidFill>
            </p:spPr>
            <p:txBody>
              <a:bodyPr wrap="none" rtlCol="0">
                <a:spAutoFit/>
              </a:bodyPr>
              <a:lstStyle/>
              <a:p>
                <a:pPr algn="ctr"/>
                <a:r>
                  <a:rPr lang="en-US" sz="1100" dirty="0">
                    <a:latin typeface="Times New Roman" panose="02020603050405020304" pitchFamily="18" charset="0"/>
                    <a:cs typeface="Times New Roman" panose="02020603050405020304" pitchFamily="18" charset="0"/>
                  </a:rPr>
                  <a:t>Counts</a:t>
                </a:r>
              </a:p>
            </p:txBody>
          </p:sp>
          <p:sp>
            <p:nvSpPr>
              <p:cNvPr id="91" name="TextBox 90">
                <a:extLst>
                  <a:ext uri="{FF2B5EF4-FFF2-40B4-BE49-F238E27FC236}">
                    <a16:creationId xmlns:a16="http://schemas.microsoft.com/office/drawing/2014/main" id="{59C05AD7-FD43-4D42-9374-AE12FDDA0C32}"/>
                  </a:ext>
                </a:extLst>
              </p:cNvPr>
              <p:cNvSpPr txBox="1"/>
              <p:nvPr/>
            </p:nvSpPr>
            <p:spPr>
              <a:xfrm>
                <a:off x="67892" y="3221027"/>
                <a:ext cx="1068333" cy="364047"/>
              </a:xfrm>
              <a:prstGeom prst="rect">
                <a:avLst/>
              </a:prstGeom>
              <a:noFill/>
            </p:spPr>
            <p:txBody>
              <a:bodyPr wrap="none" rtlCol="0">
                <a:spAutoFit/>
              </a:bodyPr>
              <a:lstStyle/>
              <a:p>
                <a:pPr algn="ctr"/>
                <a:r>
                  <a:rPr lang="en-US" sz="1100" dirty="0">
                    <a:latin typeface="Times New Roman" panose="02020603050405020304" pitchFamily="18" charset="0"/>
                    <a:cs typeface="Times New Roman" panose="02020603050405020304" pitchFamily="18" charset="0"/>
                  </a:rPr>
                  <a:t>Time (s)</a:t>
                </a:r>
              </a:p>
            </p:txBody>
          </p:sp>
        </p:grpSp>
        <p:sp>
          <p:nvSpPr>
            <p:cNvPr id="88" name="Rectangle 87">
              <a:extLst>
                <a:ext uri="{FF2B5EF4-FFF2-40B4-BE49-F238E27FC236}">
                  <a16:creationId xmlns:a16="http://schemas.microsoft.com/office/drawing/2014/main" id="{F8E7005F-3D5A-6C43-B6B4-41F7755A6338}"/>
                </a:ext>
              </a:extLst>
            </p:cNvPr>
            <p:cNvSpPr/>
            <p:nvPr/>
          </p:nvSpPr>
          <p:spPr>
            <a:xfrm>
              <a:off x="6784962" y="1153186"/>
              <a:ext cx="1986441" cy="369332"/>
            </a:xfrm>
            <a:prstGeom prst="rect">
              <a:avLst/>
            </a:prstGeom>
          </p:spPr>
          <p:txBody>
            <a:bodyPr wrap="none">
              <a:spAutoFit/>
            </a:bodyPr>
            <a:lstStyle/>
            <a:p>
              <a:r>
                <a:rPr lang="en-US" dirty="0">
                  <a:solidFill>
                    <a:schemeClr val="tx1"/>
                  </a:solidFill>
                  <a:latin typeface="Times New Roman" panose="02020603050405020304" pitchFamily="18" charset="0"/>
                  <a:cs typeface="Times New Roman" panose="02020603050405020304" pitchFamily="18" charset="0"/>
                </a:rPr>
                <a:t>Cyclical Irradiation</a:t>
              </a:r>
              <a:endParaRPr lang="en-US" dirty="0">
                <a:latin typeface="Times New Roman" panose="02020603050405020304" pitchFamily="18" charset="0"/>
                <a:cs typeface="Times New Roman" panose="02020603050405020304" pitchFamily="18" charset="0"/>
              </a:endParaRPr>
            </a:p>
          </p:txBody>
        </p:sp>
      </p:grpSp>
      <p:sp>
        <p:nvSpPr>
          <p:cNvPr id="113" name="TextBox 112">
            <a:extLst>
              <a:ext uri="{FF2B5EF4-FFF2-40B4-BE49-F238E27FC236}">
                <a16:creationId xmlns:a16="http://schemas.microsoft.com/office/drawing/2014/main" id="{F44D2715-100E-1845-8912-221354D91A4F}"/>
              </a:ext>
            </a:extLst>
          </p:cNvPr>
          <p:cNvSpPr txBox="1"/>
          <p:nvPr/>
        </p:nvSpPr>
        <p:spPr>
          <a:xfrm>
            <a:off x="7114828" y="4964137"/>
            <a:ext cx="1732569" cy="523220"/>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The plan is to run </a:t>
            </a:r>
            <a:r>
              <a:rPr lang="en-US" sz="1400" i="1" baseline="30000" dirty="0">
                <a:latin typeface="Times New Roman" panose="02020603050405020304" pitchFamily="18" charset="0"/>
                <a:cs typeface="Times New Roman" panose="02020603050405020304" pitchFamily="18" charset="0"/>
              </a:rPr>
              <a:t>238</a:t>
            </a:r>
            <a:r>
              <a:rPr lang="en-US" sz="1400" i="1" dirty="0">
                <a:latin typeface="Times New Roman" panose="02020603050405020304" pitchFamily="18" charset="0"/>
                <a:cs typeface="Times New Roman" panose="02020603050405020304" pitchFamily="18" charset="0"/>
              </a:rPr>
              <a:t>U,</a:t>
            </a:r>
            <a:r>
              <a:rPr lang="en-US" sz="1400" i="1" baseline="30000" dirty="0">
                <a:latin typeface="Times New Roman" panose="02020603050405020304" pitchFamily="18" charset="0"/>
                <a:cs typeface="Times New Roman" panose="02020603050405020304" pitchFamily="18" charset="0"/>
              </a:rPr>
              <a:t> 235</a:t>
            </a:r>
            <a:r>
              <a:rPr lang="en-US" sz="1400" i="1" dirty="0">
                <a:latin typeface="Times New Roman" panose="02020603050405020304" pitchFamily="18" charset="0"/>
                <a:cs typeface="Times New Roman" panose="02020603050405020304" pitchFamily="18" charset="0"/>
              </a:rPr>
              <a:t>U and </a:t>
            </a:r>
            <a:r>
              <a:rPr lang="en-US" sz="1400" i="1" baseline="30000" dirty="0">
                <a:latin typeface="Times New Roman" panose="02020603050405020304" pitchFamily="18" charset="0"/>
                <a:cs typeface="Times New Roman" panose="02020603050405020304" pitchFamily="18" charset="0"/>
              </a:rPr>
              <a:t>239</a:t>
            </a:r>
            <a:r>
              <a:rPr lang="en-US" sz="1400" i="1" dirty="0">
                <a:latin typeface="Times New Roman" panose="02020603050405020304" pitchFamily="18" charset="0"/>
                <a:cs typeface="Times New Roman" panose="02020603050405020304" pitchFamily="18" charset="0"/>
              </a:rPr>
              <a:t>Pu</a:t>
            </a:r>
          </a:p>
        </p:txBody>
      </p:sp>
      <p:grpSp>
        <p:nvGrpSpPr>
          <p:cNvPr id="73" name="Group 72">
            <a:extLst>
              <a:ext uri="{FF2B5EF4-FFF2-40B4-BE49-F238E27FC236}">
                <a16:creationId xmlns:a16="http://schemas.microsoft.com/office/drawing/2014/main" id="{DE879CF0-0A2A-E944-B1ED-548350F29745}"/>
              </a:ext>
            </a:extLst>
          </p:cNvPr>
          <p:cNvGrpSpPr/>
          <p:nvPr/>
        </p:nvGrpSpPr>
        <p:grpSpPr>
          <a:xfrm>
            <a:off x="6209948" y="4774206"/>
            <a:ext cx="978280" cy="1506584"/>
            <a:chOff x="4856376" y="4604971"/>
            <a:chExt cx="1119993" cy="1724827"/>
          </a:xfrm>
        </p:grpSpPr>
        <p:pic>
          <p:nvPicPr>
            <p:cNvPr id="74" name="Picture 73">
              <a:extLst>
                <a:ext uri="{FF2B5EF4-FFF2-40B4-BE49-F238E27FC236}">
                  <a16:creationId xmlns:a16="http://schemas.microsoft.com/office/drawing/2014/main" id="{AD9B5BE5-E4BF-084F-8003-4AD4A26299E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856377" y="4604971"/>
              <a:ext cx="1119992" cy="1408794"/>
            </a:xfrm>
            <a:prstGeom prst="rect">
              <a:avLst/>
            </a:prstGeom>
          </p:spPr>
        </p:pic>
        <p:sp>
          <p:nvSpPr>
            <p:cNvPr id="75" name="TextBox 74">
              <a:extLst>
                <a:ext uri="{FF2B5EF4-FFF2-40B4-BE49-F238E27FC236}">
                  <a16:creationId xmlns:a16="http://schemas.microsoft.com/office/drawing/2014/main" id="{D79D0872-E78F-1E46-B285-59748091C3AF}"/>
                </a:ext>
              </a:extLst>
            </p:cNvPr>
            <p:cNvSpPr txBox="1"/>
            <p:nvPr/>
          </p:nvSpPr>
          <p:spPr>
            <a:xfrm>
              <a:off x="4856376" y="6012673"/>
              <a:ext cx="1119993" cy="317125"/>
            </a:xfrm>
            <a:prstGeom prst="rect">
              <a:avLst/>
            </a:prstGeom>
            <a:solidFill>
              <a:schemeClr val="tx1"/>
            </a:solidFill>
          </p:spPr>
          <p:txBody>
            <a:bodyPr wrap="square" rtlCol="0">
              <a:spAutoFit/>
            </a:bodyPr>
            <a:lstStyle/>
            <a:p>
              <a:pPr algn="ctr"/>
              <a:r>
                <a:rPr lang="en-US" sz="1200" dirty="0">
                  <a:solidFill>
                    <a:schemeClr val="bg1"/>
                  </a:solidFill>
                  <a:latin typeface="Times New Roman" panose="02020603050405020304" pitchFamily="18" charset="0"/>
                  <a:ea typeface="Helvetica" charset="0"/>
                  <a:cs typeface="Times New Roman" panose="02020603050405020304" pitchFamily="18" charset="0"/>
                </a:rPr>
                <a:t>E. Matthews</a:t>
              </a:r>
            </a:p>
          </p:txBody>
        </p:sp>
      </p:grpSp>
    </p:spTree>
    <p:extLst>
      <p:ext uri="{BB962C8B-B14F-4D97-AF65-F5344CB8AC3E}">
        <p14:creationId xmlns:p14="http://schemas.microsoft.com/office/powerpoint/2010/main" val="2627141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dissolv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dissolv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dissolve">
                                      <p:cBhvr>
                                        <p:cTn id="17" dur="500"/>
                                        <p:tgtEl>
                                          <p:spTgt spid="77"/>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0705" fill="hold"/>
                                        <p:tgtEl>
                                          <p:spTgt spid="77"/>
                                        </p:tgtEl>
                                      </p:cBhvr>
                                    </p:cmd>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dissolve">
                                      <p:cBhvr>
                                        <p:cTn id="25" dur="500"/>
                                        <p:tgtEl>
                                          <p:spTgt spid="8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dissolve">
                                      <p:cBhvr>
                                        <p:cTn id="30" dur="500"/>
                                        <p:tgtEl>
                                          <p:spTgt spid="7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dissolve">
                                      <p:cBhvr>
                                        <p:cTn id="35" dur="500"/>
                                        <p:tgtEl>
                                          <p:spTgt spid="7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dissolve">
                                      <p:cBhvr>
                                        <p:cTn id="4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7"/>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77"/>
                                        </p:tgtEl>
                                      </p:cBhvr>
                                    </p:cmd>
                                  </p:childTnLst>
                                </p:cTn>
                              </p:par>
                            </p:childTnLst>
                          </p:cTn>
                        </p:par>
                      </p:childTnLst>
                    </p:cTn>
                  </p:par>
                </p:childTnLst>
              </p:cTn>
              <p:nextCondLst>
                <p:cond evt="onClick" delay="0">
                  <p:tgtEl>
                    <p:spTgt spid="77"/>
                  </p:tgtEl>
                </p:cond>
              </p:nextCondLst>
            </p:seq>
            <p:video>
              <p:cMediaNode vol="80000">
                <p:cTn id="46" fill="hold" display="0">
                  <p:stCondLst>
                    <p:cond delay="indefinite"/>
                  </p:stCondLst>
                </p:cTn>
                <p:tgtEl>
                  <p:spTgt spid="77"/>
                </p:tgtEl>
              </p:cMediaNode>
            </p:video>
          </p:childTnLst>
        </p:cTn>
      </p:par>
    </p:tnLst>
    <p:bldLst>
      <p:bldP spid="1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67B6-08F1-C749-BEFE-9941DA0470DD}"/>
              </a:ext>
            </a:extLst>
          </p:cNvPr>
          <p:cNvSpPr>
            <a:spLocks noGrp="1"/>
          </p:cNvSpPr>
          <p:nvPr>
            <p:ph type="ctrTitle"/>
          </p:nvPr>
        </p:nvSpPr>
        <p:spPr>
          <a:xfrm>
            <a:off x="0" y="0"/>
            <a:ext cx="9144000" cy="815079"/>
          </a:xfrm>
        </p:spPr>
        <p:txBody>
          <a:bodyPr/>
          <a:lstStyle/>
          <a:p>
            <a:pPr algn="ctr"/>
            <a:r>
              <a:rPr lang="en-US" sz="2400" dirty="0">
                <a:solidFill>
                  <a:schemeClr val="tx2"/>
                </a:solidFill>
                <a:latin typeface="+mj-lt"/>
                <a:cs typeface="Times New Roman" panose="02020603050405020304" pitchFamily="18" charset="0"/>
              </a:rPr>
              <a:t>They have also developed a model-independent method of determining fission yield covariances</a:t>
            </a:r>
          </a:p>
        </p:txBody>
      </p:sp>
      <p:pic>
        <p:nvPicPr>
          <p:cNvPr id="3" name="Picture 2">
            <a:extLst>
              <a:ext uri="{FF2B5EF4-FFF2-40B4-BE49-F238E27FC236}">
                <a16:creationId xmlns:a16="http://schemas.microsoft.com/office/drawing/2014/main" id="{DE43E2FF-3905-9546-BBDB-24A0EDF25005}"/>
              </a:ext>
            </a:extLst>
          </p:cNvPr>
          <p:cNvPicPr>
            <a:picLocks noChangeAspect="1"/>
          </p:cNvPicPr>
          <p:nvPr/>
        </p:nvPicPr>
        <p:blipFill>
          <a:blip r:embed="rId2"/>
          <a:stretch>
            <a:fillRect/>
          </a:stretch>
        </p:blipFill>
        <p:spPr>
          <a:xfrm>
            <a:off x="197069" y="857918"/>
            <a:ext cx="3740735" cy="2853102"/>
          </a:xfrm>
          <a:prstGeom prst="rect">
            <a:avLst/>
          </a:prstGeom>
        </p:spPr>
      </p:pic>
      <p:sp>
        <p:nvSpPr>
          <p:cNvPr id="4" name="TextBox 3">
            <a:extLst>
              <a:ext uri="{FF2B5EF4-FFF2-40B4-BE49-F238E27FC236}">
                <a16:creationId xmlns:a16="http://schemas.microsoft.com/office/drawing/2014/main" id="{A5FF4FEA-F443-BE44-B2E8-BC0150CD1B49}"/>
              </a:ext>
            </a:extLst>
          </p:cNvPr>
          <p:cNvSpPr txBox="1"/>
          <p:nvPr/>
        </p:nvSpPr>
        <p:spPr>
          <a:xfrm>
            <a:off x="615380" y="982816"/>
            <a:ext cx="1591793" cy="923330"/>
          </a:xfrm>
          <a:prstGeom prst="rect">
            <a:avLst/>
          </a:prstGeom>
          <a:noFill/>
        </p:spPr>
        <p:txBody>
          <a:bodyPr wrap="square" rtlCol="0">
            <a:spAutoFit/>
          </a:bodyPr>
          <a:lstStyle/>
          <a:p>
            <a:r>
              <a:rPr lang="en-US" dirty="0">
                <a:latin typeface="Times New Roman" panose="02020603050405020304" pitchFamily="18" charset="0"/>
                <a:ea typeface="Times New Roman" charset="0"/>
                <a:cs typeface="Times New Roman" panose="02020603050405020304" pitchFamily="18" charset="0"/>
              </a:rPr>
              <a:t>Resample a FY about its uncertainty</a:t>
            </a:r>
          </a:p>
        </p:txBody>
      </p:sp>
      <p:grpSp>
        <p:nvGrpSpPr>
          <p:cNvPr id="5" name="Group 4">
            <a:extLst>
              <a:ext uri="{FF2B5EF4-FFF2-40B4-BE49-F238E27FC236}">
                <a16:creationId xmlns:a16="http://schemas.microsoft.com/office/drawing/2014/main" id="{90642F2A-83E3-4D4F-81EE-C1AF2D643122}"/>
              </a:ext>
            </a:extLst>
          </p:cNvPr>
          <p:cNvGrpSpPr/>
          <p:nvPr/>
        </p:nvGrpSpPr>
        <p:grpSpPr>
          <a:xfrm>
            <a:off x="197069" y="3646795"/>
            <a:ext cx="3689084" cy="2669527"/>
            <a:chOff x="197069" y="4007020"/>
            <a:chExt cx="3879184" cy="2807089"/>
          </a:xfrm>
        </p:grpSpPr>
        <p:pic>
          <p:nvPicPr>
            <p:cNvPr id="6" name="Picture 5">
              <a:extLst>
                <a:ext uri="{FF2B5EF4-FFF2-40B4-BE49-F238E27FC236}">
                  <a16:creationId xmlns:a16="http://schemas.microsoft.com/office/drawing/2014/main" id="{33C31D4C-5227-C043-B6E6-6F8EA410782C}"/>
                </a:ext>
              </a:extLst>
            </p:cNvPr>
            <p:cNvPicPr>
              <a:picLocks noChangeAspect="1"/>
            </p:cNvPicPr>
            <p:nvPr/>
          </p:nvPicPr>
          <p:blipFill>
            <a:blip r:embed="rId3"/>
            <a:stretch>
              <a:fillRect/>
            </a:stretch>
          </p:blipFill>
          <p:spPr>
            <a:xfrm>
              <a:off x="197069" y="4007020"/>
              <a:ext cx="3879184" cy="2807089"/>
            </a:xfrm>
            <a:prstGeom prst="rect">
              <a:avLst/>
            </a:prstGeom>
          </p:spPr>
        </p:pic>
        <p:sp>
          <p:nvSpPr>
            <p:cNvPr id="7" name="TextBox 6">
              <a:extLst>
                <a:ext uri="{FF2B5EF4-FFF2-40B4-BE49-F238E27FC236}">
                  <a16:creationId xmlns:a16="http://schemas.microsoft.com/office/drawing/2014/main" id="{143DCD05-2F08-3D4F-A990-67B975A5D907}"/>
                </a:ext>
              </a:extLst>
            </p:cNvPr>
            <p:cNvSpPr txBox="1"/>
            <p:nvPr/>
          </p:nvSpPr>
          <p:spPr>
            <a:xfrm>
              <a:off x="632928" y="4034200"/>
              <a:ext cx="2304058" cy="873819"/>
            </a:xfrm>
            <a:prstGeom prst="rect">
              <a:avLst/>
            </a:prstGeom>
            <a:noFill/>
          </p:spPr>
          <p:txBody>
            <a:bodyPr wrap="square" rtlCol="0">
              <a:spAutoFit/>
            </a:bodyPr>
            <a:lstStyle/>
            <a:p>
              <a:r>
                <a:rPr lang="en-US" sz="1600" dirty="0">
                  <a:latin typeface="Times New Roman" panose="02020603050405020304" pitchFamily="18" charset="0"/>
                  <a:ea typeface="Times New Roman" charset="0"/>
                  <a:cs typeface="Times New Roman" panose="02020603050405020304" pitchFamily="18" charset="0"/>
                </a:rPr>
                <a:t>Renormalize &amp; generate the complementary FY using P(</a:t>
              </a:r>
              <a:r>
                <a:rPr lang="en-US" sz="1600" dirty="0">
                  <a:latin typeface="Symbol" pitchFamily="2" charset="2"/>
                  <a:ea typeface="Times New Roman" charset="0"/>
                  <a:cs typeface="Times New Roman" panose="02020603050405020304" pitchFamily="18" charset="0"/>
                </a:rPr>
                <a:t>n</a:t>
              </a:r>
              <a:r>
                <a:rPr lang="en-US" sz="1600" dirty="0">
                  <a:latin typeface="Times New Roman" panose="02020603050405020304" pitchFamily="18" charset="0"/>
                  <a:ea typeface="Times New Roman" charset="0"/>
                  <a:cs typeface="Times New Roman" panose="02020603050405020304" pitchFamily="18" charset="0"/>
                </a:rPr>
                <a:t>) </a:t>
              </a:r>
            </a:p>
          </p:txBody>
        </p:sp>
      </p:grpSp>
      <p:pic>
        <p:nvPicPr>
          <p:cNvPr id="8" name="Picture 7">
            <a:extLst>
              <a:ext uri="{FF2B5EF4-FFF2-40B4-BE49-F238E27FC236}">
                <a16:creationId xmlns:a16="http://schemas.microsoft.com/office/drawing/2014/main" id="{248AC1F7-0C5A-0C41-A4FC-E9A52CCD2047}"/>
              </a:ext>
            </a:extLst>
          </p:cNvPr>
          <p:cNvPicPr>
            <a:picLocks noChangeAspect="1"/>
          </p:cNvPicPr>
          <p:nvPr/>
        </p:nvPicPr>
        <p:blipFill>
          <a:blip r:embed="rId4"/>
          <a:stretch>
            <a:fillRect/>
          </a:stretch>
        </p:blipFill>
        <p:spPr>
          <a:xfrm>
            <a:off x="4376255" y="1295541"/>
            <a:ext cx="4374931" cy="1238188"/>
          </a:xfrm>
          <a:prstGeom prst="rect">
            <a:avLst/>
          </a:prstGeom>
        </p:spPr>
      </p:pic>
      <p:sp>
        <p:nvSpPr>
          <p:cNvPr id="9" name="Rectangle 8">
            <a:extLst>
              <a:ext uri="{FF2B5EF4-FFF2-40B4-BE49-F238E27FC236}">
                <a16:creationId xmlns:a16="http://schemas.microsoft.com/office/drawing/2014/main" id="{F2C07647-FE20-0F42-BF21-AD04D7A111C7}"/>
              </a:ext>
            </a:extLst>
          </p:cNvPr>
          <p:cNvSpPr/>
          <p:nvPr/>
        </p:nvSpPr>
        <p:spPr>
          <a:xfrm>
            <a:off x="4295251" y="5595334"/>
            <a:ext cx="4455935" cy="707886"/>
          </a:xfrm>
          <a:prstGeom prst="rect">
            <a:avLst/>
          </a:prstGeom>
          <a:solidFill>
            <a:srgbClr val="FFFF00"/>
          </a:solidFill>
          <a:ln>
            <a:solidFill>
              <a:schemeClr val="tx1"/>
            </a:solidFill>
          </a:ln>
        </p:spPr>
        <p:txBody>
          <a:bodyPr wrap="square">
            <a:spAutoFit/>
          </a:bodyPr>
          <a:lstStyle/>
          <a:p>
            <a:pPr algn="ctr"/>
            <a:r>
              <a:rPr lang="en-US" sz="2000" dirty="0">
                <a:latin typeface="Times New Roman" panose="02020603050405020304" pitchFamily="18" charset="0"/>
                <a:cs typeface="Times New Roman" panose="02020603050405020304" pitchFamily="18" charset="0"/>
              </a:rPr>
              <a:t>This method complements model-dependent FY covariance determination</a:t>
            </a:r>
            <a:endParaRPr lang="en-US" sz="2000" dirty="0">
              <a:effectLst/>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49D20167-5849-B24B-9E51-C51DFEF6B0A8}"/>
              </a:ext>
            </a:extLst>
          </p:cNvPr>
          <p:cNvGrpSpPr/>
          <p:nvPr/>
        </p:nvGrpSpPr>
        <p:grpSpPr>
          <a:xfrm>
            <a:off x="4702704" y="2513099"/>
            <a:ext cx="3926276" cy="3006260"/>
            <a:chOff x="4702704" y="2323099"/>
            <a:chExt cx="3926276" cy="3006260"/>
          </a:xfrm>
        </p:grpSpPr>
        <p:pic>
          <p:nvPicPr>
            <p:cNvPr id="11" name="Picture 10">
              <a:extLst>
                <a:ext uri="{FF2B5EF4-FFF2-40B4-BE49-F238E27FC236}">
                  <a16:creationId xmlns:a16="http://schemas.microsoft.com/office/drawing/2014/main" id="{08108782-4F8B-8E42-B0CD-D96FF4B671CA}"/>
                </a:ext>
              </a:extLst>
            </p:cNvPr>
            <p:cNvPicPr>
              <a:picLocks noChangeAspect="1"/>
            </p:cNvPicPr>
            <p:nvPr/>
          </p:nvPicPr>
          <p:blipFill>
            <a:blip r:embed="rId5"/>
            <a:stretch>
              <a:fillRect/>
            </a:stretch>
          </p:blipFill>
          <p:spPr>
            <a:xfrm>
              <a:off x="4702704" y="2323099"/>
              <a:ext cx="3231931" cy="3006260"/>
            </a:xfrm>
            <a:prstGeom prst="rect">
              <a:avLst/>
            </a:prstGeom>
          </p:spPr>
        </p:pic>
        <p:pic>
          <p:nvPicPr>
            <p:cNvPr id="12" name="Picture 11">
              <a:extLst>
                <a:ext uri="{FF2B5EF4-FFF2-40B4-BE49-F238E27FC236}">
                  <a16:creationId xmlns:a16="http://schemas.microsoft.com/office/drawing/2014/main" id="{21801A36-EAC8-664B-A4BC-5264C09144CA}"/>
                </a:ext>
              </a:extLst>
            </p:cNvPr>
            <p:cNvPicPr>
              <a:picLocks noChangeAspect="1"/>
            </p:cNvPicPr>
            <p:nvPr/>
          </p:nvPicPr>
          <p:blipFill>
            <a:blip r:embed="rId6"/>
            <a:stretch>
              <a:fillRect/>
            </a:stretch>
          </p:blipFill>
          <p:spPr>
            <a:xfrm>
              <a:off x="8057480" y="2419704"/>
              <a:ext cx="571500" cy="2813050"/>
            </a:xfrm>
            <a:prstGeom prst="rect">
              <a:avLst/>
            </a:prstGeom>
          </p:spPr>
        </p:pic>
      </p:grpSp>
      <p:sp>
        <p:nvSpPr>
          <p:cNvPr id="13" name="Rectangle 12">
            <a:extLst>
              <a:ext uri="{FF2B5EF4-FFF2-40B4-BE49-F238E27FC236}">
                <a16:creationId xmlns:a16="http://schemas.microsoft.com/office/drawing/2014/main" id="{38FADDD7-CA2C-8F4A-9976-0154BEA794C6}"/>
              </a:ext>
            </a:extLst>
          </p:cNvPr>
          <p:cNvSpPr/>
          <p:nvPr/>
        </p:nvSpPr>
        <p:spPr>
          <a:xfrm>
            <a:off x="2207173" y="982816"/>
            <a:ext cx="116995" cy="2279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079376B-9FAA-6B49-95E2-0CA17E528419}"/>
              </a:ext>
            </a:extLst>
          </p:cNvPr>
          <p:cNvSpPr/>
          <p:nvPr/>
        </p:nvSpPr>
        <p:spPr>
          <a:xfrm>
            <a:off x="2168152" y="5430453"/>
            <a:ext cx="156016" cy="569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562AABB-CDA9-794B-AA4C-5131FA848BBC}"/>
              </a:ext>
            </a:extLst>
          </p:cNvPr>
          <p:cNvPicPr>
            <a:picLocks noChangeAspect="1"/>
          </p:cNvPicPr>
          <p:nvPr/>
        </p:nvPicPr>
        <p:blipFill>
          <a:blip r:embed="rId7"/>
          <a:stretch>
            <a:fillRect/>
          </a:stretch>
        </p:blipFill>
        <p:spPr>
          <a:xfrm>
            <a:off x="1685887" y="4894782"/>
            <a:ext cx="964530" cy="689785"/>
          </a:xfrm>
          <a:prstGeom prst="rect">
            <a:avLst/>
          </a:prstGeom>
        </p:spPr>
      </p:pic>
    </p:spTree>
    <p:extLst>
      <p:ext uri="{BB962C8B-B14F-4D97-AF65-F5344CB8AC3E}">
        <p14:creationId xmlns:p14="http://schemas.microsoft.com/office/powerpoint/2010/main" val="389500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powerpoint-template_basic_r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sz="800" b="0" i="1" u="none" strike="noStrike" kern="1200" cap="none" spc="0" normalizeH="0" baseline="0" noProof="0" dirty="0" smtClean="0">
            <a:ln>
              <a:noFill/>
            </a:ln>
            <a:solidFill>
              <a:srgbClr val="000000"/>
            </a:solidFill>
            <a:effectLst/>
            <a:uLnTx/>
            <a:uFillTx/>
            <a:latin typeface="Arial" charset="0"/>
          </a:defRPr>
        </a:defPPr>
      </a:lstStyle>
    </a:txDef>
  </a:objectDefaults>
  <a:extraClrSchemeLst/>
  <a:extLst>
    <a:ext uri="{05A4C25C-085E-4340-85A3-A5531E510DB2}">
      <thm15:themeFamily xmlns:thm15="http://schemas.microsoft.com/office/thememl/2012/main" name="slideshow-2014_basic-1 [Read-Only]" id="{D2501564-CC2E-47CE-B696-18309D320363}" vid="{48AFD6B0-C050-46A7-81E1-2396502C20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powerpoint-template_basic_r1</Template>
  <TotalTime>131</TotalTime>
  <Words>961</Words>
  <Application>Microsoft Macintosh PowerPoint</Application>
  <PresentationFormat>On-screen Show (4:3)</PresentationFormat>
  <Paragraphs>104</Paragraphs>
  <Slides>10</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Helvetica</vt:lpstr>
      <vt:lpstr>Symbol</vt:lpstr>
      <vt:lpstr>Times New Roman</vt:lpstr>
      <vt:lpstr>Wingdings</vt:lpstr>
      <vt:lpstr>powerpoint-template_basic_r1</vt:lpstr>
      <vt:lpstr>Evaluation of Energy Dependent Fission Product Yields</vt:lpstr>
      <vt:lpstr>Objectives</vt:lpstr>
      <vt:lpstr>Energy-Dependent FPY Project Funded by NA22</vt:lpstr>
      <vt:lpstr>Project Status and Recent Highlights, LANL</vt:lpstr>
      <vt:lpstr>Project Status and Recent Highlights, LANL (cont'd)</vt:lpstr>
      <vt:lpstr>Project Status and Recent Highlights, BNL</vt:lpstr>
      <vt:lpstr>Project Status and Recent Highlights, BNL (cont'd)</vt:lpstr>
      <vt:lpstr>The Berkeley Group is measuring independent fission yields via cyclical neutron activation analysis </vt:lpstr>
      <vt:lpstr>They have also developed a model-independent method of determining fission yield covariances</vt:lpstr>
      <vt:lpstr>FPY Project at LLNL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Energy Dependent Fission Product Yields</dc:title>
  <dc:creator>Microsoft Office User</dc:creator>
  <cp:lastModifiedBy>Microsoft Office User</cp:lastModifiedBy>
  <cp:revision>17</cp:revision>
  <cp:lastPrinted>2020-02-28T18:00:33Z</cp:lastPrinted>
  <dcterms:created xsi:type="dcterms:W3CDTF">2020-02-28T15:50:59Z</dcterms:created>
  <dcterms:modified xsi:type="dcterms:W3CDTF">2020-02-28T18:02:06Z</dcterms:modified>
</cp:coreProperties>
</file>