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764" r:id="rId5"/>
  </p:sldMasterIdLst>
  <p:notesMasterIdLst>
    <p:notesMasterId r:id="rId26"/>
  </p:notesMasterIdLst>
  <p:handoutMasterIdLst>
    <p:handoutMasterId r:id="rId27"/>
  </p:handoutMasterIdLst>
  <p:sldIdLst>
    <p:sldId id="257" r:id="rId6"/>
    <p:sldId id="260" r:id="rId7"/>
    <p:sldId id="1189" r:id="rId8"/>
    <p:sldId id="258" r:id="rId9"/>
    <p:sldId id="1215" r:id="rId10"/>
    <p:sldId id="1194" r:id="rId11"/>
    <p:sldId id="1190" r:id="rId12"/>
    <p:sldId id="1192" r:id="rId13"/>
    <p:sldId id="1207" r:id="rId14"/>
    <p:sldId id="275" r:id="rId15"/>
    <p:sldId id="1196" r:id="rId16"/>
    <p:sldId id="1187" r:id="rId17"/>
    <p:sldId id="1188" r:id="rId18"/>
    <p:sldId id="1214" r:id="rId19"/>
    <p:sldId id="264" r:id="rId20"/>
    <p:sldId id="271" r:id="rId21"/>
    <p:sldId id="265" r:id="rId22"/>
    <p:sldId id="261" r:id="rId23"/>
    <p:sldId id="1212" r:id="rId24"/>
    <p:sldId id="1213" r:id="rId2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2" autoAdjust="0"/>
    <p:restoredTop sz="95161" autoAdjust="0"/>
  </p:normalViewPr>
  <p:slideViewPr>
    <p:cSldViewPr snapToGrid="0" showGuides="1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996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3/5/2020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fld id="{270E4214-646B-CA45-880F-9610F276D44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ClrTx/>
                <a:buFontTx/>
                <a:buNone/>
              </a:pPr>
              <a:t>18</a:t>
            </a:fld>
            <a:endParaRPr lang="en-US" alt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899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F9122-F32A-4121-9002-32DA18FC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94901-369A-47CE-8B1B-672977176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BBAC9-B671-4EFD-8362-43778420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603A-5ADB-45EB-BE6F-E7601DB542E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179C8-AE23-465A-B5A6-0434F6626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BD66F-306C-42E4-917C-D92877EE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0A7-1C08-4673-A457-E764229A1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69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17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4640"/>
            <a:ext cx="12192000" cy="62954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33165" y="586322"/>
            <a:ext cx="10848057" cy="971549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>
              <a:buNone/>
              <a:defRPr sz="2400" b="1">
                <a:solidFill>
                  <a:srgbClr val="3C3C3B"/>
                </a:solidFill>
              </a:defRPr>
            </a:lvl1pPr>
            <a:lvl2pPr marL="457164" indent="0">
              <a:buNone/>
              <a:defRPr sz="3600" b="1">
                <a:solidFill>
                  <a:srgbClr val="FFFFFF"/>
                </a:solidFill>
              </a:defRPr>
            </a:lvl2pPr>
            <a:lvl3pPr marL="914327" indent="0">
              <a:buNone/>
              <a:defRPr sz="3600" b="1">
                <a:solidFill>
                  <a:srgbClr val="FFFFFF"/>
                </a:solidFill>
              </a:defRPr>
            </a:lvl3pPr>
            <a:lvl4pPr marL="1371491" indent="0">
              <a:buNone/>
              <a:defRPr sz="3600" b="1">
                <a:solidFill>
                  <a:srgbClr val="FFFFFF"/>
                </a:solidFill>
              </a:defRPr>
            </a:lvl4pPr>
            <a:lvl5pPr marL="1828654" indent="0">
              <a:buNone/>
              <a:defRPr sz="36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33165" y="1581152"/>
            <a:ext cx="10848057" cy="4988983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228600" indent="-228600">
              <a:buFont typeface="Arial"/>
              <a:buChar char="•"/>
              <a:defRPr lang="en-US" sz="1800" b="1" smtClean="0"/>
            </a:lvl1pPr>
            <a:lvl2pPr marL="457200" indent="-228600">
              <a:buFont typeface="Arial"/>
              <a:buChar char="•"/>
              <a:defRPr sz="1800"/>
            </a:lvl2pPr>
            <a:lvl3pPr marL="693738" indent="-227013">
              <a:defRPr sz="1800"/>
            </a:lvl3pPr>
          </a:lstStyle>
          <a:p>
            <a:pPr lvl="0"/>
            <a:r>
              <a:rPr lang="en-US" dirty="0"/>
              <a:t>Click to add agenda items</a:t>
            </a:r>
          </a:p>
          <a:p>
            <a:pPr lvl="1"/>
            <a:r>
              <a:rPr lang="en-US" dirty="0"/>
              <a:t>Tab to indent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3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Option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17660" y="1685923"/>
            <a:ext cx="5578341" cy="35719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" y="214963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D96C6D-503C-254D-83A0-5EACD2F741FF}"/>
              </a:ext>
            </a:extLst>
          </p:cNvPr>
          <p:cNvCxnSpPr/>
          <p:nvPr/>
        </p:nvCxnSpPr>
        <p:spPr>
          <a:xfrm>
            <a:off x="1" y="625538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B2404100-9262-9F45-8572-F17A36DCC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663" y="502454"/>
            <a:ext cx="11159983" cy="65721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9B3C95A-1321-E746-906E-FC4087A3C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663" y="1159674"/>
            <a:ext cx="11159983" cy="52625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582DE08-CCE9-3C4D-B4CE-A6753207C7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168525"/>
            <a:ext cx="12192000" cy="4089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98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ark Option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17660" y="1685923"/>
            <a:ext cx="5578341" cy="35719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" y="214963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D96C6D-503C-254D-83A0-5EACD2F741FF}"/>
              </a:ext>
            </a:extLst>
          </p:cNvPr>
          <p:cNvCxnSpPr/>
          <p:nvPr/>
        </p:nvCxnSpPr>
        <p:spPr>
          <a:xfrm>
            <a:off x="1" y="625538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69B3C95A-1321-E746-906E-FC4087A3C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663" y="1159674"/>
            <a:ext cx="11159983" cy="52625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1756051-9A7D-8946-8725-64D461B430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168526"/>
            <a:ext cx="6091491" cy="4092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60609AC-B2DC-0B4D-9122-4C65CC8E5C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1489" y="2165354"/>
            <a:ext cx="6091491" cy="40925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69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Option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17660" y="1685923"/>
            <a:ext cx="5578341" cy="35719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" y="214732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7F0F2DB8-366F-DC4D-8B85-DAD6763A8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663" y="502454"/>
            <a:ext cx="11159983" cy="65721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1C9CFE9-A457-644F-82F0-07E7ED8E2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663" y="1159674"/>
            <a:ext cx="11159983" cy="52625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793B558-B78B-DF40-8A40-796FD0D6BC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3750" y="2168689"/>
            <a:ext cx="4058252" cy="40860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B37FFF52-D0A9-6E45-8097-8CABADBC9A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0993" y="2168525"/>
            <a:ext cx="4060995" cy="40830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ED7A7ADC-45FC-2F4D-9B8C-01E7FFF08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168530"/>
            <a:ext cx="4060995" cy="40862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78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660" y="1247779"/>
            <a:ext cx="11155093" cy="48799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6073" y="300164"/>
            <a:ext cx="11156680" cy="781198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11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517660" y="1431148"/>
            <a:ext cx="5396365" cy="46966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282740" y="1431148"/>
            <a:ext cx="5396365" cy="46966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C7E8ED3-88CE-D645-8CBC-FDF7FC8AE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73" y="300164"/>
            <a:ext cx="11156680" cy="781198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20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73" y="346344"/>
            <a:ext cx="11156680" cy="781198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77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42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4" y="1394463"/>
            <a:ext cx="5613401" cy="451421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3" y="1394463"/>
            <a:ext cx="5484284" cy="451421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F46CAB1-0777-42FE-B980-89E53BAF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F94047-A0CF-4F61-8865-95B4ED66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6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  <p:sldLayoutId id="2147483763" r:id="rId17"/>
    <p:sldLayoutId id="2147483774" r:id="rId18"/>
    <p:sldLayoutId id="2147483775" r:id="rId1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hidden">
          <a:xfrm>
            <a:off x="1" y="0"/>
            <a:ext cx="12192000" cy="6858000"/>
          </a:xfrm>
          <a:prstGeom prst="rect">
            <a:avLst/>
          </a:prstGeom>
          <a:solidFill>
            <a:srgbClr val="2B3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073" y="410996"/>
            <a:ext cx="11156680" cy="7811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660" y="1431010"/>
            <a:ext cx="11155093" cy="4696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6255389"/>
            <a:ext cx="12192000" cy="5943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/>
          <p:nvPr/>
        </p:nvCxnSpPr>
        <p:spPr>
          <a:xfrm>
            <a:off x="1" y="625538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A26CB77-8726-6C41-BC3B-93CDC477DC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01" y="6424123"/>
            <a:ext cx="1146695" cy="256903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516072" y="6356355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MSIPCMContentMarking" descr="{&quot;HashCode&quot;:1831732991,&quot;Placement&quot;:&quot;Footer&quot;}">
            <a:extLst>
              <a:ext uri="{FF2B5EF4-FFF2-40B4-BE49-F238E27FC236}">
                <a16:creationId xmlns:a16="http://schemas.microsoft.com/office/drawing/2014/main" id="{ACFAFB45-F569-4927-BF0D-9E4DC4B9E958}"/>
              </a:ext>
            </a:extLst>
          </p:cNvPr>
          <p:cNvSpPr txBox="1"/>
          <p:nvPr userDrawn="1"/>
        </p:nvSpPr>
        <p:spPr>
          <a:xfrm>
            <a:off x="5153537" y="6649884"/>
            <a:ext cx="188492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Schlumberger-Private</a:t>
            </a:r>
          </a:p>
        </p:txBody>
      </p:sp>
    </p:spTree>
    <p:extLst>
      <p:ext uri="{BB962C8B-B14F-4D97-AF65-F5344CB8AC3E}">
        <p14:creationId xmlns:p14="http://schemas.microsoft.com/office/powerpoint/2010/main" val="909124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3" r:id="rId8"/>
  </p:sldLayoutIdLst>
  <p:txStyles>
    <p:titleStyle>
      <a:lvl1pPr algn="l" defTabSz="6858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750"/>
        </a:spcBef>
        <a:buClr>
          <a:schemeClr val="accent1"/>
        </a:buClr>
        <a:buFont typeface="Symbol" panose="05050102010706020507" pitchFamily="18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39316" indent="-239316" algn="l" defTabSz="6858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71488" indent="-214313" algn="l" defTabSz="685800" rtl="0" eaLnBrk="1" latinLnBrk="0" hangingPunct="1">
        <a:spcBef>
          <a:spcPts val="450"/>
        </a:spcBef>
        <a:buClr>
          <a:schemeClr val="accent1"/>
        </a:buClr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14313" algn="l" defTabSz="685800" rtl="0" eaLnBrk="1" latinLnBrk="0" hangingPunct="1">
        <a:spcBef>
          <a:spcPts val="3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6060" indent="-170260" algn="l" defTabSz="6858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7">
          <p15:clr>
            <a:srgbClr val="F26B43"/>
          </p15:clr>
        </p15:guide>
        <p15:guide id="2" orient="horz" pos="4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cconchiesm@ornl.gov" TargetMode="External"/><Relationship Id="rId2" Type="http://schemas.openxmlformats.org/officeDocument/2006/relationships/hyperlink" Target="mailto:romanoce@ornl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8AA9D-55CC-4FE4-9592-68DF23782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189266"/>
            <a:ext cx="10018548" cy="1865126"/>
          </a:xfrm>
        </p:spPr>
        <p:txBody>
          <a:bodyPr/>
          <a:lstStyle/>
          <a:p>
            <a:r>
              <a:rPr lang="en-US" dirty="0"/>
              <a:t>Nuclear Data Interagency Working Group - Nonproliferation Scoping Studies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67033-4BBF-48A1-9257-DC12568E3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36" y="3424881"/>
            <a:ext cx="6665747" cy="2029988"/>
          </a:xfrm>
        </p:spPr>
        <p:txBody>
          <a:bodyPr/>
          <a:lstStyle/>
          <a:p>
            <a:r>
              <a:rPr lang="en-US" dirty="0"/>
              <a:t>Catherine Romano and Seth McConchie</a:t>
            </a:r>
          </a:p>
          <a:p>
            <a:endParaRPr lang="en-US" dirty="0"/>
          </a:p>
          <a:p>
            <a:r>
              <a:rPr lang="en-US" dirty="0"/>
              <a:t>WANDA2020</a:t>
            </a:r>
          </a:p>
          <a:p>
            <a:r>
              <a:rPr lang="en-US" dirty="0"/>
              <a:t>March 3-5, 2020,  Washington, DC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2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357" y="1981201"/>
            <a:ext cx="2133600" cy="2192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357" y="4247600"/>
            <a:ext cx="2133600" cy="21975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6200" y="3164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Uncertainty study of UF6 cylinders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6400" y="707380"/>
            <a:ext cx="852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Background: </a:t>
            </a:r>
            <a:r>
              <a:rPr lang="en-US" dirty="0">
                <a:latin typeface="Times New Roman" panose="02020603050405020304" pitchFamily="18" charset="0"/>
              </a:rPr>
              <a:t>Majority of UF6 stored in cylinder at enrichment facilities </a:t>
            </a:r>
          </a:p>
          <a:p>
            <a:endParaRPr lang="en-US" dirty="0"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Goal: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to determine the nuclear data contribution to the uncertainty budget for UF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6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cylinder measurements to quantify the impact of the nuclear data uncertainties.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62400" y="2052195"/>
            <a:ext cx="6553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Method: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MCNP modelling of detectors (2 briefcase size polyethylene pods (12 x10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3He detectors).  Enrichments, 235U-to-234U ratio; UF6 distribution (X-factor, percentage of UF6 bound to walls)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alpha,n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) source terms  built on the Jacobs &amp;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Liskien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data (83 and 85), and on SOURCE-4C, including with a revaluation of the stopping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Neutrons tally in 45 bins from of 0.1 MeV  width up to 4.5 MeV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0500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Team: 	(LANL)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A.Favalli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D.Broughton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M.Swinhoe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; (ORNL)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S.Croft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C.Romano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5927723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Analysis and simulations in progress</a:t>
            </a:r>
          </a:p>
        </p:txBody>
      </p:sp>
    </p:spTree>
    <p:extLst>
      <p:ext uri="{BB962C8B-B14F-4D97-AF65-F5344CB8AC3E}">
        <p14:creationId xmlns:p14="http://schemas.microsoft.com/office/powerpoint/2010/main" val="176627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A84E-BB5A-40F3-B38E-E9CA0B86D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specific (</a:t>
            </a:r>
            <a:r>
              <a:rPr lang="en-US" dirty="0" err="1"/>
              <a:t>alpha,n</a:t>
            </a:r>
            <a:r>
              <a:rPr lang="en-US" dirty="0"/>
              <a:t>) data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3DB09-5A51-41F4-81E2-104462A39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17" y="1128218"/>
            <a:ext cx="11430000" cy="4047778"/>
          </a:xfrm>
        </p:spPr>
        <p:txBody>
          <a:bodyPr/>
          <a:lstStyle/>
          <a:p>
            <a:r>
              <a:rPr lang="en-US" dirty="0"/>
              <a:t>From the radionuclide production perspective, a few reactions are poorly described at energies up to 30 MeV:</a:t>
            </a:r>
          </a:p>
          <a:p>
            <a:pPr lvl="1"/>
            <a:r>
              <a:rPr lang="en-US" dirty="0"/>
              <a:t>Ga-69/71(a,n)As-72/74</a:t>
            </a:r>
          </a:p>
          <a:p>
            <a:pPr lvl="1"/>
            <a:r>
              <a:rPr lang="en-US" dirty="0"/>
              <a:t>Ca-</a:t>
            </a:r>
            <a:r>
              <a:rPr lang="en-US" dirty="0" err="1"/>
              <a:t>nat</a:t>
            </a:r>
            <a:r>
              <a:rPr lang="en-US" dirty="0"/>
              <a:t>/Ca-40(</a:t>
            </a:r>
            <a:r>
              <a:rPr lang="en-US" dirty="0" err="1"/>
              <a:t>a,n</a:t>
            </a:r>
            <a:r>
              <a:rPr lang="en-US" dirty="0"/>
              <a:t>)Ti-43--&gt;(decay)--&gt;Sc-43</a:t>
            </a:r>
          </a:p>
          <a:p>
            <a:pPr lvl="1"/>
            <a:r>
              <a:rPr lang="en-US" dirty="0"/>
              <a:t>Ni-58(</a:t>
            </a:r>
            <a:r>
              <a:rPr lang="en-US" dirty="0" err="1"/>
              <a:t>a,n</a:t>
            </a:r>
            <a:r>
              <a:rPr lang="en-US" dirty="0"/>
              <a:t>)Zn-51--&gt;Zn-61(decay)--&gt;Ni-61</a:t>
            </a:r>
          </a:p>
          <a:p>
            <a:pPr lvl="1"/>
            <a:r>
              <a:rPr lang="en-US" dirty="0"/>
              <a:t>Nat In(a,2n)Sb-117--&gt;(decay)--&gt;Sn-117m</a:t>
            </a:r>
          </a:p>
          <a:p>
            <a:r>
              <a:rPr lang="en-US" dirty="0"/>
              <a:t>Li, Be, C, O, </a:t>
            </a:r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dirty="0"/>
              <a:t>, Al for 5-6 MeV alphas</a:t>
            </a:r>
          </a:p>
          <a:p>
            <a:r>
              <a:rPr lang="en-US" dirty="0"/>
              <a:t>Safeguards and Reactors:  UF</a:t>
            </a:r>
            <a:r>
              <a:rPr lang="en-US" baseline="-25000" dirty="0"/>
              <a:t>6, </a:t>
            </a:r>
            <a:r>
              <a:rPr lang="en-US" dirty="0"/>
              <a:t>UO</a:t>
            </a:r>
            <a:r>
              <a:rPr lang="en-US" baseline="-25000" dirty="0"/>
              <a:t>2</a:t>
            </a:r>
            <a:r>
              <a:rPr lang="en-US" dirty="0"/>
              <a:t>, PuO</a:t>
            </a:r>
            <a:r>
              <a:rPr lang="en-US" baseline="-25000" dirty="0"/>
              <a:t>2, </a:t>
            </a:r>
            <a:r>
              <a:rPr lang="en-US" dirty="0"/>
              <a:t>UN, UC, UCO, </a:t>
            </a:r>
            <a:r>
              <a:rPr lang="en-US" dirty="0" err="1"/>
              <a:t>U+molten</a:t>
            </a:r>
            <a:r>
              <a:rPr lang="en-US" dirty="0"/>
              <a:t> salts, Minor actinides +molten salts</a:t>
            </a:r>
          </a:p>
        </p:txBody>
      </p:sp>
    </p:spTree>
    <p:extLst>
      <p:ext uri="{BB962C8B-B14F-4D97-AF65-F5344CB8AC3E}">
        <p14:creationId xmlns:p14="http://schemas.microsoft.com/office/powerpoint/2010/main" val="390668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EC4031-2FFE-0346-9336-548B00713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5" y="1388962"/>
            <a:ext cx="9378455" cy="978729"/>
          </a:xfrm>
        </p:spPr>
        <p:txBody>
          <a:bodyPr/>
          <a:lstStyle/>
          <a:p>
            <a:r>
              <a:rPr lang="en-US" dirty="0"/>
              <a:t>Active Neutron Interrogation Scoping Study</a:t>
            </a:r>
          </a:p>
        </p:txBody>
      </p:sp>
    </p:spTree>
    <p:extLst>
      <p:ext uri="{BB962C8B-B14F-4D97-AF65-F5344CB8AC3E}">
        <p14:creationId xmlns:p14="http://schemas.microsoft.com/office/powerpoint/2010/main" val="1419432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452B-C0B7-FB48-B399-41AF75A6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Scoping Study Personnel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8D617-7A5D-5545-9202-14D365CB7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6322088" cy="4405420"/>
          </a:xfrm>
        </p:spPr>
        <p:txBody>
          <a:bodyPr/>
          <a:lstStyle/>
          <a:p>
            <a:r>
              <a:rPr lang="en-US" dirty="0"/>
              <a:t>Primary performers</a:t>
            </a:r>
          </a:p>
          <a:p>
            <a:pPr lvl="1"/>
            <a:r>
              <a:rPr lang="en-US" dirty="0"/>
              <a:t>ORNL</a:t>
            </a:r>
          </a:p>
          <a:p>
            <a:pPr lvl="2"/>
            <a:r>
              <a:rPr lang="en-US" dirty="0"/>
              <a:t>Seth McConchie</a:t>
            </a:r>
          </a:p>
          <a:p>
            <a:pPr lvl="2"/>
            <a:r>
              <a:rPr lang="en-US" dirty="0"/>
              <a:t>Matthew </a:t>
            </a:r>
            <a:r>
              <a:rPr lang="en-US" dirty="0" err="1"/>
              <a:t>Blackston</a:t>
            </a:r>
            <a:endParaRPr lang="en-US" dirty="0"/>
          </a:p>
          <a:p>
            <a:pPr lvl="1"/>
            <a:r>
              <a:rPr lang="en-US" dirty="0"/>
              <a:t>LLNL</a:t>
            </a:r>
          </a:p>
          <a:p>
            <a:pPr lvl="2"/>
            <a:r>
              <a:rPr lang="en-US" dirty="0"/>
              <a:t>Jerome Verbeke</a:t>
            </a:r>
          </a:p>
          <a:p>
            <a:pPr lvl="2"/>
            <a:r>
              <a:rPr lang="en-US" dirty="0"/>
              <a:t>Bonnie </a:t>
            </a:r>
            <a:r>
              <a:rPr lang="en-US" dirty="0" err="1"/>
              <a:t>Canion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BD981A-9DA6-7940-AE7E-E98C46D98DAA}"/>
              </a:ext>
            </a:extLst>
          </p:cNvPr>
          <p:cNvSpPr txBox="1">
            <a:spLocks/>
          </p:cNvSpPr>
          <p:nvPr/>
        </p:nvSpPr>
        <p:spPr bwMode="auto">
          <a:xfrm>
            <a:off x="5921057" y="1653734"/>
            <a:ext cx="4433769" cy="440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Supporting personnel</a:t>
            </a:r>
          </a:p>
          <a:p>
            <a:pPr lvl="1"/>
            <a:r>
              <a:rPr lang="en-US" dirty="0"/>
              <a:t>LBL</a:t>
            </a:r>
          </a:p>
          <a:p>
            <a:pPr lvl="2"/>
            <a:r>
              <a:rPr lang="en-US" dirty="0"/>
              <a:t>Lee Bernstein</a:t>
            </a:r>
          </a:p>
          <a:p>
            <a:pPr lvl="1"/>
            <a:r>
              <a:rPr lang="en-US" dirty="0"/>
              <a:t>ORNL</a:t>
            </a:r>
          </a:p>
          <a:p>
            <a:pPr lvl="2"/>
            <a:r>
              <a:rPr lang="en-US" dirty="0"/>
              <a:t>Catherine Romano</a:t>
            </a:r>
          </a:p>
          <a:p>
            <a:pPr lvl="2"/>
            <a:r>
              <a:rPr lang="en-US" dirty="0"/>
              <a:t>Jason Newby</a:t>
            </a:r>
          </a:p>
          <a:p>
            <a:pPr lvl="2"/>
            <a:r>
              <a:rPr lang="en-US" dirty="0"/>
              <a:t>Mitch </a:t>
            </a:r>
            <a:r>
              <a:rPr lang="en-US" dirty="0" err="1"/>
              <a:t>Allmond</a:t>
            </a:r>
            <a:endParaRPr lang="en-US" dirty="0"/>
          </a:p>
          <a:p>
            <a:pPr lvl="2"/>
            <a:r>
              <a:rPr lang="en-US" dirty="0"/>
              <a:t>Keith Bledsoe</a:t>
            </a:r>
          </a:p>
          <a:p>
            <a:pPr lvl="1"/>
            <a:r>
              <a:rPr lang="en-US" dirty="0"/>
              <a:t>LLNL</a:t>
            </a:r>
          </a:p>
          <a:p>
            <a:pPr lvl="2"/>
            <a:r>
              <a:rPr lang="en-US" dirty="0"/>
              <a:t>Les </a:t>
            </a:r>
            <a:r>
              <a:rPr lang="en-US" dirty="0" err="1"/>
              <a:t>Nakae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92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1A63-17BD-4CFC-B124-AB675C49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1D549-92EB-4629-B14E-7182794CD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if we can predict, measure and identify gamma emission energies of importance to active interrogation methods.</a:t>
            </a:r>
          </a:p>
          <a:p>
            <a:r>
              <a:rPr lang="en-US" dirty="0"/>
              <a:t>Determine a path forward to fix the gaps?</a:t>
            </a:r>
          </a:p>
          <a:p>
            <a:r>
              <a:rPr lang="en-US" dirty="0"/>
              <a:t>Impact to: Emergency response, safeguards, reactors, oil well logging</a:t>
            </a:r>
          </a:p>
        </p:txBody>
      </p:sp>
    </p:spTree>
    <p:extLst>
      <p:ext uri="{BB962C8B-B14F-4D97-AF65-F5344CB8AC3E}">
        <p14:creationId xmlns:p14="http://schemas.microsoft.com/office/powerpoint/2010/main" val="2920103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5F72-D031-DF43-AE7F-FDEE9092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5DB94-B309-D145-BA3F-7D0B1BEAE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1: Evaluate the current state of the nuclear data</a:t>
            </a:r>
          </a:p>
          <a:p>
            <a:r>
              <a:rPr lang="en-US" dirty="0"/>
              <a:t>Task 2: Evaluate the current state of the modeling capability</a:t>
            </a:r>
          </a:p>
          <a:p>
            <a:r>
              <a:rPr lang="en-US" dirty="0"/>
              <a:t>Task 3: Identify application-specific signatures</a:t>
            </a:r>
          </a:p>
          <a:p>
            <a:r>
              <a:rPr lang="en-US" dirty="0"/>
              <a:t>Task 4: Develop science plan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5543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AE947-79AA-8F4E-A64D-CC6AC2AE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Model and Experiment Discrepancies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48E68-548E-CC41-8E77-9E3969C4B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6884" y="1479692"/>
            <a:ext cx="5003195" cy="4912579"/>
          </a:xfrm>
        </p:spPr>
        <p:txBody>
          <a:bodyPr/>
          <a:lstStyle/>
          <a:p>
            <a:r>
              <a:rPr lang="en-US" sz="2000" dirty="0"/>
              <a:t>API D-T neutron generator and scintillators enable assay using time-of-flight features</a:t>
            </a:r>
          </a:p>
          <a:p>
            <a:r>
              <a:rPr lang="en-US" sz="2000" dirty="0"/>
              <a:t>Apparent modeling discrepancies with gammas (inelastic and induced fission) </a:t>
            </a:r>
          </a:p>
          <a:p>
            <a:r>
              <a:rPr lang="en-US" sz="2000" dirty="0"/>
              <a:t>Secondary gamma production (n,n’, </a:t>
            </a:r>
            <a:r>
              <a:rPr lang="en-US" sz="2000" dirty="0" err="1"/>
              <a:t>etc</a:t>
            </a:r>
            <a:r>
              <a:rPr lang="en-US" sz="2000" dirty="0"/>
              <a:t>) needs addressed to ensure understanding of gamma features</a:t>
            </a:r>
          </a:p>
        </p:txBody>
      </p:sp>
      <p:pic>
        <p:nvPicPr>
          <p:cNvPr id="8" name="Picture 7" descr="A picture containing indoor, sewing machine, floor, appliance&#10;&#10;Description automatically generated">
            <a:extLst>
              <a:ext uri="{FF2B5EF4-FFF2-40B4-BE49-F238E27FC236}">
                <a16:creationId xmlns:a16="http://schemas.microsoft.com/office/drawing/2014/main" id="{4C6CA27D-9174-6940-92AE-070912E6A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7" y="1479692"/>
            <a:ext cx="3089435" cy="20598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A2425F-C6D0-A24B-B37E-E77BDBA25D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55" y="3801793"/>
            <a:ext cx="2767997" cy="25954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92E3E2-7C5A-A149-80C1-DBD08BF704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55" y="1479693"/>
            <a:ext cx="2728378" cy="2059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E948FD-342C-124E-998D-A0B6FAF3D6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2"/>
          <a:stretch/>
        </p:blipFill>
        <p:spPr bwMode="auto">
          <a:xfrm>
            <a:off x="4062755" y="4059103"/>
            <a:ext cx="2728378" cy="2338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E3923A-D5DE-E448-A70D-66BD08E8EC69}"/>
              </a:ext>
            </a:extLst>
          </p:cNvPr>
          <p:cNvSpPr txBox="1"/>
          <p:nvPr/>
        </p:nvSpPr>
        <p:spPr>
          <a:xfrm>
            <a:off x="1646515" y="6397283"/>
            <a:ext cx="89159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MCNP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36A265-23FE-DF46-B6A1-8078AB498062}"/>
              </a:ext>
            </a:extLst>
          </p:cNvPr>
          <p:cNvSpPr txBox="1"/>
          <p:nvPr/>
        </p:nvSpPr>
        <p:spPr>
          <a:xfrm>
            <a:off x="5054581" y="6392271"/>
            <a:ext cx="91403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 err="1">
                <a:latin typeface="+mn-lt"/>
              </a:rPr>
              <a:t>Geant</a:t>
            </a:r>
            <a:endParaRPr lang="en-US" b="1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F3E46-6215-F749-A9E5-D272C049241F}"/>
              </a:ext>
            </a:extLst>
          </p:cNvPr>
          <p:cNvSpPr txBox="1"/>
          <p:nvPr/>
        </p:nvSpPr>
        <p:spPr>
          <a:xfrm>
            <a:off x="655055" y="1071739"/>
            <a:ext cx="124425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DU annuli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0CE0AD-BDF9-1E46-8852-8DE44823D46D}"/>
              </a:ext>
            </a:extLst>
          </p:cNvPr>
          <p:cNvCxnSpPr>
            <a:stCxn id="7" idx="2"/>
          </p:cNvCxnSpPr>
          <p:nvPr/>
        </p:nvCxnSpPr>
        <p:spPr>
          <a:xfrm>
            <a:off x="1277181" y="1413371"/>
            <a:ext cx="622125" cy="1078620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D63611A-3DFE-DD44-9B6B-77FF3849F0AE}"/>
              </a:ext>
            </a:extLst>
          </p:cNvPr>
          <p:cNvSpPr txBox="1"/>
          <p:nvPr/>
        </p:nvSpPr>
        <p:spPr>
          <a:xfrm>
            <a:off x="2339521" y="1071739"/>
            <a:ext cx="269176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Plastic scintillator array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040C12-EBDE-BD4E-9962-FAFAB3434E71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249219" y="1413371"/>
            <a:ext cx="436184" cy="502515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E81510-E1DE-0A43-91D8-5C53AD918365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2599647" y="1413371"/>
            <a:ext cx="1085756" cy="343602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82A6F5-F9FF-C149-B44C-77B3A3DDE35A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3685403" y="1413371"/>
            <a:ext cx="1098702" cy="897437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21EF1F4-B65A-7E42-BEBE-DD71B99B86E6}"/>
              </a:ext>
            </a:extLst>
          </p:cNvPr>
          <p:cNvSpPr txBox="1"/>
          <p:nvPr/>
        </p:nvSpPr>
        <p:spPr>
          <a:xfrm>
            <a:off x="2339521" y="3546655"/>
            <a:ext cx="307808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API D-T neutron generator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2B7551-FB62-484E-939B-5B8E99C6932F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1768763" y="2917371"/>
            <a:ext cx="2109802" cy="629284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C9C40EE-A5FB-0040-8FA2-55EC71F74181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3878565" y="2758458"/>
            <a:ext cx="2109801" cy="788197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F4C4C31-B878-344C-A8FF-9A1990652DA0}"/>
              </a:ext>
            </a:extLst>
          </p:cNvPr>
          <p:cNvSpPr txBox="1"/>
          <p:nvPr/>
        </p:nvSpPr>
        <p:spPr>
          <a:xfrm>
            <a:off x="5276471" y="1075255"/>
            <a:ext cx="173797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Various annuli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3235AC2-C740-2A40-A19D-354CED8127FC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5523650" y="1416887"/>
            <a:ext cx="621809" cy="921825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37">
            <a:extLst>
              <a:ext uri="{FF2B5EF4-FFF2-40B4-BE49-F238E27FC236}">
                <a16:creationId xmlns:a16="http://schemas.microsoft.com/office/drawing/2014/main" id="{B966BA28-A554-7D41-BAA0-B471660DFD56}"/>
              </a:ext>
            </a:extLst>
          </p:cNvPr>
          <p:cNvSpPr/>
          <p:nvPr/>
        </p:nvSpPr>
        <p:spPr>
          <a:xfrm>
            <a:off x="1749499" y="3555933"/>
            <a:ext cx="425339" cy="341632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Down Arrow 40">
            <a:extLst>
              <a:ext uri="{FF2B5EF4-FFF2-40B4-BE49-F238E27FC236}">
                <a16:creationId xmlns:a16="http://schemas.microsoft.com/office/drawing/2014/main" id="{CF6EDF73-864B-9F46-9706-8E095A392786}"/>
              </a:ext>
            </a:extLst>
          </p:cNvPr>
          <p:cNvSpPr/>
          <p:nvPr/>
        </p:nvSpPr>
        <p:spPr>
          <a:xfrm>
            <a:off x="5511597" y="3561375"/>
            <a:ext cx="425339" cy="341632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06A0CA-D305-974B-879F-BFE3218A410E}"/>
              </a:ext>
            </a:extLst>
          </p:cNvPr>
          <p:cNvSpPr txBox="1"/>
          <p:nvPr/>
        </p:nvSpPr>
        <p:spPr>
          <a:xfrm>
            <a:off x="2471734" y="5838417"/>
            <a:ext cx="52450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2013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086464-1C33-9F4B-96DA-BF803DFE910E}"/>
              </a:ext>
            </a:extLst>
          </p:cNvPr>
          <p:cNvSpPr txBox="1"/>
          <p:nvPr/>
        </p:nvSpPr>
        <p:spPr>
          <a:xfrm>
            <a:off x="5771322" y="5653479"/>
            <a:ext cx="52450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2017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A87A3D-5233-E146-9609-21FC821FB4BB}"/>
              </a:ext>
            </a:extLst>
          </p:cNvPr>
          <p:cNvSpPr txBox="1"/>
          <p:nvPr/>
        </p:nvSpPr>
        <p:spPr>
          <a:xfrm>
            <a:off x="5569062" y="4066229"/>
            <a:ext cx="1257075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14 MeV neutrons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04E19B-A809-E14C-8290-9983E67D2529}"/>
              </a:ext>
            </a:extLst>
          </p:cNvPr>
          <p:cNvSpPr txBox="1"/>
          <p:nvPr/>
        </p:nvSpPr>
        <p:spPr>
          <a:xfrm>
            <a:off x="4686036" y="5100241"/>
            <a:ext cx="740908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Inelastic 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gammas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A5695C8-1C5F-674F-B503-DE9E45C689F0}"/>
              </a:ext>
            </a:extLst>
          </p:cNvPr>
          <p:cNvCxnSpPr>
            <a:cxnSpLocks/>
          </p:cNvCxnSpPr>
          <p:nvPr/>
        </p:nvCxnSpPr>
        <p:spPr>
          <a:xfrm flipH="1">
            <a:off x="5510095" y="4290155"/>
            <a:ext cx="324459" cy="189424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E2BA1B1-9D56-1740-851E-B80F6EF6D463}"/>
              </a:ext>
            </a:extLst>
          </p:cNvPr>
          <p:cNvCxnSpPr>
            <a:cxnSpLocks/>
          </p:cNvCxnSpPr>
          <p:nvPr/>
        </p:nvCxnSpPr>
        <p:spPr>
          <a:xfrm>
            <a:off x="5054581" y="5497273"/>
            <a:ext cx="85908" cy="285472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091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B6511-1C1A-2B44-A2C3-D1393784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Known Issues with Modeling Capability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A1486-3759-F648-AAF3-CCA42D1C6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4189730"/>
            <a:ext cx="11430000" cy="2348230"/>
          </a:xfrm>
        </p:spPr>
        <p:txBody>
          <a:bodyPr/>
          <a:lstStyle/>
          <a:p>
            <a:r>
              <a:rPr lang="en-US" sz="2000" dirty="0"/>
              <a:t>For (</a:t>
            </a:r>
            <a:r>
              <a:rPr lang="en-US" sz="2000" dirty="0" err="1"/>
              <a:t>n,n</a:t>
            </a:r>
            <a:r>
              <a:rPr lang="en-US" sz="2000" dirty="0"/>
              <a:t>’), ENDF nuclear data separates inelastically scattered neutron from the photon</a:t>
            </a:r>
          </a:p>
          <a:p>
            <a:r>
              <a:rPr lang="en-US" sz="2000" dirty="0"/>
              <a:t>Need to scope the general issues of radiation transport physics modeling and their importance</a:t>
            </a:r>
          </a:p>
          <a:p>
            <a:pPr lvl="1"/>
            <a:r>
              <a:rPr lang="en-US" sz="1600" dirty="0"/>
              <a:t>Are codes set up to simplify the neutron/gamma emission for convenience? Incomplete data libraries? Inconveniently structured data libraries?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93FD8-829B-0248-A81C-38A05F071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126490"/>
            <a:ext cx="8579614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42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8" t="3389" r="3448" b="1696"/>
          <a:stretch/>
        </p:blipFill>
        <p:spPr bwMode="auto">
          <a:xfrm>
            <a:off x="1031204" y="1343852"/>
            <a:ext cx="6349359" cy="444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547673" y="1631691"/>
            <a:ext cx="4363278" cy="373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322600" indent="-309639">
              <a:lnSpc>
                <a:spcPct val="93000"/>
              </a:lnSpc>
              <a:buClr>
                <a:srgbClr val="000080"/>
              </a:buClr>
              <a:buSzPct val="45000"/>
              <a:buFont typeface="Wingdings" charset="2"/>
              <a:buChar char=""/>
              <a:tabLst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  <a:defRPr/>
            </a:pPr>
            <a:r>
              <a:rPr lang="en-US" altLang="en-US" sz="2177" dirty="0">
                <a:latin typeface="Times New Roman" charset="0"/>
                <a:ea typeface="Times New Roman" charset="0"/>
                <a:cs typeface="Times New Roman" charset="0"/>
              </a:rPr>
              <a:t> Simulation by Darren L. Bleuel (LLNL)</a:t>
            </a:r>
          </a:p>
          <a:p>
            <a:pPr marL="322600" indent="-309639">
              <a:lnSpc>
                <a:spcPct val="93000"/>
              </a:lnSpc>
              <a:buClr>
                <a:srgbClr val="000080"/>
              </a:buClr>
              <a:buSzPct val="45000"/>
              <a:buFont typeface="Wingdings" charset="2"/>
              <a:buChar char=""/>
              <a:tabLst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  <a:defRPr/>
            </a:pPr>
            <a:r>
              <a:rPr lang="en-US" altLang="en-US" sz="2177" dirty="0">
                <a:latin typeface="Times New Roman" charset="0"/>
                <a:ea typeface="Times New Roman" charset="0"/>
                <a:cs typeface="Times New Roman" charset="0"/>
              </a:rPr>
              <a:t> MCNP: </a:t>
            </a:r>
            <a:r>
              <a:rPr lang="en-US" altLang="en-US" sz="2177" baseline="33000" dirty="0">
                <a:latin typeface="Times New Roman" charset="0"/>
                <a:ea typeface="Times New Roman" charset="0"/>
                <a:cs typeface="Times New Roman" charset="0"/>
              </a:rPr>
              <a:t>nat</a:t>
            </a:r>
            <a:r>
              <a:rPr lang="en-US" altLang="en-US" sz="2177" dirty="0">
                <a:latin typeface="Times New Roman" charset="0"/>
                <a:ea typeface="Times New Roman" charset="0"/>
                <a:cs typeface="Times New Roman" charset="0"/>
              </a:rPr>
              <a:t>Pb sphere; r = 30 cm</a:t>
            </a:r>
          </a:p>
          <a:p>
            <a:pPr marL="322600" indent="-309639">
              <a:lnSpc>
                <a:spcPct val="93000"/>
              </a:lnSpc>
              <a:buClr>
                <a:srgbClr val="000080"/>
              </a:buClr>
              <a:buSzPct val="45000"/>
              <a:buFont typeface="Wingdings" charset="2"/>
              <a:buChar char=""/>
              <a:tabLst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  <a:defRPr/>
            </a:pPr>
            <a:r>
              <a:rPr lang="en-US" altLang="en-US" sz="2177" dirty="0">
                <a:latin typeface="Times New Roman" charset="0"/>
                <a:ea typeface="Times New Roman" charset="0"/>
                <a:cs typeface="Times New Roman" charset="0"/>
              </a:rPr>
              <a:t> Centrally-located source </a:t>
            </a:r>
          </a:p>
          <a:p>
            <a:pPr marL="322600" indent="-309639">
              <a:lnSpc>
                <a:spcPct val="93000"/>
              </a:lnSpc>
              <a:buClr>
                <a:srgbClr val="000080"/>
              </a:buClr>
              <a:buSzPct val="45000"/>
              <a:buFont typeface="Wingdings" charset="2"/>
              <a:buChar char=""/>
              <a:tabLst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  <a:defRPr/>
            </a:pPr>
            <a:r>
              <a:rPr lang="en-US" altLang="en-US" sz="2177" dirty="0">
                <a:latin typeface="Times New Roman" charset="0"/>
                <a:ea typeface="Times New Roman" charset="0"/>
                <a:cs typeface="Times New Roman" charset="0"/>
              </a:rPr>
              <a:t> ENDF 5: </a:t>
            </a:r>
            <a:r>
              <a:rPr lang="en-US" altLang="en-US" sz="2177" baseline="33000" dirty="0">
                <a:latin typeface="Times New Roman" charset="0"/>
                <a:ea typeface="Times New Roman" charset="0"/>
                <a:cs typeface="Times New Roman" charset="0"/>
              </a:rPr>
              <a:t>nat</a:t>
            </a:r>
            <a:r>
              <a:rPr lang="en-US" altLang="en-US" sz="2177" dirty="0">
                <a:latin typeface="Times New Roman" charset="0"/>
                <a:ea typeface="Times New Roman" charset="0"/>
                <a:cs typeface="Times New Roman" charset="0"/>
              </a:rPr>
              <a:t>Pb</a:t>
            </a:r>
          </a:p>
          <a:p>
            <a:pPr marL="322600" indent="-309639">
              <a:lnSpc>
                <a:spcPct val="93000"/>
              </a:lnSpc>
              <a:buClr>
                <a:srgbClr val="000080"/>
              </a:buClr>
              <a:buSzPct val="45000"/>
              <a:buFont typeface="Wingdings" charset="2"/>
              <a:buChar char=""/>
              <a:tabLst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  <a:defRPr/>
            </a:pPr>
            <a:r>
              <a:rPr lang="en-US" altLang="en-US" sz="2177" dirty="0">
                <a:latin typeface="Times New Roman" charset="0"/>
                <a:ea typeface="Times New Roman" charset="0"/>
                <a:cs typeface="Times New Roman" charset="0"/>
              </a:rPr>
              <a:t> ENDF 7:         </a:t>
            </a:r>
          </a:p>
          <a:p>
            <a:pPr marL="12961">
              <a:lnSpc>
                <a:spcPct val="93000"/>
              </a:lnSpc>
              <a:buClr>
                <a:srgbClr val="000080"/>
              </a:buClr>
              <a:buSzPct val="45000"/>
              <a:tabLst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  <a:defRPr/>
            </a:pPr>
            <a:r>
              <a:rPr lang="en-US" altLang="en-US" sz="2177" baseline="33000" dirty="0">
                <a:latin typeface="Times New Roman" charset="0"/>
                <a:ea typeface="Times New Roman" charset="0"/>
                <a:cs typeface="Times New Roman" charset="0"/>
              </a:rPr>
              <a:t>	204</a:t>
            </a:r>
            <a:r>
              <a:rPr lang="en-US" altLang="en-US" sz="2177" dirty="0">
                <a:latin typeface="Times New Roman" charset="0"/>
                <a:ea typeface="Times New Roman" charset="0"/>
                <a:cs typeface="Times New Roman" charset="0"/>
              </a:rPr>
              <a:t>Pb (1.4%); 	</a:t>
            </a:r>
            <a:r>
              <a:rPr lang="en-US" altLang="en-US" sz="2177" baseline="33000" dirty="0">
                <a:latin typeface="Times New Roman" charset="0"/>
                <a:ea typeface="Times New Roman" charset="0"/>
                <a:cs typeface="Times New Roman" charset="0"/>
              </a:rPr>
              <a:t>206</a:t>
            </a:r>
            <a:r>
              <a:rPr lang="en-US" altLang="en-US" sz="2177" dirty="0">
                <a:latin typeface="Times New Roman" charset="0"/>
                <a:ea typeface="Times New Roman" charset="0"/>
                <a:cs typeface="Times New Roman" charset="0"/>
              </a:rPr>
              <a:t>Pb(24.1%); 	</a:t>
            </a:r>
            <a:r>
              <a:rPr lang="en-US" altLang="en-US" sz="2177" baseline="33000" dirty="0">
                <a:latin typeface="Times New Roman" charset="0"/>
                <a:ea typeface="Times New Roman" charset="0"/>
                <a:cs typeface="Times New Roman" charset="0"/>
              </a:rPr>
              <a:t>207</a:t>
            </a:r>
            <a:r>
              <a:rPr lang="en-US" altLang="en-US" sz="2177" dirty="0">
                <a:latin typeface="Times New Roman" charset="0"/>
                <a:ea typeface="Times New Roman" charset="0"/>
                <a:cs typeface="Times New Roman" charset="0"/>
              </a:rPr>
              <a:t>Pb(22.1%); 	</a:t>
            </a:r>
            <a:r>
              <a:rPr lang="en-US" altLang="en-US" sz="2177" baseline="33000" dirty="0">
                <a:latin typeface="Times New Roman" charset="0"/>
                <a:ea typeface="Times New Roman" charset="0"/>
                <a:cs typeface="Times New Roman" charset="0"/>
              </a:rPr>
              <a:t>208</a:t>
            </a:r>
            <a:r>
              <a:rPr lang="en-US" altLang="en-US" sz="2177" dirty="0">
                <a:latin typeface="Times New Roman" charset="0"/>
                <a:ea typeface="Times New Roman" charset="0"/>
                <a:cs typeface="Times New Roman" charset="0"/>
              </a:rPr>
              <a:t>Pb(52.4%)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953055" y="274606"/>
            <a:ext cx="3876887" cy="4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46" tIns="40823" rIns="81646" bIns="40823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en-US" altLang="en-US" sz="3629" b="1" dirty="0">
                <a:latin typeface="Times New Roman" charset="0"/>
                <a:ea typeface="Times New Roman" charset="0"/>
                <a:cs typeface="Times New Roman" charset="0"/>
              </a:rPr>
              <a:t>ENDF libraries for Pb</a:t>
            </a:r>
          </a:p>
        </p:txBody>
      </p:sp>
    </p:spTree>
    <p:extLst>
      <p:ext uri="{BB962C8B-B14F-4D97-AF65-F5344CB8AC3E}">
        <p14:creationId xmlns:p14="http://schemas.microsoft.com/office/powerpoint/2010/main" val="3255038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725D84-AD1B-4984-B741-897866E8F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197" y="180022"/>
            <a:ext cx="4454843" cy="6493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677D9E-B9D4-407F-B8F5-E557AE53E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882" y="112542"/>
            <a:ext cx="4454843" cy="64845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8391A5-82B0-4F43-ABC2-507024ACDB5A}"/>
              </a:ext>
            </a:extLst>
          </p:cNvPr>
          <p:cNvSpPr/>
          <p:nvPr/>
        </p:nvSpPr>
        <p:spPr>
          <a:xfrm>
            <a:off x="441960" y="2279749"/>
            <a:ext cx="2907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Marie-Laure Mauborgne</a:t>
            </a:r>
            <a:r>
              <a:rPr lang="en-US" dirty="0"/>
              <a:t> R. J. Radtke</a:t>
            </a:r>
          </a:p>
          <a:p>
            <a:r>
              <a:rPr lang="en-US" dirty="0"/>
              <a:t>Fabien </a:t>
            </a:r>
            <a:r>
              <a:rPr lang="en-US" dirty="0" err="1"/>
              <a:t>Haranger</a:t>
            </a:r>
            <a:endParaRPr lang="en-US" dirty="0"/>
          </a:p>
          <a:p>
            <a:r>
              <a:rPr lang="en-US" dirty="0"/>
              <a:t>Schlumberger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DB858-2675-4921-80A5-E6B536E52019}"/>
              </a:ext>
            </a:extLst>
          </p:cNvPr>
          <p:cNvSpPr txBox="1"/>
          <p:nvPr/>
        </p:nvSpPr>
        <p:spPr>
          <a:xfrm>
            <a:off x="441960" y="1025330"/>
            <a:ext cx="301236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Impact to oil well logging</a:t>
            </a:r>
          </a:p>
        </p:txBody>
      </p:sp>
    </p:spTree>
    <p:extLst>
      <p:ext uri="{BB962C8B-B14F-4D97-AF65-F5344CB8AC3E}">
        <p14:creationId xmlns:p14="http://schemas.microsoft.com/office/powerpoint/2010/main" val="393451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55800-7B22-4BB8-894F-272D8937B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4F9EE-AB6A-4D1E-99E1-0F75947F1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292678"/>
            <a:ext cx="11419468" cy="4040923"/>
          </a:xfrm>
        </p:spPr>
        <p:txBody>
          <a:bodyPr/>
          <a:lstStyle/>
          <a:p>
            <a:r>
              <a:rPr lang="en-US" dirty="0"/>
              <a:t>Goal is to provide ACTIONABLE plans to resolve nuclear data issues that impact applications</a:t>
            </a:r>
          </a:p>
          <a:p>
            <a:pPr lvl="1"/>
            <a:r>
              <a:rPr lang="en-US" dirty="0"/>
              <a:t>Identify needs</a:t>
            </a:r>
          </a:p>
          <a:p>
            <a:pPr lvl="1"/>
            <a:r>
              <a:rPr lang="en-US" dirty="0"/>
              <a:t>Quantify impact to specific applications where possible</a:t>
            </a:r>
          </a:p>
          <a:p>
            <a:pPr lvl="1"/>
            <a:r>
              <a:rPr lang="en-US" dirty="0"/>
              <a:t>Quantify goal nuclear data uncertainties where possible</a:t>
            </a:r>
          </a:p>
          <a:p>
            <a:pPr lvl="1"/>
            <a:r>
              <a:rPr lang="en-US" dirty="0"/>
              <a:t>Deliver science plan at end of FY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032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54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989C-4301-4EFC-857C-CCFF4321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 us your input!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8BBBA-AFEC-40B0-8C82-260BC6E31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would like input on your needs for specific applications.</a:t>
            </a:r>
          </a:p>
          <a:p>
            <a:endParaRPr lang="en-US" dirty="0"/>
          </a:p>
          <a:p>
            <a:r>
              <a:rPr lang="en-US" dirty="0"/>
              <a:t>Contact:</a:t>
            </a:r>
          </a:p>
          <a:p>
            <a:pPr lvl="1"/>
            <a:r>
              <a:rPr lang="en-US" dirty="0"/>
              <a:t>Catherine Romano, </a:t>
            </a:r>
            <a:r>
              <a:rPr lang="en-US" dirty="0">
                <a:hlinkClick r:id="rId2"/>
              </a:rPr>
              <a:t>romanoce@ornl.gov</a:t>
            </a:r>
            <a:endParaRPr lang="en-US" dirty="0"/>
          </a:p>
          <a:p>
            <a:pPr lvl="1"/>
            <a:r>
              <a:rPr lang="en-US" dirty="0"/>
              <a:t>Seth McConchie, </a:t>
            </a:r>
            <a:r>
              <a:rPr lang="en-US" dirty="0">
                <a:hlinkClick r:id="rId3"/>
              </a:rPr>
              <a:t>mcconchiesm@ornl.gov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316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8AA9D-55CC-4FE4-9592-68DF23782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189266"/>
            <a:ext cx="10018548" cy="1421928"/>
          </a:xfrm>
        </p:spPr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alpha,n</a:t>
            </a:r>
            <a:r>
              <a:rPr lang="en-US" dirty="0"/>
              <a:t>) Scoping Study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41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6C4744-2444-4EB8-8621-4E83FB035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722219"/>
            <a:ext cx="11430000" cy="407949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AFE873E-E8F0-4C42-9C7E-96EFB6F1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430000" cy="535531"/>
          </a:xfrm>
        </p:spPr>
        <p:txBody>
          <a:bodyPr/>
          <a:lstStyle/>
          <a:p>
            <a:r>
              <a:rPr lang="en-US" dirty="0"/>
              <a:t>Project Team</a:t>
            </a:r>
          </a:p>
        </p:txBody>
      </p:sp>
    </p:spTree>
    <p:extLst>
      <p:ext uri="{BB962C8B-B14F-4D97-AF65-F5344CB8AC3E}">
        <p14:creationId xmlns:p14="http://schemas.microsoft.com/office/powerpoint/2010/main" val="300517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5D564-DBD7-476B-A6D8-5B042122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F632E-B04F-4E19-A13D-3D17BE6F2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state of the libraries and modeling capabilities.</a:t>
            </a:r>
          </a:p>
          <a:p>
            <a:r>
              <a:rPr lang="en-US" dirty="0"/>
              <a:t>Determine application needs:  passive neutron and gamma measurements, reactor calculations</a:t>
            </a:r>
          </a:p>
          <a:p>
            <a:r>
              <a:rPr lang="en-US" dirty="0"/>
              <a:t>Determine a path forward to resolve the nuclear data and modeling needs.</a:t>
            </a:r>
          </a:p>
        </p:txBody>
      </p:sp>
    </p:spTree>
    <p:extLst>
      <p:ext uri="{BB962C8B-B14F-4D97-AF65-F5344CB8AC3E}">
        <p14:creationId xmlns:p14="http://schemas.microsoft.com/office/powerpoint/2010/main" val="134036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97DE3-35A2-4873-8B1A-B693568B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98" y="127543"/>
            <a:ext cx="11430000" cy="539496"/>
          </a:xfrm>
        </p:spPr>
        <p:txBody>
          <a:bodyPr/>
          <a:lstStyle/>
          <a:p>
            <a:r>
              <a:rPr lang="en-US" dirty="0"/>
              <a:t>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5E92A-0597-4248-87ED-EE29F02FD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70" y="667039"/>
            <a:ext cx="11430000" cy="552392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Task 1:  Compilation of Historical Work</a:t>
            </a:r>
          </a:p>
          <a:p>
            <a:pPr marL="0" indent="0">
              <a:buNone/>
            </a:pPr>
            <a:r>
              <a:rPr lang="en-US" sz="2400" b="1" dirty="0"/>
              <a:t>Task 2:  Examination of the State of the (</a:t>
            </a:r>
            <a:r>
              <a:rPr lang="en-US" sz="2400" b="1" dirty="0" err="1"/>
              <a:t>alpha,n</a:t>
            </a:r>
            <a:r>
              <a:rPr lang="en-US" sz="2400" b="1" dirty="0"/>
              <a:t>) Data Libraries</a:t>
            </a:r>
          </a:p>
          <a:p>
            <a:pPr marL="0" indent="0">
              <a:buNone/>
            </a:pPr>
            <a:r>
              <a:rPr lang="en-US" sz="2400" b="1" dirty="0"/>
              <a:t>Task 3: Uncertainty/Sensitivity Studies</a:t>
            </a:r>
          </a:p>
          <a:p>
            <a:pPr>
              <a:spcBef>
                <a:spcPts val="0"/>
              </a:spcBef>
            </a:pPr>
            <a:r>
              <a:rPr lang="en-US" sz="2400" i="1" dirty="0"/>
              <a:t>Task 3.1:  LANL uncertainty study of UF</a:t>
            </a:r>
            <a:r>
              <a:rPr lang="en-US" sz="2400" i="1" baseline="-25000" dirty="0"/>
              <a:t>6</a:t>
            </a:r>
            <a:r>
              <a:rPr lang="en-US" sz="2400" i="1" dirty="0"/>
              <a:t> cylinders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i="1" dirty="0"/>
              <a:t>Task 3.2:   LLNL study of (alpha,n) source term impact to emergency response </a:t>
            </a:r>
          </a:p>
          <a:p>
            <a:pPr>
              <a:spcBef>
                <a:spcPts val="0"/>
              </a:spcBef>
            </a:pPr>
            <a:r>
              <a:rPr lang="en-US" sz="2400" i="1" dirty="0"/>
              <a:t>Task 3.3:  Modeling study of spent fuel source terms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D9549A-D0B9-4E53-B34C-76F782E5E6B1}"/>
              </a:ext>
            </a:extLst>
          </p:cNvPr>
          <p:cNvSpPr/>
          <p:nvPr/>
        </p:nvSpPr>
        <p:spPr>
          <a:xfrm>
            <a:off x="461298" y="3732735"/>
            <a:ext cx="10374342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latin typeface="+mn-lt"/>
              </a:rPr>
              <a:t>Task 4:  Review of Experimental Methods to Reduce Uncertainties</a:t>
            </a:r>
          </a:p>
          <a:p>
            <a:pPr>
              <a:lnSpc>
                <a:spcPct val="80000"/>
              </a:lnSpc>
            </a:pPr>
            <a:endParaRPr lang="en-US" sz="2400" b="1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+mn-lt"/>
              </a:rPr>
              <a:t>Task 5:  SOURCES4C and Other Code Modernization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Create a maintainable code that draws from ENDF libraries</a:t>
            </a:r>
          </a:p>
          <a:p>
            <a:pPr>
              <a:lnSpc>
                <a:spcPct val="80000"/>
              </a:lnSpc>
            </a:pPr>
            <a:endParaRPr lang="en-US" sz="2400" b="1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+mn-lt"/>
              </a:rPr>
              <a:t>Task 6:  Science Plan</a:t>
            </a:r>
            <a:endParaRPr lang="en-US" sz="2400" dirty="0">
              <a:latin typeface="+mn-lt"/>
            </a:endParaRPr>
          </a:p>
          <a:p>
            <a:pPr>
              <a:lnSpc>
                <a:spcPct val="80000"/>
              </a:lnSpc>
            </a:pPr>
            <a:endParaRPr lang="en-US" sz="2400" b="1" dirty="0">
              <a:latin typeface="+mn-lt"/>
            </a:endParaRPr>
          </a:p>
          <a:p>
            <a:pPr>
              <a:lnSpc>
                <a:spcPct val="80000"/>
              </a:lnSpc>
            </a:pP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6829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B59C-5F3F-4E5F-8533-F8E003DB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Data Needs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1C6760-9AB4-4FF0-817B-67EB762E5EA8}"/>
              </a:ext>
            </a:extLst>
          </p:cNvPr>
          <p:cNvSpPr txBox="1"/>
          <p:nvPr/>
        </p:nvSpPr>
        <p:spPr>
          <a:xfrm>
            <a:off x="546538" y="1114097"/>
            <a:ext cx="11430001" cy="525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latin typeface="+mn-lt"/>
              </a:rPr>
              <a:t>There are known issues with several aspects of (</a:t>
            </a:r>
            <a:r>
              <a:rPr lang="en-US" sz="2400" dirty="0" err="1">
                <a:latin typeface="+mn-lt"/>
              </a:rPr>
              <a:t>alpha,n</a:t>
            </a:r>
            <a:r>
              <a:rPr lang="en-US" sz="2400" dirty="0">
                <a:latin typeface="+mn-lt"/>
              </a:rPr>
              <a:t>) data.</a:t>
            </a:r>
          </a:p>
          <a:p>
            <a:pPr algn="l">
              <a:lnSpc>
                <a:spcPct val="90000"/>
              </a:lnSpc>
            </a:pPr>
            <a:endParaRPr lang="en-US" sz="24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Total cross sections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Neutron energy spectrum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Neutron angular distribution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impacts differential nuclear data measurements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Gamma emission energies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Stopping powers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The effects of molecular bonds, temperature, particle size not known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Evaluation methods require updating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SOURCES4C is unsupported and outdated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ENDF library is mostly theoretical or based on JENDL</a:t>
            </a:r>
          </a:p>
          <a:p>
            <a:pPr algn="l">
              <a:lnSpc>
                <a:spcPct val="90000"/>
              </a:lnSpc>
            </a:pP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84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B59C-5F3F-4E5F-8533-F8E003DB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Data Needs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D7A08-F63C-413B-9C5F-8A82C133E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42" y="1478491"/>
            <a:ext cx="10395249" cy="36996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BC228E-6673-42E8-AA9C-B62C637CBBA1}"/>
              </a:ext>
            </a:extLst>
          </p:cNvPr>
          <p:cNvSpPr/>
          <p:nvPr/>
        </p:nvSpPr>
        <p:spPr>
          <a:xfrm>
            <a:off x="710917" y="5020477"/>
            <a:ext cx="10867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Calculations of neutron spectrum using MC21 with the JENDL O(</a:t>
            </a:r>
            <a:r>
              <a:rPr lang="en-US" dirty="0" err="1"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alpha,n</a:t>
            </a:r>
            <a:r>
              <a:rPr lang="en-US" dirty="0"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) library and the Naval Nuclear Laboratory (</a:t>
            </a:r>
            <a:r>
              <a:rPr lang="en-US" dirty="0" err="1"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alpha,n</a:t>
            </a:r>
            <a:r>
              <a:rPr lang="en-US" dirty="0"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) library compared to experimental data (left) and theoretical calculations of the neutron spectrum from O(</a:t>
            </a:r>
            <a:r>
              <a:rPr lang="en-US" dirty="0" err="1"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alpha,n</a:t>
            </a:r>
            <a:r>
              <a:rPr lang="en-US" dirty="0"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) reaction compared to the JENDLE library, SOURCES4C, and experimental data (right) [Pigni, 2016].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D1FE1C-1A08-495A-95C2-CCFD89066B7D}"/>
              </a:ext>
            </a:extLst>
          </p:cNvPr>
          <p:cNvSpPr txBox="1"/>
          <p:nvPr/>
        </p:nvSpPr>
        <p:spPr>
          <a:xfrm>
            <a:off x="2866721" y="933787"/>
            <a:ext cx="548900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latin typeface="+mn-lt"/>
              </a:rPr>
              <a:t>Neutron Spectrum is not well known</a:t>
            </a:r>
          </a:p>
        </p:txBody>
      </p:sp>
    </p:spTree>
    <p:extLst>
      <p:ext uri="{BB962C8B-B14F-4D97-AF65-F5344CB8AC3E}">
        <p14:creationId xmlns:p14="http://schemas.microsoft.com/office/powerpoint/2010/main" val="196452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35EE-30D9-4BE1-A11C-E593F9F08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498A6-0824-430D-9A08-131BD8F54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490" y="20563"/>
            <a:ext cx="8622857" cy="5155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66F100-B5D5-43C0-B24E-414FE22D8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325" y="5630474"/>
            <a:ext cx="4196373" cy="11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3601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_180808" id="{EF133236-4FD1-4E83-B0AC-464DEE56453C}" vid="{ECDBAF0C-67FD-47C6-9CC9-5310617ED098}"/>
    </a:ext>
  </a:extLst>
</a:theme>
</file>

<file path=ppt/theme/theme2.xml><?xml version="1.0" encoding="utf-8"?>
<a:theme xmlns:a="http://schemas.openxmlformats.org/drawingml/2006/main" name="Dark Option">
  <a:themeElements>
    <a:clrScheme name="SLB 2018">
      <a:dk1>
        <a:srgbClr val="000000"/>
      </a:dk1>
      <a:lt1>
        <a:srgbClr val="FFFFFF"/>
      </a:lt1>
      <a:dk2>
        <a:srgbClr val="003366"/>
      </a:dk2>
      <a:lt2>
        <a:srgbClr val="E7E6E6"/>
      </a:lt2>
      <a:accent1>
        <a:srgbClr val="0096EB"/>
      </a:accent1>
      <a:accent2>
        <a:srgbClr val="ED7D31"/>
      </a:accent2>
      <a:accent3>
        <a:srgbClr val="A5A5A5"/>
      </a:accent3>
      <a:accent4>
        <a:srgbClr val="0082D6"/>
      </a:accent4>
      <a:accent5>
        <a:srgbClr val="005FB1"/>
      </a:accent5>
      <a:accent6>
        <a:srgbClr val="00509F"/>
      </a:accent6>
      <a:hlink>
        <a:srgbClr val="0000FF"/>
      </a:hlink>
      <a:folHlink>
        <a:srgbClr val="63636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 SLB PowerPoint Template_Ext Dark Bckgrd_091018" id="{19E4B83A-0B35-451F-B03A-A01B60CF76A7}" vid="{FE30A2A4-66ED-48A0-AB56-A822B06D703C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A20C22-D077-412B-81BA-8B2541026FA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38e4deb0-de08-4adb-aafc-d8ff0254417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ORNL-template-16x9-180808</Template>
  <TotalTime>0</TotalTime>
  <Words>923</Words>
  <Application>Microsoft Office PowerPoint</Application>
  <PresentationFormat>Widescreen</PresentationFormat>
  <Paragraphs>134</Paragraphs>
  <Slides>20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Calibri</vt:lpstr>
      <vt:lpstr>Century Gothic</vt:lpstr>
      <vt:lpstr>Franklin Gothic Book</vt:lpstr>
      <vt:lpstr>Symbol</vt:lpstr>
      <vt:lpstr>Times New Roman</vt:lpstr>
      <vt:lpstr>Wingdings</vt:lpstr>
      <vt:lpstr>ORNL</vt:lpstr>
      <vt:lpstr>Dark Option</vt:lpstr>
      <vt:lpstr>Nuclear Data Interagency Working Group - Nonproliferation Scoping Studies  </vt:lpstr>
      <vt:lpstr>Project Overview</vt:lpstr>
      <vt:lpstr>(alpha,n) Scoping Study  </vt:lpstr>
      <vt:lpstr>Project Team</vt:lpstr>
      <vt:lpstr>Project Goals</vt:lpstr>
      <vt:lpstr>TASKS</vt:lpstr>
      <vt:lpstr>Nuclear Data Needs</vt:lpstr>
      <vt:lpstr>Nuclear Data Needs</vt:lpstr>
      <vt:lpstr>PowerPoint Presentation</vt:lpstr>
      <vt:lpstr>PowerPoint Presentation</vt:lpstr>
      <vt:lpstr>Some specific (alpha,n) data needs</vt:lpstr>
      <vt:lpstr>Active Neutron Interrogation Scoping Study</vt:lpstr>
      <vt:lpstr>Scoping Study Personnel</vt:lpstr>
      <vt:lpstr>Project Goals</vt:lpstr>
      <vt:lpstr>Task Structure</vt:lpstr>
      <vt:lpstr>Examples of Model and Experiment Discrepancies</vt:lpstr>
      <vt:lpstr>Example of Known Issues with Modeling Capability</vt:lpstr>
      <vt:lpstr>PowerPoint Presentation</vt:lpstr>
      <vt:lpstr>PowerPoint Presentation</vt:lpstr>
      <vt:lpstr>Give us your input!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2019-11-15T22:29:42Z</dcterms:created>
  <dcterms:modified xsi:type="dcterms:W3CDTF">2020-03-05T13:21:49Z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