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9"/>
  </p:notesMasterIdLst>
  <p:handoutMasterIdLst>
    <p:handoutMasterId r:id="rId10"/>
  </p:handoutMasterIdLst>
  <p:sldIdLst>
    <p:sldId id="544" r:id="rId2"/>
    <p:sldId id="546" r:id="rId3"/>
    <p:sldId id="547" r:id="rId4"/>
    <p:sldId id="548" r:id="rId5"/>
    <p:sldId id="550" r:id="rId6"/>
    <p:sldId id="539" r:id="rId7"/>
    <p:sldId id="537" r:id="rId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376092"/>
    <a:srgbClr val="0C00FF"/>
    <a:srgbClr val="0F4F97"/>
    <a:srgbClr val="F6CE86"/>
    <a:srgbClr val="AEF8E5"/>
    <a:srgbClr val="0A8464"/>
    <a:srgbClr val="0DB78A"/>
    <a:srgbClr val="D68F10"/>
    <a:srgbClr val="F1B13D"/>
    <a:srgbClr val="10D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8" autoAdjust="0"/>
    <p:restoredTop sz="95732" autoAdjust="0"/>
  </p:normalViewPr>
  <p:slideViewPr>
    <p:cSldViewPr snapToGrid="0">
      <p:cViewPr>
        <p:scale>
          <a:sx n="130" d="100"/>
          <a:sy n="130" d="100"/>
        </p:scale>
        <p:origin x="-978" y="-480"/>
      </p:cViewPr>
      <p:guideLst>
        <p:guide orient="horz" pos="905"/>
        <p:guide orient="horz" pos="40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96582" tIns="48292" rIns="96582" bIns="48292"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4143588" y="3"/>
            <a:ext cx="3169920" cy="480060"/>
          </a:xfrm>
          <a:prstGeom prst="rect">
            <a:avLst/>
          </a:prstGeom>
        </p:spPr>
        <p:txBody>
          <a:bodyPr vert="horz" lIns="96582" tIns="48292" rIns="96582" bIns="48292" rtlCol="0"/>
          <a:lstStyle>
            <a:lvl1pPr algn="r">
              <a:defRPr sz="1100"/>
            </a:lvl1pPr>
          </a:lstStyle>
          <a:p>
            <a:fld id="{7A1D2F2F-8618-2143-A89B-2D6D3F007EBC}" type="datetimeFigureOut">
              <a:rPr lang="en-US" smtClean="0">
                <a:latin typeface="Arial"/>
              </a:rPr>
              <a:pPr/>
              <a:t>2/28/2020</a:t>
            </a:fld>
            <a:endParaRPr lang="en-US" dirty="0">
              <a:latin typeface="Arial"/>
            </a:endParaRPr>
          </a:p>
        </p:txBody>
      </p:sp>
      <p:sp>
        <p:nvSpPr>
          <p:cNvPr id="4" name="Footer Placeholder 3"/>
          <p:cNvSpPr>
            <a:spLocks noGrp="1"/>
          </p:cNvSpPr>
          <p:nvPr>
            <p:ph type="ftr" sz="quarter" idx="2"/>
          </p:nvPr>
        </p:nvSpPr>
        <p:spPr>
          <a:xfrm>
            <a:off x="0" y="9119476"/>
            <a:ext cx="3169920" cy="480060"/>
          </a:xfrm>
          <a:prstGeom prst="rect">
            <a:avLst/>
          </a:prstGeom>
        </p:spPr>
        <p:txBody>
          <a:bodyPr vert="horz" lIns="96582" tIns="48292" rIns="96582" bIns="48292"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4143588" y="9119476"/>
            <a:ext cx="3169920" cy="480060"/>
          </a:xfrm>
          <a:prstGeom prst="rect">
            <a:avLst/>
          </a:prstGeom>
        </p:spPr>
        <p:txBody>
          <a:bodyPr vert="horz" lIns="96582" tIns="48292" rIns="96582" bIns="48292"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96582" tIns="48292" rIns="96582" bIns="48292" rtlCol="0"/>
          <a:lstStyle>
            <a:lvl1pPr algn="l">
              <a:defRPr sz="1100">
                <a:latin typeface="Arial"/>
              </a:defRPr>
            </a:lvl1pPr>
          </a:lstStyle>
          <a:p>
            <a:endParaRPr lang="en-US" dirty="0"/>
          </a:p>
        </p:txBody>
      </p:sp>
      <p:sp>
        <p:nvSpPr>
          <p:cNvPr id="3" name="Date Placeholder 2"/>
          <p:cNvSpPr>
            <a:spLocks noGrp="1"/>
          </p:cNvSpPr>
          <p:nvPr>
            <p:ph type="dt" idx="1"/>
          </p:nvPr>
        </p:nvSpPr>
        <p:spPr>
          <a:xfrm>
            <a:off x="4143588" y="3"/>
            <a:ext cx="3169920" cy="480060"/>
          </a:xfrm>
          <a:prstGeom prst="rect">
            <a:avLst/>
          </a:prstGeom>
        </p:spPr>
        <p:txBody>
          <a:bodyPr vert="horz" lIns="96582" tIns="48292" rIns="96582" bIns="48292" rtlCol="0"/>
          <a:lstStyle>
            <a:lvl1pPr algn="r">
              <a:defRPr sz="1100">
                <a:latin typeface="Arial"/>
              </a:defRPr>
            </a:lvl1pPr>
          </a:lstStyle>
          <a:p>
            <a:fld id="{D8B0A143-2353-BE4A-A6C4-57C9AE3FBC68}" type="datetimeFigureOut">
              <a:rPr lang="en-US" smtClean="0"/>
              <a:pPr/>
              <a:t>2/28/2020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582" tIns="48292" rIns="96582" bIns="48292" rtlCol="0" anchor="ctr"/>
          <a:lstStyle/>
          <a:p>
            <a:endParaRPr lang="en-US" dirty="0"/>
          </a:p>
        </p:txBody>
      </p:sp>
      <p:sp>
        <p:nvSpPr>
          <p:cNvPr id="5" name="Notes Placeholder 4"/>
          <p:cNvSpPr>
            <a:spLocks noGrp="1"/>
          </p:cNvSpPr>
          <p:nvPr>
            <p:ph type="body" sz="quarter" idx="3"/>
          </p:nvPr>
        </p:nvSpPr>
        <p:spPr>
          <a:xfrm>
            <a:off x="731520" y="4560573"/>
            <a:ext cx="5852160" cy="4320540"/>
          </a:xfrm>
          <a:prstGeom prst="rect">
            <a:avLst/>
          </a:prstGeom>
        </p:spPr>
        <p:txBody>
          <a:bodyPr vert="horz" lIns="96582" tIns="48292" rIns="96582" bIns="482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6"/>
            <a:ext cx="3169920" cy="480060"/>
          </a:xfrm>
          <a:prstGeom prst="rect">
            <a:avLst/>
          </a:prstGeom>
        </p:spPr>
        <p:txBody>
          <a:bodyPr vert="horz" lIns="96582" tIns="48292" rIns="96582" bIns="48292"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4143588" y="9119476"/>
            <a:ext cx="3169920" cy="480060"/>
          </a:xfrm>
          <a:prstGeom prst="rect">
            <a:avLst/>
          </a:prstGeom>
        </p:spPr>
        <p:txBody>
          <a:bodyPr vert="horz" lIns="96582" tIns="48292" rIns="96582" bIns="48292"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extLst>
      <p:ext uri="{BB962C8B-B14F-4D97-AF65-F5344CB8AC3E}">
        <p14:creationId xmlns:p14="http://schemas.microsoft.com/office/powerpoint/2010/main" val="3131717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9144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378" y="3193257"/>
            <a:ext cx="9144378"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378" y="6316956"/>
            <a:ext cx="9144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457200" y="565126"/>
            <a:ext cx="82296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457201" y="2024863"/>
            <a:ext cx="5629274"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Box 13"/>
          <p:cNvSpPr txBox="1"/>
          <p:nvPr userDrawn="1"/>
        </p:nvSpPr>
        <p:spPr>
          <a:xfrm>
            <a:off x="68386" y="6416000"/>
            <a:ext cx="4503614" cy="435504"/>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800" kern="1200" dirty="0">
                <a:solidFill>
                  <a:schemeClr val="bg1"/>
                </a:solidFill>
                <a:effectLst/>
                <a:latin typeface="Arial"/>
                <a:ea typeface="+mn-ea"/>
                <a:cs typeface="Arial"/>
              </a:rPr>
              <a:t>LLNL-PRES-805976</a:t>
            </a:r>
          </a:p>
          <a:p>
            <a:pPr marL="0" algn="l" defTabSz="457200" rtl="0" eaLnBrk="1" latinLnBrk="0" hangingPunct="1">
              <a:lnSpc>
                <a:spcPct val="90000"/>
              </a:lnSpc>
              <a:spcAft>
                <a:spcPts val="6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pic>
        <p:nvPicPr>
          <p:cNvPr id="18" name="Picture 17" descr="LLNL_Logo_WHT-LRG.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57062" y="6446832"/>
            <a:ext cx="1865376" cy="314705"/>
          </a:xfrm>
          <a:prstGeom prst="rect">
            <a:avLst/>
          </a:prstGeom>
        </p:spPr>
      </p:pic>
      <p:sp>
        <p:nvSpPr>
          <p:cNvPr id="20" name="Rectangle 19"/>
          <p:cNvSpPr/>
          <p:nvPr userDrawn="1"/>
        </p:nvSpPr>
        <p:spPr>
          <a:xfrm>
            <a:off x="0" y="0"/>
            <a:ext cx="9144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3" name="Text Placeholder 2"/>
          <p:cNvSpPr>
            <a:spLocks noGrp="1"/>
          </p:cNvSpPr>
          <p:nvPr>
            <p:ph type="body" sz="quarter" idx="14" hasCustomPrompt="1"/>
          </p:nvPr>
        </p:nvSpPr>
        <p:spPr>
          <a:xfrm>
            <a:off x="4572001" y="3096715"/>
            <a:ext cx="4572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721852" y="5437487"/>
            <a:ext cx="3602736" cy="607808"/>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457200" y="219509"/>
            <a:ext cx="82296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726214"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4718649"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
        <p:nvSpPr>
          <p:cNvPr id="6" name="Title 5"/>
          <p:cNvSpPr>
            <a:spLocks noGrp="1"/>
          </p:cNvSpPr>
          <p:nvPr>
            <p:ph type="title"/>
          </p:nvPr>
        </p:nvSpPr>
        <p:spPr>
          <a:xfrm>
            <a:off x="1" y="2"/>
            <a:ext cx="9143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pic>
        <p:nvPicPr>
          <p:cNvPr id="8" name="Picture 7">
            <a:extLst>
              <a:ext uri="{FF2B5EF4-FFF2-40B4-BE49-F238E27FC236}">
                <a16:creationId xmlns:a16="http://schemas.microsoft.com/office/drawing/2014/main" id="{9C590909-6878-E44E-9AA0-07880FBE8AE0}"/>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128016" y="6492240"/>
            <a:ext cx="2743200" cy="283464"/>
          </a:xfrm>
          <a:prstGeom prst="rect">
            <a:avLst/>
          </a:prstGeom>
        </p:spPr>
      </p:pic>
      <p:sp>
        <p:nvSpPr>
          <p:cNvPr id="3" name="Text Placeholder 2"/>
          <p:cNvSpPr>
            <a:spLocks noGrp="1"/>
          </p:cNvSpPr>
          <p:nvPr>
            <p:ph type="body" idx="1"/>
          </p:nvPr>
        </p:nvSpPr>
        <p:spPr>
          <a:xfrm>
            <a:off x="457200" y="1441524"/>
            <a:ext cx="8229600" cy="4906889"/>
          </a:xfrm>
          <a:prstGeom prst="rect">
            <a:avLst/>
          </a:prstGeom>
        </p:spPr>
        <p:txBody>
          <a:bodyPr vert="horz" lIns="0" tIns="0" rIns="0" bIns="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9" name="Slide Number Placeholder 7"/>
          <p:cNvSpPr txBox="1">
            <a:spLocks/>
          </p:cNvSpPr>
          <p:nvPr/>
        </p:nvSpPr>
        <p:spPr>
          <a:xfrm>
            <a:off x="8826124" y="6403254"/>
            <a:ext cx="317877"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484954" y="6698648"/>
            <a:ext cx="873871" cy="92333"/>
          </a:xfrm>
          <a:prstGeom prst="rect">
            <a:avLst/>
          </a:prstGeom>
          <a:noFill/>
        </p:spPr>
        <p:txBody>
          <a:bodyPr wrap="square" lIns="0" tIns="0" rIns="0" bIns="0" rtlCol="0" anchor="b" anchorCtr="0">
            <a:spAutoFit/>
          </a:bodyPr>
          <a:lstStyle/>
          <a:p>
            <a:pPr algn="l"/>
            <a:r>
              <a:rPr lang="en-US" sz="600" dirty="0">
                <a:latin typeface="Arial"/>
                <a:cs typeface="Arial"/>
              </a:rPr>
              <a:t>LLNL-PRES-805976</a:t>
            </a:r>
          </a:p>
        </p:txBody>
      </p:sp>
      <p:sp>
        <p:nvSpPr>
          <p:cNvPr id="2" name="Title Placeholder 1"/>
          <p:cNvSpPr>
            <a:spLocks noGrp="1"/>
          </p:cNvSpPr>
          <p:nvPr>
            <p:ph type="title"/>
          </p:nvPr>
        </p:nvSpPr>
        <p:spPr>
          <a:xfrm>
            <a:off x="457200" y="220136"/>
            <a:ext cx="82296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6058" y="1267155"/>
            <a:ext cx="915005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7909560" y="6446520"/>
            <a:ext cx="978408" cy="374904"/>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Calibri" panose="020F0502020204030204" pitchFamily="34" charset="0"/>
                <a:cs typeface="Calibri" panose="020F0502020204030204" pitchFamily="34" charset="0"/>
              </a:rPr>
              <a:t>Impact of Unrealistic or Missing Cross Section Covariances</a:t>
            </a:r>
          </a:p>
        </p:txBody>
      </p:sp>
      <p:sp>
        <p:nvSpPr>
          <p:cNvPr id="5" name="Text Placeholder 4"/>
          <p:cNvSpPr>
            <a:spLocks noGrp="1"/>
          </p:cNvSpPr>
          <p:nvPr>
            <p:ph type="body" sz="quarter" idx="14"/>
          </p:nvPr>
        </p:nvSpPr>
        <p:spPr/>
        <p:txBody>
          <a:bodyPr/>
          <a:lstStyle/>
          <a:p>
            <a:pPr lvl="0"/>
            <a:r>
              <a:rPr lang="en-US" sz="1800" dirty="0"/>
              <a:t>Teresa Bailey</a:t>
            </a:r>
          </a:p>
          <a:p>
            <a:pPr lvl="0"/>
            <a:r>
              <a:rPr lang="en-US" dirty="0"/>
              <a:t>Lawrence Livermore National Laboratory</a:t>
            </a:r>
          </a:p>
        </p:txBody>
      </p:sp>
      <p:sp>
        <p:nvSpPr>
          <p:cNvPr id="9" name="Text Placeholder 10"/>
          <p:cNvSpPr txBox="1">
            <a:spLocks/>
          </p:cNvSpPr>
          <p:nvPr/>
        </p:nvSpPr>
        <p:spPr>
          <a:xfrm>
            <a:off x="492103" y="3640568"/>
            <a:ext cx="3278508" cy="397500"/>
          </a:xfrm>
          <a:prstGeom prst="rect">
            <a:avLst/>
          </a:prstGeom>
        </p:spPr>
        <p:txBody>
          <a:bodyPr vert="horz" lIns="0" tIns="91440" rIns="0" rtlCol="0" anchor="ctr" anchorCtr="0">
            <a:noAutofit/>
          </a:bodyPr>
          <a:lstStyle/>
          <a:p>
            <a:pPr lvl="0">
              <a:lnSpc>
                <a:spcPct val="80000"/>
              </a:lnSpc>
            </a:pPr>
            <a:r>
              <a:rPr lang="en-US" dirty="0">
                <a:cs typeface="Lucida Handwriting"/>
              </a:rPr>
              <a:t>March 4, 2020</a:t>
            </a:r>
          </a:p>
        </p:txBody>
      </p:sp>
      <p:sp>
        <p:nvSpPr>
          <p:cNvPr id="10" name="Text Placeholder 10">
            <a:extLst>
              <a:ext uri="{FF2B5EF4-FFF2-40B4-BE49-F238E27FC236}">
                <a16:creationId xmlns:a16="http://schemas.microsoft.com/office/drawing/2014/main" id="{EEAB29A8-509F-7A41-BAD6-EA8500570B53}"/>
              </a:ext>
            </a:extLst>
          </p:cNvPr>
          <p:cNvSpPr>
            <a:spLocks noGrp="1"/>
          </p:cNvSpPr>
          <p:nvPr>
            <p:ph type="body" sz="quarter" idx="13"/>
          </p:nvPr>
        </p:nvSpPr>
        <p:spPr>
          <a:xfrm>
            <a:off x="457200" y="2024863"/>
            <a:ext cx="7946019" cy="810934"/>
          </a:xfrm>
        </p:spPr>
        <p:txBody>
          <a:bodyPr/>
          <a:lstStyle/>
          <a:p>
            <a:pPr marL="58738" indent="-1588">
              <a:spcBef>
                <a:spcPts val="600"/>
              </a:spcBef>
            </a:pPr>
            <a:r>
              <a:rPr lang="en-US" dirty="0">
                <a:latin typeface="Calibri" panose="020F0502020204030204" pitchFamily="34" charset="0"/>
                <a:cs typeface="Calibri" panose="020F0502020204030204" pitchFamily="34" charset="0"/>
              </a:rPr>
              <a:t>Workshop for Applied Nuclear Data Activities 2020</a:t>
            </a:r>
          </a:p>
          <a:p>
            <a:pPr marL="58738" indent="-1588">
              <a:spcBef>
                <a:spcPts val="600"/>
              </a:spcBef>
            </a:pPr>
            <a:r>
              <a:rPr lang="en-US" dirty="0">
                <a:latin typeface="Calibri" panose="020F0502020204030204" pitchFamily="34" charset="0"/>
                <a:cs typeface="Calibri" panose="020F0502020204030204" pitchFamily="34" charset="0"/>
              </a:rPr>
              <a:t>Elliott School of International Affairs at The George Washington University</a:t>
            </a:r>
          </a:p>
        </p:txBody>
      </p:sp>
    </p:spTree>
    <p:extLst>
      <p:ext uri="{BB962C8B-B14F-4D97-AF65-F5344CB8AC3E}">
        <p14:creationId xmlns:p14="http://schemas.microsoft.com/office/powerpoint/2010/main" val="120702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2056FB-0E0A-644B-AD5E-434F542184EB}"/>
              </a:ext>
            </a:extLst>
          </p:cNvPr>
          <p:cNvPicPr>
            <a:picLocks noChangeAspect="1"/>
          </p:cNvPicPr>
          <p:nvPr/>
        </p:nvPicPr>
        <p:blipFill>
          <a:blip r:embed="rId2"/>
          <a:stretch>
            <a:fillRect/>
          </a:stretch>
        </p:blipFill>
        <p:spPr>
          <a:xfrm>
            <a:off x="0" y="1760702"/>
            <a:ext cx="9144000" cy="4632960"/>
          </a:xfrm>
          <a:prstGeom prst="rect">
            <a:avLst/>
          </a:prstGeom>
        </p:spPr>
      </p:pic>
      <p:sp>
        <p:nvSpPr>
          <p:cNvPr id="5" name="Title 4"/>
          <p:cNvSpPr>
            <a:spLocks noGrp="1"/>
          </p:cNvSpPr>
          <p:nvPr>
            <p:ph type="title"/>
          </p:nvPr>
        </p:nvSpPr>
        <p:spPr>
          <a:xfrm>
            <a:off x="318368" y="218187"/>
            <a:ext cx="8229600" cy="1005840"/>
          </a:xfrm>
        </p:spPr>
        <p:txBody>
          <a:bodyPr/>
          <a:lstStyle/>
          <a:p>
            <a:r>
              <a:rPr lang="en-US" sz="2800" dirty="0"/>
              <a:t>Distribution of data with select covariances</a:t>
            </a:r>
          </a:p>
        </p:txBody>
      </p:sp>
      <p:sp>
        <p:nvSpPr>
          <p:cNvPr id="8" name="Oval 7">
            <a:extLst>
              <a:ext uri="{FF2B5EF4-FFF2-40B4-BE49-F238E27FC236}">
                <a16:creationId xmlns:a16="http://schemas.microsoft.com/office/drawing/2014/main" id="{C6AF1584-412C-D746-A2E4-B328D0E72B65}"/>
              </a:ext>
            </a:extLst>
          </p:cNvPr>
          <p:cNvSpPr/>
          <p:nvPr/>
        </p:nvSpPr>
        <p:spPr bwMode="auto">
          <a:xfrm>
            <a:off x="682906" y="3078866"/>
            <a:ext cx="173621" cy="173621"/>
          </a:xfrm>
          <a:prstGeom prst="ellipse">
            <a:avLst/>
          </a:prstGeom>
          <a:noFill/>
          <a:ln w="19050">
            <a:solidFill>
              <a:srgbClr val="0C00FF"/>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9" name="TextBox 8">
            <a:extLst>
              <a:ext uri="{FF2B5EF4-FFF2-40B4-BE49-F238E27FC236}">
                <a16:creationId xmlns:a16="http://schemas.microsoft.com/office/drawing/2014/main" id="{D0F83139-5191-B646-92EA-679BA71F8A47}"/>
              </a:ext>
            </a:extLst>
          </p:cNvPr>
          <p:cNvSpPr txBox="1"/>
          <p:nvPr/>
        </p:nvSpPr>
        <p:spPr>
          <a:xfrm>
            <a:off x="844952" y="3002583"/>
            <a:ext cx="1687129" cy="323165"/>
          </a:xfrm>
          <a:prstGeom prst="rect">
            <a:avLst/>
          </a:prstGeom>
          <a:noFill/>
        </p:spPr>
        <p:txBody>
          <a:bodyPr wrap="none" rtlCol="0">
            <a:spAutoFit/>
          </a:bodyPr>
          <a:lstStyle/>
          <a:p>
            <a:r>
              <a:rPr lang="en-US" sz="1500" dirty="0"/>
              <a:t>Naturally abundant</a:t>
            </a:r>
          </a:p>
        </p:txBody>
      </p:sp>
      <p:sp>
        <p:nvSpPr>
          <p:cNvPr id="10" name="TextBox 9">
            <a:extLst>
              <a:ext uri="{FF2B5EF4-FFF2-40B4-BE49-F238E27FC236}">
                <a16:creationId xmlns:a16="http://schemas.microsoft.com/office/drawing/2014/main" id="{A18F19FA-081A-B04B-A51A-F26DF00BFEC2}"/>
              </a:ext>
            </a:extLst>
          </p:cNvPr>
          <p:cNvSpPr txBox="1"/>
          <p:nvPr/>
        </p:nvSpPr>
        <p:spPr>
          <a:xfrm>
            <a:off x="1585732" y="1391370"/>
            <a:ext cx="6457602" cy="369332"/>
          </a:xfrm>
          <a:prstGeom prst="rect">
            <a:avLst/>
          </a:prstGeom>
          <a:noFill/>
        </p:spPr>
        <p:txBody>
          <a:bodyPr wrap="none" rtlCol="0">
            <a:spAutoFit/>
          </a:bodyPr>
          <a:lstStyle/>
          <a:p>
            <a:r>
              <a:rPr lang="en-US" b="1" dirty="0"/>
              <a:t>Evaluations that include (</a:t>
            </a:r>
            <a:r>
              <a:rPr lang="en-US" b="1" dirty="0" err="1"/>
              <a:t>n,el</a:t>
            </a:r>
            <a:r>
              <a:rPr lang="en-US" b="1" dirty="0"/>
              <a:t>), (</a:t>
            </a:r>
            <a:r>
              <a:rPr lang="en-US" b="1" dirty="0" err="1"/>
              <a:t>n,n</a:t>
            </a:r>
            <a:r>
              <a:rPr lang="en-US" b="1" dirty="0"/>
              <a:t>’), (n,2n), and (</a:t>
            </a:r>
            <a:r>
              <a:rPr lang="en-US" b="1" dirty="0" err="1"/>
              <a:t>n,γ</a:t>
            </a:r>
            <a:r>
              <a:rPr lang="en-US" b="1" dirty="0"/>
              <a:t>) covariances:</a:t>
            </a:r>
          </a:p>
        </p:txBody>
      </p:sp>
    </p:spTree>
    <p:extLst>
      <p:ext uri="{BB962C8B-B14F-4D97-AF65-F5344CB8AC3E}">
        <p14:creationId xmlns:p14="http://schemas.microsoft.com/office/powerpoint/2010/main" val="60804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4197" y="304117"/>
            <a:ext cx="8229600" cy="1005840"/>
          </a:xfrm>
        </p:spPr>
        <p:txBody>
          <a:bodyPr/>
          <a:lstStyle/>
          <a:p>
            <a:r>
              <a:rPr lang="en-US" sz="2800" dirty="0"/>
              <a:t>Missing and questionable covariances</a:t>
            </a:r>
          </a:p>
        </p:txBody>
      </p:sp>
      <p:sp>
        <p:nvSpPr>
          <p:cNvPr id="10" name="TextBox 9">
            <a:extLst>
              <a:ext uri="{FF2B5EF4-FFF2-40B4-BE49-F238E27FC236}">
                <a16:creationId xmlns:a16="http://schemas.microsoft.com/office/drawing/2014/main" id="{A18F19FA-081A-B04B-A51A-F26DF00BFEC2}"/>
              </a:ext>
            </a:extLst>
          </p:cNvPr>
          <p:cNvSpPr txBox="1"/>
          <p:nvPr/>
        </p:nvSpPr>
        <p:spPr>
          <a:xfrm>
            <a:off x="47990" y="1338652"/>
            <a:ext cx="9214510" cy="400110"/>
          </a:xfrm>
          <a:prstGeom prst="rect">
            <a:avLst/>
          </a:prstGeom>
          <a:noFill/>
        </p:spPr>
        <p:txBody>
          <a:bodyPr wrap="none" rtlCol="0">
            <a:spAutoFit/>
          </a:bodyPr>
          <a:lstStyle/>
          <a:p>
            <a:r>
              <a:rPr lang="en-US" sz="2000" b="1" dirty="0"/>
              <a:t>Missing (</a:t>
            </a:r>
            <a:r>
              <a:rPr lang="en-US" sz="2000" b="1" dirty="0" err="1"/>
              <a:t>n,n</a:t>
            </a:r>
            <a:r>
              <a:rPr lang="en-US" sz="2000" b="1" dirty="0"/>
              <a:t>’), (n,2n), or (</a:t>
            </a:r>
            <a:r>
              <a:rPr lang="en-US" sz="2000" b="1" dirty="0" err="1"/>
              <a:t>n,z</a:t>
            </a:r>
            <a:r>
              <a:rPr lang="en-US" sz="2000" b="1" dirty="0"/>
              <a:t>) covariances: </a:t>
            </a:r>
            <a:r>
              <a:rPr lang="en-US" sz="2000" dirty="0"/>
              <a:t>Gamma production, transport, destruction</a:t>
            </a:r>
          </a:p>
        </p:txBody>
      </p:sp>
      <p:grpSp>
        <p:nvGrpSpPr>
          <p:cNvPr id="7" name="Group 6">
            <a:extLst>
              <a:ext uri="{FF2B5EF4-FFF2-40B4-BE49-F238E27FC236}">
                <a16:creationId xmlns:a16="http://schemas.microsoft.com/office/drawing/2014/main" id="{DDFA5ADA-013D-4A4D-9495-37071FCC72BC}"/>
              </a:ext>
            </a:extLst>
          </p:cNvPr>
          <p:cNvGrpSpPr/>
          <p:nvPr/>
        </p:nvGrpSpPr>
        <p:grpSpPr>
          <a:xfrm>
            <a:off x="570618" y="1783696"/>
            <a:ext cx="3781001" cy="1976117"/>
            <a:chOff x="4498997" y="1787681"/>
            <a:chExt cx="3742888" cy="2117988"/>
          </a:xfrm>
        </p:grpSpPr>
        <p:pic>
          <p:nvPicPr>
            <p:cNvPr id="6" name="Picture 5">
              <a:extLst>
                <a:ext uri="{FF2B5EF4-FFF2-40B4-BE49-F238E27FC236}">
                  <a16:creationId xmlns:a16="http://schemas.microsoft.com/office/drawing/2014/main" id="{4B0A2495-FFB5-F140-B485-EBD7ABE58DBD}"/>
                </a:ext>
              </a:extLst>
            </p:cNvPr>
            <p:cNvPicPr>
              <a:picLocks noChangeAspect="1"/>
            </p:cNvPicPr>
            <p:nvPr/>
          </p:nvPicPr>
          <p:blipFill rotWithShape="1">
            <a:blip r:embed="rId2"/>
            <a:srcRect r="18816"/>
            <a:stretch/>
          </p:blipFill>
          <p:spPr>
            <a:xfrm>
              <a:off x="4498997" y="1787681"/>
              <a:ext cx="3021122" cy="2117988"/>
            </a:xfrm>
            <a:prstGeom prst="rect">
              <a:avLst/>
            </a:prstGeom>
          </p:spPr>
        </p:pic>
        <p:pic>
          <p:nvPicPr>
            <p:cNvPr id="17" name="Picture 16">
              <a:extLst>
                <a:ext uri="{FF2B5EF4-FFF2-40B4-BE49-F238E27FC236}">
                  <a16:creationId xmlns:a16="http://schemas.microsoft.com/office/drawing/2014/main" id="{1CC65753-44B9-B643-98C8-86C09081209F}"/>
                </a:ext>
              </a:extLst>
            </p:cNvPr>
            <p:cNvPicPr>
              <a:picLocks noChangeAspect="1"/>
            </p:cNvPicPr>
            <p:nvPr/>
          </p:nvPicPr>
          <p:blipFill rotWithShape="1">
            <a:blip r:embed="rId2"/>
            <a:srcRect l="80605" t="14624" b="42504"/>
            <a:stretch/>
          </p:blipFill>
          <p:spPr>
            <a:xfrm>
              <a:off x="7520117" y="2139779"/>
              <a:ext cx="721767" cy="908024"/>
            </a:xfrm>
            <a:prstGeom prst="rect">
              <a:avLst/>
            </a:prstGeom>
          </p:spPr>
        </p:pic>
        <p:pic>
          <p:nvPicPr>
            <p:cNvPr id="18" name="Picture 17">
              <a:extLst>
                <a:ext uri="{FF2B5EF4-FFF2-40B4-BE49-F238E27FC236}">
                  <a16:creationId xmlns:a16="http://schemas.microsoft.com/office/drawing/2014/main" id="{6843D769-F139-EB41-9879-0DD50972E9C9}"/>
                </a:ext>
              </a:extLst>
            </p:cNvPr>
            <p:cNvPicPr>
              <a:picLocks noChangeAspect="1"/>
            </p:cNvPicPr>
            <p:nvPr/>
          </p:nvPicPr>
          <p:blipFill rotWithShape="1">
            <a:blip r:embed="rId2"/>
            <a:srcRect l="80605" t="66535" b="16027"/>
            <a:stretch/>
          </p:blipFill>
          <p:spPr>
            <a:xfrm>
              <a:off x="7520118" y="3052154"/>
              <a:ext cx="721767" cy="369333"/>
            </a:xfrm>
            <a:prstGeom prst="rect">
              <a:avLst/>
            </a:prstGeom>
          </p:spPr>
        </p:pic>
        <p:sp>
          <p:nvSpPr>
            <p:cNvPr id="21" name="TextBox 20">
              <a:extLst>
                <a:ext uri="{FF2B5EF4-FFF2-40B4-BE49-F238E27FC236}">
                  <a16:creationId xmlns:a16="http://schemas.microsoft.com/office/drawing/2014/main" id="{CF671D1A-858D-D74F-AE44-6DD115E02ECC}"/>
                </a:ext>
              </a:extLst>
            </p:cNvPr>
            <p:cNvSpPr txBox="1"/>
            <p:nvPr/>
          </p:nvSpPr>
          <p:spPr>
            <a:xfrm>
              <a:off x="6086489" y="1956919"/>
              <a:ext cx="1332352" cy="523220"/>
            </a:xfrm>
            <a:prstGeom prst="rect">
              <a:avLst/>
            </a:prstGeom>
            <a:noFill/>
          </p:spPr>
          <p:txBody>
            <a:bodyPr wrap="none" rtlCol="0">
              <a:spAutoFit/>
            </a:bodyPr>
            <a:lstStyle/>
            <a:p>
              <a:pPr algn="r"/>
              <a:r>
                <a:rPr lang="en-US" sz="1400" dirty="0"/>
                <a:t>ENDF/B-VIII.0</a:t>
              </a:r>
            </a:p>
            <a:p>
              <a:pPr algn="r"/>
              <a:r>
                <a:rPr lang="en-US" sz="1400" dirty="0"/>
                <a:t>100% abundant</a:t>
              </a:r>
            </a:p>
          </p:txBody>
        </p:sp>
      </p:grpSp>
      <p:sp>
        <p:nvSpPr>
          <p:cNvPr id="24" name="TextBox 23">
            <a:extLst>
              <a:ext uri="{FF2B5EF4-FFF2-40B4-BE49-F238E27FC236}">
                <a16:creationId xmlns:a16="http://schemas.microsoft.com/office/drawing/2014/main" id="{328BA76A-0AA7-D941-9C8D-8D189BCEAFC7}"/>
              </a:ext>
            </a:extLst>
          </p:cNvPr>
          <p:cNvSpPr txBox="1"/>
          <p:nvPr/>
        </p:nvSpPr>
        <p:spPr>
          <a:xfrm>
            <a:off x="1075867" y="3948923"/>
            <a:ext cx="7158755" cy="400110"/>
          </a:xfrm>
          <a:prstGeom prst="rect">
            <a:avLst/>
          </a:prstGeom>
          <a:noFill/>
        </p:spPr>
        <p:txBody>
          <a:bodyPr wrap="none" rtlCol="0">
            <a:spAutoFit/>
          </a:bodyPr>
          <a:lstStyle/>
          <a:p>
            <a:r>
              <a:rPr lang="en-US" sz="2000" b="1" dirty="0"/>
              <a:t>Questionable covariances: </a:t>
            </a:r>
            <a:r>
              <a:rPr lang="en-US" sz="2000" dirty="0"/>
              <a:t>Overestimates uncertainty contribution</a:t>
            </a:r>
            <a:endParaRPr lang="en-US" sz="2000" b="1" dirty="0"/>
          </a:p>
        </p:txBody>
      </p:sp>
      <p:pic>
        <p:nvPicPr>
          <p:cNvPr id="25" name="Picture 24">
            <a:extLst>
              <a:ext uri="{FF2B5EF4-FFF2-40B4-BE49-F238E27FC236}">
                <a16:creationId xmlns:a16="http://schemas.microsoft.com/office/drawing/2014/main" id="{7EAC5DE0-40D6-B841-8175-4FF626224B8B}"/>
              </a:ext>
            </a:extLst>
          </p:cNvPr>
          <p:cNvPicPr>
            <a:picLocks noChangeAspect="1"/>
          </p:cNvPicPr>
          <p:nvPr/>
        </p:nvPicPr>
        <p:blipFill>
          <a:blip r:embed="rId3"/>
          <a:stretch>
            <a:fillRect/>
          </a:stretch>
        </p:blipFill>
        <p:spPr>
          <a:xfrm>
            <a:off x="47990" y="4436775"/>
            <a:ext cx="3039919" cy="1730167"/>
          </a:xfrm>
          <a:prstGeom prst="rect">
            <a:avLst/>
          </a:prstGeom>
        </p:spPr>
      </p:pic>
      <p:sp>
        <p:nvSpPr>
          <p:cNvPr id="26" name="TextBox 25">
            <a:extLst>
              <a:ext uri="{FF2B5EF4-FFF2-40B4-BE49-F238E27FC236}">
                <a16:creationId xmlns:a16="http://schemas.microsoft.com/office/drawing/2014/main" id="{9C8CAAFE-44D1-E34B-BE37-DD94D90E05DF}"/>
              </a:ext>
            </a:extLst>
          </p:cNvPr>
          <p:cNvSpPr txBox="1"/>
          <p:nvPr/>
        </p:nvSpPr>
        <p:spPr>
          <a:xfrm>
            <a:off x="1380126" y="4616409"/>
            <a:ext cx="1080993" cy="284456"/>
          </a:xfrm>
          <a:prstGeom prst="rect">
            <a:avLst/>
          </a:prstGeom>
          <a:noFill/>
        </p:spPr>
        <p:txBody>
          <a:bodyPr wrap="none" rtlCol="0">
            <a:spAutoFit/>
          </a:bodyPr>
          <a:lstStyle/>
          <a:p>
            <a:pPr algn="r"/>
            <a:r>
              <a:rPr lang="en-US" sz="1400" dirty="0"/>
              <a:t>ENDF/B-VIII.0</a:t>
            </a:r>
          </a:p>
        </p:txBody>
      </p:sp>
      <p:pic>
        <p:nvPicPr>
          <p:cNvPr id="27" name="Picture 26">
            <a:extLst>
              <a:ext uri="{FF2B5EF4-FFF2-40B4-BE49-F238E27FC236}">
                <a16:creationId xmlns:a16="http://schemas.microsoft.com/office/drawing/2014/main" id="{45A68BE7-EFF8-8B45-87A0-F28D045F387C}"/>
              </a:ext>
            </a:extLst>
          </p:cNvPr>
          <p:cNvPicPr>
            <a:picLocks noChangeAspect="1"/>
          </p:cNvPicPr>
          <p:nvPr/>
        </p:nvPicPr>
        <p:blipFill>
          <a:blip r:embed="rId4"/>
          <a:stretch>
            <a:fillRect/>
          </a:stretch>
        </p:blipFill>
        <p:spPr>
          <a:xfrm>
            <a:off x="3064161" y="4495548"/>
            <a:ext cx="3039920" cy="1730168"/>
          </a:xfrm>
          <a:prstGeom prst="rect">
            <a:avLst/>
          </a:prstGeom>
        </p:spPr>
      </p:pic>
      <p:sp>
        <p:nvSpPr>
          <p:cNvPr id="28" name="TextBox 27">
            <a:extLst>
              <a:ext uri="{FF2B5EF4-FFF2-40B4-BE49-F238E27FC236}">
                <a16:creationId xmlns:a16="http://schemas.microsoft.com/office/drawing/2014/main" id="{0B4E0DBE-6252-BF48-BC51-A7C79ACC0D57}"/>
              </a:ext>
            </a:extLst>
          </p:cNvPr>
          <p:cNvSpPr txBox="1"/>
          <p:nvPr/>
        </p:nvSpPr>
        <p:spPr>
          <a:xfrm>
            <a:off x="4381495" y="4583481"/>
            <a:ext cx="1080993" cy="284456"/>
          </a:xfrm>
          <a:prstGeom prst="rect">
            <a:avLst/>
          </a:prstGeom>
          <a:noFill/>
        </p:spPr>
        <p:txBody>
          <a:bodyPr wrap="none" rtlCol="0">
            <a:spAutoFit/>
          </a:bodyPr>
          <a:lstStyle/>
          <a:p>
            <a:pPr algn="r"/>
            <a:r>
              <a:rPr lang="en-US" sz="1400" dirty="0"/>
              <a:t>ENDF/B-VIII.0</a:t>
            </a:r>
          </a:p>
        </p:txBody>
      </p:sp>
      <p:pic>
        <p:nvPicPr>
          <p:cNvPr id="29" name="Picture 28">
            <a:extLst>
              <a:ext uri="{FF2B5EF4-FFF2-40B4-BE49-F238E27FC236}">
                <a16:creationId xmlns:a16="http://schemas.microsoft.com/office/drawing/2014/main" id="{116CB48C-59CC-9F47-A7D5-BF49C6FD0D42}"/>
              </a:ext>
            </a:extLst>
          </p:cNvPr>
          <p:cNvPicPr>
            <a:picLocks noChangeAspect="1"/>
          </p:cNvPicPr>
          <p:nvPr/>
        </p:nvPicPr>
        <p:blipFill>
          <a:blip r:embed="rId5"/>
          <a:stretch>
            <a:fillRect/>
          </a:stretch>
        </p:blipFill>
        <p:spPr>
          <a:xfrm>
            <a:off x="6107504" y="4494388"/>
            <a:ext cx="3039919" cy="1740284"/>
          </a:xfrm>
          <a:prstGeom prst="rect">
            <a:avLst/>
          </a:prstGeom>
        </p:spPr>
      </p:pic>
      <p:sp>
        <p:nvSpPr>
          <p:cNvPr id="30" name="TextBox 29">
            <a:extLst>
              <a:ext uri="{FF2B5EF4-FFF2-40B4-BE49-F238E27FC236}">
                <a16:creationId xmlns:a16="http://schemas.microsoft.com/office/drawing/2014/main" id="{6E384B40-2741-A04C-817A-3F3CEAD80807}"/>
              </a:ext>
            </a:extLst>
          </p:cNvPr>
          <p:cNvSpPr txBox="1"/>
          <p:nvPr/>
        </p:nvSpPr>
        <p:spPr>
          <a:xfrm>
            <a:off x="6472557" y="4616409"/>
            <a:ext cx="1080993" cy="284456"/>
          </a:xfrm>
          <a:prstGeom prst="rect">
            <a:avLst/>
          </a:prstGeom>
          <a:noFill/>
        </p:spPr>
        <p:txBody>
          <a:bodyPr wrap="none" rtlCol="0">
            <a:spAutoFit/>
          </a:bodyPr>
          <a:lstStyle/>
          <a:p>
            <a:pPr algn="r"/>
            <a:r>
              <a:rPr lang="en-US" sz="1400" dirty="0"/>
              <a:t>ENDF/B-VIII.0</a:t>
            </a:r>
          </a:p>
        </p:txBody>
      </p:sp>
      <p:pic>
        <p:nvPicPr>
          <p:cNvPr id="8" name="Picture 7">
            <a:extLst>
              <a:ext uri="{FF2B5EF4-FFF2-40B4-BE49-F238E27FC236}">
                <a16:creationId xmlns:a16="http://schemas.microsoft.com/office/drawing/2014/main" id="{182041A1-53DB-7740-BD47-D40525AC6544}"/>
              </a:ext>
            </a:extLst>
          </p:cNvPr>
          <p:cNvPicPr>
            <a:picLocks noChangeAspect="1"/>
          </p:cNvPicPr>
          <p:nvPr/>
        </p:nvPicPr>
        <p:blipFill>
          <a:blip r:embed="rId6"/>
          <a:stretch>
            <a:fillRect/>
          </a:stretch>
        </p:blipFill>
        <p:spPr>
          <a:xfrm>
            <a:off x="4402862" y="1699025"/>
            <a:ext cx="4583560" cy="2176172"/>
          </a:xfrm>
          <a:prstGeom prst="rect">
            <a:avLst/>
          </a:prstGeom>
        </p:spPr>
      </p:pic>
      <p:sp>
        <p:nvSpPr>
          <p:cNvPr id="19" name="TextBox 18">
            <a:extLst>
              <a:ext uri="{FF2B5EF4-FFF2-40B4-BE49-F238E27FC236}">
                <a16:creationId xmlns:a16="http://schemas.microsoft.com/office/drawing/2014/main" id="{D47B1E0A-174F-B24B-825F-FC8EB86E244D}"/>
              </a:ext>
            </a:extLst>
          </p:cNvPr>
          <p:cNvSpPr txBox="1"/>
          <p:nvPr/>
        </p:nvSpPr>
        <p:spPr>
          <a:xfrm>
            <a:off x="6028466" y="1966143"/>
            <a:ext cx="1332352" cy="523220"/>
          </a:xfrm>
          <a:prstGeom prst="rect">
            <a:avLst/>
          </a:prstGeom>
          <a:noFill/>
        </p:spPr>
        <p:txBody>
          <a:bodyPr wrap="none" rtlCol="0">
            <a:spAutoFit/>
          </a:bodyPr>
          <a:lstStyle/>
          <a:p>
            <a:pPr algn="r"/>
            <a:r>
              <a:rPr lang="en-US" sz="1400" dirty="0"/>
              <a:t>ENDF/B-VIII.0</a:t>
            </a:r>
          </a:p>
          <a:p>
            <a:pPr algn="r"/>
            <a:r>
              <a:rPr lang="en-US" sz="1400" dirty="0"/>
              <a:t>100% abundant</a:t>
            </a:r>
          </a:p>
        </p:txBody>
      </p:sp>
    </p:spTree>
    <p:extLst>
      <p:ext uri="{BB962C8B-B14F-4D97-AF65-F5344CB8AC3E}">
        <p14:creationId xmlns:p14="http://schemas.microsoft.com/office/powerpoint/2010/main" val="416517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8368" y="218187"/>
            <a:ext cx="8229600" cy="1005840"/>
          </a:xfrm>
        </p:spPr>
        <p:txBody>
          <a:bodyPr/>
          <a:lstStyle/>
          <a:p>
            <a:r>
              <a:rPr lang="en-US" sz="2800" dirty="0"/>
              <a:t>Low-Fi evaluations with available experimental data</a:t>
            </a:r>
          </a:p>
        </p:txBody>
      </p:sp>
      <p:sp>
        <p:nvSpPr>
          <p:cNvPr id="10" name="TextBox 9">
            <a:extLst>
              <a:ext uri="{FF2B5EF4-FFF2-40B4-BE49-F238E27FC236}">
                <a16:creationId xmlns:a16="http://schemas.microsoft.com/office/drawing/2014/main" id="{A18F19FA-081A-B04B-A51A-F26DF00BFEC2}"/>
              </a:ext>
            </a:extLst>
          </p:cNvPr>
          <p:cNvSpPr txBox="1"/>
          <p:nvPr/>
        </p:nvSpPr>
        <p:spPr>
          <a:xfrm>
            <a:off x="659153" y="1396134"/>
            <a:ext cx="7623208" cy="707886"/>
          </a:xfrm>
          <a:prstGeom prst="rect">
            <a:avLst/>
          </a:prstGeom>
          <a:noFill/>
        </p:spPr>
        <p:txBody>
          <a:bodyPr wrap="square" rtlCol="0">
            <a:spAutoFit/>
          </a:bodyPr>
          <a:lstStyle/>
          <a:p>
            <a:pPr algn="ctr"/>
            <a:r>
              <a:rPr lang="en-US" sz="2000" b="1" dirty="0"/>
              <a:t>Could experimental data be used to test whether these are credible or improve them?</a:t>
            </a:r>
          </a:p>
        </p:txBody>
      </p:sp>
      <p:pic>
        <p:nvPicPr>
          <p:cNvPr id="4" name="Picture 3">
            <a:extLst>
              <a:ext uri="{FF2B5EF4-FFF2-40B4-BE49-F238E27FC236}">
                <a16:creationId xmlns:a16="http://schemas.microsoft.com/office/drawing/2014/main" id="{1C5DB273-0197-854D-92E0-29C55624AE62}"/>
              </a:ext>
            </a:extLst>
          </p:cNvPr>
          <p:cNvPicPr>
            <a:picLocks noChangeAspect="1"/>
          </p:cNvPicPr>
          <p:nvPr/>
        </p:nvPicPr>
        <p:blipFill>
          <a:blip r:embed="rId2"/>
          <a:stretch>
            <a:fillRect/>
          </a:stretch>
        </p:blipFill>
        <p:spPr>
          <a:xfrm>
            <a:off x="1" y="2310473"/>
            <a:ext cx="2996928" cy="1715673"/>
          </a:xfrm>
          <a:prstGeom prst="rect">
            <a:avLst/>
          </a:prstGeom>
        </p:spPr>
      </p:pic>
      <p:pic>
        <p:nvPicPr>
          <p:cNvPr id="8" name="Picture 7">
            <a:extLst>
              <a:ext uri="{FF2B5EF4-FFF2-40B4-BE49-F238E27FC236}">
                <a16:creationId xmlns:a16="http://schemas.microsoft.com/office/drawing/2014/main" id="{9BCD3761-255F-8644-B44D-5B5F5485AFA7}"/>
              </a:ext>
            </a:extLst>
          </p:cNvPr>
          <p:cNvPicPr>
            <a:picLocks noChangeAspect="1"/>
          </p:cNvPicPr>
          <p:nvPr/>
        </p:nvPicPr>
        <p:blipFill>
          <a:blip r:embed="rId3"/>
          <a:stretch>
            <a:fillRect/>
          </a:stretch>
        </p:blipFill>
        <p:spPr>
          <a:xfrm>
            <a:off x="6027632" y="2290517"/>
            <a:ext cx="3116367" cy="1784049"/>
          </a:xfrm>
          <a:prstGeom prst="rect">
            <a:avLst/>
          </a:prstGeom>
        </p:spPr>
      </p:pic>
      <p:pic>
        <p:nvPicPr>
          <p:cNvPr id="11" name="Picture 10">
            <a:extLst>
              <a:ext uri="{FF2B5EF4-FFF2-40B4-BE49-F238E27FC236}">
                <a16:creationId xmlns:a16="http://schemas.microsoft.com/office/drawing/2014/main" id="{C25D8CE8-0646-E24B-A36C-218B143D3759}"/>
              </a:ext>
            </a:extLst>
          </p:cNvPr>
          <p:cNvPicPr>
            <a:picLocks noChangeAspect="1"/>
          </p:cNvPicPr>
          <p:nvPr/>
        </p:nvPicPr>
        <p:blipFill>
          <a:blip r:embed="rId4"/>
          <a:stretch>
            <a:fillRect/>
          </a:stretch>
        </p:blipFill>
        <p:spPr>
          <a:xfrm>
            <a:off x="54350" y="4145907"/>
            <a:ext cx="2878856" cy="1638498"/>
          </a:xfrm>
          <a:prstGeom prst="rect">
            <a:avLst/>
          </a:prstGeom>
        </p:spPr>
      </p:pic>
      <p:pic>
        <p:nvPicPr>
          <p:cNvPr id="19" name="Picture 18">
            <a:extLst>
              <a:ext uri="{FF2B5EF4-FFF2-40B4-BE49-F238E27FC236}">
                <a16:creationId xmlns:a16="http://schemas.microsoft.com/office/drawing/2014/main" id="{D8E2E6B4-18DD-7D4E-84F1-981B0B0668E6}"/>
              </a:ext>
            </a:extLst>
          </p:cNvPr>
          <p:cNvPicPr>
            <a:picLocks noChangeAspect="1"/>
          </p:cNvPicPr>
          <p:nvPr/>
        </p:nvPicPr>
        <p:blipFill>
          <a:blip r:embed="rId5"/>
          <a:stretch>
            <a:fillRect/>
          </a:stretch>
        </p:blipFill>
        <p:spPr>
          <a:xfrm>
            <a:off x="2972294" y="4152917"/>
            <a:ext cx="2996927" cy="1705698"/>
          </a:xfrm>
          <a:prstGeom prst="rect">
            <a:avLst/>
          </a:prstGeom>
        </p:spPr>
      </p:pic>
      <p:pic>
        <p:nvPicPr>
          <p:cNvPr id="21" name="Picture 20">
            <a:extLst>
              <a:ext uri="{FF2B5EF4-FFF2-40B4-BE49-F238E27FC236}">
                <a16:creationId xmlns:a16="http://schemas.microsoft.com/office/drawing/2014/main" id="{024B6E6E-7D10-864F-B542-3D523C4CD3B7}"/>
              </a:ext>
            </a:extLst>
          </p:cNvPr>
          <p:cNvPicPr>
            <a:picLocks noChangeAspect="1"/>
          </p:cNvPicPr>
          <p:nvPr/>
        </p:nvPicPr>
        <p:blipFill>
          <a:blip r:embed="rId6"/>
          <a:stretch>
            <a:fillRect/>
          </a:stretch>
        </p:blipFill>
        <p:spPr>
          <a:xfrm>
            <a:off x="6027634" y="4074567"/>
            <a:ext cx="3116366" cy="1784048"/>
          </a:xfrm>
          <a:prstGeom prst="rect">
            <a:avLst/>
          </a:prstGeom>
        </p:spPr>
      </p:pic>
      <p:pic>
        <p:nvPicPr>
          <p:cNvPr id="23" name="Picture 22">
            <a:extLst>
              <a:ext uri="{FF2B5EF4-FFF2-40B4-BE49-F238E27FC236}">
                <a16:creationId xmlns:a16="http://schemas.microsoft.com/office/drawing/2014/main" id="{146D7CDE-B5FA-3D4C-B275-AECF4D9719D2}"/>
              </a:ext>
            </a:extLst>
          </p:cNvPr>
          <p:cNvPicPr>
            <a:picLocks noChangeAspect="1"/>
          </p:cNvPicPr>
          <p:nvPr/>
        </p:nvPicPr>
        <p:blipFill>
          <a:blip r:embed="rId7"/>
          <a:stretch>
            <a:fillRect/>
          </a:stretch>
        </p:blipFill>
        <p:spPr>
          <a:xfrm>
            <a:off x="2933205" y="2310472"/>
            <a:ext cx="3014453" cy="1715673"/>
          </a:xfrm>
          <a:prstGeom prst="rect">
            <a:avLst/>
          </a:prstGeom>
        </p:spPr>
      </p:pic>
      <p:sp>
        <p:nvSpPr>
          <p:cNvPr id="24" name="TextBox 23">
            <a:extLst>
              <a:ext uri="{FF2B5EF4-FFF2-40B4-BE49-F238E27FC236}">
                <a16:creationId xmlns:a16="http://schemas.microsoft.com/office/drawing/2014/main" id="{E5C7FE23-CB83-054D-8357-4C5B7FF62B81}"/>
              </a:ext>
            </a:extLst>
          </p:cNvPr>
          <p:cNvSpPr txBox="1"/>
          <p:nvPr/>
        </p:nvSpPr>
        <p:spPr>
          <a:xfrm>
            <a:off x="1124557" y="2454038"/>
            <a:ext cx="1332352" cy="523220"/>
          </a:xfrm>
          <a:prstGeom prst="rect">
            <a:avLst/>
          </a:prstGeom>
          <a:noFill/>
        </p:spPr>
        <p:txBody>
          <a:bodyPr wrap="none" rtlCol="0">
            <a:spAutoFit/>
          </a:bodyPr>
          <a:lstStyle/>
          <a:p>
            <a:pPr algn="r"/>
            <a:r>
              <a:rPr lang="en-US" sz="1400" dirty="0"/>
              <a:t>Low-Fi</a:t>
            </a:r>
          </a:p>
          <a:p>
            <a:pPr algn="r"/>
            <a:r>
              <a:rPr lang="en-US" sz="1400" dirty="0"/>
              <a:t>100% abundant</a:t>
            </a:r>
          </a:p>
        </p:txBody>
      </p:sp>
      <p:sp>
        <p:nvSpPr>
          <p:cNvPr id="25" name="TextBox 24">
            <a:extLst>
              <a:ext uri="{FF2B5EF4-FFF2-40B4-BE49-F238E27FC236}">
                <a16:creationId xmlns:a16="http://schemas.microsoft.com/office/drawing/2014/main" id="{81B5AD32-8693-8E4B-B931-513A7BE13672}"/>
              </a:ext>
            </a:extLst>
          </p:cNvPr>
          <p:cNvSpPr txBox="1"/>
          <p:nvPr/>
        </p:nvSpPr>
        <p:spPr>
          <a:xfrm>
            <a:off x="4068613" y="2430288"/>
            <a:ext cx="1240981" cy="523220"/>
          </a:xfrm>
          <a:prstGeom prst="rect">
            <a:avLst/>
          </a:prstGeom>
          <a:noFill/>
        </p:spPr>
        <p:txBody>
          <a:bodyPr wrap="none" rtlCol="0">
            <a:spAutoFit/>
          </a:bodyPr>
          <a:lstStyle/>
          <a:p>
            <a:pPr algn="r"/>
            <a:r>
              <a:rPr lang="en-US" sz="1400" dirty="0"/>
              <a:t>Low-Fi</a:t>
            </a:r>
          </a:p>
          <a:p>
            <a:pPr algn="r"/>
            <a:r>
              <a:rPr lang="en-US" sz="1400" dirty="0"/>
              <a:t>69% abundant</a:t>
            </a:r>
          </a:p>
        </p:txBody>
      </p:sp>
      <p:sp>
        <p:nvSpPr>
          <p:cNvPr id="26" name="TextBox 25">
            <a:extLst>
              <a:ext uri="{FF2B5EF4-FFF2-40B4-BE49-F238E27FC236}">
                <a16:creationId xmlns:a16="http://schemas.microsoft.com/office/drawing/2014/main" id="{776002DF-F388-D045-9881-E1428F587FA1}"/>
              </a:ext>
            </a:extLst>
          </p:cNvPr>
          <p:cNvSpPr txBox="1"/>
          <p:nvPr/>
        </p:nvSpPr>
        <p:spPr>
          <a:xfrm>
            <a:off x="7900323" y="2442163"/>
            <a:ext cx="656270" cy="307777"/>
          </a:xfrm>
          <a:prstGeom prst="rect">
            <a:avLst/>
          </a:prstGeom>
          <a:noFill/>
        </p:spPr>
        <p:txBody>
          <a:bodyPr wrap="none" rtlCol="0">
            <a:spAutoFit/>
          </a:bodyPr>
          <a:lstStyle/>
          <a:p>
            <a:pPr algn="r"/>
            <a:r>
              <a:rPr lang="en-US" sz="1400" dirty="0"/>
              <a:t>Low-Fi</a:t>
            </a:r>
          </a:p>
        </p:txBody>
      </p:sp>
      <p:sp>
        <p:nvSpPr>
          <p:cNvPr id="27" name="TextBox 26">
            <a:extLst>
              <a:ext uri="{FF2B5EF4-FFF2-40B4-BE49-F238E27FC236}">
                <a16:creationId xmlns:a16="http://schemas.microsoft.com/office/drawing/2014/main" id="{9E80FFAB-6A80-E942-B4AC-271CC25AA007}"/>
              </a:ext>
            </a:extLst>
          </p:cNvPr>
          <p:cNvSpPr txBox="1"/>
          <p:nvPr/>
        </p:nvSpPr>
        <p:spPr>
          <a:xfrm>
            <a:off x="7898500" y="4226212"/>
            <a:ext cx="656270" cy="307777"/>
          </a:xfrm>
          <a:prstGeom prst="rect">
            <a:avLst/>
          </a:prstGeom>
          <a:noFill/>
        </p:spPr>
        <p:txBody>
          <a:bodyPr wrap="none" rtlCol="0">
            <a:spAutoFit/>
          </a:bodyPr>
          <a:lstStyle/>
          <a:p>
            <a:pPr algn="r"/>
            <a:r>
              <a:rPr lang="en-US" sz="1400" dirty="0"/>
              <a:t>Low-Fi</a:t>
            </a:r>
          </a:p>
        </p:txBody>
      </p:sp>
      <p:sp>
        <p:nvSpPr>
          <p:cNvPr id="28" name="TextBox 27">
            <a:extLst>
              <a:ext uri="{FF2B5EF4-FFF2-40B4-BE49-F238E27FC236}">
                <a16:creationId xmlns:a16="http://schemas.microsoft.com/office/drawing/2014/main" id="{B6557ACE-F551-E94E-AE8A-143DCE291717}"/>
              </a:ext>
            </a:extLst>
          </p:cNvPr>
          <p:cNvSpPr txBox="1"/>
          <p:nvPr/>
        </p:nvSpPr>
        <p:spPr>
          <a:xfrm>
            <a:off x="4000992" y="4257193"/>
            <a:ext cx="1332352" cy="523220"/>
          </a:xfrm>
          <a:prstGeom prst="rect">
            <a:avLst/>
          </a:prstGeom>
          <a:noFill/>
        </p:spPr>
        <p:txBody>
          <a:bodyPr wrap="none" rtlCol="0">
            <a:spAutoFit/>
          </a:bodyPr>
          <a:lstStyle/>
          <a:p>
            <a:pPr algn="r"/>
            <a:r>
              <a:rPr lang="en-US" sz="1400" dirty="0"/>
              <a:t>Low-Fi</a:t>
            </a:r>
          </a:p>
          <a:p>
            <a:pPr algn="r"/>
            <a:r>
              <a:rPr lang="en-US" sz="1400" dirty="0"/>
              <a:t>100% abundant</a:t>
            </a:r>
          </a:p>
        </p:txBody>
      </p:sp>
      <p:sp>
        <p:nvSpPr>
          <p:cNvPr id="29" name="TextBox 28">
            <a:extLst>
              <a:ext uri="{FF2B5EF4-FFF2-40B4-BE49-F238E27FC236}">
                <a16:creationId xmlns:a16="http://schemas.microsoft.com/office/drawing/2014/main" id="{35798880-A0AD-9848-B2E3-94855754026D}"/>
              </a:ext>
            </a:extLst>
          </p:cNvPr>
          <p:cNvSpPr txBox="1"/>
          <p:nvPr/>
        </p:nvSpPr>
        <p:spPr>
          <a:xfrm>
            <a:off x="1100762" y="4257193"/>
            <a:ext cx="1240981" cy="523220"/>
          </a:xfrm>
          <a:prstGeom prst="rect">
            <a:avLst/>
          </a:prstGeom>
          <a:noFill/>
        </p:spPr>
        <p:txBody>
          <a:bodyPr wrap="none" rtlCol="0">
            <a:spAutoFit/>
          </a:bodyPr>
          <a:lstStyle/>
          <a:p>
            <a:pPr algn="r"/>
            <a:r>
              <a:rPr lang="en-US" sz="1400" dirty="0"/>
              <a:t>Low-Fi</a:t>
            </a:r>
          </a:p>
          <a:p>
            <a:pPr algn="r"/>
            <a:r>
              <a:rPr lang="en-US" sz="1400" dirty="0"/>
              <a:t>49% abundant</a:t>
            </a:r>
          </a:p>
        </p:txBody>
      </p:sp>
    </p:spTree>
    <p:extLst>
      <p:ext uri="{BB962C8B-B14F-4D97-AF65-F5344CB8AC3E}">
        <p14:creationId xmlns:p14="http://schemas.microsoft.com/office/powerpoint/2010/main" val="77774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8368" y="218187"/>
            <a:ext cx="8229600" cy="1005840"/>
          </a:xfrm>
        </p:spPr>
        <p:txBody>
          <a:bodyPr/>
          <a:lstStyle/>
          <a:p>
            <a:r>
              <a:rPr lang="en-US" sz="2800" dirty="0"/>
              <a:t>LLNL consensus needs for covariances</a:t>
            </a:r>
          </a:p>
        </p:txBody>
      </p:sp>
      <p:sp>
        <p:nvSpPr>
          <p:cNvPr id="6" name="Content Placeholder 5"/>
          <p:cNvSpPr>
            <a:spLocks noGrp="1"/>
          </p:cNvSpPr>
          <p:nvPr>
            <p:ph idx="1"/>
          </p:nvPr>
        </p:nvSpPr>
        <p:spPr>
          <a:xfrm>
            <a:off x="318368" y="1464774"/>
            <a:ext cx="8229599" cy="4620451"/>
          </a:xfrm>
        </p:spPr>
        <p:txBody>
          <a:bodyPr>
            <a:normAutofit lnSpcReduction="10000"/>
          </a:bodyPr>
          <a:lstStyle/>
          <a:p>
            <a:pPr>
              <a:spcBef>
                <a:spcPts val="600"/>
              </a:spcBef>
              <a:spcAft>
                <a:spcPts val="0"/>
              </a:spcAft>
            </a:pPr>
            <a:r>
              <a:rPr lang="en-US" sz="1800" dirty="0"/>
              <a:t>Complete nuclear data covariances needed for applied UQ studies.</a:t>
            </a:r>
          </a:p>
          <a:p>
            <a:pPr lvl="1">
              <a:spcBef>
                <a:spcPts val="600"/>
              </a:spcBef>
            </a:pPr>
            <a:r>
              <a:rPr lang="en-US" sz="1600" dirty="0"/>
              <a:t>Needs can’t be established without these.</a:t>
            </a:r>
          </a:p>
          <a:p>
            <a:pPr>
              <a:spcAft>
                <a:spcPts val="0"/>
              </a:spcAft>
            </a:pPr>
            <a:r>
              <a:rPr lang="en-US" sz="1800" dirty="0"/>
              <a:t>Methods for determining credibility of evaluation needed:</a:t>
            </a:r>
          </a:p>
          <a:p>
            <a:pPr lvl="1">
              <a:spcBef>
                <a:spcPts val="600"/>
              </a:spcBef>
            </a:pPr>
            <a:r>
              <a:rPr lang="en-US" sz="1600" dirty="0"/>
              <a:t>Visual validation provides initial approximation.</a:t>
            </a:r>
          </a:p>
          <a:p>
            <a:r>
              <a:rPr lang="en-US" sz="1800" dirty="0"/>
              <a:t>Covariances in (</a:t>
            </a:r>
            <a:r>
              <a:rPr lang="en-US" sz="1800" dirty="0" err="1"/>
              <a:t>n,n</a:t>
            </a:r>
            <a:r>
              <a:rPr lang="en-US" sz="1800" dirty="0"/>
              <a:t>’), (n,2n), and (</a:t>
            </a:r>
            <a:r>
              <a:rPr lang="en-US" sz="1800" dirty="0" err="1"/>
              <a:t>n,z</a:t>
            </a:r>
            <a:r>
              <a:rPr lang="en-US" sz="1800" dirty="0"/>
              <a:t>) needed for many isotopes:</a:t>
            </a:r>
          </a:p>
          <a:p>
            <a:pPr lvl="1"/>
            <a:r>
              <a:rPr lang="en-US" sz="1600" dirty="0"/>
              <a:t>(</a:t>
            </a:r>
            <a:r>
              <a:rPr lang="en-US" sz="1600" dirty="0" err="1"/>
              <a:t>n,n</a:t>
            </a:r>
            <a:r>
              <a:rPr lang="en-US" sz="1600" dirty="0"/>
              <a:t>’) and (n,2n) covariances often missing from ENDF/B-VIII.0.</a:t>
            </a:r>
          </a:p>
          <a:p>
            <a:pPr lvl="1"/>
            <a:r>
              <a:rPr lang="en-US" sz="1600" dirty="0"/>
              <a:t>Some ENDF/B-VIII.0 covariances are difficult to interpret (e.g. sums like (n,2n)+(n,2np) ).</a:t>
            </a:r>
          </a:p>
          <a:p>
            <a:pPr lvl="1"/>
            <a:r>
              <a:rPr lang="en-US" sz="1600" dirty="0"/>
              <a:t>(</a:t>
            </a:r>
            <a:r>
              <a:rPr lang="en-US" sz="1600" dirty="0" err="1"/>
              <a:t>n,z</a:t>
            </a:r>
            <a:r>
              <a:rPr lang="en-US" sz="1600" dirty="0"/>
              <a:t>) covariances frequently missing from ENDF/B-VIII.0 and Low-Fi.</a:t>
            </a:r>
          </a:p>
          <a:p>
            <a:r>
              <a:rPr lang="en-US" sz="1800" dirty="0"/>
              <a:t>Approximate methods for filling in missing and bad covariances needed:</a:t>
            </a:r>
          </a:p>
          <a:p>
            <a:pPr lvl="1"/>
            <a:r>
              <a:rPr lang="en-US" sz="1600" dirty="0"/>
              <a:t>Extension of Low-Fi strategy could be a useful starting point for missing reactions.</a:t>
            </a:r>
          </a:p>
          <a:p>
            <a:pPr lvl="1"/>
            <a:r>
              <a:rPr lang="en-US" sz="1600" dirty="0"/>
              <a:t>Kyle Wendt will present about a machine learning technique applied to experimental data.</a:t>
            </a:r>
          </a:p>
          <a:p>
            <a:r>
              <a:rPr lang="en-US" sz="1800" dirty="0"/>
              <a:t>Need for proper estimation of model and parameter uncertainties and their impact on pure theory covariances.</a:t>
            </a:r>
            <a:endParaRPr lang="en-US" sz="2000" dirty="0"/>
          </a:p>
        </p:txBody>
      </p:sp>
    </p:spTree>
    <p:extLst>
      <p:ext uri="{BB962C8B-B14F-4D97-AF65-F5344CB8AC3E}">
        <p14:creationId xmlns:p14="http://schemas.microsoft.com/office/powerpoint/2010/main" val="9427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173836"/>
            <a:ext cx="8229600" cy="1005840"/>
          </a:xfrm>
        </p:spPr>
        <p:txBody>
          <a:bodyPr/>
          <a:lstStyle/>
          <a:p>
            <a:r>
              <a:rPr lang="en-US" dirty="0"/>
              <a:t>Some nuclear cross sections of interest with missing, limited, or inconsistent data</a:t>
            </a:r>
          </a:p>
        </p:txBody>
      </p:sp>
      <p:sp>
        <p:nvSpPr>
          <p:cNvPr id="6" name="Content Placeholder 5"/>
          <p:cNvSpPr>
            <a:spLocks noGrp="1"/>
          </p:cNvSpPr>
          <p:nvPr>
            <p:ph idx="1"/>
          </p:nvPr>
        </p:nvSpPr>
        <p:spPr>
          <a:xfrm>
            <a:off x="465826" y="5267806"/>
            <a:ext cx="1976432" cy="1293487"/>
          </a:xfrm>
        </p:spPr>
        <p:txBody>
          <a:bodyPr>
            <a:noAutofit/>
          </a:bodyPr>
          <a:lstStyle/>
          <a:p>
            <a:r>
              <a:rPr lang="en-US" sz="1800" dirty="0"/>
              <a:t>Peer review from LANL has begun</a:t>
            </a:r>
          </a:p>
        </p:txBody>
      </p:sp>
      <p:sp>
        <p:nvSpPr>
          <p:cNvPr id="2" name="Content Placeholder 1">
            <a:extLst>
              <a:ext uri="{FF2B5EF4-FFF2-40B4-BE49-F238E27FC236}">
                <a16:creationId xmlns:a16="http://schemas.microsoft.com/office/drawing/2014/main" id="{818EC513-472A-2C4F-9988-763072A916A7}"/>
              </a:ext>
            </a:extLst>
          </p:cNvPr>
          <p:cNvSpPr>
            <a:spLocks noGrp="1"/>
          </p:cNvSpPr>
          <p:nvPr>
            <p:ph idx="10"/>
          </p:nvPr>
        </p:nvSpPr>
        <p:spPr>
          <a:xfrm>
            <a:off x="2789499" y="5267806"/>
            <a:ext cx="5897646" cy="1293487"/>
          </a:xfrm>
        </p:spPr>
        <p:txBody>
          <a:bodyPr>
            <a:normAutofit/>
          </a:bodyPr>
          <a:lstStyle/>
          <a:p>
            <a:r>
              <a:rPr lang="en-US" sz="1800" dirty="0"/>
              <a:t>We would like help in assessing, choosing, or performing measurements with a minimum of 10% uncertainty</a:t>
            </a:r>
          </a:p>
        </p:txBody>
      </p:sp>
      <p:graphicFrame>
        <p:nvGraphicFramePr>
          <p:cNvPr id="3" name="Table 2">
            <a:extLst>
              <a:ext uri="{FF2B5EF4-FFF2-40B4-BE49-F238E27FC236}">
                <a16:creationId xmlns:a16="http://schemas.microsoft.com/office/drawing/2014/main" id="{35786963-1F39-B143-81DA-7FF3B3059F51}"/>
              </a:ext>
            </a:extLst>
          </p:cNvPr>
          <p:cNvGraphicFramePr>
            <a:graphicFrameLocks noGrp="1"/>
          </p:cNvGraphicFramePr>
          <p:nvPr/>
        </p:nvGraphicFramePr>
        <p:xfrm>
          <a:off x="776177" y="1420923"/>
          <a:ext cx="7549116" cy="3618910"/>
        </p:xfrm>
        <a:graphic>
          <a:graphicData uri="http://schemas.openxmlformats.org/drawingml/2006/table">
            <a:tbl>
              <a:tblPr firstRow="1" bandRow="1">
                <a:tableStyleId>{5C22544A-7EE6-4342-B048-85BDC9FD1C3A}</a:tableStyleId>
              </a:tblPr>
              <a:tblGrid>
                <a:gridCol w="2034097">
                  <a:extLst>
                    <a:ext uri="{9D8B030D-6E8A-4147-A177-3AD203B41FA5}">
                      <a16:colId xmlns:a16="http://schemas.microsoft.com/office/drawing/2014/main" val="2409011603"/>
                    </a:ext>
                  </a:extLst>
                </a:gridCol>
                <a:gridCol w="2034097">
                  <a:extLst>
                    <a:ext uri="{9D8B030D-6E8A-4147-A177-3AD203B41FA5}">
                      <a16:colId xmlns:a16="http://schemas.microsoft.com/office/drawing/2014/main" val="2269614419"/>
                    </a:ext>
                  </a:extLst>
                </a:gridCol>
                <a:gridCol w="3480922">
                  <a:extLst>
                    <a:ext uri="{9D8B030D-6E8A-4147-A177-3AD203B41FA5}">
                      <a16:colId xmlns:a16="http://schemas.microsoft.com/office/drawing/2014/main" val="1796677248"/>
                    </a:ext>
                  </a:extLst>
                </a:gridCol>
              </a:tblGrid>
              <a:tr h="361891">
                <a:tc>
                  <a:txBody>
                    <a:bodyPr/>
                    <a:lstStyle/>
                    <a:p>
                      <a:pPr algn="ctr" rtl="0" fontAlgn="ctr"/>
                      <a:r>
                        <a:rPr lang="en-US" sz="1500" u="none" strike="noStrike">
                          <a:effectLst/>
                        </a:rPr>
                        <a:t>Isotope</a:t>
                      </a:r>
                      <a:endParaRPr lang="en-US" sz="15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Reaction</a:t>
                      </a:r>
                      <a:endParaRPr lang="en-US" sz="15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Notes</a:t>
                      </a:r>
                      <a:endParaRPr lang="en-US" sz="15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46818028"/>
                  </a:ext>
                </a:extLst>
              </a:tr>
              <a:tr h="361891">
                <a:tc>
                  <a:txBody>
                    <a:bodyPr/>
                    <a:lstStyle/>
                    <a:p>
                      <a:pPr algn="ctr" rtl="0" fontAlgn="ctr"/>
                      <a:r>
                        <a:rPr lang="en-US" sz="1500" u="none" strike="noStrike" baseline="30000">
                          <a:effectLst/>
                        </a:rPr>
                        <a:t>9</a:t>
                      </a:r>
                      <a:r>
                        <a:rPr lang="en-US" sz="1500" u="none" strike="noStrike">
                          <a:effectLst/>
                        </a:rPr>
                        <a:t>Be</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n-g</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500" u="none" strike="noStrike">
                          <a:effectLst/>
                        </a:rPr>
                        <a:t>Two lines are fitted to one point</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0816886"/>
                  </a:ext>
                </a:extLst>
              </a:tr>
              <a:tr h="361891">
                <a:tc>
                  <a:txBody>
                    <a:bodyPr/>
                    <a:lstStyle/>
                    <a:p>
                      <a:pPr algn="ctr" rtl="0" fontAlgn="ctr"/>
                      <a:r>
                        <a:rPr lang="en-US" sz="1500" u="none" strike="noStrike" baseline="30000">
                          <a:effectLst/>
                        </a:rPr>
                        <a:t>12</a:t>
                      </a:r>
                      <a:r>
                        <a:rPr lang="en-US" sz="1500" u="none" strike="noStrike">
                          <a:effectLst/>
                        </a:rPr>
                        <a:t>C/</a:t>
                      </a:r>
                      <a:r>
                        <a:rPr lang="en-US" sz="1500" u="none" strike="noStrike" baseline="30000">
                          <a:effectLst/>
                        </a:rPr>
                        <a:t>14</a:t>
                      </a:r>
                      <a:r>
                        <a:rPr lang="en-US" sz="1500" u="none" strike="noStrike">
                          <a:effectLst/>
                        </a:rPr>
                        <a:t>N/</a:t>
                      </a:r>
                      <a:r>
                        <a:rPr lang="en-US" sz="1500" u="none" strike="noStrike" baseline="30000">
                          <a:effectLst/>
                        </a:rPr>
                        <a:t>16</a:t>
                      </a:r>
                      <a:r>
                        <a:rPr lang="en-US" sz="1500" u="none" strike="noStrike">
                          <a:effectLst/>
                        </a:rPr>
                        <a:t>O</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n-n’g</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500" u="none" strike="noStrike">
                          <a:effectLst/>
                        </a:rPr>
                        <a:t>Very limited data</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41276966"/>
                  </a:ext>
                </a:extLst>
              </a:tr>
              <a:tr h="361891">
                <a:tc>
                  <a:txBody>
                    <a:bodyPr/>
                    <a:lstStyle/>
                    <a:p>
                      <a:pPr algn="ctr" rtl="0" fontAlgn="ctr"/>
                      <a:r>
                        <a:rPr lang="en-US" sz="1500" u="none" strike="noStrike" baseline="30000">
                          <a:effectLst/>
                        </a:rPr>
                        <a:t>58</a:t>
                      </a:r>
                      <a:r>
                        <a:rPr lang="en-US" sz="1500" u="none" strike="noStrike">
                          <a:effectLst/>
                        </a:rPr>
                        <a:t>Fe</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n-g</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500" u="none" strike="noStrike">
                          <a:effectLst/>
                        </a:rPr>
                        <a:t>Very limited data</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09327224"/>
                  </a:ext>
                </a:extLst>
              </a:tr>
              <a:tr h="361891">
                <a:tc>
                  <a:txBody>
                    <a:bodyPr/>
                    <a:lstStyle/>
                    <a:p>
                      <a:pPr algn="ctr" rtl="0" fontAlgn="ctr"/>
                      <a:r>
                        <a:rPr lang="en-US" sz="1500" u="none" strike="noStrike" baseline="30000">
                          <a:effectLst/>
                        </a:rPr>
                        <a:t>183</a:t>
                      </a:r>
                      <a:r>
                        <a:rPr lang="en-US" sz="1500" u="none" strike="noStrike">
                          <a:effectLst/>
                        </a:rPr>
                        <a:t>W</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n-p</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500" u="none" strike="noStrike">
                          <a:effectLst/>
                        </a:rPr>
                        <a:t>No data to constrain the threshold</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35163407"/>
                  </a:ext>
                </a:extLst>
              </a:tr>
              <a:tr h="361891">
                <a:tc>
                  <a:txBody>
                    <a:bodyPr/>
                    <a:lstStyle/>
                    <a:p>
                      <a:pPr algn="ctr" rtl="0" fontAlgn="ctr"/>
                      <a:r>
                        <a:rPr lang="en-US" sz="1500" u="none" strike="noStrike" baseline="30000">
                          <a:effectLst/>
                        </a:rPr>
                        <a:t>190</a:t>
                      </a:r>
                      <a:r>
                        <a:rPr lang="en-US" sz="1500" u="none" strike="noStrike">
                          <a:effectLst/>
                        </a:rPr>
                        <a:t>Pt</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n-2n</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500" u="none" strike="noStrike">
                          <a:effectLst/>
                        </a:rPr>
                        <a:t>No data to constrain the threshold</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7079678"/>
                  </a:ext>
                </a:extLst>
              </a:tr>
              <a:tr h="361891">
                <a:tc>
                  <a:txBody>
                    <a:bodyPr/>
                    <a:lstStyle/>
                    <a:p>
                      <a:pPr algn="ctr" rtl="0" fontAlgn="ctr"/>
                      <a:r>
                        <a:rPr lang="en-US" sz="1500" u="none" strike="noStrike" baseline="30000">
                          <a:effectLst/>
                        </a:rPr>
                        <a:t>190</a:t>
                      </a:r>
                      <a:r>
                        <a:rPr lang="en-US" sz="1500" u="none" strike="noStrike">
                          <a:effectLst/>
                        </a:rPr>
                        <a:t>Pt</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n-p</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500" u="none" strike="noStrike">
                          <a:effectLst/>
                        </a:rPr>
                        <a:t>No data available</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6538893"/>
                  </a:ext>
                </a:extLst>
              </a:tr>
              <a:tr h="361891">
                <a:tc>
                  <a:txBody>
                    <a:bodyPr/>
                    <a:lstStyle/>
                    <a:p>
                      <a:pPr algn="ctr" rtl="0" fontAlgn="ctr"/>
                      <a:r>
                        <a:rPr lang="en-US" sz="1500" u="none" strike="noStrike" baseline="30000">
                          <a:effectLst/>
                        </a:rPr>
                        <a:t>233</a:t>
                      </a:r>
                      <a:r>
                        <a:rPr lang="en-US" sz="1500" u="none" strike="noStrike">
                          <a:effectLst/>
                        </a:rPr>
                        <a:t>U</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n-2n</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500" u="none" strike="noStrike">
                          <a:effectLst/>
                        </a:rPr>
                        <a:t>No data available</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3465070"/>
                  </a:ext>
                </a:extLst>
              </a:tr>
              <a:tr h="361891">
                <a:tc>
                  <a:txBody>
                    <a:bodyPr/>
                    <a:lstStyle/>
                    <a:p>
                      <a:pPr algn="ctr" rtl="0" fontAlgn="ctr"/>
                      <a:r>
                        <a:rPr lang="en-US" sz="1500" u="none" strike="noStrike" baseline="30000">
                          <a:effectLst/>
                        </a:rPr>
                        <a:t>235</a:t>
                      </a:r>
                      <a:r>
                        <a:rPr lang="en-US" sz="1500" u="none" strike="noStrike">
                          <a:effectLst/>
                        </a:rPr>
                        <a:t>U/</a:t>
                      </a:r>
                      <a:r>
                        <a:rPr lang="en-US" sz="1500" u="none" strike="noStrike" baseline="30000">
                          <a:effectLst/>
                        </a:rPr>
                        <a:t>239</a:t>
                      </a:r>
                      <a:r>
                        <a:rPr lang="en-US" sz="1500" u="none" strike="noStrike">
                          <a:effectLst/>
                        </a:rPr>
                        <a:t>Pu</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n-n’</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500" u="none" strike="noStrike">
                          <a:effectLst/>
                        </a:rPr>
                        <a:t>Incomplete energy-angle data</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59076265"/>
                  </a:ext>
                </a:extLst>
              </a:tr>
              <a:tr h="361891">
                <a:tc>
                  <a:txBody>
                    <a:bodyPr/>
                    <a:lstStyle/>
                    <a:p>
                      <a:pPr algn="ctr" rtl="0" fontAlgn="ctr"/>
                      <a:r>
                        <a:rPr lang="en-US" sz="1500" u="none" strike="noStrike" baseline="30000">
                          <a:effectLst/>
                        </a:rPr>
                        <a:t>239</a:t>
                      </a:r>
                      <a:r>
                        <a:rPr lang="en-US" sz="1500" u="none" strike="noStrike">
                          <a:effectLst/>
                        </a:rPr>
                        <a:t>U</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a:effectLst/>
                        </a:rPr>
                        <a:t>n-g</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500" u="none" strike="noStrike" dirty="0">
                          <a:effectLst/>
                        </a:rPr>
                        <a:t>Only one data point available</a:t>
                      </a:r>
                      <a:endParaRPr lang="en-US" sz="15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86343246"/>
                  </a:ext>
                </a:extLst>
              </a:tr>
            </a:tbl>
          </a:graphicData>
        </a:graphic>
      </p:graphicFrame>
      <p:sp>
        <p:nvSpPr>
          <p:cNvPr id="4" name="TextBox 3">
            <a:extLst>
              <a:ext uri="{FF2B5EF4-FFF2-40B4-BE49-F238E27FC236}">
                <a16:creationId xmlns:a16="http://schemas.microsoft.com/office/drawing/2014/main" id="{400A341C-3658-4E02-BDD8-193674EF2CF4}"/>
              </a:ext>
            </a:extLst>
          </p:cNvPr>
          <p:cNvSpPr txBox="1"/>
          <p:nvPr/>
        </p:nvSpPr>
        <p:spPr>
          <a:xfrm>
            <a:off x="0" y="6073356"/>
            <a:ext cx="9144000" cy="369332"/>
          </a:xfrm>
          <a:prstGeom prst="rect">
            <a:avLst/>
          </a:prstGeom>
          <a:solidFill>
            <a:srgbClr val="376092"/>
          </a:solidFill>
        </p:spPr>
        <p:txBody>
          <a:bodyPr wrap="square" rtlCol="0">
            <a:spAutoFit/>
          </a:bodyPr>
          <a:lstStyle/>
          <a:p>
            <a:pPr algn="ctr"/>
            <a:r>
              <a:rPr lang="en-US" dirty="0">
                <a:solidFill>
                  <a:schemeClr val="bg1"/>
                </a:solidFill>
              </a:rPr>
              <a:t>LLNL Presented this slide last year; we will continue to update this as needed and present it</a:t>
            </a:r>
          </a:p>
        </p:txBody>
      </p:sp>
    </p:spTree>
    <p:extLst>
      <p:ext uri="{BB962C8B-B14F-4D97-AF65-F5344CB8AC3E}">
        <p14:creationId xmlns:p14="http://schemas.microsoft.com/office/powerpoint/2010/main" val="195930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4527171"/>
            <a:ext cx="4399351" cy="1569660"/>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D114F82E-376B-4ACC-A94E-6CC45E223DFA}" vid="{F6807AF6-4644-4B72-BCA3-01426733B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2015_PPT_UNC_V7</Template>
  <TotalTime>2149</TotalTime>
  <Words>653</Words>
  <Application>Microsoft Office PowerPoint</Application>
  <PresentationFormat>On-screen Show (4:3)</PresentationFormat>
  <Paragraphs>81</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Lucida Grande</vt:lpstr>
      <vt:lpstr>Open Sans</vt:lpstr>
      <vt:lpstr>Wingdings</vt:lpstr>
      <vt:lpstr>Wingdings 2</vt:lpstr>
      <vt:lpstr>2015_PPT_UNC_V7.06 (1)</vt:lpstr>
      <vt:lpstr>Impact of Unrealistic or Missing Cross Section Covariances</vt:lpstr>
      <vt:lpstr>Distribution of data with select covariances</vt:lpstr>
      <vt:lpstr>Missing and questionable covariances</vt:lpstr>
      <vt:lpstr>Low-Fi evaluations with available experimental data</vt:lpstr>
      <vt:lpstr>LLNL consensus needs for covariances</vt:lpstr>
      <vt:lpstr>Some nuclear cross sections of interest with missing, limited, or inconsistent data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Should not exceed two lines</dc:title>
  <dc:creator>Casperson, Robert J.</dc:creator>
  <cp:lastModifiedBy>Bailey, Teresa S.</cp:lastModifiedBy>
  <cp:revision>32</cp:revision>
  <cp:lastPrinted>2020-02-27T20:14:58Z</cp:lastPrinted>
  <dcterms:created xsi:type="dcterms:W3CDTF">2020-02-20T20:14:19Z</dcterms:created>
  <dcterms:modified xsi:type="dcterms:W3CDTF">2020-02-29T02:15:36Z</dcterms:modified>
</cp:coreProperties>
</file>