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50" r:id="rId2"/>
    <p:sldId id="2551" r:id="rId3"/>
    <p:sldId id="2558" r:id="rId4"/>
    <p:sldId id="2559" r:id="rId5"/>
    <p:sldId id="2553" r:id="rId6"/>
    <p:sldId id="2556" r:id="rId7"/>
    <p:sldId id="2555" r:id="rId8"/>
    <p:sldId id="256" r:id="rId9"/>
    <p:sldId id="2557" r:id="rId10"/>
    <p:sldId id="2554" r:id="rId11"/>
    <p:sldId id="782" r:id="rId12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844E14-D393-2546-9890-FF4718994A71}" v="6" dt="2020-03-03T23:54:37.6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/>
    <p:restoredTop sz="94663"/>
  </p:normalViewPr>
  <p:slideViewPr>
    <p:cSldViewPr>
      <p:cViewPr varScale="1">
        <p:scale>
          <a:sx n="71" d="100"/>
          <a:sy n="71" d="100"/>
        </p:scale>
        <p:origin x="38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Rearden" userId="16887212-202a-424a-8781-1ab7e1f0ea63" providerId="ADAL" clId="{E1844E14-D393-2546-9890-FF4718994A71}"/>
    <pc:docChg chg="undo custSel addSld delSld modSld">
      <pc:chgData name="Brad Rearden" userId="16887212-202a-424a-8781-1ab7e1f0ea63" providerId="ADAL" clId="{E1844E14-D393-2546-9890-FF4718994A71}" dt="2020-03-04T13:41:31.408" v="581" actId="20577"/>
      <pc:docMkLst>
        <pc:docMk/>
      </pc:docMkLst>
      <pc:sldChg chg="addSp delSp">
        <pc:chgData name="Brad Rearden" userId="16887212-202a-424a-8781-1ab7e1f0ea63" providerId="ADAL" clId="{E1844E14-D393-2546-9890-FF4718994A71}" dt="2020-03-03T23:46:19.366" v="349"/>
        <pc:sldMkLst>
          <pc:docMk/>
          <pc:sldMk cId="0" sldId="256"/>
        </pc:sldMkLst>
        <pc:spChg chg="add del">
          <ac:chgData name="Brad Rearden" userId="16887212-202a-424a-8781-1ab7e1f0ea63" providerId="ADAL" clId="{E1844E14-D393-2546-9890-FF4718994A71}" dt="2020-03-03T23:46:19.366" v="349"/>
          <ac:spMkLst>
            <pc:docMk/>
            <pc:sldMk cId="0" sldId="256"/>
            <ac:spMk id="3" creationId="{A6EA353D-D422-9B4E-9AC3-33A6AE769CA4}"/>
          </ac:spMkLst>
        </pc:spChg>
      </pc:sldChg>
      <pc:sldChg chg="del">
        <pc:chgData name="Brad Rearden" userId="16887212-202a-424a-8781-1ab7e1f0ea63" providerId="ADAL" clId="{E1844E14-D393-2546-9890-FF4718994A71}" dt="2020-03-03T23:46:31.097" v="352" actId="2696"/>
        <pc:sldMkLst>
          <pc:docMk/>
          <pc:sldMk cId="3037289462" sldId="428"/>
        </pc:sldMkLst>
      </pc:sldChg>
      <pc:sldChg chg="add del">
        <pc:chgData name="Brad Rearden" userId="16887212-202a-424a-8781-1ab7e1f0ea63" providerId="ADAL" clId="{E1844E14-D393-2546-9890-FF4718994A71}" dt="2020-03-03T23:54:34.656" v="381" actId="2696"/>
        <pc:sldMkLst>
          <pc:docMk/>
          <pc:sldMk cId="3362626513" sldId="428"/>
        </pc:sldMkLst>
      </pc:sldChg>
      <pc:sldChg chg="modSp add">
        <pc:chgData name="Brad Rearden" userId="16887212-202a-424a-8781-1ab7e1f0ea63" providerId="ADAL" clId="{E1844E14-D393-2546-9890-FF4718994A71}" dt="2020-03-03T23:54:56.873" v="384" actId="20577"/>
        <pc:sldMkLst>
          <pc:docMk/>
          <pc:sldMk cId="3800897235" sldId="428"/>
        </pc:sldMkLst>
        <pc:spChg chg="mod">
          <ac:chgData name="Brad Rearden" userId="16887212-202a-424a-8781-1ab7e1f0ea63" providerId="ADAL" clId="{E1844E14-D393-2546-9890-FF4718994A71}" dt="2020-03-03T23:54:56.873" v="384" actId="20577"/>
          <ac:spMkLst>
            <pc:docMk/>
            <pc:sldMk cId="3800897235" sldId="428"/>
            <ac:spMk id="130054" creationId="{F4537355-43BA-D040-AEB2-8EF27C77157F}"/>
          </ac:spMkLst>
        </pc:spChg>
      </pc:sldChg>
      <pc:sldChg chg="add">
        <pc:chgData name="Brad Rearden" userId="16887212-202a-424a-8781-1ab7e1f0ea63" providerId="ADAL" clId="{E1844E14-D393-2546-9890-FF4718994A71}" dt="2020-03-03T23:46:33.734" v="354"/>
        <pc:sldMkLst>
          <pc:docMk/>
          <pc:sldMk cId="772516209" sldId="782"/>
        </pc:sldMkLst>
      </pc:sldChg>
      <pc:sldChg chg="delSp modSp del">
        <pc:chgData name="Brad Rearden" userId="16887212-202a-424a-8781-1ab7e1f0ea63" providerId="ADAL" clId="{E1844E14-D393-2546-9890-FF4718994A71}" dt="2020-03-03T23:46:31.100" v="353" actId="2696"/>
        <pc:sldMkLst>
          <pc:docMk/>
          <pc:sldMk cId="1964219870" sldId="782"/>
        </pc:sldMkLst>
        <pc:spChg chg="mod">
          <ac:chgData name="Brad Rearden" userId="16887212-202a-424a-8781-1ab7e1f0ea63" providerId="ADAL" clId="{E1844E14-D393-2546-9890-FF4718994A71}" dt="2020-03-03T23:42:38.997" v="277" actId="20577"/>
          <ac:spMkLst>
            <pc:docMk/>
            <pc:sldMk cId="1964219870" sldId="782"/>
            <ac:spMk id="2" creationId="{602AB5ED-0361-094D-AF83-67A5685D6C9E}"/>
          </ac:spMkLst>
        </pc:spChg>
        <pc:spChg chg="del mod">
          <ac:chgData name="Brad Rearden" userId="16887212-202a-424a-8781-1ab7e1f0ea63" providerId="ADAL" clId="{E1844E14-D393-2546-9890-FF4718994A71}" dt="2020-03-03T23:38:20.134" v="149" actId="478"/>
          <ac:spMkLst>
            <pc:docMk/>
            <pc:sldMk cId="1964219870" sldId="782"/>
            <ac:spMk id="3" creationId="{0D6DF38E-7A4B-DE40-BA69-B54E0A250898}"/>
          </ac:spMkLst>
        </pc:spChg>
        <pc:picChg chg="mod">
          <ac:chgData name="Brad Rearden" userId="16887212-202a-424a-8781-1ab7e1f0ea63" providerId="ADAL" clId="{E1844E14-D393-2546-9890-FF4718994A71}" dt="2020-03-03T23:37:59.842" v="87" actId="1076"/>
          <ac:picMkLst>
            <pc:docMk/>
            <pc:sldMk cId="1964219870" sldId="782"/>
            <ac:picMk id="4" creationId="{9442D171-F5C9-884E-9773-8F1AEEA20E04}"/>
          </ac:picMkLst>
        </pc:picChg>
      </pc:sldChg>
      <pc:sldChg chg="del">
        <pc:chgData name="Brad Rearden" userId="16887212-202a-424a-8781-1ab7e1f0ea63" providerId="ADAL" clId="{E1844E14-D393-2546-9890-FF4718994A71}" dt="2020-03-03T23:46:31.088" v="351" actId="2696"/>
        <pc:sldMkLst>
          <pc:docMk/>
          <pc:sldMk cId="462448151" sldId="2552"/>
        </pc:sldMkLst>
      </pc:sldChg>
      <pc:sldChg chg="add del">
        <pc:chgData name="Brad Rearden" userId="16887212-202a-424a-8781-1ab7e1f0ea63" providerId="ADAL" clId="{E1844E14-D393-2546-9890-FF4718994A71}" dt="2020-03-03T23:52:19.580" v="376" actId="2696"/>
        <pc:sldMkLst>
          <pc:docMk/>
          <pc:sldMk cId="1094288954" sldId="2552"/>
        </pc:sldMkLst>
      </pc:sldChg>
      <pc:sldChg chg="add">
        <pc:chgData name="Brad Rearden" userId="16887212-202a-424a-8781-1ab7e1f0ea63" providerId="ADAL" clId="{E1844E14-D393-2546-9890-FF4718994A71}" dt="2020-03-03T23:46:33.734" v="354"/>
        <pc:sldMkLst>
          <pc:docMk/>
          <pc:sldMk cId="1864846527" sldId="2554"/>
        </pc:sldMkLst>
      </pc:sldChg>
      <pc:sldChg chg="modSp del">
        <pc:chgData name="Brad Rearden" userId="16887212-202a-424a-8781-1ab7e1f0ea63" providerId="ADAL" clId="{E1844E14-D393-2546-9890-FF4718994A71}" dt="2020-03-03T23:46:31.084" v="350" actId="2696"/>
        <pc:sldMkLst>
          <pc:docMk/>
          <pc:sldMk cId="3030224809" sldId="2554"/>
        </pc:sldMkLst>
        <pc:picChg chg="mod">
          <ac:chgData name="Brad Rearden" userId="16887212-202a-424a-8781-1ab7e1f0ea63" providerId="ADAL" clId="{E1844E14-D393-2546-9890-FF4718994A71}" dt="2020-03-03T23:39:19.617" v="233" actId="1076"/>
          <ac:picMkLst>
            <pc:docMk/>
            <pc:sldMk cId="3030224809" sldId="2554"/>
            <ac:picMk id="5" creationId="{9B06B4C7-1DE0-094C-83B8-8FA12C583CE1}"/>
          </ac:picMkLst>
        </pc:picChg>
      </pc:sldChg>
      <pc:sldChg chg="modSp">
        <pc:chgData name="Brad Rearden" userId="16887212-202a-424a-8781-1ab7e1f0ea63" providerId="ADAL" clId="{E1844E14-D393-2546-9890-FF4718994A71}" dt="2020-03-04T13:41:31.408" v="581" actId="20577"/>
        <pc:sldMkLst>
          <pc:docMk/>
          <pc:sldMk cId="3157429270" sldId="2555"/>
        </pc:sldMkLst>
        <pc:spChg chg="mod">
          <ac:chgData name="Brad Rearden" userId="16887212-202a-424a-8781-1ab7e1f0ea63" providerId="ADAL" clId="{E1844E14-D393-2546-9890-FF4718994A71}" dt="2020-03-04T13:41:31.408" v="581" actId="20577"/>
          <ac:spMkLst>
            <pc:docMk/>
            <pc:sldMk cId="3157429270" sldId="2555"/>
            <ac:spMk id="3" creationId="{6045C6EB-831C-1643-8CE8-CC9668B5130A}"/>
          </ac:spMkLst>
        </pc:spChg>
      </pc:sldChg>
      <pc:sldChg chg="modSp">
        <pc:chgData name="Brad Rearden" userId="16887212-202a-424a-8781-1ab7e1f0ea63" providerId="ADAL" clId="{E1844E14-D393-2546-9890-FF4718994A71}" dt="2020-03-04T13:40:03.512" v="500" actId="20577"/>
        <pc:sldMkLst>
          <pc:docMk/>
          <pc:sldMk cId="1771649852" sldId="2556"/>
        </pc:sldMkLst>
        <pc:spChg chg="mod">
          <ac:chgData name="Brad Rearden" userId="16887212-202a-424a-8781-1ab7e1f0ea63" providerId="ADAL" clId="{E1844E14-D393-2546-9890-FF4718994A71}" dt="2020-02-28T03:57:27.598" v="65" actId="20577"/>
          <ac:spMkLst>
            <pc:docMk/>
            <pc:sldMk cId="1771649852" sldId="2556"/>
            <ac:spMk id="2" creationId="{4B6E0811-EA29-E149-93CB-182760E2C1F4}"/>
          </ac:spMkLst>
        </pc:spChg>
        <pc:spChg chg="mod">
          <ac:chgData name="Brad Rearden" userId="16887212-202a-424a-8781-1ab7e1f0ea63" providerId="ADAL" clId="{E1844E14-D393-2546-9890-FF4718994A71}" dt="2020-03-04T13:40:03.512" v="500" actId="20577"/>
          <ac:spMkLst>
            <pc:docMk/>
            <pc:sldMk cId="1771649852" sldId="2556"/>
            <ac:spMk id="3" creationId="{68BC746B-E980-B14D-AB8F-B97604C53D8E}"/>
          </ac:spMkLst>
        </pc:spChg>
      </pc:sldChg>
      <pc:sldChg chg="modSp add">
        <pc:chgData name="Brad Rearden" userId="16887212-202a-424a-8781-1ab7e1f0ea63" providerId="ADAL" clId="{E1844E14-D393-2546-9890-FF4718994A71}" dt="2020-03-03T23:48:33.068" v="374" actId="20577"/>
        <pc:sldMkLst>
          <pc:docMk/>
          <pc:sldMk cId="980951121" sldId="2557"/>
        </pc:sldMkLst>
        <pc:spChg chg="mod">
          <ac:chgData name="Brad Rearden" userId="16887212-202a-424a-8781-1ab7e1f0ea63" providerId="ADAL" clId="{E1844E14-D393-2546-9890-FF4718994A71}" dt="2020-03-03T23:48:33.068" v="374" actId="20577"/>
          <ac:spMkLst>
            <pc:docMk/>
            <pc:sldMk cId="980951121" sldId="2557"/>
            <ac:spMk id="2" creationId="{5CD35546-5EC5-5747-9212-51745882443E}"/>
          </ac:spMkLst>
        </pc:spChg>
      </pc:sldChg>
      <pc:sldChg chg="add">
        <pc:chgData name="Brad Rearden" userId="16887212-202a-424a-8781-1ab7e1f0ea63" providerId="ADAL" clId="{E1844E14-D393-2546-9890-FF4718994A71}" dt="2020-03-03T23:52:12.612" v="375"/>
        <pc:sldMkLst>
          <pc:docMk/>
          <pc:sldMk cId="3830843199" sldId="25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BED1D-24EC-F748-B89F-FC00A0CD1E31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8FCED-811C-5B4D-98B1-E0C2D3976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8FA249AC-0BC9-B64B-92EC-0709AB9CE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EDC41550-EB46-FA4E-9E6E-718283886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5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k object 17">
            <a:extLst>
              <a:ext uri="{FF2B5EF4-FFF2-40B4-BE49-F238E27FC236}">
                <a16:creationId xmlns:a16="http://schemas.microsoft.com/office/drawing/2014/main" id="{B61CD2B2-4B2B-F143-B80A-4B930C8DDA04}"/>
              </a:ext>
            </a:extLst>
          </p:cNvPr>
          <p:cNvSpPr/>
          <p:nvPr userDrawn="1"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9293228"/>
            <a:ext cx="1162685" cy="2015489"/>
          </a:xfrm>
          <a:custGeom>
            <a:avLst/>
            <a:gdLst/>
            <a:ahLst/>
            <a:cxnLst/>
            <a:rect l="l" t="t" r="r" b="b"/>
            <a:pathLst>
              <a:path w="1162685" h="2015490">
                <a:moveTo>
                  <a:pt x="0" y="0"/>
                </a:moveTo>
                <a:lnTo>
                  <a:pt x="0" y="2015328"/>
                </a:lnTo>
                <a:lnTo>
                  <a:pt x="309129" y="2015328"/>
                </a:lnTo>
                <a:lnTo>
                  <a:pt x="1162268" y="11622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4970" y="615553"/>
            <a:ext cx="18454158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61747" y="4202692"/>
            <a:ext cx="945673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7" name="object 16">
            <a:extLst>
              <a:ext uri="{FF2B5EF4-FFF2-40B4-BE49-F238E27FC236}">
                <a16:creationId xmlns:a16="http://schemas.microsoft.com/office/drawing/2014/main" id="{E736EC2C-DF9A-0E42-A093-0E31FD1BF22C}"/>
              </a:ext>
            </a:extLst>
          </p:cNvPr>
          <p:cNvSpPr txBox="1"/>
          <p:nvPr userDrawn="1"/>
        </p:nvSpPr>
        <p:spPr>
          <a:xfrm>
            <a:off x="12185650" y="6621070"/>
            <a:ext cx="46266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78205" algn="l"/>
                <a:tab pos="1103630" algn="l"/>
                <a:tab pos="1824989" algn="l"/>
                <a:tab pos="2050414" algn="l"/>
                <a:tab pos="3048635" algn="l"/>
                <a:tab pos="3274060" algn="l"/>
              </a:tabLst>
            </a:pPr>
            <a:r>
              <a:rPr sz="215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	•	Safe	•	Secure	•	Affordable</a:t>
            </a:r>
            <a:endParaRPr sz="21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A0703E-B4A4-2341-B411-67AB5ED19D80}"/>
              </a:ext>
            </a:extLst>
          </p:cNvPr>
          <p:cNvSpPr txBox="1"/>
          <p:nvPr userDrawn="1"/>
        </p:nvSpPr>
        <p:spPr>
          <a:xfrm>
            <a:off x="952588" y="8864695"/>
            <a:ext cx="1889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X-energy develops Generation IV high temperature gas-cooled reactors (HTGR) and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TRISO fuel for advanced reactors world-wide.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B7F65FF-0D05-9B4F-BC9A-78BA1F7E1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lum bright="-100000"/>
          </a:blip>
          <a:stretch>
            <a:fillRect/>
          </a:stretch>
        </p:blipFill>
        <p:spPr>
          <a:xfrm>
            <a:off x="10756587" y="4079797"/>
            <a:ext cx="8775877" cy="232495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250" y="115413"/>
            <a:ext cx="19583622" cy="1030604"/>
          </a:xfrm>
        </p:spPr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Greycliff CF"/>
                <a:cs typeface="Greycliff CF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2250" y="1422419"/>
            <a:ext cx="19583622" cy="8814243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482D29-4AD1-2A41-9F0A-CE37EC3F27C3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8" name="bk object 21">
              <a:extLst>
                <a:ext uri="{FF2B5EF4-FFF2-40B4-BE49-F238E27FC236}">
                  <a16:creationId xmlns:a16="http://schemas.microsoft.com/office/drawing/2014/main" id="{299134EE-46D6-AB48-A731-37B08B455B89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2">
              <a:extLst>
                <a:ext uri="{FF2B5EF4-FFF2-40B4-BE49-F238E27FC236}">
                  <a16:creationId xmlns:a16="http://schemas.microsoft.com/office/drawing/2014/main" id="{B38E2266-279B-8A4D-B0AE-6BC4C6573238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3">
              <a:extLst>
                <a:ext uri="{FF2B5EF4-FFF2-40B4-BE49-F238E27FC236}">
                  <a16:creationId xmlns:a16="http://schemas.microsoft.com/office/drawing/2014/main" id="{67845550-B27B-7241-89D6-3F776CD9B540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24">
              <a:extLst>
                <a:ext uri="{FF2B5EF4-FFF2-40B4-BE49-F238E27FC236}">
                  <a16:creationId xmlns:a16="http://schemas.microsoft.com/office/drawing/2014/main" id="{85BD66CF-62A9-6F4A-871F-C609DA83CCC0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25">
              <a:extLst>
                <a:ext uri="{FF2B5EF4-FFF2-40B4-BE49-F238E27FC236}">
                  <a16:creationId xmlns:a16="http://schemas.microsoft.com/office/drawing/2014/main" id="{6AD56DC2-E3CA-6D42-A60F-C1438AE1F8BA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26">
              <a:extLst>
                <a:ext uri="{FF2B5EF4-FFF2-40B4-BE49-F238E27FC236}">
                  <a16:creationId xmlns:a16="http://schemas.microsoft.com/office/drawing/2014/main" id="{215FEEE5-0C94-0643-83A7-8D8F50354F78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k object 27">
              <a:extLst>
                <a:ext uri="{FF2B5EF4-FFF2-40B4-BE49-F238E27FC236}">
                  <a16:creationId xmlns:a16="http://schemas.microsoft.com/office/drawing/2014/main" id="{D821E389-78A3-1C4C-B1D5-974BF581809B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k object 28">
              <a:extLst>
                <a:ext uri="{FF2B5EF4-FFF2-40B4-BE49-F238E27FC236}">
                  <a16:creationId xmlns:a16="http://schemas.microsoft.com/office/drawing/2014/main" id="{FDE42F0F-AEAD-D04E-A17D-FCEF6132250B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k object 29">
              <a:extLst>
                <a:ext uri="{FF2B5EF4-FFF2-40B4-BE49-F238E27FC236}">
                  <a16:creationId xmlns:a16="http://schemas.microsoft.com/office/drawing/2014/main" id="{47AEBD3D-6BDB-384F-9F9B-C2392D4D0EF7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k object 30">
              <a:extLst>
                <a:ext uri="{FF2B5EF4-FFF2-40B4-BE49-F238E27FC236}">
                  <a16:creationId xmlns:a16="http://schemas.microsoft.com/office/drawing/2014/main" id="{3BFF70AE-C133-1345-A64A-DCFAF35AFD5A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k object 31">
              <a:extLst>
                <a:ext uri="{FF2B5EF4-FFF2-40B4-BE49-F238E27FC236}">
                  <a16:creationId xmlns:a16="http://schemas.microsoft.com/office/drawing/2014/main" id="{718DA5B2-8E4C-9B46-8662-215ED9CC32BA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348" y="115413"/>
            <a:ext cx="19732501" cy="1030604"/>
          </a:xfrm>
        </p:spPr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Greycliff CF"/>
                <a:cs typeface="Greycliff CF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72648A-3797-D246-B73E-0CA2B56314E3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4" name="bk object 21">
              <a:extLst>
                <a:ext uri="{FF2B5EF4-FFF2-40B4-BE49-F238E27FC236}">
                  <a16:creationId xmlns:a16="http://schemas.microsoft.com/office/drawing/2014/main" id="{C11E1589-A8E9-584C-8D3A-D793F4C126A0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2">
              <a:extLst>
                <a:ext uri="{FF2B5EF4-FFF2-40B4-BE49-F238E27FC236}">
                  <a16:creationId xmlns:a16="http://schemas.microsoft.com/office/drawing/2014/main" id="{BA449D74-43CC-2C42-B6E8-E4EA1A7CF67A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3">
              <a:extLst>
                <a:ext uri="{FF2B5EF4-FFF2-40B4-BE49-F238E27FC236}">
                  <a16:creationId xmlns:a16="http://schemas.microsoft.com/office/drawing/2014/main" id="{5C9FBF89-569D-6947-A3D7-B4FBFEECB123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4">
              <a:extLst>
                <a:ext uri="{FF2B5EF4-FFF2-40B4-BE49-F238E27FC236}">
                  <a16:creationId xmlns:a16="http://schemas.microsoft.com/office/drawing/2014/main" id="{D798A23C-FF2E-7E42-B266-E48FE0D3BD48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5">
              <a:extLst>
                <a:ext uri="{FF2B5EF4-FFF2-40B4-BE49-F238E27FC236}">
                  <a16:creationId xmlns:a16="http://schemas.microsoft.com/office/drawing/2014/main" id="{EDC62E4E-8567-3C4F-BEC3-2E0BDF8839EC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6">
              <a:extLst>
                <a:ext uri="{FF2B5EF4-FFF2-40B4-BE49-F238E27FC236}">
                  <a16:creationId xmlns:a16="http://schemas.microsoft.com/office/drawing/2014/main" id="{229A6A0A-9C09-FB47-B665-CFDE76679B74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27">
              <a:extLst>
                <a:ext uri="{FF2B5EF4-FFF2-40B4-BE49-F238E27FC236}">
                  <a16:creationId xmlns:a16="http://schemas.microsoft.com/office/drawing/2014/main" id="{10EC6B6D-3005-A346-B5DF-C2A8ADE2F1B1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28">
              <a:extLst>
                <a:ext uri="{FF2B5EF4-FFF2-40B4-BE49-F238E27FC236}">
                  <a16:creationId xmlns:a16="http://schemas.microsoft.com/office/drawing/2014/main" id="{69C4E86C-4342-0647-A4F1-483315E37E0F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29">
              <a:extLst>
                <a:ext uri="{FF2B5EF4-FFF2-40B4-BE49-F238E27FC236}">
                  <a16:creationId xmlns:a16="http://schemas.microsoft.com/office/drawing/2014/main" id="{29725E91-33DB-FB41-A36A-BEDAD21B0311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30">
              <a:extLst>
                <a:ext uri="{FF2B5EF4-FFF2-40B4-BE49-F238E27FC236}">
                  <a16:creationId xmlns:a16="http://schemas.microsoft.com/office/drawing/2014/main" id="{1239F4E6-4F7A-D241-B5AC-E5F46C4A1B64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31">
              <a:extLst>
                <a:ext uri="{FF2B5EF4-FFF2-40B4-BE49-F238E27FC236}">
                  <a16:creationId xmlns:a16="http://schemas.microsoft.com/office/drawing/2014/main" id="{456EE622-B1DF-4948-A0DE-42088955A460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Holder 4">
            <a:extLst>
              <a:ext uri="{FF2B5EF4-FFF2-40B4-BE49-F238E27FC236}">
                <a16:creationId xmlns:a16="http://schemas.microsoft.com/office/drawing/2014/main" id="{30743121-2264-8647-8BB0-8A555BA4E99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6" name="Holder 5">
            <a:extLst>
              <a:ext uri="{FF2B5EF4-FFF2-40B4-BE49-F238E27FC236}">
                <a16:creationId xmlns:a16="http://schemas.microsoft.com/office/drawing/2014/main" id="{7593736C-2E1B-EB4E-8D3A-FF3B183B3015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37" name="Holder 6">
            <a:extLst>
              <a:ext uri="{FF2B5EF4-FFF2-40B4-BE49-F238E27FC236}">
                <a16:creationId xmlns:a16="http://schemas.microsoft.com/office/drawing/2014/main" id="{1980C96F-E446-DF47-B9C0-D5BA26302A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250" y="26035"/>
            <a:ext cx="19507644" cy="1030604"/>
          </a:xfrm>
        </p:spPr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Greycliff CF"/>
                <a:cs typeface="Greycliff CF"/>
              </a:defRPr>
            </a:lvl1pPr>
          </a:lstStyle>
          <a:p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B983C6-8CA8-6F48-BE3D-B3DB2FD86D88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2" name="bk object 21">
              <a:extLst>
                <a:ext uri="{FF2B5EF4-FFF2-40B4-BE49-F238E27FC236}">
                  <a16:creationId xmlns:a16="http://schemas.microsoft.com/office/drawing/2014/main" id="{FB3E2078-02DC-AC46-8AE0-F65505593A69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2">
              <a:extLst>
                <a:ext uri="{FF2B5EF4-FFF2-40B4-BE49-F238E27FC236}">
                  <a16:creationId xmlns:a16="http://schemas.microsoft.com/office/drawing/2014/main" id="{57EC72A3-CC55-6045-9F0C-D841A20D4CAA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3">
              <a:extLst>
                <a:ext uri="{FF2B5EF4-FFF2-40B4-BE49-F238E27FC236}">
                  <a16:creationId xmlns:a16="http://schemas.microsoft.com/office/drawing/2014/main" id="{5C1F49EE-1292-7848-BCF0-3BB31CF88791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4">
              <a:extLst>
                <a:ext uri="{FF2B5EF4-FFF2-40B4-BE49-F238E27FC236}">
                  <a16:creationId xmlns:a16="http://schemas.microsoft.com/office/drawing/2014/main" id="{6982BCE1-7730-F743-B12F-F28801AE2AF5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5">
              <a:extLst>
                <a:ext uri="{FF2B5EF4-FFF2-40B4-BE49-F238E27FC236}">
                  <a16:creationId xmlns:a16="http://schemas.microsoft.com/office/drawing/2014/main" id="{DE40A2C6-8E78-2A4B-ABA9-4BC6C5EDFFC7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6">
              <a:extLst>
                <a:ext uri="{FF2B5EF4-FFF2-40B4-BE49-F238E27FC236}">
                  <a16:creationId xmlns:a16="http://schemas.microsoft.com/office/drawing/2014/main" id="{4D440A99-5AF8-044E-A465-CAC6654291F9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7">
              <a:extLst>
                <a:ext uri="{FF2B5EF4-FFF2-40B4-BE49-F238E27FC236}">
                  <a16:creationId xmlns:a16="http://schemas.microsoft.com/office/drawing/2014/main" id="{1BB7923F-BD60-E949-8B79-99ED670450A0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8">
              <a:extLst>
                <a:ext uri="{FF2B5EF4-FFF2-40B4-BE49-F238E27FC236}">
                  <a16:creationId xmlns:a16="http://schemas.microsoft.com/office/drawing/2014/main" id="{EFA958C4-CE0C-334F-B3E5-9EFC11A161DB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29">
              <a:extLst>
                <a:ext uri="{FF2B5EF4-FFF2-40B4-BE49-F238E27FC236}">
                  <a16:creationId xmlns:a16="http://schemas.microsoft.com/office/drawing/2014/main" id="{1D0174B7-634D-5849-A013-754EED1EECEF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0">
              <a:extLst>
                <a:ext uri="{FF2B5EF4-FFF2-40B4-BE49-F238E27FC236}">
                  <a16:creationId xmlns:a16="http://schemas.microsoft.com/office/drawing/2014/main" id="{E082150F-1720-F045-A5C5-F0DEA22338DE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31">
              <a:extLst>
                <a:ext uri="{FF2B5EF4-FFF2-40B4-BE49-F238E27FC236}">
                  <a16:creationId xmlns:a16="http://schemas.microsoft.com/office/drawing/2014/main" id="{74A55D6D-73D1-7648-9FB2-83AD35B548B6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Holder 4">
            <a:extLst>
              <a:ext uri="{FF2B5EF4-FFF2-40B4-BE49-F238E27FC236}">
                <a16:creationId xmlns:a16="http://schemas.microsoft.com/office/drawing/2014/main" id="{F5E0D9BF-255D-8744-B82F-2BE2C1BE657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4" name="Holder 5">
            <a:extLst>
              <a:ext uri="{FF2B5EF4-FFF2-40B4-BE49-F238E27FC236}">
                <a16:creationId xmlns:a16="http://schemas.microsoft.com/office/drawing/2014/main" id="{E4512EBF-2AB4-B74C-A0F2-9B381E1209B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35" name="Holder 6">
            <a:extLst>
              <a:ext uri="{FF2B5EF4-FFF2-40B4-BE49-F238E27FC236}">
                <a16:creationId xmlns:a16="http://schemas.microsoft.com/office/drawing/2014/main" id="{ABB3689E-7A4A-4F48-9A57-477D4FC61D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D837E4B-6B9D-C443-8C11-FDA81ED90A40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1" name="bk object 21">
              <a:extLst>
                <a:ext uri="{FF2B5EF4-FFF2-40B4-BE49-F238E27FC236}">
                  <a16:creationId xmlns:a16="http://schemas.microsoft.com/office/drawing/2014/main" id="{0B6C032D-BB3E-264C-9317-B7EE1AEE4FE1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22">
              <a:extLst>
                <a:ext uri="{FF2B5EF4-FFF2-40B4-BE49-F238E27FC236}">
                  <a16:creationId xmlns:a16="http://schemas.microsoft.com/office/drawing/2014/main" id="{FF8206C7-ED3A-6941-9257-56B075F4193F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3">
              <a:extLst>
                <a:ext uri="{FF2B5EF4-FFF2-40B4-BE49-F238E27FC236}">
                  <a16:creationId xmlns:a16="http://schemas.microsoft.com/office/drawing/2014/main" id="{37AD248F-A5B2-C248-B8BF-AD691966ABBD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4">
              <a:extLst>
                <a:ext uri="{FF2B5EF4-FFF2-40B4-BE49-F238E27FC236}">
                  <a16:creationId xmlns:a16="http://schemas.microsoft.com/office/drawing/2014/main" id="{AE1F899D-822F-6F4A-8034-D2AB215AA484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5">
              <a:extLst>
                <a:ext uri="{FF2B5EF4-FFF2-40B4-BE49-F238E27FC236}">
                  <a16:creationId xmlns:a16="http://schemas.microsoft.com/office/drawing/2014/main" id="{447AE6E1-2919-494E-AEF6-4ED7B6F699F8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6">
              <a:extLst>
                <a:ext uri="{FF2B5EF4-FFF2-40B4-BE49-F238E27FC236}">
                  <a16:creationId xmlns:a16="http://schemas.microsoft.com/office/drawing/2014/main" id="{C8CACF62-56EC-124B-B430-F22C0AC360B5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7">
              <a:extLst>
                <a:ext uri="{FF2B5EF4-FFF2-40B4-BE49-F238E27FC236}">
                  <a16:creationId xmlns:a16="http://schemas.microsoft.com/office/drawing/2014/main" id="{59C3A5C9-411B-BE45-83CD-AD4651F99CD4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8">
              <a:extLst>
                <a:ext uri="{FF2B5EF4-FFF2-40B4-BE49-F238E27FC236}">
                  <a16:creationId xmlns:a16="http://schemas.microsoft.com/office/drawing/2014/main" id="{D04BD34F-4C77-124B-9062-8FE1DAC6CB45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9">
              <a:extLst>
                <a:ext uri="{FF2B5EF4-FFF2-40B4-BE49-F238E27FC236}">
                  <a16:creationId xmlns:a16="http://schemas.microsoft.com/office/drawing/2014/main" id="{7FB28532-E470-534D-BC94-8F9F9B56D05F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30">
              <a:extLst>
                <a:ext uri="{FF2B5EF4-FFF2-40B4-BE49-F238E27FC236}">
                  <a16:creationId xmlns:a16="http://schemas.microsoft.com/office/drawing/2014/main" id="{A3CB83EE-AC5F-C74B-BE4B-5B997C983C7B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1">
              <a:extLst>
                <a:ext uri="{FF2B5EF4-FFF2-40B4-BE49-F238E27FC236}">
                  <a16:creationId xmlns:a16="http://schemas.microsoft.com/office/drawing/2014/main" id="{5E7F8852-878B-7A42-8F27-B6A92F5C30D8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Holder 4">
            <a:extLst>
              <a:ext uri="{FF2B5EF4-FFF2-40B4-BE49-F238E27FC236}">
                <a16:creationId xmlns:a16="http://schemas.microsoft.com/office/drawing/2014/main" id="{F9800766-F91A-814C-A97D-B7D6AFAEB1A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5">
            <a:extLst>
              <a:ext uri="{FF2B5EF4-FFF2-40B4-BE49-F238E27FC236}">
                <a16:creationId xmlns:a16="http://schemas.microsoft.com/office/drawing/2014/main" id="{417FE49B-BCC0-2341-BD70-964FFFD241B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34" name="Holder 6">
            <a:extLst>
              <a:ext uri="{FF2B5EF4-FFF2-40B4-BE49-F238E27FC236}">
                <a16:creationId xmlns:a16="http://schemas.microsoft.com/office/drawing/2014/main" id="{B5981A46-50B6-A14B-95FF-4AC2E04BEF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958" y="490072"/>
            <a:ext cx="18521841" cy="787989"/>
          </a:xfrm>
        </p:spPr>
        <p:txBody>
          <a:bodyPr anchor="ctr" anchorCtr="0">
            <a:normAutofit/>
          </a:bodyPr>
          <a:lstStyle>
            <a:lvl1pPr algn="l">
              <a:defRPr sz="395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E7394A-C6BF-C248-B268-1A8F3C610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959" y="1402633"/>
            <a:ext cx="18521841" cy="322002"/>
          </a:xfrm>
        </p:spPr>
        <p:txBody>
          <a:bodyPr>
            <a:noAutofit/>
          </a:bodyPr>
          <a:lstStyle>
            <a:lvl1pPr marL="0" indent="0" algn="l">
              <a:buNone/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831" indent="0" algn="ctr">
              <a:buNone/>
              <a:defRPr sz="3298"/>
            </a:lvl2pPr>
            <a:lvl3pPr marL="1507663" indent="0" algn="ctr">
              <a:buNone/>
              <a:defRPr sz="2968"/>
            </a:lvl3pPr>
            <a:lvl4pPr marL="2261494" indent="0" algn="ctr">
              <a:buNone/>
              <a:defRPr sz="2638"/>
            </a:lvl4pPr>
            <a:lvl5pPr marL="3015325" indent="0" algn="ctr">
              <a:buNone/>
              <a:defRPr sz="2638"/>
            </a:lvl5pPr>
            <a:lvl6pPr marL="3769157" indent="0" algn="ctr">
              <a:buNone/>
              <a:defRPr sz="2638"/>
            </a:lvl6pPr>
            <a:lvl7pPr marL="4522988" indent="0" algn="ctr">
              <a:buNone/>
              <a:defRPr sz="2638"/>
            </a:lvl7pPr>
            <a:lvl8pPr marL="5276820" indent="0" algn="ctr">
              <a:buNone/>
              <a:defRPr sz="2638"/>
            </a:lvl8pPr>
            <a:lvl9pPr marL="6030651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F3133D-113E-0E4A-8C17-52C9AC6EE4C8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1" name="bk object 21">
              <a:extLst>
                <a:ext uri="{FF2B5EF4-FFF2-40B4-BE49-F238E27FC236}">
                  <a16:creationId xmlns:a16="http://schemas.microsoft.com/office/drawing/2014/main" id="{20331981-AA61-2841-ADA5-7BC4D8BC6462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22">
              <a:extLst>
                <a:ext uri="{FF2B5EF4-FFF2-40B4-BE49-F238E27FC236}">
                  <a16:creationId xmlns:a16="http://schemas.microsoft.com/office/drawing/2014/main" id="{8CF91A1D-2318-2F46-A9D0-C0ABCFC5F516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3">
              <a:extLst>
                <a:ext uri="{FF2B5EF4-FFF2-40B4-BE49-F238E27FC236}">
                  <a16:creationId xmlns:a16="http://schemas.microsoft.com/office/drawing/2014/main" id="{C4D5EA4F-F6A7-B145-95A1-BC60E699A7A9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4">
              <a:extLst>
                <a:ext uri="{FF2B5EF4-FFF2-40B4-BE49-F238E27FC236}">
                  <a16:creationId xmlns:a16="http://schemas.microsoft.com/office/drawing/2014/main" id="{7508792F-4B23-9B44-BD7A-58C58F81B0BC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5">
              <a:extLst>
                <a:ext uri="{FF2B5EF4-FFF2-40B4-BE49-F238E27FC236}">
                  <a16:creationId xmlns:a16="http://schemas.microsoft.com/office/drawing/2014/main" id="{DE1FDF76-2929-5D40-A43B-E6384FD6D2AA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6">
              <a:extLst>
                <a:ext uri="{FF2B5EF4-FFF2-40B4-BE49-F238E27FC236}">
                  <a16:creationId xmlns:a16="http://schemas.microsoft.com/office/drawing/2014/main" id="{D3B799C9-66FB-5049-81FE-4A32B13E7C21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7">
              <a:extLst>
                <a:ext uri="{FF2B5EF4-FFF2-40B4-BE49-F238E27FC236}">
                  <a16:creationId xmlns:a16="http://schemas.microsoft.com/office/drawing/2014/main" id="{818E4BBF-CBF0-5347-B6AA-73B4EB851987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8">
              <a:extLst>
                <a:ext uri="{FF2B5EF4-FFF2-40B4-BE49-F238E27FC236}">
                  <a16:creationId xmlns:a16="http://schemas.microsoft.com/office/drawing/2014/main" id="{A9C27E82-50E8-AF4C-BC37-243A71389DFC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9">
              <a:extLst>
                <a:ext uri="{FF2B5EF4-FFF2-40B4-BE49-F238E27FC236}">
                  <a16:creationId xmlns:a16="http://schemas.microsoft.com/office/drawing/2014/main" id="{8B19D3DF-F530-0740-B467-240703C40D95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30">
              <a:extLst>
                <a:ext uri="{FF2B5EF4-FFF2-40B4-BE49-F238E27FC236}">
                  <a16:creationId xmlns:a16="http://schemas.microsoft.com/office/drawing/2014/main" id="{A7AE78CB-1142-154C-BE48-273F545B71EC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1">
              <a:extLst>
                <a:ext uri="{FF2B5EF4-FFF2-40B4-BE49-F238E27FC236}">
                  <a16:creationId xmlns:a16="http://schemas.microsoft.com/office/drawing/2014/main" id="{59ACE365-FC03-3B41-8212-11C2856860CC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Holder 4">
            <a:extLst>
              <a:ext uri="{FF2B5EF4-FFF2-40B4-BE49-F238E27FC236}">
                <a16:creationId xmlns:a16="http://schemas.microsoft.com/office/drawing/2014/main" id="{4865FB8D-5AC8-A74E-9276-28DAA22B7D0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5">
            <a:extLst>
              <a:ext uri="{FF2B5EF4-FFF2-40B4-BE49-F238E27FC236}">
                <a16:creationId xmlns:a16="http://schemas.microsoft.com/office/drawing/2014/main" id="{9ACDC354-5635-CB4F-9CFF-1EEF4489636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February 19, 2020</a:t>
            </a:r>
          </a:p>
        </p:txBody>
      </p:sp>
      <p:sp>
        <p:nvSpPr>
          <p:cNvPr id="34" name="Holder 6">
            <a:extLst>
              <a:ext uri="{FF2B5EF4-FFF2-40B4-BE49-F238E27FC236}">
                <a16:creationId xmlns:a16="http://schemas.microsoft.com/office/drawing/2014/main" id="{4D60B8AE-815A-A045-B099-682FF77AA2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03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46314" y="4940028"/>
            <a:ext cx="5211470" cy="1030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bg1"/>
                </a:solidFill>
                <a:latin typeface="Greycliff CF"/>
                <a:cs typeface="Greycliff C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48704" y="3874092"/>
            <a:ext cx="13206690" cy="235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bk object 17">
            <a:extLst>
              <a:ext uri="{FF2B5EF4-FFF2-40B4-BE49-F238E27FC236}">
                <a16:creationId xmlns:a16="http://schemas.microsoft.com/office/drawing/2014/main" id="{4BED8FFC-31FC-ED43-A0A8-3450BE02E201}"/>
              </a:ext>
            </a:extLst>
          </p:cNvPr>
          <p:cNvSpPr/>
          <p:nvPr userDrawn="1"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4E4-1DFA-7349-A16C-D700185F4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970" y="615553"/>
            <a:ext cx="18454158" cy="2031325"/>
          </a:xfrm>
        </p:spPr>
        <p:txBody>
          <a:bodyPr/>
          <a:lstStyle/>
          <a:p>
            <a:r>
              <a:rPr lang="en-US" dirty="0"/>
              <a:t>Nuclear Data Uncertainties </a:t>
            </a:r>
            <a:br>
              <a:rPr lang="en-US" dirty="0"/>
            </a:br>
            <a:r>
              <a:rPr lang="en-US" dirty="0"/>
              <a:t>for Advanced Reactor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D85BA-B6F4-2442-B703-F3198B044C6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1747" y="4202692"/>
            <a:ext cx="9456738" cy="3323987"/>
          </a:xfrm>
        </p:spPr>
        <p:txBody>
          <a:bodyPr/>
          <a:lstStyle/>
          <a:p>
            <a:r>
              <a:rPr lang="en-US" dirty="0"/>
              <a:t>Bradley T. Rearden, Ph.D.</a:t>
            </a:r>
          </a:p>
          <a:p>
            <a:r>
              <a:rPr lang="en-US" b="0" dirty="0"/>
              <a:t>Director of Engineering</a:t>
            </a:r>
          </a:p>
          <a:p>
            <a:endParaRPr lang="en-US" dirty="0"/>
          </a:p>
          <a:p>
            <a:r>
              <a:rPr lang="en-US" dirty="0"/>
              <a:t>Presented to:</a:t>
            </a:r>
          </a:p>
          <a:p>
            <a:r>
              <a:rPr lang="en-US" b="0" dirty="0"/>
              <a:t>Workshop on Applied Nuclear Data Activities</a:t>
            </a:r>
          </a:p>
          <a:p>
            <a:r>
              <a:rPr lang="en-US" b="0" dirty="0"/>
              <a:t>March 4, 2020</a:t>
            </a:r>
          </a:p>
        </p:txBody>
      </p:sp>
    </p:spTree>
    <p:extLst>
      <p:ext uri="{BB962C8B-B14F-4D97-AF65-F5344CB8AC3E}">
        <p14:creationId xmlns:p14="http://schemas.microsoft.com/office/powerpoint/2010/main" val="413669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AF0A7D-1C3D-DC49-BA98-D51D8F561EBB}"/>
              </a:ext>
            </a:extLst>
          </p:cNvPr>
          <p:cNvSpPr/>
          <p:nvPr/>
        </p:nvSpPr>
        <p:spPr>
          <a:xfrm>
            <a:off x="0" y="1463676"/>
            <a:ext cx="20104100" cy="861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8A7AA-6F7A-EE4C-A6A4-E33E00CA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TRISO coated particle fuel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AB5C2-9EC8-6C47-B460-FDB0BBE155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6B4C7-1DE0-094C-83B8-8FA12C58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32" y="1181288"/>
            <a:ext cx="18949035" cy="883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7F52EA-826B-B44F-A71F-F4C34FCCDB82}"/>
              </a:ext>
            </a:extLst>
          </p:cNvPr>
          <p:cNvSpPr/>
          <p:nvPr/>
        </p:nvSpPr>
        <p:spPr>
          <a:xfrm>
            <a:off x="18434050" y="9485031"/>
            <a:ext cx="762000" cy="609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4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B5ED-0361-094D-AF83-67A5685D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035"/>
            <a:ext cx="19507644" cy="2031325"/>
          </a:xfrm>
        </p:spPr>
        <p:txBody>
          <a:bodyPr/>
          <a:lstStyle/>
          <a:p>
            <a:r>
              <a:rPr lang="en-US" dirty="0"/>
              <a:t>Burnup and decay data are needed for fuel cycle analysis and radioactive source terms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2D171-F5C9-884E-9773-8F1AEEA2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689" y="2682875"/>
            <a:ext cx="8020205" cy="7010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4573D-E34B-4C48-B847-E442A1A625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4178" y="7463177"/>
            <a:ext cx="7610975" cy="3581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D6DBB-4FA2-B94D-9EE8-19EE213A32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09" y="3451701"/>
            <a:ext cx="10107473" cy="69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B3E9CF-0ADF-7A48-89F0-1ED6EE25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8" y="115413"/>
            <a:ext cx="19732501" cy="1015663"/>
          </a:xfrm>
        </p:spPr>
        <p:txBody>
          <a:bodyPr/>
          <a:lstStyle/>
          <a:p>
            <a:r>
              <a:rPr lang="en-US" dirty="0"/>
              <a:t>X-energy reactor solutions for different markets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CB505D6-DD8F-4042-8D4A-88AD257343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7501A-D146-C74D-B324-0DEB58ED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1506444"/>
            <a:ext cx="7543800" cy="876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49804-3FA3-6A44-8F7C-96E59207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255" y="1506444"/>
            <a:ext cx="7550563" cy="87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7F4EC4-F505-AA48-AC48-4B382C2A085A}"/>
              </a:ext>
            </a:extLst>
          </p:cNvPr>
          <p:cNvSpPr/>
          <p:nvPr/>
        </p:nvSpPr>
        <p:spPr>
          <a:xfrm>
            <a:off x="0" y="2033396"/>
            <a:ext cx="20104100" cy="8421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F6A4A-2B91-C246-B40D-08004954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035"/>
            <a:ext cx="19507644" cy="2031325"/>
          </a:xfrm>
        </p:spPr>
        <p:txBody>
          <a:bodyPr/>
          <a:lstStyle/>
          <a:p>
            <a:r>
              <a:rPr lang="en-US" dirty="0"/>
              <a:t>Established modeling and simulation capabilities are applied for design and licensing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12221-B3C4-6144-9FD4-4DBA875931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B42F5-D336-1B4B-A539-103500C4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48" y="2068753"/>
            <a:ext cx="17264047" cy="82455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54574B-E793-CC4D-B213-3C13B8B7017F}"/>
              </a:ext>
            </a:extLst>
          </p:cNvPr>
          <p:cNvSpPr/>
          <p:nvPr/>
        </p:nvSpPr>
        <p:spPr>
          <a:xfrm>
            <a:off x="17900650" y="9845675"/>
            <a:ext cx="762000" cy="609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17C367A8-325E-A04B-9F30-B89E93B3D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/>
          <a:stretch/>
        </p:blipFill>
        <p:spPr bwMode="auto">
          <a:xfrm>
            <a:off x="10517832" y="1904784"/>
            <a:ext cx="7256324" cy="44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">
            <a:extLst>
              <a:ext uri="{FF2B5EF4-FFF2-40B4-BE49-F238E27FC236}">
                <a16:creationId xmlns:a16="http://schemas.microsoft.com/office/drawing/2014/main" id="{F0A1A1AF-2E90-7E40-8406-DFAD0DF48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6386393"/>
            <a:ext cx="6976228" cy="521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3">
            <a:extLst>
              <a:ext uri="{FF2B5EF4-FFF2-40B4-BE49-F238E27FC236}">
                <a16:creationId xmlns:a16="http://schemas.microsoft.com/office/drawing/2014/main" id="{579A713A-8C95-594E-90BB-6F68BBEF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904784"/>
            <a:ext cx="6895078" cy="470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4">
            <a:extLst>
              <a:ext uri="{FF2B5EF4-FFF2-40B4-BE49-F238E27FC236}">
                <a16:creationId xmlns:a16="http://schemas.microsoft.com/office/drawing/2014/main" id="{110FE1C7-D258-344A-9960-20EBA82F0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793" y="6572250"/>
            <a:ext cx="6054790" cy="439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itle 8">
            <a:extLst>
              <a:ext uri="{FF2B5EF4-FFF2-40B4-BE49-F238E27FC236}">
                <a16:creationId xmlns:a16="http://schemas.microsoft.com/office/drawing/2014/main" id="{F4537355-43BA-D040-AEB2-8EF27C77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74" y="398"/>
            <a:ext cx="18839738" cy="1661993"/>
          </a:xfrm>
        </p:spPr>
        <p:txBody>
          <a:bodyPr/>
          <a:lstStyle/>
          <a:p>
            <a:r>
              <a:rPr lang="en-US" altLang="en-US" sz="5400" dirty="0" err="1"/>
              <a:t>Depressurised</a:t>
            </a:r>
            <a:r>
              <a:rPr lang="en-US" altLang="en-US" sz="5400" dirty="0"/>
              <a:t> Loss of Forced Cooling (DLOFC)</a:t>
            </a:r>
            <a:r>
              <a:rPr lang="en-GB" altLang="en-US" sz="5400" dirty="0"/>
              <a:t> </a:t>
            </a:r>
            <a:br>
              <a:rPr lang="en-GB" altLang="en-US" sz="5400" dirty="0"/>
            </a:br>
            <a:r>
              <a:rPr lang="en-GB" altLang="en-US" sz="5400" dirty="0"/>
              <a:t>without SCRAM from OECD Benchmark</a:t>
            </a:r>
            <a:endParaRPr lang="en-US" altLang="en-US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3DF4A-5E3A-6C4D-B71D-34F1532AA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0461" y="866857"/>
            <a:ext cx="2075854" cy="20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9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0811-EA29-E149-93CB-182760E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413"/>
            <a:ext cx="19583622" cy="1015663"/>
          </a:xfrm>
        </p:spPr>
        <p:txBody>
          <a:bodyPr/>
          <a:lstStyle/>
          <a:p>
            <a:r>
              <a:rPr lang="en-US" dirty="0"/>
              <a:t>Applications of nuclear data uncertainties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C746B-E980-B14D-AB8F-B97604C53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1422419"/>
            <a:ext cx="19583622" cy="3554819"/>
          </a:xfrm>
        </p:spPr>
        <p:txBody>
          <a:bodyPr/>
          <a:lstStyle/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en-US" sz="5400" dirty="0"/>
              <a:t>Establishing possible ranges of quantities of interest (QOIs) (e.g. TSUNAMI/Sampler)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en-US" sz="5400" dirty="0"/>
              <a:t>Establishing defensible bias and bias uncertainty for validation (e.g. TSUNAMI)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EE09-766D-1343-A511-6A4BD79E5E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6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0811-EA29-E149-93CB-182760E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413"/>
            <a:ext cx="19881850" cy="1015663"/>
          </a:xfrm>
        </p:spPr>
        <p:txBody>
          <a:bodyPr/>
          <a:lstStyle/>
          <a:p>
            <a:r>
              <a:rPr lang="en-US" dirty="0"/>
              <a:t>Some quantities of interest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C746B-E980-B14D-AB8F-B97604C53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64" y="1638907"/>
            <a:ext cx="19583622" cy="901785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Enrichment, fuel fabrication, and transportation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~20% enriched </a:t>
            </a:r>
            <a:r>
              <a:rPr lang="en-US" sz="3600" baseline="30000" dirty="0"/>
              <a:t>235</a:t>
            </a:r>
            <a:r>
              <a:rPr lang="en-US" sz="3600" dirty="0"/>
              <a:t>U fuel and TRISO forms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Uncertainty margins for operational performance and safety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Excess reactivity at startup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Control rod worth for shutdown margin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Power distribution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Burnup and decay heat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Doppler feedback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Xenon concentrations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Radiation damage to components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Uncertainty margins for radionuclide source terms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Fission products and other radionuclides for decay heat and potential radiological release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Hardware activation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Gamma production from fission and decay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EE09-766D-1343-A511-6A4BD79E5E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4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F00C-A766-954C-A335-4EC23099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concern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5C6EB-831C-1643-8CE8-CC9668B5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1422419"/>
            <a:ext cx="19583622" cy="6463308"/>
          </a:xfrm>
        </p:spPr>
        <p:txBody>
          <a:bodyPr/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Cross sections are tuned to integral </a:t>
            </a:r>
            <a:r>
              <a:rPr lang="en-US" dirty="0" err="1"/>
              <a:t>k</a:t>
            </a:r>
            <a:r>
              <a:rPr lang="en-US" baseline="-25000" dirty="0" err="1"/>
              <a:t>eff</a:t>
            </a:r>
            <a:r>
              <a:rPr lang="en-US" baseline="-25000" dirty="0"/>
              <a:t> </a:t>
            </a:r>
            <a:r>
              <a:rPr lang="en-US" dirty="0"/>
              <a:t>benchmarks with little attention to accuracy of reaction rate predictions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Reaction cross section uncertainties are inconsistent with mean values used in design and safety analysis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Fission product yield uncertainties must be generated by code teams (e.g. ORIGEN)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changes in reaction cross sections in ENDF/B-VIII.0 make it difficult to use new data (e.g. reactor graphite thermal scattering data)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Uncertainties for thermal scattering law data are needed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Room temperature covariances are applied at all temperatures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Uncertainties in gamma yield data are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184A9-F34F-C44F-88E8-AF3970B165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05ECB9D6-44E6-482F-A89E-8FD1BE379D03}"/>
              </a:ext>
            </a:extLst>
          </p:cNvPr>
          <p:cNvSpPr/>
          <p:nvPr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500160" y="6699137"/>
            <a:ext cx="46266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78205" algn="l"/>
                <a:tab pos="1103630" algn="l"/>
                <a:tab pos="1824989" algn="l"/>
                <a:tab pos="2050414" algn="l"/>
                <a:tab pos="3048635" algn="l"/>
                <a:tab pos="3274060" algn="l"/>
              </a:tabLst>
            </a:pPr>
            <a:r>
              <a:rPr sz="21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	•	Safe	•	Secure	•	Affordable</a:t>
            </a: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FAE6E-1560-4BAC-AD2A-D57A5E051940}"/>
              </a:ext>
            </a:extLst>
          </p:cNvPr>
          <p:cNvSpPr txBox="1"/>
          <p:nvPr/>
        </p:nvSpPr>
        <p:spPr>
          <a:xfrm>
            <a:off x="755650" y="7749295"/>
            <a:ext cx="1889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X-energy develops Generation IV high temperature gas-cooled reactors (HTGR) and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TRISO fuel for advanced reactors world-wide.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775E07-FB69-48B7-96BD-ACEF56048466}"/>
              </a:ext>
            </a:extLst>
          </p:cNvPr>
          <p:cNvSpPr txBox="1"/>
          <p:nvPr/>
        </p:nvSpPr>
        <p:spPr>
          <a:xfrm>
            <a:off x="-768350" y="10800428"/>
            <a:ext cx="5583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Clay Sell, Chief Executive Officer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ECEC5-55C7-DC46-B21E-3C77A4AC5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50" y="4073895"/>
            <a:ext cx="8775877" cy="23249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61033-0E2B-9B46-894B-32658558A2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661929"/>
            <a:ext cx="1143222" cy="277000"/>
          </a:xfrm>
        </p:spPr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5546-5EC5-5747-9212-51745882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FB843-D975-CD41-9186-36891AF76D9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67A17-DF59-B347-A25C-A00058AA16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5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359</Words>
  <Application>Microsoft Macintosh PowerPoint</Application>
  <PresentationFormat>Custom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Greycliff CF</vt:lpstr>
      <vt:lpstr>Office Theme</vt:lpstr>
      <vt:lpstr>Nuclear Data Uncertainties  for Advanced Reactor Applications</vt:lpstr>
      <vt:lpstr>X-energy reactor solutions for different markets</vt:lpstr>
      <vt:lpstr>Established modeling and simulation capabilities are applied for design and licensing</vt:lpstr>
      <vt:lpstr>Depressurised Loss of Forced Cooling (DLOFC)  without SCRAM from OECD Benchmark</vt:lpstr>
      <vt:lpstr>Applications of nuclear data uncertainties</vt:lpstr>
      <vt:lpstr>Some quantities of interest</vt:lpstr>
      <vt:lpstr>Areas of concern</vt:lpstr>
      <vt:lpstr>PowerPoint Presentation</vt:lpstr>
      <vt:lpstr>Backup Slides</vt:lpstr>
      <vt:lpstr>Advantages of TRISO coated particle fuel</vt:lpstr>
      <vt:lpstr>Burnup and decay data are needed for fuel cycle analysis and radioactive source terms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Bradley Rearden</cp:lastModifiedBy>
  <cp:revision>19</cp:revision>
  <dcterms:created xsi:type="dcterms:W3CDTF">2020-02-04T20:05:40Z</dcterms:created>
  <dcterms:modified xsi:type="dcterms:W3CDTF">2020-03-04T13:41:32Z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2020-02-04T00:00:00Z</vt:filetime>
  </property>
  <property fmtid="{D5CDD505-2E9C-101B-9397-08002B2CF9AE}" pid="3" name="LastSaved">
    <vt:filetime>2020-02-04T00:00:00Z</vt:filetime>
  </property>
</Properties>
</file>