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19"/>
  </p:notesMasterIdLst>
  <p:sldIdLst>
    <p:sldId id="256" r:id="rId5"/>
    <p:sldId id="274" r:id="rId6"/>
    <p:sldId id="257" r:id="rId7"/>
    <p:sldId id="329" r:id="rId8"/>
    <p:sldId id="306" r:id="rId9"/>
    <p:sldId id="318" r:id="rId10"/>
    <p:sldId id="288" r:id="rId11"/>
    <p:sldId id="326" r:id="rId12"/>
    <p:sldId id="334" r:id="rId13"/>
    <p:sldId id="335" r:id="rId14"/>
    <p:sldId id="336" r:id="rId15"/>
    <p:sldId id="337" r:id="rId16"/>
    <p:sldId id="338" r:id="rId17"/>
    <p:sldId id="273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4" d="100"/>
          <a:sy n="54" d="100"/>
        </p:scale>
        <p:origin x="1634" y="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FFB4A-9993-4DA2-B912-8FE2470C10F1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6BE5F-EE54-47AD-AD1B-B3461B08C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7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Ottmar</a:t>
            </a:r>
            <a:r>
              <a:rPr lang="en-US" dirty="0"/>
              <a:t> and Eberle at </a:t>
            </a:r>
            <a:r>
              <a:rPr lang="en-US" dirty="0" err="1"/>
              <a:t>KfK</a:t>
            </a:r>
            <a:endParaRPr lang="en-US" dirty="0"/>
          </a:p>
          <a:p>
            <a:r>
              <a:rPr lang="en-US" dirty="0"/>
              <a:t>U 115.596 NLW 96.3</a:t>
            </a:r>
          </a:p>
          <a:p>
            <a:r>
              <a:rPr lang="en-US" dirty="0"/>
              <a:t>Pu 121.790 NLW 101.4</a:t>
            </a:r>
          </a:p>
          <a:p>
            <a:r>
              <a:rPr lang="en-US" dirty="0"/>
              <a:t>Moving away from step at EK-/EK+ to full fit with minor elements</a:t>
            </a:r>
          </a:p>
          <a:p>
            <a:r>
              <a:rPr lang="en-US" dirty="0"/>
              <a:t>14 mm </a:t>
            </a:r>
            <a:r>
              <a:rPr lang="en-US" dirty="0" err="1"/>
              <a:t>cyl</a:t>
            </a:r>
            <a:r>
              <a:rPr lang="en-US" dirty="0"/>
              <a:t> SGN vial</a:t>
            </a:r>
          </a:p>
          <a:p>
            <a:r>
              <a:rPr lang="en-US" dirty="0" err="1"/>
              <a:t>Typ</a:t>
            </a:r>
            <a:r>
              <a:rPr lang="en-US" dirty="0"/>
              <a:t> 50-400 g/L major or 5-30 XRF alone</a:t>
            </a:r>
          </a:p>
          <a:p>
            <a:r>
              <a:rPr lang="en-US" dirty="0" err="1"/>
              <a:t>LEGe</a:t>
            </a:r>
            <a:r>
              <a:rPr lang="en-US" dirty="0"/>
              <a:t> &lt;570 eV at 122kev (Co-57) 2 us and 50kHz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BBC4-8FC2-4F39-B51A-B3A1A4B889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the ratio of values not the vale with a defensible</a:t>
            </a:r>
            <a:r>
              <a:rPr lang="en-US" baseline="0" dirty="0"/>
              <a:t> uncertainty for physics based calculations</a:t>
            </a:r>
          </a:p>
          <a:p>
            <a:r>
              <a:rPr lang="en-US" baseline="0" dirty="0"/>
              <a:t>Natural line widths needed by isotope in solutions not metal.</a:t>
            </a:r>
          </a:p>
          <a:p>
            <a:endParaRPr lang="en-US" baseline="0" dirty="0"/>
          </a:p>
          <a:p>
            <a:r>
              <a:rPr lang="en-US" baseline="0" dirty="0"/>
              <a:t>Note the distribution is NOT normal.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298F-DF3C-457F-9086-D28E8FCFAE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3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Gaussian X NLW (about 100 eV) = Voigt   -  BUT IT DOES NOT WORK!</a:t>
            </a:r>
          </a:p>
          <a:p>
            <a:r>
              <a:rPr lang="en-US" dirty="0"/>
              <a:t>Pe </a:t>
            </a:r>
            <a:r>
              <a:rPr lang="en-US" dirty="0" err="1"/>
              <a:t>xs</a:t>
            </a:r>
            <a:r>
              <a:rPr lang="en-US" dirty="0"/>
              <a:t> step is sharp in data bases </a:t>
            </a:r>
          </a:p>
          <a:p>
            <a:r>
              <a:rPr lang="en-US" dirty="0"/>
              <a:t>The step height is not known between data bases to about 2 % …. We need &lt; 0.1 %</a:t>
            </a:r>
          </a:p>
          <a:p>
            <a:r>
              <a:rPr lang="en-US" dirty="0"/>
              <a:t>Full spectrum fitting requires full shape in hi-</a:t>
            </a:r>
            <a:r>
              <a:rPr lang="en-US" dirty="0" err="1"/>
              <a:t>resol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298F-DF3C-457F-9086-D28E8FCFAE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2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EXAFS=Extended x-ray Absorption Fine Structure</a:t>
            </a:r>
          </a:p>
          <a:p>
            <a:r>
              <a:rPr lang="en-US" dirty="0"/>
              <a:t>XANES =x-ray</a:t>
            </a:r>
            <a:r>
              <a:rPr lang="en-US" baseline="0" dirty="0"/>
              <a:t> Absorption Near to the right of the Absorption Edges fine Structure</a:t>
            </a:r>
          </a:p>
          <a:p>
            <a:r>
              <a:rPr lang="en-US" baseline="0" dirty="0"/>
              <a:t>17 </a:t>
            </a:r>
            <a:r>
              <a:rPr lang="en-US" baseline="0" dirty="0" err="1"/>
              <a:t>keV</a:t>
            </a:r>
            <a:r>
              <a:rPr lang="en-US" baseline="0" dirty="0"/>
              <a:t> is in reach of Synchrotron light sources</a:t>
            </a:r>
            <a:endParaRPr lang="en-US" dirty="0"/>
          </a:p>
          <a:p>
            <a:r>
              <a:rPr lang="en-US" dirty="0"/>
              <a:t>Compound</a:t>
            </a:r>
          </a:p>
          <a:p>
            <a:r>
              <a:rPr lang="en-US" dirty="0"/>
              <a:t>Phase</a:t>
            </a:r>
          </a:p>
          <a:p>
            <a:r>
              <a:rPr lang="en-US" dirty="0"/>
              <a:t>Environment – such as temperature</a:t>
            </a:r>
          </a:p>
          <a:p>
            <a:r>
              <a:rPr lang="en-US" dirty="0"/>
              <a:t>Configuration number (oxygen bonding)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298F-DF3C-457F-9086-D28E8FCFAE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20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motivation for full spectrum fitting is Multi-Elemental KED Analysis with minimal calibration and full cross-talk inclusion.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298F-DF3C-457F-9086-D28E8FCFAE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60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298F-DF3C-457F-9086-D28E8FCFAE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63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must integrate from the initial alpha energy to threshold or until the particle stops.</a:t>
            </a:r>
          </a:p>
          <a:p>
            <a:r>
              <a:rPr lang="en-US" dirty="0"/>
              <a:t>We see that the incremental yield depends on the reciprocal of the average atomic stopping cross section of the compound.</a:t>
            </a:r>
          </a:p>
          <a:p>
            <a:r>
              <a:rPr lang="en-US" dirty="0"/>
              <a:t>Bias in the SP XS therefore affects the yield estimate made from the microscopic alpha-n XS directly and also how we scale between materials.</a:t>
            </a:r>
          </a:p>
          <a:p>
            <a:r>
              <a:rPr lang="en-US" dirty="0"/>
              <a:t>At each step the intensity of the emitted spectrum is also affected … but perhaps not strongly.</a:t>
            </a:r>
          </a:p>
          <a:p>
            <a:r>
              <a:rPr lang="en-US" dirty="0"/>
              <a:t>We have no data for Pu or Am</a:t>
            </a:r>
          </a:p>
          <a:p>
            <a:r>
              <a:rPr lang="en-US" dirty="0"/>
              <a:t>Bragg </a:t>
            </a:r>
            <a:r>
              <a:rPr lang="en-US" dirty="0" err="1"/>
              <a:t>Kleeman</a:t>
            </a:r>
            <a:r>
              <a:rPr lang="en-US" dirty="0"/>
              <a:t> additivity (independent atoms) is assume but we don’t know the accuracy</a:t>
            </a:r>
          </a:p>
          <a:p>
            <a:r>
              <a:rPr lang="en-US" dirty="0"/>
              <a:t>SRIM and other data bases don’t have good guidance on the </a:t>
            </a:r>
            <a:r>
              <a:rPr lang="en-US" dirty="0" err="1"/>
              <a:t>unc</a:t>
            </a:r>
            <a:r>
              <a:rPr lang="en-US" dirty="0"/>
              <a:t> in SP XS’s.</a:t>
            </a:r>
          </a:p>
          <a:p>
            <a:r>
              <a:rPr lang="en-US" dirty="0"/>
              <a:t>Direct yield measurements are one way to confirm scaling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6BE5F-EE54-47AD-AD1B-B3461B08C2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38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use alpha-n </a:t>
            </a:r>
            <a:r>
              <a:rPr lang="en-US" dirty="0" err="1"/>
              <a:t>xs</a:t>
            </a:r>
            <a:r>
              <a:rPr lang="en-US" dirty="0"/>
              <a:t> in mb/atom, stopping </a:t>
            </a:r>
            <a:r>
              <a:rPr lang="en-US" dirty="0" err="1"/>
              <a:t>xs</a:t>
            </a:r>
            <a:r>
              <a:rPr lang="en-US" dirty="0"/>
              <a:t> in E-15eV.cm^2/atom, and integrate in MeV then we get Yield/E6 alphas, which is a traditional unit also.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6BE5F-EE54-47AD-AD1B-B3461B08C27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64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F(</a:t>
            </a:r>
            <a:r>
              <a:rPr lang="en-US" dirty="0" err="1"/>
              <a:t>a,n</a:t>
            </a:r>
            <a:r>
              <a:rPr lang="en-US" dirty="0"/>
              <a:t>) we have a </a:t>
            </a:r>
            <a:r>
              <a:rPr lang="en-US" dirty="0" err="1"/>
              <a:t>favourable</a:t>
            </a:r>
            <a:r>
              <a:rPr lang="en-US" dirty="0"/>
              <a:t> case in the sense that the threshold is 2.36 MeV so we are in the smooth region</a:t>
            </a:r>
          </a:p>
          <a:p>
            <a:r>
              <a:rPr lang="en-US" dirty="0"/>
              <a:t>In the MeV region binding effects are also less</a:t>
            </a:r>
          </a:p>
          <a:p>
            <a:r>
              <a:rPr lang="en-US" dirty="0"/>
              <a:t>But in general we don’t have good guidance on how well the mixing ratio works and for other targets we do want to full shape.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6BE5F-EE54-47AD-AD1B-B3461B08C27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4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0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5" y="274320"/>
            <a:ext cx="8572500" cy="424732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41" y="1653735"/>
            <a:ext cx="8572500" cy="4047778"/>
          </a:xfrm>
        </p:spPr>
        <p:txBody>
          <a:bodyPr/>
          <a:lstStyle>
            <a:lvl1pPr marL="216694" indent="-216694">
              <a:spcBef>
                <a:spcPts val="135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1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5541" indent="-216694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773906" indent="-216694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112044" indent="-166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/>
        </p:nvSpPr>
        <p:spPr>
          <a:xfrm>
            <a:off x="0" y="320041"/>
            <a:ext cx="20574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7" y="6477000"/>
            <a:ext cx="816102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/>
        </p:nvSpPr>
        <p:spPr>
          <a:xfrm>
            <a:off x="6007712" y="65836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911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err="1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Presentation_name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9" r:id="rId3"/>
    <p:sldLayoutId id="2147483940" r:id="rId4"/>
    <p:sldLayoutId id="2147483941" r:id="rId5"/>
    <p:sldLayoutId id="2147483942" r:id="rId6"/>
    <p:sldLayoutId id="2147483943" r:id="rId7"/>
  </p:sldLayoutIdLst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4"/>
            <a:ext cx="4151376" cy="2057615"/>
          </a:xfrm>
        </p:spPr>
        <p:txBody>
          <a:bodyPr/>
          <a:lstStyle/>
          <a:p>
            <a:r>
              <a:rPr lang="en-US" dirty="0"/>
              <a:t>Nuclear &amp; Atomic Data Needs for Non-Destructive Assay of Special Nuclear Materials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" y="3836395"/>
            <a:ext cx="5065776" cy="165000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/>
              <a:t>Stephen Croft (ORNL)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Ramkumar Venkataraman (ORNL)</a:t>
            </a:r>
          </a:p>
          <a:p>
            <a:pPr>
              <a:spcBef>
                <a:spcPts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1855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6AC1-5EFF-4416-B768-697936C5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 Stopping Cross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5A280-AADC-483E-AA85-B01EEEB55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" y="1443385"/>
            <a:ext cx="8627146" cy="1299815"/>
          </a:xfrm>
        </p:spPr>
        <p:txBody>
          <a:bodyPr/>
          <a:lstStyle/>
          <a:p>
            <a:r>
              <a:rPr lang="en-US" dirty="0"/>
              <a:t>Consider the (</a:t>
            </a:r>
            <a:r>
              <a:rPr lang="el-GR" dirty="0"/>
              <a:t>α</a:t>
            </a:r>
            <a:r>
              <a:rPr lang="en-US" dirty="0"/>
              <a:t>,n) production in a two component compound such as UF</a:t>
            </a:r>
            <a:r>
              <a:rPr lang="en-US" baseline="-25000" dirty="0"/>
              <a:t>6</a:t>
            </a:r>
            <a:r>
              <a:rPr lang="en-US" dirty="0"/>
              <a:t>, in which only one element has a yield.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DADE605-953B-440E-99BC-24F9C70D8EC9}"/>
                  </a:ext>
                </a:extLst>
              </p:cNvPr>
              <p:cNvSpPr/>
              <p:nvPr/>
            </p:nvSpPr>
            <p:spPr>
              <a:xfrm>
                <a:off x="2286000" y="2759907"/>
                <a:ext cx="5334000" cy="2811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acc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DADE605-953B-440E-99BC-24F9C70D8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759907"/>
                <a:ext cx="5334000" cy="2811411"/>
              </a:xfrm>
              <a:prstGeom prst="rect">
                <a:avLst/>
              </a:prstGeom>
              <a:blipFill>
                <a:blip r:embed="rId3"/>
                <a:stretch>
                  <a:fillRect l="-6171" t="-40130" b="-6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58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5C0F9-8CCF-4335-97FB-9EDF984A2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880369"/>
          </a:xfrm>
        </p:spPr>
        <p:txBody>
          <a:bodyPr/>
          <a:lstStyle/>
          <a:p>
            <a:r>
              <a:rPr lang="en-US" dirty="0"/>
              <a:t>Idea Behind the Stopping Cross Section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F57D5-A31C-437F-A8CB-A6A7B67E4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" y="1443385"/>
            <a:ext cx="8028432" cy="11474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Energy loss is a statistical process there is a distribution of outcomes.  Consider energy loss over a thin but finite layer: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1AD501-784B-45EA-88D1-95F2D6871A1B}"/>
                  </a:ext>
                </a:extLst>
              </p:cNvPr>
              <p:cNvSpPr txBox="1"/>
              <p:nvPr/>
            </p:nvSpPr>
            <p:spPr>
              <a:xfrm>
                <a:off x="457200" y="4417874"/>
                <a:ext cx="446597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/>
                  <a:t> is the number density,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is the interaction cross section,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is the energy loss, the sum extends over all of the collisions that take place,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 is the stopping cross section.  </a:t>
                </a:r>
              </a:p>
              <a:p>
                <a:pPr algn="ctr">
                  <a:lnSpc>
                    <a:spcPct val="90000"/>
                  </a:lnSpc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1AD501-784B-45EA-88D1-95F2D6871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17874"/>
                <a:ext cx="4465972" cy="1754326"/>
              </a:xfrm>
              <a:prstGeom prst="rect">
                <a:avLst/>
              </a:prstGeom>
              <a:blipFill>
                <a:blip r:embed="rId3"/>
                <a:stretch>
                  <a:fillRect l="-546" t="-3472" r="-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E7F96D-8470-4D0D-A3B8-72E7190C329F}"/>
                  </a:ext>
                </a:extLst>
              </p:cNvPr>
              <p:cNvSpPr/>
              <p:nvPr/>
            </p:nvSpPr>
            <p:spPr>
              <a:xfrm>
                <a:off x="1295400" y="3046715"/>
                <a:ext cx="4953000" cy="988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E7F96D-8470-4D0D-A3B8-72E7190C3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046715"/>
                <a:ext cx="4953000" cy="988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AB4FAE6-816C-49B1-BAD9-41F4CABCEDBB}"/>
              </a:ext>
            </a:extLst>
          </p:cNvPr>
          <p:cNvSpPr txBox="1"/>
          <p:nvPr/>
        </p:nvSpPr>
        <p:spPr>
          <a:xfrm>
            <a:off x="5768487" y="4572000"/>
            <a:ext cx="26362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Traditional Unit:</a:t>
            </a:r>
          </a:p>
          <a:p>
            <a:pPr algn="ctr">
              <a:lnSpc>
                <a:spcPct val="90000"/>
              </a:lnSpc>
            </a:pPr>
            <a:endParaRPr lang="en-US" sz="2400" dirty="0"/>
          </a:p>
          <a:p>
            <a:pPr algn="ctr">
              <a:lnSpc>
                <a:spcPct val="90000"/>
              </a:lnSpc>
            </a:pPr>
            <a:r>
              <a:rPr lang="en-US" sz="2400" dirty="0"/>
              <a:t>10</a:t>
            </a:r>
            <a:r>
              <a:rPr lang="en-US" sz="2400" baseline="30000" dirty="0"/>
              <a:t>-15</a:t>
            </a:r>
            <a:r>
              <a:rPr lang="en-US" sz="2400" dirty="0"/>
              <a:t> eV.cm</a:t>
            </a:r>
            <a:r>
              <a:rPr lang="en-US" sz="2400" baseline="30000" dirty="0"/>
              <a:t>2</a:t>
            </a:r>
            <a:r>
              <a:rPr lang="en-US" sz="2400" dirty="0"/>
              <a:t>/atom</a:t>
            </a:r>
          </a:p>
        </p:txBody>
      </p:sp>
    </p:spTree>
    <p:extLst>
      <p:ext uri="{BB962C8B-B14F-4D97-AF65-F5344CB8AC3E}">
        <p14:creationId xmlns:p14="http://schemas.microsoft.com/office/powerpoint/2010/main" val="29763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395B2-0BE6-4432-9A5E-F9A687B74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95476-87E5-4960-939F-87DB08069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447800"/>
            <a:ext cx="5139373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54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21DF-4E94-4CDF-B326-EE240B38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ASTAR vs SRIM Alpha Stopping Powers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13EDE9A-4414-4A10-8369-F8A1459B55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043149"/>
              </p:ext>
            </p:extLst>
          </p:nvPr>
        </p:nvGraphicFramePr>
        <p:xfrm>
          <a:off x="1828800" y="1728788"/>
          <a:ext cx="5486400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3" imgW="5486579" imgH="3400307" progId="Excel.Sheet.12">
                  <p:embed/>
                </p:oleObj>
              </mc:Choice>
              <mc:Fallback>
                <p:oleObj name="Worksheet" r:id="rId3" imgW="5486579" imgH="34003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1728788"/>
                        <a:ext cx="5486400" cy="340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6090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AF8D-3414-4BF6-B07A-9B608863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DBBFB-1F05-4286-91E7-D697FF7A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74" y="1121780"/>
            <a:ext cx="8642640" cy="5583820"/>
          </a:xfrm>
        </p:spPr>
        <p:txBody>
          <a:bodyPr/>
          <a:lstStyle/>
          <a:p>
            <a:r>
              <a:rPr lang="en-US" sz="2000" dirty="0"/>
              <a:t>Knowledge of nuclear and atomic data can become the limiting factors in design and calibration of NDA systems and physics-based modeling of responses from NDA systems used in safeguards applications.</a:t>
            </a:r>
          </a:p>
          <a:p>
            <a:r>
              <a:rPr lang="en-US" sz="2000" dirty="0"/>
              <a:t>Alpha Stopping Cross Sections are not available for Pu or Am.  Transforming (</a:t>
            </a:r>
            <a:r>
              <a:rPr lang="el-GR" sz="2000" dirty="0"/>
              <a:t>α</a:t>
            </a:r>
            <a:r>
              <a:rPr lang="en-US" sz="2000" dirty="0"/>
              <a:t>,n) yields between compounds incurs an uncertainty comparable to the measurement accuracy.</a:t>
            </a:r>
          </a:p>
          <a:p>
            <a:r>
              <a:rPr lang="en-US" sz="2000" dirty="0"/>
              <a:t>Branching ratios of gamma-rays emitted by uranium, plutonium, and other actinide isotopes are needed with greater accuracies so that the uncertainties in the isotopic analyses can be driven down. </a:t>
            </a:r>
          </a:p>
          <a:p>
            <a:r>
              <a:rPr lang="en-US" sz="2000" dirty="0"/>
              <a:t>Atomic data such as interaction cross sections and X-ray yield data have large uncertainties.  These limit the accuracy of U and Pu elemental concentration results that are of importance to nuclear safeguards.</a:t>
            </a:r>
          </a:p>
        </p:txBody>
      </p:sp>
    </p:spTree>
    <p:extLst>
      <p:ext uri="{BB962C8B-B14F-4D97-AF65-F5344CB8AC3E}">
        <p14:creationId xmlns:p14="http://schemas.microsoft.com/office/powerpoint/2010/main" val="28556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9779-50EC-457B-B99A-39BA9A998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D0019-B545-4B34-9F89-9DDBB4DA3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68" y="2433985"/>
            <a:ext cx="8333232" cy="198561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Attendance and preparatory work was funded by ORNL.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8276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A72C-E16A-4931-B083-34DD6349B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" y="76200"/>
            <a:ext cx="8636290" cy="487954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C359F-BC54-4925-8F88-2DD6F0A17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02" y="1066800"/>
            <a:ext cx="8642640" cy="5334000"/>
          </a:xfrm>
        </p:spPr>
        <p:txBody>
          <a:bodyPr/>
          <a:lstStyle/>
          <a:p>
            <a:r>
              <a:rPr lang="en-US" sz="2000" dirty="0"/>
              <a:t>International Nuclear Safeguards and Nuclear Material Accounting and Control (NMAC) </a:t>
            </a:r>
            <a:r>
              <a:rPr lang="en-US" sz="2000" u="sng" dirty="0"/>
              <a:t>rest on accurate physical inventory measurements.</a:t>
            </a:r>
          </a:p>
          <a:p>
            <a:endParaRPr lang="en-US" sz="2000" u="sng" dirty="0"/>
          </a:p>
          <a:p>
            <a:r>
              <a:rPr lang="en-US" sz="2000" dirty="0"/>
              <a:t>A wide variety of non-destructive assay (NDA) methods and systems are in common use </a:t>
            </a:r>
          </a:p>
          <a:p>
            <a:endParaRPr lang="en-US" sz="2000" dirty="0"/>
          </a:p>
          <a:p>
            <a:r>
              <a:rPr lang="en-US" sz="2000" dirty="0"/>
              <a:t>From implementation to analysis and interpretation,  NDA techniques </a:t>
            </a:r>
            <a:r>
              <a:rPr lang="en-US" sz="2000" u="sng" dirty="0"/>
              <a:t>depend on nuclear &amp; atomic data.</a:t>
            </a:r>
          </a:p>
          <a:p>
            <a:pPr lvl="1"/>
            <a:r>
              <a:rPr lang="en-US" sz="2000" dirty="0"/>
              <a:t>Design and optimization of measurement systems</a:t>
            </a:r>
          </a:p>
          <a:p>
            <a:pPr lvl="1"/>
            <a:r>
              <a:rPr lang="en-US" sz="2000" dirty="0"/>
              <a:t>Characterization and calibration</a:t>
            </a:r>
          </a:p>
          <a:p>
            <a:pPr lvl="1"/>
            <a:r>
              <a:rPr lang="en-US" sz="2000" dirty="0"/>
              <a:t>Correction factors (to reference conditions), interference corrections</a:t>
            </a:r>
          </a:p>
          <a:p>
            <a:pPr lvl="1"/>
            <a:r>
              <a:rPr lang="en-US" sz="2000" dirty="0"/>
              <a:t>Inverse analyses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008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E6DF5-2C39-4B0D-AAEB-68E23B88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XRF Spectrum for MOX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E05AF-670F-4FD7-BA74-89ACBFCB4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80854"/>
            <a:ext cx="5410200" cy="3356356"/>
          </a:xfrm>
        </p:spPr>
        <p:txBody>
          <a:bodyPr/>
          <a:lstStyle/>
          <a:p>
            <a:r>
              <a:rPr lang="en-US" sz="1500" dirty="0"/>
              <a:t>MOX Solution</a:t>
            </a:r>
          </a:p>
          <a:p>
            <a:r>
              <a:rPr lang="en-US" sz="1500" dirty="0"/>
              <a:t>5 elements </a:t>
            </a:r>
          </a:p>
          <a:p>
            <a:r>
              <a:rPr lang="en-US" sz="1500" dirty="0"/>
              <a:t>Typically each has 10 assigned peaks</a:t>
            </a:r>
            <a:br>
              <a:rPr lang="en-US" sz="1500" dirty="0"/>
            </a:br>
            <a:r>
              <a:rPr lang="en-US" sz="1500" dirty="0"/>
              <a:t>(some “peaks” represent multiple transitions.</a:t>
            </a:r>
          </a:p>
          <a:p>
            <a:r>
              <a:rPr lang="en-US" sz="1500" dirty="0"/>
              <a:t>Branching ratios and peak energies appear to be dependent on actinide concentration</a:t>
            </a:r>
          </a:p>
          <a:p>
            <a:r>
              <a:rPr lang="en-US" sz="1500" dirty="0"/>
              <a:t>Fitted Peak Positions sensitive to isotopic distribution (differences on the order of a few eV).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DC737-35C9-4800-B54F-B0F364645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81" y="3276600"/>
            <a:ext cx="5893995" cy="304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5B8970-EE0A-4BD5-B1CE-E965AB4A6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176" y="762000"/>
            <a:ext cx="271462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6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_1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58" y="136580"/>
            <a:ext cx="3765684" cy="2585146"/>
          </a:xfrm>
          <a:prstGeom prst="rect">
            <a:avLst/>
          </a:prstGeom>
        </p:spPr>
      </p:pic>
      <p:pic>
        <p:nvPicPr>
          <p:cNvPr id="8" name="Picture 7" descr="figure_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24199"/>
            <a:ext cx="4191000" cy="3143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/>
              <a:t>Branching Ratios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4572000" cy="4195415"/>
          </a:xfrm>
        </p:spPr>
        <p:txBody>
          <a:bodyPr/>
          <a:lstStyle/>
          <a:p>
            <a:r>
              <a:rPr lang="en-US" sz="2400" dirty="0"/>
              <a:t>From the collection of fits we can predict </a:t>
            </a:r>
            <a:r>
              <a:rPr lang="en-US" sz="2400" dirty="0" err="1"/>
              <a:t>ω</a:t>
            </a:r>
            <a:r>
              <a:rPr lang="en-US" sz="2400" baseline="-25000" dirty="0" err="1"/>
              <a:t>K</a:t>
            </a:r>
            <a:r>
              <a:rPr lang="en-US" sz="2400" dirty="0"/>
              <a:t>(</a:t>
            </a:r>
            <a:r>
              <a:rPr lang="en-US" sz="2400" dirty="0" err="1"/>
              <a:t>Pu</a:t>
            </a:r>
            <a:r>
              <a:rPr lang="en-US" sz="2400" dirty="0"/>
              <a:t>) and </a:t>
            </a:r>
            <a:r>
              <a:rPr lang="en-US" sz="2400" dirty="0" err="1"/>
              <a:t>ω</a:t>
            </a:r>
            <a:r>
              <a:rPr lang="en-US" sz="2400" baseline="-25000" dirty="0" err="1"/>
              <a:t>K</a:t>
            </a:r>
            <a:r>
              <a:rPr lang="en-US" sz="2400" dirty="0"/>
              <a:t>(U) and attach an error</a:t>
            </a:r>
          </a:p>
          <a:p>
            <a:pPr lvl="1"/>
            <a:r>
              <a:rPr lang="en-US" sz="2000" dirty="0" err="1"/>
              <a:t>ω</a:t>
            </a:r>
            <a:r>
              <a:rPr lang="en-US" sz="2000" baseline="-25000" dirty="0" err="1"/>
              <a:t>K</a:t>
            </a:r>
            <a:r>
              <a:rPr lang="en-US" sz="2000" dirty="0"/>
              <a:t>(U)   = (9.73 ± 0.004)</a:t>
            </a:r>
            <a:r>
              <a:rPr lang="en-US" sz="2000" dirty="0"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r>
              <a:rPr lang="en-US" sz="2000" dirty="0">
                <a:sym typeface="Zapf Dingbats"/>
              </a:rPr>
              <a:t>10</a:t>
            </a:r>
            <a:r>
              <a:rPr lang="en-US" sz="2000" baseline="30000" dirty="0">
                <a:sym typeface="Zapf Dingbats"/>
              </a:rPr>
              <a:t>-1</a:t>
            </a:r>
            <a:endParaRPr lang="en-US" sz="2000" dirty="0"/>
          </a:p>
          <a:p>
            <a:pPr lvl="1"/>
            <a:r>
              <a:rPr lang="en-US" sz="2000" dirty="0" err="1"/>
              <a:t>ω</a:t>
            </a:r>
            <a:r>
              <a:rPr lang="en-US" sz="2000" baseline="-25000" dirty="0" err="1"/>
              <a:t>K</a:t>
            </a:r>
            <a:r>
              <a:rPr lang="en-US" sz="2000" dirty="0"/>
              <a:t>(Pu) = (9.74 ± 0.004)</a:t>
            </a:r>
            <a:r>
              <a:rPr lang="en-US" sz="2000" dirty="0"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r>
              <a:rPr lang="en-US" sz="2000" dirty="0">
                <a:sym typeface="Zapf Dingbats"/>
              </a:rPr>
              <a:t>10</a:t>
            </a:r>
            <a:r>
              <a:rPr lang="en-US" sz="2000" baseline="30000" dirty="0">
                <a:sym typeface="Zapf Dingbats"/>
              </a:rPr>
              <a:t>-1</a:t>
            </a:r>
          </a:p>
          <a:p>
            <a:pPr lvl="1"/>
            <a:endParaRPr lang="en-US" sz="2000" baseline="30000" dirty="0">
              <a:sym typeface="Zapf Dingbats"/>
            </a:endParaRPr>
          </a:p>
          <a:p>
            <a:pPr lvl="1"/>
            <a:endParaRPr lang="en-US" sz="2000" baseline="30000" dirty="0">
              <a:sym typeface="Zapf Dingbats"/>
            </a:endParaRPr>
          </a:p>
          <a:p>
            <a:r>
              <a:rPr lang="en-US" sz="2400" dirty="0">
                <a:sym typeface="Zapf Dingbats"/>
              </a:rPr>
              <a:t>But for HKED applications the important point is we can also take ratios for each sampled fit and take the average of the ratios</a:t>
            </a:r>
          </a:p>
          <a:p>
            <a:pPr lvl="1"/>
            <a:r>
              <a:rPr lang="en-US" sz="2000" b="1" dirty="0" err="1">
                <a:solidFill>
                  <a:srgbClr val="FF0000"/>
                </a:solidFill>
              </a:rPr>
              <a:t>ω</a:t>
            </a:r>
            <a:r>
              <a:rPr lang="en-US" sz="2000" b="1" baseline="-25000" dirty="0" err="1">
                <a:solidFill>
                  <a:srgbClr val="FF0000"/>
                </a:solidFill>
              </a:rPr>
              <a:t>K</a:t>
            </a:r>
            <a:r>
              <a:rPr lang="en-US" sz="2000" b="1" dirty="0">
                <a:solidFill>
                  <a:srgbClr val="FF0000"/>
                </a:solidFill>
              </a:rPr>
              <a:t>(Pu)/</a:t>
            </a:r>
            <a:r>
              <a:rPr lang="en-US" sz="2000" b="1" dirty="0" err="1">
                <a:solidFill>
                  <a:srgbClr val="FF0000"/>
                </a:solidFill>
              </a:rPr>
              <a:t>ω</a:t>
            </a:r>
            <a:r>
              <a:rPr lang="en-US" sz="2000" b="1" baseline="-25000" dirty="0" err="1">
                <a:solidFill>
                  <a:srgbClr val="FF0000"/>
                </a:solidFill>
              </a:rPr>
              <a:t>K</a:t>
            </a:r>
            <a:r>
              <a:rPr lang="en-US" sz="2000" b="1" dirty="0">
                <a:solidFill>
                  <a:srgbClr val="FF0000"/>
                </a:solidFill>
              </a:rPr>
              <a:t>(U) = 1.0009 ± 0.0001 </a:t>
            </a:r>
            <a:endParaRPr lang="en-US" sz="2000" dirty="0"/>
          </a:p>
          <a:p>
            <a:pPr marL="346075" lvl="1" indent="0">
              <a:buNone/>
            </a:pP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152400"/>
            <a:ext cx="1447800" cy="84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Histograms of </a:t>
            </a:r>
            <a:r>
              <a:rPr lang="en-US" dirty="0" err="1"/>
              <a:t>ω</a:t>
            </a:r>
            <a:r>
              <a:rPr lang="en-US" baseline="-25000" dirty="0" err="1"/>
              <a:t>K</a:t>
            </a:r>
            <a:r>
              <a:rPr lang="en-US" dirty="0"/>
              <a:t>(</a:t>
            </a:r>
            <a:r>
              <a:rPr lang="en-US" dirty="0" err="1"/>
              <a:t>Pu</a:t>
            </a:r>
            <a:r>
              <a:rPr lang="en-US" dirty="0"/>
              <a:t>) and </a:t>
            </a:r>
            <a:r>
              <a:rPr lang="en-US" dirty="0" err="1"/>
              <a:t>ω</a:t>
            </a:r>
            <a:r>
              <a:rPr lang="en-US" baseline="-25000" dirty="0" err="1"/>
              <a:t>K</a:t>
            </a:r>
            <a:r>
              <a:rPr lang="en-US" dirty="0"/>
              <a:t>(U)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3733800"/>
            <a:ext cx="3124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Histogram of </a:t>
            </a:r>
            <a:r>
              <a:rPr lang="en-US" dirty="0" err="1"/>
              <a:t>ω</a:t>
            </a:r>
            <a:r>
              <a:rPr lang="en-US" baseline="-25000" dirty="0" err="1"/>
              <a:t>K</a:t>
            </a:r>
            <a:r>
              <a:rPr lang="en-US" dirty="0"/>
              <a:t>(</a:t>
            </a:r>
            <a:r>
              <a:rPr lang="en-US" dirty="0" err="1"/>
              <a:t>Pu</a:t>
            </a:r>
            <a:r>
              <a:rPr lang="en-US" dirty="0"/>
              <a:t>)/</a:t>
            </a:r>
            <a:r>
              <a:rPr lang="en-US" dirty="0" err="1"/>
              <a:t>ω</a:t>
            </a:r>
            <a:r>
              <a:rPr lang="en-US" baseline="-25000" dirty="0" err="1"/>
              <a:t>K</a:t>
            </a:r>
            <a:r>
              <a:rPr lang="en-US" dirty="0"/>
              <a:t>(U)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20C754-4414-40C3-B03C-0D44F7748B5E}"/>
              </a:ext>
            </a:extLst>
          </p:cNvPr>
          <p:cNvSpPr txBox="1"/>
          <p:nvPr/>
        </p:nvSpPr>
        <p:spPr>
          <a:xfrm>
            <a:off x="381000" y="5638800"/>
            <a:ext cx="7596951" cy="987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A Nicholson, S Croft, and RD McElroy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K-shell fluorescent yields and their uncertainties for use in hybrid K-edge densitometry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b="1" dirty="0"/>
              <a:t>The Journal of Radioanalytical and Nuclear Chemistry</a:t>
            </a:r>
            <a:r>
              <a:rPr lang="en-US" sz="1400" b="1" dirty="0"/>
              <a:t> 307(3)(2016)2069-2074. </a:t>
            </a:r>
            <a:endParaRPr lang="en-US" sz="1400" b="1" dirty="0">
              <a:sym typeface="Zapf Dingbats"/>
            </a:endParaRPr>
          </a:p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273A68-6663-4946-B9ED-CB2AF0A491CC}"/>
              </a:ext>
            </a:extLst>
          </p:cNvPr>
          <p:cNvSpPr txBox="1"/>
          <p:nvPr/>
        </p:nvSpPr>
        <p:spPr>
          <a:xfrm>
            <a:off x="1802140" y="6477000"/>
            <a:ext cx="528446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7030A0"/>
                </a:solidFill>
              </a:rPr>
              <a:t>We call it bootstrap but same as total Monte Carlo</a:t>
            </a:r>
          </a:p>
        </p:txBody>
      </p:sp>
    </p:spTree>
    <p:extLst>
      <p:ext uri="{BB962C8B-B14F-4D97-AF65-F5344CB8AC3E}">
        <p14:creationId xmlns:p14="http://schemas.microsoft.com/office/powerpoint/2010/main" val="428050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Attenuation Coefficient from KED assay of DU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219997" y="1249012"/>
            <a:ext cx="8642640" cy="4195415"/>
          </a:xfrm>
        </p:spPr>
        <p:txBody>
          <a:bodyPr/>
          <a:lstStyle/>
          <a:p>
            <a:r>
              <a:rPr lang="en-US" sz="1800" dirty="0"/>
              <a:t>Voigt Broadened XCOM data (Scofield calculation!) vs. Observed Attenuation Coefficient</a:t>
            </a:r>
          </a:p>
          <a:p>
            <a:r>
              <a:rPr lang="en-US" sz="1800" dirty="0"/>
              <a:t>The plot shows  a comparison of the inferred mass attenuation coefficients determined from the ratio of 2 KED transmission spectra. </a:t>
            </a:r>
          </a:p>
          <a:p>
            <a:r>
              <a:rPr lang="en-US" sz="1800" dirty="0"/>
              <a:t>What is the fine structure near the upper edge as the electrons just emerge and probe the electronic environment?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90600" y="3167669"/>
            <a:ext cx="6547037" cy="3309331"/>
            <a:chOff x="956846" y="1638299"/>
            <a:chExt cx="8153262" cy="4257675"/>
          </a:xfrm>
        </p:grpSpPr>
        <p:pic>
          <p:nvPicPr>
            <p:cNvPr id="26" name="Picture 2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846" y="1638299"/>
              <a:ext cx="7705308" cy="4257675"/>
            </a:xfrm>
            <a:prstGeom prst="rect">
              <a:avLst/>
            </a:prstGeom>
            <a:noFill/>
          </p:spPr>
        </p:pic>
        <p:cxnSp>
          <p:nvCxnSpPr>
            <p:cNvPr id="27" name="Straight Connector 26"/>
            <p:cNvCxnSpPr>
              <a:endCxn id="30" idx="0"/>
            </p:cNvCxnSpPr>
            <p:nvPr/>
          </p:nvCxnSpPr>
          <p:spPr>
            <a:xfrm>
              <a:off x="4895851" y="4380386"/>
              <a:ext cx="482833" cy="2786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4741978" y="1800225"/>
              <a:ext cx="790575" cy="48577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190998" y="3957637"/>
              <a:ext cx="790575" cy="48577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43878" y="4658992"/>
              <a:ext cx="2269609" cy="332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FF0000"/>
                  </a:solidFill>
                </a:rPr>
                <a:t>Voigt smoothing fits well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87004" y="2931668"/>
              <a:ext cx="4323104" cy="54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FF0000"/>
                  </a:solidFill>
                </a:rPr>
                <a:t>Voigt smoothing does not fit well!</a:t>
              </a:r>
              <a:br>
                <a:rPr lang="en-US" sz="1200" dirty="0">
                  <a:solidFill>
                    <a:srgbClr val="FF0000"/>
                  </a:solidFill>
                </a:rPr>
              </a:br>
              <a:r>
                <a:rPr lang="en-US" sz="1200" dirty="0">
                  <a:solidFill>
                    <a:srgbClr val="FF0000"/>
                  </a:solidFill>
                </a:rPr>
                <a:t>Matches with simple Gaussian smoothing</a:t>
              </a:r>
            </a:p>
          </p:txBody>
        </p:sp>
        <p:cxnSp>
          <p:nvCxnSpPr>
            <p:cNvPr id="32" name="Straight Connector 31"/>
            <p:cNvCxnSpPr>
              <a:endCxn id="28" idx="4"/>
            </p:cNvCxnSpPr>
            <p:nvPr/>
          </p:nvCxnSpPr>
          <p:spPr>
            <a:xfrm flipH="1" flipV="1">
              <a:off x="5137265" y="2285999"/>
              <a:ext cx="395287" cy="6456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178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K-absorption Edges Shape &amp; Fine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1292"/>
            <a:ext cx="4442270" cy="4195415"/>
          </a:xfrm>
        </p:spPr>
        <p:txBody>
          <a:bodyPr/>
          <a:lstStyle/>
          <a:p>
            <a:r>
              <a:rPr lang="en-US" sz="2400" dirty="0"/>
              <a:t>Fine structure about the U and Pu L-Edges is well known and much data exists. </a:t>
            </a:r>
          </a:p>
          <a:p>
            <a:r>
              <a:rPr lang="en-US" sz="2400" dirty="0"/>
              <a:t>Fine structure data is available for low to intermediate elements but little data exists for fine structure about the High-Z K-Edges</a:t>
            </a:r>
          </a:p>
          <a:p>
            <a:r>
              <a:rPr lang="en-US" sz="2400" dirty="0"/>
              <a:t>Expect similar structures at the U K-edge which may explain the apparent lack of Lorentzian broadening.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19" y="1121568"/>
            <a:ext cx="2621756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4343400"/>
            <a:ext cx="319325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Allen et al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EXAFS:  A new approach to the structure of uranium oxides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J </a:t>
            </a:r>
            <a:r>
              <a:rPr lang="en-US" dirty="0" err="1"/>
              <a:t>Phys</a:t>
            </a:r>
            <a:r>
              <a:rPr lang="en-US" dirty="0"/>
              <a:t> </a:t>
            </a:r>
            <a:r>
              <a:rPr lang="en-US" dirty="0" err="1"/>
              <a:t>Chem</a:t>
            </a:r>
            <a:r>
              <a:rPr lang="en-US" dirty="0"/>
              <a:t> 89(1989)1334-1336</a:t>
            </a:r>
          </a:p>
        </p:txBody>
      </p:sp>
    </p:spTree>
    <p:extLst>
      <p:ext uri="{BB962C8B-B14F-4D97-AF65-F5344CB8AC3E}">
        <p14:creationId xmlns:p14="http://schemas.microsoft.com/office/powerpoint/2010/main" val="75159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 and U/Pu K-Edge 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142" y="1457326"/>
            <a:ext cx="3033359" cy="660536"/>
          </a:xfrm>
        </p:spPr>
        <p:txBody>
          <a:bodyPr/>
          <a:lstStyle/>
          <a:p>
            <a:r>
              <a:rPr lang="en-US" sz="1350" dirty="0"/>
              <a:t>The Pu K-edge also fits well to the </a:t>
            </a:r>
            <a:r>
              <a:rPr lang="en-US" sz="1350" b="1" dirty="0">
                <a:solidFill>
                  <a:srgbClr val="FF0000"/>
                </a:solidFill>
              </a:rPr>
              <a:t>half and half</a:t>
            </a:r>
            <a:r>
              <a:rPr lang="en-US" sz="1350" dirty="0"/>
              <a:t> Voigt and Gaussian shape.</a:t>
            </a:r>
          </a:p>
          <a:p>
            <a:r>
              <a:rPr lang="en-US" sz="1200" dirty="0"/>
              <a:t>NOTE:  The reference atomic mass in XCOM is based on longest half-life for Pu its m = 244.06 </a:t>
            </a:r>
          </a:p>
          <a:p>
            <a:endParaRPr lang="en-US" sz="135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47" y="2736057"/>
            <a:ext cx="3025553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13485" y="1454016"/>
            <a:ext cx="3033359" cy="66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However, there is indication that the Lorentzian width narrows for U-Pu mixtures.</a:t>
            </a:r>
          </a:p>
          <a:p>
            <a:endParaRPr lang="en-US" sz="135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80" y="2736057"/>
            <a:ext cx="3094609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77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66192D-F847-4092-8410-C6C2E4BEE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" y="1748185"/>
            <a:ext cx="8104632" cy="1985615"/>
          </a:xfrm>
        </p:spPr>
        <p:txBody>
          <a:bodyPr/>
          <a:lstStyle/>
          <a:p>
            <a:r>
              <a:rPr lang="en-US" dirty="0"/>
              <a:t>Progress from Th, to DU to Pu-239</a:t>
            </a:r>
          </a:p>
          <a:p>
            <a:r>
              <a:rPr lang="en-US" dirty="0"/>
              <a:t>Solutions, ρ.t &lt;±0.05%, homogeneous! (vs foils)</a:t>
            </a:r>
          </a:p>
          <a:p>
            <a:r>
              <a:rPr lang="en-US" dirty="0"/>
              <a:t>E.g. for U (115.6 keV) cover 114.8 to 116.4 keV with 150 points with a 10 eV beam (CW beam/Ge-det to remove other orders)</a:t>
            </a:r>
          </a:p>
          <a:p>
            <a:r>
              <a:rPr lang="en-US" dirty="0"/>
              <a:t>TMU &lt; 0.1%</a:t>
            </a:r>
          </a:p>
          <a:p>
            <a:r>
              <a:rPr lang="en-US" dirty="0"/>
              <a:t>Explore temperature and concentration and mixed solutions</a:t>
            </a:r>
          </a:p>
        </p:txBody>
      </p:sp>
    </p:spTree>
    <p:extLst>
      <p:ext uri="{BB962C8B-B14F-4D97-AF65-F5344CB8AC3E}">
        <p14:creationId xmlns:p14="http://schemas.microsoft.com/office/powerpoint/2010/main" val="52852093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 (Standard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DCCB12-0940-4923-97F5-47BC8975F92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8F7293-55C5-495D-8310-E2405A6C8D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E77B73-CC8B-4B83-8D05-315263FA3F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 (Standard Screen)</Template>
  <TotalTime>2896</TotalTime>
  <Words>1295</Words>
  <Application>Microsoft Office PowerPoint</Application>
  <PresentationFormat>On-screen Show (4:3)</PresentationFormat>
  <Paragraphs>119</Paragraphs>
  <Slides>14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Cambria Math</vt:lpstr>
      <vt:lpstr>Century Gothic</vt:lpstr>
      <vt:lpstr>Zapf Dingbats</vt:lpstr>
      <vt:lpstr>Presentations (Standard Screen)</vt:lpstr>
      <vt:lpstr>Worksheet</vt:lpstr>
      <vt:lpstr>Nuclear &amp; Atomic Data Needs for Non-Destructive Assay of Special Nuclear Materials</vt:lpstr>
      <vt:lpstr>Acknowledgement</vt:lpstr>
      <vt:lpstr>Introduction</vt:lpstr>
      <vt:lpstr>XRF Spectrum for MOX Sample</vt:lpstr>
      <vt:lpstr>Branching Ratios</vt:lpstr>
      <vt:lpstr>Mass Attenuation Coefficient from KED assay of DU</vt:lpstr>
      <vt:lpstr>K-absorption Edges Shape &amp; Fine Structure</vt:lpstr>
      <vt:lpstr>Pu and U/Pu K-Edge Fits</vt:lpstr>
      <vt:lpstr>Dream</vt:lpstr>
      <vt:lpstr>Alpha Stopping Cross Section</vt:lpstr>
      <vt:lpstr>Idea Behind the Stopping Cross Section Concept</vt:lpstr>
      <vt:lpstr>Example</vt:lpstr>
      <vt:lpstr>ASTAR vs SRIM Alpha Stopping Powers</vt:lpstr>
      <vt:lpstr>Conclusions</vt:lpstr>
    </vt:vector>
  </TitlesOfParts>
  <Company>ORNL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Venkataraman, Ram</dc:creator>
  <cp:lastModifiedBy>Felker, Lisa</cp:lastModifiedBy>
  <cp:revision>212</cp:revision>
  <dcterms:created xsi:type="dcterms:W3CDTF">2015-05-21T12:07:36Z</dcterms:created>
  <dcterms:modified xsi:type="dcterms:W3CDTF">2020-03-02T18:35:10Z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